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56"/>
  </p:notesMasterIdLst>
  <p:handoutMasterIdLst>
    <p:handoutMasterId r:id="rId57"/>
  </p:handoutMasterIdLst>
  <p:sldIdLst>
    <p:sldId id="645" r:id="rId2"/>
    <p:sldId id="676" r:id="rId3"/>
    <p:sldId id="677" r:id="rId4"/>
    <p:sldId id="678" r:id="rId5"/>
    <p:sldId id="679" r:id="rId6"/>
    <p:sldId id="680" r:id="rId7"/>
    <p:sldId id="681" r:id="rId8"/>
    <p:sldId id="682" r:id="rId9"/>
    <p:sldId id="683" r:id="rId10"/>
    <p:sldId id="684" r:id="rId11"/>
    <p:sldId id="685" r:id="rId12"/>
    <p:sldId id="686" r:id="rId13"/>
    <p:sldId id="687" r:id="rId14"/>
    <p:sldId id="688" r:id="rId15"/>
    <p:sldId id="689" r:id="rId16"/>
    <p:sldId id="690" r:id="rId17"/>
    <p:sldId id="691" r:id="rId18"/>
    <p:sldId id="692" r:id="rId19"/>
    <p:sldId id="719" r:id="rId20"/>
    <p:sldId id="693" r:id="rId21"/>
    <p:sldId id="694" r:id="rId22"/>
    <p:sldId id="695" r:id="rId23"/>
    <p:sldId id="696" r:id="rId24"/>
    <p:sldId id="697" r:id="rId25"/>
    <p:sldId id="698" r:id="rId26"/>
    <p:sldId id="699" r:id="rId27"/>
    <p:sldId id="700" r:id="rId28"/>
    <p:sldId id="702" r:id="rId29"/>
    <p:sldId id="703" r:id="rId30"/>
    <p:sldId id="704" r:id="rId31"/>
    <p:sldId id="705" r:id="rId32"/>
    <p:sldId id="718" r:id="rId33"/>
    <p:sldId id="706" r:id="rId34"/>
    <p:sldId id="707" r:id="rId35"/>
    <p:sldId id="708" r:id="rId36"/>
    <p:sldId id="709" r:id="rId37"/>
    <p:sldId id="710" r:id="rId38"/>
    <p:sldId id="711" r:id="rId39"/>
    <p:sldId id="712" r:id="rId40"/>
    <p:sldId id="713" r:id="rId41"/>
    <p:sldId id="714" r:id="rId42"/>
    <p:sldId id="715" r:id="rId43"/>
    <p:sldId id="716" r:id="rId44"/>
    <p:sldId id="717" r:id="rId45"/>
    <p:sldId id="722" r:id="rId46"/>
    <p:sldId id="671" r:id="rId47"/>
    <p:sldId id="658" r:id="rId48"/>
    <p:sldId id="656" r:id="rId49"/>
    <p:sldId id="659" r:id="rId50"/>
    <p:sldId id="660" r:id="rId51"/>
    <p:sldId id="720" r:id="rId52"/>
    <p:sldId id="721" r:id="rId53"/>
    <p:sldId id="723" r:id="rId54"/>
    <p:sldId id="643" r:id="rId55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711"/>
    <a:srgbClr val="FC8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7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82BB71-B3D6-45FE-8341-32DC3A02618E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A701A9-121E-45AA-AA45-F7D178BAF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32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A9A616-707E-4BF2-8F6B-6DFA37901D7E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A1AF4D-0585-4B1B-BAF1-975E913D8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05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EC89-BE6F-411A-8660-B40F2A7F4C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2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1AF4D-0585-4B1B-BAF1-975E913D81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1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496E1-E0B2-4E7E-8831-0F70F70B8DA1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3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F6F21-2830-428F-9381-CB7AE5F4115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3849688" y="0"/>
            <a:ext cx="2944812" cy="4965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849688" y="9434830"/>
            <a:ext cx="2944812" cy="4965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65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" y="9434830"/>
            <a:ext cx="2944813" cy="4965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1" y="0"/>
            <a:ext cx="2944813" cy="4965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0888"/>
            <a:ext cx="4946650" cy="3711575"/>
          </a:xfrm>
          <a:ln w="12700" cap="flat">
            <a:solidFill>
              <a:schemeClr val="tx1"/>
            </a:solidFill>
          </a:ln>
        </p:spPr>
      </p:sp>
      <p:sp>
        <p:nvSpPr>
          <p:cNvPr id="471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6464" y="4717415"/>
            <a:ext cx="4981575" cy="4469130"/>
          </a:xfrm>
          <a:noFill/>
          <a:ln/>
        </p:spPr>
        <p:txBody>
          <a:bodyPr lIns="90488" tIns="44450" rIns="90488" bIns="44450"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8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1AF4D-0585-4B1B-BAF1-975E913D818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03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1AF4D-0585-4B1B-BAF1-975E913D818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7ED3D1-FEA6-45FF-8B2B-9D775775CB2B}" type="datetime1">
              <a:rPr lang="en-US" smtClean="0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EDDCCC-759D-4117-842A-76C7411F43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98662-C66C-4BC9-9B44-831546B41365}" type="datetime1">
              <a:rPr lang="en-US" smtClean="0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48F5C-1E9F-4EAE-831C-2CE09CD6EA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3E11530C-D4CB-4596-AA91-85B0891EBDF4}" type="datetime1">
              <a:rPr lang="en-US" smtClean="0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A3EA9F4A-AF04-4E03-8A04-6369E6D0CC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CA60C-9840-4758-8D97-4A87EDEE91ED}" type="datetime1">
              <a:rPr lang="en-US" smtClean="0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B64C60-076C-4FFE-9DD2-FD8BA5ACEB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8CAE54-EBFE-4D27-9073-2698F0FA1C6B}" type="datetime1">
              <a:rPr lang="en-US" smtClean="0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F02B29-09FE-468F-8C1F-BDCFF99B68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68DA2-4CEB-4FC5-8450-4649B9F608AC}"/>
              </a:ext>
            </a:extLst>
          </p:cNvPr>
          <p:cNvSpPr txBox="1"/>
          <p:nvPr userDrawn="1"/>
        </p:nvSpPr>
        <p:spPr>
          <a:xfrm>
            <a:off x="3426160" y="624820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© 2017 Edwin J.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Nijssen</a:t>
            </a:r>
            <a:endParaRPr lang="en-US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86A7448A-06D1-4FCC-81A7-E51D7F604E6B}" type="datetime1">
              <a:rPr lang="en-US" smtClean="0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4094680-476E-4C4B-B711-1F614C2563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B6DB9236-ABF3-4F01-BE13-3409DFC17405}" type="datetime1">
              <a:rPr lang="en-US" smtClean="0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6A709079-C666-4E1A-9DA0-A26267BC00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E4528A-E565-48E7-A9F3-9C1E2261EBD9}" type="datetime1">
              <a:rPr lang="en-US" smtClean="0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130F2F-2F09-4EB5-ACB9-D40E129D5B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B885C-D4A1-4478-B37B-750F60375B59}" type="datetime1">
              <a:rPr lang="en-US" smtClean="0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AEA141-F188-465A-8FA4-1E7734A5D4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90C06-6A57-421E-955C-8E2686748BB8}"/>
              </a:ext>
            </a:extLst>
          </p:cNvPr>
          <p:cNvSpPr txBox="1"/>
          <p:nvPr userDrawn="1"/>
        </p:nvSpPr>
        <p:spPr>
          <a:xfrm>
            <a:off x="3426160" y="624820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© 2017 Edwin J.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Nijssen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63EF4-C817-41CA-B840-0C7A21C70448}" type="datetime1">
              <a:rPr lang="en-US" smtClean="0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84D155-9877-4A98-88B8-990FF85262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C9CCA56F-9692-423F-8B36-AD872F22011F}" type="datetime1">
              <a:rPr lang="en-US" smtClean="0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ADBC991C-8783-4CC4-B364-4E12A758EE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9037C5-24E8-4525-9E34-CFAAB59E4878}" type="datetime1">
              <a:rPr lang="en-US" smtClean="0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77D1FF-68ED-49D6-A73D-06954075E9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BC20A5-292C-4C68-A84E-0353E67F73C5}"/>
              </a:ext>
            </a:extLst>
          </p:cNvPr>
          <p:cNvSpPr txBox="1"/>
          <p:nvPr userDrawn="1"/>
        </p:nvSpPr>
        <p:spPr>
          <a:xfrm>
            <a:off x="3426160" y="624820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© 2017 Edwin J.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Nijssen</a:t>
            </a:r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28600"/>
            <a:ext cx="838200" cy="381000"/>
          </a:xfrm>
        </p:spPr>
        <p:txBody>
          <a:bodyPr/>
          <a:lstStyle/>
          <a:p>
            <a:pPr>
              <a:defRPr/>
            </a:pPr>
            <a:fld id="{B2D3DB5D-1EF7-46C3-BB03-D4E8095893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915816" y="1988840"/>
            <a:ext cx="6228184" cy="152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4900" cap="none"/>
              <a:t>Entrepreneurial Marketing: An Effectual Approach</a:t>
            </a:r>
            <a:br>
              <a:rPr lang="nl-NL" sz="4000" i="1" cap="none"/>
            </a:br>
            <a:endParaRPr lang="nl-NL" sz="3600" i="1" cap="none" dirty="0"/>
          </a:p>
        </p:txBody>
      </p:sp>
      <p:sp>
        <p:nvSpPr>
          <p:cNvPr id="12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947362" y="3665502"/>
            <a:ext cx="5786437" cy="1771650"/>
          </a:xfrm>
        </p:spPr>
        <p:txBody>
          <a:bodyPr>
            <a:normAutofit/>
          </a:bodyPr>
          <a:lstStyle/>
          <a:p>
            <a:pPr eaLnBrk="1" hangingPunct="1"/>
            <a:endParaRPr lang="nl-NL" sz="2400"/>
          </a:p>
          <a:p>
            <a:pPr eaLnBrk="1" hangingPunct="1"/>
            <a:r>
              <a:rPr lang="nl-NL" sz="2400"/>
              <a:t>Prof</a:t>
            </a:r>
            <a:r>
              <a:rPr lang="nl-NL" sz="2400" dirty="0"/>
              <a:t>. Dr. E.J. Nijssen, </a:t>
            </a:r>
          </a:p>
          <a:p>
            <a:pPr eaLnBrk="1" hangingPunct="1"/>
            <a:r>
              <a:rPr lang="nl-NL" sz="2400" dirty="0"/>
              <a:t>Eindhoven </a:t>
            </a:r>
            <a:r>
              <a:rPr lang="nl-NL" sz="2400" dirty="0" err="1"/>
              <a:t>University</a:t>
            </a:r>
            <a:r>
              <a:rPr lang="nl-NL" sz="2400" dirty="0"/>
              <a:t> of </a:t>
            </a:r>
            <a:r>
              <a:rPr lang="nl-NL" sz="2400" dirty="0" err="1"/>
              <a:t>Technology</a:t>
            </a:r>
            <a:r>
              <a:rPr lang="nl-NL" sz="2800" dirty="0"/>
              <a:t> </a:t>
            </a:r>
          </a:p>
          <a:p>
            <a:pPr eaLnBrk="1" hangingPunct="1"/>
            <a:endParaRPr lang="nl-N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95793" y="4540279"/>
            <a:ext cx="2555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Available from Routledge </a:t>
            </a:r>
            <a:r>
              <a:rPr lang="en-US" sz="1200" err="1"/>
              <a:t>at</a:t>
            </a:r>
            <a:r>
              <a:rPr lang="en-US" sz="1200"/>
              <a:t>: https</a:t>
            </a:r>
            <a:r>
              <a:rPr lang="en-US" sz="1200" dirty="0"/>
              <a:t>://www.routledge.com/Entrepreneurial-Marketing-An-Effectual-Approach/Nijssen/p/book/9781138712911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87" y="887249"/>
            <a:ext cx="2255389" cy="3456384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4003FE1-8E6D-41D6-B409-B050ED981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5982379"/>
            <a:ext cx="6715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solidFill>
                  <a:schemeClr val="bg1"/>
                </a:solidFill>
                <a:latin typeface="Tw Cen MT" pitchFamily="34" charset="0"/>
              </a:rPr>
              <a:t>Session 7: Developing a marketing and sales programme</a:t>
            </a:r>
            <a:endParaRPr lang="en-US" sz="2400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Product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Important marketing </a:t>
            </a:r>
            <a:r>
              <a:rPr lang="nl-NL" sz="3600" dirty="0" err="1"/>
              <a:t>concepts</a:t>
            </a:r>
            <a:r>
              <a:rPr lang="nl-NL" sz="3600" dirty="0"/>
              <a:t> and </a:t>
            </a:r>
            <a:r>
              <a:rPr lang="nl-NL" sz="3600" dirty="0" err="1"/>
              <a:t>specific</a:t>
            </a:r>
            <a:r>
              <a:rPr lang="nl-NL" sz="3600" dirty="0"/>
              <a:t> </a:t>
            </a:r>
            <a:r>
              <a:rPr lang="nl-NL" sz="3600" dirty="0" err="1"/>
              <a:t>entrepreneurial</a:t>
            </a:r>
            <a:r>
              <a:rPr lang="nl-NL" sz="3600" dirty="0"/>
              <a:t> context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963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9552" y="1628800"/>
            <a:ext cx="8424936" cy="4608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Entrepreneurial</a:t>
            </a:r>
            <a:r>
              <a:rPr lang="nl-NL" dirty="0"/>
              <a:t> </a:t>
            </a:r>
            <a:r>
              <a:rPr lang="nl-NL" dirty="0" err="1"/>
              <a:t>challenge</a:t>
            </a:r>
            <a:endParaRPr lang="en-US" dirty="0"/>
          </a:p>
        </p:txBody>
      </p:sp>
      <p:sp>
        <p:nvSpPr>
          <p:cNvPr id="24579" name="Content Placeholder 12"/>
          <p:cNvSpPr>
            <a:spLocks noGrp="1"/>
          </p:cNvSpPr>
          <p:nvPr>
            <p:ph idx="1"/>
          </p:nvPr>
        </p:nvSpPr>
        <p:spPr>
          <a:xfrm>
            <a:off x="667072" y="1813521"/>
            <a:ext cx="8153400" cy="4423792"/>
          </a:xfrm>
        </p:spPr>
        <p:txBody>
          <a:bodyPr>
            <a:normAutofit fontScale="62500" lnSpcReduction="20000"/>
          </a:bodyPr>
          <a:lstStyle/>
          <a:p>
            <a:r>
              <a:rPr lang="nl-NL" dirty="0" err="1"/>
              <a:t>How</a:t>
            </a:r>
            <a:r>
              <a:rPr lang="nl-NL" dirty="0"/>
              <a:t> to </a:t>
            </a:r>
            <a:r>
              <a:rPr lang="nl-NL" dirty="0" err="1"/>
              <a:t>stimulate</a:t>
            </a:r>
            <a:r>
              <a:rPr lang="nl-NL" dirty="0"/>
              <a:t> </a:t>
            </a:r>
            <a:r>
              <a:rPr lang="nl-NL" dirty="0" err="1"/>
              <a:t>adoption</a:t>
            </a:r>
            <a:r>
              <a:rPr lang="nl-NL" dirty="0"/>
              <a:t> of </a:t>
            </a:r>
            <a:r>
              <a:rPr lang="nl-NL" dirty="0" err="1"/>
              <a:t>unproven</a:t>
            </a:r>
            <a:r>
              <a:rPr lang="nl-NL" dirty="0"/>
              <a:t> product</a:t>
            </a:r>
          </a:p>
          <a:p>
            <a:pPr lvl="1"/>
            <a:r>
              <a:rPr lang="nl-NL" dirty="0" err="1"/>
              <a:t>Need</a:t>
            </a:r>
            <a:r>
              <a:rPr lang="nl-NL" dirty="0"/>
              <a:t> to offer support </a:t>
            </a:r>
            <a:r>
              <a:rPr lang="nl-NL" dirty="0" err="1"/>
              <a:t>for</a:t>
            </a:r>
            <a:r>
              <a:rPr lang="nl-NL" dirty="0"/>
              <a:t> made (e.g., offer test </a:t>
            </a:r>
            <a:r>
              <a:rPr lang="nl-NL" dirty="0" err="1"/>
              <a:t>results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Product should be recognizable (e.g., ‘it should look like bicycle, not a cardboard box’)</a:t>
            </a:r>
          </a:p>
          <a:p>
            <a:pPr lvl="1"/>
            <a:r>
              <a:rPr lang="nl-NL" dirty="0"/>
              <a:t>Begin </a:t>
            </a:r>
            <a:r>
              <a:rPr lang="nl-NL" dirty="0" err="1"/>
              <a:t>with</a:t>
            </a:r>
            <a:r>
              <a:rPr lang="nl-NL" dirty="0"/>
              <a:t> minimum product</a:t>
            </a:r>
          </a:p>
          <a:p>
            <a:r>
              <a:rPr lang="nl-NL" dirty="0"/>
              <a:t>Positioning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main</a:t>
            </a:r>
            <a:r>
              <a:rPr lang="nl-NL" dirty="0"/>
              <a:t> features</a:t>
            </a:r>
          </a:p>
          <a:p>
            <a:pPr lvl="1"/>
            <a:r>
              <a:rPr lang="nl-NL" dirty="0"/>
              <a:t>Need for experimentation with alternative product versions to identify key features/configuration</a:t>
            </a:r>
          </a:p>
          <a:p>
            <a:pPr lvl="1"/>
            <a:r>
              <a:rPr lang="nl-NL" dirty="0" err="1"/>
              <a:t>Mind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cost</a:t>
            </a:r>
            <a:r>
              <a:rPr lang="nl-NL" dirty="0"/>
              <a:t>; limit product range</a:t>
            </a:r>
          </a:p>
          <a:p>
            <a:r>
              <a:rPr lang="nl-NL" dirty="0"/>
              <a:t>Design is </a:t>
            </a:r>
            <a:r>
              <a:rPr lang="nl-NL" dirty="0" err="1"/>
              <a:t>key</a:t>
            </a:r>
            <a:r>
              <a:rPr lang="nl-NL" dirty="0"/>
              <a:t> to </a:t>
            </a:r>
            <a:r>
              <a:rPr lang="nl-NL" dirty="0" err="1"/>
              <a:t>success</a:t>
            </a:r>
            <a:endParaRPr lang="nl-NL" dirty="0"/>
          </a:p>
          <a:p>
            <a:pPr lvl="1"/>
            <a:r>
              <a:rPr lang="nl-NL" dirty="0"/>
              <a:t>Can increase product appeal</a:t>
            </a:r>
          </a:p>
          <a:p>
            <a:pPr lvl="1"/>
            <a:r>
              <a:rPr lang="nl-NL" dirty="0" err="1"/>
              <a:t>Recognizability</a:t>
            </a:r>
            <a:r>
              <a:rPr lang="nl-NL" dirty="0"/>
              <a:t>/signature</a:t>
            </a:r>
          </a:p>
          <a:p>
            <a:r>
              <a:rPr lang="nl-NL" dirty="0"/>
              <a:t>Service</a:t>
            </a:r>
          </a:p>
          <a:p>
            <a:pPr lvl="1"/>
            <a:r>
              <a:rPr lang="nl-NL" dirty="0" err="1"/>
              <a:t>Carefully</a:t>
            </a:r>
            <a:r>
              <a:rPr lang="nl-NL" dirty="0"/>
              <a:t> manage customer </a:t>
            </a:r>
            <a:r>
              <a:rPr lang="nl-NL" dirty="0" err="1"/>
              <a:t>expectation</a:t>
            </a:r>
            <a:endParaRPr lang="nl-NL" dirty="0"/>
          </a:p>
          <a:p>
            <a:pPr lvl="1"/>
            <a:r>
              <a:rPr lang="nl-NL" dirty="0" err="1"/>
              <a:t>Prevent</a:t>
            </a:r>
            <a:r>
              <a:rPr lang="nl-NL" dirty="0"/>
              <a:t> </a:t>
            </a:r>
            <a:r>
              <a:rPr lang="nl-NL" dirty="0" err="1"/>
              <a:t>irritation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delays</a:t>
            </a:r>
            <a:r>
              <a:rPr lang="nl-NL" dirty="0"/>
              <a:t> </a:t>
            </a:r>
            <a:r>
              <a:rPr lang="nl-NL" dirty="0" err="1"/>
              <a:t>occur</a:t>
            </a:r>
            <a:endParaRPr lang="en-US" dirty="0"/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-39216" y="1196752"/>
            <a:ext cx="2667000" cy="365125"/>
          </a:xfrm>
          <a:noFill/>
        </p:spPr>
        <p:txBody>
          <a:bodyPr/>
          <a:lstStyle/>
          <a:p>
            <a:fld id="{2BBB1108-7E45-4444-9F15-7305911743D0}" type="slidenum">
              <a:rPr lang="en-US" smtClean="0">
                <a:solidFill>
                  <a:schemeClr val="bg1"/>
                </a:solidFill>
                <a:latin typeface="Arial" pitchFamily="34" charset="0"/>
              </a:rPr>
              <a:pPr/>
              <a:t>11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70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60238" y="562447"/>
            <a:ext cx="8604250" cy="922337"/>
          </a:xfrm>
        </p:spPr>
        <p:txBody>
          <a:bodyPr>
            <a:noAutofit/>
          </a:bodyPr>
          <a:lstStyle/>
          <a:p>
            <a:r>
              <a:rPr lang="en-GB" b="0" dirty="0">
                <a:ea typeface="Calibri" pitchFamily="34" charset="0"/>
                <a:cs typeface="Times New Roman" pitchFamily="18" charset="0"/>
              </a:rPr>
              <a:t>Product attribute model (example)</a:t>
            </a:r>
            <a:br>
              <a:rPr lang="en-US" sz="2000" b="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-39216" y="1196752"/>
            <a:ext cx="2667000" cy="365125"/>
          </a:xfrm>
          <a:noFill/>
        </p:spPr>
        <p:txBody>
          <a:bodyPr/>
          <a:lstStyle/>
          <a:p>
            <a:fld id="{CF85530D-AA0C-483E-8F06-1F72770C2083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12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500221"/>
              </p:ext>
            </p:extLst>
          </p:nvPr>
        </p:nvGraphicFramePr>
        <p:xfrm>
          <a:off x="395536" y="1700808"/>
          <a:ext cx="8496944" cy="3762695"/>
        </p:xfrm>
        <a:graphic>
          <a:graphicData uri="http://schemas.openxmlformats.org/drawingml/2006/table">
            <a:tbl>
              <a:tblPr/>
              <a:tblGrid>
                <a:gridCol w="2450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5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Teenagers/ digital cameras</a:t>
                      </a:r>
                      <a:endParaRPr lang="en-US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Beliefs</a:t>
                      </a:r>
                      <a:endParaRPr lang="en-US" sz="2800" b="1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(importance 1–5)</a:t>
                      </a:r>
                      <a:endParaRPr lang="en-US" sz="28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Evaluation</a:t>
                      </a:r>
                      <a:endParaRPr lang="en-US" sz="28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(1–10</a:t>
                      </a: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)</a:t>
                      </a:r>
                      <a:endParaRPr lang="en-US" sz="28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4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latin typeface="Cambria"/>
                          <a:ea typeface="Calibri"/>
                          <a:cs typeface="Times New Roman"/>
                        </a:rPr>
                        <a:t>Salient attributes</a:t>
                      </a:r>
                      <a:endParaRPr lang="en-US" sz="2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8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mbria"/>
                          <a:ea typeface="Calibri"/>
                          <a:cs typeface="Times New Roman"/>
                        </a:rPr>
                        <a:t>Disposable camera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mbria"/>
                          <a:ea typeface="Calibri"/>
                          <a:cs typeface="Times New Roman"/>
                        </a:rPr>
                        <a:t>First digital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mbria"/>
                          <a:ea typeface="Calibri"/>
                          <a:cs typeface="Times New Roman"/>
                        </a:rPr>
                        <a:t>camera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08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Cambria"/>
                          <a:ea typeface="Calibri"/>
                          <a:cs typeface="Times New Roman"/>
                        </a:rPr>
                        <a:t>Picture quality</a:t>
                      </a:r>
                      <a:endParaRPr lang="en-US" sz="2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mbria"/>
                          <a:ea typeface="Calibri"/>
                          <a:cs typeface="Times New Roman"/>
                        </a:rPr>
                        <a:t>4</a:t>
                      </a:r>
                      <a:endParaRPr lang="en-US" sz="2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mbria"/>
                          <a:ea typeface="Calibri"/>
                          <a:cs typeface="Times New Roman"/>
                        </a:rPr>
                        <a:t>Good (8)</a:t>
                      </a:r>
                      <a:endParaRPr lang="en-US" sz="2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mbria"/>
                          <a:ea typeface="Calibri"/>
                          <a:cs typeface="Times New Roman"/>
                        </a:rPr>
                        <a:t>Fair (6)</a:t>
                      </a:r>
                      <a:endParaRPr lang="en-US" sz="2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416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Cambria"/>
                          <a:ea typeface="Calibri"/>
                          <a:cs typeface="Times New Roman"/>
                        </a:rPr>
                        <a:t>Flexibility</a:t>
                      </a:r>
                      <a:endParaRPr lang="en-US" sz="2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mbria"/>
                          <a:ea typeface="Calibri"/>
                          <a:cs typeface="Times New Roman"/>
                        </a:rPr>
                        <a:t>3</a:t>
                      </a:r>
                      <a:endParaRPr lang="en-US" sz="2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mbria"/>
                          <a:ea typeface="Calibri"/>
                          <a:cs typeface="Times New Roman"/>
                        </a:rPr>
                        <a:t>No/Low (2)</a:t>
                      </a:r>
                      <a:endParaRPr lang="en-US" sz="2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mbria"/>
                          <a:ea typeface="Calibri"/>
                          <a:cs typeface="Times New Roman"/>
                        </a:rPr>
                        <a:t>High (9)</a:t>
                      </a:r>
                      <a:endParaRPr lang="en-US" sz="2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4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spc="0">
                          <a:latin typeface="Cambria"/>
                          <a:ea typeface="Calibri"/>
                          <a:cs typeface="Times New Roman"/>
                        </a:rPr>
                        <a:t>Ability to</a:t>
                      </a:r>
                      <a:endParaRPr lang="en-US" sz="2400" spc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spc="0">
                          <a:latin typeface="Cambria"/>
                          <a:ea typeface="Calibri"/>
                          <a:cs typeface="Times New Roman"/>
                        </a:rPr>
                        <a:t>forward picture to friends</a:t>
                      </a:r>
                      <a:endParaRPr lang="en-US" sz="2400" spc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mbria"/>
                          <a:ea typeface="Calibri"/>
                          <a:cs typeface="Times New Roman"/>
                        </a:rPr>
                        <a:t>3</a:t>
                      </a:r>
                      <a:endParaRPr lang="en-US" sz="2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mbria"/>
                          <a:ea typeface="Calibri"/>
                          <a:cs typeface="Times New Roman"/>
                        </a:rPr>
                        <a:t>Low (3)</a:t>
                      </a:r>
                      <a:endParaRPr lang="en-US" sz="2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mbria"/>
                          <a:ea typeface="Calibri"/>
                          <a:cs typeface="Times New Roman"/>
                        </a:rPr>
                        <a:t>High (7)</a:t>
                      </a:r>
                      <a:endParaRPr lang="en-US" sz="2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bg1"/>
                          </a:solidFill>
                          <a:latin typeface="Cambria"/>
                          <a:ea typeface="Calibri"/>
                          <a:cs typeface="Times New Roman"/>
                        </a:rPr>
                        <a:t>Total score*</a:t>
                      </a:r>
                      <a:endParaRPr lang="en-US" sz="24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2800">
                        <a:solidFill>
                          <a:schemeClr val="bg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bg1"/>
                          </a:solidFill>
                          <a:latin typeface="Cambria"/>
                          <a:ea typeface="Calibri"/>
                          <a:cs typeface="Times New Roman"/>
                        </a:rPr>
                        <a:t>47</a:t>
                      </a:r>
                      <a:endParaRPr lang="en-US" sz="24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Cambria"/>
                          <a:ea typeface="Calibri"/>
                          <a:cs typeface="Times New Roman"/>
                        </a:rPr>
                        <a:t>72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37" name="Rectangle 1"/>
          <p:cNvSpPr>
            <a:spLocks noChangeArrowheads="1"/>
          </p:cNvSpPr>
          <p:nvPr/>
        </p:nvSpPr>
        <p:spPr bwMode="auto">
          <a:xfrm>
            <a:off x="0" y="5263404"/>
            <a:ext cx="64087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/>
            <a:r>
              <a:rPr lang="en-GB" sz="1200"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                        n</a:t>
            </a:r>
            <a:endParaRPr lang="en-US" sz="1100">
              <a:ea typeface="Calibri" pitchFamily="34" charset="0"/>
              <a:cs typeface="Times New Roman" pitchFamily="18" charset="0"/>
            </a:endParaRPr>
          </a:p>
          <a:p>
            <a:pPr algn="l" eaLnBrk="0" hangingPunct="0"/>
            <a:r>
              <a:rPr lang="en-GB" sz="1600">
                <a:latin typeface="Cambria" pitchFamily="18" charset="0"/>
                <a:ea typeface="Calibri" pitchFamily="34" charset="0"/>
                <a:cs typeface="Times New Roman" pitchFamily="18" charset="0"/>
              </a:rPr>
              <a:t>*: Total score = ∑(beliefs*evaluation)</a:t>
            </a:r>
            <a:endParaRPr lang="en-US" sz="1100">
              <a:ea typeface="Calibri" pitchFamily="34" charset="0"/>
              <a:cs typeface="Times New Roman" pitchFamily="18" charset="0"/>
            </a:endParaRPr>
          </a:p>
          <a:p>
            <a:pPr algn="l" eaLnBrk="0" hangingPunct="0"/>
            <a:r>
              <a:rPr lang="en-GB" sz="2400"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lang="en-GB" sz="1200">
                <a:latin typeface="Cambria" pitchFamily="18" charset="0"/>
                <a:ea typeface="Calibri" pitchFamily="34" charset="0"/>
                <a:cs typeface="Times New Roman" pitchFamily="18" charset="0"/>
              </a:rPr>
              <a:t>i=1</a:t>
            </a:r>
            <a:endParaRPr lang="en-US" sz="1100">
              <a:ea typeface="Calibri" pitchFamily="34" charset="0"/>
              <a:cs typeface="Times New Roman" pitchFamily="18" charset="0"/>
            </a:endParaRPr>
          </a:p>
          <a:p>
            <a:pPr algn="l" eaLnBrk="0" hangingPunct="0"/>
            <a:endParaRPr lang="en-US" sz="3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1232" y="5801844"/>
            <a:ext cx="69127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err="1"/>
              <a:t>Position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on strong,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called</a:t>
            </a:r>
            <a:r>
              <a:rPr lang="nl-NL" dirty="0"/>
              <a:t> </a:t>
            </a:r>
            <a:r>
              <a:rPr lang="nl-NL" dirty="0" err="1"/>
              <a:t>unique</a:t>
            </a:r>
            <a:r>
              <a:rPr lang="nl-NL" dirty="0"/>
              <a:t> </a:t>
            </a:r>
            <a:r>
              <a:rPr lang="nl-NL" dirty="0" err="1"/>
              <a:t>selling</a:t>
            </a:r>
            <a:r>
              <a:rPr lang="nl-NL" dirty="0"/>
              <a:t> points</a:t>
            </a:r>
          </a:p>
        </p:txBody>
      </p:sp>
    </p:spTree>
    <p:extLst>
      <p:ext uri="{BB962C8B-B14F-4D97-AF65-F5344CB8AC3E}">
        <p14:creationId xmlns:p14="http://schemas.microsoft.com/office/powerpoint/2010/main" val="308456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Design</a:t>
            </a:r>
            <a:endParaRPr lang="en-US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Functional</a:t>
            </a:r>
          </a:p>
          <a:p>
            <a:pPr lvl="1"/>
            <a:r>
              <a:rPr lang="nl-NL"/>
              <a:t>Which features to include</a:t>
            </a:r>
          </a:p>
          <a:p>
            <a:pPr lvl="1"/>
            <a:r>
              <a:rPr lang="nl-NL"/>
              <a:t>Which features to exclude</a:t>
            </a:r>
          </a:p>
          <a:p>
            <a:r>
              <a:rPr lang="nl-NL"/>
              <a:t>Attractive</a:t>
            </a:r>
          </a:p>
          <a:p>
            <a:pPr lvl="1"/>
            <a:r>
              <a:rPr lang="nl-NL"/>
              <a:t>Design</a:t>
            </a:r>
          </a:p>
          <a:p>
            <a:pPr lvl="1"/>
            <a:r>
              <a:rPr lang="nl-NL"/>
              <a:t>Trade-off</a:t>
            </a:r>
          </a:p>
          <a:p>
            <a:r>
              <a:rPr lang="nl-NL"/>
              <a:t>Range (variation vs. cost)</a:t>
            </a: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2792" y="1196752"/>
            <a:ext cx="2667000" cy="365125"/>
          </a:xfrm>
          <a:noFill/>
        </p:spPr>
        <p:txBody>
          <a:bodyPr/>
          <a:lstStyle/>
          <a:p>
            <a:fld id="{4B75024D-DE99-4860-908F-DAB5A4CE5150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13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3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/>
              <a:t>Product </a:t>
            </a:r>
            <a:r>
              <a:rPr lang="nl-NL" sz="4000" dirty="0" err="1"/>
              <a:t>line</a:t>
            </a:r>
            <a:r>
              <a:rPr lang="nl-NL" sz="4000" dirty="0"/>
              <a:t> issues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99592" y="2060848"/>
            <a:ext cx="0" cy="3456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99592" y="5517232"/>
            <a:ext cx="3952056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973777" y="2331522"/>
            <a:ext cx="4381994" cy="3071751"/>
          </a:xfrm>
          <a:custGeom>
            <a:avLst/>
            <a:gdLst>
              <a:gd name="connsiteX0" fmla="*/ 0 w 4381994"/>
              <a:gd name="connsiteY0" fmla="*/ 3071751 h 3071751"/>
              <a:gd name="connsiteX1" fmla="*/ 665018 w 4381994"/>
              <a:gd name="connsiteY1" fmla="*/ 2988623 h 3071751"/>
              <a:gd name="connsiteX2" fmla="*/ 1223158 w 4381994"/>
              <a:gd name="connsiteY2" fmla="*/ 2727366 h 3071751"/>
              <a:gd name="connsiteX3" fmla="*/ 1698171 w 4381994"/>
              <a:gd name="connsiteY3" fmla="*/ 2216727 h 3071751"/>
              <a:gd name="connsiteX4" fmla="*/ 1959428 w 4381994"/>
              <a:gd name="connsiteY4" fmla="*/ 1622961 h 3071751"/>
              <a:gd name="connsiteX5" fmla="*/ 2386940 w 4381994"/>
              <a:gd name="connsiteY5" fmla="*/ 554182 h 3071751"/>
              <a:gd name="connsiteX6" fmla="*/ 2968831 w 4381994"/>
              <a:gd name="connsiteY6" fmla="*/ 102920 h 3071751"/>
              <a:gd name="connsiteX7" fmla="*/ 3443844 w 4381994"/>
              <a:gd name="connsiteY7" fmla="*/ 7917 h 3071751"/>
              <a:gd name="connsiteX8" fmla="*/ 3954483 w 4381994"/>
              <a:gd name="connsiteY8" fmla="*/ 55418 h 3071751"/>
              <a:gd name="connsiteX9" fmla="*/ 4381994 w 4381994"/>
              <a:gd name="connsiteY9" fmla="*/ 281049 h 30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1994" h="3071751">
                <a:moveTo>
                  <a:pt x="0" y="3071751"/>
                </a:moveTo>
                <a:cubicBezTo>
                  <a:pt x="230579" y="3058885"/>
                  <a:pt x="461158" y="3046020"/>
                  <a:pt x="665018" y="2988623"/>
                </a:cubicBezTo>
                <a:cubicBezTo>
                  <a:pt x="868878" y="2931226"/>
                  <a:pt x="1050966" y="2856015"/>
                  <a:pt x="1223158" y="2727366"/>
                </a:cubicBezTo>
                <a:cubicBezTo>
                  <a:pt x="1395350" y="2598717"/>
                  <a:pt x="1575459" y="2400794"/>
                  <a:pt x="1698171" y="2216727"/>
                </a:cubicBezTo>
                <a:cubicBezTo>
                  <a:pt x="1820883" y="2032660"/>
                  <a:pt x="1844633" y="1900052"/>
                  <a:pt x="1959428" y="1622961"/>
                </a:cubicBezTo>
                <a:cubicBezTo>
                  <a:pt x="2074223" y="1345870"/>
                  <a:pt x="2218706" y="807522"/>
                  <a:pt x="2386940" y="554182"/>
                </a:cubicBezTo>
                <a:cubicBezTo>
                  <a:pt x="2555174" y="300842"/>
                  <a:pt x="2792680" y="193964"/>
                  <a:pt x="2968831" y="102920"/>
                </a:cubicBezTo>
                <a:cubicBezTo>
                  <a:pt x="3144982" y="11876"/>
                  <a:pt x="3279569" y="15834"/>
                  <a:pt x="3443844" y="7917"/>
                </a:cubicBezTo>
                <a:cubicBezTo>
                  <a:pt x="3608119" y="0"/>
                  <a:pt x="3798125" y="9896"/>
                  <a:pt x="3954483" y="55418"/>
                </a:cubicBezTo>
                <a:cubicBezTo>
                  <a:pt x="4110841" y="100940"/>
                  <a:pt x="4246417" y="190994"/>
                  <a:pt x="4381994" y="281049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75656" y="5217325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99792" y="3645024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101567" y="3573016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03369" y="4748894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15816" y="3933056"/>
            <a:ext cx="216024" cy="21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51534" y="3477258"/>
            <a:ext cx="792088" cy="79208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419872" y="3140968"/>
            <a:ext cx="1008112" cy="57606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74671" y="2684980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 err="1"/>
              <a:t>Developing</a:t>
            </a:r>
            <a:r>
              <a:rPr lang="nl-NL" sz="1400" b="1" i="1" dirty="0"/>
              <a:t> product </a:t>
            </a:r>
            <a:r>
              <a:rPr lang="nl-NL" sz="1400" b="1" i="1" dirty="0" err="1"/>
              <a:t>line</a:t>
            </a:r>
            <a:r>
              <a:rPr lang="nl-NL" sz="1400" b="1" i="1" dirty="0"/>
              <a:t> to </a:t>
            </a:r>
            <a:r>
              <a:rPr lang="nl-NL" sz="1400" b="1" i="1" dirty="0" err="1"/>
              <a:t>address</a:t>
            </a:r>
            <a:r>
              <a:rPr lang="nl-NL" sz="1400" b="1" i="1" dirty="0"/>
              <a:t> different </a:t>
            </a:r>
            <a:r>
              <a:rPr lang="nl-NL" sz="1400" b="1" i="1" dirty="0" err="1"/>
              <a:t>customer</a:t>
            </a:r>
            <a:r>
              <a:rPr lang="nl-NL" sz="1400" b="1" i="1" dirty="0"/>
              <a:t> </a:t>
            </a:r>
            <a:r>
              <a:rPr lang="nl-NL" sz="1400" b="1" i="1" dirty="0" err="1"/>
              <a:t>groups</a:t>
            </a:r>
            <a:endParaRPr lang="en-US" sz="1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87824" y="465313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 err="1"/>
              <a:t>Introduction</a:t>
            </a:r>
            <a:r>
              <a:rPr lang="nl-NL" sz="1400" b="1" i="1" dirty="0"/>
              <a:t> (update, </a:t>
            </a:r>
            <a:r>
              <a:rPr lang="nl-NL" sz="1400" b="1" i="1" err="1"/>
              <a:t>new</a:t>
            </a:r>
            <a:r>
              <a:rPr lang="nl-NL" sz="1400" b="1" i="1"/>
              <a:t> version, etc.)</a:t>
            </a:r>
            <a:endParaRPr lang="en-US" sz="1400" b="1" i="1" dirty="0"/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 flipV="1">
            <a:off x="2627784" y="4869160"/>
            <a:ext cx="360040" cy="45586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4860032" y="3645024"/>
            <a:ext cx="1440159" cy="1008112"/>
          </a:xfrm>
          <a:custGeom>
            <a:avLst/>
            <a:gdLst>
              <a:gd name="connsiteX0" fmla="*/ 96794 w 442783"/>
              <a:gd name="connsiteY0" fmla="*/ 0 h 469556"/>
              <a:gd name="connsiteX1" fmla="*/ 22654 w 442783"/>
              <a:gd name="connsiteY1" fmla="*/ 259492 h 469556"/>
              <a:gd name="connsiteX2" fmla="*/ 232719 w 442783"/>
              <a:gd name="connsiteY2" fmla="*/ 432486 h 469556"/>
              <a:gd name="connsiteX3" fmla="*/ 442783 w 442783"/>
              <a:gd name="connsiteY3" fmla="*/ 469556 h 46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783" h="469556">
                <a:moveTo>
                  <a:pt x="96794" y="0"/>
                </a:moveTo>
                <a:cubicBezTo>
                  <a:pt x="48397" y="93705"/>
                  <a:pt x="0" y="187411"/>
                  <a:pt x="22654" y="259492"/>
                </a:cubicBezTo>
                <a:cubicBezTo>
                  <a:pt x="45308" y="331573"/>
                  <a:pt x="162698" y="397475"/>
                  <a:pt x="232719" y="432486"/>
                </a:cubicBezTo>
                <a:cubicBezTo>
                  <a:pt x="302741" y="467497"/>
                  <a:pt x="372762" y="468526"/>
                  <a:pt x="442783" y="469556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804248" y="4797152"/>
            <a:ext cx="2339752" cy="1098704"/>
            <a:chOff x="5436604" y="4712511"/>
            <a:chExt cx="2339752" cy="1098704"/>
          </a:xfrm>
        </p:grpSpPr>
        <p:sp>
          <p:nvSpPr>
            <p:cNvPr id="36" name="Rectangle 35"/>
            <p:cNvSpPr/>
            <p:nvPr/>
          </p:nvSpPr>
          <p:spPr>
            <a:xfrm>
              <a:off x="6084676" y="4712511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436604" y="4784519"/>
              <a:ext cx="50405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688124" y="5072551"/>
              <a:ext cx="20882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err="1"/>
                <a:t>But</a:t>
              </a:r>
              <a:r>
                <a:rPr lang="nl-NL" sz="1400" dirty="0"/>
                <a:t> </a:t>
              </a:r>
              <a:r>
                <a:rPr lang="nl-NL" sz="1400" dirty="0" err="1"/>
                <a:t>also</a:t>
              </a:r>
              <a:r>
                <a:rPr lang="nl-NL" sz="1400" dirty="0"/>
                <a:t> </a:t>
              </a:r>
              <a:r>
                <a:rPr lang="nl-NL" sz="1400" dirty="0" err="1"/>
                <a:t>towards</a:t>
              </a:r>
              <a:r>
                <a:rPr lang="nl-NL" sz="1400" dirty="0"/>
                <a:t> </a:t>
              </a:r>
              <a:r>
                <a:rPr lang="nl-NL" sz="1400" dirty="0" err="1"/>
                <a:t>related</a:t>
              </a:r>
              <a:r>
                <a:rPr lang="nl-NL" sz="1400" dirty="0"/>
                <a:t> </a:t>
              </a:r>
              <a:r>
                <a:rPr lang="nl-NL" sz="1400" err="1"/>
                <a:t>products</a:t>
              </a:r>
              <a:r>
                <a:rPr lang="nl-NL" sz="1400"/>
                <a:t>/services </a:t>
              </a:r>
              <a:r>
                <a:rPr lang="nl-NL" sz="1400" dirty="0"/>
                <a:t>(</a:t>
              </a:r>
              <a:r>
                <a:rPr lang="nl-NL" sz="1400" dirty="0" err="1"/>
                <a:t>breadth</a:t>
              </a:r>
              <a:r>
                <a:rPr lang="nl-NL" sz="1400" dirty="0"/>
                <a:t> and </a:t>
              </a:r>
              <a:r>
                <a:rPr lang="nl-NL" sz="1400" dirty="0" err="1"/>
                <a:t>depth</a:t>
              </a:r>
              <a:r>
                <a:rPr lang="nl-NL" sz="1400" dirty="0"/>
                <a:t>)</a:t>
              </a:r>
              <a:endParaRPr lang="en-US" sz="14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20072" y="2578397"/>
            <a:ext cx="3168352" cy="3428419"/>
            <a:chOff x="5220072" y="2578397"/>
            <a:chExt cx="3168352" cy="3428419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652120" y="3068960"/>
              <a:ext cx="2592288" cy="2664296"/>
            </a:xfrm>
            <a:prstGeom prst="line">
              <a:avLst/>
            </a:prstGeom>
            <a:ln w="1905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8851735">
              <a:off x="5631718" y="5369487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i="1" dirty="0" err="1">
                  <a:solidFill>
                    <a:schemeClr val="accent1">
                      <a:lumMod val="75000"/>
                    </a:schemeClr>
                  </a:solidFill>
                </a:rPr>
                <a:t>line</a:t>
              </a:r>
              <a:endParaRPr lang="en-US" sz="16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52320" y="2852936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i="1" dirty="0">
                  <a:solidFill>
                    <a:schemeClr val="accent1">
                      <a:lumMod val="75000"/>
                    </a:schemeClr>
                  </a:solidFill>
                </a:rPr>
                <a:t>high</a:t>
              </a:r>
              <a:endParaRPr lang="en-US" sz="16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20072" y="5229200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i="1" dirty="0">
                  <a:solidFill>
                    <a:schemeClr val="accent1">
                      <a:lumMod val="75000"/>
                    </a:schemeClr>
                  </a:solidFill>
                </a:rPr>
                <a:t>low</a:t>
              </a:r>
              <a:endParaRPr lang="en-US" sz="16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372200" y="4725144"/>
              <a:ext cx="216024" cy="2160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 rot="18809495">
              <a:off x="7049942" y="3360903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i="1" dirty="0"/>
                <a:t>Line </a:t>
              </a:r>
              <a:r>
                <a:rPr lang="nl-NL" sz="1400" i="1" dirty="0" err="1"/>
                <a:t>streching</a:t>
              </a:r>
              <a:r>
                <a:rPr lang="nl-NL" sz="1400" i="1" dirty="0"/>
                <a:t> (</a:t>
              </a:r>
              <a:r>
                <a:rPr lang="nl-NL" sz="1400" i="1" dirty="0" err="1"/>
                <a:t>upward</a:t>
              </a:r>
              <a:r>
                <a:rPr lang="nl-NL" sz="1400" i="1" dirty="0"/>
                <a:t> - </a:t>
              </a:r>
              <a:r>
                <a:rPr lang="nl-NL" sz="1400" i="1" dirty="0" err="1"/>
                <a:t>downward</a:t>
              </a:r>
              <a:endParaRPr lang="en-US" sz="1400" i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528091" y="4005064"/>
            <a:ext cx="780213" cy="656456"/>
            <a:chOff x="6528091" y="4005064"/>
            <a:chExt cx="780213" cy="656456"/>
          </a:xfrm>
        </p:grpSpPr>
        <p:sp>
          <p:nvSpPr>
            <p:cNvPr id="32" name="Oval 31"/>
            <p:cNvSpPr/>
            <p:nvPr/>
          </p:nvSpPr>
          <p:spPr>
            <a:xfrm>
              <a:off x="7092280" y="400506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732240" y="4365104"/>
              <a:ext cx="216024" cy="2160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6528091" y="4437112"/>
              <a:ext cx="216024" cy="22440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6852506" y="4116946"/>
              <a:ext cx="216024" cy="22440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940152" y="4857285"/>
            <a:ext cx="404049" cy="587939"/>
            <a:chOff x="5940152" y="4857285"/>
            <a:chExt cx="404049" cy="587939"/>
          </a:xfrm>
        </p:grpSpPr>
        <p:sp>
          <p:nvSpPr>
            <p:cNvPr id="35" name="Oval 34"/>
            <p:cNvSpPr/>
            <p:nvPr/>
          </p:nvSpPr>
          <p:spPr>
            <a:xfrm>
              <a:off x="5940152" y="5229200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5400000">
              <a:off x="6123985" y="4853093"/>
              <a:ext cx="216024" cy="22440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7B3D32D9-B145-4EF5-B076-8E6A23793AC1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14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7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 bwMode="auto">
          <a:xfrm>
            <a:off x="2051050" y="1988840"/>
            <a:ext cx="4393158" cy="410445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647950" y="2500313"/>
            <a:ext cx="3214688" cy="30718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676" name="Oval 10"/>
          <p:cNvSpPr>
            <a:spLocks noChangeArrowheads="1"/>
          </p:cNvSpPr>
          <p:nvPr/>
        </p:nvSpPr>
        <p:spPr bwMode="auto">
          <a:xfrm>
            <a:off x="3232150" y="3016250"/>
            <a:ext cx="2071688" cy="20716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err="1"/>
              <a:t>Augmented</a:t>
            </a:r>
            <a:r>
              <a:rPr lang="nl-NL" sz="4000" dirty="0"/>
              <a:t> product concept</a:t>
            </a:r>
            <a:endParaRPr lang="en-US" sz="4000" dirty="0"/>
          </a:p>
        </p:txBody>
      </p:sp>
      <p:sp>
        <p:nvSpPr>
          <p:cNvPr id="2867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60" y="1297459"/>
            <a:ext cx="609600" cy="187325"/>
          </a:xfrm>
          <a:noFill/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rial" pitchFamily="34" charset="0"/>
              </a:rPr>
              <a:t> </a:t>
            </a:r>
            <a:fld id="{669ABB4B-0AD1-4411-BBBD-65AC9F782756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15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0" name="Oval 9"/>
          <p:cNvSpPr>
            <a:spLocks noChangeArrowheads="1"/>
          </p:cNvSpPr>
          <p:nvPr/>
        </p:nvSpPr>
        <p:spPr bwMode="auto">
          <a:xfrm>
            <a:off x="3765550" y="3567113"/>
            <a:ext cx="1000125" cy="100012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TextBox 12"/>
          <p:cNvSpPr txBox="1">
            <a:spLocks noChangeArrowheads="1"/>
          </p:cNvSpPr>
          <p:nvPr/>
        </p:nvSpPr>
        <p:spPr bwMode="auto">
          <a:xfrm>
            <a:off x="3847305" y="3703341"/>
            <a:ext cx="95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Core benefit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2908300" y="3209925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Basic product</a:t>
            </a:r>
            <a:endParaRPr lang="en-US"/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3346450" y="21320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Potential product</a:t>
            </a:r>
            <a:endParaRPr lang="en-US"/>
          </a:p>
        </p:txBody>
      </p:sp>
      <p:sp>
        <p:nvSpPr>
          <p:cNvPr id="28684" name="TextBox 14"/>
          <p:cNvSpPr txBox="1">
            <a:spLocks noChangeArrowheads="1"/>
          </p:cNvSpPr>
          <p:nvPr/>
        </p:nvSpPr>
        <p:spPr bwMode="auto">
          <a:xfrm>
            <a:off x="3262577" y="2687167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Augmented product/services</a:t>
            </a:r>
            <a:endParaRPr lang="en-US"/>
          </a:p>
        </p:txBody>
      </p:sp>
      <p:sp>
        <p:nvSpPr>
          <p:cNvPr id="28685" name="Freeform 15"/>
          <p:cNvSpPr>
            <a:spLocks/>
          </p:cNvSpPr>
          <p:nvPr/>
        </p:nvSpPr>
        <p:spPr bwMode="auto">
          <a:xfrm>
            <a:off x="4660900" y="3670300"/>
            <a:ext cx="304800" cy="368300"/>
          </a:xfrm>
          <a:custGeom>
            <a:avLst/>
            <a:gdLst>
              <a:gd name="T0" fmla="*/ 228600 w 304800"/>
              <a:gd name="T1" fmla="*/ 0 h 368300"/>
              <a:gd name="T2" fmla="*/ 266700 w 304800"/>
              <a:gd name="T3" fmla="*/ 241300 h 368300"/>
              <a:gd name="T4" fmla="*/ 0 w 304800"/>
              <a:gd name="T5" fmla="*/ 368300 h 368300"/>
              <a:gd name="T6" fmla="*/ 0 60000 65536"/>
              <a:gd name="T7" fmla="*/ 0 60000 65536"/>
              <a:gd name="T8" fmla="*/ 0 60000 65536"/>
              <a:gd name="T9" fmla="*/ 0 w 304800"/>
              <a:gd name="T10" fmla="*/ 0 h 368300"/>
              <a:gd name="T11" fmla="*/ 304800 w 304800"/>
              <a:gd name="T12" fmla="*/ 368300 h 368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800" h="368300">
                <a:moveTo>
                  <a:pt x="228600" y="0"/>
                </a:moveTo>
                <a:cubicBezTo>
                  <a:pt x="266700" y="89958"/>
                  <a:pt x="304800" y="179917"/>
                  <a:pt x="266700" y="241300"/>
                </a:cubicBezTo>
                <a:cubicBezTo>
                  <a:pt x="228600" y="302683"/>
                  <a:pt x="114300" y="335491"/>
                  <a:pt x="0" y="368300"/>
                </a:cubicBezTo>
              </a:path>
            </a:pathLst>
          </a:cu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Freeform 16"/>
          <p:cNvSpPr>
            <a:spLocks/>
          </p:cNvSpPr>
          <p:nvPr/>
        </p:nvSpPr>
        <p:spPr bwMode="auto">
          <a:xfrm rot="16200000" flipH="1">
            <a:off x="4779169" y="3148807"/>
            <a:ext cx="625475" cy="465137"/>
          </a:xfrm>
          <a:custGeom>
            <a:avLst/>
            <a:gdLst>
              <a:gd name="T0" fmla="*/ 17046095 w 304800"/>
              <a:gd name="T1" fmla="*/ 0 h 368300"/>
              <a:gd name="T2" fmla="*/ 19887117 w 304800"/>
              <a:gd name="T3" fmla="*/ 976294 h 368300"/>
              <a:gd name="T4" fmla="*/ 0 w 304800"/>
              <a:gd name="T5" fmla="*/ 1490132 h 368300"/>
              <a:gd name="T6" fmla="*/ 0 60000 65536"/>
              <a:gd name="T7" fmla="*/ 0 60000 65536"/>
              <a:gd name="T8" fmla="*/ 0 60000 65536"/>
              <a:gd name="T9" fmla="*/ 0 w 304800"/>
              <a:gd name="T10" fmla="*/ 0 h 368300"/>
              <a:gd name="T11" fmla="*/ 304800 w 304800"/>
              <a:gd name="T12" fmla="*/ 368300 h 368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800" h="368300">
                <a:moveTo>
                  <a:pt x="228600" y="0"/>
                </a:moveTo>
                <a:cubicBezTo>
                  <a:pt x="266700" y="89958"/>
                  <a:pt x="304800" y="179917"/>
                  <a:pt x="266700" y="241300"/>
                </a:cubicBezTo>
                <a:cubicBezTo>
                  <a:pt x="228600" y="302683"/>
                  <a:pt x="114300" y="335491"/>
                  <a:pt x="0" y="368300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40152" y="5498923"/>
            <a:ext cx="309634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The </a:t>
            </a:r>
            <a:r>
              <a:rPr lang="nl-NL" dirty="0" err="1"/>
              <a:t>opportunity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product ‘</a:t>
            </a:r>
            <a:r>
              <a:rPr lang="nl-NL" dirty="0" err="1"/>
              <a:t>extension</a:t>
            </a:r>
            <a:r>
              <a:rPr lang="nl-NL" dirty="0"/>
              <a:t>’ via extra features and services </a:t>
            </a:r>
            <a:r>
              <a:rPr lang="nl-NL" dirty="0" err="1"/>
              <a:t>holds</a:t>
            </a:r>
            <a:r>
              <a:rPr lang="nl-NL" dirty="0"/>
              <a:t> </a:t>
            </a:r>
            <a:r>
              <a:rPr lang="nl-NL" dirty="0" err="1"/>
              <a:t>ideas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alternative</a:t>
            </a:r>
            <a:r>
              <a:rPr lang="nl-NL" dirty="0"/>
              <a:t> business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8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Brand name</a:t>
            </a:r>
            <a:endParaRPr 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11188" y="1738659"/>
            <a:ext cx="8137525" cy="41386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brand is a name, sign, symbol intended to identify a particular organization’s product or service, and to differentiate it from those </a:t>
            </a:r>
            <a:r>
              <a:rPr lang="en-US"/>
              <a:t>of competitors</a:t>
            </a:r>
            <a:endParaRPr lang="en-US" dirty="0"/>
          </a:p>
          <a:p>
            <a:r>
              <a:rPr lang="nl-NL" dirty="0" err="1"/>
              <a:t>Often</a:t>
            </a:r>
            <a:r>
              <a:rPr lang="nl-NL" dirty="0"/>
              <a:t> project </a:t>
            </a:r>
            <a:r>
              <a:rPr lang="nl-NL" dirty="0" err="1"/>
              <a:t>or</a:t>
            </a:r>
            <a:r>
              <a:rPr lang="nl-NL" dirty="0"/>
              <a:t> </a:t>
            </a:r>
            <a:r>
              <a:rPr lang="nl-NL" dirty="0" err="1"/>
              <a:t>firm</a:t>
            </a:r>
            <a:r>
              <a:rPr lang="nl-NL" dirty="0"/>
              <a:t> </a:t>
            </a:r>
            <a:r>
              <a:rPr lang="nl-NL" dirty="0" err="1"/>
              <a:t>names</a:t>
            </a:r>
            <a:r>
              <a:rPr lang="nl-NL" dirty="0"/>
              <a:t> </a:t>
            </a:r>
            <a:r>
              <a:rPr lang="nl-NL" dirty="0" err="1"/>
              <a:t>develop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brand name</a:t>
            </a:r>
          </a:p>
          <a:p>
            <a:r>
              <a:rPr lang="nl-NL" dirty="0" err="1"/>
              <a:t>However</a:t>
            </a:r>
            <a:r>
              <a:rPr lang="nl-NL" dirty="0"/>
              <a:t>,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good</a:t>
            </a:r>
            <a:r>
              <a:rPr lang="nl-NL" dirty="0"/>
              <a:t> to </a:t>
            </a:r>
            <a:r>
              <a:rPr lang="nl-NL" dirty="0" err="1"/>
              <a:t>reflect</a:t>
            </a:r>
            <a:r>
              <a:rPr lang="nl-NL" dirty="0"/>
              <a:t> </a:t>
            </a:r>
            <a:r>
              <a:rPr lang="nl-NL" dirty="0" err="1"/>
              <a:t>on</a:t>
            </a:r>
            <a:endParaRPr lang="nl-NL" dirty="0"/>
          </a:p>
          <a:p>
            <a:pPr lvl="1"/>
            <a:r>
              <a:rPr lang="nl-NL" dirty="0" err="1"/>
              <a:t>Geographical</a:t>
            </a:r>
            <a:r>
              <a:rPr lang="nl-NL" dirty="0"/>
              <a:t> scope (</a:t>
            </a:r>
            <a:r>
              <a:rPr lang="nl-NL" dirty="0" err="1"/>
              <a:t>appropriateness</a:t>
            </a:r>
            <a:r>
              <a:rPr lang="nl-NL" dirty="0"/>
              <a:t> of name/</a:t>
            </a:r>
            <a:r>
              <a:rPr lang="nl-NL" dirty="0" err="1"/>
              <a:t>meaning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Line of </a:t>
            </a:r>
            <a:r>
              <a:rPr lang="nl-NL" dirty="0" err="1"/>
              <a:t>products</a:t>
            </a:r>
            <a:endParaRPr lang="nl-NL" dirty="0"/>
          </a:p>
          <a:p>
            <a:r>
              <a:rPr lang="en-US" dirty="0"/>
              <a:t>Create positive </a:t>
            </a:r>
            <a:r>
              <a:rPr lang="en-US" dirty="0" err="1"/>
              <a:t>assocations</a:t>
            </a:r>
            <a:r>
              <a:rPr lang="en-US" dirty="0"/>
              <a:t>; prevent negative associations  </a:t>
            </a:r>
          </a:p>
          <a:p>
            <a:r>
              <a:rPr lang="nl-NL" dirty="0" err="1"/>
              <a:t>Develop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brand concept and image</a:t>
            </a:r>
          </a:p>
          <a:p>
            <a:pPr lvl="1"/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C21383DC-ED29-4E4F-8658-C21BBCE5EDCC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16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51520" y="2276872"/>
            <a:ext cx="4464496" cy="32403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5040560" y="1916832"/>
            <a:ext cx="3923928" cy="374441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39216" y="1191667"/>
            <a:ext cx="2667000" cy="365125"/>
          </a:xfrm>
          <a:noFill/>
        </p:spPr>
        <p:txBody>
          <a:bodyPr/>
          <a:lstStyle/>
          <a:p>
            <a:fld id="{2CE6A87C-2484-4467-BB56-62C9DB6D3BF3}" type="slidenum">
              <a:rPr lang="en-US" smtClean="0">
                <a:solidFill>
                  <a:schemeClr val="bg1"/>
                </a:solidFill>
                <a:latin typeface="Arial" pitchFamily="34" charset="0"/>
              </a:rPr>
              <a:pPr/>
              <a:t>17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09538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835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/>
              <a:t>Brand architecture different branding strategies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5874890" y="2336800"/>
            <a:ext cx="218970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Corporate brand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6027290" y="3098800"/>
            <a:ext cx="195085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Family brands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5874890" y="3935413"/>
            <a:ext cx="234359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Individual brands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5884018" y="4797152"/>
            <a:ext cx="275694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Individual item or models (modifier</a:t>
            </a:r>
            <a:r>
              <a:rPr lang="en-US" sz="2400" dirty="0">
                <a:latin typeface="Times New Roman" pitchFamily="18" charset="0"/>
              </a:rPr>
              <a:t>)</a:t>
            </a:r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6967090" y="2773363"/>
            <a:ext cx="0" cy="401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6967090" y="3535363"/>
            <a:ext cx="0" cy="401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1"/>
          <p:cNvSpPr>
            <a:spLocks noChangeShapeType="1"/>
          </p:cNvSpPr>
          <p:nvPr/>
        </p:nvSpPr>
        <p:spPr bwMode="auto">
          <a:xfrm>
            <a:off x="6967090" y="4373563"/>
            <a:ext cx="0" cy="401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36512" y="2377157"/>
            <a:ext cx="1584176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Unilever</a:t>
            </a:r>
          </a:p>
          <a:p>
            <a:pPr algn="ctr"/>
            <a:endParaRPr lang="nl-NL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nl-NL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Ola</a:t>
            </a:r>
          </a:p>
          <a:p>
            <a:pPr algn="ctr"/>
            <a:endParaRPr lang="nl-NL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nl-NL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nl-NL" u="sng" dirty="0">
                <a:solidFill>
                  <a:schemeClr val="accent2">
                    <a:lumMod val="50000"/>
                  </a:schemeClr>
                </a:solidFill>
              </a:rPr>
              <a:t>Magnum</a:t>
            </a:r>
          </a:p>
          <a:p>
            <a:pPr algn="ctr"/>
            <a:endParaRPr lang="nl-NL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nl-NL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Magnum</a:t>
            </a:r>
          </a:p>
          <a:p>
            <a:pPr algn="ctr"/>
            <a:r>
              <a:rPr lang="nl-NL" dirty="0" err="1">
                <a:solidFill>
                  <a:schemeClr val="accent2">
                    <a:lumMod val="50000"/>
                  </a:schemeClr>
                </a:solidFill>
              </a:rPr>
              <a:t>almond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43608" y="2355130"/>
            <a:ext cx="288131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dirty="0"/>
              <a:t>Apple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u="sng" dirty="0" err="1"/>
              <a:t>iMac</a:t>
            </a:r>
            <a:r>
              <a:rPr lang="nl-NL" u="sng" dirty="0"/>
              <a:t>, </a:t>
            </a:r>
            <a:r>
              <a:rPr lang="nl-NL" u="sng" dirty="0" err="1"/>
              <a:t>iPhone</a:t>
            </a:r>
            <a:endParaRPr lang="nl-NL" u="sng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 err="1"/>
              <a:t>iPhone</a:t>
            </a:r>
            <a:r>
              <a:rPr lang="nl-NL" dirty="0"/>
              <a:t> 4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sp>
        <p:nvSpPr>
          <p:cNvPr id="18" name="TextBox 17"/>
          <p:cNvSpPr txBox="1"/>
          <p:nvPr/>
        </p:nvSpPr>
        <p:spPr>
          <a:xfrm>
            <a:off x="612648" y="5768255"/>
            <a:ext cx="5680075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l-NL"/>
              <a:t>In B2B, </a:t>
            </a:r>
            <a:r>
              <a:rPr lang="nl-NL" dirty="0"/>
              <a:t>brand </a:t>
            </a:r>
            <a:r>
              <a:rPr lang="nl-NL" dirty="0" err="1"/>
              <a:t>generally</a:t>
            </a:r>
            <a:r>
              <a:rPr lang="nl-NL" dirty="0"/>
              <a:t> is the </a:t>
            </a:r>
            <a:r>
              <a:rPr lang="nl-NL" dirty="0" err="1"/>
              <a:t>firm</a:t>
            </a:r>
            <a:r>
              <a:rPr lang="nl-NL" dirty="0"/>
              <a:t> name</a:t>
            </a:r>
            <a:endParaRPr lang="en-US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63888" y="2348880"/>
            <a:ext cx="28797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u="sng" dirty="0"/>
              <a:t>Philips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Serial</a:t>
            </a:r>
            <a:r>
              <a:rPr lang="nl-NL" dirty="0"/>
              <a:t>#</a:t>
            </a:r>
          </a:p>
          <a:p>
            <a:endParaRPr lang="nl-NL" dirty="0"/>
          </a:p>
          <a:p>
            <a:endParaRPr lang="nl-NL" dirty="0"/>
          </a:p>
        </p:txBody>
      </p:sp>
      <p:grpSp>
        <p:nvGrpSpPr>
          <p:cNvPr id="23" name="Group 22"/>
          <p:cNvGrpSpPr/>
          <p:nvPr/>
        </p:nvGrpSpPr>
        <p:grpSpPr>
          <a:xfrm>
            <a:off x="323528" y="1772816"/>
            <a:ext cx="4752529" cy="369332"/>
            <a:chOff x="755576" y="1772816"/>
            <a:chExt cx="3141502" cy="369332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755576" y="2132856"/>
              <a:ext cx="28083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808846" y="1772816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/>
                <a:t>Examples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2957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/>
      <p:bldP spid="17" grpId="0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2B64C60-076C-4FFE-9DD2-FD8BA5ACEB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delays</a:t>
            </a:r>
            <a:r>
              <a:rPr lang="nl-NL" dirty="0"/>
              <a:t> </a:t>
            </a:r>
            <a:r>
              <a:rPr lang="nl-NL" dirty="0" err="1"/>
              <a:t>occur</a:t>
            </a:r>
            <a:endParaRPr lang="nl-NL" dirty="0"/>
          </a:p>
          <a:p>
            <a:pPr lvl="1"/>
            <a:r>
              <a:rPr lang="nl-NL"/>
              <a:t>Over-optimistic </a:t>
            </a:r>
            <a:r>
              <a:rPr lang="nl-NL" dirty="0"/>
              <a:t>planning</a:t>
            </a:r>
          </a:p>
          <a:p>
            <a:pPr lvl="1"/>
            <a:r>
              <a:rPr lang="nl-NL" dirty="0" err="1"/>
              <a:t>Development</a:t>
            </a:r>
            <a:r>
              <a:rPr lang="nl-NL" dirty="0"/>
              <a:t> </a:t>
            </a:r>
            <a:r>
              <a:rPr lang="nl-NL" dirty="0" err="1"/>
              <a:t>takes</a:t>
            </a:r>
            <a:r>
              <a:rPr lang="nl-NL" dirty="0"/>
              <a:t> more time</a:t>
            </a:r>
          </a:p>
          <a:p>
            <a:pPr lvl="1"/>
            <a:r>
              <a:rPr lang="nl-NL"/>
              <a:t>Start-up </a:t>
            </a:r>
            <a:r>
              <a:rPr lang="nl-NL" dirty="0" err="1"/>
              <a:t>production</a:t>
            </a:r>
            <a:r>
              <a:rPr lang="nl-NL" dirty="0"/>
              <a:t> </a:t>
            </a:r>
            <a:r>
              <a:rPr lang="nl-NL" dirty="0" err="1"/>
              <a:t>problems</a:t>
            </a:r>
            <a:endParaRPr lang="nl-NL" dirty="0"/>
          </a:p>
          <a:p>
            <a:r>
              <a:rPr lang="nl-NL" dirty="0"/>
              <a:t>Offer excellent </a:t>
            </a:r>
            <a:r>
              <a:rPr lang="nl-NL" dirty="0" err="1"/>
              <a:t>solutions</a:t>
            </a:r>
            <a:endParaRPr lang="nl-NL" dirty="0"/>
          </a:p>
          <a:p>
            <a:pPr lvl="1"/>
            <a:r>
              <a:rPr lang="nl-NL" dirty="0" err="1"/>
              <a:t>Within</a:t>
            </a:r>
            <a:r>
              <a:rPr lang="nl-NL" dirty="0"/>
              <a:t> 24 </a:t>
            </a:r>
            <a:r>
              <a:rPr lang="nl-NL" dirty="0" err="1"/>
              <a:t>hours</a:t>
            </a:r>
            <a:r>
              <a:rPr lang="nl-NL" dirty="0"/>
              <a:t> </a:t>
            </a:r>
            <a:r>
              <a:rPr lang="nl-NL" dirty="0" err="1"/>
              <a:t>reply</a:t>
            </a:r>
            <a:r>
              <a:rPr lang="nl-NL" dirty="0"/>
              <a:t> to </a:t>
            </a:r>
            <a:r>
              <a:rPr lang="nl-NL" dirty="0" err="1"/>
              <a:t>complaints</a:t>
            </a:r>
            <a:r>
              <a:rPr lang="nl-NL" dirty="0"/>
              <a:t> (</a:t>
            </a:r>
            <a:r>
              <a:rPr lang="nl-NL" dirty="0" err="1"/>
              <a:t>preferrably</a:t>
            </a:r>
            <a:r>
              <a:rPr lang="nl-NL" dirty="0"/>
              <a:t> </a:t>
            </a:r>
            <a:r>
              <a:rPr lang="nl-NL" dirty="0" err="1"/>
              <a:t>within</a:t>
            </a:r>
            <a:r>
              <a:rPr lang="nl-NL" dirty="0"/>
              <a:t> 8 </a:t>
            </a:r>
            <a:r>
              <a:rPr lang="nl-NL" dirty="0" err="1"/>
              <a:t>hours</a:t>
            </a:r>
            <a:r>
              <a:rPr lang="nl-NL" dirty="0"/>
              <a:t>)</a:t>
            </a:r>
          </a:p>
          <a:p>
            <a:pPr lvl="1"/>
            <a:r>
              <a:rPr lang="nl-NL" err="1"/>
              <a:t>Use</a:t>
            </a:r>
            <a:r>
              <a:rPr lang="nl-NL"/>
              <a:t> three</a:t>
            </a:r>
            <a:r>
              <a:rPr lang="nl-NL" dirty="0"/>
              <a:t>-</a:t>
            </a:r>
            <a:r>
              <a:rPr lang="nl-NL"/>
              <a:t>stage </a:t>
            </a:r>
            <a:r>
              <a:rPr lang="nl-NL" dirty="0" err="1"/>
              <a:t>approach</a:t>
            </a:r>
            <a:endParaRPr lang="nl-NL" dirty="0"/>
          </a:p>
          <a:p>
            <a:pPr lvl="2"/>
            <a:r>
              <a:rPr lang="nl-NL" dirty="0" err="1"/>
              <a:t>Explain</a:t>
            </a:r>
            <a:r>
              <a:rPr lang="nl-NL" dirty="0"/>
              <a:t> the issue</a:t>
            </a:r>
          </a:p>
          <a:p>
            <a:pPr lvl="2"/>
            <a:r>
              <a:rPr lang="nl-NL" dirty="0" err="1"/>
              <a:t>Compensate</a:t>
            </a:r>
            <a:r>
              <a:rPr lang="nl-NL" dirty="0"/>
              <a:t> </a:t>
            </a:r>
            <a:r>
              <a:rPr lang="nl-NL" dirty="0" err="1"/>
              <a:t>emotionally</a:t>
            </a:r>
            <a:r>
              <a:rPr lang="nl-NL" dirty="0"/>
              <a:t>: </a:t>
            </a:r>
            <a:r>
              <a:rPr lang="nl-NL" err="1"/>
              <a:t>say</a:t>
            </a:r>
            <a:r>
              <a:rPr lang="nl-NL"/>
              <a:t> you’re </a:t>
            </a:r>
            <a:r>
              <a:rPr lang="nl-NL" dirty="0"/>
              <a:t>sorry</a:t>
            </a:r>
            <a:r>
              <a:rPr lang="nl-NL"/>
              <a:t>, aim </a:t>
            </a:r>
            <a:r>
              <a:rPr lang="nl-NL" dirty="0"/>
              <a:t>for best </a:t>
            </a:r>
            <a:r>
              <a:rPr lang="nl-NL" dirty="0" err="1"/>
              <a:t>solution</a:t>
            </a:r>
            <a:endParaRPr lang="nl-NL" dirty="0"/>
          </a:p>
          <a:p>
            <a:pPr lvl="2"/>
            <a:r>
              <a:rPr lang="nl-NL" dirty="0" err="1"/>
              <a:t>Compensate</a:t>
            </a:r>
            <a:r>
              <a:rPr lang="nl-NL" dirty="0"/>
              <a:t> </a:t>
            </a:r>
            <a:r>
              <a:rPr lang="nl-NL" dirty="0" err="1"/>
              <a:t>financially</a:t>
            </a:r>
            <a:r>
              <a:rPr lang="nl-NL" dirty="0"/>
              <a:t>: offer money back </a:t>
            </a:r>
            <a:r>
              <a:rPr lang="nl-NL" dirty="0" err="1"/>
              <a:t>option</a:t>
            </a:r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2283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Some practical suggestions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4" y="1527175"/>
            <a:ext cx="8734871" cy="48545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dirty="0" err="1"/>
              <a:t>Use</a:t>
            </a:r>
            <a:r>
              <a:rPr lang="nl-NL" dirty="0"/>
              <a:t> prototyping </a:t>
            </a:r>
            <a:r>
              <a:rPr lang="nl-NL" err="1"/>
              <a:t>and</a:t>
            </a:r>
            <a:r>
              <a:rPr lang="nl-NL"/>
              <a:t> co-creation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determine</a:t>
            </a:r>
            <a:r>
              <a:rPr lang="nl-NL" dirty="0"/>
              <a:t>/</a:t>
            </a:r>
            <a:r>
              <a:rPr lang="nl-NL" dirty="0" err="1"/>
              <a:t>validate</a:t>
            </a:r>
            <a:r>
              <a:rPr lang="nl-NL" dirty="0"/>
              <a:t> </a:t>
            </a:r>
          </a:p>
          <a:p>
            <a:pPr lvl="1">
              <a:defRPr/>
            </a:pPr>
            <a:r>
              <a:rPr lang="nl-NL" dirty="0"/>
              <a:t>Product concept</a:t>
            </a:r>
          </a:p>
          <a:p>
            <a:pPr lvl="1">
              <a:defRPr/>
            </a:pPr>
            <a:r>
              <a:rPr lang="nl-NL" dirty="0"/>
              <a:t>Right set of features</a:t>
            </a:r>
          </a:p>
          <a:p>
            <a:pPr>
              <a:defRPr/>
            </a:pPr>
            <a:r>
              <a:rPr lang="nl-NL" dirty="0"/>
              <a:t>Begin </a:t>
            </a:r>
            <a:r>
              <a:rPr lang="nl-NL" dirty="0" err="1"/>
              <a:t>with</a:t>
            </a:r>
            <a:r>
              <a:rPr lang="nl-NL" dirty="0"/>
              <a:t> basic model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then</a:t>
            </a:r>
            <a:r>
              <a:rPr lang="nl-NL" dirty="0"/>
              <a:t> </a:t>
            </a:r>
            <a:r>
              <a:rPr lang="nl-NL" dirty="0" err="1"/>
              <a:t>develop</a:t>
            </a:r>
            <a:r>
              <a:rPr lang="nl-NL" dirty="0"/>
              <a:t> product line</a:t>
            </a:r>
          </a:p>
          <a:p>
            <a:pPr>
              <a:defRPr/>
            </a:pPr>
            <a:r>
              <a:rPr lang="nl-NL" dirty="0"/>
              <a:t>Make </a:t>
            </a:r>
            <a:r>
              <a:rPr lang="nl-NL" dirty="0" err="1"/>
              <a:t>sure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meet customer </a:t>
            </a:r>
            <a:r>
              <a:rPr lang="nl-NL" dirty="0" err="1"/>
              <a:t>expectation</a:t>
            </a:r>
            <a:r>
              <a:rPr lang="nl-NL" dirty="0"/>
              <a:t> (offer adequate service/responses)</a:t>
            </a:r>
          </a:p>
          <a:p>
            <a:pPr>
              <a:defRPr/>
            </a:pPr>
            <a:r>
              <a:rPr lang="nl-NL" dirty="0" err="1"/>
              <a:t>Choice</a:t>
            </a:r>
            <a:r>
              <a:rPr lang="nl-NL" dirty="0"/>
              <a:t> of brand name </a:t>
            </a:r>
            <a:r>
              <a:rPr lang="nl-NL"/>
              <a:t>is important </a:t>
            </a:r>
            <a:endParaRPr lang="nl-NL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7B3D32D9-B145-4EF5-B076-8E6A23793AC1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19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0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2792" y="1196752"/>
            <a:ext cx="2667000" cy="365125"/>
          </a:xfrm>
          <a:noFill/>
        </p:spPr>
        <p:txBody>
          <a:bodyPr/>
          <a:lstStyle/>
          <a:p>
            <a:r>
              <a:rPr lang="nl-NL" sz="1200" dirty="0">
                <a:solidFill>
                  <a:schemeClr val="bg1"/>
                </a:solidFill>
                <a:latin typeface="Arial" pitchFamily="34" charset="0"/>
              </a:rPr>
              <a:t> </a:t>
            </a:r>
            <a:fld id="{2C0F68E2-68C6-4D5E-9523-271D97335C4C}" type="slidenum">
              <a:rPr lang="nl-NL" sz="1200" smtClean="0">
                <a:solidFill>
                  <a:schemeClr val="bg1"/>
                </a:solidFill>
                <a:latin typeface="Arial" pitchFamily="34" charset="0"/>
              </a:rPr>
              <a:pPr/>
              <a:t>2</a:t>
            </a:fld>
            <a:endParaRPr lang="nl-NL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Objectives</a:t>
            </a:r>
            <a:endParaRPr lang="en-US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104" y="1628229"/>
            <a:ext cx="7886328" cy="4537075"/>
          </a:xfrm>
        </p:spPr>
        <p:txBody>
          <a:bodyPr>
            <a:normAutofit/>
          </a:bodyPr>
          <a:lstStyle/>
          <a:p>
            <a:r>
              <a:rPr lang="nl-NL" dirty="0"/>
              <a:t>Offer </a:t>
            </a:r>
            <a:r>
              <a:rPr lang="nl-NL" dirty="0" err="1"/>
              <a:t>rational</a:t>
            </a:r>
            <a:r>
              <a:rPr lang="nl-NL" dirty="0"/>
              <a:t> </a:t>
            </a:r>
            <a:r>
              <a:rPr lang="nl-NL"/>
              <a:t>and guidelines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/>
              <a:t>a 1</a:t>
            </a:r>
            <a:r>
              <a:rPr lang="en-US"/>
              <a:t>–</a:t>
            </a:r>
            <a:r>
              <a:rPr lang="nl-NL"/>
              <a:t>2-page marketing/sales </a:t>
            </a:r>
            <a:r>
              <a:rPr lang="nl-NL" dirty="0"/>
              <a:t>plan</a:t>
            </a:r>
          </a:p>
          <a:p>
            <a:pPr eaLnBrk="1" hangingPunct="1"/>
            <a:r>
              <a:rPr lang="nl-NL" dirty="0"/>
              <a:t>Content and </a:t>
            </a:r>
            <a:r>
              <a:rPr lang="nl-NL" dirty="0" err="1"/>
              <a:t>concepts</a:t>
            </a:r>
            <a:r>
              <a:rPr lang="nl-NL" dirty="0"/>
              <a:t> per marketing </a:t>
            </a:r>
            <a:r>
              <a:rPr lang="nl-NL" dirty="0" err="1"/>
              <a:t>instruments</a:t>
            </a:r>
            <a:r>
              <a:rPr lang="nl-NL" dirty="0"/>
              <a:t> (</a:t>
            </a:r>
            <a:r>
              <a:rPr lang="nl-NL"/>
              <a:t>mix); </a:t>
            </a:r>
            <a:r>
              <a:rPr lang="nl-NL" err="1"/>
              <a:t>also</a:t>
            </a:r>
            <a:r>
              <a:rPr lang="nl-NL"/>
              <a:t> explain </a:t>
            </a:r>
            <a:r>
              <a:rPr lang="nl-NL" dirty="0"/>
              <a:t>the 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challenges</a:t>
            </a:r>
            <a:r>
              <a:rPr lang="nl-NL" dirty="0"/>
              <a:t> in the </a:t>
            </a:r>
            <a:r>
              <a:rPr lang="nl-NL" dirty="0" err="1"/>
              <a:t>entrepreneurial</a:t>
            </a:r>
            <a:r>
              <a:rPr lang="nl-NL" dirty="0"/>
              <a:t> context</a:t>
            </a:r>
          </a:p>
        </p:txBody>
      </p:sp>
    </p:spTree>
    <p:extLst>
      <p:ext uri="{BB962C8B-B14F-4D97-AF65-F5344CB8AC3E}">
        <p14:creationId xmlns:p14="http://schemas.microsoft.com/office/powerpoint/2010/main" val="4164471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Price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Important marketing </a:t>
            </a:r>
            <a:r>
              <a:rPr lang="nl-NL" sz="3600" dirty="0" err="1"/>
              <a:t>concepts</a:t>
            </a:r>
            <a:r>
              <a:rPr lang="nl-NL" sz="3600" dirty="0"/>
              <a:t> and </a:t>
            </a:r>
            <a:r>
              <a:rPr lang="nl-NL" sz="3600" dirty="0" err="1"/>
              <a:t>specific</a:t>
            </a:r>
            <a:r>
              <a:rPr lang="nl-NL" sz="3600" dirty="0"/>
              <a:t> </a:t>
            </a:r>
            <a:r>
              <a:rPr lang="nl-NL" sz="3600" dirty="0" err="1"/>
              <a:t>entrepreneurial</a:t>
            </a:r>
            <a:r>
              <a:rPr lang="nl-NL" sz="3600" dirty="0"/>
              <a:t> context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7444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1628800"/>
            <a:ext cx="8424936" cy="4680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02096" y="365125"/>
            <a:ext cx="8534400" cy="760413"/>
          </a:xfrm>
        </p:spPr>
        <p:txBody>
          <a:bodyPr>
            <a:noAutofit/>
          </a:bodyPr>
          <a:lstStyle/>
          <a:p>
            <a:r>
              <a:rPr lang="nl-NL" dirty="0" err="1"/>
              <a:t>Entrepreneurial</a:t>
            </a:r>
            <a:r>
              <a:rPr lang="nl-NL" dirty="0"/>
              <a:t> </a:t>
            </a:r>
            <a:r>
              <a:rPr lang="nl-NL" dirty="0" err="1"/>
              <a:t>challenge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739080" y="1885528"/>
            <a:ext cx="8153400" cy="4495800"/>
          </a:xfrm>
        </p:spPr>
        <p:txBody>
          <a:bodyPr>
            <a:normAutofit fontScale="85000" lnSpcReduction="20000"/>
          </a:bodyPr>
          <a:lstStyle/>
          <a:p>
            <a:r>
              <a:rPr lang="nl-NL" sz="2800" dirty="0" err="1"/>
              <a:t>Uncertainty</a:t>
            </a:r>
            <a:r>
              <a:rPr lang="nl-NL" sz="2800" dirty="0"/>
              <a:t> </a:t>
            </a:r>
            <a:r>
              <a:rPr lang="nl-NL" sz="2800" dirty="0" err="1"/>
              <a:t>about</a:t>
            </a:r>
            <a:r>
              <a:rPr lang="nl-NL" sz="2800" dirty="0"/>
              <a:t> </a:t>
            </a:r>
            <a:r>
              <a:rPr lang="nl-NL" sz="2800" dirty="0" err="1"/>
              <a:t>market</a:t>
            </a:r>
            <a:r>
              <a:rPr lang="nl-NL" sz="2800" dirty="0"/>
              <a:t> and </a:t>
            </a:r>
            <a:r>
              <a:rPr lang="nl-NL" sz="2800" dirty="0" err="1"/>
              <a:t>market</a:t>
            </a:r>
            <a:r>
              <a:rPr lang="nl-NL" sz="2800" dirty="0"/>
              <a:t> </a:t>
            </a:r>
            <a:r>
              <a:rPr lang="nl-NL" sz="2800" dirty="0" err="1"/>
              <a:t>size</a:t>
            </a:r>
            <a:r>
              <a:rPr lang="nl-NL" sz="2800" dirty="0"/>
              <a:t> </a:t>
            </a:r>
            <a:r>
              <a:rPr lang="nl-NL" sz="2800" dirty="0" err="1"/>
              <a:t>make</a:t>
            </a:r>
            <a:endParaRPr lang="nl-NL" sz="2800" dirty="0"/>
          </a:p>
          <a:p>
            <a:pPr lvl="1"/>
            <a:r>
              <a:rPr lang="nl-NL" sz="2500" dirty="0" err="1"/>
              <a:t>Estimating</a:t>
            </a:r>
            <a:r>
              <a:rPr lang="nl-NL" sz="2500" dirty="0"/>
              <a:t> </a:t>
            </a:r>
            <a:r>
              <a:rPr lang="nl-NL" sz="2500"/>
              <a:t>volume is difficult; </a:t>
            </a:r>
            <a:r>
              <a:rPr lang="nl-NL" sz="2500" dirty="0"/>
              <a:t>a</a:t>
            </a:r>
            <a:r>
              <a:rPr lang="nl-NL" sz="2500"/>
              <a:t>s </a:t>
            </a:r>
            <a:r>
              <a:rPr lang="nl-NL" sz="2500" dirty="0"/>
              <a:t>a </a:t>
            </a:r>
            <a:r>
              <a:rPr lang="nl-NL" sz="2500" dirty="0" err="1"/>
              <a:t>result</a:t>
            </a:r>
            <a:r>
              <a:rPr lang="nl-NL" sz="2500" dirty="0"/>
              <a:t> </a:t>
            </a:r>
            <a:r>
              <a:rPr lang="nl-NL" sz="2500" err="1"/>
              <a:t>future</a:t>
            </a:r>
            <a:r>
              <a:rPr lang="nl-NL" sz="2500"/>
              <a:t> costs, </a:t>
            </a:r>
            <a:r>
              <a:rPr lang="nl-NL" sz="2500" dirty="0"/>
              <a:t>and </a:t>
            </a:r>
            <a:r>
              <a:rPr lang="nl-NL" sz="2500" err="1"/>
              <a:t>thus</a:t>
            </a:r>
            <a:r>
              <a:rPr lang="nl-NL" sz="2500"/>
              <a:t> prices, </a:t>
            </a:r>
            <a:r>
              <a:rPr lang="nl-NL" sz="2500" dirty="0"/>
              <a:t>are hard to </a:t>
            </a:r>
            <a:r>
              <a:rPr lang="nl-NL" sz="2500" dirty="0" err="1"/>
              <a:t>determine</a:t>
            </a:r>
            <a:endParaRPr lang="nl-NL" sz="2500" dirty="0"/>
          </a:p>
          <a:p>
            <a:pPr lvl="1"/>
            <a:r>
              <a:rPr lang="nl-NL" sz="2500" err="1"/>
              <a:t>Estimating</a:t>
            </a:r>
            <a:r>
              <a:rPr lang="nl-NL" sz="2500"/>
              <a:t> breakeven point difficult, </a:t>
            </a:r>
            <a:r>
              <a:rPr lang="nl-NL" sz="2500" dirty="0" err="1"/>
              <a:t>if</a:t>
            </a:r>
            <a:r>
              <a:rPr lang="nl-NL" sz="2500" dirty="0"/>
              <a:t> </a:t>
            </a:r>
            <a:r>
              <a:rPr lang="nl-NL" sz="2500" dirty="0" err="1"/>
              <a:t>not</a:t>
            </a:r>
            <a:r>
              <a:rPr lang="nl-NL" sz="2500" dirty="0"/>
              <a:t> </a:t>
            </a:r>
            <a:r>
              <a:rPr lang="nl-NL" sz="2500" dirty="0" err="1"/>
              <a:t>impossible</a:t>
            </a:r>
            <a:endParaRPr lang="nl-NL" sz="2500" dirty="0"/>
          </a:p>
          <a:p>
            <a:r>
              <a:rPr lang="nl-NL" sz="2800" dirty="0"/>
              <a:t>To </a:t>
            </a:r>
            <a:r>
              <a:rPr lang="nl-NL" sz="2800" dirty="0" err="1"/>
              <a:t>stimulate</a:t>
            </a:r>
            <a:r>
              <a:rPr lang="nl-NL" sz="2800" dirty="0"/>
              <a:t> cash </a:t>
            </a:r>
            <a:r>
              <a:rPr lang="nl-NL" sz="2800" dirty="0" err="1"/>
              <a:t>flow</a:t>
            </a:r>
            <a:r>
              <a:rPr lang="nl-NL" sz="2800" dirty="0"/>
              <a:t> entrepreneurs are </a:t>
            </a:r>
            <a:r>
              <a:rPr lang="nl-NL" sz="2800" dirty="0" err="1"/>
              <a:t>inclined</a:t>
            </a:r>
            <a:r>
              <a:rPr lang="nl-NL" sz="2800" dirty="0"/>
              <a:t> to </a:t>
            </a:r>
            <a:r>
              <a:rPr lang="nl-NL" sz="2800" dirty="0" err="1"/>
              <a:t>decrease</a:t>
            </a:r>
            <a:r>
              <a:rPr lang="nl-NL" sz="2800" dirty="0"/>
              <a:t> </a:t>
            </a:r>
            <a:r>
              <a:rPr lang="nl-NL" sz="2800" dirty="0" err="1"/>
              <a:t>price</a:t>
            </a:r>
            <a:r>
              <a:rPr lang="nl-NL" sz="2800" dirty="0"/>
              <a:t>. </a:t>
            </a:r>
            <a:r>
              <a:rPr lang="nl-NL" sz="2800" dirty="0" err="1"/>
              <a:t>However</a:t>
            </a:r>
            <a:r>
              <a:rPr lang="nl-NL" sz="2800" dirty="0"/>
              <a:t>, </a:t>
            </a:r>
          </a:p>
          <a:p>
            <a:pPr lvl="1"/>
            <a:r>
              <a:rPr lang="nl-NL" sz="2500" dirty="0"/>
              <a:t>I</a:t>
            </a:r>
            <a:r>
              <a:rPr lang="nl-NL" sz="2500"/>
              <a:t>mmediate </a:t>
            </a:r>
            <a:r>
              <a:rPr lang="nl-NL" sz="2500" dirty="0" err="1"/>
              <a:t>decrease</a:t>
            </a:r>
            <a:r>
              <a:rPr lang="nl-NL" sz="2500" dirty="0"/>
              <a:t> of </a:t>
            </a:r>
            <a:r>
              <a:rPr lang="nl-NL" sz="2500" dirty="0" err="1"/>
              <a:t>profit</a:t>
            </a:r>
            <a:r>
              <a:rPr lang="nl-NL" sz="2500" dirty="0"/>
              <a:t> (margin)</a:t>
            </a:r>
          </a:p>
          <a:p>
            <a:pPr lvl="1"/>
            <a:r>
              <a:rPr lang="nl-NL" sz="2500" dirty="0"/>
              <a:t>May </a:t>
            </a:r>
            <a:r>
              <a:rPr lang="nl-NL" sz="2500" dirty="0" err="1"/>
              <a:t>cause</a:t>
            </a:r>
            <a:r>
              <a:rPr lang="nl-NL" sz="2500" dirty="0"/>
              <a:t> </a:t>
            </a:r>
            <a:r>
              <a:rPr lang="nl-NL" sz="2500" dirty="0" err="1"/>
              <a:t>downward</a:t>
            </a:r>
            <a:r>
              <a:rPr lang="nl-NL" sz="2500" dirty="0"/>
              <a:t> </a:t>
            </a:r>
            <a:r>
              <a:rPr lang="nl-NL" sz="2500" dirty="0" err="1"/>
              <a:t>spiral</a:t>
            </a:r>
            <a:endParaRPr lang="nl-NL" sz="2500" dirty="0"/>
          </a:p>
          <a:p>
            <a:r>
              <a:rPr lang="nl-NL" sz="2800" dirty="0" err="1"/>
              <a:t>Price</a:t>
            </a:r>
            <a:r>
              <a:rPr lang="nl-NL" sz="2800" dirty="0"/>
              <a:t> is a </a:t>
            </a:r>
            <a:r>
              <a:rPr lang="nl-NL" sz="2800" dirty="0" err="1"/>
              <a:t>quality</a:t>
            </a:r>
            <a:r>
              <a:rPr lang="nl-NL" sz="2800" dirty="0"/>
              <a:t> </a:t>
            </a:r>
            <a:r>
              <a:rPr lang="nl-NL" sz="2800" dirty="0" err="1"/>
              <a:t>signal</a:t>
            </a:r>
            <a:r>
              <a:rPr lang="nl-NL" sz="2800" dirty="0"/>
              <a:t> </a:t>
            </a:r>
            <a:r>
              <a:rPr lang="nl-NL" sz="2800" dirty="0" err="1"/>
              <a:t>particularly</a:t>
            </a:r>
            <a:r>
              <a:rPr lang="nl-NL" sz="2800" dirty="0"/>
              <a:t>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unfamilar</a:t>
            </a:r>
            <a:r>
              <a:rPr lang="nl-NL" sz="2800" dirty="0"/>
              <a:t> (</a:t>
            </a:r>
            <a:r>
              <a:rPr lang="nl-NL" sz="2800" dirty="0" err="1"/>
              <a:t>reputationless</a:t>
            </a:r>
            <a:r>
              <a:rPr lang="nl-NL" sz="2800" dirty="0"/>
              <a:t>) </a:t>
            </a:r>
            <a:r>
              <a:rPr lang="nl-NL" sz="2800" dirty="0" err="1"/>
              <a:t>products</a:t>
            </a:r>
            <a:r>
              <a:rPr lang="nl-NL" sz="2800" dirty="0"/>
              <a:t> </a:t>
            </a:r>
            <a:r>
              <a:rPr lang="nl-NL" sz="2800"/>
              <a:t>and services, </a:t>
            </a:r>
            <a:r>
              <a:rPr lang="nl-NL" sz="2800" dirty="0"/>
              <a:t>h</a:t>
            </a:r>
            <a:r>
              <a:rPr lang="nl-NL" sz="2800"/>
              <a:t>ence</a:t>
            </a:r>
            <a:r>
              <a:rPr lang="nl-NL" sz="2800" dirty="0"/>
              <a:t>, </a:t>
            </a:r>
            <a:r>
              <a:rPr lang="nl-NL" sz="2800" dirty="0" err="1"/>
              <a:t>an</a:t>
            </a:r>
            <a:r>
              <a:rPr lang="nl-NL" sz="2800" dirty="0"/>
              <a:t> </a:t>
            </a:r>
            <a:r>
              <a:rPr lang="nl-NL" sz="2800" dirty="0" err="1"/>
              <a:t>entrepreneurial</a:t>
            </a:r>
            <a:r>
              <a:rPr lang="nl-NL" sz="2800" dirty="0"/>
              <a:t> </a:t>
            </a:r>
            <a:r>
              <a:rPr lang="nl-NL" sz="2800" dirty="0" err="1"/>
              <a:t>firm</a:t>
            </a:r>
            <a:r>
              <a:rPr lang="nl-NL" sz="2800" dirty="0"/>
              <a:t> </a:t>
            </a:r>
            <a:r>
              <a:rPr lang="nl-NL" sz="2800" dirty="0" err="1"/>
              <a:t>benefits</a:t>
            </a:r>
            <a:r>
              <a:rPr lang="nl-NL" sz="2800" dirty="0"/>
              <a:t> </a:t>
            </a:r>
            <a:r>
              <a:rPr lang="nl-NL" sz="2800" dirty="0" err="1"/>
              <a:t>from</a:t>
            </a:r>
            <a:r>
              <a:rPr lang="nl-NL" sz="2800" dirty="0"/>
              <a:t> high </a:t>
            </a:r>
            <a:r>
              <a:rPr lang="nl-NL" sz="2800" dirty="0" err="1"/>
              <a:t>price</a:t>
            </a:r>
            <a:endParaRPr lang="nl-NL" sz="2800" dirty="0"/>
          </a:p>
          <a:p>
            <a:r>
              <a:rPr lang="nl-NL" sz="2800" dirty="0"/>
              <a:t>Important to </a:t>
            </a:r>
            <a:r>
              <a:rPr lang="nl-NL" sz="2800" dirty="0" err="1"/>
              <a:t>factor-in</a:t>
            </a:r>
            <a:r>
              <a:rPr lang="nl-NL" sz="2800" dirty="0"/>
              <a:t> all </a:t>
            </a:r>
            <a:r>
              <a:rPr lang="nl-NL" sz="2800" dirty="0" err="1"/>
              <a:t>costs</a:t>
            </a:r>
            <a:r>
              <a:rPr lang="nl-NL" sz="2800" dirty="0"/>
              <a:t>,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instance</a:t>
            </a:r>
            <a:r>
              <a:rPr lang="nl-NL" sz="2800" dirty="0"/>
              <a:t> </a:t>
            </a:r>
            <a:r>
              <a:rPr lang="nl-NL" sz="2800" dirty="0" err="1"/>
              <a:t>also</a:t>
            </a:r>
            <a:r>
              <a:rPr lang="nl-NL" sz="2800" dirty="0"/>
              <a:t> </a:t>
            </a:r>
            <a:r>
              <a:rPr lang="nl-NL" sz="2800" dirty="0" err="1"/>
              <a:t>retailer</a:t>
            </a:r>
            <a:r>
              <a:rPr lang="nl-NL" sz="2800" dirty="0"/>
              <a:t> margin</a:t>
            </a:r>
            <a:r>
              <a:rPr lang="nl-NL" sz="2800"/>
              <a:t>, after</a:t>
            </a:r>
            <a:r>
              <a:rPr lang="nl-NL" sz="2800" dirty="0"/>
              <a:t>-</a:t>
            </a:r>
            <a:r>
              <a:rPr lang="nl-NL" sz="2800"/>
              <a:t>sales </a:t>
            </a:r>
            <a:r>
              <a:rPr lang="nl-NL" sz="2800" dirty="0"/>
              <a:t>service, marketing </a:t>
            </a:r>
            <a:r>
              <a:rPr lang="nl-NL" sz="2800" dirty="0" err="1"/>
              <a:t>costs</a:t>
            </a:r>
            <a:endParaRPr lang="nl-NL" sz="2800" dirty="0"/>
          </a:p>
          <a:p>
            <a:endParaRPr lang="en-US" sz="2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C21383DC-ED29-4E4F-8658-C21BBCE5EDCC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21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53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Price</a:t>
            </a:r>
            <a:r>
              <a:rPr lang="nl-NL" dirty="0"/>
              <a:t> </a:t>
            </a:r>
            <a:r>
              <a:rPr lang="nl-NL" dirty="0" err="1"/>
              <a:t>objectives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err="1"/>
              <a:t>Firm</a:t>
            </a:r>
            <a:r>
              <a:rPr lang="nl-NL" dirty="0"/>
              <a:t> survival</a:t>
            </a:r>
          </a:p>
          <a:p>
            <a:r>
              <a:rPr lang="nl-NL" dirty="0" err="1"/>
              <a:t>Maximize</a:t>
            </a:r>
            <a:r>
              <a:rPr lang="nl-NL" dirty="0"/>
              <a:t> </a:t>
            </a:r>
            <a:r>
              <a:rPr lang="nl-NL" dirty="0" err="1"/>
              <a:t>market</a:t>
            </a:r>
            <a:r>
              <a:rPr lang="nl-NL" dirty="0"/>
              <a:t> </a:t>
            </a:r>
            <a:r>
              <a:rPr lang="nl-NL" dirty="0" err="1"/>
              <a:t>share</a:t>
            </a:r>
            <a:r>
              <a:rPr lang="nl-NL" dirty="0"/>
              <a:t> (e.g., </a:t>
            </a:r>
            <a:r>
              <a:rPr lang="nl-NL" err="1"/>
              <a:t>network</a:t>
            </a:r>
            <a:r>
              <a:rPr lang="nl-NL"/>
              <a:t> product, </a:t>
            </a:r>
            <a:r>
              <a:rPr lang="nl-NL" dirty="0" err="1"/>
              <a:t>crowed</a:t>
            </a:r>
            <a:r>
              <a:rPr lang="nl-NL" dirty="0"/>
              <a:t> </a:t>
            </a:r>
            <a:r>
              <a:rPr lang="nl-NL"/>
              <a:t>out competition</a:t>
            </a:r>
            <a:r>
              <a:rPr lang="nl-NL" dirty="0"/>
              <a:t>,</a:t>
            </a:r>
            <a:r>
              <a:rPr lang="nl-NL"/>
              <a:t> </a:t>
            </a:r>
            <a:r>
              <a:rPr lang="nl-NL" dirty="0"/>
              <a:t>prevent entry)</a:t>
            </a:r>
          </a:p>
          <a:p>
            <a:r>
              <a:rPr lang="nl-NL" dirty="0" err="1"/>
              <a:t>Maximize</a:t>
            </a:r>
            <a:r>
              <a:rPr lang="nl-NL" dirty="0"/>
              <a:t> profits (e.g., </a:t>
            </a:r>
            <a:r>
              <a:rPr lang="nl-NL" dirty="0" err="1"/>
              <a:t>leverage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patent/ </a:t>
            </a:r>
            <a:r>
              <a:rPr lang="nl-NL" dirty="0" err="1"/>
              <a:t>technological</a:t>
            </a:r>
            <a:r>
              <a:rPr lang="nl-NL" dirty="0"/>
              <a:t> </a:t>
            </a:r>
            <a:r>
              <a:rPr lang="nl-NL" dirty="0" err="1"/>
              <a:t>advantage</a:t>
            </a:r>
            <a:r>
              <a:rPr lang="nl-NL" dirty="0"/>
              <a:t>, </a:t>
            </a:r>
            <a:r>
              <a:rPr lang="nl-NL" dirty="0" err="1"/>
              <a:t>psychological</a:t>
            </a:r>
            <a:r>
              <a:rPr lang="nl-NL" dirty="0"/>
              <a:t> </a:t>
            </a:r>
            <a:r>
              <a:rPr lang="nl-NL" dirty="0" err="1"/>
              <a:t>pricing</a:t>
            </a:r>
            <a:r>
              <a:rPr lang="nl-NL" dirty="0"/>
              <a:t> –9.99)</a:t>
            </a:r>
          </a:p>
          <a:p>
            <a:r>
              <a:rPr lang="nl-NL" dirty="0" err="1"/>
              <a:t>Product-quality</a:t>
            </a:r>
            <a:r>
              <a:rPr lang="nl-NL" dirty="0"/>
              <a:t> </a:t>
            </a:r>
            <a:r>
              <a:rPr lang="nl-NL" dirty="0" err="1"/>
              <a:t>leadership</a:t>
            </a:r>
            <a:r>
              <a:rPr lang="nl-NL" dirty="0"/>
              <a:t> (</a:t>
            </a:r>
            <a:r>
              <a:rPr lang="nl-NL" dirty="0" err="1"/>
              <a:t>positioning</a:t>
            </a:r>
            <a:r>
              <a:rPr lang="nl-NL" dirty="0"/>
              <a:t> goal)</a:t>
            </a:r>
          </a:p>
          <a:p>
            <a:r>
              <a:rPr lang="nl-NL" dirty="0" err="1"/>
              <a:t>Other</a:t>
            </a:r>
            <a:r>
              <a:rPr lang="nl-NL" dirty="0"/>
              <a:t> (e.g.,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profit</a:t>
            </a:r>
            <a:r>
              <a:rPr lang="nl-NL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C21383DC-ED29-4E4F-8658-C21BBCE5EDCC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22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8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Economic</a:t>
            </a:r>
            <a:r>
              <a:rPr lang="nl-NL" dirty="0"/>
              <a:t> </a:t>
            </a:r>
            <a:r>
              <a:rPr lang="nl-NL" dirty="0" err="1"/>
              <a:t>roots</a:t>
            </a:r>
            <a:r>
              <a:rPr lang="nl-NL" dirty="0"/>
              <a:t>; impact of </a:t>
            </a:r>
            <a:r>
              <a:rPr lang="nl-NL" dirty="0" err="1"/>
              <a:t>market</a:t>
            </a:r>
            <a:r>
              <a:rPr lang="nl-NL" dirty="0"/>
              <a:t> </a:t>
            </a:r>
            <a:r>
              <a:rPr lang="nl-NL" dirty="0" err="1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2258" y="1527175"/>
            <a:ext cx="8504238" cy="478155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Monopoly </a:t>
            </a:r>
          </a:p>
          <a:p>
            <a:pPr lvl="1">
              <a:buFontTx/>
              <a:buNone/>
            </a:pPr>
            <a:r>
              <a:rPr lang="nl-NL" sz="2200" dirty="0">
                <a:sym typeface="Wingdings" pitchFamily="2" charset="2"/>
              </a:rPr>
              <a:t>     </a:t>
            </a:r>
            <a:r>
              <a:rPr lang="nl-NL" sz="2200" dirty="0" err="1">
                <a:sym typeface="Wingdings" pitchFamily="2" charset="2"/>
              </a:rPr>
              <a:t>unique</a:t>
            </a:r>
            <a:r>
              <a:rPr lang="nl-NL" sz="2200" dirty="0">
                <a:sym typeface="Wingdings" pitchFamily="2" charset="2"/>
              </a:rPr>
              <a:t> product high </a:t>
            </a:r>
            <a:r>
              <a:rPr lang="nl-NL" sz="2200" dirty="0" err="1">
                <a:sym typeface="Wingdings" pitchFamily="2" charset="2"/>
              </a:rPr>
              <a:t>price</a:t>
            </a:r>
            <a:r>
              <a:rPr lang="nl-NL" sz="2200" dirty="0">
                <a:sym typeface="Wingdings" pitchFamily="2" charset="2"/>
              </a:rPr>
              <a:t>/</a:t>
            </a:r>
            <a:r>
              <a:rPr lang="nl-NL" sz="2200" dirty="0" err="1">
                <a:sym typeface="Wingdings" pitchFamily="2" charset="2"/>
              </a:rPr>
              <a:t>wider</a:t>
            </a:r>
            <a:r>
              <a:rPr lang="nl-NL" sz="2200" dirty="0">
                <a:sym typeface="Wingdings" pitchFamily="2" charset="2"/>
              </a:rPr>
              <a:t> range </a:t>
            </a:r>
          </a:p>
          <a:p>
            <a:pPr lvl="1"/>
            <a:r>
              <a:rPr lang="nl-NL" sz="2200" dirty="0">
                <a:sym typeface="Wingdings" pitchFamily="2" charset="2"/>
              </a:rPr>
              <a:t>e.g., </a:t>
            </a:r>
            <a:r>
              <a:rPr lang="nl-NL" sz="2200" dirty="0" err="1">
                <a:sym typeface="Wingdings" pitchFamily="2" charset="2"/>
              </a:rPr>
              <a:t>Nespresso</a:t>
            </a:r>
            <a:r>
              <a:rPr lang="nl-NL" sz="2200" dirty="0">
                <a:sym typeface="Wingdings" pitchFamily="2" charset="2"/>
              </a:rPr>
              <a:t> cups</a:t>
            </a:r>
            <a:endParaRPr lang="nl-NL" sz="2200" dirty="0"/>
          </a:p>
          <a:p>
            <a:r>
              <a:rPr lang="nl-NL" dirty="0" err="1"/>
              <a:t>Oligopoly</a:t>
            </a:r>
            <a:endParaRPr lang="nl-NL" dirty="0"/>
          </a:p>
          <a:p>
            <a:pPr lvl="1"/>
            <a:r>
              <a:rPr lang="nl-NL" sz="2200" dirty="0"/>
              <a:t>e.g</a:t>
            </a:r>
            <a:r>
              <a:rPr lang="nl-NL" sz="2200"/>
              <a:t>., chip </a:t>
            </a:r>
            <a:r>
              <a:rPr lang="nl-NL" sz="2200" dirty="0"/>
              <a:t>machine </a:t>
            </a:r>
            <a:r>
              <a:rPr lang="nl-NL" sz="2200" dirty="0" err="1"/>
              <a:t>manufacturers</a:t>
            </a:r>
            <a:r>
              <a:rPr lang="nl-NL" sz="2200" dirty="0"/>
              <a:t>/</a:t>
            </a:r>
            <a:r>
              <a:rPr lang="nl-NL" sz="2200" dirty="0" err="1"/>
              <a:t>semi</a:t>
            </a:r>
            <a:r>
              <a:rPr lang="nl-NL" sz="2200" dirty="0"/>
              <a:t> conductors</a:t>
            </a:r>
          </a:p>
          <a:p>
            <a:r>
              <a:rPr lang="nl-NL" dirty="0"/>
              <a:t>Full </a:t>
            </a:r>
            <a:r>
              <a:rPr lang="nl-NL" dirty="0" err="1"/>
              <a:t>competition</a:t>
            </a:r>
            <a:r>
              <a:rPr lang="nl-NL" dirty="0"/>
              <a:t> </a:t>
            </a:r>
          </a:p>
          <a:p>
            <a:pPr lvl="1">
              <a:buFontTx/>
              <a:buNone/>
            </a:pPr>
            <a:r>
              <a:rPr lang="nl-NL" dirty="0">
                <a:sym typeface="Wingdings" pitchFamily="2" charset="2"/>
              </a:rPr>
              <a:t>   </a:t>
            </a:r>
            <a:r>
              <a:rPr lang="nl-NL" sz="2200" dirty="0">
                <a:sym typeface="Wingdings" pitchFamily="2" charset="2"/>
              </a:rPr>
              <a:t> </a:t>
            </a:r>
            <a:r>
              <a:rPr lang="nl-NL" sz="2200" dirty="0" err="1">
                <a:sym typeface="Wingdings" pitchFamily="2" charset="2"/>
              </a:rPr>
              <a:t>commodity</a:t>
            </a:r>
            <a:r>
              <a:rPr lang="nl-NL" sz="2200" dirty="0">
                <a:sym typeface="Wingdings" pitchFamily="2" charset="2"/>
              </a:rPr>
              <a:t>  low </a:t>
            </a:r>
            <a:r>
              <a:rPr lang="nl-NL" sz="2200" dirty="0" err="1">
                <a:sym typeface="Wingdings" pitchFamily="2" charset="2"/>
              </a:rPr>
              <a:t>price</a:t>
            </a:r>
            <a:r>
              <a:rPr lang="nl-NL" sz="2200" dirty="0">
                <a:sym typeface="Wingdings" pitchFamily="2" charset="2"/>
              </a:rPr>
              <a:t>/</a:t>
            </a:r>
            <a:r>
              <a:rPr lang="nl-NL" sz="2200" dirty="0" err="1">
                <a:sym typeface="Wingdings" pitchFamily="2" charset="2"/>
              </a:rPr>
              <a:t>small</a:t>
            </a:r>
            <a:r>
              <a:rPr lang="nl-NL" sz="2200" dirty="0">
                <a:sym typeface="Wingdings" pitchFamily="2" charset="2"/>
              </a:rPr>
              <a:t> range</a:t>
            </a:r>
          </a:p>
          <a:p>
            <a:pPr lvl="1"/>
            <a:r>
              <a:rPr lang="nl-NL" sz="2200" dirty="0">
                <a:sym typeface="Wingdings" pitchFamily="2" charset="2"/>
              </a:rPr>
              <a:t>e.g., </a:t>
            </a:r>
            <a:r>
              <a:rPr lang="nl-NL" sz="2200" dirty="0" err="1">
                <a:sym typeface="Wingdings" pitchFamily="2" charset="2"/>
              </a:rPr>
              <a:t>salt</a:t>
            </a:r>
            <a:r>
              <a:rPr lang="nl-NL" sz="2200" dirty="0">
                <a:sym typeface="Wingdings" pitchFamily="2" charset="2"/>
              </a:rPr>
              <a:t> (</a:t>
            </a:r>
            <a:r>
              <a:rPr lang="nl-NL" sz="2200" dirty="0" err="1">
                <a:sym typeface="Wingdings" pitchFamily="2" charset="2"/>
              </a:rPr>
              <a:t>commodities</a:t>
            </a:r>
            <a:r>
              <a:rPr lang="nl-NL" sz="2200" dirty="0">
                <a:sym typeface="Wingdings" pitchFamily="2" charset="2"/>
              </a:rPr>
              <a:t>)</a:t>
            </a:r>
          </a:p>
          <a:p>
            <a:r>
              <a:rPr lang="nl-NL" dirty="0" err="1">
                <a:sym typeface="Wingdings" pitchFamily="2" charset="2"/>
              </a:rPr>
              <a:t>Monopolistic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competition</a:t>
            </a:r>
            <a:r>
              <a:rPr lang="nl-NL" dirty="0">
                <a:sym typeface="Wingdings" pitchFamily="2" charset="2"/>
              </a:rPr>
              <a:t> </a:t>
            </a:r>
          </a:p>
          <a:p>
            <a:pPr>
              <a:buFontTx/>
              <a:buNone/>
            </a:pPr>
            <a:r>
              <a:rPr lang="nl-NL" sz="2600" dirty="0">
                <a:sym typeface="Wingdings" pitchFamily="2" charset="2"/>
              </a:rPr>
              <a:t>       </a:t>
            </a:r>
            <a:r>
              <a:rPr lang="nl-NL" sz="2200" dirty="0">
                <a:sym typeface="Wingdings" pitchFamily="2" charset="2"/>
              </a:rPr>
              <a:t> brand </a:t>
            </a:r>
            <a:r>
              <a:rPr lang="nl-NL" sz="2200" dirty="0" err="1">
                <a:sym typeface="Wingdings" pitchFamily="2" charset="2"/>
              </a:rPr>
              <a:t>differentiation</a:t>
            </a:r>
            <a:r>
              <a:rPr lang="nl-NL" sz="2200" dirty="0">
                <a:sym typeface="Wingdings" pitchFamily="2" charset="2"/>
              </a:rPr>
              <a:t>  </a:t>
            </a:r>
            <a:r>
              <a:rPr lang="nl-NL" sz="2200" dirty="0" err="1">
                <a:sym typeface="Wingdings" pitchFamily="2" charset="2"/>
              </a:rPr>
              <a:t>price</a:t>
            </a:r>
            <a:r>
              <a:rPr lang="nl-NL" sz="2200" dirty="0">
                <a:sym typeface="Wingdings" pitchFamily="2" charset="2"/>
              </a:rPr>
              <a:t> premium</a:t>
            </a:r>
            <a:endParaRPr lang="nl-NL" sz="1900" dirty="0">
              <a:sym typeface="Wingdings" pitchFamily="2" charset="2"/>
            </a:endParaRPr>
          </a:p>
          <a:p>
            <a:pPr lvl="1"/>
            <a:r>
              <a:rPr lang="nl-NL" sz="2200" dirty="0">
                <a:sym typeface="Wingdings" pitchFamily="2" charset="2"/>
              </a:rPr>
              <a:t>e.g</a:t>
            </a:r>
            <a:r>
              <a:rPr lang="nl-NL" sz="2200">
                <a:sym typeface="Wingdings" pitchFamily="2" charset="2"/>
              </a:rPr>
              <a:t>., </a:t>
            </a:r>
            <a:r>
              <a:rPr lang="nl-NL" sz="2200" dirty="0">
                <a:sym typeface="Wingdings" pitchFamily="2" charset="2"/>
              </a:rPr>
              <a:t>c</a:t>
            </a:r>
            <a:r>
              <a:rPr lang="nl-NL" sz="2200">
                <a:sym typeface="Wingdings" pitchFamily="2" charset="2"/>
              </a:rPr>
              <a:t>ar </a:t>
            </a:r>
            <a:r>
              <a:rPr lang="nl-NL" sz="2200" dirty="0" err="1">
                <a:sym typeface="Wingdings" pitchFamily="2" charset="2"/>
              </a:rPr>
              <a:t>market</a:t>
            </a:r>
            <a:r>
              <a:rPr lang="nl-NL" sz="2200" dirty="0">
                <a:sym typeface="Wingdings" pitchFamily="2" charset="2"/>
              </a:rPr>
              <a:t>, </a:t>
            </a:r>
            <a:r>
              <a:rPr lang="nl-NL" sz="2200" dirty="0" err="1">
                <a:sym typeface="Wingdings" pitchFamily="2" charset="2"/>
              </a:rPr>
              <a:t>cosmetics</a:t>
            </a:r>
            <a:endParaRPr lang="nl-NL" sz="2200" dirty="0">
              <a:sym typeface="Wingdings" pitchFamily="2" charset="2"/>
            </a:endParaRPr>
          </a:p>
          <a:p>
            <a:pPr>
              <a:buFontTx/>
              <a:buNone/>
            </a:pPr>
            <a:endParaRPr lang="nl-NL" dirty="0">
              <a:sym typeface="Wingdings" pitchFamily="2" charset="2"/>
            </a:endParaRPr>
          </a:p>
          <a:p>
            <a:endParaRPr lang="nl-NL" dirty="0">
              <a:sym typeface="Wingdings" pitchFamily="2" charset="2"/>
            </a:endParaRPr>
          </a:p>
          <a:p>
            <a:endParaRPr lang="nl-NL" dirty="0">
              <a:sym typeface="Wingdings" pitchFamily="2" charset="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9272" y="4869160"/>
            <a:ext cx="2972720" cy="1952936"/>
            <a:chOff x="3757322" y="4365104"/>
            <a:chExt cx="3581514" cy="2747171"/>
          </a:xfrm>
        </p:grpSpPr>
        <p:sp>
          <p:nvSpPr>
            <p:cNvPr id="8" name="Rectangle 7"/>
            <p:cNvSpPr/>
            <p:nvPr/>
          </p:nvSpPr>
          <p:spPr>
            <a:xfrm>
              <a:off x="4715481" y="4365104"/>
              <a:ext cx="2232016" cy="1945040"/>
            </a:xfrm>
            <a:prstGeom prst="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715481" y="4365104"/>
              <a:ext cx="1656320" cy="19450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26" name="TextBox 9"/>
            <p:cNvSpPr txBox="1">
              <a:spLocks noChangeArrowheads="1"/>
            </p:cNvSpPr>
            <p:nvPr/>
          </p:nvSpPr>
          <p:spPr bwMode="auto">
            <a:xfrm>
              <a:off x="3757322" y="4365111"/>
              <a:ext cx="936105" cy="82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600" dirty="0" err="1"/>
                <a:t>Price</a:t>
              </a:r>
              <a:r>
                <a:rPr lang="nl-NL" sz="1600" dirty="0"/>
                <a:t> level</a:t>
              </a:r>
              <a:endParaRPr lang="en-US" sz="1600" dirty="0"/>
            </a:p>
          </p:txBody>
        </p:sp>
        <p:sp>
          <p:nvSpPr>
            <p:cNvPr id="34827" name="TextBox 10"/>
            <p:cNvSpPr txBox="1">
              <a:spLocks noChangeArrowheads="1"/>
            </p:cNvSpPr>
            <p:nvPr/>
          </p:nvSpPr>
          <p:spPr bwMode="auto">
            <a:xfrm>
              <a:off x="4086143" y="6289675"/>
              <a:ext cx="1544743" cy="47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600" i="1" dirty="0" err="1"/>
                <a:t>commodity</a:t>
              </a:r>
              <a:endParaRPr lang="en-US" sz="1600" i="1" dirty="0"/>
            </a:p>
          </p:txBody>
        </p:sp>
        <p:sp>
          <p:nvSpPr>
            <p:cNvPr id="34828" name="TextBox 11"/>
            <p:cNvSpPr txBox="1">
              <a:spLocks noChangeArrowheads="1"/>
            </p:cNvSpPr>
            <p:nvPr/>
          </p:nvSpPr>
          <p:spPr bwMode="auto">
            <a:xfrm>
              <a:off x="5970684" y="6289679"/>
              <a:ext cx="1368152" cy="82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600" i="1" dirty="0" err="1"/>
                <a:t>Branded</a:t>
              </a:r>
              <a:r>
                <a:rPr lang="nl-NL" sz="1600" i="1" dirty="0"/>
                <a:t> </a:t>
              </a:r>
              <a:r>
                <a:rPr lang="nl-NL" sz="1600" i="1" dirty="0" err="1"/>
                <a:t>speciality</a:t>
              </a:r>
              <a:endParaRPr lang="en-US" sz="1600" i="1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23955" y="5691572"/>
              <a:ext cx="296455" cy="564977"/>
            </a:xfrm>
            <a:custGeom>
              <a:avLst/>
              <a:gdLst>
                <a:gd name="connsiteX0" fmla="*/ 0 w 363556"/>
                <a:gd name="connsiteY0" fmla="*/ 521465 h 565533"/>
                <a:gd name="connsiteX1" fmla="*/ 66101 w 363556"/>
                <a:gd name="connsiteY1" fmla="*/ 488415 h 565533"/>
                <a:gd name="connsiteX2" fmla="*/ 165253 w 363556"/>
                <a:gd name="connsiteY2" fmla="*/ 58757 h 565533"/>
                <a:gd name="connsiteX3" fmla="*/ 275421 w 363556"/>
                <a:gd name="connsiteY3" fmla="*/ 135875 h 565533"/>
                <a:gd name="connsiteX4" fmla="*/ 308472 w 363556"/>
                <a:gd name="connsiteY4" fmla="*/ 488415 h 565533"/>
                <a:gd name="connsiteX5" fmla="*/ 363556 w 363556"/>
                <a:gd name="connsiteY5" fmla="*/ 532482 h 56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56" h="565533">
                  <a:moveTo>
                    <a:pt x="0" y="521465"/>
                  </a:moveTo>
                  <a:cubicBezTo>
                    <a:pt x="19279" y="543499"/>
                    <a:pt x="38559" y="565533"/>
                    <a:pt x="66101" y="488415"/>
                  </a:cubicBezTo>
                  <a:cubicBezTo>
                    <a:pt x="93643" y="411297"/>
                    <a:pt x="130366" y="117514"/>
                    <a:pt x="165253" y="58757"/>
                  </a:cubicBezTo>
                  <a:cubicBezTo>
                    <a:pt x="200140" y="0"/>
                    <a:pt x="251551" y="64265"/>
                    <a:pt x="275421" y="135875"/>
                  </a:cubicBezTo>
                  <a:cubicBezTo>
                    <a:pt x="299291" y="207485"/>
                    <a:pt x="293783" y="422314"/>
                    <a:pt x="308472" y="488415"/>
                  </a:cubicBezTo>
                  <a:cubicBezTo>
                    <a:pt x="323161" y="554516"/>
                    <a:pt x="343358" y="543499"/>
                    <a:pt x="363556" y="53248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618233" y="4443262"/>
              <a:ext cx="958217" cy="390795"/>
            </a:xfrm>
            <a:custGeom>
              <a:avLst/>
              <a:gdLst>
                <a:gd name="connsiteX0" fmla="*/ 0 w 958468"/>
                <a:gd name="connsiteY0" fmla="*/ 370901 h 391099"/>
                <a:gd name="connsiteX1" fmla="*/ 198304 w 958468"/>
                <a:gd name="connsiteY1" fmla="*/ 315817 h 391099"/>
                <a:gd name="connsiteX2" fmla="*/ 341523 w 958468"/>
                <a:gd name="connsiteY2" fmla="*/ 117513 h 391099"/>
                <a:gd name="connsiteX3" fmla="*/ 440675 w 958468"/>
                <a:gd name="connsiteY3" fmla="*/ 18361 h 391099"/>
                <a:gd name="connsiteX4" fmla="*/ 616945 w 958468"/>
                <a:gd name="connsiteY4" fmla="*/ 18361 h 391099"/>
                <a:gd name="connsiteX5" fmla="*/ 716097 w 958468"/>
                <a:gd name="connsiteY5" fmla="*/ 128530 h 391099"/>
                <a:gd name="connsiteX6" fmla="*/ 771181 w 958468"/>
                <a:gd name="connsiteY6" fmla="*/ 249716 h 391099"/>
                <a:gd name="connsiteX7" fmla="*/ 870333 w 958468"/>
                <a:gd name="connsiteY7" fmla="*/ 370901 h 391099"/>
                <a:gd name="connsiteX8" fmla="*/ 958468 w 958468"/>
                <a:gd name="connsiteY8" fmla="*/ 370901 h 39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8468" h="391099">
                  <a:moveTo>
                    <a:pt x="0" y="370901"/>
                  </a:moveTo>
                  <a:cubicBezTo>
                    <a:pt x="70692" y="364474"/>
                    <a:pt x="141384" y="358048"/>
                    <a:pt x="198304" y="315817"/>
                  </a:cubicBezTo>
                  <a:cubicBezTo>
                    <a:pt x="255224" y="273586"/>
                    <a:pt x="301128" y="167089"/>
                    <a:pt x="341523" y="117513"/>
                  </a:cubicBezTo>
                  <a:cubicBezTo>
                    <a:pt x="381918" y="67937"/>
                    <a:pt x="394771" y="34886"/>
                    <a:pt x="440675" y="18361"/>
                  </a:cubicBezTo>
                  <a:cubicBezTo>
                    <a:pt x="486579" y="1836"/>
                    <a:pt x="571041" y="0"/>
                    <a:pt x="616945" y="18361"/>
                  </a:cubicBezTo>
                  <a:cubicBezTo>
                    <a:pt x="662849" y="36723"/>
                    <a:pt x="690391" y="89971"/>
                    <a:pt x="716097" y="128530"/>
                  </a:cubicBezTo>
                  <a:cubicBezTo>
                    <a:pt x="741803" y="167089"/>
                    <a:pt x="745475" y="209321"/>
                    <a:pt x="771181" y="249716"/>
                  </a:cubicBezTo>
                  <a:cubicBezTo>
                    <a:pt x="796887" y="290111"/>
                    <a:pt x="839119" y="350704"/>
                    <a:pt x="870333" y="370901"/>
                  </a:cubicBezTo>
                  <a:cubicBezTo>
                    <a:pt x="901548" y="391099"/>
                    <a:pt x="930008" y="381000"/>
                    <a:pt x="958468" y="37090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V="1">
            <a:off x="6804248" y="4941168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C21383DC-ED29-4E4F-8658-C21BBCE5EDCC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23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Estimating costs</a:t>
            </a:r>
            <a:endParaRPr lang="en-US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err="1"/>
              <a:t>Fixed</a:t>
            </a:r>
            <a:r>
              <a:rPr lang="nl-NL" dirty="0"/>
              <a:t> </a:t>
            </a:r>
            <a:r>
              <a:rPr lang="nl-NL" dirty="0" err="1"/>
              <a:t>costs</a:t>
            </a:r>
            <a:r>
              <a:rPr lang="nl-NL" dirty="0"/>
              <a:t> are </a:t>
            </a:r>
            <a:r>
              <a:rPr lang="nl-NL" dirty="0" err="1"/>
              <a:t>costs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vary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production</a:t>
            </a:r>
            <a:r>
              <a:rPr lang="nl-NL" dirty="0"/>
              <a:t> </a:t>
            </a:r>
            <a:r>
              <a:rPr lang="nl-NL" dirty="0" err="1"/>
              <a:t>or</a:t>
            </a:r>
            <a:r>
              <a:rPr lang="nl-NL" dirty="0"/>
              <a:t> </a:t>
            </a:r>
            <a:r>
              <a:rPr lang="nl-NL" err="1"/>
              <a:t>sales</a:t>
            </a:r>
            <a:r>
              <a:rPr lang="nl-NL"/>
              <a:t> revenue, </a:t>
            </a:r>
            <a:r>
              <a:rPr lang="nl-NL" dirty="0"/>
              <a:t>rent, heat, interest, </a:t>
            </a:r>
            <a:r>
              <a:rPr lang="nl-NL" dirty="0" err="1"/>
              <a:t>salaries</a:t>
            </a:r>
            <a:r>
              <a:rPr lang="nl-NL" dirty="0"/>
              <a:t>, </a:t>
            </a:r>
            <a:r>
              <a:rPr lang="nl-NL" err="1"/>
              <a:t>development</a:t>
            </a:r>
            <a:r>
              <a:rPr lang="nl-NL"/>
              <a:t> cost, </a:t>
            </a:r>
            <a:r>
              <a:rPr lang="nl-NL" dirty="0"/>
              <a:t>etc. (i.</a:t>
            </a:r>
            <a:r>
              <a:rPr lang="nl-NL"/>
              <a:t>e., </a:t>
            </a:r>
            <a:r>
              <a:rPr lang="nl-NL" dirty="0"/>
              <a:t>overhead)</a:t>
            </a:r>
          </a:p>
          <a:p>
            <a:r>
              <a:rPr lang="nl-NL" dirty="0" err="1"/>
              <a:t>Variable</a:t>
            </a:r>
            <a:r>
              <a:rPr lang="nl-NL" dirty="0"/>
              <a:t> </a:t>
            </a:r>
            <a:r>
              <a:rPr lang="nl-NL" dirty="0" err="1"/>
              <a:t>costs</a:t>
            </a:r>
            <a:r>
              <a:rPr lang="nl-NL" dirty="0"/>
              <a:t> </a:t>
            </a:r>
            <a:r>
              <a:rPr lang="nl-NL" dirty="0" err="1"/>
              <a:t>vary</a:t>
            </a:r>
            <a:r>
              <a:rPr lang="nl-NL" dirty="0"/>
              <a:t> </a:t>
            </a:r>
            <a:r>
              <a:rPr lang="nl-NL" dirty="0" err="1"/>
              <a:t>directly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the level of </a:t>
            </a:r>
            <a:r>
              <a:rPr lang="nl-NL" dirty="0" err="1"/>
              <a:t>production</a:t>
            </a:r>
            <a:r>
              <a:rPr lang="nl-NL" dirty="0"/>
              <a:t>, e.</a:t>
            </a:r>
            <a:r>
              <a:rPr lang="nl-NL"/>
              <a:t>g., </a:t>
            </a:r>
            <a:r>
              <a:rPr lang="nl-NL" dirty="0" err="1"/>
              <a:t>raw</a:t>
            </a:r>
            <a:r>
              <a:rPr lang="nl-NL" dirty="0"/>
              <a:t> </a:t>
            </a:r>
            <a:r>
              <a:rPr lang="nl-NL" dirty="0" err="1"/>
              <a:t>materials</a:t>
            </a:r>
            <a:r>
              <a:rPr lang="nl-NL" dirty="0"/>
              <a:t>, </a:t>
            </a:r>
            <a:r>
              <a:rPr lang="nl-NL" dirty="0" err="1"/>
              <a:t>packaging</a:t>
            </a:r>
            <a:r>
              <a:rPr lang="nl-NL" dirty="0"/>
              <a:t> </a:t>
            </a:r>
            <a:r>
              <a:rPr lang="nl-NL" dirty="0" err="1"/>
              <a:t>materials</a:t>
            </a:r>
            <a:r>
              <a:rPr lang="nl-NL" dirty="0"/>
              <a:t>, </a:t>
            </a:r>
            <a:r>
              <a:rPr lang="nl-NL" dirty="0" err="1"/>
              <a:t>shipment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9423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Determining demand</a:t>
            </a:r>
            <a:endParaRPr lang="en-US"/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5488"/>
            <a:ext cx="8153400" cy="4495800"/>
          </a:xfrm>
        </p:spPr>
        <p:txBody>
          <a:bodyPr/>
          <a:lstStyle/>
          <a:p>
            <a:r>
              <a:rPr lang="nl-NL" dirty="0"/>
              <a:t>In case of </a:t>
            </a:r>
            <a:r>
              <a:rPr lang="nl-NL" dirty="0" err="1"/>
              <a:t>radical</a:t>
            </a:r>
            <a:r>
              <a:rPr lang="nl-NL" dirty="0"/>
              <a:t> </a:t>
            </a:r>
            <a:r>
              <a:rPr lang="nl-NL" dirty="0" err="1"/>
              <a:t>innovation</a:t>
            </a:r>
            <a:r>
              <a:rPr lang="nl-NL" dirty="0"/>
              <a:t> the </a:t>
            </a:r>
            <a:r>
              <a:rPr lang="nl-NL" dirty="0" err="1"/>
              <a:t>market</a:t>
            </a:r>
            <a:r>
              <a:rPr lang="nl-NL" dirty="0"/>
              <a:t> is </a:t>
            </a:r>
            <a:r>
              <a:rPr lang="nl-NL" dirty="0" err="1"/>
              <a:t>uncertain</a:t>
            </a:r>
            <a:endParaRPr lang="nl-NL" dirty="0"/>
          </a:p>
          <a:p>
            <a:pPr lvl="1"/>
            <a:r>
              <a:rPr lang="nl-NL" sz="2400" dirty="0" err="1"/>
              <a:t>How</a:t>
            </a:r>
            <a:r>
              <a:rPr lang="nl-NL" sz="2400" dirty="0"/>
              <a:t> to </a:t>
            </a:r>
            <a:r>
              <a:rPr lang="nl-NL" sz="2400" dirty="0" err="1"/>
              <a:t>define</a:t>
            </a:r>
            <a:r>
              <a:rPr lang="nl-NL" sz="2400" dirty="0"/>
              <a:t> the </a:t>
            </a:r>
            <a:r>
              <a:rPr lang="nl-NL" sz="2400" dirty="0" err="1"/>
              <a:t>market</a:t>
            </a:r>
            <a:r>
              <a:rPr lang="nl-NL" sz="2400" dirty="0"/>
              <a:t>? Is </a:t>
            </a:r>
            <a:r>
              <a:rPr lang="nl-NL" sz="2400" dirty="0" err="1"/>
              <a:t>there</a:t>
            </a:r>
            <a:r>
              <a:rPr lang="nl-NL" sz="2400" dirty="0"/>
              <a:t> a </a:t>
            </a:r>
            <a:r>
              <a:rPr lang="nl-NL" sz="2400" dirty="0" err="1"/>
              <a:t>reference</a:t>
            </a:r>
            <a:r>
              <a:rPr lang="nl-NL" sz="2400" dirty="0"/>
              <a:t> (</a:t>
            </a:r>
            <a:r>
              <a:rPr lang="nl-NL" sz="2400" dirty="0" err="1"/>
              <a:t>competition</a:t>
            </a:r>
            <a:r>
              <a:rPr lang="nl-NL" sz="2400" dirty="0"/>
              <a:t>/</a:t>
            </a:r>
            <a:r>
              <a:rPr lang="nl-NL" sz="2400" dirty="0" err="1"/>
              <a:t>alternatives</a:t>
            </a:r>
            <a:r>
              <a:rPr lang="nl-NL" sz="2400" dirty="0"/>
              <a:t>)? </a:t>
            </a:r>
          </a:p>
          <a:p>
            <a:pPr lvl="1"/>
            <a:r>
              <a:rPr lang="nl-NL" sz="2400" dirty="0" err="1"/>
              <a:t>How</a:t>
            </a:r>
            <a:r>
              <a:rPr lang="nl-NL" sz="2400" dirty="0"/>
              <a:t> </a:t>
            </a:r>
            <a:r>
              <a:rPr lang="nl-NL" sz="2400" dirty="0" err="1"/>
              <a:t>will</a:t>
            </a:r>
            <a:r>
              <a:rPr lang="nl-NL" sz="2400" dirty="0"/>
              <a:t> the </a:t>
            </a:r>
            <a:r>
              <a:rPr lang="nl-NL" sz="2400" dirty="0" err="1"/>
              <a:t>market</a:t>
            </a:r>
            <a:r>
              <a:rPr lang="nl-NL" sz="2400" dirty="0"/>
              <a:t> </a:t>
            </a:r>
            <a:r>
              <a:rPr lang="nl-NL" sz="2400" dirty="0" err="1"/>
              <a:t>evolve</a:t>
            </a:r>
            <a:r>
              <a:rPr lang="nl-NL" sz="2400" dirty="0"/>
              <a:t>? </a:t>
            </a:r>
            <a:r>
              <a:rPr lang="nl-NL" sz="2400" dirty="0">
                <a:sym typeface="Wingdings" pitchFamily="2" charset="2"/>
              </a:rPr>
              <a:t> </a:t>
            </a:r>
            <a:r>
              <a:rPr lang="nl-NL" sz="2400" dirty="0" err="1"/>
              <a:t>Forecasting</a:t>
            </a:r>
            <a:r>
              <a:rPr lang="nl-NL" sz="2400" dirty="0"/>
              <a:t> volume</a:t>
            </a:r>
          </a:p>
          <a:p>
            <a:r>
              <a:rPr lang="nl-NL" dirty="0"/>
              <a:t>The </a:t>
            </a:r>
            <a:r>
              <a:rPr lang="nl-NL" dirty="0" err="1"/>
              <a:t>consequence</a:t>
            </a:r>
            <a:r>
              <a:rPr lang="nl-NL" dirty="0"/>
              <a:t> </a:t>
            </a:r>
            <a:r>
              <a:rPr lang="nl-NL" err="1"/>
              <a:t>for</a:t>
            </a:r>
            <a:r>
              <a:rPr lang="nl-NL"/>
              <a:t> break even </a:t>
            </a:r>
            <a:r>
              <a:rPr lang="nl-NL" dirty="0"/>
              <a:t>p</a:t>
            </a:r>
            <a:r>
              <a:rPr lang="nl-NL"/>
              <a:t>oint </a:t>
            </a:r>
            <a:r>
              <a:rPr lang="nl-NL" dirty="0" err="1"/>
              <a:t>analysis</a:t>
            </a:r>
            <a:r>
              <a:rPr lang="nl-NL" dirty="0"/>
              <a:t>?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996580" y="3789445"/>
            <a:ext cx="4535860" cy="2533206"/>
            <a:chOff x="5472955" y="4427438"/>
            <a:chExt cx="4535860" cy="2533206"/>
          </a:xfrm>
        </p:grpSpPr>
        <p:sp>
          <p:nvSpPr>
            <p:cNvPr id="15" name="Rectangle 14"/>
            <p:cNvSpPr/>
            <p:nvPr/>
          </p:nvSpPr>
          <p:spPr>
            <a:xfrm>
              <a:off x="6228184" y="4797325"/>
              <a:ext cx="2592387" cy="15128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516216" y="5013176"/>
              <a:ext cx="1871663" cy="6477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228184" y="5085184"/>
              <a:ext cx="1655762" cy="1111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>
              <a:off x="6084316" y="5589388"/>
              <a:ext cx="1439863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48" name="TextBox 20"/>
            <p:cNvSpPr txBox="1">
              <a:spLocks noChangeArrowheads="1"/>
            </p:cNvSpPr>
            <p:nvPr/>
          </p:nvSpPr>
          <p:spPr bwMode="auto">
            <a:xfrm>
              <a:off x="7632327" y="6314531"/>
              <a:ext cx="2376488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dirty="0" err="1"/>
                <a:t>Accumulated</a:t>
              </a:r>
              <a:r>
                <a:rPr lang="nl-NL" dirty="0"/>
                <a:t> </a:t>
              </a:r>
              <a:r>
                <a:rPr lang="nl-NL" dirty="0" err="1"/>
                <a:t>production</a:t>
              </a:r>
              <a:endParaRPr lang="en-US" dirty="0"/>
            </a:p>
          </p:txBody>
        </p:sp>
        <p:sp>
          <p:nvSpPr>
            <p:cNvPr id="35849" name="TextBox 28"/>
            <p:cNvSpPr txBox="1">
              <a:spLocks noChangeArrowheads="1"/>
            </p:cNvSpPr>
            <p:nvPr/>
          </p:nvSpPr>
          <p:spPr bwMode="auto">
            <a:xfrm>
              <a:off x="5472955" y="4846002"/>
              <a:ext cx="863600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/>
                <a:t>Cost per unit</a:t>
              </a:r>
              <a:endParaRPr lang="en-US"/>
            </a:p>
          </p:txBody>
        </p:sp>
        <p:sp>
          <p:nvSpPr>
            <p:cNvPr id="35850" name="TextBox 29"/>
            <p:cNvSpPr txBox="1">
              <a:spLocks noChangeArrowheads="1"/>
            </p:cNvSpPr>
            <p:nvPr/>
          </p:nvSpPr>
          <p:spPr bwMode="auto">
            <a:xfrm>
              <a:off x="7619710" y="5009742"/>
              <a:ext cx="13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i="1" dirty="0" err="1"/>
                <a:t>Current</a:t>
              </a:r>
              <a:r>
                <a:rPr lang="nl-NL" sz="1400" i="1" dirty="0"/>
                <a:t> </a:t>
              </a:r>
              <a:r>
                <a:rPr lang="nl-NL" sz="1400" i="1" dirty="0" err="1"/>
                <a:t>cost</a:t>
              </a:r>
              <a:r>
                <a:rPr lang="nl-NL" sz="1400" i="1" dirty="0"/>
                <a:t> level</a:t>
              </a:r>
              <a:endParaRPr lang="en-US" sz="1400" i="1" dirty="0"/>
            </a:p>
          </p:txBody>
        </p:sp>
        <p:sp>
          <p:nvSpPr>
            <p:cNvPr id="35851" name="TextBox 31"/>
            <p:cNvSpPr txBox="1">
              <a:spLocks noChangeArrowheads="1"/>
            </p:cNvSpPr>
            <p:nvPr/>
          </p:nvSpPr>
          <p:spPr bwMode="auto">
            <a:xfrm>
              <a:off x="6084094" y="4427438"/>
              <a:ext cx="34559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dirty="0" err="1">
                  <a:solidFill>
                    <a:schemeClr val="accent1">
                      <a:lumMod val="75000"/>
                    </a:schemeClr>
                  </a:solidFill>
                </a:rPr>
                <a:t>Experience</a:t>
              </a:r>
              <a:r>
                <a:rPr lang="nl-NL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nl-NL" dirty="0" err="1">
                  <a:solidFill>
                    <a:schemeClr val="accent1">
                      <a:lumMod val="75000"/>
                    </a:schemeClr>
                  </a:solidFill>
                </a:rPr>
                <a:t>or</a:t>
              </a:r>
              <a:r>
                <a:rPr lang="nl-NL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nl-NL" dirty="0" err="1">
                  <a:solidFill>
                    <a:schemeClr val="accent1">
                      <a:lumMod val="75000"/>
                    </a:schemeClr>
                  </a:solidFill>
                </a:rPr>
                <a:t>learning</a:t>
              </a:r>
              <a:r>
                <a:rPr lang="nl-NL" dirty="0">
                  <a:solidFill>
                    <a:schemeClr val="accent1">
                      <a:lumMod val="75000"/>
                    </a:schemeClr>
                  </a:solidFill>
                </a:rPr>
                <a:t> curve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70732" y="5169966"/>
            <a:ext cx="5884451" cy="923330"/>
            <a:chOff x="-1045778" y="5562581"/>
            <a:chExt cx="5884451" cy="923330"/>
          </a:xfrm>
        </p:grpSpPr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-1045778" y="5562581"/>
              <a:ext cx="309721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i="1" dirty="0" err="1">
                  <a:solidFill>
                    <a:schemeClr val="accent1">
                      <a:lumMod val="75000"/>
                    </a:schemeClr>
                  </a:solidFill>
                </a:rPr>
                <a:t>Anticipating</a:t>
              </a:r>
              <a:r>
                <a:rPr lang="nl-NL" i="1" dirty="0">
                  <a:solidFill>
                    <a:schemeClr val="accent1">
                      <a:lumMod val="75000"/>
                    </a:schemeClr>
                  </a:solidFill>
                </a:rPr>
                <a:t> high volume </a:t>
              </a:r>
              <a:r>
                <a:rPr lang="nl-NL" i="1" dirty="0" err="1">
                  <a:solidFill>
                    <a:schemeClr val="accent1">
                      <a:lumMod val="75000"/>
                    </a:schemeClr>
                  </a:solidFill>
                </a:rPr>
                <a:t>allows</a:t>
              </a:r>
              <a:r>
                <a:rPr lang="nl-NL" i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nl-NL" i="1" dirty="0" err="1">
                  <a:solidFill>
                    <a:schemeClr val="accent1">
                      <a:lumMod val="75000"/>
                    </a:schemeClr>
                  </a:solidFill>
                </a:rPr>
                <a:t>for</a:t>
              </a:r>
              <a:r>
                <a:rPr lang="nl-NL" i="1" dirty="0">
                  <a:solidFill>
                    <a:schemeClr val="accent1">
                      <a:lumMod val="75000"/>
                    </a:schemeClr>
                  </a:solidFill>
                </a:rPr>
                <a:t> more </a:t>
              </a:r>
              <a:r>
                <a:rPr lang="nl-NL" i="1" dirty="0" err="1">
                  <a:solidFill>
                    <a:schemeClr val="accent1">
                      <a:lumMod val="75000"/>
                    </a:schemeClr>
                  </a:solidFill>
                </a:rPr>
                <a:t>aggressive</a:t>
              </a:r>
              <a:r>
                <a:rPr lang="nl-NL" i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nl-NL" i="1" dirty="0" err="1">
                  <a:solidFill>
                    <a:schemeClr val="accent1">
                      <a:lumMod val="75000"/>
                    </a:schemeClr>
                  </a:solidFill>
                </a:rPr>
                <a:t>pricing</a:t>
              </a:r>
              <a:endParaRPr lang="en-US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rot="4263163">
              <a:off x="4514637" y="5734260"/>
              <a:ext cx="360040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7B3D32D9-B145-4EF5-B076-8E6A23793AC1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25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Determining demand ii</a:t>
            </a:r>
            <a:endParaRPr lang="en-US"/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err="1">
                <a:sym typeface="Wingdings" pitchFamily="2" charset="2"/>
              </a:rPr>
              <a:t>Price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sensitivity</a:t>
            </a:r>
            <a:endParaRPr lang="nl-NL" dirty="0">
              <a:sym typeface="Wingdings" pitchFamily="2" charset="2"/>
            </a:endParaRPr>
          </a:p>
          <a:p>
            <a:pPr lvl="1"/>
            <a:r>
              <a:rPr lang="nl-NL" dirty="0" err="1">
                <a:sym typeface="Wingdings" pitchFamily="2" charset="2"/>
              </a:rPr>
              <a:t>Inelastic</a:t>
            </a:r>
            <a:r>
              <a:rPr lang="nl-NL" dirty="0">
                <a:sym typeface="Wingdings" pitchFamily="2" charset="2"/>
              </a:rPr>
              <a:t> vs</a:t>
            </a:r>
            <a:r>
              <a:rPr lang="nl-NL">
                <a:sym typeface="Wingdings" pitchFamily="2" charset="2"/>
              </a:rPr>
              <a:t>. elastic demand </a:t>
            </a:r>
            <a:endParaRPr lang="nl-NL" dirty="0">
              <a:sym typeface="Wingdings" pitchFamily="2" charset="2"/>
            </a:endParaRPr>
          </a:p>
          <a:p>
            <a:pPr lvl="1"/>
            <a:r>
              <a:rPr lang="nl-NL" dirty="0">
                <a:sym typeface="Wingdings" pitchFamily="2" charset="2"/>
              </a:rPr>
              <a:t>Impact of </a:t>
            </a:r>
            <a:r>
              <a:rPr lang="nl-NL" dirty="0" err="1">
                <a:sym typeface="Wingdings" pitchFamily="2" charset="2"/>
              </a:rPr>
              <a:t>alternatives</a:t>
            </a:r>
            <a:r>
              <a:rPr lang="nl-NL" dirty="0">
                <a:sym typeface="Wingdings" pitchFamily="2" charset="2"/>
              </a:rPr>
              <a:t> in the </a:t>
            </a:r>
            <a:r>
              <a:rPr lang="nl-NL" dirty="0" err="1">
                <a:sym typeface="Wingdings" pitchFamily="2" charset="2"/>
              </a:rPr>
              <a:t>market</a:t>
            </a:r>
            <a:r>
              <a:rPr lang="nl-NL" dirty="0">
                <a:sym typeface="Wingdings" pitchFamily="2" charset="2"/>
              </a:rPr>
              <a:t> place </a:t>
            </a:r>
            <a:r>
              <a:rPr lang="nl-NL" dirty="0" err="1">
                <a:sym typeface="Wingdings" pitchFamily="2" charset="2"/>
              </a:rPr>
              <a:t>on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elasticity</a:t>
            </a:r>
            <a:r>
              <a:rPr lang="nl-NL" dirty="0">
                <a:sym typeface="Wingdings" pitchFamily="2" charset="2"/>
              </a:rPr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02928" y="4211662"/>
            <a:ext cx="2592387" cy="1512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836315" y="4500587"/>
            <a:ext cx="1439863" cy="863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02928" y="4787925"/>
            <a:ext cx="1656904" cy="92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02928" y="5181072"/>
            <a:ext cx="17289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1586283" y="5004619"/>
            <a:ext cx="14398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>
            <a:off x="2267892" y="5004619"/>
            <a:ext cx="14398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931940" y="4211662"/>
            <a:ext cx="2592388" cy="1512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292303" y="4572025"/>
            <a:ext cx="1871985" cy="5131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31940" y="4713296"/>
            <a:ext cx="1655763" cy="111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31940" y="4941168"/>
            <a:ext cx="16557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>
            <a:off x="5115296" y="5004619"/>
            <a:ext cx="14398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>
            <a:off x="5867771" y="5004619"/>
            <a:ext cx="14398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0" name="TextBox 18"/>
          <p:cNvSpPr txBox="1">
            <a:spLocks noChangeArrowheads="1"/>
          </p:cNvSpPr>
          <p:nvPr/>
        </p:nvSpPr>
        <p:spPr bwMode="auto">
          <a:xfrm>
            <a:off x="1979190" y="5869012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Δ</a:t>
            </a:r>
            <a:r>
              <a:rPr lang="nl-NL"/>
              <a:t> demand</a:t>
            </a:r>
            <a:endParaRPr lang="en-US"/>
          </a:p>
        </p:txBody>
      </p:sp>
      <p:sp>
        <p:nvSpPr>
          <p:cNvPr id="36881" name="TextBox 19"/>
          <p:cNvSpPr txBox="1">
            <a:spLocks noChangeArrowheads="1"/>
          </p:cNvSpPr>
          <p:nvPr/>
        </p:nvSpPr>
        <p:spPr bwMode="auto">
          <a:xfrm>
            <a:off x="5508203" y="5869012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Δ</a:t>
            </a:r>
            <a:r>
              <a:rPr lang="nl-NL"/>
              <a:t> demand</a:t>
            </a:r>
            <a:endParaRPr lang="en-US"/>
          </a:p>
        </p:txBody>
      </p:sp>
      <p:sp>
        <p:nvSpPr>
          <p:cNvPr id="36882" name="TextBox 20"/>
          <p:cNvSpPr txBox="1">
            <a:spLocks noChangeArrowheads="1"/>
          </p:cNvSpPr>
          <p:nvPr/>
        </p:nvSpPr>
        <p:spPr bwMode="auto">
          <a:xfrm>
            <a:off x="539328" y="4706962"/>
            <a:ext cx="1296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Δ</a:t>
            </a:r>
            <a:r>
              <a:rPr lang="nl-NL"/>
              <a:t> price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07604" y="378011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High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</a:rPr>
              <a:t>elasticity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5996" y="378011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Low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</a:rPr>
              <a:t>elasticity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7B3D32D9-B145-4EF5-B076-8E6A23793AC1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26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89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nl-NL"/>
              <a:t>Pricing methods</a:t>
            </a:r>
            <a:endParaRPr lang="en-US"/>
          </a:p>
        </p:txBody>
      </p:sp>
      <p:sp>
        <p:nvSpPr>
          <p:cNvPr id="3891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err="1"/>
              <a:t>Cost-plus</a:t>
            </a:r>
            <a:r>
              <a:rPr lang="nl-NL" dirty="0"/>
              <a:t> </a:t>
            </a:r>
            <a:r>
              <a:rPr lang="nl-NL" err="1"/>
              <a:t>or</a:t>
            </a:r>
            <a:r>
              <a:rPr lang="nl-NL"/>
              <a:t> </a:t>
            </a:r>
            <a:r>
              <a:rPr lang="nl-NL" dirty="0"/>
              <a:t>m</a:t>
            </a:r>
            <a:r>
              <a:rPr lang="nl-NL"/>
              <a:t>arkup </a:t>
            </a:r>
            <a:r>
              <a:rPr lang="nl-NL" dirty="0" err="1"/>
              <a:t>pricing</a:t>
            </a:r>
            <a:endParaRPr lang="nl-NL" dirty="0"/>
          </a:p>
          <a:p>
            <a:r>
              <a:rPr lang="nl-NL" dirty="0" err="1"/>
              <a:t>Competitive</a:t>
            </a:r>
            <a:r>
              <a:rPr lang="nl-NL" dirty="0"/>
              <a:t> </a:t>
            </a:r>
            <a:r>
              <a:rPr lang="nl-NL" dirty="0" err="1"/>
              <a:t>pricing</a:t>
            </a:r>
            <a:endParaRPr lang="nl-NL" dirty="0"/>
          </a:p>
          <a:p>
            <a:r>
              <a:rPr lang="nl-NL" dirty="0" err="1"/>
              <a:t>Customer</a:t>
            </a:r>
            <a:r>
              <a:rPr lang="nl-NL" dirty="0"/>
              <a:t> </a:t>
            </a:r>
            <a:r>
              <a:rPr lang="nl-NL" dirty="0" err="1"/>
              <a:t>oriented</a:t>
            </a:r>
            <a:r>
              <a:rPr lang="nl-NL" dirty="0"/>
              <a:t> </a:t>
            </a:r>
            <a:r>
              <a:rPr lang="nl-NL" dirty="0" err="1"/>
              <a:t>pricing</a:t>
            </a:r>
            <a:endParaRPr lang="nl-NL" dirty="0"/>
          </a:p>
          <a:p>
            <a:r>
              <a:rPr lang="nl-NL" dirty="0"/>
              <a:t>Mixed </a:t>
            </a:r>
            <a:r>
              <a:rPr lang="nl-NL" dirty="0" err="1"/>
              <a:t>methods</a:t>
            </a:r>
            <a:endParaRPr lang="nl-NL" dirty="0"/>
          </a:p>
          <a:p>
            <a:pPr lvl="1"/>
            <a:endParaRPr lang="en-US"/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7B3D32D9-B145-4EF5-B076-8E6A23793AC1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27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6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nl-NL" err="1"/>
              <a:t>Acceptable</a:t>
            </a:r>
            <a:r>
              <a:rPr lang="nl-NL"/>
              <a:t> price </a:t>
            </a:r>
            <a:r>
              <a:rPr lang="nl-NL" dirty="0"/>
              <a:t>r</a:t>
            </a:r>
            <a:r>
              <a:rPr lang="nl-NL"/>
              <a:t>ange</a:t>
            </a:r>
            <a:endParaRPr lang="nl-NL" dirty="0"/>
          </a:p>
        </p:txBody>
      </p:sp>
      <p:sp>
        <p:nvSpPr>
          <p:cNvPr id="3891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/>
              <a:t>n </a:t>
            </a:r>
            <a:r>
              <a:rPr lang="en-US" u="sng" dirty="0"/>
              <a:t>expectation</a:t>
            </a:r>
            <a:r>
              <a:rPr lang="en-US" dirty="0"/>
              <a:t> in the minds of customers regarding price levels for a </a:t>
            </a:r>
            <a:r>
              <a:rPr lang="en-US"/>
              <a:t>product category </a:t>
            </a:r>
            <a:endParaRPr lang="en-US" dirty="0"/>
          </a:p>
          <a:p>
            <a:r>
              <a:rPr lang="en-US"/>
              <a:t>Customers are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/>
              <a:t>eluctant </a:t>
            </a:r>
            <a:r>
              <a:rPr lang="en-US" dirty="0"/>
              <a:t>to buy below the acceptable price range for fear that the product will </a:t>
            </a:r>
            <a:r>
              <a:rPr lang="en-US"/>
              <a:t>be inferior</a:t>
            </a:r>
            <a:endParaRPr lang="en-US" dirty="0"/>
          </a:p>
          <a:p>
            <a:pPr lvl="1"/>
            <a:r>
              <a:rPr lang="en-US"/>
              <a:t>Reluctant to buy </a:t>
            </a:r>
            <a:r>
              <a:rPr lang="en-US" dirty="0"/>
              <a:t>above it because the expected benefit of the product is not worth </a:t>
            </a:r>
            <a:r>
              <a:rPr lang="en-US"/>
              <a:t>the price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7B3D32D9-B145-4EF5-B076-8E6A23793AC1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28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79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nl-NL" dirty="0"/>
              <a:t>Price-</a:t>
            </a:r>
            <a:r>
              <a:rPr lang="nl-NL" dirty="0" err="1"/>
              <a:t>sensitivity</a:t>
            </a:r>
            <a:r>
              <a:rPr lang="nl-NL" dirty="0"/>
              <a:t> model</a:t>
            </a:r>
            <a:endParaRPr lang="en-US" dirty="0"/>
          </a:p>
        </p:txBody>
      </p:sp>
      <p:sp>
        <p:nvSpPr>
          <p:cNvPr id="3891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analyze the data from the price-sensitivity model, cumulative frequency distributions should be derived and plotted in order to specify the </a:t>
            </a:r>
            <a:r>
              <a:rPr lang="en-US"/>
              <a:t>price perceptions </a:t>
            </a:r>
            <a:endParaRPr lang="en-US" dirty="0"/>
          </a:p>
          <a:p>
            <a:r>
              <a:rPr lang="en-US" dirty="0"/>
              <a:t>The model distinguishes four price lines, accessed based on four questions (when too cheap, when too expensive, when </a:t>
            </a:r>
            <a:r>
              <a:rPr lang="en-US"/>
              <a:t>not expensive enough, </a:t>
            </a:r>
            <a:r>
              <a:rPr lang="en-US" dirty="0"/>
              <a:t>when </a:t>
            </a:r>
            <a:r>
              <a:rPr lang="en-US"/>
              <a:t>not cheap enough) 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7B3D32D9-B145-4EF5-B076-8E6A23793AC1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29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5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Low </a:t>
            </a:r>
            <a:r>
              <a:rPr lang="nl-NL" dirty="0" err="1"/>
              <a:t>cost</a:t>
            </a:r>
            <a:r>
              <a:rPr lang="nl-NL" dirty="0"/>
              <a:t> sales/marketing program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7559752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sz="2700" dirty="0" err="1"/>
              <a:t>Develop</a:t>
            </a:r>
            <a:r>
              <a:rPr lang="nl-NL" sz="2700" dirty="0"/>
              <a:t> </a:t>
            </a:r>
            <a:r>
              <a:rPr lang="nl-NL" sz="2700"/>
              <a:t>a 1-page </a:t>
            </a:r>
            <a:r>
              <a:rPr lang="nl-NL" sz="2700" dirty="0"/>
              <a:t>plan as </a:t>
            </a:r>
            <a:r>
              <a:rPr lang="nl-NL" sz="2700" err="1"/>
              <a:t>initial</a:t>
            </a:r>
            <a:r>
              <a:rPr lang="nl-NL" sz="2700"/>
              <a:t> sales/</a:t>
            </a:r>
            <a:r>
              <a:rPr lang="nl-NL" sz="2700" dirty="0"/>
              <a:t>marketing  </a:t>
            </a:r>
            <a:r>
              <a:rPr lang="nl-NL" sz="2700" dirty="0" err="1"/>
              <a:t>roadmap</a:t>
            </a:r>
            <a:endParaRPr lang="nl-NL" sz="2700" dirty="0"/>
          </a:p>
          <a:p>
            <a:pPr lvl="1">
              <a:defRPr/>
            </a:pPr>
            <a:r>
              <a:rPr lang="nl-NL" sz="2800" dirty="0" err="1"/>
              <a:t>Affordable</a:t>
            </a:r>
            <a:r>
              <a:rPr lang="nl-NL" sz="2800" dirty="0"/>
              <a:t> loss </a:t>
            </a:r>
            <a:r>
              <a:rPr lang="nl-NL" sz="2800" dirty="0" err="1"/>
              <a:t>requires</a:t>
            </a:r>
            <a:r>
              <a:rPr lang="nl-NL" sz="2800" dirty="0"/>
              <a:t> </a:t>
            </a:r>
            <a:r>
              <a:rPr lang="nl-NL" sz="2800" dirty="0" err="1"/>
              <a:t>lean</a:t>
            </a:r>
            <a:r>
              <a:rPr lang="nl-NL" sz="2800" dirty="0"/>
              <a:t> </a:t>
            </a:r>
            <a:r>
              <a:rPr lang="nl-NL" sz="2800" dirty="0" err="1"/>
              <a:t>approach</a:t>
            </a:r>
            <a:r>
              <a:rPr lang="nl-NL" sz="2800" dirty="0"/>
              <a:t> of marketing and </a:t>
            </a:r>
            <a:r>
              <a:rPr lang="nl-NL" sz="2800" dirty="0" err="1"/>
              <a:t>sales</a:t>
            </a:r>
            <a:r>
              <a:rPr lang="nl-NL" sz="2800" dirty="0"/>
              <a:t> </a:t>
            </a:r>
            <a:r>
              <a:rPr lang="nl-NL" sz="2800" dirty="0" err="1"/>
              <a:t>activities</a:t>
            </a:r>
            <a:endParaRPr lang="nl-NL" sz="2800" dirty="0"/>
          </a:p>
          <a:p>
            <a:pPr lvl="1">
              <a:defRPr/>
            </a:pPr>
            <a:r>
              <a:rPr lang="nl-NL" sz="2800" dirty="0" err="1"/>
              <a:t>Use</a:t>
            </a:r>
            <a:r>
              <a:rPr lang="nl-NL" sz="2800" dirty="0"/>
              <a:t> </a:t>
            </a:r>
            <a:r>
              <a:rPr lang="nl-NL" sz="2800" dirty="0" err="1"/>
              <a:t>creativity</a:t>
            </a:r>
            <a:r>
              <a:rPr lang="nl-NL" sz="2800" dirty="0"/>
              <a:t> to </a:t>
            </a:r>
            <a:r>
              <a:rPr lang="nl-NL" sz="2800" dirty="0" err="1"/>
              <a:t>compensate</a:t>
            </a:r>
            <a:r>
              <a:rPr lang="nl-NL" sz="2800" dirty="0"/>
              <a:t>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limited</a:t>
            </a:r>
            <a:r>
              <a:rPr lang="nl-NL" sz="2800" dirty="0"/>
              <a:t> resources</a:t>
            </a:r>
          </a:p>
          <a:p>
            <a:pPr lvl="1">
              <a:defRPr/>
            </a:pPr>
            <a:r>
              <a:rPr lang="nl-NL" sz="2800" dirty="0"/>
              <a:t>Account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both</a:t>
            </a:r>
            <a:r>
              <a:rPr lang="nl-NL" sz="2800" dirty="0"/>
              <a:t> marketing &amp; sales </a:t>
            </a:r>
            <a:r>
              <a:rPr lang="nl-NL" sz="2800" dirty="0" err="1"/>
              <a:t>activities</a:t>
            </a:r>
            <a:endParaRPr lang="nl-NL" sz="2800" dirty="0"/>
          </a:p>
          <a:p>
            <a:pPr>
              <a:defRPr/>
            </a:pPr>
            <a:endParaRPr lang="nl-NL" sz="2700" dirty="0"/>
          </a:p>
          <a:p>
            <a:pPr lvl="1">
              <a:defRPr/>
            </a:pPr>
            <a:endParaRPr lang="nl-NL" dirty="0"/>
          </a:p>
          <a:p>
            <a:pPr lvl="2">
              <a:buFont typeface="Arial" charset="0"/>
              <a:buChar char="−"/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2792" y="1196752"/>
            <a:ext cx="2667000" cy="365125"/>
          </a:xfrm>
          <a:noFill/>
        </p:spPr>
        <p:txBody>
          <a:bodyPr/>
          <a:lstStyle/>
          <a:p>
            <a:fld id="{629F3A2D-C0AA-4D0B-9908-14670720F99D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3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60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nl-NL" dirty="0"/>
              <a:t>Plot</a:t>
            </a:r>
            <a:endParaRPr lang="en-US" dirty="0"/>
          </a:p>
        </p:txBody>
      </p:sp>
      <p:sp>
        <p:nvSpPr>
          <p:cNvPr id="38916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plot provides four intercept points </a:t>
            </a:r>
            <a:r>
              <a:rPr lang="en-US"/>
              <a:t>known as</a:t>
            </a:r>
            <a:endParaRPr lang="en-US" dirty="0"/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indifference price point (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IPP)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optimal price point (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OPP)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point of marginal cheapness 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(PMC)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point of marginal expensiveness (PME) </a:t>
            </a:r>
          </a:p>
          <a:p>
            <a:endParaRPr lang="en-US" dirty="0"/>
          </a:p>
          <a:p>
            <a:r>
              <a:rPr lang="en-US"/>
              <a:t>The range of acceptable </a:t>
            </a:r>
            <a:r>
              <a:rPr lang="en-US" dirty="0"/>
              <a:t>p</a:t>
            </a:r>
            <a:r>
              <a:rPr lang="en-US"/>
              <a:t>rices </a:t>
            </a:r>
            <a:r>
              <a:rPr lang="en-US" dirty="0"/>
              <a:t>(RAP) is between PMC and PME and contains the vast majority of all competitive offerings in a </a:t>
            </a:r>
            <a:r>
              <a:rPr lang="en-US"/>
              <a:t>mature market</a:t>
            </a:r>
          </a:p>
          <a:p>
            <a:r>
              <a:rPr lang="en-US"/>
              <a:t>The </a:t>
            </a:r>
            <a:r>
              <a:rPr lang="en-US" dirty="0"/>
              <a:t>OPP maximizes the number of people who would consider </a:t>
            </a:r>
            <a:r>
              <a:rPr lang="en-US"/>
              <a:t>the offering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7B3D32D9-B145-4EF5-B076-8E6A23793AC1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30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979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EA141-F188-465A-8FA4-1E7734A5D47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4033"/>
            <a:ext cx="6912768" cy="52891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24127" y="5648235"/>
            <a:ext cx="3419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</a:rPr>
              <a:t>For example see </a:t>
            </a:r>
            <a:r>
              <a:rPr lang="en-US" sz="1200" dirty="0" err="1">
                <a:latin typeface="Arial" panose="020B0604020202020204" pitchFamily="34" charset="0"/>
              </a:rPr>
              <a:t>Cherunya</a:t>
            </a:r>
            <a:r>
              <a:rPr lang="en-US" sz="1200" dirty="0">
                <a:latin typeface="Arial" panose="020B0604020202020204" pitchFamily="34" charset="0"/>
              </a:rPr>
              <a:t>, P. C., </a:t>
            </a:r>
            <a:r>
              <a:rPr lang="en-US" sz="1200" dirty="0" err="1">
                <a:latin typeface="Arial" panose="020B0604020202020204" pitchFamily="34" charset="0"/>
              </a:rPr>
              <a:t>Janezic</a:t>
            </a:r>
            <a:r>
              <a:rPr lang="en-US" sz="1200" dirty="0">
                <a:latin typeface="Arial" panose="020B0604020202020204" pitchFamily="34" charset="0"/>
              </a:rPr>
              <a:t>, C., and </a:t>
            </a:r>
            <a:r>
              <a:rPr lang="en-US" sz="1200" dirty="0" err="1">
                <a:latin typeface="Arial" panose="020B0604020202020204" pitchFamily="34" charset="0"/>
              </a:rPr>
              <a:t>Leuchner</a:t>
            </a:r>
            <a:r>
              <a:rPr lang="en-US" sz="1200" dirty="0">
                <a:latin typeface="Arial" panose="020B0604020202020204" pitchFamily="34" charset="0"/>
              </a:rPr>
              <a:t>, M. (2015). Sustainable supply of safe drinking water for underserved households in Kenya: Investigating the viability of decentralized solutions. </a:t>
            </a:r>
            <a:r>
              <a:rPr lang="en-US" sz="1200" i="1" dirty="0">
                <a:latin typeface="Arial" panose="020B0604020202020204" pitchFamily="34" charset="0"/>
              </a:rPr>
              <a:t>Water</a:t>
            </a:r>
            <a:r>
              <a:rPr lang="en-US" sz="1200" dirty="0">
                <a:latin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</a:rPr>
              <a:t>7</a:t>
            </a:r>
            <a:r>
              <a:rPr lang="en-US" sz="1200" dirty="0">
                <a:latin typeface="Arial" panose="020B0604020202020204" pitchFamily="34" charset="0"/>
              </a:rPr>
              <a:t>(10), 5437</a:t>
            </a:r>
            <a:r>
              <a:rPr lang="en-US" sz="1200" dirty="0"/>
              <a:t>–</a:t>
            </a:r>
            <a:r>
              <a:rPr lang="en-US" sz="1200" dirty="0">
                <a:latin typeface="Arial" panose="020B0604020202020204" pitchFamily="34" charset="0"/>
              </a:rPr>
              <a:t>5457.</a:t>
            </a:r>
            <a:endParaRPr lang="en-US" sz="12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37826"/>
            <a:ext cx="3630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the indifference price point (IPP)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optimal price point (OPP)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point of marginal cheapness (PMC)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point of marginal expensiveness (PME)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868144" y="3501008"/>
            <a:ext cx="0" cy="1368152"/>
          </a:xfrm>
          <a:prstGeom prst="straightConnector1">
            <a:avLst/>
          </a:prstGeom>
          <a:ln w="2857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5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Some practical suggestions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545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dirty="0"/>
              <a:t>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immediately</a:t>
            </a:r>
            <a:r>
              <a:rPr lang="nl-NL" dirty="0"/>
              <a:t> </a:t>
            </a:r>
            <a:r>
              <a:rPr lang="nl-NL" err="1"/>
              <a:t>gravitate</a:t>
            </a:r>
            <a:r>
              <a:rPr lang="nl-NL"/>
              <a:t> toward </a:t>
            </a:r>
            <a:r>
              <a:rPr lang="nl-NL" dirty="0" err="1"/>
              <a:t>cost</a:t>
            </a:r>
            <a:r>
              <a:rPr lang="nl-NL" dirty="0"/>
              <a:t>-plus pricing; </a:t>
            </a:r>
            <a:r>
              <a:rPr lang="nl-NL" dirty="0" err="1"/>
              <a:t>understand</a:t>
            </a:r>
            <a:r>
              <a:rPr lang="nl-NL" dirty="0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u="sng"/>
              <a:t>value</a:t>
            </a:r>
            <a:r>
              <a:rPr lang="nl-NL"/>
              <a:t> </a:t>
            </a:r>
            <a:r>
              <a:rPr lang="nl-NL" dirty="0"/>
              <a:t>of </a:t>
            </a:r>
            <a:r>
              <a:rPr lang="nl-NL" err="1"/>
              <a:t>your</a:t>
            </a:r>
            <a:r>
              <a:rPr lang="nl-NL"/>
              <a:t> product </a:t>
            </a:r>
            <a:endParaRPr lang="nl-NL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nl-NL" dirty="0"/>
              <a:t>Be </a:t>
            </a:r>
            <a:r>
              <a:rPr lang="nl-NL" dirty="0" err="1"/>
              <a:t>careful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rebates</a:t>
            </a:r>
            <a:r>
              <a:rPr lang="nl-NL" dirty="0"/>
              <a:t> and </a:t>
            </a:r>
            <a:r>
              <a:rPr lang="nl-NL" dirty="0" err="1"/>
              <a:t>promotions</a:t>
            </a:r>
            <a:r>
              <a:rPr lang="nl-NL" dirty="0"/>
              <a:t> as trend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hard to reverse</a:t>
            </a:r>
          </a:p>
          <a:p>
            <a:pPr>
              <a:defRPr/>
            </a:pPr>
            <a:r>
              <a:rPr lang="nl-NL" dirty="0" err="1"/>
              <a:t>Anticipate</a:t>
            </a:r>
            <a:r>
              <a:rPr lang="nl-NL" dirty="0"/>
              <a:t> </a:t>
            </a:r>
            <a:r>
              <a:rPr lang="nl-NL" dirty="0" err="1"/>
              <a:t>price</a:t>
            </a:r>
            <a:r>
              <a:rPr lang="nl-NL" dirty="0"/>
              <a:t> </a:t>
            </a:r>
            <a:r>
              <a:rPr lang="nl-NL" dirty="0" err="1"/>
              <a:t>reactions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competitors</a:t>
            </a:r>
            <a:r>
              <a:rPr lang="nl-NL" dirty="0"/>
              <a:t> </a:t>
            </a:r>
          </a:p>
          <a:p>
            <a:pPr>
              <a:defRPr/>
            </a:pPr>
            <a:r>
              <a:rPr lang="nl-NL" dirty="0"/>
              <a:t>Factor in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elements</a:t>
            </a:r>
            <a:endParaRPr lang="nl-NL" dirty="0"/>
          </a:p>
          <a:p>
            <a:pPr>
              <a:defRPr/>
            </a:pPr>
            <a:endParaRPr lang="nl-NL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7B3D32D9-B145-4EF5-B076-8E6A23793AC1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32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57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Promotion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Important marketing </a:t>
            </a:r>
            <a:r>
              <a:rPr lang="nl-NL" sz="3600" dirty="0" err="1"/>
              <a:t>concepts</a:t>
            </a:r>
            <a:r>
              <a:rPr lang="nl-NL" sz="3600" dirty="0"/>
              <a:t> and </a:t>
            </a:r>
            <a:r>
              <a:rPr lang="nl-NL" sz="3600" dirty="0" err="1"/>
              <a:t>specific</a:t>
            </a:r>
            <a:r>
              <a:rPr lang="nl-NL" sz="3600" dirty="0"/>
              <a:t> </a:t>
            </a:r>
            <a:r>
              <a:rPr lang="nl-NL" sz="3600" dirty="0" err="1"/>
              <a:t>entrepreneurial</a:t>
            </a:r>
            <a:r>
              <a:rPr lang="nl-NL" sz="3600" dirty="0"/>
              <a:t> context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9278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556792"/>
            <a:ext cx="8352928" cy="4680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98504" cy="990600"/>
          </a:xfrm>
        </p:spPr>
        <p:txBody>
          <a:bodyPr>
            <a:noAutofit/>
          </a:bodyPr>
          <a:lstStyle/>
          <a:p>
            <a:pPr eaLnBrk="1" hangingPunct="1"/>
            <a:r>
              <a:rPr lang="nl-NL" sz="4000" dirty="0" err="1"/>
              <a:t>Entrepreneurial</a:t>
            </a:r>
            <a:r>
              <a:rPr lang="nl-NL" sz="4000" dirty="0"/>
              <a:t> </a:t>
            </a:r>
            <a:r>
              <a:rPr lang="nl-NL" sz="4000" dirty="0" err="1"/>
              <a:t>challenge</a:t>
            </a:r>
            <a:endParaRPr lang="en-US" sz="40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489204" cy="4464496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nl-NL" dirty="0" err="1">
                <a:sym typeface="Wingdings" pitchFamily="2" charset="2"/>
              </a:rPr>
              <a:t>Creating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awareness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for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reputationless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company</a:t>
            </a:r>
            <a:r>
              <a:rPr lang="nl-NL" dirty="0">
                <a:sym typeface="Wingdings" pitchFamily="2" charset="2"/>
              </a:rPr>
              <a:t> and product</a:t>
            </a:r>
          </a:p>
          <a:p>
            <a:pPr lvl="2"/>
            <a:r>
              <a:rPr lang="nl-NL" dirty="0">
                <a:sym typeface="Wingdings" pitchFamily="2" charset="2"/>
              </a:rPr>
              <a:t>Free </a:t>
            </a:r>
            <a:r>
              <a:rPr lang="nl-NL" dirty="0" err="1">
                <a:sym typeface="Wingdings" pitchFamily="2" charset="2"/>
              </a:rPr>
              <a:t>publicity</a:t>
            </a:r>
            <a:endParaRPr lang="nl-NL" dirty="0">
              <a:sym typeface="Wingdings" pitchFamily="2" charset="2"/>
            </a:endParaRPr>
          </a:p>
          <a:p>
            <a:pPr lvl="2"/>
            <a:r>
              <a:rPr lang="nl-NL" dirty="0" err="1">
                <a:sym typeface="Wingdings" pitchFamily="2" charset="2"/>
              </a:rPr>
              <a:t>Social</a:t>
            </a:r>
            <a:r>
              <a:rPr lang="nl-NL" dirty="0">
                <a:sym typeface="Wingdings" pitchFamily="2" charset="2"/>
              </a:rPr>
              <a:t> media to </a:t>
            </a:r>
            <a:r>
              <a:rPr lang="nl-NL" dirty="0" err="1">
                <a:sym typeface="Wingdings" pitchFamily="2" charset="2"/>
              </a:rPr>
              <a:t>generate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discussion</a:t>
            </a:r>
            <a:r>
              <a:rPr lang="nl-NL" dirty="0">
                <a:sym typeface="Wingdings" pitchFamily="2" charset="2"/>
              </a:rPr>
              <a:t> and </a:t>
            </a:r>
            <a:r>
              <a:rPr lang="nl-NL" dirty="0" err="1">
                <a:sym typeface="Wingdings" pitchFamily="2" charset="2"/>
              </a:rPr>
              <a:t>create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buzz</a:t>
            </a:r>
            <a:endParaRPr lang="nl-NL" dirty="0">
              <a:sym typeface="Wingdings" pitchFamily="2" charset="2"/>
            </a:endParaRPr>
          </a:p>
          <a:p>
            <a:pPr lvl="2"/>
            <a:r>
              <a:rPr lang="nl-NL">
                <a:sym typeface="Wingdings" pitchFamily="2" charset="2"/>
              </a:rPr>
              <a:t>Preannouncement</a:t>
            </a:r>
            <a:endParaRPr lang="nl-NL" dirty="0">
              <a:sym typeface="Wingdings" pitchFamily="2" charset="2"/>
            </a:endParaRPr>
          </a:p>
          <a:p>
            <a:pPr eaLnBrk="1" hangingPunct="1"/>
            <a:r>
              <a:rPr lang="nl-NL" dirty="0" err="1">
                <a:sym typeface="Wingdings" pitchFamily="2" charset="2"/>
              </a:rPr>
              <a:t>Aim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for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err="1">
                <a:sym typeface="Wingdings" pitchFamily="2" charset="2"/>
              </a:rPr>
              <a:t>being</a:t>
            </a:r>
            <a:r>
              <a:rPr lang="nl-NL">
                <a:sym typeface="Wingdings" pitchFamily="2" charset="2"/>
              </a:rPr>
              <a:t> top-of-mind </a:t>
            </a:r>
            <a:r>
              <a:rPr lang="nl-NL" dirty="0" err="1">
                <a:sym typeface="Wingdings" pitchFamily="2" charset="2"/>
              </a:rPr>
              <a:t>position</a:t>
            </a:r>
            <a:endParaRPr lang="nl-NL" dirty="0">
              <a:sym typeface="Wingdings" pitchFamily="2" charset="2"/>
            </a:endParaRPr>
          </a:p>
          <a:p>
            <a:pPr lvl="2"/>
            <a:r>
              <a:rPr lang="nl-NL" dirty="0" err="1">
                <a:sym typeface="Wingdings" pitchFamily="2" charset="2"/>
              </a:rPr>
              <a:t>Ensure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positive</a:t>
            </a:r>
            <a:r>
              <a:rPr lang="nl-NL" dirty="0">
                <a:sym typeface="Wingdings" pitchFamily="2" charset="2"/>
              </a:rPr>
              <a:t>, correct brand </a:t>
            </a:r>
            <a:r>
              <a:rPr lang="nl-NL" dirty="0" err="1">
                <a:sym typeface="Wingdings" pitchFamily="2" charset="2"/>
              </a:rPr>
              <a:t>associations</a:t>
            </a:r>
            <a:endParaRPr lang="nl-NL" dirty="0">
              <a:sym typeface="Wingdings" pitchFamily="2" charset="2"/>
            </a:endParaRPr>
          </a:p>
          <a:p>
            <a:pPr eaLnBrk="1" hangingPunct="1"/>
            <a:r>
              <a:rPr lang="nl-NL" dirty="0" err="1">
                <a:sym typeface="Wingdings" pitchFamily="2" charset="2"/>
              </a:rPr>
              <a:t>Generate</a:t>
            </a:r>
            <a:r>
              <a:rPr lang="nl-NL" dirty="0">
                <a:sym typeface="Wingdings" pitchFamily="2" charset="2"/>
              </a:rPr>
              <a:t> and </a:t>
            </a:r>
            <a:r>
              <a:rPr lang="nl-NL" dirty="0" err="1">
                <a:sym typeface="Wingdings" pitchFamily="2" charset="2"/>
              </a:rPr>
              <a:t>stimulate</a:t>
            </a:r>
            <a:r>
              <a:rPr lang="nl-NL" dirty="0">
                <a:sym typeface="Wingdings" pitchFamily="2" charset="2"/>
              </a:rPr>
              <a:t> trial</a:t>
            </a:r>
          </a:p>
          <a:p>
            <a:pPr lvl="2"/>
            <a:r>
              <a:rPr lang="nl-NL" dirty="0" err="1">
                <a:sym typeface="Wingdings" pitchFamily="2" charset="2"/>
              </a:rPr>
              <a:t>Identify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potential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customers</a:t>
            </a:r>
            <a:r>
              <a:rPr lang="nl-NL" dirty="0">
                <a:sym typeface="Wingdings" pitchFamily="2" charset="2"/>
              </a:rPr>
              <a:t>, </a:t>
            </a:r>
            <a:r>
              <a:rPr lang="nl-NL" dirty="0" err="1">
                <a:sym typeface="Wingdings" pitchFamily="2" charset="2"/>
              </a:rPr>
              <a:t>for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instance</a:t>
            </a:r>
            <a:r>
              <a:rPr lang="nl-NL" dirty="0">
                <a:sym typeface="Wingdings" pitchFamily="2" charset="2"/>
              </a:rPr>
              <a:t> at </a:t>
            </a:r>
            <a:r>
              <a:rPr lang="nl-NL">
                <a:sym typeface="Wingdings" pitchFamily="2" charset="2"/>
              </a:rPr>
              <a:t>fairs/trade </a:t>
            </a:r>
            <a:r>
              <a:rPr lang="nl-NL" dirty="0">
                <a:sym typeface="Wingdings" pitchFamily="2" charset="2"/>
              </a:rPr>
              <a:t>shows</a:t>
            </a:r>
          </a:p>
          <a:p>
            <a:r>
              <a:rPr lang="nl-NL" dirty="0" err="1">
                <a:sym typeface="Wingdings" pitchFamily="2" charset="2"/>
              </a:rPr>
              <a:t>Sales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people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should</a:t>
            </a:r>
            <a:endParaRPr lang="nl-NL" dirty="0">
              <a:sym typeface="Wingdings" pitchFamily="2" charset="2"/>
            </a:endParaRPr>
          </a:p>
          <a:p>
            <a:pPr lvl="2"/>
            <a:r>
              <a:rPr lang="nl-NL" dirty="0" err="1">
                <a:sym typeface="Wingdings" pitchFamily="2" charset="2"/>
              </a:rPr>
              <a:t>Educate</a:t>
            </a:r>
            <a:r>
              <a:rPr lang="nl-NL" dirty="0">
                <a:sym typeface="Wingdings" pitchFamily="2" charset="2"/>
              </a:rPr>
              <a:t> the </a:t>
            </a:r>
            <a:r>
              <a:rPr lang="nl-NL" dirty="0" err="1">
                <a:sym typeface="Wingdings" pitchFamily="2" charset="2"/>
              </a:rPr>
              <a:t>market</a:t>
            </a:r>
            <a:endParaRPr lang="nl-NL" dirty="0">
              <a:sym typeface="Wingdings" pitchFamily="2" charset="2"/>
            </a:endParaRPr>
          </a:p>
          <a:p>
            <a:pPr lvl="2"/>
            <a:r>
              <a:rPr lang="nl-NL" dirty="0">
                <a:sym typeface="Wingdings" pitchFamily="2" charset="2"/>
              </a:rPr>
              <a:t>Provide feedback to </a:t>
            </a:r>
            <a:r>
              <a:rPr lang="nl-NL" dirty="0" err="1">
                <a:sym typeface="Wingdings" pitchFamily="2" charset="2"/>
              </a:rPr>
              <a:t>developers</a:t>
            </a:r>
            <a:endParaRPr lang="nl-NL" dirty="0">
              <a:sym typeface="Wingdings" pitchFamily="2" charset="2"/>
            </a:endParaRPr>
          </a:p>
          <a:p>
            <a:pPr lvl="2" eaLnBrk="1" hangingPunct="1"/>
            <a:endParaRPr lang="nl-NL" dirty="0">
              <a:sym typeface="Wingdings" pitchFamily="2" charset="2"/>
            </a:endParaRP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657A3376-B86A-4713-AB5F-7B07030139B8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34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82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Example</a:t>
            </a:r>
            <a:r>
              <a:rPr lang="nl-NL" dirty="0"/>
              <a:t>: Tesla preparing </a:t>
            </a:r>
            <a:r>
              <a:rPr lang="nl-NL" dirty="0" err="1"/>
              <a:t>the</a:t>
            </a:r>
            <a:r>
              <a:rPr lang="nl-NL" dirty="0"/>
              <a:t> market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2AEA141-F188-465A-8FA4-1E7734A5D47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542308"/>
            <a:ext cx="4761356" cy="19710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3204661"/>
            <a:ext cx="2747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Create</a:t>
            </a:r>
            <a:r>
              <a:rPr lang="nl-NL" dirty="0"/>
              <a:t> interest; highlight </a:t>
            </a:r>
            <a:r>
              <a:rPr lang="nl-NL" dirty="0" err="1"/>
              <a:t>problem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address</a:t>
            </a:r>
            <a:endParaRPr lang="nl-NL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139952" y="4293096"/>
            <a:ext cx="792088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9297" y="5229200"/>
            <a:ext cx="3234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</a:rPr>
              <a:t>Create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</a:rPr>
              <a:t>positive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</a:rPr>
              <a:t>associations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</a:rPr>
              <a:t>electrical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</a:rPr>
              <a:t>driving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 (speed, </a:t>
            </a: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</a:rPr>
              <a:t>distance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</a:rPr>
              <a:t>environmental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accent1">
                    <a:lumMod val="75000"/>
                  </a:schemeClr>
                </a:solidFill>
              </a:rPr>
              <a:t>friendly</a:t>
            </a:r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67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Create</a:t>
            </a:r>
            <a:r>
              <a:rPr lang="nl-NL" dirty="0"/>
              <a:t> link </a:t>
            </a:r>
            <a:r>
              <a:rPr lang="nl-NL" dirty="0" err="1"/>
              <a:t>to</a:t>
            </a:r>
            <a:r>
              <a:rPr lang="nl-NL" dirty="0"/>
              <a:t> brand/company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explain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works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2AEA141-F188-465A-8FA4-1E7734A5D47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66700" y="1483885"/>
            <a:ext cx="5155534" cy="4196105"/>
            <a:chOff x="4545457" y="1667099"/>
            <a:chExt cx="5155534" cy="4196105"/>
          </a:xfrm>
        </p:grpSpPr>
        <p:sp>
          <p:nvSpPr>
            <p:cNvPr id="6" name="TextBox 5"/>
            <p:cNvSpPr txBox="1"/>
            <p:nvPr/>
          </p:nvSpPr>
          <p:spPr>
            <a:xfrm>
              <a:off x="7180711" y="1929793"/>
              <a:ext cx="25202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Link </a:t>
              </a:r>
              <a:r>
                <a:rPr lang="nl-NL" dirty="0" err="1"/>
                <a:t>to</a:t>
              </a:r>
              <a:r>
                <a:rPr lang="nl-NL" dirty="0"/>
                <a:t> </a:t>
              </a:r>
              <a:r>
                <a:rPr lang="nl-NL" dirty="0" err="1"/>
                <a:t>your</a:t>
              </a:r>
              <a:r>
                <a:rPr lang="nl-NL" dirty="0"/>
                <a:t> company </a:t>
              </a:r>
              <a:r>
                <a:rPr lang="nl-NL"/>
                <a:t>name/establish </a:t>
              </a:r>
              <a:r>
                <a:rPr lang="nl-NL" dirty="0" err="1"/>
                <a:t>your</a:t>
              </a:r>
              <a:r>
                <a:rPr lang="nl-NL" dirty="0"/>
                <a:t> name</a:t>
              </a:r>
            </a:p>
            <a:p>
              <a:r>
                <a:rPr lang="nl-NL" sz="1200" dirty="0"/>
                <a:t>(</a:t>
              </a:r>
              <a:r>
                <a:rPr lang="nl-NL" sz="1200" dirty="0" err="1"/>
                <a:t>positive</a:t>
              </a:r>
              <a:r>
                <a:rPr lang="nl-NL" sz="1200" dirty="0"/>
                <a:t> </a:t>
              </a:r>
              <a:r>
                <a:rPr lang="nl-NL" sz="1200" dirty="0" err="1"/>
                <a:t>associations</a:t>
              </a:r>
              <a:r>
                <a:rPr lang="nl-NL" sz="1200" dirty="0"/>
                <a:t>)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5457" y="1667099"/>
              <a:ext cx="2645373" cy="326749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8144" y="3933056"/>
              <a:ext cx="3131245" cy="193014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479704" y="1936035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Explain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works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533" y="2458023"/>
            <a:ext cx="4275467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0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Moving</a:t>
            </a:r>
            <a:r>
              <a:rPr lang="nl-NL" dirty="0"/>
              <a:t> </a:t>
            </a:r>
            <a:r>
              <a:rPr lang="nl-NL" dirty="0" err="1"/>
              <a:t>customers</a:t>
            </a:r>
            <a:r>
              <a:rPr lang="nl-NL" dirty="0"/>
              <a:t> </a:t>
            </a:r>
            <a:r>
              <a:rPr lang="nl-NL" dirty="0" err="1"/>
              <a:t>further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communication</a:t>
            </a:r>
            <a:r>
              <a:rPr lang="nl-NL" dirty="0"/>
              <a:t> </a:t>
            </a:r>
            <a:r>
              <a:rPr lang="nl-NL" dirty="0" err="1"/>
              <a:t>funnel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2AEA141-F188-465A-8FA4-1E7734A5D47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83360" y="1535635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Detail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providing</a:t>
            </a:r>
            <a:r>
              <a:rPr lang="nl-NL" dirty="0"/>
              <a:t> background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specific</a:t>
            </a:r>
            <a:r>
              <a:rPr lang="nl-NL" dirty="0"/>
              <a:t> information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07" y="2077373"/>
            <a:ext cx="3009156" cy="2193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661" y="1914721"/>
            <a:ext cx="5472608" cy="352808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6700" y="4153153"/>
            <a:ext cx="5026299" cy="1974700"/>
            <a:chOff x="427660" y="4428572"/>
            <a:chExt cx="5026299" cy="19747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7306" y="4740492"/>
              <a:ext cx="1584176" cy="16627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51482" y="4872264"/>
              <a:ext cx="1302477" cy="13024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27660" y="4428572"/>
              <a:ext cx="2073052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NL" dirty="0"/>
            </a:p>
            <a:p>
              <a:r>
                <a:rPr lang="nl-NL"/>
                <a:t>Focus on emotions/build </a:t>
              </a:r>
              <a:r>
                <a:rPr lang="nl-NL" dirty="0" err="1"/>
                <a:t>preference</a:t>
              </a:r>
              <a:endParaRPr lang="nl-NL" dirty="0"/>
            </a:p>
            <a:p>
              <a:r>
                <a:rPr lang="nl-NL" sz="1400" dirty="0"/>
                <a:t>(</a:t>
              </a:r>
              <a:r>
                <a:rPr lang="nl-NL" sz="1400" dirty="0" err="1"/>
                <a:t>closure</a:t>
              </a:r>
              <a:r>
                <a:rPr lang="nl-NL" sz="1400" dirty="0"/>
                <a:t> effect)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96136" y="5452560"/>
            <a:ext cx="3130632" cy="1368891"/>
            <a:chOff x="3990522" y="6062091"/>
            <a:chExt cx="5148064" cy="648072"/>
          </a:xfrm>
        </p:grpSpPr>
        <p:sp>
          <p:nvSpPr>
            <p:cNvPr id="7" name="Rounded Rectangle 6"/>
            <p:cNvSpPr/>
            <p:nvPr/>
          </p:nvSpPr>
          <p:spPr>
            <a:xfrm>
              <a:off x="3990522" y="6062091"/>
              <a:ext cx="5148064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11959" y="6063832"/>
              <a:ext cx="4926627" cy="568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>
                  <a:solidFill>
                    <a:schemeClr val="bg1"/>
                  </a:solidFill>
                </a:rPr>
                <a:t>Note</a:t>
              </a:r>
              <a:r>
                <a:rPr lang="nl-NL" dirty="0">
                  <a:solidFill>
                    <a:schemeClr val="bg1"/>
                  </a:solidFill>
                </a:rPr>
                <a:t> </a:t>
              </a:r>
              <a:r>
                <a:rPr lang="nl-NL" dirty="0" err="1">
                  <a:solidFill>
                    <a:schemeClr val="bg1"/>
                  </a:solidFill>
                </a:rPr>
                <a:t>the</a:t>
              </a:r>
              <a:r>
                <a:rPr lang="nl-NL" dirty="0">
                  <a:solidFill>
                    <a:schemeClr val="bg1"/>
                  </a:solidFill>
                </a:rPr>
                <a:t> changes in </a:t>
              </a:r>
              <a:r>
                <a:rPr lang="nl-NL" dirty="0" err="1">
                  <a:solidFill>
                    <a:schemeClr val="bg1"/>
                  </a:solidFill>
                </a:rPr>
                <a:t>communications</a:t>
              </a:r>
              <a:r>
                <a:rPr lang="nl-NL" dirty="0">
                  <a:solidFill>
                    <a:schemeClr val="bg1"/>
                  </a:solidFill>
                </a:rPr>
                <a:t>. Type of pictures/</a:t>
              </a:r>
              <a:r>
                <a:rPr lang="nl-NL" dirty="0" err="1">
                  <a:solidFill>
                    <a:schemeClr val="bg1"/>
                  </a:solidFill>
                </a:rPr>
                <a:t>message</a:t>
              </a:r>
              <a:r>
                <a:rPr lang="nl-NL" dirty="0">
                  <a:solidFill>
                    <a:schemeClr val="bg1"/>
                  </a:solidFill>
                </a:rPr>
                <a:t> </a:t>
              </a:r>
              <a:r>
                <a:rPr lang="nl-NL" dirty="0" err="1">
                  <a:solidFill>
                    <a:schemeClr val="bg1"/>
                  </a:solidFill>
                </a:rPr>
                <a:t>and</a:t>
              </a:r>
              <a:r>
                <a:rPr lang="nl-NL" dirty="0">
                  <a:solidFill>
                    <a:schemeClr val="bg1"/>
                  </a:solidFill>
                </a:rPr>
                <a:t> </a:t>
              </a:r>
              <a:r>
                <a:rPr lang="nl-NL" dirty="0" err="1">
                  <a:solidFill>
                    <a:schemeClr val="bg1"/>
                  </a:solidFill>
                </a:rPr>
                <a:t>amount</a:t>
              </a:r>
              <a:r>
                <a:rPr lang="nl-NL" dirty="0">
                  <a:solidFill>
                    <a:schemeClr val="bg1"/>
                  </a:solidFill>
                </a:rPr>
                <a:t> of </a:t>
              </a:r>
              <a:r>
                <a:rPr lang="nl-NL" dirty="0" err="1">
                  <a:solidFill>
                    <a:schemeClr val="bg1"/>
                  </a:solidFill>
                </a:rPr>
                <a:t>text</a:t>
              </a:r>
              <a:r>
                <a:rPr lang="nl-NL" dirty="0">
                  <a:solidFill>
                    <a:schemeClr val="bg1"/>
                  </a:solidFill>
                </a:rPr>
                <a:t> </a:t>
              </a:r>
              <a:r>
                <a:rPr lang="nl-NL" dirty="0" err="1">
                  <a:solidFill>
                    <a:schemeClr val="bg1"/>
                  </a:solidFill>
                </a:rPr>
                <a:t>provided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7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A basic communication model: AIDA</a:t>
            </a:r>
            <a:endParaRPr lang="en-US"/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75EF60C4-7EDF-4552-A5CF-EE23C22D27BB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38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449" name="Text Box 13"/>
          <p:cNvSpPr txBox="1">
            <a:spLocks noChangeArrowheads="1"/>
          </p:cNvSpPr>
          <p:nvPr/>
        </p:nvSpPr>
        <p:spPr bwMode="auto">
          <a:xfrm>
            <a:off x="1595684" y="5453383"/>
            <a:ext cx="7128792" cy="8137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000" dirty="0">
                <a:latin typeface="Calibri" pitchFamily="34" charset="0"/>
              </a:rPr>
              <a:t>Customer’s mental process for new product leading to behavioral consequences</a:t>
            </a:r>
            <a:endParaRPr lang="en-US" sz="6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333111" y="2067789"/>
            <a:ext cx="7429889" cy="3087547"/>
            <a:chOff x="746737" y="2644599"/>
            <a:chExt cx="7429889" cy="3087547"/>
          </a:xfrm>
        </p:grpSpPr>
        <p:sp>
          <p:nvSpPr>
            <p:cNvPr id="18443" name="Freeform 7"/>
            <p:cNvSpPr>
              <a:spLocks/>
            </p:cNvSpPr>
            <p:nvPr/>
          </p:nvSpPr>
          <p:spPr bwMode="auto">
            <a:xfrm>
              <a:off x="953366" y="2644599"/>
              <a:ext cx="7086675" cy="1195292"/>
            </a:xfrm>
            <a:custGeom>
              <a:avLst/>
              <a:gdLst>
                <a:gd name="T0" fmla="*/ 0 w 3885"/>
                <a:gd name="T1" fmla="*/ 0 h 686"/>
                <a:gd name="T2" fmla="*/ 998 w 3885"/>
                <a:gd name="T3" fmla="*/ 323 h 686"/>
                <a:gd name="T4" fmla="*/ 1881 w 3885"/>
                <a:gd name="T5" fmla="*/ 518 h 686"/>
                <a:gd name="T6" fmla="*/ 3269 w 3885"/>
                <a:gd name="T7" fmla="*/ 660 h 686"/>
                <a:gd name="T8" fmla="*/ 4575 w 3885"/>
                <a:gd name="T9" fmla="*/ 675 h 6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5"/>
                <a:gd name="T16" fmla="*/ 0 h 686"/>
                <a:gd name="T17" fmla="*/ 3885 w 3885"/>
                <a:gd name="T18" fmla="*/ 686 h 6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5" h="686">
                  <a:moveTo>
                    <a:pt x="0" y="0"/>
                  </a:moveTo>
                  <a:cubicBezTo>
                    <a:pt x="291" y="118"/>
                    <a:pt x="582" y="237"/>
                    <a:pt x="848" y="323"/>
                  </a:cubicBezTo>
                  <a:cubicBezTo>
                    <a:pt x="1114" y="409"/>
                    <a:pt x="1277" y="462"/>
                    <a:pt x="1598" y="518"/>
                  </a:cubicBezTo>
                  <a:cubicBezTo>
                    <a:pt x="1919" y="574"/>
                    <a:pt x="2394" y="634"/>
                    <a:pt x="2775" y="660"/>
                  </a:cubicBezTo>
                  <a:cubicBezTo>
                    <a:pt x="3156" y="686"/>
                    <a:pt x="3520" y="680"/>
                    <a:pt x="3885" y="67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8"/>
            <p:cNvSpPr>
              <a:spLocks/>
            </p:cNvSpPr>
            <p:nvPr/>
          </p:nvSpPr>
          <p:spPr bwMode="auto">
            <a:xfrm flipV="1">
              <a:off x="953366" y="4428825"/>
              <a:ext cx="7086675" cy="1301579"/>
            </a:xfrm>
            <a:custGeom>
              <a:avLst/>
              <a:gdLst>
                <a:gd name="T0" fmla="*/ 0 w 3885"/>
                <a:gd name="T1" fmla="*/ 0 h 686"/>
                <a:gd name="T2" fmla="*/ 998 w 3885"/>
                <a:gd name="T3" fmla="*/ 454 h 686"/>
                <a:gd name="T4" fmla="*/ 1881 w 3885"/>
                <a:gd name="T5" fmla="*/ 728 h 686"/>
                <a:gd name="T6" fmla="*/ 3269 w 3885"/>
                <a:gd name="T7" fmla="*/ 929 h 686"/>
                <a:gd name="T8" fmla="*/ 4575 w 3885"/>
                <a:gd name="T9" fmla="*/ 948 h 6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5"/>
                <a:gd name="T16" fmla="*/ 0 h 686"/>
                <a:gd name="T17" fmla="*/ 3885 w 3885"/>
                <a:gd name="T18" fmla="*/ 686 h 6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5" h="686">
                  <a:moveTo>
                    <a:pt x="0" y="0"/>
                  </a:moveTo>
                  <a:cubicBezTo>
                    <a:pt x="291" y="118"/>
                    <a:pt x="582" y="237"/>
                    <a:pt x="848" y="323"/>
                  </a:cubicBezTo>
                  <a:cubicBezTo>
                    <a:pt x="1114" y="409"/>
                    <a:pt x="1277" y="462"/>
                    <a:pt x="1598" y="518"/>
                  </a:cubicBezTo>
                  <a:cubicBezTo>
                    <a:pt x="1919" y="574"/>
                    <a:pt x="2394" y="634"/>
                    <a:pt x="2775" y="660"/>
                  </a:cubicBezTo>
                  <a:cubicBezTo>
                    <a:pt x="3156" y="686"/>
                    <a:pt x="3520" y="680"/>
                    <a:pt x="3885" y="67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Text Box 9"/>
            <p:cNvSpPr txBox="1">
              <a:spLocks noChangeArrowheads="1"/>
            </p:cNvSpPr>
            <p:nvPr/>
          </p:nvSpPr>
          <p:spPr bwMode="auto">
            <a:xfrm>
              <a:off x="1116218" y="3845118"/>
              <a:ext cx="1616259" cy="592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Aft>
                  <a:spcPts val="1000"/>
                </a:spcAft>
              </a:pPr>
              <a:r>
                <a:rPr lang="en-US" sz="2800" b="1" dirty="0">
                  <a:solidFill>
                    <a:srgbClr val="FF0000"/>
                  </a:solidFill>
                  <a:latin typeface="Calibri" pitchFamily="34" charset="0"/>
                </a:rPr>
                <a:t>A</a:t>
              </a:r>
              <a:r>
                <a:rPr lang="en-US" sz="2400" dirty="0">
                  <a:solidFill>
                    <a:srgbClr val="FF0000"/>
                  </a:solidFill>
                  <a:latin typeface="Calibri" pitchFamily="34" charset="0"/>
                </a:rPr>
                <a:t>ttention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sp>
          <p:nvSpPr>
            <p:cNvPr id="18446" name="Text Box 10"/>
            <p:cNvSpPr txBox="1">
              <a:spLocks noChangeArrowheads="1"/>
            </p:cNvSpPr>
            <p:nvPr/>
          </p:nvSpPr>
          <p:spPr bwMode="auto">
            <a:xfrm>
              <a:off x="3086198" y="3845118"/>
              <a:ext cx="1616259" cy="592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Aft>
                  <a:spcPts val="1000"/>
                </a:spcAft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I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nterest</a:t>
              </a:r>
              <a:endParaRPr lang="en-US" sz="6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447" name="Text Box 11"/>
            <p:cNvSpPr txBox="1">
              <a:spLocks noChangeArrowheads="1"/>
            </p:cNvSpPr>
            <p:nvPr/>
          </p:nvSpPr>
          <p:spPr bwMode="auto">
            <a:xfrm>
              <a:off x="4788261" y="3860800"/>
              <a:ext cx="1616259" cy="592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Aft>
                  <a:spcPts val="1000"/>
                </a:spcAft>
              </a:pPr>
              <a:r>
                <a:rPr lang="en-US" sz="2800" b="1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D</a:t>
              </a:r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esire</a:t>
              </a:r>
              <a:endParaRPr lang="en-US" sz="6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8448" name="Text Box 12"/>
            <p:cNvSpPr txBox="1">
              <a:spLocks noChangeArrowheads="1"/>
            </p:cNvSpPr>
            <p:nvPr/>
          </p:nvSpPr>
          <p:spPr bwMode="auto">
            <a:xfrm>
              <a:off x="6521843" y="3852088"/>
              <a:ext cx="1616259" cy="592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Aft>
                  <a:spcPts val="1000"/>
                </a:spcAft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A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ction</a:t>
              </a:r>
              <a:endParaRPr lang="en-US" sz="6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8450" name="Oval 14"/>
            <p:cNvSpPr>
              <a:spLocks noChangeArrowheads="1"/>
            </p:cNvSpPr>
            <p:nvPr/>
          </p:nvSpPr>
          <p:spPr bwMode="auto">
            <a:xfrm>
              <a:off x="746737" y="2644599"/>
              <a:ext cx="393996" cy="3087547"/>
            </a:xfrm>
            <a:prstGeom prst="ellipse">
              <a:avLst/>
            </a:prstGeom>
            <a:gradFill rotWithShape="0">
              <a:gsLst>
                <a:gs pos="0">
                  <a:srgbClr val="CCCCCC"/>
                </a:gs>
                <a:gs pos="100000">
                  <a:srgbClr val="000000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4800"/>
            </a:p>
          </p:txBody>
        </p:sp>
        <p:sp>
          <p:nvSpPr>
            <p:cNvPr id="18451" name="Freeform 15"/>
            <p:cNvSpPr>
              <a:spLocks/>
            </p:cNvSpPr>
            <p:nvPr/>
          </p:nvSpPr>
          <p:spPr bwMode="auto">
            <a:xfrm>
              <a:off x="8040041" y="3836406"/>
              <a:ext cx="136585" cy="608100"/>
            </a:xfrm>
            <a:custGeom>
              <a:avLst/>
              <a:gdLst>
                <a:gd name="T0" fmla="*/ 0 w 65"/>
                <a:gd name="T1" fmla="*/ 0 h 395"/>
                <a:gd name="T2" fmla="*/ 115 w 65"/>
                <a:gd name="T3" fmla="*/ 67 h 395"/>
                <a:gd name="T4" fmla="*/ 115 w 65"/>
                <a:gd name="T5" fmla="*/ 126 h 395"/>
                <a:gd name="T6" fmla="*/ 115 w 65"/>
                <a:gd name="T7" fmla="*/ 168 h 395"/>
                <a:gd name="T8" fmla="*/ 0 w 65"/>
                <a:gd name="T9" fmla="*/ 240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395"/>
                <a:gd name="T17" fmla="*/ 65 w 65"/>
                <a:gd name="T18" fmla="*/ 395 h 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395">
                  <a:moveTo>
                    <a:pt x="0" y="0"/>
                  </a:moveTo>
                  <a:cubicBezTo>
                    <a:pt x="23" y="38"/>
                    <a:pt x="47" y="76"/>
                    <a:pt x="56" y="110"/>
                  </a:cubicBezTo>
                  <a:cubicBezTo>
                    <a:pt x="65" y="144"/>
                    <a:pt x="56" y="180"/>
                    <a:pt x="56" y="207"/>
                  </a:cubicBezTo>
                  <a:cubicBezTo>
                    <a:pt x="56" y="234"/>
                    <a:pt x="65" y="244"/>
                    <a:pt x="56" y="275"/>
                  </a:cubicBezTo>
                  <a:cubicBezTo>
                    <a:pt x="47" y="306"/>
                    <a:pt x="23" y="350"/>
                    <a:pt x="0" y="3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8452" name="AutoShape 16"/>
            <p:cNvCxnSpPr>
              <a:cxnSpLocks noChangeShapeType="1"/>
            </p:cNvCxnSpPr>
            <p:nvPr/>
          </p:nvCxnSpPr>
          <p:spPr bwMode="auto">
            <a:xfrm>
              <a:off x="2555776" y="4149080"/>
              <a:ext cx="530581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37" name="AutoShape 16"/>
            <p:cNvCxnSpPr>
              <a:cxnSpLocks noChangeShapeType="1"/>
            </p:cNvCxnSpPr>
            <p:nvPr/>
          </p:nvCxnSpPr>
          <p:spPr bwMode="auto">
            <a:xfrm>
              <a:off x="5940152" y="4149080"/>
              <a:ext cx="530225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38" name="AutoShape 16"/>
            <p:cNvCxnSpPr>
              <a:cxnSpLocks noChangeShapeType="1"/>
            </p:cNvCxnSpPr>
            <p:nvPr/>
          </p:nvCxnSpPr>
          <p:spPr bwMode="auto">
            <a:xfrm>
              <a:off x="4284663" y="4149725"/>
              <a:ext cx="530225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" name="Oval 1"/>
          <p:cNvSpPr/>
          <p:nvPr/>
        </p:nvSpPr>
        <p:spPr>
          <a:xfrm>
            <a:off x="222201" y="1676153"/>
            <a:ext cx="432048" cy="3888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Straight Connector 3"/>
          <p:cNvCxnSpPr>
            <a:stCxn id="2" idx="0"/>
            <a:endCxn id="18450" idx="0"/>
          </p:cNvCxnSpPr>
          <p:nvPr/>
        </p:nvCxnSpPr>
        <p:spPr>
          <a:xfrm>
            <a:off x="438225" y="1676153"/>
            <a:ext cx="1091884" cy="3916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" idx="4"/>
            <a:endCxn id="18444" idx="0"/>
          </p:cNvCxnSpPr>
          <p:nvPr/>
        </p:nvCxnSpPr>
        <p:spPr>
          <a:xfrm flipV="1">
            <a:off x="438225" y="5153594"/>
            <a:ext cx="1101515" cy="4109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1600" y="1510066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Market building </a:t>
            </a:r>
            <a:r>
              <a:rPr lang="nl-NL" sz="1400" dirty="0" err="1"/>
              <a:t>communications</a:t>
            </a:r>
            <a:endParaRPr lang="nl-NL" sz="1400" dirty="0"/>
          </a:p>
        </p:txBody>
      </p:sp>
      <p:sp>
        <p:nvSpPr>
          <p:cNvPr id="7" name="Freeform 6"/>
          <p:cNvSpPr/>
          <p:nvPr/>
        </p:nvSpPr>
        <p:spPr>
          <a:xfrm>
            <a:off x="739833" y="1712422"/>
            <a:ext cx="191192" cy="91440"/>
          </a:xfrm>
          <a:custGeom>
            <a:avLst/>
            <a:gdLst>
              <a:gd name="connsiteX0" fmla="*/ 191192 w 191192"/>
              <a:gd name="connsiteY0" fmla="*/ 0 h 91440"/>
              <a:gd name="connsiteX1" fmla="*/ 66502 w 191192"/>
              <a:gd name="connsiteY1" fmla="*/ 16625 h 91440"/>
              <a:gd name="connsiteX2" fmla="*/ 0 w 191192"/>
              <a:gd name="connsiteY2" fmla="*/ 9144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192" h="91440">
                <a:moveTo>
                  <a:pt x="191192" y="0"/>
                </a:moveTo>
                <a:cubicBezTo>
                  <a:pt x="144779" y="692"/>
                  <a:pt x="98367" y="1385"/>
                  <a:pt x="66502" y="16625"/>
                </a:cubicBezTo>
                <a:cubicBezTo>
                  <a:pt x="34637" y="31865"/>
                  <a:pt x="17318" y="61652"/>
                  <a:pt x="0" y="9144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099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Effectively</a:t>
            </a:r>
            <a:r>
              <a:rPr lang="nl-NL" dirty="0"/>
              <a:t> </a:t>
            </a:r>
            <a:r>
              <a:rPr lang="nl-NL" dirty="0" err="1"/>
              <a:t>advertising</a:t>
            </a:r>
            <a:r>
              <a:rPr lang="nl-NL" dirty="0"/>
              <a:t> the </a:t>
            </a:r>
            <a:r>
              <a:rPr lang="nl-NL" dirty="0" err="1"/>
              <a:t>solution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provide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E130F2F-2F09-4EB5-ACB9-D40E129D5B1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84110" y="2845832"/>
            <a:ext cx="7889385" cy="3279459"/>
            <a:chOff x="684110" y="2845832"/>
            <a:chExt cx="7889385" cy="3279459"/>
          </a:xfrm>
        </p:grpSpPr>
        <p:sp>
          <p:nvSpPr>
            <p:cNvPr id="49" name="AutoShape 4"/>
            <p:cNvSpPr>
              <a:spLocks noChangeArrowheads="1"/>
            </p:cNvSpPr>
            <p:nvPr/>
          </p:nvSpPr>
          <p:spPr bwMode="auto">
            <a:xfrm>
              <a:off x="733505" y="3108189"/>
              <a:ext cx="1654749" cy="169671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 dirty="0"/>
            </a:p>
          </p:txBody>
        </p:sp>
        <p:sp>
          <p:nvSpPr>
            <p:cNvPr id="50" name="Text Box 5"/>
            <p:cNvSpPr txBox="1">
              <a:spLocks noChangeArrowheads="1"/>
            </p:cNvSpPr>
            <p:nvPr/>
          </p:nvSpPr>
          <p:spPr bwMode="auto">
            <a:xfrm>
              <a:off x="684110" y="3318934"/>
              <a:ext cx="1727298" cy="1485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You [still] have problem “X”?</a:t>
              </a:r>
              <a:endParaRPr kumimoji="0" lang="en-US" sz="6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AutoShape 6"/>
            <p:cNvSpPr>
              <a:spLocks noChangeArrowheads="1"/>
            </p:cNvSpPr>
            <p:nvPr/>
          </p:nvSpPr>
          <p:spPr bwMode="auto">
            <a:xfrm>
              <a:off x="2840531" y="2845832"/>
              <a:ext cx="1654749" cy="209670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771800" y="2852283"/>
              <a:ext cx="1753540" cy="327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Our product “Y” can help.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Its special attributes a, b, c offer benefits k, l, m.</a:t>
              </a:r>
              <a:endParaRPr kumimoji="0" 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AutoShape 8"/>
            <p:cNvSpPr>
              <a:spLocks noChangeArrowheads="1"/>
            </p:cNvSpPr>
            <p:nvPr/>
          </p:nvSpPr>
          <p:spPr bwMode="auto">
            <a:xfrm>
              <a:off x="4932122" y="2974860"/>
              <a:ext cx="1600723" cy="17096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4932122" y="3318934"/>
              <a:ext cx="1551327" cy="109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Problem solved</a:t>
              </a:r>
              <a:endParaRPr kumimoji="0" 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7022168" y="3060879"/>
              <a:ext cx="1551327" cy="2068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/>
                <a:t>–</a:t>
              </a: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relaxed</a:t>
              </a:r>
            </a:p>
            <a:p>
              <a:pPr lvl="0">
                <a:spcAft>
                  <a:spcPts val="1000"/>
                </a:spcAft>
              </a:pPr>
              <a:r>
                <a:rPr lang="en-US"/>
                <a:t>–</a:t>
              </a: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extra time</a:t>
              </a:r>
            </a:p>
            <a:p>
              <a:pPr lvl="0">
                <a:spcAft>
                  <a:spcPts val="1000"/>
                </a:spcAft>
              </a:pPr>
              <a:r>
                <a:rPr lang="en-US"/>
                <a:t>–</a:t>
              </a: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happy </a:t>
              </a:r>
              <a:endParaRPr kumimoji="0" 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AutoShape 11"/>
            <p:cNvSpPr>
              <a:spLocks noChangeArrowheads="1"/>
            </p:cNvSpPr>
            <p:nvPr/>
          </p:nvSpPr>
          <p:spPr bwMode="auto">
            <a:xfrm>
              <a:off x="6918746" y="2974860"/>
              <a:ext cx="1654749" cy="17096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3796025" y="5043607"/>
              <a:ext cx="1677903" cy="10816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58" name="Text Box 13"/>
            <p:cNvSpPr txBox="1">
              <a:spLocks noChangeArrowheads="1"/>
            </p:cNvSpPr>
            <p:nvPr/>
          </p:nvSpPr>
          <p:spPr bwMode="auto">
            <a:xfrm>
              <a:off x="3796025" y="5028554"/>
              <a:ext cx="1747365" cy="109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Demonstrate product/ service use</a:t>
              </a:r>
              <a:endParaRPr kumimoji="0" 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AutoShape 14"/>
            <p:cNvSpPr>
              <a:spLocks noChangeArrowheads="1"/>
            </p:cNvSpPr>
            <p:nvPr/>
          </p:nvSpPr>
          <p:spPr bwMode="auto">
            <a:xfrm>
              <a:off x="6535931" y="3675912"/>
              <a:ext cx="382815" cy="354827"/>
            </a:xfrm>
            <a:prstGeom prst="rightArrow">
              <a:avLst>
                <a:gd name="adj1" fmla="val 50000"/>
                <a:gd name="adj2" fmla="val 37576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60" name="AutoShape 15"/>
            <p:cNvSpPr>
              <a:spLocks noChangeArrowheads="1"/>
            </p:cNvSpPr>
            <p:nvPr/>
          </p:nvSpPr>
          <p:spPr bwMode="auto">
            <a:xfrm flipV="1">
              <a:off x="3343748" y="4940385"/>
              <a:ext cx="452277" cy="556970"/>
            </a:xfrm>
            <a:custGeom>
              <a:avLst/>
              <a:gdLst>
                <a:gd name="T0" fmla="*/ 205 w 21600"/>
                <a:gd name="T1" fmla="*/ 0 h 21600"/>
                <a:gd name="T2" fmla="*/ 205 w 21600"/>
                <a:gd name="T3" fmla="*/ 181 h 21600"/>
                <a:gd name="T4" fmla="*/ 44 w 21600"/>
                <a:gd name="T5" fmla="*/ 322 h 21600"/>
                <a:gd name="T6" fmla="*/ 293 w 21600"/>
                <a:gd name="T7" fmla="*/ 9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9 w 21600"/>
                <a:gd name="T13" fmla="*/ 2884 h 21600"/>
                <a:gd name="T14" fmla="*/ 18209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61" name="AutoShape 16"/>
            <p:cNvSpPr>
              <a:spLocks noChangeArrowheads="1"/>
            </p:cNvSpPr>
            <p:nvPr/>
          </p:nvSpPr>
          <p:spPr bwMode="auto">
            <a:xfrm rot="16200000" flipV="1">
              <a:off x="5406634" y="4786484"/>
              <a:ext cx="630086" cy="497042"/>
            </a:xfrm>
            <a:custGeom>
              <a:avLst/>
              <a:gdLst>
                <a:gd name="T0" fmla="*/ 205 w 21600"/>
                <a:gd name="T1" fmla="*/ 0 h 21600"/>
                <a:gd name="T2" fmla="*/ 205 w 21600"/>
                <a:gd name="T3" fmla="*/ 181 h 21600"/>
                <a:gd name="T4" fmla="*/ 44 w 21600"/>
                <a:gd name="T5" fmla="*/ 322 h 21600"/>
                <a:gd name="T6" fmla="*/ 293 w 21600"/>
                <a:gd name="T7" fmla="*/ 9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9 w 21600"/>
                <a:gd name="T13" fmla="*/ 2884 h 21600"/>
                <a:gd name="T14" fmla="*/ 18209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62" name="AutoShape 17"/>
            <p:cNvSpPr>
              <a:spLocks noChangeArrowheads="1"/>
            </p:cNvSpPr>
            <p:nvPr/>
          </p:nvSpPr>
          <p:spPr bwMode="auto">
            <a:xfrm>
              <a:off x="4512260" y="3658708"/>
              <a:ext cx="382815" cy="335473"/>
            </a:xfrm>
            <a:prstGeom prst="rightArrow">
              <a:avLst>
                <a:gd name="adj1" fmla="val 50000"/>
                <a:gd name="adj2" fmla="val 3974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63" name="AutoShape 18"/>
            <p:cNvSpPr>
              <a:spLocks noChangeArrowheads="1"/>
            </p:cNvSpPr>
            <p:nvPr/>
          </p:nvSpPr>
          <p:spPr bwMode="auto">
            <a:xfrm>
              <a:off x="2388254" y="3639354"/>
              <a:ext cx="452277" cy="354827"/>
            </a:xfrm>
            <a:prstGeom prst="rightArrow">
              <a:avLst>
                <a:gd name="adj1" fmla="val 50000"/>
                <a:gd name="adj2" fmla="val 4439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1560" y="1628669"/>
            <a:ext cx="7974284" cy="1172003"/>
            <a:chOff x="611560" y="1628669"/>
            <a:chExt cx="7974284" cy="1172003"/>
          </a:xfrm>
        </p:grpSpPr>
        <p:grpSp>
          <p:nvGrpSpPr>
            <p:cNvPr id="23" name="Group 22"/>
            <p:cNvGrpSpPr/>
            <p:nvPr/>
          </p:nvGrpSpPr>
          <p:grpSpPr>
            <a:xfrm>
              <a:off x="611560" y="1628669"/>
              <a:ext cx="7974284" cy="1172003"/>
              <a:chOff x="611560" y="1628669"/>
              <a:chExt cx="7974284" cy="1172003"/>
            </a:xfrm>
          </p:grpSpPr>
          <p:sp>
            <p:nvSpPr>
              <p:cNvPr id="290816" name="Text Box 19"/>
              <p:cNvSpPr txBox="1">
                <a:spLocks noChangeArrowheads="1"/>
              </p:cNvSpPr>
              <p:nvPr/>
            </p:nvSpPr>
            <p:spPr bwMode="auto">
              <a:xfrm>
                <a:off x="611560" y="1628669"/>
                <a:ext cx="1850787" cy="1172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UE Scala" pitchFamily="18" charset="0"/>
                    <a:cs typeface="Arial" pitchFamily="34" charset="0"/>
                  </a:rPr>
                  <a:t>Customer’s begin state</a:t>
                </a:r>
                <a:endParaRPr kumimoji="0" lang="en-US" sz="60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0817" name="Text Box 20"/>
              <p:cNvSpPr txBox="1">
                <a:spLocks noChangeArrowheads="1"/>
              </p:cNvSpPr>
              <p:nvPr/>
            </p:nvSpPr>
            <p:spPr bwMode="auto">
              <a:xfrm>
                <a:off x="6804519" y="1628669"/>
                <a:ext cx="1781325" cy="995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UE Scala" pitchFamily="18" charset="0"/>
                    <a:cs typeface="Arial" pitchFamily="34" charset="0"/>
                  </a:rPr>
                  <a:t>Customer’s end state</a:t>
                </a:r>
                <a:endParaRPr kumimoji="0" lang="en-US" sz="60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>
                <a:off x="2627784" y="1988840"/>
                <a:ext cx="3384376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3249414" y="2074774"/>
              <a:ext cx="252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i="1" dirty="0">
                  <a:solidFill>
                    <a:schemeClr val="accent2">
                      <a:lumMod val="75000"/>
                    </a:schemeClr>
                  </a:solidFill>
                </a:rPr>
                <a:t>Means (product as </a:t>
              </a:r>
              <a:r>
                <a:rPr lang="nl-NL" sz="1600" i="1" dirty="0" err="1">
                  <a:solidFill>
                    <a:schemeClr val="accent2">
                      <a:lumMod val="75000"/>
                    </a:schemeClr>
                  </a:solidFill>
                </a:rPr>
                <a:t>bundle</a:t>
              </a:r>
              <a:r>
                <a:rPr lang="nl-NL" sz="1600" i="1" dirty="0">
                  <a:solidFill>
                    <a:schemeClr val="accent2">
                      <a:lumMod val="75000"/>
                    </a:schemeClr>
                  </a:solidFill>
                </a:rPr>
                <a:t> of </a:t>
              </a:r>
              <a:r>
                <a:rPr lang="nl-NL" sz="1600" i="1" dirty="0" err="1">
                  <a:solidFill>
                    <a:schemeClr val="accent2">
                      <a:lumMod val="75000"/>
                    </a:schemeClr>
                  </a:solidFill>
                </a:rPr>
                <a:t>attributes</a:t>
              </a:r>
              <a:r>
                <a:rPr lang="nl-NL" sz="1600" i="1" dirty="0">
                  <a:solidFill>
                    <a:schemeClr val="accent2">
                      <a:lumMod val="75000"/>
                    </a:schemeClr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83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612648" y="1629508"/>
            <a:ext cx="7559752" cy="46798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nl-NL" sz="2800" dirty="0"/>
              <a:t>Three </a:t>
            </a:r>
            <a:r>
              <a:rPr lang="nl-NL" sz="2800" dirty="0" err="1"/>
              <a:t>areas</a:t>
            </a:r>
            <a:r>
              <a:rPr lang="nl-NL" sz="2800" dirty="0"/>
              <a:t>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their</a:t>
            </a:r>
            <a:r>
              <a:rPr lang="nl-NL" sz="2800" dirty="0"/>
              <a:t> </a:t>
            </a:r>
            <a:r>
              <a:rPr lang="nl-NL" sz="2800" dirty="0" err="1"/>
              <a:t>relationship</a:t>
            </a:r>
            <a:r>
              <a:rPr lang="nl-NL" sz="2800" dirty="0"/>
              <a:t> </a:t>
            </a:r>
            <a:r>
              <a:rPr lang="nl-NL" sz="2800" dirty="0" err="1"/>
              <a:t>with</a:t>
            </a:r>
            <a:r>
              <a:rPr lang="nl-NL" sz="2800" dirty="0"/>
              <a:t> marketing mix </a:t>
            </a:r>
            <a:r>
              <a:rPr lang="nl-NL" sz="2800" dirty="0" err="1"/>
              <a:t>and</a:t>
            </a:r>
            <a:r>
              <a:rPr lang="nl-NL" sz="2800" dirty="0"/>
              <a:t> sales</a:t>
            </a:r>
          </a:p>
          <a:p>
            <a:pPr marL="857250" lvl="2" indent="-457200">
              <a:spcBef>
                <a:spcPts val="7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l-NL" sz="3000" dirty="0" err="1">
                <a:solidFill>
                  <a:schemeClr val="accent1">
                    <a:lumMod val="50000"/>
                  </a:schemeClr>
                </a:solidFill>
              </a:rPr>
              <a:t>Developing</a:t>
            </a:r>
            <a:r>
              <a:rPr lang="nl-NL" sz="3000" dirty="0">
                <a:solidFill>
                  <a:schemeClr val="accent1">
                    <a:lumMod val="50000"/>
                  </a:schemeClr>
                </a:solidFill>
              </a:rPr>
              <a:t> customer </a:t>
            </a:r>
            <a:r>
              <a:rPr lang="nl-NL" sz="3000" dirty="0" err="1">
                <a:solidFill>
                  <a:schemeClr val="accent1">
                    <a:lumMod val="50000"/>
                  </a:schemeClr>
                </a:solidFill>
              </a:rPr>
              <a:t>value</a:t>
            </a:r>
            <a:endParaRPr lang="nl-NL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1177290" lvl="3" indent="-320040"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/>
              <a:buChar char=""/>
              <a:defRPr/>
            </a:pPr>
            <a:r>
              <a:rPr lang="nl-NL" u="sng" dirty="0"/>
              <a:t>P</a:t>
            </a:r>
            <a:r>
              <a:rPr lang="nl-NL" dirty="0"/>
              <a:t>roduct </a:t>
            </a:r>
            <a:r>
              <a:rPr lang="nl-NL" dirty="0" err="1"/>
              <a:t>attributes</a:t>
            </a:r>
            <a:r>
              <a:rPr lang="nl-NL" dirty="0"/>
              <a:t>… start </a:t>
            </a:r>
            <a:r>
              <a:rPr lang="nl-NL" dirty="0" err="1"/>
              <a:t>with</a:t>
            </a:r>
            <a:r>
              <a:rPr lang="nl-NL" dirty="0"/>
              <a:t> minimum product; focus on </a:t>
            </a:r>
            <a:r>
              <a:rPr lang="nl-NL" dirty="0" err="1"/>
              <a:t>offering</a:t>
            </a:r>
            <a:r>
              <a:rPr lang="nl-NL" dirty="0"/>
              <a:t> solution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created</a:t>
            </a:r>
            <a:endParaRPr lang="nl-NL" dirty="0"/>
          </a:p>
          <a:p>
            <a:pPr marL="1177290" lvl="3" indent="-320040"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/>
              <a:buChar char=""/>
              <a:defRPr/>
            </a:pPr>
            <a:r>
              <a:rPr lang="nl-NL" u="sng" dirty="0"/>
              <a:t>P</a:t>
            </a:r>
            <a:r>
              <a:rPr lang="nl-NL" dirty="0"/>
              <a:t>rice…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careful</a:t>
            </a:r>
            <a:r>
              <a:rPr lang="nl-NL" dirty="0"/>
              <a:t> </a:t>
            </a:r>
            <a:r>
              <a:rPr lang="nl-NL"/>
              <a:t>making consessions; </a:t>
            </a:r>
            <a:r>
              <a:rPr lang="nl-NL" dirty="0"/>
              <a:t>h</a:t>
            </a:r>
            <a:r>
              <a:rPr lang="nl-NL"/>
              <a:t>ard </a:t>
            </a:r>
            <a:r>
              <a:rPr lang="nl-NL" dirty="0" err="1"/>
              <a:t>to</a:t>
            </a:r>
            <a:r>
              <a:rPr lang="nl-NL" dirty="0"/>
              <a:t> reverse. Focus </a:t>
            </a:r>
            <a:r>
              <a:rPr lang="nl-NL"/>
              <a:t>on benefits,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just</a:t>
            </a:r>
            <a:r>
              <a:rPr lang="nl-NL" dirty="0"/>
              <a:t> </a:t>
            </a:r>
            <a:r>
              <a:rPr lang="nl-NL" dirty="0" err="1"/>
              <a:t>cost</a:t>
            </a:r>
            <a:r>
              <a:rPr lang="nl-NL" dirty="0"/>
              <a:t> argument</a:t>
            </a:r>
          </a:p>
          <a:p>
            <a:pPr marL="857250" lvl="2" indent="-457200">
              <a:spcBef>
                <a:spcPts val="7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l-NL" sz="3000" dirty="0">
                <a:solidFill>
                  <a:schemeClr val="accent1">
                    <a:lumMod val="50000"/>
                  </a:schemeClr>
                </a:solidFill>
              </a:rPr>
              <a:t>Building market </a:t>
            </a:r>
            <a:r>
              <a:rPr lang="nl-NL" sz="3000" dirty="0" err="1">
                <a:solidFill>
                  <a:schemeClr val="accent1">
                    <a:lumMod val="50000"/>
                  </a:schemeClr>
                </a:solidFill>
              </a:rPr>
              <a:t>presence</a:t>
            </a:r>
            <a:endParaRPr lang="nl-NL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1177290" lvl="3" indent="-320040"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/>
              <a:buChar char=""/>
              <a:defRPr/>
            </a:pPr>
            <a:r>
              <a:rPr lang="nl-NL" u="sng" dirty="0"/>
              <a:t>P</a:t>
            </a:r>
            <a:r>
              <a:rPr lang="nl-NL" dirty="0"/>
              <a:t>romotion…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media/free </a:t>
            </a:r>
            <a:r>
              <a:rPr lang="nl-NL" dirty="0" err="1"/>
              <a:t>publicity</a:t>
            </a:r>
            <a:r>
              <a:rPr lang="nl-NL" dirty="0"/>
              <a:t> </a:t>
            </a:r>
            <a:r>
              <a:rPr lang="nl-NL" err="1"/>
              <a:t>and</a:t>
            </a:r>
            <a:r>
              <a:rPr lang="nl-NL"/>
              <a:t> WOM; </a:t>
            </a:r>
            <a:r>
              <a:rPr lang="nl-NL" dirty="0"/>
              <a:t>e</a:t>
            </a:r>
            <a:r>
              <a:rPr lang="nl-NL"/>
              <a:t>ducate </a:t>
            </a:r>
            <a:r>
              <a:rPr lang="nl-NL" dirty="0" err="1"/>
              <a:t>the</a:t>
            </a:r>
            <a:r>
              <a:rPr lang="nl-NL" dirty="0"/>
              <a:t> market</a:t>
            </a:r>
            <a:r>
              <a:rPr lang="nl-NL"/>
              <a:t>; </a:t>
            </a:r>
            <a:r>
              <a:rPr lang="nl-NL" dirty="0"/>
              <a:t>p</a:t>
            </a:r>
            <a:r>
              <a:rPr lang="nl-NL"/>
              <a:t>rovide </a:t>
            </a:r>
            <a:r>
              <a:rPr lang="nl-NL" dirty="0"/>
              <a:t>relevant information/</a:t>
            </a:r>
            <a:r>
              <a:rPr lang="nl-NL" dirty="0" err="1"/>
              <a:t>proof</a:t>
            </a:r>
            <a:endParaRPr lang="nl-NL" dirty="0"/>
          </a:p>
          <a:p>
            <a:pPr marL="1177290" lvl="3" indent="-320040"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/>
              <a:buChar char=""/>
              <a:defRPr/>
            </a:pPr>
            <a:r>
              <a:rPr lang="nl-NL" u="sng" dirty="0" err="1"/>
              <a:t>P</a:t>
            </a:r>
            <a:r>
              <a:rPr lang="nl-NL" dirty="0" err="1"/>
              <a:t>lace</a:t>
            </a:r>
            <a:r>
              <a:rPr lang="nl-NL" dirty="0"/>
              <a:t>… </a:t>
            </a:r>
            <a:r>
              <a:rPr lang="nl-NL"/>
              <a:t>Strategic decision; </a:t>
            </a:r>
            <a:r>
              <a:rPr lang="nl-NL" dirty="0"/>
              <a:t>f</a:t>
            </a:r>
            <a:r>
              <a:rPr lang="nl-NL"/>
              <a:t>ocus </a:t>
            </a:r>
            <a:r>
              <a:rPr lang="nl-NL" dirty="0"/>
              <a:t>on access; </a:t>
            </a:r>
            <a:r>
              <a:rPr lang="nl-NL" dirty="0" err="1"/>
              <a:t>channel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VAR (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added</a:t>
            </a:r>
            <a:r>
              <a:rPr lang="nl-NL" dirty="0"/>
              <a:t> </a:t>
            </a:r>
            <a:r>
              <a:rPr lang="nl-NL" dirty="0" err="1"/>
              <a:t>resellers</a:t>
            </a:r>
            <a:r>
              <a:rPr lang="nl-NL" dirty="0"/>
              <a:t>)</a:t>
            </a:r>
          </a:p>
          <a:p>
            <a:pPr marL="857250" lvl="2" indent="-457200">
              <a:spcBef>
                <a:spcPts val="7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nl-NL" sz="3100" dirty="0">
                <a:solidFill>
                  <a:schemeClr val="accent1">
                    <a:lumMod val="50000"/>
                  </a:schemeClr>
                </a:solidFill>
              </a:rPr>
              <a:t>Customer development</a:t>
            </a:r>
          </a:p>
          <a:p>
            <a:pPr marL="1177290" lvl="3" indent="-320040"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/>
              <a:buChar char=""/>
              <a:defRPr/>
            </a:pPr>
            <a:r>
              <a:rPr lang="nl-NL" u="sng" dirty="0"/>
              <a:t>S</a:t>
            </a:r>
            <a:r>
              <a:rPr lang="nl-NL" dirty="0"/>
              <a:t>ales </a:t>
            </a:r>
            <a:r>
              <a:rPr lang="nl-NL" dirty="0" err="1"/>
              <a:t>funnel</a:t>
            </a:r>
            <a:r>
              <a:rPr lang="nl-NL" dirty="0"/>
              <a:t>… </a:t>
            </a:r>
            <a:r>
              <a:rPr lang="nl-NL" dirty="0" err="1"/>
              <a:t>Invest</a:t>
            </a:r>
            <a:r>
              <a:rPr lang="nl-NL" dirty="0"/>
              <a:t> significant part of funds </a:t>
            </a:r>
            <a:r>
              <a:rPr lang="nl-NL" err="1"/>
              <a:t>to</a:t>
            </a:r>
            <a:r>
              <a:rPr lang="nl-NL"/>
              <a:t> develop customers; </a:t>
            </a:r>
            <a:r>
              <a:rPr lang="nl-NL" dirty="0"/>
              <a:t>f</a:t>
            </a:r>
            <a:r>
              <a:rPr lang="nl-NL"/>
              <a:t>ocus </a:t>
            </a:r>
            <a:r>
              <a:rPr lang="nl-NL" dirty="0"/>
              <a:t>on sales </a:t>
            </a:r>
            <a:r>
              <a:rPr lang="nl-NL" dirty="0" err="1"/>
              <a:t>learning</a:t>
            </a:r>
            <a:endParaRPr lang="nl-NL" dirty="0"/>
          </a:p>
          <a:p>
            <a:pPr marL="720090" lvl="2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700" dirty="0"/>
          </a:p>
          <a:p>
            <a:pPr lvl="1">
              <a:defRPr/>
            </a:pPr>
            <a:endParaRPr lang="nl-NL" dirty="0"/>
          </a:p>
          <a:p>
            <a:pPr lvl="2">
              <a:buFont typeface="Arial" charset="0"/>
              <a:buChar char="−"/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Content </a:t>
            </a:r>
            <a:r>
              <a:rPr lang="nl-NL"/>
              <a:t>of 1-page </a:t>
            </a:r>
            <a:r>
              <a:rPr lang="nl-NL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615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Promotion: Media for creating awareness</a:t>
            </a:r>
            <a:endParaRPr lang="en-US"/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7B3D32D9-B145-4EF5-B076-8E6A23793AC1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40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615426"/>
              </p:ext>
            </p:extLst>
          </p:nvPr>
        </p:nvGraphicFramePr>
        <p:xfrm>
          <a:off x="395536" y="1816695"/>
          <a:ext cx="8640960" cy="4417164"/>
        </p:xfrm>
        <a:graphic>
          <a:graphicData uri="http://schemas.openxmlformats.org/drawingml/2006/table">
            <a:tbl>
              <a:tblPr/>
              <a:tblGrid>
                <a:gridCol w="2342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9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4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776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Advertising</a:t>
                      </a:r>
                      <a:endParaRPr lang="en-US" sz="16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Sales promotion</a:t>
                      </a:r>
                      <a:endParaRPr lang="en-US" sz="16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Direct marketing</a:t>
                      </a:r>
                      <a:endParaRPr lang="en-US" sz="16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Public relations</a:t>
                      </a:r>
                      <a:endParaRPr lang="en-US" sz="16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403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Print and broadcast ads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Packaging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Motion pictures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Brochures/booklets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Posters/leaflets 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Directories 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Billboards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Sampling 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Premiums and gifts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Demonstration 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Fairs, </a:t>
                      </a: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trade shows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Coupons/rebates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Displays 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Contests, games, lotteries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Internet site 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Catalogs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Mailings/email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Telemarketing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TV shopping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Press kits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Speeches/seminars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Annual reports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Sponsoring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Publication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Community relations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Events 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Company magazine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95536" y="5589240"/>
            <a:ext cx="8640960" cy="790163"/>
            <a:chOff x="395536" y="5589240"/>
            <a:chExt cx="8640960" cy="790163"/>
          </a:xfrm>
        </p:grpSpPr>
        <p:cxnSp>
          <p:nvCxnSpPr>
            <p:cNvPr id="20498" name="Straight Connector 5"/>
            <p:cNvCxnSpPr>
              <a:cxnSpLocks noChangeShapeType="1"/>
            </p:cNvCxnSpPr>
            <p:nvPr/>
          </p:nvCxnSpPr>
          <p:spPr bwMode="auto">
            <a:xfrm>
              <a:off x="395536" y="5589240"/>
              <a:ext cx="8640960" cy="0"/>
            </a:xfrm>
            <a:prstGeom prst="line">
              <a:avLst/>
            </a:prstGeom>
            <a:noFill/>
            <a:ln w="9525" algn="ctr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20499" name="TextBox 6"/>
            <p:cNvSpPr txBox="1">
              <a:spLocks noChangeArrowheads="1"/>
            </p:cNvSpPr>
            <p:nvPr/>
          </p:nvSpPr>
          <p:spPr bwMode="auto">
            <a:xfrm>
              <a:off x="467544" y="5661248"/>
              <a:ext cx="2232025" cy="43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en-US">
                  <a:latin typeface="Arial" pitchFamily="34" charset="0"/>
                  <a:ea typeface="Calibri" pitchFamily="34" charset="0"/>
                  <a:cs typeface="Arial" pitchFamily="34" charset="0"/>
                </a:rPr>
                <a:t>Social media</a:t>
              </a:r>
              <a:endParaRPr lang="en-US" sz="2000" dirty="0">
                <a:latin typeface="Arial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20500" name="TextBox 7"/>
            <p:cNvSpPr txBox="1">
              <a:spLocks noChangeArrowheads="1"/>
            </p:cNvSpPr>
            <p:nvPr/>
          </p:nvSpPr>
          <p:spPr bwMode="auto">
            <a:xfrm>
              <a:off x="2699792" y="5633045"/>
              <a:ext cx="3672433" cy="746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en-US">
                  <a:latin typeface="Arial" pitchFamily="34" charset="0"/>
                  <a:ea typeface="Calibri" pitchFamily="34" charset="0"/>
                  <a:cs typeface="Arial" pitchFamily="34" charset="0"/>
                </a:rPr>
                <a:t>LinkedIn, blogs, Facebook, etc.</a:t>
              </a:r>
              <a:endParaRPr lang="en-US" sz="1600" dirty="0"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endParaRPr lang="en-US" sz="2000" dirty="0">
                <a:latin typeface="Arial" pitchFamily="34" charset="0"/>
                <a:ea typeface="Calibri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033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Free publicity example</a:t>
            </a:r>
            <a:endParaRPr lang="en-US" dirty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endParaRPr lang="nl-NL" dirty="0">
              <a:latin typeface="Arial" pitchFamily="34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235" y="1311275"/>
            <a:ext cx="2733675" cy="30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76675" y="1285875"/>
            <a:ext cx="5267325" cy="4962525"/>
            <a:chOff x="3877056" y="1285860"/>
            <a:chExt cx="5266944" cy="5391165"/>
          </a:xfrm>
        </p:grpSpPr>
        <p:pic>
          <p:nvPicPr>
            <p:cNvPr id="215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19850" y="1285860"/>
              <a:ext cx="272415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77056" y="1714488"/>
              <a:ext cx="5266944" cy="4962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Oval 7"/>
            <p:cNvSpPr>
              <a:spLocks noChangeArrowheads="1"/>
            </p:cNvSpPr>
            <p:nvPr/>
          </p:nvSpPr>
          <p:spPr bwMode="auto">
            <a:xfrm>
              <a:off x="4572000" y="5143512"/>
              <a:ext cx="2000264" cy="285752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Oval 8"/>
            <p:cNvSpPr>
              <a:spLocks noChangeArrowheads="1"/>
            </p:cNvSpPr>
            <p:nvPr/>
          </p:nvSpPr>
          <p:spPr bwMode="auto">
            <a:xfrm>
              <a:off x="6572264" y="5572140"/>
              <a:ext cx="1143008" cy="357190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0" name="Oval 9"/>
          <p:cNvSpPr>
            <a:spLocks noChangeArrowheads="1"/>
          </p:cNvSpPr>
          <p:nvPr/>
        </p:nvSpPr>
        <p:spPr bwMode="auto">
          <a:xfrm>
            <a:off x="857250" y="2500313"/>
            <a:ext cx="1571625" cy="357187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Oval 10"/>
          <p:cNvSpPr>
            <a:spLocks noChangeArrowheads="1"/>
          </p:cNvSpPr>
          <p:nvPr/>
        </p:nvSpPr>
        <p:spPr bwMode="auto">
          <a:xfrm>
            <a:off x="1214438" y="1285875"/>
            <a:ext cx="1571625" cy="357188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147" y="3585594"/>
            <a:ext cx="33718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13" name="Straight Arrow Connector 13"/>
          <p:cNvCxnSpPr>
            <a:cxnSpLocks noChangeShapeType="1"/>
          </p:cNvCxnSpPr>
          <p:nvPr/>
        </p:nvCxnSpPr>
        <p:spPr bwMode="auto">
          <a:xfrm>
            <a:off x="369996" y="3263521"/>
            <a:ext cx="714375" cy="285750"/>
          </a:xfrm>
          <a:prstGeom prst="straightConnector1">
            <a:avLst/>
          </a:prstGeom>
          <a:noFill/>
          <a:ln w="76200" algn="ctr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21514" name="Straight Arrow Connector 14"/>
          <p:cNvCxnSpPr>
            <a:cxnSpLocks noChangeShapeType="1"/>
          </p:cNvCxnSpPr>
          <p:nvPr/>
        </p:nvCxnSpPr>
        <p:spPr bwMode="auto">
          <a:xfrm rot="5400000">
            <a:off x="6823075" y="1106488"/>
            <a:ext cx="500063" cy="1587"/>
          </a:xfrm>
          <a:prstGeom prst="straightConnector1">
            <a:avLst/>
          </a:prstGeom>
          <a:noFill/>
          <a:ln w="76200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15" name="TextBox 14"/>
          <p:cNvSpPr txBox="1"/>
          <p:nvPr/>
        </p:nvSpPr>
        <p:spPr>
          <a:xfrm>
            <a:off x="229785" y="6107796"/>
            <a:ext cx="317103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much</a:t>
            </a:r>
            <a:r>
              <a:rPr lang="nl-NL" dirty="0"/>
              <a:t> </a:t>
            </a:r>
            <a:r>
              <a:rPr lang="nl-NL" dirty="0" err="1"/>
              <a:t>control</a:t>
            </a:r>
            <a:r>
              <a:rPr lang="nl-NL" dirty="0"/>
              <a:t> do </a:t>
            </a:r>
            <a:r>
              <a:rPr lang="nl-NL" dirty="0" err="1"/>
              <a:t>you</a:t>
            </a:r>
            <a:r>
              <a:rPr lang="nl-NL" dirty="0"/>
              <a:t> have over free </a:t>
            </a:r>
            <a:r>
              <a:rPr lang="nl-NL" dirty="0" err="1"/>
              <a:t>publicity</a:t>
            </a:r>
            <a:r>
              <a:rPr lang="nl-NL" dirty="0"/>
              <a:t>?</a:t>
            </a:r>
            <a:endParaRPr lang="en-US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7B3D32D9-B145-4EF5-B076-8E6A23793AC1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41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Direct </a:t>
            </a:r>
            <a:r>
              <a:rPr lang="nl-NL"/>
              <a:t>marketing example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353102" cy="4752528"/>
          </a:xfrm>
        </p:spPr>
        <p:txBody>
          <a:bodyPr>
            <a:noAutofit/>
          </a:bodyPr>
          <a:lstStyle/>
          <a:p>
            <a:r>
              <a:rPr lang="en-GB" sz="1600" i="1" dirty="0">
                <a:latin typeface="+mj-lt"/>
              </a:rPr>
              <a:t>Dear Ed,</a:t>
            </a:r>
            <a:endParaRPr lang="en-US" sz="1600" i="1" dirty="0">
              <a:latin typeface="+mj-lt"/>
            </a:endParaRPr>
          </a:p>
          <a:p>
            <a:r>
              <a:rPr lang="en-GB" sz="1600" i="1" dirty="0">
                <a:latin typeface="+mj-lt"/>
              </a:rPr>
              <a:t>…We would like to let you know about our start-up. We are really excited and passionate about it. But, we will need your support!</a:t>
            </a:r>
            <a:endParaRPr lang="en-US" sz="1600" i="1" dirty="0">
              <a:latin typeface="+mj-lt"/>
            </a:endParaRPr>
          </a:p>
          <a:p>
            <a:r>
              <a:rPr lang="en-GB" sz="1600" i="1" dirty="0">
                <a:latin typeface="+mj-lt"/>
              </a:rPr>
              <a:t>Driven by our passion for quality healthy food, our love on exploring new tastes and our will to support small artisan producers that insist on quality, we founded </a:t>
            </a:r>
            <a:r>
              <a:rPr lang="en-GB" sz="1600" i="1" dirty="0" err="1">
                <a:latin typeface="+mj-lt"/>
              </a:rPr>
              <a:t>Maryo</a:t>
            </a:r>
            <a:r>
              <a:rPr lang="en-GB" sz="1600" i="1" dirty="0">
                <a:latin typeface="+mj-lt"/>
              </a:rPr>
              <a:t> Artisan Products. We aim to make </a:t>
            </a:r>
            <a:r>
              <a:rPr lang="en-GB" sz="1600" i="1" dirty="0" err="1">
                <a:latin typeface="+mj-lt"/>
              </a:rPr>
              <a:t>Maryo</a:t>
            </a:r>
            <a:r>
              <a:rPr lang="en-GB" sz="1600" i="1" dirty="0">
                <a:latin typeface="+mj-lt"/>
              </a:rPr>
              <a:t> a company that will form the single link between artisan producers of Greece and end-consumers in Europe. Our first product is a unique, very low acidity Extra Virgin Olive Oil produced in </a:t>
            </a:r>
            <a:r>
              <a:rPr lang="en-GB" sz="1600" i="1" dirty="0" err="1">
                <a:latin typeface="+mj-lt"/>
              </a:rPr>
              <a:t>Agarathos</a:t>
            </a:r>
            <a:r>
              <a:rPr lang="en-GB" sz="1600" i="1" dirty="0">
                <a:latin typeface="+mj-lt"/>
              </a:rPr>
              <a:t> monastery in </a:t>
            </a:r>
            <a:r>
              <a:rPr lang="en-GB" sz="1600" i="1">
                <a:latin typeface="+mj-lt"/>
              </a:rPr>
              <a:t>Crete....</a:t>
            </a:r>
            <a:r>
              <a:rPr lang="en-GB" sz="1600" i="1" dirty="0">
                <a:latin typeface="+mj-lt"/>
              </a:rPr>
              <a:t>This is our idea in a nutshell! </a:t>
            </a:r>
            <a:endParaRPr lang="en-US" sz="1600" i="1" dirty="0">
              <a:latin typeface="+mj-lt"/>
            </a:endParaRPr>
          </a:p>
          <a:p>
            <a:r>
              <a:rPr lang="en-GB" sz="1600" i="1" dirty="0">
                <a:latin typeface="+mj-lt"/>
              </a:rPr>
              <a:t>But we need some support. As we all know, the first people that will trust a new company and try their products are those that have some connection with the founders …</a:t>
            </a:r>
            <a:endParaRPr lang="en-US" sz="1600" i="1" dirty="0">
              <a:latin typeface="+mj-lt"/>
            </a:endParaRPr>
          </a:p>
          <a:p>
            <a:r>
              <a:rPr lang="en-GB" sz="1600" i="1" dirty="0">
                <a:latin typeface="+mj-lt"/>
              </a:rPr>
              <a:t>So, join our journey, support us by placing your order in our crowd funding page: http://igg.me/at/</a:t>
            </a:r>
            <a:r>
              <a:rPr lang="en-GB" sz="1600" i="1">
                <a:latin typeface="+mj-lt"/>
              </a:rPr>
              <a:t>maryo-artisan-products… Another </a:t>
            </a:r>
            <a:r>
              <a:rPr lang="en-GB" sz="1600" i="1" dirty="0">
                <a:latin typeface="+mj-lt"/>
              </a:rPr>
              <a:t>great way to help us will be to share our story within your circle! </a:t>
            </a:r>
            <a:endParaRPr lang="en-US" sz="1600" i="1" dirty="0">
              <a:latin typeface="+mj-lt"/>
            </a:endParaRPr>
          </a:p>
          <a:p>
            <a:r>
              <a:rPr lang="en-GB" sz="1600" i="1" dirty="0">
                <a:latin typeface="+mj-lt"/>
              </a:rPr>
              <a:t>Thank you so much!</a:t>
            </a:r>
            <a:endParaRPr lang="en-US" sz="1600" i="1" dirty="0">
              <a:latin typeface="+mj-lt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A5E1516D-77B3-489C-907A-F208E6D74E24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42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363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Social</a:t>
            </a:r>
            <a:r>
              <a:rPr lang="nl-NL" dirty="0"/>
              <a:t> media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7993063" cy="4680520"/>
          </a:xfrm>
        </p:spPr>
        <p:txBody>
          <a:bodyPr>
            <a:normAutofit fontScale="92500" lnSpcReduction="20000"/>
          </a:bodyPr>
          <a:lstStyle/>
          <a:p>
            <a:r>
              <a:rPr lang="nl-NL" sz="2600" dirty="0" err="1">
                <a:cs typeface="Times New Roman" pitchFamily="18" charset="0"/>
              </a:rPr>
              <a:t>Use</a:t>
            </a:r>
            <a:r>
              <a:rPr lang="nl-NL" sz="2600" dirty="0">
                <a:cs typeface="Times New Roman" pitchFamily="18" charset="0"/>
              </a:rPr>
              <a:t> </a:t>
            </a:r>
            <a:r>
              <a:rPr lang="nl-NL" sz="2600" dirty="0" err="1">
                <a:cs typeface="Times New Roman" pitchFamily="18" charset="0"/>
              </a:rPr>
              <a:t>social</a:t>
            </a:r>
            <a:r>
              <a:rPr lang="nl-NL" sz="2600" dirty="0">
                <a:cs typeface="Times New Roman" pitchFamily="18" charset="0"/>
              </a:rPr>
              <a:t> media to </a:t>
            </a:r>
            <a:r>
              <a:rPr lang="nl-NL" sz="2600" dirty="0" err="1">
                <a:cs typeface="Times New Roman" pitchFamily="18" charset="0"/>
              </a:rPr>
              <a:t>stimulate</a:t>
            </a:r>
            <a:r>
              <a:rPr lang="nl-NL" sz="2600" dirty="0">
                <a:cs typeface="Times New Roman" pitchFamily="18" charset="0"/>
              </a:rPr>
              <a:t> </a:t>
            </a:r>
            <a:r>
              <a:rPr lang="nl-NL" sz="2600" dirty="0" err="1">
                <a:cs typeface="Times New Roman" pitchFamily="18" charset="0"/>
              </a:rPr>
              <a:t>discussion</a:t>
            </a:r>
            <a:r>
              <a:rPr lang="nl-NL" sz="2600" dirty="0">
                <a:cs typeface="Times New Roman" pitchFamily="18" charset="0"/>
              </a:rPr>
              <a:t> </a:t>
            </a:r>
            <a:r>
              <a:rPr lang="nl-NL" sz="2600">
                <a:cs typeface="Times New Roman" pitchFamily="18" charset="0"/>
              </a:rPr>
              <a:t>(2-way</a:t>
            </a:r>
            <a:r>
              <a:rPr lang="nl-NL" sz="2600" dirty="0">
                <a:cs typeface="Times New Roman" pitchFamily="18" charset="0"/>
              </a:rPr>
              <a:t>), </a:t>
            </a:r>
            <a:r>
              <a:rPr lang="nl-NL" sz="2600" dirty="0" err="1">
                <a:cs typeface="Times New Roman" pitchFamily="18" charset="0"/>
              </a:rPr>
              <a:t>not</a:t>
            </a:r>
            <a:r>
              <a:rPr lang="nl-NL" sz="2600" dirty="0">
                <a:cs typeface="Times New Roman" pitchFamily="18" charset="0"/>
              </a:rPr>
              <a:t> </a:t>
            </a:r>
            <a:r>
              <a:rPr lang="nl-NL" sz="2600" dirty="0" err="1">
                <a:cs typeface="Times New Roman" pitchFamily="18" charset="0"/>
              </a:rPr>
              <a:t>to</a:t>
            </a:r>
            <a:r>
              <a:rPr lang="nl-NL" sz="2600" dirty="0">
                <a:cs typeface="Times New Roman" pitchFamily="18" charset="0"/>
              </a:rPr>
              <a:t> </a:t>
            </a:r>
            <a:r>
              <a:rPr lang="nl-NL" sz="2600" dirty="0" err="1">
                <a:cs typeface="Times New Roman" pitchFamily="18" charset="0"/>
              </a:rPr>
              <a:t>advertise</a:t>
            </a:r>
            <a:r>
              <a:rPr lang="nl-NL" sz="2600" dirty="0">
                <a:cs typeface="Times New Roman" pitchFamily="18" charset="0"/>
              </a:rPr>
              <a:t> </a:t>
            </a:r>
            <a:r>
              <a:rPr lang="nl-NL" sz="2600">
                <a:cs typeface="Times New Roman" pitchFamily="18" charset="0"/>
              </a:rPr>
              <a:t>(1-way </a:t>
            </a:r>
            <a:r>
              <a:rPr lang="nl-NL" sz="2600" dirty="0" err="1">
                <a:cs typeface="Times New Roman" pitchFamily="18" charset="0"/>
              </a:rPr>
              <a:t>communications</a:t>
            </a:r>
            <a:r>
              <a:rPr lang="nl-NL" sz="2600" dirty="0">
                <a:cs typeface="Times New Roman" pitchFamily="18" charset="0"/>
              </a:rPr>
              <a:t>)</a:t>
            </a:r>
          </a:p>
          <a:p>
            <a:r>
              <a:rPr lang="nl-NL" sz="2600" dirty="0" err="1">
                <a:cs typeface="Times New Roman" pitchFamily="18" charset="0"/>
              </a:rPr>
              <a:t>Leverage</a:t>
            </a:r>
            <a:r>
              <a:rPr lang="nl-NL" sz="2600" dirty="0">
                <a:cs typeface="Times New Roman" pitchFamily="18" charset="0"/>
              </a:rPr>
              <a:t> </a:t>
            </a:r>
            <a:r>
              <a:rPr lang="nl-NL" sz="2600" err="1">
                <a:cs typeface="Times New Roman" pitchFamily="18" charset="0"/>
              </a:rPr>
              <a:t>your</a:t>
            </a:r>
            <a:r>
              <a:rPr lang="nl-NL" sz="2600">
                <a:cs typeface="Times New Roman" pitchFamily="18" charset="0"/>
              </a:rPr>
              <a:t> first-tier network </a:t>
            </a:r>
            <a:r>
              <a:rPr lang="nl-NL" sz="2600" dirty="0">
                <a:cs typeface="Times New Roman" pitchFamily="18" charset="0"/>
              </a:rPr>
              <a:t>to </a:t>
            </a:r>
            <a:r>
              <a:rPr lang="nl-NL" sz="2600" dirty="0" err="1">
                <a:cs typeface="Times New Roman" pitchFamily="18" charset="0"/>
              </a:rPr>
              <a:t>reach</a:t>
            </a:r>
            <a:r>
              <a:rPr lang="nl-NL" sz="2600" dirty="0">
                <a:cs typeface="Times New Roman" pitchFamily="18" charset="0"/>
              </a:rPr>
              <a:t> and </a:t>
            </a:r>
            <a:r>
              <a:rPr lang="nl-NL" sz="2600" err="1">
                <a:cs typeface="Times New Roman" pitchFamily="18" charset="0"/>
              </a:rPr>
              <a:t>involve</a:t>
            </a:r>
            <a:r>
              <a:rPr lang="nl-NL" sz="2600">
                <a:cs typeface="Times New Roman" pitchFamily="18" charset="0"/>
              </a:rPr>
              <a:t> second-tier </a:t>
            </a:r>
            <a:r>
              <a:rPr lang="nl-NL" sz="2600" dirty="0" err="1">
                <a:cs typeface="Times New Roman" pitchFamily="18" charset="0"/>
              </a:rPr>
              <a:t>contacts</a:t>
            </a:r>
            <a:endParaRPr lang="nl-NL" sz="2600" dirty="0">
              <a:cs typeface="Times New Roman" pitchFamily="18" charset="0"/>
            </a:endParaRPr>
          </a:p>
          <a:p>
            <a:pPr lvl="1"/>
            <a:r>
              <a:rPr lang="nl-NL" sz="2300" dirty="0" err="1">
                <a:cs typeface="Times New Roman" pitchFamily="18" charset="0"/>
              </a:rPr>
              <a:t>Leveraging</a:t>
            </a:r>
            <a:r>
              <a:rPr lang="nl-NL" sz="2300" dirty="0">
                <a:cs typeface="Times New Roman" pitchFamily="18" charset="0"/>
              </a:rPr>
              <a:t> is </a:t>
            </a:r>
            <a:r>
              <a:rPr lang="nl-NL" sz="2300" dirty="0" err="1">
                <a:cs typeface="Times New Roman" pitchFamily="18" charset="0"/>
              </a:rPr>
              <a:t>very</a:t>
            </a:r>
            <a:r>
              <a:rPr lang="nl-NL" sz="2300" dirty="0">
                <a:cs typeface="Times New Roman" pitchFamily="18" charset="0"/>
              </a:rPr>
              <a:t> </a:t>
            </a:r>
            <a:r>
              <a:rPr lang="nl-NL" sz="2300" dirty="0" err="1">
                <a:cs typeface="Times New Roman" pitchFamily="18" charset="0"/>
              </a:rPr>
              <a:t>much</a:t>
            </a:r>
            <a:r>
              <a:rPr lang="nl-NL" sz="2300" dirty="0">
                <a:cs typeface="Times New Roman" pitchFamily="18" charset="0"/>
              </a:rPr>
              <a:t> part of </a:t>
            </a:r>
            <a:r>
              <a:rPr lang="nl-NL" sz="2300" dirty="0" err="1">
                <a:cs typeface="Times New Roman" pitchFamily="18" charset="0"/>
              </a:rPr>
              <a:t>effectual</a:t>
            </a:r>
            <a:r>
              <a:rPr lang="nl-NL" sz="2300" dirty="0">
                <a:cs typeface="Times New Roman" pitchFamily="18" charset="0"/>
              </a:rPr>
              <a:t> approach</a:t>
            </a:r>
            <a:r>
              <a:rPr lang="nl-NL" sz="2300">
                <a:cs typeface="Times New Roman" pitchFamily="18" charset="0"/>
              </a:rPr>
              <a:t>; identify </a:t>
            </a:r>
            <a:r>
              <a:rPr lang="nl-NL" sz="2300" dirty="0" err="1">
                <a:cs typeface="Times New Roman" pitchFamily="18" charset="0"/>
              </a:rPr>
              <a:t>who</a:t>
            </a:r>
            <a:r>
              <a:rPr lang="nl-NL" sz="2300" dirty="0">
                <a:cs typeface="Times New Roman" pitchFamily="18" charset="0"/>
              </a:rPr>
              <a:t> </a:t>
            </a:r>
            <a:r>
              <a:rPr lang="nl-NL" sz="2300" dirty="0" err="1">
                <a:cs typeface="Times New Roman" pitchFamily="18" charset="0"/>
              </a:rPr>
              <a:t>can</a:t>
            </a:r>
            <a:r>
              <a:rPr lang="nl-NL" sz="2300" dirty="0">
                <a:cs typeface="Times New Roman" pitchFamily="18" charset="0"/>
              </a:rPr>
              <a:t> help </a:t>
            </a:r>
            <a:r>
              <a:rPr lang="nl-NL" sz="2300" dirty="0" err="1">
                <a:cs typeface="Times New Roman" pitchFamily="18" charset="0"/>
              </a:rPr>
              <a:t>you</a:t>
            </a:r>
            <a:r>
              <a:rPr lang="nl-NL" sz="2300" dirty="0">
                <a:cs typeface="Times New Roman" pitchFamily="18" charset="0"/>
              </a:rPr>
              <a:t> </a:t>
            </a:r>
            <a:r>
              <a:rPr lang="nl-NL" sz="2300" err="1">
                <a:cs typeface="Times New Roman" pitchFamily="18" charset="0"/>
              </a:rPr>
              <a:t>and</a:t>
            </a:r>
            <a:r>
              <a:rPr lang="nl-NL" sz="2300">
                <a:cs typeface="Times New Roman" pitchFamily="18" charset="0"/>
              </a:rPr>
              <a:t> how, </a:t>
            </a:r>
            <a:r>
              <a:rPr lang="nl-NL" sz="2300" dirty="0">
                <a:cs typeface="Times New Roman" pitchFamily="18" charset="0"/>
              </a:rPr>
              <a:t>t</a:t>
            </a:r>
            <a:r>
              <a:rPr lang="nl-NL" sz="2300">
                <a:cs typeface="Times New Roman" pitchFamily="18" charset="0"/>
              </a:rPr>
              <a:t>hen follow up</a:t>
            </a:r>
            <a:endParaRPr lang="en-US" sz="2300" dirty="0">
              <a:cs typeface="Times New Roman" pitchFamily="18" charset="0"/>
            </a:endParaRPr>
          </a:p>
          <a:p>
            <a:r>
              <a:rPr lang="en-US" sz="2600" dirty="0">
                <a:cs typeface="Times New Roman" pitchFamily="18" charset="0"/>
              </a:rPr>
              <a:t>Regarding the message</a:t>
            </a:r>
          </a:p>
          <a:p>
            <a:pPr lvl="1"/>
            <a:r>
              <a:rPr lang="en-US" sz="23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Keep it simple! </a:t>
            </a:r>
          </a:p>
          <a:p>
            <a:pPr lvl="1"/>
            <a:r>
              <a:rPr lang="en-US" sz="23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Simple messages spread across social networks </a:t>
            </a:r>
            <a:r>
              <a:rPr lang="en-US" sz="230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more easily</a:t>
            </a:r>
            <a:endParaRPr lang="en-US" sz="23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lvl="1"/>
            <a:r>
              <a:rPr lang="en-US" sz="23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Tell what’s new </a:t>
            </a:r>
            <a:r>
              <a:rPr lang="en-US" sz="230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– the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message must be relevant and newsworthy for people to want to tell others </a:t>
            </a:r>
            <a:r>
              <a:rPr lang="en-US" sz="230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about it</a:t>
            </a:r>
            <a:endParaRPr lang="en-US" sz="23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lvl="1"/>
            <a:r>
              <a:rPr lang="en-US" sz="23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Don’t make claims you can’t support – false claims kill buzz or, worse, lead to </a:t>
            </a:r>
            <a:r>
              <a:rPr lang="en-US" sz="230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negative buzz</a:t>
            </a:r>
            <a:endParaRPr lang="en-US" sz="31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nl-NL" sz="2600" dirty="0" err="1">
                <a:cs typeface="Times New Roman" pitchFamily="18" charset="0"/>
              </a:rPr>
              <a:t>Ensure</a:t>
            </a:r>
            <a:r>
              <a:rPr lang="nl-NL" sz="2600" dirty="0">
                <a:cs typeface="Times New Roman" pitchFamily="18" charset="0"/>
              </a:rPr>
              <a:t> </a:t>
            </a:r>
            <a:r>
              <a:rPr lang="nl-NL" sz="2600" dirty="0" err="1">
                <a:cs typeface="Times New Roman" pitchFamily="18" charset="0"/>
              </a:rPr>
              <a:t>continuity</a:t>
            </a:r>
            <a:r>
              <a:rPr lang="nl-NL" sz="2600" dirty="0">
                <a:cs typeface="Times New Roman" pitchFamily="18" charset="0"/>
              </a:rPr>
              <a:t> in </a:t>
            </a:r>
            <a:r>
              <a:rPr lang="nl-NL" sz="2600" dirty="0" err="1">
                <a:cs typeface="Times New Roman" pitchFamily="18" charset="0"/>
              </a:rPr>
              <a:t>messages</a:t>
            </a:r>
            <a:endParaRPr lang="en-US" sz="2600" dirty="0">
              <a:cs typeface="Times New Roman" pitchFamily="18" charset="0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06C44264-FFAC-415E-9091-C27CE0A529FF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43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809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Mere</a:t>
            </a:r>
            <a:r>
              <a:rPr lang="nl-NL" dirty="0"/>
              <a:t> exposure effect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E130F2F-2F09-4EB5-ACB9-D40E129D5B1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People have </a:t>
            </a:r>
            <a:r>
              <a:rPr lang="nl-NL" dirty="0" err="1"/>
              <a:t>negative</a:t>
            </a:r>
            <a:r>
              <a:rPr lang="nl-NL" dirty="0"/>
              <a:t> attitude </a:t>
            </a:r>
            <a:r>
              <a:rPr lang="nl-NL" dirty="0" err="1"/>
              <a:t>towards</a:t>
            </a:r>
            <a:r>
              <a:rPr lang="nl-NL" dirty="0"/>
              <a:t> most </a:t>
            </a:r>
            <a:r>
              <a:rPr lang="nl-NL" dirty="0" err="1"/>
              <a:t>things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are new, i.</a:t>
            </a:r>
            <a:r>
              <a:rPr lang="nl-NL"/>
              <a:t>e., </a:t>
            </a:r>
            <a:r>
              <a:rPr lang="nl-NL" dirty="0" err="1"/>
              <a:t>things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know</a:t>
            </a:r>
            <a:endParaRPr lang="nl-NL" dirty="0"/>
          </a:p>
          <a:p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exposed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multiple </a:t>
            </a:r>
            <a:r>
              <a:rPr lang="nl-NL" dirty="0" err="1"/>
              <a:t>exposures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become</a:t>
            </a:r>
            <a:r>
              <a:rPr lang="nl-NL" dirty="0"/>
              <a:t> more </a:t>
            </a:r>
            <a:r>
              <a:rPr lang="nl-NL" dirty="0" err="1"/>
              <a:t>familiar</a:t>
            </a:r>
            <a:endParaRPr lang="nl-NL" dirty="0"/>
          </a:p>
          <a:p>
            <a:r>
              <a:rPr lang="nl-NL" dirty="0" err="1"/>
              <a:t>Recognition</a:t>
            </a:r>
            <a:r>
              <a:rPr lang="nl-NL" dirty="0"/>
              <a:t> leads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liking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</a:t>
            </a:r>
          </a:p>
          <a:p>
            <a:r>
              <a:rPr lang="nl-NL" dirty="0" err="1">
                <a:sym typeface="Wingdings" panose="05000000000000000000" pitchFamily="2" charset="2"/>
              </a:rPr>
              <a:t>Consistency</a:t>
            </a:r>
            <a:r>
              <a:rPr lang="nl-NL" dirty="0">
                <a:sym typeface="Wingdings" panose="05000000000000000000" pitchFamily="2" charset="2"/>
              </a:rPr>
              <a:t> in </a:t>
            </a:r>
            <a:r>
              <a:rPr lang="nl-NL" dirty="0" err="1">
                <a:sym typeface="Wingdings" panose="05000000000000000000" pitchFamily="2" charset="2"/>
              </a:rPr>
              <a:t>your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message</a:t>
            </a:r>
            <a:r>
              <a:rPr lang="nl-NL" dirty="0">
                <a:sym typeface="Wingdings" panose="05000000000000000000" pitchFamily="2" charset="2"/>
              </a:rPr>
              <a:t>/approach is </a:t>
            </a:r>
            <a:r>
              <a:rPr lang="nl-NL" dirty="0" err="1">
                <a:sym typeface="Wingdings" panose="05000000000000000000" pitchFamily="2" charset="2"/>
              </a:rPr>
              <a:t>key</a:t>
            </a:r>
            <a:endParaRPr lang="nl-N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606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Some practical suggestions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1" y="1527175"/>
            <a:ext cx="8266311" cy="48545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dirty="0" err="1"/>
              <a:t>Work</a:t>
            </a:r>
            <a:r>
              <a:rPr lang="nl-NL" dirty="0"/>
              <a:t> on </a:t>
            </a:r>
            <a:r>
              <a:rPr lang="nl-NL" dirty="0" err="1"/>
              <a:t>developing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awareness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product; </a:t>
            </a:r>
            <a:r>
              <a:rPr lang="nl-NL" dirty="0" err="1"/>
              <a:t>develop</a:t>
            </a:r>
            <a:r>
              <a:rPr lang="nl-NL" dirty="0"/>
              <a:t> customer </a:t>
            </a:r>
            <a:r>
              <a:rPr lang="nl-NL" dirty="0" err="1"/>
              <a:t>cognitions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market</a:t>
            </a:r>
          </a:p>
          <a:p>
            <a:pPr>
              <a:defRPr/>
            </a:pPr>
            <a:r>
              <a:rPr lang="nl-NL" dirty="0" err="1"/>
              <a:t>Build</a:t>
            </a:r>
            <a:r>
              <a:rPr lang="nl-NL" dirty="0"/>
              <a:t> </a:t>
            </a:r>
            <a:r>
              <a:rPr lang="nl-NL" dirty="0" err="1"/>
              <a:t>firm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brand awareness </a:t>
            </a:r>
            <a:r>
              <a:rPr lang="nl-NL" dirty="0" err="1"/>
              <a:t>too</a:t>
            </a:r>
            <a:endParaRPr lang="nl-NL" dirty="0"/>
          </a:p>
          <a:p>
            <a:pPr>
              <a:defRPr/>
            </a:pPr>
            <a:r>
              <a:rPr lang="nl-NL" dirty="0"/>
              <a:t>Be </a:t>
            </a:r>
            <a:r>
              <a:rPr lang="nl-NL" dirty="0" err="1"/>
              <a:t>creative</a:t>
            </a:r>
            <a:r>
              <a:rPr lang="nl-NL" dirty="0"/>
              <a:t> </a:t>
            </a:r>
            <a:r>
              <a:rPr lang="nl-NL" err="1"/>
              <a:t>using</a:t>
            </a:r>
            <a:r>
              <a:rPr lang="nl-NL"/>
              <a:t> free </a:t>
            </a:r>
            <a:r>
              <a:rPr lang="nl-NL" dirty="0" err="1"/>
              <a:t>publicity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media</a:t>
            </a:r>
          </a:p>
          <a:p>
            <a:pPr>
              <a:defRPr/>
            </a:pPr>
            <a:r>
              <a:rPr lang="nl-NL" dirty="0"/>
              <a:t>Ensure </a:t>
            </a:r>
            <a:r>
              <a:rPr lang="nl-NL" dirty="0" err="1"/>
              <a:t>developing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right, </a:t>
            </a:r>
            <a:r>
              <a:rPr lang="nl-NL" dirty="0" err="1"/>
              <a:t>positive</a:t>
            </a:r>
            <a:r>
              <a:rPr lang="nl-NL" dirty="0"/>
              <a:t> </a:t>
            </a:r>
            <a:r>
              <a:rPr lang="nl-NL" dirty="0" err="1"/>
              <a:t>associations</a:t>
            </a:r>
            <a:endParaRPr lang="nl-NL" dirty="0"/>
          </a:p>
          <a:p>
            <a:pPr>
              <a:defRPr/>
            </a:pPr>
            <a:r>
              <a:rPr lang="nl-NL" dirty="0" err="1"/>
              <a:t>Note</a:t>
            </a:r>
            <a:r>
              <a:rPr lang="nl-NL" dirty="0"/>
              <a:t>: </a:t>
            </a:r>
            <a:r>
              <a:rPr lang="nl-NL" dirty="0" err="1"/>
              <a:t>communications</a:t>
            </a:r>
            <a:r>
              <a:rPr lang="nl-NL" dirty="0"/>
              <a:t> is a </a:t>
            </a:r>
            <a:r>
              <a:rPr lang="nl-NL" dirty="0" err="1"/>
              <a:t>profession</a:t>
            </a:r>
            <a:endParaRPr lang="nl-NL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7B3D32D9-B145-4EF5-B076-8E6A23793AC1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45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68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Place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Important marketing </a:t>
            </a:r>
            <a:r>
              <a:rPr lang="nl-NL" sz="3600" dirty="0" err="1"/>
              <a:t>concepts</a:t>
            </a:r>
            <a:r>
              <a:rPr lang="nl-NL" sz="3600" dirty="0"/>
              <a:t> and </a:t>
            </a:r>
            <a:r>
              <a:rPr lang="nl-NL" sz="3600" dirty="0" err="1"/>
              <a:t>specific</a:t>
            </a:r>
            <a:r>
              <a:rPr lang="nl-NL" sz="3600" dirty="0"/>
              <a:t> </a:t>
            </a:r>
            <a:r>
              <a:rPr lang="nl-NL" sz="3600" dirty="0" err="1"/>
              <a:t>entrepreneurial</a:t>
            </a:r>
            <a:r>
              <a:rPr lang="nl-NL" sz="3600" dirty="0"/>
              <a:t> context</a:t>
            </a:r>
            <a:endParaRPr lang="en-US" sz="3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9552" y="1628800"/>
            <a:ext cx="8136904" cy="44644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Entrepreneurial</a:t>
            </a:r>
            <a:r>
              <a:rPr lang="nl-NL" dirty="0"/>
              <a:t> </a:t>
            </a:r>
            <a:r>
              <a:rPr lang="nl-NL" dirty="0" err="1"/>
              <a:t>challenges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3393" y="1844824"/>
            <a:ext cx="7993063" cy="44644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Gaining access to customers</a:t>
            </a:r>
          </a:p>
          <a:p>
            <a:r>
              <a:rPr lang="nl-NL" dirty="0" err="1"/>
              <a:t>Obtaining</a:t>
            </a:r>
            <a:r>
              <a:rPr lang="nl-NL" dirty="0"/>
              <a:t> a </a:t>
            </a:r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presence</a:t>
            </a:r>
            <a:r>
              <a:rPr lang="nl-NL" dirty="0"/>
              <a:t> in the channel and </a:t>
            </a:r>
            <a:r>
              <a:rPr lang="nl-NL" dirty="0" err="1"/>
              <a:t>market</a:t>
            </a:r>
            <a:r>
              <a:rPr lang="nl-NL" dirty="0"/>
              <a:t> (Channel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end </a:t>
            </a:r>
            <a:r>
              <a:rPr lang="nl-NL" dirty="0" err="1"/>
              <a:t>customer</a:t>
            </a:r>
            <a:r>
              <a:rPr lang="nl-NL" dirty="0"/>
              <a:t>)</a:t>
            </a:r>
          </a:p>
          <a:p>
            <a:pPr lvl="1"/>
            <a:r>
              <a:rPr lang="en-US" dirty="0"/>
              <a:t>Understand channel member motives for purchasing and thus carrying your product</a:t>
            </a:r>
          </a:p>
          <a:p>
            <a:pPr lvl="1"/>
            <a:r>
              <a:rPr lang="en-US" dirty="0"/>
              <a:t>Circumventing channel blockage </a:t>
            </a:r>
          </a:p>
          <a:p>
            <a:pPr lvl="1">
              <a:buFontTx/>
              <a:buNone/>
            </a:pPr>
            <a:r>
              <a:rPr lang="en-US" dirty="0">
                <a:sym typeface="Wingdings" pitchFamily="2" charset="2"/>
              </a:rPr>
              <a:t>     internet, direct selling, VARs</a:t>
            </a:r>
            <a:endParaRPr lang="en-US" dirty="0"/>
          </a:p>
          <a:p>
            <a:r>
              <a:rPr lang="en-US" dirty="0"/>
              <a:t>Look for a committed </a:t>
            </a:r>
            <a:r>
              <a:rPr lang="en-US"/>
              <a:t>partner but </a:t>
            </a:r>
            <a:r>
              <a:rPr lang="en-US" dirty="0"/>
              <a:t>prevent </a:t>
            </a:r>
            <a:r>
              <a:rPr lang="en-US"/>
              <a:t>becoming locked-in </a:t>
            </a:r>
            <a:endParaRPr lang="en-US" dirty="0"/>
          </a:p>
          <a:p>
            <a:r>
              <a:rPr lang="nl-NL" dirty="0"/>
              <a:t>Look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multichannel</a:t>
            </a:r>
            <a:r>
              <a:rPr lang="nl-NL" dirty="0"/>
              <a:t> </a:t>
            </a:r>
            <a:r>
              <a:rPr lang="nl-NL" dirty="0" err="1"/>
              <a:t>but</a:t>
            </a:r>
            <a:r>
              <a:rPr lang="nl-NL" dirty="0"/>
              <a:t> prevent channel conflict</a:t>
            </a:r>
          </a:p>
          <a:p>
            <a:r>
              <a:rPr lang="nl-NL" dirty="0" err="1"/>
              <a:t>Consider</a:t>
            </a:r>
            <a:r>
              <a:rPr lang="nl-NL" dirty="0"/>
              <a:t> </a:t>
            </a:r>
            <a:r>
              <a:rPr lang="nl-NL" dirty="0" err="1"/>
              <a:t>alternative</a:t>
            </a:r>
            <a:r>
              <a:rPr lang="nl-NL" dirty="0"/>
              <a:t> channel as part of a </a:t>
            </a:r>
            <a:r>
              <a:rPr lang="nl-NL" dirty="0" err="1"/>
              <a:t>creative</a:t>
            </a:r>
            <a:r>
              <a:rPr lang="nl-NL" dirty="0"/>
              <a:t> </a:t>
            </a:r>
            <a:r>
              <a:rPr lang="nl-NL" dirty="0" err="1"/>
              <a:t>new</a:t>
            </a:r>
            <a:r>
              <a:rPr lang="nl-NL" dirty="0"/>
              <a:t> business model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2792" y="1196752"/>
            <a:ext cx="2667000" cy="365125"/>
          </a:xfrm>
          <a:noFill/>
        </p:spPr>
        <p:txBody>
          <a:bodyPr/>
          <a:lstStyle/>
          <a:p>
            <a:fld id="{463B2FE0-6FDE-473D-A840-7AB1B72E9EA8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47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 txBox="1">
            <a:spLocks noGrp="1"/>
          </p:cNvSpPr>
          <p:nvPr/>
        </p:nvSpPr>
        <p:spPr bwMode="auto">
          <a:xfrm>
            <a:off x="0" y="1268760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nl-NL" sz="1100" dirty="0">
                <a:solidFill>
                  <a:schemeClr val="bg1"/>
                </a:solidFill>
              </a:rPr>
              <a:t> </a:t>
            </a:r>
            <a:fld id="{77AD479C-A390-47E7-A090-6E862688D9C6}" type="slidenum">
              <a:rPr lang="nl-NL" sz="1100">
                <a:solidFill>
                  <a:schemeClr val="bg1"/>
                </a:solidFill>
              </a:rPr>
              <a:pPr algn="l"/>
              <a:t>48</a:t>
            </a:fld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Place (distribution)</a:t>
            </a:r>
            <a:endParaRPr lang="en-US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9" y="1700213"/>
            <a:ext cx="7560839" cy="4537075"/>
          </a:xfrm>
        </p:spPr>
        <p:txBody>
          <a:bodyPr>
            <a:normAutofit/>
          </a:bodyPr>
          <a:lstStyle/>
          <a:p>
            <a:pPr eaLnBrk="1" hangingPunct="1"/>
            <a:r>
              <a:rPr lang="nl-NL" dirty="0"/>
              <a:t>Distribution concerns the </a:t>
            </a:r>
            <a:r>
              <a:rPr lang="nl-NL" dirty="0" err="1"/>
              <a:t>moving</a:t>
            </a:r>
            <a:r>
              <a:rPr lang="nl-NL" dirty="0"/>
              <a:t> of </a:t>
            </a:r>
            <a:r>
              <a:rPr lang="nl-NL" dirty="0" err="1"/>
              <a:t>products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provider </a:t>
            </a:r>
            <a:r>
              <a:rPr lang="nl-NL" dirty="0">
                <a:sym typeface="Wingdings" pitchFamily="2" charset="2"/>
              </a:rPr>
              <a:t>to</a:t>
            </a:r>
            <a:r>
              <a:rPr lang="nl-NL" dirty="0"/>
              <a:t> </a:t>
            </a:r>
            <a:r>
              <a:rPr lang="nl-NL" dirty="0" err="1"/>
              <a:t>customer</a:t>
            </a:r>
            <a:endParaRPr lang="nl-NL" dirty="0"/>
          </a:p>
          <a:p>
            <a:pPr eaLnBrk="1" hangingPunct="1"/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involves</a:t>
            </a:r>
            <a:r>
              <a:rPr lang="nl-NL" dirty="0"/>
              <a:t> a </a:t>
            </a:r>
            <a:r>
              <a:rPr lang="nl-NL" dirty="0" err="1"/>
              <a:t>network</a:t>
            </a:r>
            <a:r>
              <a:rPr lang="nl-NL" dirty="0"/>
              <a:t> to </a:t>
            </a:r>
            <a:r>
              <a:rPr lang="nl-NL" dirty="0" err="1"/>
              <a:t>efficiently</a:t>
            </a:r>
            <a:r>
              <a:rPr lang="nl-NL" dirty="0"/>
              <a:t> transport and </a:t>
            </a:r>
            <a:r>
              <a:rPr lang="nl-NL" dirty="0" err="1"/>
              <a:t>reduce</a:t>
            </a:r>
            <a:r>
              <a:rPr lang="nl-NL" dirty="0"/>
              <a:t> product </a:t>
            </a:r>
            <a:r>
              <a:rPr lang="nl-NL" dirty="0" err="1"/>
              <a:t>quantities</a:t>
            </a:r>
            <a:endParaRPr lang="nl-NL" dirty="0"/>
          </a:p>
          <a:p>
            <a:pPr lvl="1" eaLnBrk="1" hangingPunct="1"/>
            <a:r>
              <a:rPr lang="en-US" dirty="0"/>
              <a:t>Direct vs. indirect (compare short/long) channels</a:t>
            </a:r>
          </a:p>
          <a:p>
            <a:pPr eaLnBrk="1" hangingPunct="1"/>
            <a:r>
              <a:rPr lang="nl-NL" dirty="0"/>
              <a:t>Channel </a:t>
            </a:r>
            <a:r>
              <a:rPr lang="nl-NL" dirty="0" err="1"/>
              <a:t>shoud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value</a:t>
            </a:r>
            <a:r>
              <a:rPr lang="nl-NL" dirty="0"/>
              <a:t> to product</a:t>
            </a:r>
          </a:p>
          <a:p>
            <a:pPr lvl="1" eaLnBrk="1" hangingPunct="1"/>
            <a:r>
              <a:rPr lang="nl-NL" dirty="0" err="1"/>
              <a:t>Availability</a:t>
            </a:r>
            <a:endParaRPr lang="nl-NL" dirty="0"/>
          </a:p>
          <a:p>
            <a:pPr lvl="1" eaLnBrk="1" hangingPunct="1"/>
            <a:r>
              <a:rPr lang="nl-NL"/>
              <a:t>Right time + quantity</a:t>
            </a:r>
            <a:endParaRPr lang="nl-NL" dirty="0"/>
          </a:p>
          <a:p>
            <a:pPr lvl="1" eaLnBrk="1" hangingPunct="1"/>
            <a:r>
              <a:rPr lang="nl-NL" dirty="0" err="1"/>
              <a:t>Advice</a:t>
            </a:r>
            <a:r>
              <a:rPr lang="nl-NL" dirty="0"/>
              <a:t>, </a:t>
            </a:r>
            <a:r>
              <a:rPr lang="nl-NL" dirty="0" err="1"/>
              <a:t>installation</a:t>
            </a:r>
            <a:endParaRPr lang="en-US" dirty="0"/>
          </a:p>
          <a:p>
            <a:pPr eaLnBrk="1" hangingPunct="1">
              <a:buFontTx/>
              <a:buNone/>
            </a:pPr>
            <a:endParaRPr lang="nl-NL" dirty="0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6227763" y="5084341"/>
            <a:ext cx="576262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Down Arrow 5"/>
          <p:cNvSpPr>
            <a:spLocks noChangeArrowheads="1"/>
          </p:cNvSpPr>
          <p:nvPr/>
        </p:nvSpPr>
        <p:spPr bwMode="auto">
          <a:xfrm>
            <a:off x="6443663" y="5516141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6227763" y="5947941"/>
            <a:ext cx="576262" cy="2889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7235825" y="5228803"/>
            <a:ext cx="576263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Down Arrow 8"/>
          <p:cNvSpPr>
            <a:spLocks noChangeArrowheads="1"/>
          </p:cNvSpPr>
          <p:nvPr/>
        </p:nvSpPr>
        <p:spPr bwMode="auto">
          <a:xfrm>
            <a:off x="7451725" y="566060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7235825" y="6092403"/>
            <a:ext cx="576263" cy="2889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Down Arrow 10"/>
          <p:cNvSpPr>
            <a:spLocks noChangeArrowheads="1"/>
          </p:cNvSpPr>
          <p:nvPr/>
        </p:nvSpPr>
        <p:spPr bwMode="auto">
          <a:xfrm>
            <a:off x="7451725" y="479700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7235825" y="4365203"/>
            <a:ext cx="576263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8316913" y="5228803"/>
            <a:ext cx="576262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Down Arrow 13"/>
          <p:cNvSpPr>
            <a:spLocks noChangeArrowheads="1"/>
          </p:cNvSpPr>
          <p:nvPr/>
        </p:nvSpPr>
        <p:spPr bwMode="auto">
          <a:xfrm>
            <a:off x="8532813" y="566060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Rectangle 14"/>
          <p:cNvSpPr>
            <a:spLocks noChangeArrowheads="1"/>
          </p:cNvSpPr>
          <p:nvPr/>
        </p:nvSpPr>
        <p:spPr bwMode="auto">
          <a:xfrm>
            <a:off x="8316913" y="6092403"/>
            <a:ext cx="576262" cy="2889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Down Arrow 15"/>
          <p:cNvSpPr>
            <a:spLocks noChangeArrowheads="1"/>
          </p:cNvSpPr>
          <p:nvPr/>
        </p:nvSpPr>
        <p:spPr bwMode="auto">
          <a:xfrm>
            <a:off x="8532813" y="479700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8316913" y="4365203"/>
            <a:ext cx="576262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Down Arrow 17"/>
          <p:cNvSpPr>
            <a:spLocks noChangeArrowheads="1"/>
          </p:cNvSpPr>
          <p:nvPr/>
        </p:nvSpPr>
        <p:spPr bwMode="auto">
          <a:xfrm>
            <a:off x="8532813" y="3931816"/>
            <a:ext cx="215900" cy="433387"/>
          </a:xfrm>
          <a:prstGeom prst="down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Rectangle 18"/>
          <p:cNvSpPr>
            <a:spLocks noChangeArrowheads="1"/>
          </p:cNvSpPr>
          <p:nvPr/>
        </p:nvSpPr>
        <p:spPr bwMode="auto">
          <a:xfrm>
            <a:off x="8316913" y="3500016"/>
            <a:ext cx="576262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Note that distributors have their own needs</a:t>
            </a:r>
            <a:endParaRPr lang="en-US"/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277072"/>
          </a:xfrm>
        </p:spPr>
        <p:txBody>
          <a:bodyPr>
            <a:normAutofit/>
          </a:bodyPr>
          <a:lstStyle/>
          <a:p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distributor</a:t>
            </a:r>
            <a:r>
              <a:rPr lang="nl-NL" dirty="0"/>
              <a:t> </a:t>
            </a:r>
            <a:r>
              <a:rPr lang="nl-NL" dirty="0" err="1"/>
              <a:t>decide</a:t>
            </a:r>
            <a:r>
              <a:rPr lang="nl-NL" dirty="0"/>
              <a:t> to </a:t>
            </a:r>
            <a:r>
              <a:rPr lang="nl-NL" dirty="0" err="1"/>
              <a:t>carry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product?</a:t>
            </a:r>
          </a:p>
          <a:p>
            <a:pPr lvl="1"/>
            <a:r>
              <a:rPr lang="nl-NL" dirty="0"/>
              <a:t>S</a:t>
            </a:r>
            <a:r>
              <a:rPr lang="nl-NL"/>
              <a:t>ynergy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current</a:t>
            </a:r>
            <a:r>
              <a:rPr lang="nl-NL" dirty="0"/>
              <a:t> </a:t>
            </a:r>
            <a:r>
              <a:rPr lang="nl-NL" dirty="0" err="1"/>
              <a:t>customer</a:t>
            </a:r>
            <a:r>
              <a:rPr lang="nl-NL" dirty="0"/>
              <a:t> </a:t>
            </a:r>
            <a:r>
              <a:rPr lang="nl-NL" dirty="0" err="1"/>
              <a:t>or</a:t>
            </a:r>
            <a:r>
              <a:rPr lang="nl-NL" dirty="0"/>
              <a:t> product portfolio</a:t>
            </a:r>
          </a:p>
          <a:p>
            <a:pPr lvl="1"/>
            <a:r>
              <a:rPr lang="nl-NL" dirty="0"/>
              <a:t>E</a:t>
            </a:r>
            <a:r>
              <a:rPr lang="nl-NL"/>
              <a:t>xpected </a:t>
            </a:r>
            <a:r>
              <a:rPr lang="nl-NL" dirty="0" err="1"/>
              <a:t>profit</a:t>
            </a:r>
            <a:endParaRPr lang="nl-NL" dirty="0"/>
          </a:p>
          <a:p>
            <a:pPr lvl="1"/>
            <a:r>
              <a:rPr lang="nl-NL" dirty="0"/>
              <a:t>M</a:t>
            </a:r>
            <a:r>
              <a:rPr lang="nl-NL"/>
              <a:t>arket </a:t>
            </a:r>
            <a:r>
              <a:rPr lang="nl-NL" dirty="0" err="1"/>
              <a:t>expansion</a:t>
            </a:r>
            <a:r>
              <a:rPr lang="nl-NL" dirty="0"/>
              <a:t> (e.g., via </a:t>
            </a:r>
            <a:r>
              <a:rPr lang="nl-NL" dirty="0" err="1"/>
              <a:t>upward</a:t>
            </a:r>
            <a:r>
              <a:rPr lang="nl-NL" dirty="0"/>
              <a:t> </a:t>
            </a:r>
            <a:r>
              <a:rPr lang="nl-NL" dirty="0" err="1"/>
              <a:t>or</a:t>
            </a:r>
            <a:r>
              <a:rPr lang="nl-NL" dirty="0"/>
              <a:t> </a:t>
            </a:r>
            <a:r>
              <a:rPr lang="nl-NL" dirty="0" err="1"/>
              <a:t>downward</a:t>
            </a:r>
            <a:r>
              <a:rPr lang="nl-NL" dirty="0"/>
              <a:t> </a:t>
            </a:r>
            <a:r>
              <a:rPr lang="nl-NL" dirty="0" err="1"/>
              <a:t>streching</a:t>
            </a:r>
            <a:r>
              <a:rPr lang="nl-NL" dirty="0"/>
              <a:t>)</a:t>
            </a:r>
          </a:p>
          <a:p>
            <a:pPr lvl="1"/>
            <a:r>
              <a:rPr lang="nl-NL"/>
              <a:t>Prevent </a:t>
            </a:r>
            <a:r>
              <a:rPr lang="nl-NL" dirty="0" err="1"/>
              <a:t>competition</a:t>
            </a:r>
            <a:r>
              <a:rPr lang="nl-NL" dirty="0"/>
              <a:t> of </a:t>
            </a:r>
            <a:r>
              <a:rPr lang="nl-NL" dirty="0" err="1"/>
              <a:t>making</a:t>
            </a:r>
            <a:r>
              <a:rPr lang="nl-NL" dirty="0"/>
              <a:t> </a:t>
            </a:r>
            <a:r>
              <a:rPr lang="nl-NL" dirty="0" err="1"/>
              <a:t>inroads</a:t>
            </a:r>
            <a:endParaRPr lang="nl-NL" dirty="0"/>
          </a:p>
          <a:p>
            <a:pPr lvl="1"/>
            <a:r>
              <a:rPr lang="nl-NL"/>
              <a:t>Fear of missing out on </a:t>
            </a:r>
            <a:r>
              <a:rPr lang="nl-NL" dirty="0" err="1"/>
              <a:t>new</a:t>
            </a:r>
            <a:r>
              <a:rPr lang="nl-NL" dirty="0"/>
              <a:t> trend</a:t>
            </a:r>
          </a:p>
          <a:p>
            <a:pPr lvl="1"/>
            <a:r>
              <a:rPr lang="nl-NL" dirty="0"/>
              <a:t>E</a:t>
            </a:r>
            <a:r>
              <a:rPr lang="nl-NL"/>
              <a:t>nhance </a:t>
            </a:r>
            <a:r>
              <a:rPr lang="nl-NL" dirty="0" err="1"/>
              <a:t>innovative</a:t>
            </a:r>
            <a:r>
              <a:rPr lang="nl-NL" dirty="0"/>
              <a:t> image</a:t>
            </a:r>
          </a:p>
          <a:p>
            <a:endParaRPr lang="en-US" dirty="0"/>
          </a:p>
        </p:txBody>
      </p:sp>
      <p:sp>
        <p:nvSpPr>
          <p:cNvPr id="133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nl-NL">
                <a:latin typeface="Arial" pitchFamily="34" charset="0"/>
              </a:rPr>
              <a:t>PAGE </a:t>
            </a:r>
            <a:fld id="{2B6F0B4A-7F86-4BB0-B251-DC2C1F0DF389}" type="slidenum">
              <a:rPr lang="nl-NL" smtClean="0">
                <a:latin typeface="Arial" pitchFamily="34" charset="0"/>
              </a:rPr>
              <a:pPr/>
              <a:t>49</a:t>
            </a:fld>
            <a:endParaRPr lang="nl-NL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2240" y="5517232"/>
            <a:ext cx="329452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nl-NL" dirty="0"/>
              <a:t>Thus, you need separate pitch and marketing for distributors (next to pitch to final customers/users)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C21383DC-ED29-4E4F-8658-C21BBCE5EDCC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49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elements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2B64C60-076C-4FFE-9DD2-FD8BA5ACEB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62500" lnSpcReduction="20000"/>
          </a:bodyPr>
          <a:lstStyle/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Market:</a:t>
            </a:r>
            <a:r>
              <a:rPr lang="en-GB" dirty="0"/>
              <a:t> Describe the market using </a:t>
            </a:r>
            <a:r>
              <a:rPr lang="en-GB" err="1"/>
              <a:t>Abell’s</a:t>
            </a:r>
            <a:r>
              <a:rPr lang="en-GB"/>
              <a:t> 3-D format</a:t>
            </a:r>
            <a:endParaRPr lang="en-US" dirty="0"/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Target segment: </a:t>
            </a:r>
            <a:r>
              <a:rPr lang="en-GB" dirty="0"/>
              <a:t>Description of initial target segment </a:t>
            </a:r>
            <a:endParaRPr lang="en-US" dirty="0"/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Positioning:</a:t>
            </a:r>
            <a:r>
              <a:rPr lang="en-GB" dirty="0"/>
              <a:t> Identify USPs; points of difference and parity. Identify reasons </a:t>
            </a:r>
            <a:r>
              <a:rPr lang="en-GB"/>
              <a:t>to believe</a:t>
            </a:r>
            <a:endParaRPr lang="en-US" dirty="0"/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Objectives:</a:t>
            </a:r>
            <a:r>
              <a:rPr lang="en-GB" b="1" dirty="0"/>
              <a:t> </a:t>
            </a:r>
            <a:r>
              <a:rPr lang="en-GB"/>
              <a:t>Outline customer </a:t>
            </a:r>
            <a:r>
              <a:rPr lang="en-GB" dirty="0"/>
              <a:t>development objectives and specific marketing and sales goals (e.g., units sold, level of awareness) </a:t>
            </a:r>
            <a:endParaRPr lang="en-US" dirty="0"/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Timing:</a:t>
            </a:r>
            <a:r>
              <a:rPr lang="en-GB" dirty="0"/>
              <a:t> Explain why the time is right for introduction and/or to discuss how to prepare customers for the </a:t>
            </a:r>
            <a:r>
              <a:rPr lang="en-GB"/>
              <a:t>new product</a:t>
            </a:r>
            <a:endParaRPr lang="en-US" dirty="0"/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Means: </a:t>
            </a:r>
            <a:r>
              <a:rPr lang="en-GB" dirty="0"/>
              <a:t>Specify the marketing and sales budget available for the next period and </a:t>
            </a:r>
            <a:r>
              <a:rPr lang="en-GB"/>
              <a:t>allocate it</a:t>
            </a:r>
            <a:endParaRPr lang="en-US" dirty="0"/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Marketing instruments: </a:t>
            </a:r>
            <a:r>
              <a:rPr lang="en-GB" dirty="0"/>
              <a:t>Specify content per instrument. Write down the logic behind choices made. Explain how synergy between these instruments </a:t>
            </a:r>
            <a:r>
              <a:rPr lang="en-GB"/>
              <a:t>is accomplished </a:t>
            </a:r>
            <a:endParaRPr lang="en-US" dirty="0"/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Sales visits and execution: </a:t>
            </a:r>
            <a:r>
              <a:rPr lang="en-GB" dirty="0"/>
              <a:t>Identify lead customers or prospects to approach and visit? Develop sales presentation and message. Differentiate message for each member of decision making unit </a:t>
            </a:r>
            <a:endParaRPr lang="en-US" dirty="0"/>
          </a:p>
          <a:p>
            <a:r>
              <a:rPr lang="en-GB" b="1" i="1">
                <a:solidFill>
                  <a:schemeClr val="accent1">
                    <a:lumMod val="75000"/>
                  </a:schemeClr>
                </a:solidFill>
              </a:rPr>
              <a:t>Monitoring: </a:t>
            </a:r>
            <a:r>
              <a:rPr lang="en-GB" dirty="0"/>
              <a:t>Specify measures </a:t>
            </a:r>
            <a:r>
              <a:rPr lang="en-GB"/>
              <a:t>of control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5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Channel decisions</a:t>
            </a:r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71500" y="1428750"/>
            <a:ext cx="7993063" cy="4138613"/>
          </a:xfrm>
        </p:spPr>
        <p:txBody>
          <a:bodyPr/>
          <a:lstStyle/>
          <a:p>
            <a:r>
              <a:rPr lang="en-US"/>
              <a:t>Presence in the marketplace</a:t>
            </a:r>
          </a:p>
          <a:p>
            <a:pPr lvl="1">
              <a:buFontTx/>
              <a:buNone/>
            </a:pPr>
            <a:endParaRPr lang="nl-NL"/>
          </a:p>
          <a:p>
            <a:pPr lvl="1">
              <a:buFontTx/>
              <a:buNone/>
            </a:pPr>
            <a:endParaRPr lang="nl-NL"/>
          </a:p>
          <a:p>
            <a:pPr lvl="1">
              <a:buFontTx/>
              <a:buNone/>
            </a:pPr>
            <a:endParaRPr lang="nl-NL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endParaRPr lang="nl-NL" dirty="0">
              <a:latin typeface="Arial" pitchFamily="34" charset="0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455988" y="2276475"/>
            <a:ext cx="4608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# of distributors </a:t>
            </a:r>
            <a:r>
              <a:rPr lang="nl-NL" b="1"/>
              <a:t>of your brand</a:t>
            </a:r>
            <a:endParaRPr lang="en-US" b="1"/>
          </a:p>
        </p:txBody>
      </p:sp>
      <p:cxnSp>
        <p:nvCxnSpPr>
          <p:cNvPr id="14342" name="Straight Connector 6"/>
          <p:cNvCxnSpPr>
            <a:cxnSpLocks noChangeShapeType="1"/>
          </p:cNvCxnSpPr>
          <p:nvPr/>
        </p:nvCxnSpPr>
        <p:spPr bwMode="auto">
          <a:xfrm>
            <a:off x="3492500" y="2708275"/>
            <a:ext cx="45354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3563938" y="2708275"/>
            <a:ext cx="4608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/>
              <a:t>all</a:t>
            </a:r>
            <a:r>
              <a:rPr lang="nl-NL"/>
              <a:t> distributors of product class</a:t>
            </a:r>
            <a:endParaRPr lang="en-US"/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611188" y="2565400"/>
            <a:ext cx="2916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Distribution coverage =</a:t>
            </a:r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20725" y="3575051"/>
            <a:ext cx="7596188" cy="2302221"/>
            <a:chOff x="720080" y="3574757"/>
            <a:chExt cx="7596336" cy="2302052"/>
          </a:xfrm>
        </p:grpSpPr>
        <p:sp>
          <p:nvSpPr>
            <p:cNvPr id="14347" name="TextBox 9"/>
            <p:cNvSpPr txBox="1">
              <a:spLocks noChangeArrowheads="1"/>
            </p:cNvSpPr>
            <p:nvPr/>
          </p:nvSpPr>
          <p:spPr bwMode="auto">
            <a:xfrm>
              <a:off x="3563888" y="5013176"/>
              <a:ext cx="46085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/>
                <a:t>Market coverage</a:t>
              </a:r>
              <a:endParaRPr lang="en-US" b="1"/>
            </a:p>
          </p:txBody>
        </p:sp>
        <p:sp>
          <p:nvSpPr>
            <p:cNvPr id="14348" name="TextBox 11"/>
            <p:cNvSpPr txBox="1">
              <a:spLocks noChangeArrowheads="1"/>
            </p:cNvSpPr>
            <p:nvPr/>
          </p:nvSpPr>
          <p:spPr bwMode="auto">
            <a:xfrm>
              <a:off x="3563388" y="5507477"/>
              <a:ext cx="46085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dirty="0"/>
                <a:t>Distribution </a:t>
              </a:r>
              <a:r>
                <a:rPr lang="nl-NL" dirty="0" err="1"/>
                <a:t>coverage</a:t>
              </a:r>
              <a:endParaRPr lang="en-US" dirty="0"/>
            </a:p>
          </p:txBody>
        </p:sp>
        <p:sp>
          <p:nvSpPr>
            <p:cNvPr id="14349" name="TextBox 12"/>
            <p:cNvSpPr txBox="1">
              <a:spLocks noChangeArrowheads="1"/>
            </p:cNvSpPr>
            <p:nvPr/>
          </p:nvSpPr>
          <p:spPr bwMode="auto">
            <a:xfrm>
              <a:off x="720080" y="5158933"/>
              <a:ext cx="29158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/>
                <a:t>Selection indicator (SI) =</a:t>
              </a:r>
              <a:endParaRPr lang="en-US"/>
            </a:p>
          </p:txBody>
        </p:sp>
        <p:sp>
          <p:nvSpPr>
            <p:cNvPr id="14350" name="TextBox 13"/>
            <p:cNvSpPr txBox="1">
              <a:spLocks noChangeArrowheads="1"/>
            </p:cNvSpPr>
            <p:nvPr/>
          </p:nvSpPr>
          <p:spPr bwMode="auto">
            <a:xfrm>
              <a:off x="3599384" y="3574757"/>
              <a:ext cx="46085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/>
                <a:t>Turnover of product category of distributors </a:t>
              </a:r>
              <a:r>
                <a:rPr lang="nl-NL" b="1"/>
                <a:t>of your brand</a:t>
              </a:r>
              <a:endParaRPr lang="en-US" b="1"/>
            </a:p>
          </p:txBody>
        </p:sp>
        <p:cxnSp>
          <p:nvCxnSpPr>
            <p:cNvPr id="14351" name="Straight Connector 14"/>
            <p:cNvCxnSpPr>
              <a:cxnSpLocks noChangeShapeType="1"/>
            </p:cNvCxnSpPr>
            <p:nvPr/>
          </p:nvCxnSpPr>
          <p:spPr bwMode="auto">
            <a:xfrm>
              <a:off x="3671392" y="4149080"/>
              <a:ext cx="453650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352" name="TextBox 15"/>
            <p:cNvSpPr txBox="1">
              <a:spLocks noChangeArrowheads="1"/>
            </p:cNvSpPr>
            <p:nvPr/>
          </p:nvSpPr>
          <p:spPr bwMode="auto">
            <a:xfrm>
              <a:off x="3635896" y="4149080"/>
              <a:ext cx="468052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/>
                <a:t>Turnover of product category of </a:t>
              </a:r>
              <a:r>
                <a:rPr lang="nl-NL" b="1"/>
                <a:t>all</a:t>
              </a:r>
              <a:r>
                <a:rPr lang="nl-NL"/>
                <a:t> distributors</a:t>
              </a:r>
              <a:endParaRPr lang="en-US"/>
            </a:p>
          </p:txBody>
        </p:sp>
        <p:sp>
          <p:nvSpPr>
            <p:cNvPr id="14353" name="TextBox 16"/>
            <p:cNvSpPr txBox="1">
              <a:spLocks noChangeArrowheads="1"/>
            </p:cNvSpPr>
            <p:nvPr/>
          </p:nvSpPr>
          <p:spPr bwMode="auto">
            <a:xfrm>
              <a:off x="755576" y="3717032"/>
              <a:ext cx="29158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/>
                <a:t>Market coverage =</a:t>
              </a:r>
              <a:endParaRPr lang="en-US"/>
            </a:p>
          </p:txBody>
        </p:sp>
        <p:cxnSp>
          <p:nvCxnSpPr>
            <p:cNvPr id="14354" name="Straight Connector 10"/>
            <p:cNvCxnSpPr>
              <a:cxnSpLocks noChangeShapeType="1"/>
            </p:cNvCxnSpPr>
            <p:nvPr/>
          </p:nvCxnSpPr>
          <p:spPr bwMode="auto">
            <a:xfrm>
              <a:off x="3635896" y="5445224"/>
              <a:ext cx="453650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9" name="TextBox 18"/>
          <p:cNvSpPr txBox="1"/>
          <p:nvPr/>
        </p:nvSpPr>
        <p:spPr>
          <a:xfrm>
            <a:off x="341432" y="5565538"/>
            <a:ext cx="311455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nl-NL" dirty="0"/>
              <a:t>What is the quality of your representatives/distributors in the marketplace? </a:t>
            </a:r>
            <a:r>
              <a:rPr lang="nl-NL" dirty="0" err="1"/>
              <a:t>Analysis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help </a:t>
            </a:r>
            <a:r>
              <a:rPr lang="nl-NL" dirty="0" err="1"/>
              <a:t>understand</a:t>
            </a:r>
            <a:r>
              <a:rPr lang="nl-NL" dirty="0"/>
              <a:t> and </a:t>
            </a:r>
            <a:r>
              <a:rPr lang="nl-NL" dirty="0" err="1"/>
              <a:t>enhance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C21383DC-ED29-4E4F-8658-C21BBCE5EDCC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50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4104" y="5651269"/>
            <a:ext cx="3171766" cy="1105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Building access/</a:t>
            </a:r>
            <a:r>
              <a:rPr lang="nl-NL" dirty="0" err="1"/>
              <a:t>distribution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3205" y="1632634"/>
            <a:ext cx="3886200" cy="4572000"/>
          </a:xfrm>
        </p:spPr>
        <p:txBody>
          <a:bodyPr/>
          <a:lstStyle/>
          <a:p>
            <a:r>
              <a:rPr lang="nl-NL" dirty="0"/>
              <a:t>Internet</a:t>
            </a:r>
          </a:p>
          <a:p>
            <a:pPr lvl="1"/>
            <a:r>
              <a:rPr lang="nl-NL" dirty="0" err="1"/>
              <a:t>Cheap</a:t>
            </a:r>
            <a:endParaRPr lang="nl-NL" dirty="0"/>
          </a:p>
          <a:p>
            <a:pPr lvl="1"/>
            <a:r>
              <a:rPr lang="nl-NL" dirty="0" err="1"/>
              <a:t>Increased</a:t>
            </a:r>
            <a:r>
              <a:rPr lang="nl-NL" dirty="0"/>
              <a:t> </a:t>
            </a:r>
            <a:r>
              <a:rPr lang="nl-NL" dirty="0" err="1"/>
              <a:t>possibilities</a:t>
            </a:r>
            <a:r>
              <a:rPr lang="nl-NL" dirty="0"/>
              <a:t>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internet </a:t>
            </a:r>
            <a:r>
              <a:rPr lang="nl-NL" dirty="0" err="1"/>
              <a:t>and</a:t>
            </a:r>
            <a:r>
              <a:rPr lang="nl-NL" dirty="0"/>
              <a:t> new </a:t>
            </a:r>
            <a:r>
              <a:rPr lang="nl-NL" dirty="0" err="1"/>
              <a:t>logistic</a:t>
            </a:r>
            <a:r>
              <a:rPr lang="nl-NL" dirty="0"/>
              <a:t>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err="1"/>
              <a:t>Own</a:t>
            </a:r>
            <a:r>
              <a:rPr lang="nl-NL" dirty="0"/>
              <a:t> stores</a:t>
            </a:r>
          </a:p>
          <a:p>
            <a:pPr lvl="1"/>
            <a:r>
              <a:rPr lang="nl-NL" dirty="0"/>
              <a:t>More exposure</a:t>
            </a:r>
          </a:p>
          <a:p>
            <a:pPr lvl="1"/>
            <a:r>
              <a:rPr lang="nl-NL"/>
              <a:t>More expensive</a:t>
            </a:r>
            <a:endParaRPr lang="nl-NL" dirty="0"/>
          </a:p>
          <a:p>
            <a:pPr lvl="1"/>
            <a:r>
              <a:rPr lang="nl-NL" dirty="0"/>
              <a:t>Will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attract</a:t>
            </a:r>
            <a:r>
              <a:rPr lang="nl-NL" dirty="0"/>
              <a:t> </a:t>
            </a:r>
            <a:r>
              <a:rPr lang="nl-NL" dirty="0" err="1"/>
              <a:t>enough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4094680-476E-4C4B-B711-1F614C25632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511" y="4622902"/>
            <a:ext cx="3273276" cy="1569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472" y="3501008"/>
            <a:ext cx="1790725" cy="1439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64" y="3908833"/>
            <a:ext cx="3210306" cy="16627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104" y="5730331"/>
            <a:ext cx="3273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Other option is representative or dealer that includes an assortment</a:t>
            </a:r>
          </a:p>
        </p:txBody>
      </p:sp>
    </p:spTree>
    <p:extLst>
      <p:ext uri="{BB962C8B-B14F-4D97-AF65-F5344CB8AC3E}">
        <p14:creationId xmlns:p14="http://schemas.microsoft.com/office/powerpoint/2010/main" val="7217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Channel </a:t>
            </a:r>
            <a:r>
              <a:rPr lang="nl-NL" dirty="0" err="1"/>
              <a:t>decisions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2B64C60-076C-4FFE-9DD2-FD8BA5ACEBE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err="1"/>
              <a:t>Choose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/>
              <a:t>understanding</a:t>
            </a:r>
            <a:r>
              <a:rPr lang="nl-NL" dirty="0"/>
              <a:t> of customer </a:t>
            </a:r>
            <a:r>
              <a:rPr lang="nl-NL" dirty="0" err="1"/>
              <a:t>behavior</a:t>
            </a:r>
            <a:endParaRPr lang="nl-NL" dirty="0"/>
          </a:p>
          <a:p>
            <a:pPr lvl="1"/>
            <a:r>
              <a:rPr lang="nl-NL" dirty="0" err="1"/>
              <a:t>Where</a:t>
            </a:r>
            <a:r>
              <a:rPr lang="nl-NL" dirty="0"/>
              <a:t> do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customers</a:t>
            </a:r>
            <a:r>
              <a:rPr lang="nl-NL" dirty="0"/>
              <a:t> </a:t>
            </a:r>
            <a:r>
              <a:rPr lang="nl-NL" dirty="0" err="1"/>
              <a:t>buy</a:t>
            </a:r>
            <a:r>
              <a:rPr lang="nl-NL"/>
              <a:t>/shop?</a:t>
            </a:r>
            <a:endParaRPr lang="nl-NL" dirty="0"/>
          </a:p>
          <a:p>
            <a:pPr lvl="1"/>
            <a:r>
              <a:rPr lang="nl-NL" dirty="0"/>
              <a:t>How do </a:t>
            </a:r>
            <a:r>
              <a:rPr lang="nl-NL" err="1"/>
              <a:t>they</a:t>
            </a:r>
            <a:r>
              <a:rPr lang="nl-NL"/>
              <a:t> buy?</a:t>
            </a:r>
            <a:endParaRPr lang="nl-NL" dirty="0"/>
          </a:p>
          <a:p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channels</a:t>
            </a:r>
            <a:r>
              <a:rPr lang="nl-NL" dirty="0"/>
              <a:t> </a:t>
            </a:r>
            <a:r>
              <a:rPr lang="nl-NL"/>
              <a:t>are still available</a:t>
            </a:r>
            <a:r>
              <a:rPr lang="nl-NL" dirty="0"/>
              <a:t>?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alternatives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err="1"/>
              <a:t>think</a:t>
            </a:r>
            <a:r>
              <a:rPr lang="nl-NL"/>
              <a:t> of?</a:t>
            </a:r>
            <a:endParaRPr lang="nl-NL" dirty="0"/>
          </a:p>
          <a:p>
            <a:r>
              <a:rPr lang="nl-NL" dirty="0"/>
              <a:t>How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make </a:t>
            </a:r>
            <a:r>
              <a:rPr lang="nl-NL" dirty="0" err="1"/>
              <a:t>inroads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develop</a:t>
            </a:r>
            <a:r>
              <a:rPr lang="nl-NL" dirty="0"/>
              <a:t> </a:t>
            </a:r>
            <a:r>
              <a:rPr lang="nl-NL" dirty="0" err="1"/>
              <a:t>further</a:t>
            </a:r>
            <a:r>
              <a:rPr lang="nl-NL" dirty="0"/>
              <a:t>?</a:t>
            </a:r>
          </a:p>
          <a:p>
            <a:r>
              <a:rPr lang="nl-NL" dirty="0"/>
              <a:t>Make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distributor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partner (win/win)</a:t>
            </a:r>
          </a:p>
        </p:txBody>
      </p:sp>
    </p:spTree>
    <p:extLst>
      <p:ext uri="{BB962C8B-B14F-4D97-AF65-F5344CB8AC3E}">
        <p14:creationId xmlns:p14="http://schemas.microsoft.com/office/powerpoint/2010/main" val="11409224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Some practical suggestions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545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dirty="0"/>
              <a:t>Look </a:t>
            </a:r>
            <a:r>
              <a:rPr lang="nl-NL" dirty="0" err="1"/>
              <a:t>for</a:t>
            </a:r>
            <a:r>
              <a:rPr lang="nl-NL" dirty="0"/>
              <a:t> access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customers</a:t>
            </a:r>
            <a:r>
              <a:rPr lang="nl-NL" dirty="0"/>
              <a:t>; make </a:t>
            </a:r>
            <a:r>
              <a:rPr lang="nl-NL" dirty="0" err="1"/>
              <a:t>use</a:t>
            </a:r>
            <a:r>
              <a:rPr lang="nl-NL" dirty="0"/>
              <a:t> of </a:t>
            </a:r>
            <a:r>
              <a:rPr lang="nl-NL" dirty="0" err="1"/>
              <a:t>available</a:t>
            </a:r>
            <a:r>
              <a:rPr lang="nl-NL" dirty="0"/>
              <a:t> </a:t>
            </a:r>
            <a:r>
              <a:rPr lang="nl-NL" dirty="0" err="1"/>
              <a:t>possibilities</a:t>
            </a:r>
            <a:endParaRPr lang="nl-NL" dirty="0"/>
          </a:p>
          <a:p>
            <a:pPr>
              <a:defRPr/>
            </a:pPr>
            <a:r>
              <a:rPr lang="nl-NL" dirty="0" err="1"/>
              <a:t>Consider</a:t>
            </a:r>
            <a:r>
              <a:rPr lang="nl-NL" dirty="0"/>
              <a:t> new, </a:t>
            </a:r>
            <a:r>
              <a:rPr lang="nl-NL" dirty="0" err="1"/>
              <a:t>alternative</a:t>
            </a:r>
            <a:r>
              <a:rPr lang="nl-NL" dirty="0"/>
              <a:t> </a:t>
            </a:r>
            <a:r>
              <a:rPr lang="nl-NL" dirty="0" err="1"/>
              <a:t>channels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prevent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competition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established</a:t>
            </a:r>
            <a:r>
              <a:rPr lang="nl-NL" dirty="0"/>
              <a:t> </a:t>
            </a:r>
            <a:r>
              <a:rPr lang="nl-NL" dirty="0" err="1"/>
              <a:t>players</a:t>
            </a:r>
            <a:endParaRPr lang="nl-NL" dirty="0"/>
          </a:p>
          <a:p>
            <a:pPr>
              <a:defRPr/>
            </a:pPr>
            <a:r>
              <a:rPr lang="nl-NL" dirty="0"/>
              <a:t>Be </a:t>
            </a:r>
            <a:r>
              <a:rPr lang="nl-NL" dirty="0" err="1"/>
              <a:t>aware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motivation</a:t>
            </a:r>
            <a:r>
              <a:rPr lang="nl-NL" dirty="0"/>
              <a:t> of </a:t>
            </a:r>
            <a:r>
              <a:rPr lang="nl-NL" dirty="0" err="1"/>
              <a:t>channels</a:t>
            </a:r>
            <a:r>
              <a:rPr lang="nl-NL" dirty="0"/>
              <a:t> </a:t>
            </a:r>
            <a:r>
              <a:rPr lang="nl-NL" dirty="0" err="1"/>
              <a:t>varies</a:t>
            </a:r>
            <a:endParaRPr lang="nl-NL" dirty="0"/>
          </a:p>
          <a:p>
            <a:pPr>
              <a:defRPr/>
            </a:pPr>
            <a:r>
              <a:rPr lang="nl-NL" dirty="0" err="1"/>
              <a:t>Prevent</a:t>
            </a:r>
            <a:r>
              <a:rPr lang="nl-NL" dirty="0"/>
              <a:t> </a:t>
            </a:r>
            <a:r>
              <a:rPr lang="nl-NL" dirty="0" err="1"/>
              <a:t>getting</a:t>
            </a:r>
            <a:r>
              <a:rPr lang="nl-NL" dirty="0"/>
              <a:t> </a:t>
            </a:r>
            <a:r>
              <a:rPr lang="nl-NL" dirty="0" err="1"/>
              <a:t>locked</a:t>
            </a:r>
            <a:r>
              <a:rPr lang="nl-NL" dirty="0"/>
              <a:t> in</a:t>
            </a:r>
          </a:p>
          <a:p>
            <a:pPr>
              <a:defRPr/>
            </a:pPr>
            <a:r>
              <a:rPr lang="nl-NL" dirty="0"/>
              <a:t>In case of </a:t>
            </a:r>
            <a:r>
              <a:rPr lang="nl-NL" dirty="0" err="1"/>
              <a:t>involving</a:t>
            </a:r>
            <a:r>
              <a:rPr lang="nl-NL" dirty="0"/>
              <a:t> </a:t>
            </a:r>
            <a:r>
              <a:rPr lang="nl-NL" dirty="0" err="1"/>
              <a:t>resellers</a:t>
            </a:r>
            <a:r>
              <a:rPr lang="nl-NL"/>
              <a:t>/distributors, </a:t>
            </a:r>
            <a:r>
              <a:rPr lang="nl-NL" dirty="0" err="1"/>
              <a:t>invest</a:t>
            </a:r>
            <a:r>
              <a:rPr lang="nl-NL" dirty="0"/>
              <a:t> in excellent </a:t>
            </a:r>
            <a:r>
              <a:rPr lang="nl-NL" dirty="0" err="1"/>
              <a:t>relationships</a:t>
            </a:r>
            <a:endParaRPr lang="nl-NL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7B3D32D9-B145-4EF5-B076-8E6A23793AC1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53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453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err="1"/>
              <a:t>Lessons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77500" lnSpcReduction="20000"/>
          </a:bodyPr>
          <a:lstStyle/>
          <a:p>
            <a:r>
              <a:rPr lang="nl-NL" sz="3400" dirty="0"/>
              <a:t>A </a:t>
            </a:r>
            <a:r>
              <a:rPr lang="nl-NL" sz="3400" err="1"/>
              <a:t>simple</a:t>
            </a:r>
            <a:r>
              <a:rPr lang="nl-NL" sz="3400"/>
              <a:t> 1</a:t>
            </a:r>
            <a:r>
              <a:rPr lang="en-US"/>
              <a:t>–</a:t>
            </a:r>
            <a:r>
              <a:rPr lang="nl-NL" sz="3400"/>
              <a:t>2 </a:t>
            </a:r>
            <a:r>
              <a:rPr lang="nl-NL" sz="3400" dirty="0"/>
              <a:t>page marketing/</a:t>
            </a:r>
            <a:r>
              <a:rPr lang="nl-NL" sz="3400" dirty="0" err="1"/>
              <a:t>sales</a:t>
            </a:r>
            <a:r>
              <a:rPr lang="nl-NL" sz="3400" dirty="0"/>
              <a:t> plan offers </a:t>
            </a:r>
            <a:r>
              <a:rPr lang="nl-NL" sz="3400" dirty="0" err="1"/>
              <a:t>guidance</a:t>
            </a:r>
            <a:r>
              <a:rPr lang="nl-NL" sz="3400" dirty="0"/>
              <a:t> and </a:t>
            </a:r>
            <a:r>
              <a:rPr lang="nl-NL" sz="3400" dirty="0" err="1"/>
              <a:t>flexibility</a:t>
            </a:r>
            <a:endParaRPr lang="nl-NL" sz="3400" dirty="0"/>
          </a:p>
          <a:p>
            <a:pPr lvl="1"/>
            <a:r>
              <a:rPr lang="en-US" dirty="0"/>
              <a:t>To </a:t>
            </a:r>
            <a:r>
              <a:rPr lang="en-US"/>
              <a:t>guide development of customer </a:t>
            </a:r>
            <a:r>
              <a:rPr lang="en-US" dirty="0"/>
              <a:t>value (product/price), market presence (promotion/place</a:t>
            </a:r>
            <a:r>
              <a:rPr lang="en-US"/>
              <a:t>), and customer </a:t>
            </a:r>
            <a:r>
              <a:rPr lang="en-US" dirty="0"/>
              <a:t>development (sales) for target market</a:t>
            </a:r>
          </a:p>
          <a:p>
            <a:pPr lvl="1"/>
            <a:r>
              <a:rPr lang="en-US" dirty="0"/>
              <a:t>Be creative; u</a:t>
            </a:r>
            <a:r>
              <a:rPr lang="nl-NL" dirty="0"/>
              <a:t>se </a:t>
            </a:r>
            <a:r>
              <a:rPr lang="nl-NL" dirty="0" err="1"/>
              <a:t>lean</a:t>
            </a:r>
            <a:r>
              <a:rPr lang="nl-NL" dirty="0"/>
              <a:t> marketing and sales approach</a:t>
            </a:r>
          </a:p>
          <a:p>
            <a:r>
              <a:rPr lang="nl-NL" sz="3400" dirty="0" err="1"/>
              <a:t>Detailing</a:t>
            </a:r>
            <a:r>
              <a:rPr lang="nl-NL" sz="3400" dirty="0"/>
              <a:t> </a:t>
            </a:r>
            <a:r>
              <a:rPr lang="nl-NL" sz="3400" dirty="0" err="1"/>
              <a:t>core</a:t>
            </a:r>
            <a:r>
              <a:rPr lang="nl-NL" sz="3400" dirty="0"/>
              <a:t> </a:t>
            </a:r>
            <a:r>
              <a:rPr lang="nl-NL" sz="3400" dirty="0" err="1"/>
              <a:t>decisions</a:t>
            </a:r>
            <a:r>
              <a:rPr lang="nl-NL" sz="3400" dirty="0"/>
              <a:t> </a:t>
            </a:r>
          </a:p>
          <a:p>
            <a:pPr lvl="1"/>
            <a:r>
              <a:rPr lang="en-US" dirty="0"/>
              <a:t>Product: Product features/positioning, product line decisions, branding issues. Begin with basic version of product.</a:t>
            </a:r>
          </a:p>
          <a:p>
            <a:pPr lvl="1"/>
            <a:r>
              <a:rPr lang="en-US" dirty="0"/>
              <a:t>Price: Rooted in economics theory. Different pricing methods can be used. Difficult instrument as visible and direct impact on cash flow/profit. </a:t>
            </a:r>
          </a:p>
          <a:p>
            <a:pPr lvl="1"/>
            <a:r>
              <a:rPr lang="en-US" dirty="0"/>
              <a:t>Promotion</a:t>
            </a:r>
            <a:r>
              <a:rPr lang="en-US"/>
              <a:t>: Create </a:t>
            </a:r>
            <a:r>
              <a:rPr lang="en-US" dirty="0"/>
              <a:t>market awareness for product and then </a:t>
            </a:r>
            <a:r>
              <a:rPr lang="en-US"/>
              <a:t>for firm.</a:t>
            </a:r>
            <a:endParaRPr lang="en-US" dirty="0"/>
          </a:p>
          <a:p>
            <a:pPr lvl="1"/>
            <a:r>
              <a:rPr lang="en-US" dirty="0"/>
              <a:t>Place</a:t>
            </a:r>
            <a:r>
              <a:rPr lang="en-US"/>
              <a:t>: Build </a:t>
            </a:r>
            <a:r>
              <a:rPr lang="en-US" dirty="0"/>
              <a:t>market presence using options available. Align with customer behavior</a:t>
            </a:r>
            <a:r>
              <a:rPr lang="nl-NL" dirty="0"/>
              <a:t>. </a:t>
            </a:r>
            <a:endParaRPr lang="nl-NL" dirty="0">
              <a:sym typeface="Wingdings" pitchFamily="2" charset="2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1196752"/>
            <a:ext cx="2667000" cy="365125"/>
          </a:xfrm>
          <a:noFill/>
        </p:spPr>
        <p:txBody>
          <a:bodyPr/>
          <a:lstStyle/>
          <a:p>
            <a:fld id="{7007EE74-87A4-45FF-B252-DACE0F69C148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54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2792" y="1196752"/>
            <a:ext cx="2667000" cy="365125"/>
          </a:xfrm>
          <a:noFill/>
        </p:spPr>
        <p:txBody>
          <a:bodyPr/>
          <a:lstStyle/>
          <a:p>
            <a:fld id="{2982BE0F-1933-47FC-A131-5CF7995287CA}" type="slidenum">
              <a:rPr lang="nl-NL" sz="1200" smtClean="0">
                <a:solidFill>
                  <a:schemeClr val="bg1"/>
                </a:solidFill>
                <a:latin typeface="Arial" pitchFamily="34" charset="0"/>
              </a:rPr>
              <a:pPr/>
              <a:t>6</a:t>
            </a:fld>
            <a:endParaRPr lang="nl-NL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NL" dirty="0"/>
              <a:t>Marketing levers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translating</a:t>
            </a:r>
            <a:r>
              <a:rPr lang="nl-NL" dirty="0"/>
              <a:t> 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proposition</a:t>
            </a:r>
            <a:r>
              <a:rPr lang="nl-NL" dirty="0"/>
              <a:t> in marketing mix</a:t>
            </a:r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251521" y="1788219"/>
            <a:ext cx="8352927" cy="3729013"/>
            <a:chOff x="251521" y="1788219"/>
            <a:chExt cx="8352927" cy="3729013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4857751" y="2792908"/>
              <a:ext cx="3746697" cy="272432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45" name="Rounded Rectangle 4"/>
            <p:cNvSpPr>
              <a:spLocks noChangeArrowheads="1"/>
            </p:cNvSpPr>
            <p:nvPr/>
          </p:nvSpPr>
          <p:spPr bwMode="auto">
            <a:xfrm>
              <a:off x="251521" y="2792908"/>
              <a:ext cx="3456384" cy="27243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TextBox 6"/>
            <p:cNvSpPr txBox="1">
              <a:spLocks noChangeArrowheads="1"/>
            </p:cNvSpPr>
            <p:nvPr/>
          </p:nvSpPr>
          <p:spPr bwMode="auto">
            <a:xfrm>
              <a:off x="357188" y="1788219"/>
              <a:ext cx="8215312" cy="36933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NL" b="1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Levers                                                            Customer effect (value)</a:t>
              </a:r>
              <a:endParaRPr lang="en-US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923928" y="3140968"/>
              <a:ext cx="648072" cy="28803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923928" y="3933056"/>
              <a:ext cx="648072" cy="28803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923928" y="4365104"/>
              <a:ext cx="648072" cy="28803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923928" y="4941168"/>
              <a:ext cx="648072" cy="28803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832C4D-D13F-4C70-9BE3-5BEF099D1A58}"/>
              </a:ext>
            </a:extLst>
          </p:cNvPr>
          <p:cNvSpPr txBox="1"/>
          <p:nvPr/>
        </p:nvSpPr>
        <p:spPr>
          <a:xfrm>
            <a:off x="467544" y="3068960"/>
            <a:ext cx="30243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500"/>
              <a:t>Product/brand</a:t>
            </a:r>
          </a:p>
          <a:p>
            <a:pPr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500"/>
              <a:t>Price</a:t>
            </a:r>
          </a:p>
          <a:p>
            <a:pPr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500"/>
              <a:t>Place</a:t>
            </a:r>
          </a:p>
          <a:p>
            <a:pPr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500"/>
              <a:t>Promotion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893CB5-C9B2-475A-85BC-B1AEB4F5E074}"/>
              </a:ext>
            </a:extLst>
          </p:cNvPr>
          <p:cNvSpPr txBox="1"/>
          <p:nvPr/>
        </p:nvSpPr>
        <p:spPr>
          <a:xfrm>
            <a:off x="4920235" y="3059375"/>
            <a:ext cx="381414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500"/>
              <a:t>Core functional and emotional benefit</a:t>
            </a:r>
          </a:p>
          <a:p>
            <a:pPr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500"/>
              <a:t>Cost for the customer</a:t>
            </a:r>
          </a:p>
          <a:p>
            <a:pPr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500"/>
              <a:t>Convenience</a:t>
            </a:r>
          </a:p>
          <a:p>
            <a:pPr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50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50271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2792" y="1196752"/>
            <a:ext cx="2667000" cy="365125"/>
          </a:xfrm>
          <a:noFill/>
        </p:spPr>
        <p:txBody>
          <a:bodyPr/>
          <a:lstStyle/>
          <a:p>
            <a:fld id="{55CC54D2-893F-48CD-B218-23E4D208C847}" type="slidenum">
              <a:rPr lang="nl-NL" smtClean="0">
                <a:solidFill>
                  <a:schemeClr val="bg1"/>
                </a:solidFill>
                <a:latin typeface="Arial" pitchFamily="34" charset="0"/>
              </a:rPr>
              <a:pPr/>
              <a:t>7</a:t>
            </a:fld>
            <a:endParaRPr lang="nl-NL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NL" dirty="0"/>
              <a:t>Putting </a:t>
            </a:r>
            <a:r>
              <a:rPr lang="nl-NL" dirty="0" err="1"/>
              <a:t>things</a:t>
            </a:r>
            <a:r>
              <a:rPr lang="nl-NL" dirty="0"/>
              <a:t> in </a:t>
            </a:r>
            <a:r>
              <a:rPr lang="nl-NL" dirty="0" err="1"/>
              <a:t>perspective</a:t>
            </a:r>
            <a:r>
              <a:rPr lang="nl-NL" dirty="0"/>
              <a:t>: General </a:t>
            </a:r>
            <a:r>
              <a:rPr lang="nl-NL" dirty="0" err="1"/>
              <a:t>evolution</a:t>
            </a:r>
            <a:r>
              <a:rPr lang="nl-NL" dirty="0"/>
              <a:t> of marketing mix</a:t>
            </a:r>
            <a:endParaRPr lang="en-US" dirty="0"/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2256635" y="1246169"/>
            <a:ext cx="45593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n-US" sz="1600" b="1">
                <a:latin typeface="Calibri" pitchFamily="34" charset="0"/>
              </a:rPr>
              <a:t>Customer  development  process</a:t>
            </a:r>
            <a:endParaRPr lang="en-US" sz="4800" dirty="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774831" y="1229090"/>
            <a:ext cx="5935325" cy="1872160"/>
            <a:chOff x="1340551" y="2763838"/>
            <a:chExt cx="6514399" cy="1951037"/>
          </a:xfrm>
        </p:grpSpPr>
        <p:sp>
          <p:nvSpPr>
            <p:cNvPr id="15369" name="Freeform 13"/>
            <p:cNvSpPr>
              <a:spLocks/>
            </p:cNvSpPr>
            <p:nvPr/>
          </p:nvSpPr>
          <p:spPr bwMode="auto">
            <a:xfrm flipH="1">
              <a:off x="1530350" y="2763838"/>
              <a:ext cx="5965825" cy="725487"/>
            </a:xfrm>
            <a:custGeom>
              <a:avLst/>
              <a:gdLst>
                <a:gd name="T0" fmla="*/ 0 w 3555"/>
                <a:gd name="T1" fmla="*/ 0 h 662"/>
                <a:gd name="T2" fmla="*/ 2147483647 w 3555"/>
                <a:gd name="T3" fmla="*/ 2147483647 h 662"/>
                <a:gd name="T4" fmla="*/ 2147483647 w 3555"/>
                <a:gd name="T5" fmla="*/ 2147483647 h 662"/>
                <a:gd name="T6" fmla="*/ 2147483647 w 3555"/>
                <a:gd name="T7" fmla="*/ 2147483647 h 662"/>
                <a:gd name="T8" fmla="*/ 2147483647 w 3555"/>
                <a:gd name="T9" fmla="*/ 2147483647 h 6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55"/>
                <a:gd name="T16" fmla="*/ 0 h 662"/>
                <a:gd name="T17" fmla="*/ 3555 w 3555"/>
                <a:gd name="T18" fmla="*/ 662 h 6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55" h="662">
                  <a:moveTo>
                    <a:pt x="0" y="0"/>
                  </a:moveTo>
                  <a:cubicBezTo>
                    <a:pt x="322" y="116"/>
                    <a:pt x="644" y="232"/>
                    <a:pt x="909" y="315"/>
                  </a:cubicBezTo>
                  <a:cubicBezTo>
                    <a:pt x="1174" y="398"/>
                    <a:pt x="1307" y="444"/>
                    <a:pt x="1589" y="497"/>
                  </a:cubicBezTo>
                  <a:cubicBezTo>
                    <a:pt x="1871" y="550"/>
                    <a:pt x="2272" y="608"/>
                    <a:pt x="2600" y="635"/>
                  </a:cubicBezTo>
                  <a:cubicBezTo>
                    <a:pt x="2928" y="662"/>
                    <a:pt x="3241" y="659"/>
                    <a:pt x="3555" y="657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14"/>
            <p:cNvSpPr>
              <a:spLocks/>
            </p:cNvSpPr>
            <p:nvPr/>
          </p:nvSpPr>
          <p:spPr bwMode="auto">
            <a:xfrm flipH="1" flipV="1">
              <a:off x="1520825" y="3989388"/>
              <a:ext cx="5965825" cy="725487"/>
            </a:xfrm>
            <a:custGeom>
              <a:avLst/>
              <a:gdLst>
                <a:gd name="T0" fmla="*/ 0 w 3555"/>
                <a:gd name="T1" fmla="*/ 0 h 662"/>
                <a:gd name="T2" fmla="*/ 2147483647 w 3555"/>
                <a:gd name="T3" fmla="*/ 2147483647 h 662"/>
                <a:gd name="T4" fmla="*/ 2147483647 w 3555"/>
                <a:gd name="T5" fmla="*/ 2147483647 h 662"/>
                <a:gd name="T6" fmla="*/ 2147483647 w 3555"/>
                <a:gd name="T7" fmla="*/ 2147483647 h 662"/>
                <a:gd name="T8" fmla="*/ 2147483647 w 3555"/>
                <a:gd name="T9" fmla="*/ 2147483647 h 6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55"/>
                <a:gd name="T16" fmla="*/ 0 h 662"/>
                <a:gd name="T17" fmla="*/ 3555 w 3555"/>
                <a:gd name="T18" fmla="*/ 662 h 6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55" h="662">
                  <a:moveTo>
                    <a:pt x="0" y="0"/>
                  </a:moveTo>
                  <a:cubicBezTo>
                    <a:pt x="322" y="116"/>
                    <a:pt x="644" y="232"/>
                    <a:pt x="909" y="315"/>
                  </a:cubicBezTo>
                  <a:cubicBezTo>
                    <a:pt x="1174" y="398"/>
                    <a:pt x="1307" y="444"/>
                    <a:pt x="1589" y="497"/>
                  </a:cubicBezTo>
                  <a:cubicBezTo>
                    <a:pt x="1871" y="550"/>
                    <a:pt x="2272" y="608"/>
                    <a:pt x="2600" y="635"/>
                  </a:cubicBezTo>
                  <a:cubicBezTo>
                    <a:pt x="2928" y="662"/>
                    <a:pt x="3241" y="659"/>
                    <a:pt x="3555" y="657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Oval 15"/>
            <p:cNvSpPr>
              <a:spLocks noChangeArrowheads="1"/>
            </p:cNvSpPr>
            <p:nvPr/>
          </p:nvSpPr>
          <p:spPr bwMode="auto">
            <a:xfrm flipH="1">
              <a:off x="7223125" y="2763838"/>
              <a:ext cx="631825" cy="195103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lin ang="2700000" scaled="1"/>
            </a:gra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4800"/>
            </a:p>
          </p:txBody>
        </p:sp>
        <p:sp>
          <p:nvSpPr>
            <p:cNvPr id="15372" name="Arc 16"/>
            <p:cNvSpPr>
              <a:spLocks/>
            </p:cNvSpPr>
            <p:nvPr/>
          </p:nvSpPr>
          <p:spPr bwMode="auto">
            <a:xfrm rot="18709972" flipH="1">
              <a:off x="1294177" y="3533866"/>
              <a:ext cx="465239" cy="372492"/>
            </a:xfrm>
            <a:custGeom>
              <a:avLst/>
              <a:gdLst>
                <a:gd name="T0" fmla="*/ 2147483647 w 21185"/>
                <a:gd name="T1" fmla="*/ 0 h 21566"/>
                <a:gd name="T2" fmla="*/ 2147483647 w 21185"/>
                <a:gd name="T3" fmla="*/ 2147483647 h 21566"/>
                <a:gd name="T4" fmla="*/ 0 w 21185"/>
                <a:gd name="T5" fmla="*/ 2147483647 h 21566"/>
                <a:gd name="T6" fmla="*/ 0 60000 65536"/>
                <a:gd name="T7" fmla="*/ 0 60000 65536"/>
                <a:gd name="T8" fmla="*/ 0 60000 65536"/>
                <a:gd name="T9" fmla="*/ 0 w 21185"/>
                <a:gd name="T10" fmla="*/ 0 h 21566"/>
                <a:gd name="T11" fmla="*/ 21185 w 21185"/>
                <a:gd name="T12" fmla="*/ 21566 h 215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85" h="21566" fill="none" extrusionOk="0">
                  <a:moveTo>
                    <a:pt x="1207" y="-1"/>
                  </a:moveTo>
                  <a:cubicBezTo>
                    <a:pt x="11045" y="550"/>
                    <a:pt x="19263" y="7689"/>
                    <a:pt x="21185" y="17353"/>
                  </a:cubicBezTo>
                </a:path>
                <a:path w="21185" h="21566" stroke="0" extrusionOk="0">
                  <a:moveTo>
                    <a:pt x="1207" y="-1"/>
                  </a:moveTo>
                  <a:cubicBezTo>
                    <a:pt x="11045" y="550"/>
                    <a:pt x="19263" y="7689"/>
                    <a:pt x="21185" y="17353"/>
                  </a:cubicBezTo>
                  <a:lnTo>
                    <a:pt x="0" y="21566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Text Box 17"/>
            <p:cNvSpPr txBox="1">
              <a:spLocks noChangeArrowheads="1"/>
            </p:cNvSpPr>
            <p:nvPr/>
          </p:nvSpPr>
          <p:spPr bwMode="auto">
            <a:xfrm>
              <a:off x="1547813" y="3429000"/>
              <a:ext cx="1311275" cy="51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Aft>
                  <a:spcPts val="1000"/>
                </a:spcAft>
              </a:pPr>
              <a:r>
                <a:rPr lang="en-US" sz="1600" b="1">
                  <a:latin typeface="Calibri" pitchFamily="34" charset="0"/>
                </a:rPr>
                <a:t>Customer discovery</a:t>
              </a:r>
              <a:endParaRPr lang="en-US" sz="4800" b="1"/>
            </a:p>
          </p:txBody>
        </p:sp>
        <p:sp>
          <p:nvSpPr>
            <p:cNvPr id="15374" name="Text Box 18"/>
            <p:cNvSpPr txBox="1">
              <a:spLocks noChangeArrowheads="1"/>
            </p:cNvSpPr>
            <p:nvPr/>
          </p:nvSpPr>
          <p:spPr bwMode="auto">
            <a:xfrm>
              <a:off x="3041351" y="3429000"/>
              <a:ext cx="1323975" cy="50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Aft>
                  <a:spcPts val="1000"/>
                </a:spcAft>
              </a:pPr>
              <a:r>
                <a:rPr lang="en-US" sz="1600" b="1" dirty="0">
                  <a:latin typeface="Calibri" pitchFamily="34" charset="0"/>
                </a:rPr>
                <a:t>Customer validation</a:t>
              </a:r>
              <a:endParaRPr lang="en-US" sz="4800" b="1" dirty="0"/>
            </a:p>
          </p:txBody>
        </p:sp>
        <p:sp>
          <p:nvSpPr>
            <p:cNvPr id="15375" name="Text Box 19"/>
            <p:cNvSpPr txBox="1">
              <a:spLocks noChangeArrowheads="1"/>
            </p:cNvSpPr>
            <p:nvPr/>
          </p:nvSpPr>
          <p:spPr bwMode="auto">
            <a:xfrm>
              <a:off x="4522616" y="3429000"/>
              <a:ext cx="1338263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600" b="1" dirty="0">
                  <a:latin typeface="Calibri" pitchFamily="34" charset="0"/>
                </a:rPr>
                <a:t>Customer creation</a:t>
              </a:r>
              <a:endParaRPr lang="en-US" sz="4800" b="1" dirty="0"/>
            </a:p>
          </p:txBody>
        </p:sp>
        <p:sp>
          <p:nvSpPr>
            <p:cNvPr id="15376" name="Text Box 20"/>
            <p:cNvSpPr txBox="1">
              <a:spLocks noChangeArrowheads="1"/>
            </p:cNvSpPr>
            <p:nvPr/>
          </p:nvSpPr>
          <p:spPr bwMode="auto">
            <a:xfrm>
              <a:off x="5967369" y="3451225"/>
              <a:ext cx="1389063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600" b="1" dirty="0">
                  <a:latin typeface="Calibri" pitchFamily="34" charset="0"/>
                </a:rPr>
                <a:t>Company building</a:t>
              </a:r>
              <a:endParaRPr lang="en-US" sz="4800" b="1" dirty="0"/>
            </a:p>
          </p:txBody>
        </p:sp>
        <p:cxnSp>
          <p:nvCxnSpPr>
            <p:cNvPr id="15377" name="AutoShape 21"/>
            <p:cNvCxnSpPr>
              <a:cxnSpLocks noChangeShapeType="1"/>
            </p:cNvCxnSpPr>
            <p:nvPr/>
          </p:nvCxnSpPr>
          <p:spPr bwMode="auto">
            <a:xfrm flipV="1">
              <a:off x="2670175" y="3692525"/>
              <a:ext cx="371475" cy="476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</p:cxnSp>
        <p:sp>
          <p:nvSpPr>
            <p:cNvPr id="15378" name="Freeform 24"/>
            <p:cNvSpPr>
              <a:spLocks/>
            </p:cNvSpPr>
            <p:nvPr/>
          </p:nvSpPr>
          <p:spPr bwMode="auto">
            <a:xfrm rot="60000">
              <a:off x="2390775" y="3998913"/>
              <a:ext cx="1112838" cy="573087"/>
            </a:xfrm>
            <a:custGeom>
              <a:avLst/>
              <a:gdLst>
                <a:gd name="T0" fmla="*/ 2147483647 w 708"/>
                <a:gd name="T1" fmla="*/ 0 h 229"/>
                <a:gd name="T2" fmla="*/ 2147483647 w 708"/>
                <a:gd name="T3" fmla="*/ 2147483647 h 229"/>
                <a:gd name="T4" fmla="*/ 2147483647 w 708"/>
                <a:gd name="T5" fmla="*/ 2147483647 h 229"/>
                <a:gd name="T6" fmla="*/ 0 w 708"/>
                <a:gd name="T7" fmla="*/ 2147483647 h 2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8"/>
                <a:gd name="T13" fmla="*/ 0 h 229"/>
                <a:gd name="T14" fmla="*/ 708 w 708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8" h="229">
                  <a:moveTo>
                    <a:pt x="708" y="0"/>
                  </a:moveTo>
                  <a:cubicBezTo>
                    <a:pt x="592" y="85"/>
                    <a:pt x="477" y="171"/>
                    <a:pt x="376" y="200"/>
                  </a:cubicBezTo>
                  <a:cubicBezTo>
                    <a:pt x="275" y="229"/>
                    <a:pt x="165" y="202"/>
                    <a:pt x="102" y="172"/>
                  </a:cubicBezTo>
                  <a:cubicBezTo>
                    <a:pt x="39" y="142"/>
                    <a:pt x="19" y="80"/>
                    <a:pt x="0" y="18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5795963" y="3228975"/>
              <a:ext cx="1217612" cy="992188"/>
              <a:chOff x="5352" y="2068"/>
              <a:chExt cx="458" cy="525"/>
            </a:xfrm>
          </p:grpSpPr>
          <p:sp>
            <p:nvSpPr>
              <p:cNvPr id="15391" name="Freeform 26"/>
              <p:cNvSpPr>
                <a:spLocks/>
              </p:cNvSpPr>
              <p:nvPr/>
            </p:nvSpPr>
            <p:spPr bwMode="auto">
              <a:xfrm rot="420000">
                <a:off x="5376" y="2068"/>
                <a:ext cx="434" cy="165"/>
              </a:xfrm>
              <a:custGeom>
                <a:avLst/>
                <a:gdLst>
                  <a:gd name="T0" fmla="*/ 0 w 434"/>
                  <a:gd name="T1" fmla="*/ 165 h 165"/>
                  <a:gd name="T2" fmla="*/ 86 w 434"/>
                  <a:gd name="T3" fmla="*/ 51 h 165"/>
                  <a:gd name="T4" fmla="*/ 217 w 434"/>
                  <a:gd name="T5" fmla="*/ 0 h 165"/>
                  <a:gd name="T6" fmla="*/ 366 w 434"/>
                  <a:gd name="T7" fmla="*/ 51 h 165"/>
                  <a:gd name="T8" fmla="*/ 434 w 434"/>
                  <a:gd name="T9" fmla="*/ 147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165"/>
                  <a:gd name="T17" fmla="*/ 434 w 434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165">
                    <a:moveTo>
                      <a:pt x="0" y="165"/>
                    </a:moveTo>
                    <a:cubicBezTo>
                      <a:pt x="25" y="122"/>
                      <a:pt x="50" y="79"/>
                      <a:pt x="86" y="51"/>
                    </a:cubicBezTo>
                    <a:cubicBezTo>
                      <a:pt x="122" y="23"/>
                      <a:pt x="170" y="0"/>
                      <a:pt x="217" y="0"/>
                    </a:cubicBezTo>
                    <a:cubicBezTo>
                      <a:pt x="264" y="0"/>
                      <a:pt x="330" y="27"/>
                      <a:pt x="366" y="51"/>
                    </a:cubicBezTo>
                    <a:cubicBezTo>
                      <a:pt x="402" y="75"/>
                      <a:pt x="423" y="128"/>
                      <a:pt x="434" y="147"/>
                    </a:cubicBez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27"/>
              <p:cNvSpPr>
                <a:spLocks/>
              </p:cNvSpPr>
              <p:nvPr/>
            </p:nvSpPr>
            <p:spPr bwMode="auto">
              <a:xfrm rot="420000" flipH="1" flipV="1">
                <a:off x="5352" y="2428"/>
                <a:ext cx="434" cy="165"/>
              </a:xfrm>
              <a:custGeom>
                <a:avLst/>
                <a:gdLst>
                  <a:gd name="T0" fmla="*/ 0 w 434"/>
                  <a:gd name="T1" fmla="*/ 165 h 165"/>
                  <a:gd name="T2" fmla="*/ 86 w 434"/>
                  <a:gd name="T3" fmla="*/ 51 h 165"/>
                  <a:gd name="T4" fmla="*/ 217 w 434"/>
                  <a:gd name="T5" fmla="*/ 0 h 165"/>
                  <a:gd name="T6" fmla="*/ 366 w 434"/>
                  <a:gd name="T7" fmla="*/ 51 h 165"/>
                  <a:gd name="T8" fmla="*/ 434 w 434"/>
                  <a:gd name="T9" fmla="*/ 147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165"/>
                  <a:gd name="T17" fmla="*/ 434 w 434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165">
                    <a:moveTo>
                      <a:pt x="0" y="165"/>
                    </a:moveTo>
                    <a:cubicBezTo>
                      <a:pt x="25" y="122"/>
                      <a:pt x="50" y="79"/>
                      <a:pt x="86" y="51"/>
                    </a:cubicBezTo>
                    <a:cubicBezTo>
                      <a:pt x="122" y="23"/>
                      <a:pt x="170" y="0"/>
                      <a:pt x="217" y="0"/>
                    </a:cubicBezTo>
                    <a:cubicBezTo>
                      <a:pt x="264" y="0"/>
                      <a:pt x="330" y="27"/>
                      <a:pt x="366" y="51"/>
                    </a:cubicBezTo>
                    <a:cubicBezTo>
                      <a:pt x="402" y="75"/>
                      <a:pt x="423" y="128"/>
                      <a:pt x="434" y="147"/>
                    </a:cubicBez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4427538" y="3205710"/>
              <a:ext cx="1117600" cy="1015457"/>
              <a:chOff x="5352" y="2013"/>
              <a:chExt cx="458" cy="580"/>
            </a:xfrm>
          </p:grpSpPr>
          <p:sp>
            <p:nvSpPr>
              <p:cNvPr id="15389" name="Freeform 29"/>
              <p:cNvSpPr>
                <a:spLocks/>
              </p:cNvSpPr>
              <p:nvPr/>
            </p:nvSpPr>
            <p:spPr bwMode="auto">
              <a:xfrm rot="420000">
                <a:off x="5376" y="2013"/>
                <a:ext cx="434" cy="165"/>
              </a:xfrm>
              <a:custGeom>
                <a:avLst/>
                <a:gdLst>
                  <a:gd name="T0" fmla="*/ 0 w 434"/>
                  <a:gd name="T1" fmla="*/ 165 h 165"/>
                  <a:gd name="T2" fmla="*/ 86 w 434"/>
                  <a:gd name="T3" fmla="*/ 51 h 165"/>
                  <a:gd name="T4" fmla="*/ 217 w 434"/>
                  <a:gd name="T5" fmla="*/ 0 h 165"/>
                  <a:gd name="T6" fmla="*/ 366 w 434"/>
                  <a:gd name="T7" fmla="*/ 51 h 165"/>
                  <a:gd name="T8" fmla="*/ 434 w 434"/>
                  <a:gd name="T9" fmla="*/ 147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165"/>
                  <a:gd name="T17" fmla="*/ 434 w 434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165">
                    <a:moveTo>
                      <a:pt x="0" y="165"/>
                    </a:moveTo>
                    <a:cubicBezTo>
                      <a:pt x="25" y="122"/>
                      <a:pt x="50" y="79"/>
                      <a:pt x="86" y="51"/>
                    </a:cubicBezTo>
                    <a:cubicBezTo>
                      <a:pt x="122" y="23"/>
                      <a:pt x="170" y="0"/>
                      <a:pt x="217" y="0"/>
                    </a:cubicBezTo>
                    <a:cubicBezTo>
                      <a:pt x="264" y="0"/>
                      <a:pt x="330" y="27"/>
                      <a:pt x="366" y="51"/>
                    </a:cubicBezTo>
                    <a:cubicBezTo>
                      <a:pt x="402" y="75"/>
                      <a:pt x="423" y="128"/>
                      <a:pt x="434" y="147"/>
                    </a:cubicBez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30"/>
              <p:cNvSpPr>
                <a:spLocks/>
              </p:cNvSpPr>
              <p:nvPr/>
            </p:nvSpPr>
            <p:spPr bwMode="auto">
              <a:xfrm rot="420000" flipH="1" flipV="1">
                <a:off x="5352" y="2428"/>
                <a:ext cx="434" cy="165"/>
              </a:xfrm>
              <a:custGeom>
                <a:avLst/>
                <a:gdLst>
                  <a:gd name="T0" fmla="*/ 0 w 434"/>
                  <a:gd name="T1" fmla="*/ 165 h 165"/>
                  <a:gd name="T2" fmla="*/ 86 w 434"/>
                  <a:gd name="T3" fmla="*/ 51 h 165"/>
                  <a:gd name="T4" fmla="*/ 217 w 434"/>
                  <a:gd name="T5" fmla="*/ 0 h 165"/>
                  <a:gd name="T6" fmla="*/ 366 w 434"/>
                  <a:gd name="T7" fmla="*/ 51 h 165"/>
                  <a:gd name="T8" fmla="*/ 434 w 434"/>
                  <a:gd name="T9" fmla="*/ 147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165"/>
                  <a:gd name="T17" fmla="*/ 434 w 434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165">
                    <a:moveTo>
                      <a:pt x="0" y="165"/>
                    </a:moveTo>
                    <a:cubicBezTo>
                      <a:pt x="25" y="122"/>
                      <a:pt x="50" y="79"/>
                      <a:pt x="86" y="51"/>
                    </a:cubicBezTo>
                    <a:cubicBezTo>
                      <a:pt x="122" y="23"/>
                      <a:pt x="170" y="0"/>
                      <a:pt x="217" y="0"/>
                    </a:cubicBezTo>
                    <a:cubicBezTo>
                      <a:pt x="264" y="0"/>
                      <a:pt x="330" y="27"/>
                      <a:pt x="366" y="51"/>
                    </a:cubicBezTo>
                    <a:cubicBezTo>
                      <a:pt x="402" y="75"/>
                      <a:pt x="423" y="128"/>
                      <a:pt x="434" y="147"/>
                    </a:cubicBez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2843213" y="3286125"/>
              <a:ext cx="1266825" cy="935038"/>
              <a:chOff x="5352" y="2068"/>
              <a:chExt cx="458" cy="525"/>
            </a:xfrm>
          </p:grpSpPr>
          <p:sp>
            <p:nvSpPr>
              <p:cNvPr id="15387" name="Freeform 32"/>
              <p:cNvSpPr>
                <a:spLocks/>
              </p:cNvSpPr>
              <p:nvPr/>
            </p:nvSpPr>
            <p:spPr bwMode="auto">
              <a:xfrm rot="420000">
                <a:off x="5376" y="2068"/>
                <a:ext cx="434" cy="165"/>
              </a:xfrm>
              <a:custGeom>
                <a:avLst/>
                <a:gdLst>
                  <a:gd name="T0" fmla="*/ 0 w 434"/>
                  <a:gd name="T1" fmla="*/ 165 h 165"/>
                  <a:gd name="T2" fmla="*/ 86 w 434"/>
                  <a:gd name="T3" fmla="*/ 51 h 165"/>
                  <a:gd name="T4" fmla="*/ 217 w 434"/>
                  <a:gd name="T5" fmla="*/ 0 h 165"/>
                  <a:gd name="T6" fmla="*/ 366 w 434"/>
                  <a:gd name="T7" fmla="*/ 51 h 165"/>
                  <a:gd name="T8" fmla="*/ 434 w 434"/>
                  <a:gd name="T9" fmla="*/ 147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165"/>
                  <a:gd name="T17" fmla="*/ 434 w 434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165">
                    <a:moveTo>
                      <a:pt x="0" y="165"/>
                    </a:moveTo>
                    <a:cubicBezTo>
                      <a:pt x="25" y="122"/>
                      <a:pt x="50" y="79"/>
                      <a:pt x="86" y="51"/>
                    </a:cubicBezTo>
                    <a:cubicBezTo>
                      <a:pt x="122" y="23"/>
                      <a:pt x="170" y="0"/>
                      <a:pt x="217" y="0"/>
                    </a:cubicBezTo>
                    <a:cubicBezTo>
                      <a:pt x="264" y="0"/>
                      <a:pt x="330" y="27"/>
                      <a:pt x="366" y="51"/>
                    </a:cubicBezTo>
                    <a:cubicBezTo>
                      <a:pt x="402" y="75"/>
                      <a:pt x="423" y="128"/>
                      <a:pt x="434" y="147"/>
                    </a:cubicBez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33"/>
              <p:cNvSpPr>
                <a:spLocks/>
              </p:cNvSpPr>
              <p:nvPr/>
            </p:nvSpPr>
            <p:spPr bwMode="auto">
              <a:xfrm rot="420000" flipH="1" flipV="1">
                <a:off x="5352" y="2428"/>
                <a:ext cx="434" cy="165"/>
              </a:xfrm>
              <a:custGeom>
                <a:avLst/>
                <a:gdLst>
                  <a:gd name="T0" fmla="*/ 0 w 434"/>
                  <a:gd name="T1" fmla="*/ 165 h 165"/>
                  <a:gd name="T2" fmla="*/ 86 w 434"/>
                  <a:gd name="T3" fmla="*/ 51 h 165"/>
                  <a:gd name="T4" fmla="*/ 217 w 434"/>
                  <a:gd name="T5" fmla="*/ 0 h 165"/>
                  <a:gd name="T6" fmla="*/ 366 w 434"/>
                  <a:gd name="T7" fmla="*/ 51 h 165"/>
                  <a:gd name="T8" fmla="*/ 434 w 434"/>
                  <a:gd name="T9" fmla="*/ 147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165"/>
                  <a:gd name="T17" fmla="*/ 434 w 434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165">
                    <a:moveTo>
                      <a:pt x="0" y="165"/>
                    </a:moveTo>
                    <a:cubicBezTo>
                      <a:pt x="25" y="122"/>
                      <a:pt x="50" y="79"/>
                      <a:pt x="86" y="51"/>
                    </a:cubicBezTo>
                    <a:cubicBezTo>
                      <a:pt x="122" y="23"/>
                      <a:pt x="170" y="0"/>
                      <a:pt x="217" y="0"/>
                    </a:cubicBezTo>
                    <a:cubicBezTo>
                      <a:pt x="264" y="0"/>
                      <a:pt x="330" y="27"/>
                      <a:pt x="366" y="51"/>
                    </a:cubicBezTo>
                    <a:cubicBezTo>
                      <a:pt x="402" y="75"/>
                      <a:pt x="423" y="128"/>
                      <a:pt x="434" y="147"/>
                    </a:cubicBez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1403350" y="3213100"/>
              <a:ext cx="1203325" cy="1079500"/>
              <a:chOff x="5352" y="2068"/>
              <a:chExt cx="458" cy="525"/>
            </a:xfrm>
          </p:grpSpPr>
          <p:sp>
            <p:nvSpPr>
              <p:cNvPr id="15385" name="Freeform 35"/>
              <p:cNvSpPr>
                <a:spLocks/>
              </p:cNvSpPr>
              <p:nvPr/>
            </p:nvSpPr>
            <p:spPr bwMode="auto">
              <a:xfrm rot="420000">
                <a:off x="5376" y="2068"/>
                <a:ext cx="434" cy="165"/>
              </a:xfrm>
              <a:custGeom>
                <a:avLst/>
                <a:gdLst>
                  <a:gd name="T0" fmla="*/ 0 w 434"/>
                  <a:gd name="T1" fmla="*/ 165 h 165"/>
                  <a:gd name="T2" fmla="*/ 86 w 434"/>
                  <a:gd name="T3" fmla="*/ 51 h 165"/>
                  <a:gd name="T4" fmla="*/ 217 w 434"/>
                  <a:gd name="T5" fmla="*/ 0 h 165"/>
                  <a:gd name="T6" fmla="*/ 366 w 434"/>
                  <a:gd name="T7" fmla="*/ 51 h 165"/>
                  <a:gd name="T8" fmla="*/ 434 w 434"/>
                  <a:gd name="T9" fmla="*/ 147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165"/>
                  <a:gd name="T17" fmla="*/ 434 w 434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165">
                    <a:moveTo>
                      <a:pt x="0" y="165"/>
                    </a:moveTo>
                    <a:cubicBezTo>
                      <a:pt x="25" y="122"/>
                      <a:pt x="50" y="79"/>
                      <a:pt x="86" y="51"/>
                    </a:cubicBezTo>
                    <a:cubicBezTo>
                      <a:pt x="122" y="23"/>
                      <a:pt x="170" y="0"/>
                      <a:pt x="217" y="0"/>
                    </a:cubicBezTo>
                    <a:cubicBezTo>
                      <a:pt x="264" y="0"/>
                      <a:pt x="330" y="27"/>
                      <a:pt x="366" y="51"/>
                    </a:cubicBezTo>
                    <a:cubicBezTo>
                      <a:pt x="402" y="75"/>
                      <a:pt x="423" y="128"/>
                      <a:pt x="434" y="147"/>
                    </a:cubicBez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36"/>
              <p:cNvSpPr>
                <a:spLocks/>
              </p:cNvSpPr>
              <p:nvPr/>
            </p:nvSpPr>
            <p:spPr bwMode="auto">
              <a:xfrm rot="420000" flipH="1" flipV="1">
                <a:off x="5352" y="2428"/>
                <a:ext cx="434" cy="165"/>
              </a:xfrm>
              <a:custGeom>
                <a:avLst/>
                <a:gdLst>
                  <a:gd name="T0" fmla="*/ 0 w 434"/>
                  <a:gd name="T1" fmla="*/ 165 h 165"/>
                  <a:gd name="T2" fmla="*/ 86 w 434"/>
                  <a:gd name="T3" fmla="*/ 51 h 165"/>
                  <a:gd name="T4" fmla="*/ 217 w 434"/>
                  <a:gd name="T5" fmla="*/ 0 h 165"/>
                  <a:gd name="T6" fmla="*/ 366 w 434"/>
                  <a:gd name="T7" fmla="*/ 51 h 165"/>
                  <a:gd name="T8" fmla="*/ 434 w 434"/>
                  <a:gd name="T9" fmla="*/ 147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165"/>
                  <a:gd name="T17" fmla="*/ 434 w 434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165">
                    <a:moveTo>
                      <a:pt x="0" y="165"/>
                    </a:moveTo>
                    <a:cubicBezTo>
                      <a:pt x="25" y="122"/>
                      <a:pt x="50" y="79"/>
                      <a:pt x="86" y="51"/>
                    </a:cubicBezTo>
                    <a:cubicBezTo>
                      <a:pt x="122" y="23"/>
                      <a:pt x="170" y="0"/>
                      <a:pt x="217" y="0"/>
                    </a:cubicBezTo>
                    <a:cubicBezTo>
                      <a:pt x="264" y="0"/>
                      <a:pt x="330" y="27"/>
                      <a:pt x="366" y="51"/>
                    </a:cubicBezTo>
                    <a:cubicBezTo>
                      <a:pt x="402" y="75"/>
                      <a:pt x="423" y="128"/>
                      <a:pt x="434" y="147"/>
                    </a:cubicBez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5383" name="AutoShape 21"/>
            <p:cNvCxnSpPr>
              <a:cxnSpLocks noChangeShapeType="1"/>
            </p:cNvCxnSpPr>
            <p:nvPr/>
          </p:nvCxnSpPr>
          <p:spPr bwMode="auto">
            <a:xfrm flipV="1">
              <a:off x="4140200" y="3716338"/>
              <a:ext cx="371475" cy="476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</p:cxnSp>
        <p:cxnSp>
          <p:nvCxnSpPr>
            <p:cNvPr id="15384" name="AutoShape 21"/>
            <p:cNvCxnSpPr>
              <a:cxnSpLocks noChangeShapeType="1"/>
            </p:cNvCxnSpPr>
            <p:nvPr/>
          </p:nvCxnSpPr>
          <p:spPr bwMode="auto">
            <a:xfrm flipV="1">
              <a:off x="5580063" y="3716338"/>
              <a:ext cx="371475" cy="476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</p:cxnSp>
      </p:grpSp>
      <p:sp>
        <p:nvSpPr>
          <p:cNvPr id="31" name="TextBox 30"/>
          <p:cNvSpPr txBox="1"/>
          <p:nvPr/>
        </p:nvSpPr>
        <p:spPr>
          <a:xfrm>
            <a:off x="558757" y="3235591"/>
            <a:ext cx="2318813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400" b="1" dirty="0">
                <a:latin typeface="Arial" charset="0"/>
              </a:rPr>
              <a:t>Product: </a:t>
            </a:r>
            <a:r>
              <a:rPr lang="nl-NL" sz="1400" dirty="0" err="1">
                <a:latin typeface="Arial" charset="0"/>
              </a:rPr>
              <a:t>Only</a:t>
            </a:r>
            <a:r>
              <a:rPr lang="nl-NL" sz="1400" dirty="0">
                <a:latin typeface="Arial" charset="0"/>
              </a:rPr>
              <a:t> product concept </a:t>
            </a:r>
            <a:r>
              <a:rPr lang="nl-NL" sz="1400" dirty="0" err="1">
                <a:latin typeface="Arial" charset="0"/>
              </a:rPr>
              <a:t>exists</a:t>
            </a:r>
            <a:endParaRPr lang="nl-NL" sz="1400" dirty="0">
              <a:latin typeface="Arial" charset="0"/>
            </a:endParaRPr>
          </a:p>
          <a:p>
            <a:pPr>
              <a:defRPr/>
            </a:pPr>
            <a:r>
              <a:rPr lang="nl-NL" sz="1400" b="1" dirty="0" err="1">
                <a:latin typeface="Arial" charset="0"/>
              </a:rPr>
              <a:t>Price</a:t>
            </a:r>
            <a:r>
              <a:rPr lang="nl-NL" sz="1400" b="1" dirty="0">
                <a:latin typeface="Arial" charset="0"/>
              </a:rPr>
              <a:t>: </a:t>
            </a:r>
            <a:r>
              <a:rPr lang="nl-NL" sz="1400" dirty="0" err="1"/>
              <a:t>Little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indication</a:t>
            </a:r>
            <a:r>
              <a:rPr lang="nl-NL" sz="1400" dirty="0">
                <a:latin typeface="Arial" charset="0"/>
              </a:rPr>
              <a:t> as </a:t>
            </a:r>
            <a:r>
              <a:rPr lang="nl-NL" sz="1400" dirty="0" err="1">
                <a:latin typeface="Arial" charset="0"/>
              </a:rPr>
              <a:t>specs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unclear</a:t>
            </a:r>
            <a:endParaRPr lang="nl-NL" sz="1400" dirty="0">
              <a:latin typeface="Arial" charset="0"/>
            </a:endParaRPr>
          </a:p>
          <a:p>
            <a:pPr>
              <a:defRPr/>
            </a:pPr>
            <a:r>
              <a:rPr lang="nl-NL" sz="1400" b="1" dirty="0">
                <a:latin typeface="Arial" charset="0"/>
              </a:rPr>
              <a:t>Promotion</a:t>
            </a:r>
            <a:r>
              <a:rPr lang="nl-NL" sz="1400" b="1">
                <a:latin typeface="Arial" charset="0"/>
              </a:rPr>
              <a:t>: </a:t>
            </a:r>
            <a:r>
              <a:rPr lang="nl-NL" sz="1400"/>
              <a:t>D</a:t>
            </a:r>
            <a:r>
              <a:rPr lang="nl-NL" sz="1400">
                <a:latin typeface="Arial" charset="0"/>
              </a:rPr>
              <a:t>raw attention to concept (free publicity, </a:t>
            </a:r>
            <a:r>
              <a:rPr lang="nl-NL" sz="1400" dirty="0" err="1">
                <a:latin typeface="Arial" charset="0"/>
              </a:rPr>
              <a:t>buzz</a:t>
            </a:r>
            <a:r>
              <a:rPr lang="nl-NL" sz="1400" dirty="0">
                <a:latin typeface="Arial" charset="0"/>
              </a:rPr>
              <a:t>)</a:t>
            </a:r>
          </a:p>
          <a:p>
            <a:pPr>
              <a:defRPr/>
            </a:pPr>
            <a:r>
              <a:rPr lang="nl-NL" sz="1400" b="1" dirty="0">
                <a:latin typeface="Arial" charset="0"/>
              </a:rPr>
              <a:t>Place: </a:t>
            </a:r>
            <a:r>
              <a:rPr lang="nl-NL" sz="1400" dirty="0" err="1"/>
              <a:t>T</a:t>
            </a:r>
            <a:r>
              <a:rPr lang="nl-NL" sz="1400" dirty="0" err="1">
                <a:latin typeface="Arial" charset="0"/>
              </a:rPr>
              <a:t>hink</a:t>
            </a:r>
            <a:r>
              <a:rPr lang="nl-NL" sz="1400" dirty="0">
                <a:latin typeface="Arial" charset="0"/>
              </a:rPr>
              <a:t> of distribution as part of business model. </a:t>
            </a:r>
            <a:r>
              <a:rPr lang="nl-NL" sz="1400" dirty="0" err="1">
                <a:latin typeface="Arial" charset="0"/>
              </a:rPr>
              <a:t>Also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use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trade</a:t>
            </a:r>
            <a:r>
              <a:rPr lang="nl-NL" sz="1400" dirty="0">
                <a:latin typeface="Arial" charset="0"/>
              </a:rPr>
              <a:t> fairs to </a:t>
            </a:r>
            <a:r>
              <a:rPr lang="nl-NL" sz="1400" dirty="0" err="1">
                <a:latin typeface="Arial" charset="0"/>
              </a:rPr>
              <a:t>find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customers</a:t>
            </a:r>
            <a:endParaRPr lang="nl-NL" sz="1400" dirty="0">
              <a:latin typeface="Arial" charset="0"/>
            </a:endParaRPr>
          </a:p>
          <a:p>
            <a:pPr>
              <a:defRPr/>
            </a:pPr>
            <a:endParaRPr lang="nl-NL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en-US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92478" y="3209148"/>
            <a:ext cx="250607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400" b="1" dirty="0">
                <a:latin typeface="Arial" charset="0"/>
              </a:rPr>
              <a:t>Product: </a:t>
            </a:r>
            <a:r>
              <a:rPr lang="nl-NL" sz="1400" dirty="0" err="1">
                <a:latin typeface="Arial" charset="0"/>
              </a:rPr>
              <a:t>Developed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with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lead</a:t>
            </a:r>
            <a:r>
              <a:rPr lang="nl-NL" sz="1400" dirty="0">
                <a:latin typeface="Arial" charset="0"/>
              </a:rPr>
              <a:t> user</a:t>
            </a:r>
          </a:p>
          <a:p>
            <a:pPr>
              <a:defRPr/>
            </a:pPr>
            <a:r>
              <a:rPr lang="nl-NL" sz="1400" b="1" dirty="0" err="1">
                <a:latin typeface="Arial" charset="0"/>
              </a:rPr>
              <a:t>Price</a:t>
            </a:r>
            <a:r>
              <a:rPr lang="nl-NL" sz="1400" b="1" dirty="0">
                <a:latin typeface="Arial" charset="0"/>
              </a:rPr>
              <a:t>: </a:t>
            </a:r>
            <a:r>
              <a:rPr lang="nl-NL" sz="1400" dirty="0" err="1">
                <a:latin typeface="Arial" charset="0"/>
              </a:rPr>
              <a:t>Thus</a:t>
            </a:r>
            <a:r>
              <a:rPr lang="nl-NL" sz="1400" dirty="0">
                <a:latin typeface="Arial" charset="0"/>
              </a:rPr>
              <a:t>, </a:t>
            </a:r>
            <a:r>
              <a:rPr lang="nl-NL" sz="1400" dirty="0" err="1">
                <a:latin typeface="Arial" charset="0"/>
              </a:rPr>
              <a:t>some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indication</a:t>
            </a:r>
            <a:r>
              <a:rPr lang="nl-NL" sz="1400" dirty="0">
                <a:latin typeface="Arial" charset="0"/>
              </a:rPr>
              <a:t>. </a:t>
            </a:r>
            <a:r>
              <a:rPr lang="nl-NL" sz="1400" dirty="0" err="1">
                <a:latin typeface="Arial" charset="0"/>
              </a:rPr>
              <a:t>Yet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market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size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unclear</a:t>
            </a:r>
            <a:r>
              <a:rPr lang="nl-NL" sz="1400" dirty="0">
                <a:latin typeface="Arial" charset="0"/>
              </a:rPr>
              <a:t>. </a:t>
            </a:r>
            <a:r>
              <a:rPr lang="nl-NL" sz="1400" dirty="0" err="1">
                <a:latin typeface="Arial" charset="0"/>
              </a:rPr>
              <a:t>So</a:t>
            </a:r>
            <a:r>
              <a:rPr lang="nl-NL" sz="1400" dirty="0">
                <a:latin typeface="Arial" charset="0"/>
              </a:rPr>
              <a:t>, </a:t>
            </a:r>
            <a:r>
              <a:rPr lang="nl-NL" sz="1400" dirty="0" err="1">
                <a:latin typeface="Arial" charset="0"/>
              </a:rPr>
              <a:t>problem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estimating</a:t>
            </a:r>
            <a:r>
              <a:rPr lang="nl-NL" sz="1400" dirty="0">
                <a:latin typeface="Arial" charset="0"/>
              </a:rPr>
              <a:t> BEP. </a:t>
            </a:r>
            <a:r>
              <a:rPr lang="nl-NL" sz="1400" dirty="0"/>
              <a:t>Be </a:t>
            </a:r>
            <a:r>
              <a:rPr lang="nl-NL" sz="1400" dirty="0" err="1"/>
              <a:t>c</a:t>
            </a:r>
            <a:r>
              <a:rPr lang="nl-NL" sz="1400" dirty="0" err="1">
                <a:latin typeface="Arial" charset="0"/>
              </a:rPr>
              <a:t>areful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with</a:t>
            </a:r>
            <a:r>
              <a:rPr lang="nl-NL" sz="1400" dirty="0">
                <a:latin typeface="Arial" charset="0"/>
              </a:rPr>
              <a:t> discounts as hard to </a:t>
            </a:r>
            <a:r>
              <a:rPr lang="nl-NL" sz="1400" dirty="0" err="1">
                <a:latin typeface="Arial" charset="0"/>
              </a:rPr>
              <a:t>reverse</a:t>
            </a:r>
            <a:endParaRPr lang="nl-NL" sz="1400" dirty="0">
              <a:latin typeface="Arial" charset="0"/>
            </a:endParaRPr>
          </a:p>
          <a:p>
            <a:pPr>
              <a:defRPr/>
            </a:pPr>
            <a:r>
              <a:rPr lang="nl-NL" sz="1400" b="1" dirty="0">
                <a:latin typeface="Arial" charset="0"/>
              </a:rPr>
              <a:t>Promotion: </a:t>
            </a:r>
            <a:r>
              <a:rPr lang="nl-NL" sz="1400" dirty="0"/>
              <a:t>D</a:t>
            </a:r>
            <a:r>
              <a:rPr lang="nl-NL" sz="1400" dirty="0">
                <a:latin typeface="Arial" charset="0"/>
              </a:rPr>
              <a:t>raw </a:t>
            </a:r>
            <a:r>
              <a:rPr lang="nl-NL" sz="1400" dirty="0" err="1">
                <a:latin typeface="Arial" charset="0"/>
              </a:rPr>
              <a:t>attention</a:t>
            </a:r>
            <a:r>
              <a:rPr lang="nl-NL" sz="1400" dirty="0">
                <a:latin typeface="Arial" charset="0"/>
              </a:rPr>
              <a:t> to concept; </a:t>
            </a:r>
            <a:r>
              <a:rPr lang="nl-NL" sz="1400" dirty="0" err="1">
                <a:latin typeface="Arial" charset="0"/>
              </a:rPr>
              <a:t>leveraging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references</a:t>
            </a:r>
            <a:r>
              <a:rPr lang="nl-NL" sz="1400" dirty="0">
                <a:latin typeface="Arial" charset="0"/>
              </a:rPr>
              <a:t>; </a:t>
            </a:r>
            <a:r>
              <a:rPr lang="nl-NL" sz="1400" dirty="0" err="1">
                <a:latin typeface="Arial" charset="0"/>
              </a:rPr>
              <a:t>Approach</a:t>
            </a:r>
            <a:r>
              <a:rPr lang="nl-NL" sz="1400" dirty="0">
                <a:latin typeface="Arial" charset="0"/>
              </a:rPr>
              <a:t> and interest </a:t>
            </a:r>
            <a:r>
              <a:rPr lang="nl-NL" sz="1400" dirty="0" err="1">
                <a:latin typeface="Arial" charset="0"/>
              </a:rPr>
              <a:t>other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innovators</a:t>
            </a:r>
            <a:r>
              <a:rPr lang="nl-NL" sz="1400" dirty="0">
                <a:latin typeface="Arial" charset="0"/>
              </a:rPr>
              <a:t> as </a:t>
            </a:r>
            <a:r>
              <a:rPr lang="nl-NL" sz="1400" dirty="0" err="1">
                <a:latin typeface="Arial" charset="0"/>
              </a:rPr>
              <a:t>second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reality</a:t>
            </a:r>
            <a:r>
              <a:rPr lang="nl-NL" sz="1400" dirty="0">
                <a:latin typeface="Arial" charset="0"/>
              </a:rPr>
              <a:t> check</a:t>
            </a:r>
          </a:p>
          <a:p>
            <a:pPr>
              <a:defRPr/>
            </a:pPr>
            <a:r>
              <a:rPr lang="nl-NL" sz="1400" b="1" dirty="0">
                <a:latin typeface="Arial" charset="0"/>
              </a:rPr>
              <a:t>Place: </a:t>
            </a:r>
            <a:r>
              <a:rPr lang="nl-NL" sz="1400" dirty="0" err="1"/>
              <a:t>Actively</a:t>
            </a:r>
            <a:r>
              <a:rPr lang="nl-NL" sz="1400" dirty="0"/>
              <a:t> </a:t>
            </a:r>
            <a:r>
              <a:rPr lang="nl-NL" sz="1400" dirty="0" err="1"/>
              <a:t>e</a:t>
            </a:r>
            <a:r>
              <a:rPr lang="nl-NL" sz="1400" dirty="0" err="1">
                <a:latin typeface="Arial" charset="0"/>
              </a:rPr>
              <a:t>xplore</a:t>
            </a:r>
            <a:r>
              <a:rPr lang="nl-NL" sz="1400" dirty="0">
                <a:latin typeface="Arial" charset="0"/>
              </a:rPr>
              <a:t> distribution </a:t>
            </a:r>
            <a:r>
              <a:rPr lang="nl-NL" sz="1400" dirty="0" err="1">
                <a:latin typeface="Arial" charset="0"/>
              </a:rPr>
              <a:t>options</a:t>
            </a:r>
            <a:endParaRPr lang="nl-NL" sz="1400" dirty="0">
              <a:latin typeface="Arial" charset="0"/>
            </a:endParaRPr>
          </a:p>
          <a:p>
            <a:pPr>
              <a:defRPr/>
            </a:pPr>
            <a:endParaRPr lang="nl-NL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en-US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57189" y="3072667"/>
            <a:ext cx="300455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400" b="1" dirty="0">
                <a:latin typeface="Arial" charset="0"/>
              </a:rPr>
              <a:t>Product: </a:t>
            </a:r>
            <a:r>
              <a:rPr lang="nl-NL" sz="1400" dirty="0">
                <a:latin typeface="Arial" charset="0"/>
              </a:rPr>
              <a:t>Design is </a:t>
            </a:r>
            <a:r>
              <a:rPr lang="nl-NL" sz="1400" dirty="0" err="1">
                <a:latin typeface="Arial" charset="0"/>
              </a:rPr>
              <a:t>now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clear</a:t>
            </a:r>
            <a:r>
              <a:rPr lang="nl-NL" sz="1400" dirty="0">
                <a:latin typeface="Arial" charset="0"/>
              </a:rPr>
              <a:t>. Offer </a:t>
            </a:r>
            <a:r>
              <a:rPr lang="nl-NL" sz="1400" dirty="0" err="1">
                <a:latin typeface="Arial" charset="0"/>
              </a:rPr>
              <a:t>proof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for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functionality</a:t>
            </a:r>
            <a:r>
              <a:rPr lang="nl-NL" sz="1400" dirty="0">
                <a:latin typeface="Arial" charset="0"/>
              </a:rPr>
              <a:t> of product over </a:t>
            </a:r>
            <a:r>
              <a:rPr lang="nl-NL" sz="1400" dirty="0" err="1">
                <a:latin typeface="Arial" charset="0"/>
              </a:rPr>
              <a:t>benchmark</a:t>
            </a:r>
            <a:r>
              <a:rPr lang="nl-NL" sz="1400" dirty="0">
                <a:latin typeface="Arial" charset="0"/>
              </a:rPr>
              <a:t>. </a:t>
            </a:r>
            <a:r>
              <a:rPr lang="nl-NL" sz="1400" dirty="0" err="1">
                <a:latin typeface="Arial" charset="0"/>
              </a:rPr>
              <a:t>Decide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on</a:t>
            </a:r>
            <a:r>
              <a:rPr lang="nl-NL" sz="1400" dirty="0">
                <a:latin typeface="Arial" charset="0"/>
              </a:rPr>
              <a:t> product range, </a:t>
            </a:r>
            <a:r>
              <a:rPr lang="nl-NL" sz="1400" dirty="0" err="1">
                <a:latin typeface="Arial" charset="0"/>
              </a:rPr>
              <a:t>but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watch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costs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carefully</a:t>
            </a:r>
            <a:endParaRPr lang="nl-NL" sz="1400" dirty="0">
              <a:latin typeface="Arial" charset="0"/>
            </a:endParaRPr>
          </a:p>
          <a:p>
            <a:pPr>
              <a:defRPr/>
            </a:pPr>
            <a:r>
              <a:rPr lang="nl-NL" sz="1400" b="1" dirty="0" err="1">
                <a:latin typeface="Arial" charset="0"/>
              </a:rPr>
              <a:t>Price</a:t>
            </a:r>
            <a:r>
              <a:rPr lang="nl-NL" sz="1400" b="1" dirty="0">
                <a:latin typeface="Arial" charset="0"/>
              </a:rPr>
              <a:t>: </a:t>
            </a:r>
            <a:r>
              <a:rPr lang="nl-NL" sz="1400" dirty="0" err="1">
                <a:latin typeface="Arial" charset="0"/>
              </a:rPr>
              <a:t>Better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understanding</a:t>
            </a:r>
            <a:r>
              <a:rPr lang="nl-NL" sz="1400" dirty="0">
                <a:latin typeface="Arial" charset="0"/>
              </a:rPr>
              <a:t> of </a:t>
            </a:r>
            <a:r>
              <a:rPr lang="nl-NL" sz="1400" dirty="0" err="1">
                <a:latin typeface="Arial" charset="0"/>
              </a:rPr>
              <a:t>specs</a:t>
            </a:r>
            <a:r>
              <a:rPr lang="nl-NL" sz="1400" dirty="0">
                <a:latin typeface="Arial" charset="0"/>
              </a:rPr>
              <a:t> and </a:t>
            </a:r>
            <a:r>
              <a:rPr lang="nl-NL" sz="1400" dirty="0" err="1">
                <a:latin typeface="Arial" charset="0"/>
              </a:rPr>
              <a:t>market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forecast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allow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for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improved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price</a:t>
            </a:r>
            <a:r>
              <a:rPr lang="nl-NL" sz="1400" dirty="0">
                <a:latin typeface="Arial" charset="0"/>
              </a:rPr>
              <a:t> setting. Factor in margin </a:t>
            </a:r>
            <a:r>
              <a:rPr lang="nl-NL" sz="1400" dirty="0" err="1">
                <a:latin typeface="Arial" charset="0"/>
              </a:rPr>
              <a:t>for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trade</a:t>
            </a:r>
            <a:r>
              <a:rPr lang="nl-NL" sz="1400" dirty="0">
                <a:latin typeface="Arial" charset="0"/>
              </a:rPr>
              <a:t>, service and marketing </a:t>
            </a:r>
            <a:r>
              <a:rPr lang="nl-NL" sz="1400" dirty="0" err="1">
                <a:latin typeface="Arial" charset="0"/>
              </a:rPr>
              <a:t>costs</a:t>
            </a:r>
            <a:endParaRPr lang="nl-NL" sz="1400" dirty="0">
              <a:latin typeface="Arial" charset="0"/>
            </a:endParaRPr>
          </a:p>
          <a:p>
            <a:pPr>
              <a:defRPr/>
            </a:pPr>
            <a:r>
              <a:rPr lang="nl-NL" sz="1400" b="1" dirty="0">
                <a:latin typeface="Arial" charset="0"/>
              </a:rPr>
              <a:t>Promotion: </a:t>
            </a:r>
            <a:r>
              <a:rPr lang="nl-NL" sz="1400" dirty="0"/>
              <a:t>S</a:t>
            </a:r>
            <a:r>
              <a:rPr lang="nl-NL" sz="1400" dirty="0">
                <a:latin typeface="Arial" charset="0"/>
              </a:rPr>
              <a:t>tep up </a:t>
            </a:r>
            <a:r>
              <a:rPr lang="nl-NL" sz="1400" dirty="0" err="1">
                <a:latin typeface="Arial" charset="0"/>
              </a:rPr>
              <a:t>awareness</a:t>
            </a:r>
            <a:r>
              <a:rPr lang="nl-NL" sz="1400" dirty="0">
                <a:latin typeface="Arial" charset="0"/>
              </a:rPr>
              <a:t> building. </a:t>
            </a:r>
            <a:r>
              <a:rPr lang="nl-NL" sz="1400" dirty="0" err="1">
                <a:latin typeface="Arial" charset="0"/>
              </a:rPr>
              <a:t>Add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affection</a:t>
            </a:r>
            <a:r>
              <a:rPr lang="nl-NL" sz="1400" dirty="0">
                <a:latin typeface="Arial" charset="0"/>
              </a:rPr>
              <a:t> factor. Move </a:t>
            </a:r>
            <a:r>
              <a:rPr lang="nl-NL" sz="1400" dirty="0" err="1">
                <a:latin typeface="Arial" charset="0"/>
              </a:rPr>
              <a:t>from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buzz</a:t>
            </a:r>
            <a:r>
              <a:rPr lang="nl-NL" sz="1400" dirty="0">
                <a:latin typeface="Arial" charset="0"/>
              </a:rPr>
              <a:t> to </a:t>
            </a:r>
            <a:r>
              <a:rPr lang="nl-NL" sz="1400" dirty="0" err="1">
                <a:latin typeface="Arial" charset="0"/>
              </a:rPr>
              <a:t>planned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actions</a:t>
            </a:r>
            <a:r>
              <a:rPr lang="nl-NL" sz="1400" dirty="0">
                <a:latin typeface="Arial" charset="0"/>
              </a:rPr>
              <a:t>. </a:t>
            </a:r>
            <a:r>
              <a:rPr lang="nl-NL" sz="1400" dirty="0" err="1">
                <a:latin typeface="Arial" charset="0"/>
              </a:rPr>
              <a:t>Use</a:t>
            </a:r>
            <a:r>
              <a:rPr lang="nl-NL" sz="1400" dirty="0">
                <a:latin typeface="Arial" charset="0"/>
              </a:rPr>
              <a:t> WOM/</a:t>
            </a:r>
            <a:r>
              <a:rPr lang="nl-NL" sz="1400" dirty="0" err="1">
                <a:latin typeface="Arial" charset="0"/>
              </a:rPr>
              <a:t>references</a:t>
            </a:r>
            <a:endParaRPr lang="nl-NL" sz="1400" dirty="0">
              <a:latin typeface="Arial" charset="0"/>
            </a:endParaRPr>
          </a:p>
          <a:p>
            <a:pPr>
              <a:defRPr/>
            </a:pPr>
            <a:r>
              <a:rPr lang="nl-NL" sz="1400" b="1" dirty="0">
                <a:latin typeface="Arial" charset="0"/>
              </a:rPr>
              <a:t>Place</a:t>
            </a:r>
            <a:r>
              <a:rPr lang="nl-NL" sz="1400" b="1">
                <a:latin typeface="Arial" charset="0"/>
              </a:rPr>
              <a:t>: </a:t>
            </a:r>
            <a:r>
              <a:rPr lang="nl-NL" sz="1400"/>
              <a:t>M</a:t>
            </a:r>
            <a:r>
              <a:rPr lang="nl-NL" sz="1400">
                <a:latin typeface="Arial" charset="0"/>
              </a:rPr>
              <a:t>ake </a:t>
            </a:r>
            <a:r>
              <a:rPr lang="nl-NL" sz="1400" dirty="0">
                <a:latin typeface="Arial" charset="0"/>
              </a:rPr>
              <a:t>distribution arrangement and </a:t>
            </a:r>
            <a:r>
              <a:rPr lang="nl-NL" sz="1400" dirty="0" err="1">
                <a:latin typeface="Arial" charset="0"/>
              </a:rPr>
              <a:t>expand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sales</a:t>
            </a:r>
            <a:r>
              <a:rPr lang="nl-NL" sz="1400" dirty="0">
                <a:latin typeface="Arial" charset="0"/>
              </a:rPr>
              <a:t> </a:t>
            </a:r>
            <a:r>
              <a:rPr lang="nl-NL" sz="1400" dirty="0" err="1">
                <a:latin typeface="Arial" charset="0"/>
              </a:rPr>
              <a:t>force</a:t>
            </a:r>
            <a:r>
              <a:rPr lang="nl-NL" sz="1400" i="1" dirty="0">
                <a:latin typeface="Arial" charset="0"/>
              </a:rPr>
              <a:t> </a:t>
            </a:r>
          </a:p>
          <a:p>
            <a:pPr>
              <a:defRPr/>
            </a:pPr>
            <a:endParaRPr lang="nl-NL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en-US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3" name="Left Brace 32"/>
          <p:cNvSpPr/>
          <p:nvPr/>
        </p:nvSpPr>
        <p:spPr>
          <a:xfrm rot="16200000">
            <a:off x="1573788" y="2189399"/>
            <a:ext cx="504056" cy="151216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16200000">
            <a:off x="3488318" y="2137563"/>
            <a:ext cx="504056" cy="151216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16200000">
            <a:off x="5505161" y="2124646"/>
            <a:ext cx="504056" cy="151216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6" grpId="0"/>
      <p:bldP spid="36" grpId="1"/>
      <p:bldP spid="37" grpId="0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" descr="Marketing Pla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60350"/>
            <a:ext cx="5472112" cy="604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127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Marketing Pla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30533"/>
            <a:ext cx="5589587" cy="607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941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3843</TotalTime>
  <Words>3172</Words>
  <Application>Microsoft Office PowerPoint</Application>
  <PresentationFormat>On-screen Show (4:3)</PresentationFormat>
  <Paragraphs>518</Paragraphs>
  <Slides>54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Aharoni</vt:lpstr>
      <vt:lpstr>Arial</vt:lpstr>
      <vt:lpstr>Calibri</vt:lpstr>
      <vt:lpstr>Cambria</vt:lpstr>
      <vt:lpstr>Times New Roman</vt:lpstr>
      <vt:lpstr>TUE Scala</vt:lpstr>
      <vt:lpstr>Tw Cen MT</vt:lpstr>
      <vt:lpstr>Wingdings</vt:lpstr>
      <vt:lpstr>Wingdings 2</vt:lpstr>
      <vt:lpstr>Median</vt:lpstr>
      <vt:lpstr>Entrepreneurial Marketing: An Effectual Approach </vt:lpstr>
      <vt:lpstr>Objectives</vt:lpstr>
      <vt:lpstr>Low cost sales/marketing program</vt:lpstr>
      <vt:lpstr>Content of 1-page plan</vt:lpstr>
      <vt:lpstr>Possible elements and structure</vt:lpstr>
      <vt:lpstr>Marketing levers for translating value proposition in marketing mix</vt:lpstr>
      <vt:lpstr>Putting things in perspective: General evolution of marketing mix</vt:lpstr>
      <vt:lpstr>PowerPoint Presentation</vt:lpstr>
      <vt:lpstr>PowerPoint Presentation</vt:lpstr>
      <vt:lpstr>Important marketing concepts and specific entrepreneurial context</vt:lpstr>
      <vt:lpstr>Entrepreneurial challenge</vt:lpstr>
      <vt:lpstr>Product attribute model (example) </vt:lpstr>
      <vt:lpstr>Design</vt:lpstr>
      <vt:lpstr>Product line issues</vt:lpstr>
      <vt:lpstr>Augmented product concept</vt:lpstr>
      <vt:lpstr>Brand name</vt:lpstr>
      <vt:lpstr>Brand architecture different branding strategies</vt:lpstr>
      <vt:lpstr>Service</vt:lpstr>
      <vt:lpstr>Some practical suggestions</vt:lpstr>
      <vt:lpstr>Important marketing concepts and specific entrepreneurial context</vt:lpstr>
      <vt:lpstr>Entrepreneurial challenge</vt:lpstr>
      <vt:lpstr>Price objectives</vt:lpstr>
      <vt:lpstr>Economic roots; impact of market structure</vt:lpstr>
      <vt:lpstr>Estimating costs</vt:lpstr>
      <vt:lpstr>Determining demand</vt:lpstr>
      <vt:lpstr>Determining demand ii</vt:lpstr>
      <vt:lpstr>Pricing methods</vt:lpstr>
      <vt:lpstr>Acceptable price range</vt:lpstr>
      <vt:lpstr>Price-sensitivity model</vt:lpstr>
      <vt:lpstr>Plot</vt:lpstr>
      <vt:lpstr>PowerPoint Presentation</vt:lpstr>
      <vt:lpstr>Some practical suggestions</vt:lpstr>
      <vt:lpstr>Important marketing concepts and specific entrepreneurial context</vt:lpstr>
      <vt:lpstr>Entrepreneurial challenge</vt:lpstr>
      <vt:lpstr>Example: Tesla preparing the market</vt:lpstr>
      <vt:lpstr>Create link to brand/company and explain how it works</vt:lpstr>
      <vt:lpstr>Moving customers further in the communication funnel</vt:lpstr>
      <vt:lpstr>A basic communication model: AIDA</vt:lpstr>
      <vt:lpstr>Effectively advertising the solution that you provide</vt:lpstr>
      <vt:lpstr>Promotion: Media for creating awareness</vt:lpstr>
      <vt:lpstr>Free publicity example</vt:lpstr>
      <vt:lpstr>Direct marketing example</vt:lpstr>
      <vt:lpstr>Social media</vt:lpstr>
      <vt:lpstr>Mere exposure effect</vt:lpstr>
      <vt:lpstr>Some practical suggestions</vt:lpstr>
      <vt:lpstr>Important marketing concepts and specific entrepreneurial context</vt:lpstr>
      <vt:lpstr>Entrepreneurial challenges</vt:lpstr>
      <vt:lpstr>Place (distribution)</vt:lpstr>
      <vt:lpstr>Note that distributors have their own needs</vt:lpstr>
      <vt:lpstr>Channel decisions</vt:lpstr>
      <vt:lpstr>Building access/distribution</vt:lpstr>
      <vt:lpstr>Channel decisions</vt:lpstr>
      <vt:lpstr>Some practical suggestions</vt:lpstr>
      <vt:lpstr>Lessons</vt:lpstr>
    </vt:vector>
  </TitlesOfParts>
  <Company>Vrije Universiteit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&amp; stakeholder value creation</dc:title>
  <dc:creator>FEWEB</dc:creator>
  <cp:lastModifiedBy>Bookbright Media</cp:lastModifiedBy>
  <cp:revision>272</cp:revision>
  <dcterms:created xsi:type="dcterms:W3CDTF">2012-09-29T13:33:16Z</dcterms:created>
  <dcterms:modified xsi:type="dcterms:W3CDTF">2017-11-10T15:30:54Z</dcterms:modified>
</cp:coreProperties>
</file>