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8" r:id="rId4"/>
    <p:sldId id="269" r:id="rId5"/>
    <p:sldId id="275" r:id="rId6"/>
    <p:sldId id="276" r:id="rId7"/>
    <p:sldId id="258" r:id="rId8"/>
    <p:sldId id="270" r:id="rId9"/>
    <p:sldId id="261" r:id="rId10"/>
    <p:sldId id="272" r:id="rId11"/>
    <p:sldId id="277"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15" autoAdjust="0"/>
    <p:restoredTop sz="94660"/>
  </p:normalViewPr>
  <p:slideViewPr>
    <p:cSldViewPr>
      <p:cViewPr varScale="1">
        <p:scale>
          <a:sx n="87" d="100"/>
          <a:sy n="87" d="100"/>
        </p:scale>
        <p:origin x="-13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3004016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539680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134021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3345545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3745839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2313984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2016490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1366734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703748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5647830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06BBC8-879F-496D-B147-D71DB1EB9E20}" type="datetimeFigureOut">
              <a:rPr lang="en-US" smtClean="0"/>
              <a:t>6/14/2016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DD5D6-BAD3-49CF-B48E-1BF615823301}" type="slidenum">
              <a:rPr lang="en-US" smtClean="0"/>
              <a:t>‹#›</a:t>
            </a:fld>
            <a:endParaRPr lang="en-US" dirty="0"/>
          </a:p>
        </p:txBody>
      </p:sp>
    </p:spTree>
    <p:extLst>
      <p:ext uri="{BB962C8B-B14F-4D97-AF65-F5344CB8AC3E}">
        <p14:creationId xmlns:p14="http://schemas.microsoft.com/office/powerpoint/2010/main" val="7159839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6BBC8-879F-496D-B147-D71DB1EB9E20}" type="datetimeFigureOut">
              <a:rPr lang="en-US" smtClean="0"/>
              <a:t>6/14/2016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DD5D6-BAD3-49CF-B48E-1BF615823301}" type="slidenum">
              <a:rPr lang="en-US" smtClean="0"/>
              <a:t>‹#›</a:t>
            </a:fld>
            <a:endParaRPr lang="en-US" dirty="0"/>
          </a:p>
        </p:txBody>
      </p:sp>
      <p:sp>
        <p:nvSpPr>
          <p:cNvPr id="7" name="TextBox 6"/>
          <p:cNvSpPr txBox="1"/>
          <p:nvPr userDrawn="1"/>
        </p:nvSpPr>
        <p:spPr>
          <a:xfrm>
            <a:off x="2607833" y="6396335"/>
            <a:ext cx="3937040" cy="461665"/>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 Sejal Parikh Foxx, Stanley B. Baker, and Edwin R. Gerler, Jr.</a:t>
            </a:r>
            <a:endParaRPr lang="en-US" sz="1200" dirty="0" smtClean="0"/>
          </a:p>
          <a:p>
            <a:endParaRPr lang="en-US" sz="1200" dirty="0"/>
          </a:p>
        </p:txBody>
      </p:sp>
    </p:spTree>
    <p:extLst>
      <p:ext uri="{BB962C8B-B14F-4D97-AF65-F5344CB8AC3E}">
        <p14:creationId xmlns:p14="http://schemas.microsoft.com/office/powerpoint/2010/main" val="3500947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1"/>
            <a:ext cx="7772400" cy="2305050"/>
          </a:xfrm>
        </p:spPr>
        <p:txBody>
          <a:bodyPr>
            <a:normAutofit/>
          </a:bodyPr>
          <a:lstStyle/>
          <a:p>
            <a:r>
              <a:rPr lang="en-US" b="1" dirty="0"/>
              <a:t>Partners in Building a </a:t>
            </a:r>
            <a:r>
              <a:rPr lang="en-US" b="1" dirty="0" smtClean="0"/>
              <a:t>Postsecondary Education-Going </a:t>
            </a:r>
            <a:r>
              <a:rPr lang="en-US" b="1" dirty="0"/>
              <a:t>Culture </a:t>
            </a:r>
            <a:endParaRPr lang="en-US" dirty="0"/>
          </a:p>
        </p:txBody>
      </p:sp>
      <p:sp>
        <p:nvSpPr>
          <p:cNvPr id="3" name="Subtitle 2"/>
          <p:cNvSpPr>
            <a:spLocks noGrp="1"/>
          </p:cNvSpPr>
          <p:nvPr>
            <p:ph type="subTitle" idx="1"/>
          </p:nvPr>
        </p:nvSpPr>
        <p:spPr/>
        <p:txBody>
          <a:bodyPr/>
          <a:lstStyle/>
          <a:p>
            <a:r>
              <a:rPr lang="en-US" b="1" dirty="0"/>
              <a:t>CHAPTER </a:t>
            </a:r>
            <a:r>
              <a:rPr lang="en-US" b="1" dirty="0" smtClean="0"/>
              <a:t>11</a:t>
            </a:r>
            <a:endParaRPr lang="en-US" dirty="0"/>
          </a:p>
        </p:txBody>
      </p:sp>
    </p:spTree>
    <p:extLst>
      <p:ext uri="{BB962C8B-B14F-4D97-AF65-F5344CB8AC3E}">
        <p14:creationId xmlns:p14="http://schemas.microsoft.com/office/powerpoint/2010/main" val="22363242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hangingPunct="0"/>
            <a:r>
              <a:rPr lang="en-US" b="1" dirty="0" smtClean="0"/>
              <a:t>ASSESSING CAREER AND COLLEGE READINESS SELF-EFFICACY</a:t>
            </a:r>
            <a:endParaRPr lang="en-US" dirty="0"/>
          </a:p>
        </p:txBody>
      </p:sp>
      <p:sp>
        <p:nvSpPr>
          <p:cNvPr id="3" name="Content Placeholder 2"/>
          <p:cNvSpPr>
            <a:spLocks noGrp="1"/>
          </p:cNvSpPr>
          <p:nvPr>
            <p:ph idx="1"/>
          </p:nvPr>
        </p:nvSpPr>
        <p:spPr/>
        <p:txBody>
          <a:bodyPr>
            <a:normAutofit lnSpcReduction="10000"/>
          </a:bodyPr>
          <a:lstStyle/>
          <a:p>
            <a:pPr lvl="0" hangingPunct="0"/>
            <a:r>
              <a:rPr lang="en-US" dirty="0"/>
              <a:t>Career and College Readiness Inventory (CCRSI; Baker &amp; Parikh Foxx, 2012) </a:t>
            </a:r>
            <a:endParaRPr lang="en-US" dirty="0" smtClean="0"/>
          </a:p>
          <a:p>
            <a:pPr lvl="0" hangingPunct="0"/>
            <a:r>
              <a:rPr lang="en-US" dirty="0" smtClean="0"/>
              <a:t>An </a:t>
            </a:r>
            <a:r>
              <a:rPr lang="en-US" dirty="0"/>
              <a:t>exploratory factor analysis identified four </a:t>
            </a:r>
            <a:r>
              <a:rPr lang="en-US" dirty="0" smtClean="0"/>
              <a:t>factors:</a:t>
            </a:r>
          </a:p>
          <a:p>
            <a:pPr lvl="1" hangingPunct="0"/>
            <a:r>
              <a:rPr lang="en-US" dirty="0" smtClean="0"/>
              <a:t>(a</a:t>
            </a:r>
            <a:r>
              <a:rPr lang="en-US" dirty="0"/>
              <a:t>) procedural and financial challenges (a.k.a. college knowledge</a:t>
            </a:r>
            <a:r>
              <a:rPr lang="en-US" dirty="0" smtClean="0"/>
              <a:t>)</a:t>
            </a:r>
          </a:p>
          <a:p>
            <a:pPr lvl="1" hangingPunct="0"/>
            <a:r>
              <a:rPr lang="en-US" dirty="0" smtClean="0"/>
              <a:t>(</a:t>
            </a:r>
            <a:r>
              <a:rPr lang="en-US" dirty="0"/>
              <a:t>b) positive personal </a:t>
            </a:r>
            <a:r>
              <a:rPr lang="en-US" dirty="0" smtClean="0"/>
              <a:t>characteristics</a:t>
            </a:r>
          </a:p>
          <a:p>
            <a:pPr lvl="1" hangingPunct="0"/>
            <a:r>
              <a:rPr lang="en-US" dirty="0" smtClean="0"/>
              <a:t>(</a:t>
            </a:r>
            <a:r>
              <a:rPr lang="en-US" dirty="0"/>
              <a:t>c) academic </a:t>
            </a:r>
            <a:r>
              <a:rPr lang="en-US" dirty="0" smtClean="0"/>
              <a:t>competence</a:t>
            </a:r>
          </a:p>
          <a:p>
            <a:pPr lvl="1" hangingPunct="0"/>
            <a:r>
              <a:rPr lang="en-US" dirty="0" smtClean="0"/>
              <a:t>(</a:t>
            </a:r>
            <a:r>
              <a:rPr lang="en-US" dirty="0"/>
              <a:t>d) potential to achieve future </a:t>
            </a:r>
            <a:r>
              <a:rPr lang="en-US" dirty="0" smtClean="0"/>
              <a:t>goals</a:t>
            </a:r>
            <a:endParaRPr lang="en-US" dirty="0"/>
          </a:p>
        </p:txBody>
      </p:sp>
    </p:spTree>
    <p:extLst>
      <p:ext uri="{BB962C8B-B14F-4D97-AF65-F5344CB8AC3E}">
        <p14:creationId xmlns:p14="http://schemas.microsoft.com/office/powerpoint/2010/main" val="6540019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COMPLEMENTARY STRATEGIES</a:t>
            </a:r>
            <a:endParaRPr lang="en-US" dirty="0"/>
          </a:p>
        </p:txBody>
      </p:sp>
      <p:sp>
        <p:nvSpPr>
          <p:cNvPr id="3" name="Content Placeholder 2"/>
          <p:cNvSpPr>
            <a:spLocks noGrp="1"/>
          </p:cNvSpPr>
          <p:nvPr>
            <p:ph idx="1"/>
          </p:nvPr>
        </p:nvSpPr>
        <p:spPr/>
        <p:txBody>
          <a:bodyPr/>
          <a:lstStyle/>
          <a:p>
            <a:r>
              <a:rPr lang="en-US" dirty="0"/>
              <a:t>School </a:t>
            </a:r>
            <a:r>
              <a:rPr lang="en-US" dirty="0" smtClean="0"/>
              <a:t>bonding</a:t>
            </a:r>
          </a:p>
          <a:p>
            <a:r>
              <a:rPr lang="en-US" dirty="0"/>
              <a:t>School </a:t>
            </a:r>
            <a:r>
              <a:rPr lang="en-US" dirty="0" smtClean="0"/>
              <a:t>connectedness</a:t>
            </a:r>
          </a:p>
          <a:p>
            <a:r>
              <a:rPr lang="en-US" dirty="0" smtClean="0"/>
              <a:t>Transition-to-adulthood</a:t>
            </a:r>
          </a:p>
          <a:p>
            <a:r>
              <a:rPr lang="en-US" dirty="0"/>
              <a:t>Preventing </a:t>
            </a:r>
            <a:r>
              <a:rPr lang="en-US" dirty="0" smtClean="0"/>
              <a:t>dropouts</a:t>
            </a:r>
          </a:p>
          <a:p>
            <a:pPr marL="0" indent="0">
              <a:buNone/>
            </a:pPr>
            <a:endParaRPr lang="en-US" dirty="0"/>
          </a:p>
        </p:txBody>
      </p:sp>
    </p:spTree>
    <p:extLst>
      <p:ext uri="{BB962C8B-B14F-4D97-AF65-F5344CB8AC3E}">
        <p14:creationId xmlns:p14="http://schemas.microsoft.com/office/powerpoint/2010/main" val="544911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APPLICATION TO TECHNOLOGY</a:t>
            </a:r>
            <a:endParaRPr lang="en-US" b="1" dirty="0"/>
          </a:p>
        </p:txBody>
      </p:sp>
      <p:sp>
        <p:nvSpPr>
          <p:cNvPr id="3" name="Content Placeholder 2"/>
          <p:cNvSpPr>
            <a:spLocks noGrp="1"/>
          </p:cNvSpPr>
          <p:nvPr>
            <p:ph idx="1"/>
          </p:nvPr>
        </p:nvSpPr>
        <p:spPr/>
        <p:txBody>
          <a:bodyPr/>
          <a:lstStyle/>
          <a:p>
            <a:r>
              <a:rPr lang="en-US" dirty="0" smtClean="0"/>
              <a:t>Create a powerpoint presentation designed for students and/or parents on college affordability and financial aid</a:t>
            </a:r>
          </a:p>
          <a:p>
            <a:r>
              <a:rPr lang="en-US" dirty="0" smtClean="0"/>
              <a:t>Search the Internet for free resources and websites that you can use to create a </a:t>
            </a:r>
            <a:r>
              <a:rPr lang="en-US" dirty="0" smtClean="0"/>
              <a:t>college-going </a:t>
            </a:r>
            <a:r>
              <a:rPr lang="en-US" dirty="0" smtClean="0"/>
              <a:t>culture</a:t>
            </a:r>
          </a:p>
          <a:p>
            <a:endParaRPr lang="en-US" dirty="0"/>
          </a:p>
        </p:txBody>
      </p:sp>
    </p:spTree>
    <p:extLst>
      <p:ext uri="{BB962C8B-B14F-4D97-AF65-F5344CB8AC3E}">
        <p14:creationId xmlns:p14="http://schemas.microsoft.com/office/powerpoint/2010/main" val="1486199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GOAL</a:t>
            </a:r>
            <a:endParaRPr lang="en-US" dirty="0"/>
          </a:p>
        </p:txBody>
      </p:sp>
      <p:sp>
        <p:nvSpPr>
          <p:cNvPr id="3" name="Content Placeholder 2"/>
          <p:cNvSpPr>
            <a:spLocks noGrp="1"/>
          </p:cNvSpPr>
          <p:nvPr>
            <p:ph idx="1"/>
          </p:nvPr>
        </p:nvSpPr>
        <p:spPr/>
        <p:txBody>
          <a:bodyPr>
            <a:normAutofit/>
          </a:bodyPr>
          <a:lstStyle/>
          <a:p>
            <a:r>
              <a:rPr lang="en-US" sz="2800" b="1" dirty="0"/>
              <a:t>To introduce a specific proactive career and college readiness enhancement role for </a:t>
            </a:r>
            <a:r>
              <a:rPr lang="en-US" sz="2800" b="1" dirty="0" smtClean="0"/>
              <a:t>school </a:t>
            </a:r>
            <a:r>
              <a:rPr lang="en-US" sz="2800" b="1" dirty="0"/>
              <a:t>counselors.</a:t>
            </a:r>
          </a:p>
        </p:txBody>
      </p:sp>
    </p:spTree>
    <p:extLst>
      <p:ext uri="{BB962C8B-B14F-4D97-AF65-F5344CB8AC3E}">
        <p14:creationId xmlns:p14="http://schemas.microsoft.com/office/powerpoint/2010/main" val="523878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CONTEXT</a:t>
            </a:r>
            <a:endParaRPr lang="en-US" b="1" dirty="0"/>
          </a:p>
        </p:txBody>
      </p:sp>
      <p:sp>
        <p:nvSpPr>
          <p:cNvPr id="3" name="Content Placeholder 2"/>
          <p:cNvSpPr>
            <a:spLocks noGrp="1"/>
          </p:cNvSpPr>
          <p:nvPr>
            <p:ph idx="1"/>
          </p:nvPr>
        </p:nvSpPr>
        <p:spPr/>
        <p:txBody>
          <a:bodyPr>
            <a:normAutofit fontScale="92500"/>
          </a:bodyPr>
          <a:lstStyle/>
          <a:p>
            <a:r>
              <a:rPr lang="en-US" dirty="0"/>
              <a:t>B</a:t>
            </a:r>
            <a:r>
              <a:rPr lang="en-US" dirty="0" smtClean="0"/>
              <a:t>y </a:t>
            </a:r>
            <a:r>
              <a:rPr lang="en-US" dirty="0"/>
              <a:t>2020, 65% of the jobs in the United States will require some sort of </a:t>
            </a:r>
            <a:r>
              <a:rPr lang="en-US" dirty="0" smtClean="0"/>
              <a:t>postsecondary </a:t>
            </a:r>
            <a:r>
              <a:rPr lang="en-US" dirty="0"/>
              <a:t>education (</a:t>
            </a:r>
            <a:r>
              <a:rPr lang="en-US" dirty="0" smtClean="0"/>
              <a:t>Carnevale</a:t>
            </a:r>
            <a:r>
              <a:rPr lang="en-US" dirty="0"/>
              <a:t>, Smith, &amp; Strohl, 2013</a:t>
            </a:r>
            <a:r>
              <a:rPr lang="en-US" dirty="0" smtClean="0"/>
              <a:t>).</a:t>
            </a:r>
          </a:p>
          <a:p>
            <a:r>
              <a:rPr lang="en-US" dirty="0"/>
              <a:t>The value of a high school diploma has gradually diminished in recent years for a number of reasons, including the emergence of a global economy and the ever-increasing importance of possessing requisite technological skills for employment in the </a:t>
            </a:r>
            <a:r>
              <a:rPr lang="en-US" dirty="0" smtClean="0"/>
              <a:t>21st century.</a:t>
            </a:r>
            <a:endParaRPr lang="en-US" dirty="0"/>
          </a:p>
        </p:txBody>
      </p:sp>
    </p:spTree>
    <p:extLst>
      <p:ext uri="{BB962C8B-B14F-4D97-AF65-F5344CB8AC3E}">
        <p14:creationId xmlns:p14="http://schemas.microsoft.com/office/powerpoint/2010/main" val="2945571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hangingPunct="0"/>
            <a:r>
              <a:rPr lang="en-US" sz="4000" b="1" dirty="0" smtClean="0"/>
              <a:t>POSTSECONDARY EDUCATION-GOING CULTURE</a:t>
            </a:r>
            <a:endParaRPr lang="en-US" sz="4000" cap="all" dirty="0"/>
          </a:p>
        </p:txBody>
      </p:sp>
      <p:sp>
        <p:nvSpPr>
          <p:cNvPr id="3" name="Content Placeholder 2"/>
          <p:cNvSpPr>
            <a:spLocks noGrp="1"/>
          </p:cNvSpPr>
          <p:nvPr>
            <p:ph idx="1"/>
          </p:nvPr>
        </p:nvSpPr>
        <p:spPr/>
        <p:txBody>
          <a:bodyPr>
            <a:normAutofit fontScale="92500" lnSpcReduction="20000"/>
          </a:bodyPr>
          <a:lstStyle/>
          <a:p>
            <a:r>
              <a:rPr lang="en-US" dirty="0" smtClean="0"/>
              <a:t>20th-century </a:t>
            </a:r>
            <a:r>
              <a:rPr lang="en-US" dirty="0"/>
              <a:t>career goals for </a:t>
            </a:r>
            <a:r>
              <a:rPr lang="en-US" dirty="0" smtClean="0"/>
              <a:t>youths, </a:t>
            </a:r>
            <a:r>
              <a:rPr lang="en-US" dirty="0"/>
              <a:t>such as education for life and employment </a:t>
            </a:r>
            <a:r>
              <a:rPr lang="en-US" dirty="0" smtClean="0"/>
              <a:t>security, </a:t>
            </a:r>
            <a:r>
              <a:rPr lang="en-US" dirty="0"/>
              <a:t>have been challenged by changing </a:t>
            </a:r>
            <a:r>
              <a:rPr lang="en-US" dirty="0" smtClean="0"/>
              <a:t>circumstances, </a:t>
            </a:r>
            <a:r>
              <a:rPr lang="en-US" dirty="0"/>
              <a:t>including </a:t>
            </a:r>
            <a:endParaRPr lang="en-US" dirty="0" smtClean="0"/>
          </a:p>
          <a:p>
            <a:pPr lvl="1"/>
            <a:r>
              <a:rPr lang="en-US" dirty="0" smtClean="0"/>
              <a:t>(</a:t>
            </a:r>
            <a:r>
              <a:rPr lang="en-US" dirty="0"/>
              <a:t>a) the emergence of numerous post-secondary education pathways to career </a:t>
            </a:r>
            <a:r>
              <a:rPr lang="en-US" dirty="0" smtClean="0"/>
              <a:t>readiness</a:t>
            </a:r>
          </a:p>
          <a:p>
            <a:pPr lvl="1"/>
            <a:r>
              <a:rPr lang="en-US" dirty="0" smtClean="0"/>
              <a:t>(</a:t>
            </a:r>
            <a:r>
              <a:rPr lang="en-US" dirty="0"/>
              <a:t>b) the increasing importance of acquiring a sophisticated knowledge base and related </a:t>
            </a:r>
            <a:r>
              <a:rPr lang="en-US" dirty="0" smtClean="0"/>
              <a:t>skills</a:t>
            </a:r>
          </a:p>
          <a:p>
            <a:pPr lvl="1"/>
            <a:r>
              <a:rPr lang="en-US" dirty="0" smtClean="0"/>
              <a:t>(</a:t>
            </a:r>
            <a:r>
              <a:rPr lang="en-US" dirty="0"/>
              <a:t>c) the necessity of engaging in lifelong learning to upgrade one’s skills </a:t>
            </a:r>
            <a:r>
              <a:rPr lang="en-US" dirty="0" smtClean="0"/>
              <a:t>continuously</a:t>
            </a:r>
          </a:p>
          <a:p>
            <a:pPr lvl="1"/>
            <a:r>
              <a:rPr lang="en-US" dirty="0" smtClean="0"/>
              <a:t>(</a:t>
            </a:r>
            <a:r>
              <a:rPr lang="en-US" dirty="0"/>
              <a:t>d) the potential for having to work beyond the traditional retirement age </a:t>
            </a:r>
          </a:p>
          <a:p>
            <a:endParaRPr lang="en-US" dirty="0"/>
          </a:p>
        </p:txBody>
      </p:sp>
    </p:spTree>
    <p:extLst>
      <p:ext uri="{BB962C8B-B14F-4D97-AF65-F5344CB8AC3E}">
        <p14:creationId xmlns:p14="http://schemas.microsoft.com/office/powerpoint/2010/main" val="8818415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NATIONAL ATTENTION</a:t>
            </a:r>
            <a:endParaRPr lang="en-US" b="1" dirty="0"/>
          </a:p>
        </p:txBody>
      </p:sp>
      <p:sp>
        <p:nvSpPr>
          <p:cNvPr id="3" name="Content Placeholder 2"/>
          <p:cNvSpPr>
            <a:spLocks noGrp="1"/>
          </p:cNvSpPr>
          <p:nvPr>
            <p:ph idx="1"/>
          </p:nvPr>
        </p:nvSpPr>
        <p:spPr/>
        <p:txBody>
          <a:bodyPr>
            <a:normAutofit fontScale="85000" lnSpcReduction="10000"/>
          </a:bodyPr>
          <a:lstStyle/>
          <a:p>
            <a:r>
              <a:rPr lang="en-US" dirty="0"/>
              <a:t>Considerable attention has been devoted to enhancing career and college readiness by institutions such as </a:t>
            </a:r>
            <a:endParaRPr lang="en-US" dirty="0" smtClean="0"/>
          </a:p>
          <a:p>
            <a:pPr lvl="1"/>
            <a:r>
              <a:rPr lang="en-US" dirty="0" smtClean="0"/>
              <a:t>Achieve</a:t>
            </a:r>
            <a:r>
              <a:rPr lang="en-US" dirty="0"/>
              <a:t>, </a:t>
            </a:r>
            <a:r>
              <a:rPr lang="en-US" dirty="0" smtClean="0"/>
              <a:t>Inc</a:t>
            </a:r>
            <a:r>
              <a:rPr lang="en-US" dirty="0"/>
              <a:t>.</a:t>
            </a:r>
            <a:endParaRPr lang="en-US" dirty="0" smtClean="0"/>
          </a:p>
          <a:p>
            <a:pPr lvl="1"/>
            <a:r>
              <a:rPr lang="en-US" dirty="0" smtClean="0"/>
              <a:t>ACT</a:t>
            </a:r>
            <a:r>
              <a:rPr lang="en-US" dirty="0"/>
              <a:t>, Inc</a:t>
            </a:r>
            <a:r>
              <a:rPr lang="en-US" dirty="0" smtClean="0"/>
              <a:t>.</a:t>
            </a:r>
          </a:p>
          <a:p>
            <a:pPr lvl="1"/>
            <a:r>
              <a:rPr lang="en-US" dirty="0" smtClean="0"/>
              <a:t>American </a:t>
            </a:r>
            <a:r>
              <a:rPr lang="en-US" dirty="0"/>
              <a:t>Association of Colleges for Teacher </a:t>
            </a:r>
            <a:r>
              <a:rPr lang="en-US" dirty="0" smtClean="0"/>
              <a:t>Education</a:t>
            </a:r>
          </a:p>
          <a:p>
            <a:pPr lvl="1"/>
            <a:r>
              <a:rPr lang="en-US" dirty="0" smtClean="0"/>
              <a:t>Bill </a:t>
            </a:r>
            <a:r>
              <a:rPr lang="en-US" dirty="0"/>
              <a:t>and Melinda Gates </a:t>
            </a:r>
            <a:r>
              <a:rPr lang="en-US" dirty="0" smtClean="0"/>
              <a:t>Foundation</a:t>
            </a:r>
            <a:endParaRPr lang="en-US" dirty="0"/>
          </a:p>
          <a:p>
            <a:pPr lvl="1"/>
            <a:r>
              <a:rPr lang="en-US" dirty="0" smtClean="0"/>
              <a:t>Center </a:t>
            </a:r>
            <a:r>
              <a:rPr lang="en-US" dirty="0"/>
              <a:t>for Mental Health </a:t>
            </a:r>
            <a:r>
              <a:rPr lang="en-US" dirty="0" smtClean="0"/>
              <a:t>in </a:t>
            </a:r>
            <a:r>
              <a:rPr lang="en-US" dirty="0" smtClean="0"/>
              <a:t>Schools</a:t>
            </a:r>
          </a:p>
          <a:p>
            <a:pPr lvl="1"/>
            <a:r>
              <a:rPr lang="en-US" dirty="0" smtClean="0"/>
              <a:t>College Board</a:t>
            </a:r>
            <a:endParaRPr lang="en-US" dirty="0"/>
          </a:p>
          <a:p>
            <a:pPr lvl="1"/>
            <a:r>
              <a:rPr lang="en-US" dirty="0" smtClean="0"/>
              <a:t>National </a:t>
            </a:r>
            <a:r>
              <a:rPr lang="en-US" dirty="0"/>
              <a:t>Governors </a:t>
            </a:r>
            <a:r>
              <a:rPr lang="en-US" dirty="0" smtClean="0"/>
              <a:t>Association</a:t>
            </a:r>
            <a:endParaRPr lang="en-US" dirty="0"/>
          </a:p>
          <a:p>
            <a:pPr lvl="1"/>
            <a:r>
              <a:rPr lang="en-US" dirty="0" smtClean="0"/>
              <a:t>U.S</a:t>
            </a:r>
            <a:r>
              <a:rPr lang="en-US" dirty="0"/>
              <a:t>. Department of </a:t>
            </a:r>
            <a:r>
              <a:rPr lang="en-US" dirty="0" smtClean="0"/>
              <a:t>Education</a:t>
            </a:r>
            <a:endParaRPr lang="en-US" dirty="0"/>
          </a:p>
        </p:txBody>
      </p:sp>
    </p:spTree>
    <p:extLst>
      <p:ext uri="{BB962C8B-B14F-4D97-AF65-F5344CB8AC3E}">
        <p14:creationId xmlns:p14="http://schemas.microsoft.com/office/powerpoint/2010/main" val="2080594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DEFINITIONS</a:t>
            </a:r>
            <a:endParaRPr lang="en-US" b="1" dirty="0"/>
          </a:p>
        </p:txBody>
      </p:sp>
      <p:sp>
        <p:nvSpPr>
          <p:cNvPr id="3" name="Content Placeholder 2"/>
          <p:cNvSpPr>
            <a:spLocks noGrp="1"/>
          </p:cNvSpPr>
          <p:nvPr>
            <p:ph idx="1"/>
          </p:nvPr>
        </p:nvSpPr>
        <p:spPr/>
        <p:txBody>
          <a:bodyPr>
            <a:normAutofit fontScale="92500" lnSpcReduction="10000"/>
          </a:bodyPr>
          <a:lstStyle/>
          <a:p>
            <a:r>
              <a:rPr lang="en-US" dirty="0"/>
              <a:t>C</a:t>
            </a:r>
            <a:r>
              <a:rPr lang="en-US" dirty="0" smtClean="0"/>
              <a:t>areer </a:t>
            </a:r>
            <a:r>
              <a:rPr lang="en-US" dirty="0"/>
              <a:t>readiness is possession of the content knowledge and key learning skills and techniques sufficient to begin studies in a career </a:t>
            </a:r>
            <a:r>
              <a:rPr lang="en-US" dirty="0" smtClean="0"/>
              <a:t>pathway.</a:t>
            </a:r>
          </a:p>
          <a:p>
            <a:r>
              <a:rPr lang="en-US" dirty="0" smtClean="0"/>
              <a:t>College </a:t>
            </a:r>
            <a:r>
              <a:rPr lang="en-US" dirty="0"/>
              <a:t>readiness was defined as being prepared to succeed in entry-level </a:t>
            </a:r>
            <a:r>
              <a:rPr lang="en-US" dirty="0" smtClean="0"/>
              <a:t>postsecondary </a:t>
            </a:r>
            <a:r>
              <a:rPr lang="en-US" dirty="0"/>
              <a:t>general education </a:t>
            </a:r>
            <a:r>
              <a:rPr lang="en-US" dirty="0" smtClean="0"/>
              <a:t>courses.</a:t>
            </a:r>
          </a:p>
          <a:p>
            <a:pPr lvl="1"/>
            <a:r>
              <a:rPr lang="en-US" dirty="0" smtClean="0"/>
              <a:t>A </a:t>
            </a:r>
            <a:r>
              <a:rPr lang="en-US" dirty="0"/>
              <a:t>common underlying element in these definitions is an emphasis on achievement, that </a:t>
            </a:r>
            <a:r>
              <a:rPr lang="en-US" dirty="0" smtClean="0"/>
              <a:t>is, </a:t>
            </a:r>
            <a:r>
              <a:rPr lang="en-US" dirty="0"/>
              <a:t>academic competence, including acquisition of requisite knowledge, skills, and </a:t>
            </a:r>
            <a:r>
              <a:rPr lang="en-US" dirty="0" smtClean="0"/>
              <a:t>behaviors.</a:t>
            </a:r>
            <a:endParaRPr lang="en-US" dirty="0"/>
          </a:p>
        </p:txBody>
      </p:sp>
    </p:spTree>
    <p:extLst>
      <p:ext uri="{BB962C8B-B14F-4D97-AF65-F5344CB8AC3E}">
        <p14:creationId xmlns:p14="http://schemas.microsoft.com/office/powerpoint/2010/main" val="150477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
            <a:ext cx="8229600" cy="1143000"/>
          </a:xfrm>
        </p:spPr>
        <p:txBody>
          <a:bodyPr>
            <a:normAutofit fontScale="90000"/>
          </a:bodyPr>
          <a:lstStyle/>
          <a:p>
            <a:r>
              <a:rPr lang="en-US" b="1" dirty="0" smtClean="0"/>
              <a:t>CAREER AND COLLEGE READINESS SELF-EFFICACY</a:t>
            </a:r>
            <a:r>
              <a:rPr lang="en-US" cap="all" dirty="0"/>
              <a:t/>
            </a:r>
            <a:br>
              <a:rPr lang="en-US" cap="all" dirty="0"/>
            </a:br>
            <a:endParaRPr lang="en-US" b="1" dirty="0"/>
          </a:p>
        </p:txBody>
      </p:sp>
      <p:sp>
        <p:nvSpPr>
          <p:cNvPr id="3" name="Content Placeholder 2"/>
          <p:cNvSpPr>
            <a:spLocks noGrp="1"/>
          </p:cNvSpPr>
          <p:nvPr>
            <p:ph idx="1"/>
          </p:nvPr>
        </p:nvSpPr>
        <p:spPr/>
        <p:txBody>
          <a:bodyPr>
            <a:normAutofit/>
          </a:bodyPr>
          <a:lstStyle/>
          <a:p>
            <a:pPr hangingPunct="0"/>
            <a:r>
              <a:rPr lang="en-US" dirty="0"/>
              <a:t>Super’s (1990) research led him to believe that individuals experienced stages of career development and that success associated with coping with the </a:t>
            </a:r>
            <a:r>
              <a:rPr lang="en-US" dirty="0" smtClean="0"/>
              <a:t>intraindividual </a:t>
            </a:r>
            <a:r>
              <a:rPr lang="en-US" dirty="0"/>
              <a:t>and environmental demands of each stage depended upon readiness to cope with the demands. Degree of readiness indicated one’s level of career </a:t>
            </a:r>
            <a:r>
              <a:rPr lang="en-US" dirty="0" smtClean="0"/>
              <a:t>maturity.</a:t>
            </a:r>
          </a:p>
        </p:txBody>
      </p:sp>
    </p:spTree>
    <p:extLst>
      <p:ext uri="{BB962C8B-B14F-4D97-AF65-F5344CB8AC3E}">
        <p14:creationId xmlns:p14="http://schemas.microsoft.com/office/powerpoint/2010/main" val="25718641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Savickas’s </a:t>
            </a:r>
            <a:r>
              <a:rPr lang="en-US" dirty="0"/>
              <a:t>(2011) approach is to help individuals take possession of their lives and connect insights about themselves to what they will do in the future, including work and careers. The goal is to be ready to design one’s life and decide how to use work in that life. </a:t>
            </a:r>
          </a:p>
        </p:txBody>
      </p:sp>
      <p:sp>
        <p:nvSpPr>
          <p:cNvPr id="5" name="Title 1"/>
          <p:cNvSpPr>
            <a:spLocks noGrp="1"/>
          </p:cNvSpPr>
          <p:nvPr>
            <p:ph type="title"/>
          </p:nvPr>
        </p:nvSpPr>
        <p:spPr/>
        <p:txBody>
          <a:bodyPr>
            <a:normAutofit fontScale="90000"/>
          </a:bodyPr>
          <a:lstStyle/>
          <a:p>
            <a:r>
              <a:rPr lang="en-US" b="1" dirty="0" smtClean="0"/>
              <a:t>CAREER AND COLLEGE READINESS SELF-EFFICACY</a:t>
            </a:r>
            <a:endParaRPr lang="en-US" b="1" dirty="0"/>
          </a:p>
        </p:txBody>
      </p:sp>
    </p:spTree>
    <p:extLst>
      <p:ext uri="{BB962C8B-B14F-4D97-AF65-F5344CB8AC3E}">
        <p14:creationId xmlns:p14="http://schemas.microsoft.com/office/powerpoint/2010/main" val="15883333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hangingPunct="0"/>
            <a:r>
              <a:rPr lang="en-US" b="1" dirty="0" smtClean="0"/>
              <a:t>SELF-EFFICACY</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10000"/>
          </a:bodyPr>
          <a:lstStyle/>
          <a:p>
            <a:pPr lvl="0"/>
            <a:r>
              <a:rPr lang="en-US" dirty="0"/>
              <a:t>The self-efficacy construct is a component of Bandura’s (1997) social-cognitive theory. </a:t>
            </a:r>
            <a:endParaRPr lang="en-US" dirty="0" smtClean="0"/>
          </a:p>
          <a:p>
            <a:pPr lvl="0"/>
            <a:r>
              <a:rPr lang="en-US" dirty="0" smtClean="0"/>
              <a:t>The </a:t>
            </a:r>
            <a:r>
              <a:rPr lang="en-US" dirty="0"/>
              <a:t>core properties of human agency are: </a:t>
            </a:r>
            <a:endParaRPr lang="en-US" dirty="0" smtClean="0"/>
          </a:p>
          <a:p>
            <a:pPr lvl="1"/>
            <a:r>
              <a:rPr lang="en-US" dirty="0" smtClean="0"/>
              <a:t>(</a:t>
            </a:r>
            <a:r>
              <a:rPr lang="en-US" dirty="0"/>
              <a:t>a) intentionality (i.e., forming intentions that include plans and strategies for realizing them</a:t>
            </a:r>
            <a:r>
              <a:rPr lang="en-US" dirty="0" smtClean="0"/>
              <a:t>)</a:t>
            </a:r>
          </a:p>
          <a:p>
            <a:pPr lvl="1"/>
            <a:r>
              <a:rPr lang="en-US" dirty="0" smtClean="0"/>
              <a:t>(</a:t>
            </a:r>
            <a:r>
              <a:rPr lang="en-US" dirty="0"/>
              <a:t>b) forethought (i.e., setting goals and anticipating likely outcomes</a:t>
            </a:r>
            <a:r>
              <a:rPr lang="en-US" dirty="0" smtClean="0"/>
              <a:t>)</a:t>
            </a:r>
          </a:p>
          <a:p>
            <a:pPr lvl="1"/>
            <a:r>
              <a:rPr lang="en-US" dirty="0" smtClean="0"/>
              <a:t>(</a:t>
            </a:r>
            <a:r>
              <a:rPr lang="en-US" dirty="0"/>
              <a:t>c) self-reactiveness (i.e., constructing appropriate course of action</a:t>
            </a:r>
            <a:r>
              <a:rPr lang="en-US" dirty="0" smtClean="0"/>
              <a:t>)</a:t>
            </a:r>
          </a:p>
          <a:p>
            <a:pPr lvl="1"/>
            <a:r>
              <a:rPr lang="en-US" dirty="0" smtClean="0"/>
              <a:t>(</a:t>
            </a:r>
            <a:r>
              <a:rPr lang="en-US" dirty="0"/>
              <a:t>d) self-reflectiveness (i.e., reflecting on one’s personal efficacy and soundness of thoughts and actions</a:t>
            </a:r>
            <a:r>
              <a:rPr lang="en-US" dirty="0" smtClean="0"/>
              <a:t>)</a:t>
            </a:r>
            <a:endParaRPr lang="en-US" dirty="0"/>
          </a:p>
        </p:txBody>
      </p:sp>
    </p:spTree>
    <p:extLst>
      <p:ext uri="{BB962C8B-B14F-4D97-AF65-F5344CB8AC3E}">
        <p14:creationId xmlns:p14="http://schemas.microsoft.com/office/powerpoint/2010/main" val="32573270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TotalTime>
  <Words>609</Words>
  <Application>Microsoft Office PowerPoint</Application>
  <PresentationFormat>On-screen Show (4:3)</PresentationFormat>
  <Paragraphs>53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Partners in Building a Postsecondary Education-Going Culture </vt:lpstr>
      <vt:lpstr>GOAL</vt:lpstr>
      <vt:lpstr>CONTEXT</vt:lpstr>
      <vt:lpstr>POSTSECONDARY EDUCATION-GOING CULTURE</vt:lpstr>
      <vt:lpstr>NATIONAL ATTENTION</vt:lpstr>
      <vt:lpstr>COMMON DEFINITIONS</vt:lpstr>
      <vt:lpstr>CAREER AND COLLEGE READINESS SELF-EFFICACY </vt:lpstr>
      <vt:lpstr>CAREER AND COLLEGE READINESS SELF-EFFICACY</vt:lpstr>
      <vt:lpstr>SELF-EFFICACY</vt:lpstr>
      <vt:lpstr>ASSESSING CAREER AND COLLEGE READINESS SELF-EFFICACY</vt:lpstr>
      <vt:lpstr>COMPLEMENTARY STRATEGIES</vt:lpstr>
      <vt:lpstr>APPLICATION TO TECHNOLOGY</vt:lpstr>
    </vt:vector>
  </TitlesOfParts>
  <Company>UNC Charlotte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PREVENTION PROGRAMMING IN SCHOOL COUNSELING: SERVING ALL STUDENTS PROACTIVELY</dc:title>
  <dc:creator>sbp</dc:creator>
  <cp:lastModifiedBy>kmcilvanie</cp:lastModifiedBy>
  <cp:revision>52</cp:revision>
  <dcterms:created xsi:type="dcterms:W3CDTF">2015-12-16T20:59:23Z</dcterms:created>
  <dcterms:modified xsi:type="dcterms:W3CDTF">2016-06-14T18:38:32Z</dcterms:modified>
</cp:coreProperties>
</file>