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4" r:id="rId6"/>
    <p:sldId id="265" r:id="rId7"/>
    <p:sldId id="266" r:id="rId8"/>
    <p:sldId id="267"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1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004016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539680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134021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345545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745839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231398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2016490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1366734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703748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56478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6BBC8-879F-496D-B147-D71DB1EB9E20}" type="datetimeFigureOut">
              <a:rPr lang="en-US" smtClean="0"/>
              <a:t>7/22/2016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715983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6BBC8-879F-496D-B147-D71DB1EB9E20}" type="datetimeFigureOut">
              <a:rPr lang="en-US" smtClean="0"/>
              <a:t>7/22/2016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DD5D6-BAD3-49CF-B48E-1BF615823301}" type="slidenum">
              <a:rPr lang="en-US" smtClean="0"/>
              <a:t>‹#›</a:t>
            </a:fld>
            <a:endParaRPr lang="en-US" dirty="0"/>
          </a:p>
        </p:txBody>
      </p:sp>
      <p:sp>
        <p:nvSpPr>
          <p:cNvPr id="7" name="TextBox 6"/>
          <p:cNvSpPr txBox="1"/>
          <p:nvPr userDrawn="1"/>
        </p:nvSpPr>
        <p:spPr>
          <a:xfrm>
            <a:off x="2603480" y="6396335"/>
            <a:ext cx="3937040"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 Sejal Parikh Foxx, Stanley B. Baker, and Edwin R. Gerler, Jr.</a:t>
            </a:r>
            <a:endParaRPr lang="en-US" sz="1200" dirty="0" smtClean="0"/>
          </a:p>
          <a:p>
            <a:endParaRPr lang="en-US" sz="1200" dirty="0"/>
          </a:p>
        </p:txBody>
      </p:sp>
    </p:spTree>
    <p:extLst>
      <p:ext uri="{BB962C8B-B14F-4D97-AF65-F5344CB8AC3E}">
        <p14:creationId xmlns:p14="http://schemas.microsoft.com/office/powerpoint/2010/main" val="3500947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GOAL</a:t>
            </a:r>
            <a:endParaRPr lang="en-US" b="1" dirty="0"/>
          </a:p>
        </p:txBody>
      </p:sp>
      <p:sp>
        <p:nvSpPr>
          <p:cNvPr id="3" name="Content Placeholder 2"/>
          <p:cNvSpPr>
            <a:spLocks noGrp="1"/>
          </p:cNvSpPr>
          <p:nvPr>
            <p:ph idx="1"/>
          </p:nvPr>
        </p:nvSpPr>
        <p:spPr/>
        <p:txBody>
          <a:bodyPr/>
          <a:lstStyle/>
          <a:p>
            <a:r>
              <a:rPr lang="en-US" b="1" dirty="0" smtClean="0"/>
              <a:t>To </a:t>
            </a:r>
            <a:r>
              <a:rPr lang="en-US" b="1" dirty="0"/>
              <a:t>offer evidence of the importance of developmentally appropriate prevention programming, propose basic competencies for prevention programming, and provide examples</a:t>
            </a:r>
            <a:r>
              <a:rPr lang="en-US" b="1" dirty="0" smtClean="0"/>
              <a:t>.</a:t>
            </a:r>
            <a:endParaRPr lang="en-US" dirty="0"/>
          </a:p>
        </p:txBody>
      </p:sp>
    </p:spTree>
    <p:extLst>
      <p:ext uri="{BB962C8B-B14F-4D97-AF65-F5344CB8AC3E}">
        <p14:creationId xmlns:p14="http://schemas.microsoft.com/office/powerpoint/2010/main" val="2314885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DEMAND FOR PREVENTION PROGRAMMING</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Balance</a:t>
            </a:r>
          </a:p>
          <a:p>
            <a:pPr lvl="1"/>
            <a:r>
              <a:rPr lang="en-US" dirty="0" smtClean="0"/>
              <a:t>Intervention responses and proactive prevention programming</a:t>
            </a:r>
          </a:p>
          <a:p>
            <a:r>
              <a:rPr lang="en-US" dirty="0" smtClean="0"/>
              <a:t>Prevention </a:t>
            </a:r>
            <a:r>
              <a:rPr lang="en-US" dirty="0"/>
              <a:t>programs have various </a:t>
            </a:r>
            <a:r>
              <a:rPr lang="en-US" dirty="0" smtClean="0"/>
              <a:t>labels:</a:t>
            </a:r>
          </a:p>
          <a:p>
            <a:pPr lvl="1"/>
            <a:r>
              <a:rPr lang="en-US" dirty="0"/>
              <a:t>C</a:t>
            </a:r>
            <a:r>
              <a:rPr lang="en-US" dirty="0" smtClean="0"/>
              <a:t>lassroom guidance</a:t>
            </a:r>
          </a:p>
          <a:p>
            <a:pPr lvl="1"/>
            <a:r>
              <a:rPr lang="en-US" dirty="0"/>
              <a:t>G</a:t>
            </a:r>
            <a:r>
              <a:rPr lang="en-US" dirty="0" smtClean="0"/>
              <a:t>roup guidance</a:t>
            </a:r>
          </a:p>
          <a:p>
            <a:pPr lvl="1"/>
            <a:r>
              <a:rPr lang="en-US" dirty="0"/>
              <a:t>G</a:t>
            </a:r>
            <a:r>
              <a:rPr lang="en-US" dirty="0" smtClean="0"/>
              <a:t>uidance teaching</a:t>
            </a:r>
          </a:p>
          <a:p>
            <a:pPr lvl="1"/>
            <a:r>
              <a:rPr lang="en-US" dirty="0"/>
              <a:t>D</a:t>
            </a:r>
            <a:r>
              <a:rPr lang="en-US" dirty="0" smtClean="0"/>
              <a:t>evelopmental guidance</a:t>
            </a:r>
          </a:p>
          <a:p>
            <a:pPr lvl="1"/>
            <a:r>
              <a:rPr lang="en-US" dirty="0"/>
              <a:t>G</a:t>
            </a:r>
            <a:r>
              <a:rPr lang="en-US" dirty="0" smtClean="0"/>
              <a:t>uidance-related </a:t>
            </a:r>
            <a:r>
              <a:rPr lang="en-US" dirty="0"/>
              <a:t>courses or </a:t>
            </a:r>
            <a:r>
              <a:rPr lang="en-US" dirty="0" smtClean="0"/>
              <a:t>units </a:t>
            </a:r>
          </a:p>
          <a:p>
            <a:pPr lvl="1"/>
            <a:r>
              <a:rPr lang="en-US" dirty="0"/>
              <a:t>W</a:t>
            </a:r>
            <a:r>
              <a:rPr lang="en-US" dirty="0" smtClean="0"/>
              <a:t>ellness programs</a:t>
            </a:r>
          </a:p>
          <a:p>
            <a:endParaRPr lang="en-US" dirty="0"/>
          </a:p>
        </p:txBody>
      </p:sp>
    </p:spTree>
    <p:extLst>
      <p:ext uri="{BB962C8B-B14F-4D97-AF65-F5344CB8AC3E}">
        <p14:creationId xmlns:p14="http://schemas.microsoft.com/office/powerpoint/2010/main" val="2571864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PROACTIVE PREVENTION PROGRAMMING</a:t>
            </a:r>
            <a:endParaRPr lang="en-US" b="1" dirty="0"/>
          </a:p>
        </p:txBody>
      </p:sp>
      <p:sp>
        <p:nvSpPr>
          <p:cNvPr id="3" name="Content Placeholder 2"/>
          <p:cNvSpPr>
            <a:spLocks noGrp="1"/>
          </p:cNvSpPr>
          <p:nvPr>
            <p:ph idx="1"/>
          </p:nvPr>
        </p:nvSpPr>
        <p:spPr/>
        <p:txBody>
          <a:bodyPr>
            <a:normAutofit fontScale="92500"/>
          </a:bodyPr>
          <a:lstStyle/>
          <a:p>
            <a:r>
              <a:rPr lang="en-US" dirty="0"/>
              <a:t>The word </a:t>
            </a:r>
            <a:r>
              <a:rPr lang="en-US" i="1" dirty="0"/>
              <a:t>proactive</a:t>
            </a:r>
            <a:r>
              <a:rPr lang="en-US" dirty="0"/>
              <a:t> indicates that the activities involved are anticipatory. </a:t>
            </a:r>
            <a:endParaRPr lang="en-US" dirty="0" smtClean="0"/>
          </a:p>
          <a:p>
            <a:r>
              <a:rPr lang="en-US" i="1" dirty="0" smtClean="0"/>
              <a:t>Prevention</a:t>
            </a:r>
            <a:r>
              <a:rPr lang="en-US" dirty="0" smtClean="0"/>
              <a:t> </a:t>
            </a:r>
            <a:r>
              <a:rPr lang="en-US" dirty="0"/>
              <a:t>indicates that the goals are to prevent problems and enhance human development. </a:t>
            </a:r>
            <a:endParaRPr lang="en-US" dirty="0" smtClean="0"/>
          </a:p>
          <a:p>
            <a:r>
              <a:rPr lang="en-US" dirty="0" smtClean="0"/>
              <a:t>The </a:t>
            </a:r>
            <a:r>
              <a:rPr lang="en-US" dirty="0"/>
              <a:t>word </a:t>
            </a:r>
            <a:r>
              <a:rPr lang="en-US" i="1" dirty="0"/>
              <a:t>programming</a:t>
            </a:r>
            <a:r>
              <a:rPr lang="en-US" dirty="0"/>
              <a:t> indicates that the process involves systematically arranging a sequence of intentional applications based on goals and objectives derived from an underlying conceptual </a:t>
            </a:r>
            <a:r>
              <a:rPr lang="en-US" dirty="0" smtClean="0"/>
              <a:t>rationale.</a:t>
            </a:r>
            <a:endParaRPr lang="en-US" dirty="0"/>
          </a:p>
        </p:txBody>
      </p:sp>
    </p:spTree>
    <p:extLst>
      <p:ext uri="{BB962C8B-B14F-4D97-AF65-F5344CB8AC3E}">
        <p14:creationId xmlns:p14="http://schemas.microsoft.com/office/powerpoint/2010/main" val="2864273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IMPORTANT INITIAL CONDITIONS</a:t>
            </a:r>
            <a:endParaRPr lang="en-US" b="1" dirty="0"/>
          </a:p>
        </p:txBody>
      </p:sp>
      <p:sp>
        <p:nvSpPr>
          <p:cNvPr id="3" name="Content Placeholder 2"/>
          <p:cNvSpPr>
            <a:spLocks noGrp="1"/>
          </p:cNvSpPr>
          <p:nvPr>
            <p:ph idx="1"/>
          </p:nvPr>
        </p:nvSpPr>
        <p:spPr/>
        <p:txBody>
          <a:bodyPr>
            <a:normAutofit lnSpcReduction="10000"/>
          </a:bodyPr>
          <a:lstStyle/>
          <a:p>
            <a:r>
              <a:rPr lang="en-US" dirty="0"/>
              <a:t>First, a school environment in which administrators view teachers and counselors as unique, yet equally important, professionals is essential. </a:t>
            </a:r>
            <a:endParaRPr lang="en-US" dirty="0" smtClean="0"/>
          </a:p>
          <a:p>
            <a:r>
              <a:rPr lang="en-US" dirty="0" smtClean="0"/>
              <a:t>Second</a:t>
            </a:r>
            <a:r>
              <a:rPr lang="en-US" dirty="0"/>
              <a:t>, participants should understand at the outset that a balanced program is a basic goal</a:t>
            </a:r>
            <a:r>
              <a:rPr lang="en-US" dirty="0" smtClean="0"/>
              <a:t>.</a:t>
            </a:r>
          </a:p>
          <a:p>
            <a:r>
              <a:rPr lang="en-US" dirty="0" smtClean="0"/>
              <a:t>Third</a:t>
            </a:r>
            <a:r>
              <a:rPr lang="en-US" dirty="0"/>
              <a:t>, all individuals who influence the counselors’ role should understand what prevention </a:t>
            </a:r>
            <a:r>
              <a:rPr lang="en-US" dirty="0" smtClean="0"/>
              <a:t>means.</a:t>
            </a:r>
            <a:endParaRPr lang="en-US" dirty="0"/>
          </a:p>
        </p:txBody>
      </p:sp>
    </p:spTree>
    <p:extLst>
      <p:ext uri="{BB962C8B-B14F-4D97-AF65-F5344CB8AC3E}">
        <p14:creationId xmlns:p14="http://schemas.microsoft.com/office/powerpoint/2010/main" val="10745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LARGE GROUP GUIDANCE</a:t>
            </a:r>
            <a:endParaRPr lang="en-US" b="1" dirty="0"/>
          </a:p>
        </p:txBody>
      </p:sp>
      <p:sp>
        <p:nvSpPr>
          <p:cNvPr id="3" name="Content Placeholder 2"/>
          <p:cNvSpPr>
            <a:spLocks noGrp="1"/>
          </p:cNvSpPr>
          <p:nvPr>
            <p:ph idx="1"/>
          </p:nvPr>
        </p:nvSpPr>
        <p:spPr/>
        <p:txBody>
          <a:bodyPr>
            <a:normAutofit fontScale="85000" lnSpcReduction="20000"/>
          </a:bodyPr>
          <a:lstStyle/>
          <a:p>
            <a:r>
              <a:rPr lang="en-US" dirty="0"/>
              <a:t>Large group guidance is the primary delivery system for prevention programming and developmental curricula (Sears, 2005). </a:t>
            </a:r>
            <a:endParaRPr lang="en-US" dirty="0" smtClean="0"/>
          </a:p>
          <a:p>
            <a:r>
              <a:rPr lang="en-US" dirty="0" smtClean="0"/>
              <a:t>The </a:t>
            </a:r>
            <a:r>
              <a:rPr lang="en-US" dirty="0"/>
              <a:t>American School Counselor Association (1999) lists large group guidance as one of the four primary school counselor interventions. </a:t>
            </a:r>
            <a:endParaRPr lang="en-US" dirty="0" smtClean="0"/>
          </a:p>
          <a:p>
            <a:r>
              <a:rPr lang="en-US" dirty="0" smtClean="0"/>
              <a:t>The </a:t>
            </a:r>
            <a:r>
              <a:rPr lang="en-US" dirty="0"/>
              <a:t>remaining three are individual and group counseling, consultation, and coordination. Sears (2005) defines large group guidance as “an intervention to deliver a curriculum or a series of planned activities to help students anticipate problems before they occur” (p. 190). </a:t>
            </a:r>
          </a:p>
        </p:txBody>
      </p:sp>
    </p:spTree>
    <p:extLst>
      <p:ext uri="{BB962C8B-B14F-4D97-AF65-F5344CB8AC3E}">
        <p14:creationId xmlns:p14="http://schemas.microsoft.com/office/powerpoint/2010/main" val="1174801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smtClean="0"/>
              <a:t>Basic Ingredients </a:t>
            </a:r>
            <a:r>
              <a:rPr lang="en-US" b="1" cap="all" dirty="0"/>
              <a:t>Of Prevention </a:t>
            </a:r>
            <a:r>
              <a:rPr lang="en-US" b="1" cap="all" dirty="0" smtClean="0"/>
              <a:t>Programming</a:t>
            </a:r>
            <a:endParaRPr lang="en-US" b="1" dirty="0"/>
          </a:p>
        </p:txBody>
      </p:sp>
      <p:sp>
        <p:nvSpPr>
          <p:cNvPr id="3" name="Content Placeholder 2"/>
          <p:cNvSpPr>
            <a:spLocks noGrp="1"/>
          </p:cNvSpPr>
          <p:nvPr>
            <p:ph idx="1"/>
          </p:nvPr>
        </p:nvSpPr>
        <p:spPr/>
        <p:txBody>
          <a:bodyPr/>
          <a:lstStyle/>
          <a:p>
            <a:r>
              <a:rPr lang="en-US" dirty="0" smtClean="0"/>
              <a:t>Point of view</a:t>
            </a:r>
          </a:p>
          <a:p>
            <a:r>
              <a:rPr lang="en-US" dirty="0" smtClean="0"/>
              <a:t>Formalizing and specifying </a:t>
            </a:r>
            <a:r>
              <a:rPr lang="en-US" dirty="0"/>
              <a:t>p</a:t>
            </a:r>
            <a:r>
              <a:rPr lang="en-US" dirty="0" smtClean="0"/>
              <a:t>revention </a:t>
            </a:r>
            <a:r>
              <a:rPr lang="en-US" dirty="0"/>
              <a:t>p</a:t>
            </a:r>
            <a:r>
              <a:rPr lang="en-US" dirty="0" smtClean="0"/>
              <a:t>rogramming</a:t>
            </a:r>
          </a:p>
          <a:p>
            <a:pPr lvl="1"/>
            <a:r>
              <a:rPr lang="en-US" dirty="0" smtClean="0"/>
              <a:t>Foundations</a:t>
            </a:r>
          </a:p>
          <a:p>
            <a:pPr lvl="1"/>
            <a:r>
              <a:rPr lang="en-US" dirty="0" smtClean="0"/>
              <a:t>Ingredients</a:t>
            </a:r>
          </a:p>
          <a:p>
            <a:endParaRPr lang="en-US" dirty="0"/>
          </a:p>
        </p:txBody>
      </p:sp>
    </p:spTree>
    <p:extLst>
      <p:ext uri="{BB962C8B-B14F-4D97-AF65-F5344CB8AC3E}">
        <p14:creationId xmlns:p14="http://schemas.microsoft.com/office/powerpoint/2010/main" val="3720865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010" y="457200"/>
            <a:ext cx="8229600" cy="1143000"/>
          </a:xfrm>
        </p:spPr>
        <p:txBody>
          <a:bodyPr>
            <a:noAutofit/>
          </a:bodyPr>
          <a:lstStyle/>
          <a:p>
            <a:r>
              <a:rPr lang="en-US" sz="3600" b="1" cap="all" dirty="0" smtClean="0"/>
              <a:t>Basic </a:t>
            </a:r>
            <a:r>
              <a:rPr lang="en-US" sz="3600" b="1" cap="all" dirty="0"/>
              <a:t>Competencies in Prevention </a:t>
            </a:r>
            <a:r>
              <a:rPr lang="en-US" sz="3600" b="1" cap="all" dirty="0" smtClean="0"/>
              <a:t>Programming</a:t>
            </a:r>
            <a:r>
              <a:rPr lang="en-US" sz="3600" b="1" cap="all" dirty="0"/>
              <a:t/>
            </a:r>
            <a:br>
              <a:rPr lang="en-US" sz="3600" b="1" cap="all" dirty="0"/>
            </a:br>
            <a:endParaRPr lang="en-US" sz="3600" b="1" dirty="0"/>
          </a:p>
        </p:txBody>
      </p:sp>
      <p:sp>
        <p:nvSpPr>
          <p:cNvPr id="3" name="Content Placeholder 2"/>
          <p:cNvSpPr>
            <a:spLocks noGrp="1"/>
          </p:cNvSpPr>
          <p:nvPr>
            <p:ph idx="1"/>
          </p:nvPr>
        </p:nvSpPr>
        <p:spPr/>
        <p:txBody>
          <a:bodyPr/>
          <a:lstStyle/>
          <a:p>
            <a:r>
              <a:rPr lang="en-US" dirty="0" smtClean="0"/>
              <a:t>Planning</a:t>
            </a:r>
          </a:p>
          <a:p>
            <a:pPr lvl="1"/>
            <a:r>
              <a:rPr lang="en-US" dirty="0" smtClean="0"/>
              <a:t>Assessing needs</a:t>
            </a:r>
          </a:p>
          <a:p>
            <a:pPr lvl="1"/>
            <a:r>
              <a:rPr lang="en-US" dirty="0" smtClean="0"/>
              <a:t>Setting goals and objectives</a:t>
            </a:r>
          </a:p>
          <a:p>
            <a:pPr lvl="1"/>
            <a:r>
              <a:rPr lang="en-US" dirty="0" smtClean="0"/>
              <a:t>Researching</a:t>
            </a:r>
          </a:p>
          <a:p>
            <a:pPr lvl="1"/>
            <a:r>
              <a:rPr lang="en-US" dirty="0" smtClean="0"/>
              <a:t>Recruiting and selecting participants</a:t>
            </a:r>
          </a:p>
          <a:p>
            <a:r>
              <a:rPr lang="en-US" dirty="0" smtClean="0"/>
              <a:t>Delivering</a:t>
            </a:r>
          </a:p>
          <a:p>
            <a:pPr lvl="1"/>
            <a:r>
              <a:rPr lang="en-US" dirty="0" smtClean="0"/>
              <a:t>Lesson planning</a:t>
            </a:r>
          </a:p>
          <a:p>
            <a:r>
              <a:rPr lang="en-US" dirty="0" smtClean="0"/>
              <a:t>Evaluation strategies</a:t>
            </a:r>
          </a:p>
        </p:txBody>
      </p:sp>
    </p:spTree>
    <p:extLst>
      <p:ext uri="{BB962C8B-B14F-4D97-AF65-F5344CB8AC3E}">
        <p14:creationId xmlns:p14="http://schemas.microsoft.com/office/powerpoint/2010/main" val="1392892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Autofit/>
          </a:bodyPr>
          <a:lstStyle/>
          <a:p>
            <a:r>
              <a:rPr lang="en-US" sz="3600" b="1" dirty="0" smtClean="0"/>
              <a:t>COMPREHENSIVE DEVELOPMENTAL GUIDANCE</a:t>
            </a:r>
            <a:r>
              <a:rPr lang="en-US" sz="3600" b="1" dirty="0"/>
              <a:t/>
            </a:r>
            <a:br>
              <a:rPr lang="en-US" sz="3600" b="1" dirty="0"/>
            </a:br>
            <a:endParaRPr lang="en-US" sz="3600" b="1" dirty="0"/>
          </a:p>
        </p:txBody>
      </p:sp>
      <p:sp>
        <p:nvSpPr>
          <p:cNvPr id="3" name="Content Placeholder 2"/>
          <p:cNvSpPr>
            <a:spLocks noGrp="1"/>
          </p:cNvSpPr>
          <p:nvPr>
            <p:ph idx="1"/>
          </p:nvPr>
        </p:nvSpPr>
        <p:spPr/>
        <p:txBody>
          <a:bodyPr>
            <a:normAutofit fontScale="92500" lnSpcReduction="10000"/>
          </a:bodyPr>
          <a:lstStyle/>
          <a:p>
            <a:pPr hangingPunct="0"/>
            <a:r>
              <a:rPr lang="en-US" dirty="0"/>
              <a:t>Primary characteristics of these programs are as follows: </a:t>
            </a:r>
            <a:endParaRPr lang="en-US" dirty="0" smtClean="0"/>
          </a:p>
          <a:p>
            <a:pPr lvl="1" hangingPunct="0"/>
            <a:r>
              <a:rPr lang="en-US" dirty="0" smtClean="0"/>
              <a:t>(a</a:t>
            </a:r>
            <a:r>
              <a:rPr lang="en-US" dirty="0"/>
              <a:t>) </a:t>
            </a:r>
            <a:r>
              <a:rPr lang="en-US" dirty="0" smtClean="0"/>
              <a:t>They are </a:t>
            </a:r>
            <a:r>
              <a:rPr lang="en-US" dirty="0"/>
              <a:t>similar to other programs in education (focused on student outcomes, have activities designed to help students achieve the outcomes, are facilitated by </a:t>
            </a:r>
            <a:r>
              <a:rPr lang="en-US" dirty="0" smtClean="0"/>
              <a:t>recognized </a:t>
            </a:r>
            <a:r>
              <a:rPr lang="en-US" dirty="0"/>
              <a:t>personnel, use curriculum-enhancing resources, and employ student evaluation</a:t>
            </a:r>
            <a:r>
              <a:rPr lang="en-US" dirty="0" smtClean="0"/>
              <a:t>).</a:t>
            </a:r>
          </a:p>
          <a:p>
            <a:pPr lvl="1" hangingPunct="0"/>
            <a:r>
              <a:rPr lang="en-US" dirty="0" smtClean="0"/>
              <a:t>(</a:t>
            </a:r>
            <a:r>
              <a:rPr lang="en-US" dirty="0"/>
              <a:t>b) </a:t>
            </a:r>
            <a:r>
              <a:rPr lang="en-US" dirty="0" smtClean="0"/>
              <a:t>They are </a:t>
            </a:r>
            <a:r>
              <a:rPr lang="en-US" dirty="0"/>
              <a:t>based on developmental </a:t>
            </a:r>
            <a:r>
              <a:rPr lang="en-US" dirty="0" smtClean="0"/>
              <a:t>principles.</a:t>
            </a:r>
          </a:p>
          <a:p>
            <a:pPr lvl="1" hangingPunct="0"/>
            <a:r>
              <a:rPr lang="en-US" dirty="0" smtClean="0"/>
              <a:t>(</a:t>
            </a:r>
            <a:r>
              <a:rPr lang="en-US" dirty="0"/>
              <a:t>c) </a:t>
            </a:r>
            <a:r>
              <a:rPr lang="en-US" dirty="0" smtClean="0"/>
              <a:t>They represent </a:t>
            </a:r>
            <a:r>
              <a:rPr lang="en-US" dirty="0"/>
              <a:t>a full range of guidance services (e.g., assessment, referral, placement, consultation</a:t>
            </a:r>
            <a:r>
              <a:rPr lang="en-US" dirty="0" smtClean="0"/>
              <a:t>).</a:t>
            </a:r>
          </a:p>
          <a:p>
            <a:pPr lvl="1" hangingPunct="0"/>
            <a:r>
              <a:rPr lang="en-US" dirty="0" smtClean="0"/>
              <a:t>(d</a:t>
            </a:r>
            <a:r>
              <a:rPr lang="en-US" dirty="0"/>
              <a:t>) </a:t>
            </a:r>
            <a:r>
              <a:rPr lang="en-US" dirty="0" smtClean="0"/>
              <a:t>They involve </a:t>
            </a:r>
            <a:r>
              <a:rPr lang="en-US" dirty="0"/>
              <a:t>all school staff </a:t>
            </a:r>
            <a:r>
              <a:rPr lang="en-US" dirty="0" smtClean="0"/>
              <a:t>members.</a:t>
            </a:r>
            <a:endParaRPr lang="en-US" dirty="0"/>
          </a:p>
        </p:txBody>
      </p:sp>
    </p:spTree>
    <p:extLst>
      <p:ext uri="{BB962C8B-B14F-4D97-AF65-F5344CB8AC3E}">
        <p14:creationId xmlns:p14="http://schemas.microsoft.com/office/powerpoint/2010/main" val="2820034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APPLICATION TO </a:t>
            </a:r>
            <a:r>
              <a:rPr lang="en-US" b="1" dirty="0" smtClean="0"/>
              <a:t>TECHNOLOGY</a:t>
            </a:r>
            <a:endParaRPr lang="en-US" dirty="0"/>
          </a:p>
        </p:txBody>
      </p:sp>
      <p:sp>
        <p:nvSpPr>
          <p:cNvPr id="3" name="Content Placeholder 2"/>
          <p:cNvSpPr>
            <a:spLocks noGrp="1"/>
          </p:cNvSpPr>
          <p:nvPr>
            <p:ph idx="1"/>
          </p:nvPr>
        </p:nvSpPr>
        <p:spPr/>
        <p:txBody>
          <a:bodyPr>
            <a:normAutofit fontScale="92500" lnSpcReduction="10000"/>
          </a:bodyPr>
          <a:lstStyle/>
          <a:p>
            <a:pPr lvl="0" hangingPunct="0"/>
            <a:r>
              <a:rPr lang="en-US" dirty="0"/>
              <a:t>Identify social media that can be used to enhance effective information </a:t>
            </a:r>
            <a:r>
              <a:rPr lang="en-US" dirty="0" smtClean="0"/>
              <a:t>sharing.</a:t>
            </a:r>
            <a:endParaRPr lang="en-US" dirty="0"/>
          </a:p>
          <a:p>
            <a:pPr lvl="0" hangingPunct="0"/>
            <a:r>
              <a:rPr lang="en-US" dirty="0"/>
              <a:t>Look on the Internet for a statistical package that can be used to analyze the data from the recommendation for evaluating prevention programs by comparing the results of assessments collected at the beginning of the program and then again at the end (e.g., correlated </a:t>
            </a:r>
            <a:r>
              <a:rPr lang="en-US" i="1" dirty="0"/>
              <a:t>t </a:t>
            </a:r>
            <a:r>
              <a:rPr lang="en-US" dirty="0"/>
              <a:t>tests, paired </a:t>
            </a:r>
            <a:r>
              <a:rPr lang="en-US" i="1" dirty="0"/>
              <a:t>t </a:t>
            </a:r>
            <a:r>
              <a:rPr lang="en-US" dirty="0"/>
              <a:t>tests, independent samples </a:t>
            </a:r>
            <a:r>
              <a:rPr lang="en-US" i="1" dirty="0"/>
              <a:t>t </a:t>
            </a:r>
            <a:r>
              <a:rPr lang="en-US" dirty="0"/>
              <a:t>tests</a:t>
            </a:r>
            <a:r>
              <a:rPr lang="en-US" dirty="0" smtClean="0"/>
              <a:t>).</a:t>
            </a:r>
            <a:endParaRPr lang="en-US" dirty="0"/>
          </a:p>
          <a:p>
            <a:endParaRPr lang="en-US" dirty="0"/>
          </a:p>
        </p:txBody>
      </p:sp>
    </p:spTree>
    <p:extLst>
      <p:ext uri="{BB962C8B-B14F-4D97-AF65-F5344CB8AC3E}">
        <p14:creationId xmlns:p14="http://schemas.microsoft.com/office/powerpoint/2010/main" val="699231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470</Words>
  <Application>Microsoft Office PowerPoint</Application>
  <PresentationFormat>On-screen Show (4:3)</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GOAL</vt:lpstr>
      <vt:lpstr>DEMAND FOR PREVENTION PROGRAMMING</vt:lpstr>
      <vt:lpstr>PROACTIVE PREVENTION PROGRAMMING</vt:lpstr>
      <vt:lpstr>IMPORTANT INITIAL CONDITIONS</vt:lpstr>
      <vt:lpstr>LARGE GROUP GUIDANCE</vt:lpstr>
      <vt:lpstr>Basic Ingredients Of Prevention Programming</vt:lpstr>
      <vt:lpstr>Basic Competencies in Prevention Programming </vt:lpstr>
      <vt:lpstr>COMPREHENSIVE DEVELOPMENTAL GUIDANCE </vt:lpstr>
      <vt:lpstr>APPLICATION TO TECHNOLOGY</vt:lpstr>
    </vt:vector>
  </TitlesOfParts>
  <Company>UNC Charlotte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PROGRAMMING IN SCHOOL COUNSELING: SERVING ALL STUDENTS PROACTIVELY</dc:title>
  <dc:creator>sbp</dc:creator>
  <cp:lastModifiedBy>Jones, Sioned</cp:lastModifiedBy>
  <cp:revision>6</cp:revision>
  <dcterms:created xsi:type="dcterms:W3CDTF">2015-12-16T20:59:23Z</dcterms:created>
  <dcterms:modified xsi:type="dcterms:W3CDTF">2016-07-22T08:31:51Z</dcterms:modified>
</cp:coreProperties>
</file>