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ags/tag5.xml" ContentType="application/vnd.openxmlformats-officedocument.presentationml.tag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tags/tag3.xml" ContentType="application/vnd.openxmlformats-officedocument.presentationml.tags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  <p:sldMasterId id="2147483940" r:id="rId2"/>
    <p:sldMasterId id="2147483942" r:id="rId3"/>
    <p:sldMasterId id="2147483944" r:id="rId4"/>
    <p:sldMasterId id="2147483969" r:id="rId5"/>
  </p:sldMasterIdLst>
  <p:notesMasterIdLst>
    <p:notesMasterId r:id="rId23"/>
  </p:notesMasterIdLst>
  <p:handoutMasterIdLst>
    <p:handoutMasterId r:id="rId24"/>
  </p:handoutMasterIdLst>
  <p:sldIdLst>
    <p:sldId id="256" r:id="rId6"/>
    <p:sldId id="274" r:id="rId7"/>
    <p:sldId id="275" r:id="rId8"/>
    <p:sldId id="259" r:id="rId9"/>
    <p:sldId id="257" r:id="rId10"/>
    <p:sldId id="260" r:id="rId11"/>
    <p:sldId id="267" r:id="rId12"/>
    <p:sldId id="268" r:id="rId13"/>
    <p:sldId id="272" r:id="rId14"/>
    <p:sldId id="270" r:id="rId15"/>
    <p:sldId id="271" r:id="rId16"/>
    <p:sldId id="258" r:id="rId17"/>
    <p:sldId id="264" r:id="rId18"/>
    <p:sldId id="265" r:id="rId19"/>
    <p:sldId id="262" r:id="rId20"/>
    <p:sldId id="263" r:id="rId21"/>
    <p:sldId id="273" r:id="rId2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60" autoAdjust="0"/>
    <p:restoredTop sz="79303" autoAdjust="0"/>
  </p:normalViewPr>
  <p:slideViewPr>
    <p:cSldViewPr snapToGrid="0" snapToObjects="1">
      <p:cViewPr varScale="1">
        <p:scale>
          <a:sx n="95" d="100"/>
          <a:sy n="95" d="100"/>
        </p:scale>
        <p:origin x="-23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419E19-EC80-B544-882B-1C94EC7D0866}" type="doc">
      <dgm:prSet loTypeId="urn:microsoft.com/office/officeart/2005/8/layout/cycle1" loCatId="" qsTypeId="urn:microsoft.com/office/officeart/2005/8/quickstyle/simple4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1308A31F-DFB6-9349-B3D8-D92255D7B474}">
      <dgm:prSet phldrT="[Text]"/>
      <dgm:spPr/>
      <dgm:t>
        <a:bodyPr/>
        <a:lstStyle/>
        <a:p>
          <a:r>
            <a:rPr lang="en-US" dirty="0" smtClean="0"/>
            <a:t>Self-Observation &amp; Evaluation</a:t>
          </a:r>
          <a:endParaRPr lang="en-US" dirty="0"/>
        </a:p>
      </dgm:t>
    </dgm:pt>
    <dgm:pt modelId="{12900E2C-2AF0-154E-9E2C-6E74C5D3B588}" type="parTrans" cxnId="{91FE2FE0-A29B-164A-8659-7BC5023EF926}">
      <dgm:prSet/>
      <dgm:spPr/>
      <dgm:t>
        <a:bodyPr/>
        <a:lstStyle/>
        <a:p>
          <a:endParaRPr lang="en-US"/>
        </a:p>
      </dgm:t>
    </dgm:pt>
    <dgm:pt modelId="{3334D509-35EF-C249-8E36-438F30E06E41}" type="sibTrans" cxnId="{91FE2FE0-A29B-164A-8659-7BC5023EF926}">
      <dgm:prSet/>
      <dgm:spPr/>
      <dgm:t>
        <a:bodyPr/>
        <a:lstStyle/>
        <a:p>
          <a:endParaRPr lang="en-US"/>
        </a:p>
      </dgm:t>
    </dgm:pt>
    <dgm:pt modelId="{EEF02DD0-05F9-964F-8F2C-9CDF8D603336}">
      <dgm:prSet phldrT="[Text]"/>
      <dgm:spPr/>
      <dgm:t>
        <a:bodyPr/>
        <a:lstStyle/>
        <a:p>
          <a:r>
            <a:rPr lang="en-US" dirty="0" smtClean="0"/>
            <a:t>Goal Setting &amp; Monitoring Strategic Planning</a:t>
          </a:r>
          <a:endParaRPr lang="en-US" dirty="0"/>
        </a:p>
      </dgm:t>
    </dgm:pt>
    <dgm:pt modelId="{3616522A-BAE3-B147-BE4E-049E14707899}" type="parTrans" cxnId="{CB560469-7466-EA4A-BD8E-CD9EC1C844E0}">
      <dgm:prSet/>
      <dgm:spPr/>
      <dgm:t>
        <a:bodyPr/>
        <a:lstStyle/>
        <a:p>
          <a:endParaRPr lang="en-US"/>
        </a:p>
      </dgm:t>
    </dgm:pt>
    <dgm:pt modelId="{FF1DAE36-224A-644E-9738-0DA02EDA2BFE}" type="sibTrans" cxnId="{CB560469-7466-EA4A-BD8E-CD9EC1C844E0}">
      <dgm:prSet/>
      <dgm:spPr/>
      <dgm:t>
        <a:bodyPr/>
        <a:lstStyle/>
        <a:p>
          <a:endParaRPr lang="en-US"/>
        </a:p>
      </dgm:t>
    </dgm:pt>
    <dgm:pt modelId="{8092DAFE-C43B-3B4E-8F13-C797FCD38E40}">
      <dgm:prSet phldrT="[Text]"/>
      <dgm:spPr/>
      <dgm:t>
        <a:bodyPr/>
        <a:lstStyle/>
        <a:p>
          <a:r>
            <a:rPr lang="en-US" dirty="0" smtClean="0"/>
            <a:t>Strategic Implementation &amp; Monitoring</a:t>
          </a:r>
          <a:endParaRPr lang="en-US" dirty="0"/>
        </a:p>
      </dgm:t>
    </dgm:pt>
    <dgm:pt modelId="{4E03EAF6-AA06-F54B-BDBE-060F4670C753}" type="parTrans" cxnId="{88DFF2C0-84A4-DD45-8F77-C8AC49409660}">
      <dgm:prSet/>
      <dgm:spPr/>
      <dgm:t>
        <a:bodyPr/>
        <a:lstStyle/>
        <a:p>
          <a:endParaRPr lang="en-US"/>
        </a:p>
      </dgm:t>
    </dgm:pt>
    <dgm:pt modelId="{AD611212-812A-3A44-9B04-02B767D95E36}" type="sibTrans" cxnId="{88DFF2C0-84A4-DD45-8F77-C8AC49409660}">
      <dgm:prSet/>
      <dgm:spPr/>
      <dgm:t>
        <a:bodyPr/>
        <a:lstStyle/>
        <a:p>
          <a:endParaRPr lang="en-US"/>
        </a:p>
      </dgm:t>
    </dgm:pt>
    <dgm:pt modelId="{209C3805-EE2A-2B45-BBC8-5FE94FF43048}">
      <dgm:prSet phldrT="[Text]"/>
      <dgm:spPr/>
      <dgm:t>
        <a:bodyPr/>
        <a:lstStyle/>
        <a:p>
          <a:r>
            <a:rPr lang="en-US" dirty="0" smtClean="0"/>
            <a:t>Strategic-Outcome Monitoring</a:t>
          </a:r>
          <a:endParaRPr lang="en-US" dirty="0"/>
        </a:p>
      </dgm:t>
    </dgm:pt>
    <dgm:pt modelId="{952F62FD-1BD0-8344-8275-561DD4115195}" type="parTrans" cxnId="{1C8EA529-0446-C643-9A99-AFB31120EC5A}">
      <dgm:prSet/>
      <dgm:spPr/>
      <dgm:t>
        <a:bodyPr/>
        <a:lstStyle/>
        <a:p>
          <a:endParaRPr lang="en-US"/>
        </a:p>
      </dgm:t>
    </dgm:pt>
    <dgm:pt modelId="{888698A6-D7F0-244F-BC71-4582F24B3BC3}" type="sibTrans" cxnId="{1C8EA529-0446-C643-9A99-AFB31120EC5A}">
      <dgm:prSet/>
      <dgm:spPr/>
      <dgm:t>
        <a:bodyPr/>
        <a:lstStyle/>
        <a:p>
          <a:endParaRPr lang="en-US"/>
        </a:p>
      </dgm:t>
    </dgm:pt>
    <dgm:pt modelId="{86954D69-D74C-B940-9AE3-C801C917FE50}" type="pres">
      <dgm:prSet presAssocID="{FC419E19-EC80-B544-882B-1C94EC7D086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51D12B-B899-0F4E-889F-7F0B1515D121}" type="pres">
      <dgm:prSet presAssocID="{1308A31F-DFB6-9349-B3D8-D92255D7B474}" presName="dummy" presStyleCnt="0"/>
      <dgm:spPr/>
    </dgm:pt>
    <dgm:pt modelId="{85A22941-E17C-CF41-8A2E-950820504814}" type="pres">
      <dgm:prSet presAssocID="{1308A31F-DFB6-9349-B3D8-D92255D7B474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4938A8-FF6F-C04F-9FF4-305A7F1016CD}" type="pres">
      <dgm:prSet presAssocID="{3334D509-35EF-C249-8E36-438F30E06E41}" presName="sibTrans" presStyleLbl="node1" presStyleIdx="0" presStyleCnt="4"/>
      <dgm:spPr/>
      <dgm:t>
        <a:bodyPr/>
        <a:lstStyle/>
        <a:p>
          <a:endParaRPr lang="en-US"/>
        </a:p>
      </dgm:t>
    </dgm:pt>
    <dgm:pt modelId="{39347868-D3EB-AE47-9B5C-152C3BBB63BA}" type="pres">
      <dgm:prSet presAssocID="{EEF02DD0-05F9-964F-8F2C-9CDF8D603336}" presName="dummy" presStyleCnt="0"/>
      <dgm:spPr/>
    </dgm:pt>
    <dgm:pt modelId="{0840CB55-CB99-994F-8DF5-F79EDF8FD883}" type="pres">
      <dgm:prSet presAssocID="{EEF02DD0-05F9-964F-8F2C-9CDF8D603336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47920B-CB46-144F-9E1A-B8F0DB64BFD8}" type="pres">
      <dgm:prSet presAssocID="{FF1DAE36-224A-644E-9738-0DA02EDA2BFE}" presName="sibTrans" presStyleLbl="node1" presStyleIdx="1" presStyleCnt="4"/>
      <dgm:spPr/>
      <dgm:t>
        <a:bodyPr/>
        <a:lstStyle/>
        <a:p>
          <a:endParaRPr lang="en-US"/>
        </a:p>
      </dgm:t>
    </dgm:pt>
    <dgm:pt modelId="{F5201815-E36F-744F-96D6-F86F27578EFB}" type="pres">
      <dgm:prSet presAssocID="{8092DAFE-C43B-3B4E-8F13-C797FCD38E40}" presName="dummy" presStyleCnt="0"/>
      <dgm:spPr/>
    </dgm:pt>
    <dgm:pt modelId="{E4A8450F-C19E-9E49-A27C-1F78B1DC3E53}" type="pres">
      <dgm:prSet presAssocID="{8092DAFE-C43B-3B4E-8F13-C797FCD38E40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4C24CF-27A9-4C45-ABFC-7ACE7AD8ECDF}" type="pres">
      <dgm:prSet presAssocID="{AD611212-812A-3A44-9B04-02B767D95E36}" presName="sibTrans" presStyleLbl="node1" presStyleIdx="2" presStyleCnt="4"/>
      <dgm:spPr/>
      <dgm:t>
        <a:bodyPr/>
        <a:lstStyle/>
        <a:p>
          <a:endParaRPr lang="en-US"/>
        </a:p>
      </dgm:t>
    </dgm:pt>
    <dgm:pt modelId="{FA0DB392-818E-A145-A63A-C6B482CD4185}" type="pres">
      <dgm:prSet presAssocID="{209C3805-EE2A-2B45-BBC8-5FE94FF43048}" presName="dummy" presStyleCnt="0"/>
      <dgm:spPr/>
    </dgm:pt>
    <dgm:pt modelId="{94E9B043-8240-8048-8AE3-A637740CD097}" type="pres">
      <dgm:prSet presAssocID="{209C3805-EE2A-2B45-BBC8-5FE94FF43048}" presName="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06BF2C-3F5D-9F45-B587-1CA951740A03}" type="pres">
      <dgm:prSet presAssocID="{888698A6-D7F0-244F-BC71-4582F24B3BC3}" presName="sibTrans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91FE2FE0-A29B-164A-8659-7BC5023EF926}" srcId="{FC419E19-EC80-B544-882B-1C94EC7D0866}" destId="{1308A31F-DFB6-9349-B3D8-D92255D7B474}" srcOrd="0" destOrd="0" parTransId="{12900E2C-2AF0-154E-9E2C-6E74C5D3B588}" sibTransId="{3334D509-35EF-C249-8E36-438F30E06E41}"/>
    <dgm:cxn modelId="{D6BD7886-D3E7-DF44-90C6-E275F5563638}" type="presOf" srcId="{EEF02DD0-05F9-964F-8F2C-9CDF8D603336}" destId="{0840CB55-CB99-994F-8DF5-F79EDF8FD883}" srcOrd="0" destOrd="0" presId="urn:microsoft.com/office/officeart/2005/8/layout/cycle1"/>
    <dgm:cxn modelId="{173981E7-8342-2C46-BB4B-33DDDF853B65}" type="presOf" srcId="{1308A31F-DFB6-9349-B3D8-D92255D7B474}" destId="{85A22941-E17C-CF41-8A2E-950820504814}" srcOrd="0" destOrd="0" presId="urn:microsoft.com/office/officeart/2005/8/layout/cycle1"/>
    <dgm:cxn modelId="{294F325C-919B-2E40-BE4D-74837ACBBD25}" type="presOf" srcId="{AD611212-812A-3A44-9B04-02B767D95E36}" destId="{4C4C24CF-27A9-4C45-ABFC-7ACE7AD8ECDF}" srcOrd="0" destOrd="0" presId="urn:microsoft.com/office/officeart/2005/8/layout/cycle1"/>
    <dgm:cxn modelId="{F28AC861-9F8C-D444-9016-A36893E4A535}" type="presOf" srcId="{FC419E19-EC80-B544-882B-1C94EC7D0866}" destId="{86954D69-D74C-B940-9AE3-C801C917FE50}" srcOrd="0" destOrd="0" presId="urn:microsoft.com/office/officeart/2005/8/layout/cycle1"/>
    <dgm:cxn modelId="{DA70F720-5E88-5D4A-B555-AF851171B334}" type="presOf" srcId="{FF1DAE36-224A-644E-9738-0DA02EDA2BFE}" destId="{1547920B-CB46-144F-9E1A-B8F0DB64BFD8}" srcOrd="0" destOrd="0" presId="urn:microsoft.com/office/officeart/2005/8/layout/cycle1"/>
    <dgm:cxn modelId="{62386CFE-54ED-5045-85E8-B46CF182F5BD}" type="presOf" srcId="{888698A6-D7F0-244F-BC71-4582F24B3BC3}" destId="{1006BF2C-3F5D-9F45-B587-1CA951740A03}" srcOrd="0" destOrd="0" presId="urn:microsoft.com/office/officeart/2005/8/layout/cycle1"/>
    <dgm:cxn modelId="{CB560469-7466-EA4A-BD8E-CD9EC1C844E0}" srcId="{FC419E19-EC80-B544-882B-1C94EC7D0866}" destId="{EEF02DD0-05F9-964F-8F2C-9CDF8D603336}" srcOrd="1" destOrd="0" parTransId="{3616522A-BAE3-B147-BE4E-049E14707899}" sibTransId="{FF1DAE36-224A-644E-9738-0DA02EDA2BFE}"/>
    <dgm:cxn modelId="{1C8EA529-0446-C643-9A99-AFB31120EC5A}" srcId="{FC419E19-EC80-B544-882B-1C94EC7D0866}" destId="{209C3805-EE2A-2B45-BBC8-5FE94FF43048}" srcOrd="3" destOrd="0" parTransId="{952F62FD-1BD0-8344-8275-561DD4115195}" sibTransId="{888698A6-D7F0-244F-BC71-4582F24B3BC3}"/>
    <dgm:cxn modelId="{6B621943-8997-6B4C-B3B8-744E221426B3}" type="presOf" srcId="{8092DAFE-C43B-3B4E-8F13-C797FCD38E40}" destId="{E4A8450F-C19E-9E49-A27C-1F78B1DC3E53}" srcOrd="0" destOrd="0" presId="urn:microsoft.com/office/officeart/2005/8/layout/cycle1"/>
    <dgm:cxn modelId="{16718A4A-DEB7-4644-959D-410EB090FD52}" type="presOf" srcId="{209C3805-EE2A-2B45-BBC8-5FE94FF43048}" destId="{94E9B043-8240-8048-8AE3-A637740CD097}" srcOrd="0" destOrd="0" presId="urn:microsoft.com/office/officeart/2005/8/layout/cycle1"/>
    <dgm:cxn modelId="{88DFF2C0-84A4-DD45-8F77-C8AC49409660}" srcId="{FC419E19-EC80-B544-882B-1C94EC7D0866}" destId="{8092DAFE-C43B-3B4E-8F13-C797FCD38E40}" srcOrd="2" destOrd="0" parTransId="{4E03EAF6-AA06-F54B-BDBE-060F4670C753}" sibTransId="{AD611212-812A-3A44-9B04-02B767D95E36}"/>
    <dgm:cxn modelId="{D8241EDD-9132-4848-AE75-614773DE7CF1}" type="presOf" srcId="{3334D509-35EF-C249-8E36-438F30E06E41}" destId="{614938A8-FF6F-C04F-9FF4-305A7F1016CD}" srcOrd="0" destOrd="0" presId="urn:microsoft.com/office/officeart/2005/8/layout/cycle1"/>
    <dgm:cxn modelId="{31B47BA9-6183-DF4F-A8A5-216EBF027EC7}" type="presParOf" srcId="{86954D69-D74C-B940-9AE3-C801C917FE50}" destId="{1F51D12B-B899-0F4E-889F-7F0B1515D121}" srcOrd="0" destOrd="0" presId="urn:microsoft.com/office/officeart/2005/8/layout/cycle1"/>
    <dgm:cxn modelId="{5CF1FC00-F358-F843-8905-0CB355C393F2}" type="presParOf" srcId="{86954D69-D74C-B940-9AE3-C801C917FE50}" destId="{85A22941-E17C-CF41-8A2E-950820504814}" srcOrd="1" destOrd="0" presId="urn:microsoft.com/office/officeart/2005/8/layout/cycle1"/>
    <dgm:cxn modelId="{F37341C8-3377-D145-9D3A-495987468F6E}" type="presParOf" srcId="{86954D69-D74C-B940-9AE3-C801C917FE50}" destId="{614938A8-FF6F-C04F-9FF4-305A7F1016CD}" srcOrd="2" destOrd="0" presId="urn:microsoft.com/office/officeart/2005/8/layout/cycle1"/>
    <dgm:cxn modelId="{752A13D2-6562-3448-893E-56414574249B}" type="presParOf" srcId="{86954D69-D74C-B940-9AE3-C801C917FE50}" destId="{39347868-D3EB-AE47-9B5C-152C3BBB63BA}" srcOrd="3" destOrd="0" presId="urn:microsoft.com/office/officeart/2005/8/layout/cycle1"/>
    <dgm:cxn modelId="{21D41164-1274-1B47-AB52-4A1E3C9F0E27}" type="presParOf" srcId="{86954D69-D74C-B940-9AE3-C801C917FE50}" destId="{0840CB55-CB99-994F-8DF5-F79EDF8FD883}" srcOrd="4" destOrd="0" presId="urn:microsoft.com/office/officeart/2005/8/layout/cycle1"/>
    <dgm:cxn modelId="{2573B4A8-0EAF-F648-9EF7-5A33B92FC586}" type="presParOf" srcId="{86954D69-D74C-B940-9AE3-C801C917FE50}" destId="{1547920B-CB46-144F-9E1A-B8F0DB64BFD8}" srcOrd="5" destOrd="0" presId="urn:microsoft.com/office/officeart/2005/8/layout/cycle1"/>
    <dgm:cxn modelId="{76934DD8-9B6B-6F4F-8A70-19DF5C68CECD}" type="presParOf" srcId="{86954D69-D74C-B940-9AE3-C801C917FE50}" destId="{F5201815-E36F-744F-96D6-F86F27578EFB}" srcOrd="6" destOrd="0" presId="urn:microsoft.com/office/officeart/2005/8/layout/cycle1"/>
    <dgm:cxn modelId="{739DD64A-F5FA-BC4B-9FDA-A17535B2B74A}" type="presParOf" srcId="{86954D69-D74C-B940-9AE3-C801C917FE50}" destId="{E4A8450F-C19E-9E49-A27C-1F78B1DC3E53}" srcOrd="7" destOrd="0" presId="urn:microsoft.com/office/officeart/2005/8/layout/cycle1"/>
    <dgm:cxn modelId="{4A1FF637-62D4-6943-9395-DE3066406BF7}" type="presParOf" srcId="{86954D69-D74C-B940-9AE3-C801C917FE50}" destId="{4C4C24CF-27A9-4C45-ABFC-7ACE7AD8ECDF}" srcOrd="8" destOrd="0" presId="urn:microsoft.com/office/officeart/2005/8/layout/cycle1"/>
    <dgm:cxn modelId="{68D6CD54-B5D3-F941-B9D1-C28E12F6B3BB}" type="presParOf" srcId="{86954D69-D74C-B940-9AE3-C801C917FE50}" destId="{FA0DB392-818E-A145-A63A-C6B482CD4185}" srcOrd="9" destOrd="0" presId="urn:microsoft.com/office/officeart/2005/8/layout/cycle1"/>
    <dgm:cxn modelId="{D79E8CDE-4D9E-B647-800F-62B9F3796EC3}" type="presParOf" srcId="{86954D69-D74C-B940-9AE3-C801C917FE50}" destId="{94E9B043-8240-8048-8AE3-A637740CD097}" srcOrd="10" destOrd="0" presId="urn:microsoft.com/office/officeart/2005/8/layout/cycle1"/>
    <dgm:cxn modelId="{1798D247-EF77-8545-A003-E16559E39AE3}" type="presParOf" srcId="{86954D69-D74C-B940-9AE3-C801C917FE50}" destId="{1006BF2C-3F5D-9F45-B587-1CA951740A03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8F50336-82A5-4B7E-9A6B-4E0FD85850D3}" type="datetimeFigureOut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155D6B0-DBC7-43FC-A8F7-658B4CC3C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A429A84-65FA-43AC-BC0A-331FA7AC88B1}" type="datetimeFigureOut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56B819B-A3C3-4530-B8E2-ED09183F6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700467-A53D-483E-9083-6B16A84A6327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1. Self-observation and Evaluation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2. Goal Setting and Strategic Planning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3. Strategy-Implementation and Monitoring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4. Strategy-outcome monitoring.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168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8FBBB4-2B73-4940-A291-36B30C3DD48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Giving students a preview of the  next unit/chapter is a great way to get them engaged in learning and support them in self-regulating.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b="1" smtClean="0"/>
              <a:t>NOTE: If you are using this book out of order (as recommended), you can find the preview of other chapters at the end of the PowerPoint for the previous chapter.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8D04E1-FF9F-488E-AEEA-38BE1FD6BAB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The 6 components of SR answer the basic questions: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dirty="0" smtClean="0"/>
              <a:t>Motivation: </a:t>
            </a:r>
            <a:r>
              <a:rPr lang="en-US" b="1" i="1" dirty="0" smtClean="0"/>
              <a:t>Why</a:t>
            </a:r>
            <a:r>
              <a:rPr lang="en-US" dirty="0" smtClean="0"/>
              <a:t> are we engaging in learning?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dirty="0" smtClean="0"/>
              <a:t>Methods of learning: </a:t>
            </a:r>
            <a:r>
              <a:rPr lang="en-US" b="1" i="1" dirty="0" smtClean="0"/>
              <a:t>How</a:t>
            </a:r>
            <a:r>
              <a:rPr lang="en-US" dirty="0" smtClean="0"/>
              <a:t> are we engaging in learning?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dirty="0" smtClean="0"/>
              <a:t>Use of Time: </a:t>
            </a:r>
            <a:r>
              <a:rPr lang="en-US" b="1" i="1" dirty="0" smtClean="0"/>
              <a:t>When</a:t>
            </a:r>
            <a:r>
              <a:rPr lang="en-US" dirty="0" smtClean="0"/>
              <a:t> are we engaging in learning?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dirty="0" smtClean="0"/>
              <a:t>Physical Environment: </a:t>
            </a:r>
            <a:r>
              <a:rPr lang="en-US" b="1" i="1" dirty="0" smtClean="0"/>
              <a:t>Where</a:t>
            </a:r>
            <a:r>
              <a:rPr lang="en-US" dirty="0" smtClean="0"/>
              <a:t> are we learning?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dirty="0" smtClean="0"/>
              <a:t>Social Environment: </a:t>
            </a:r>
            <a:r>
              <a:rPr lang="en-US" b="1" i="1" dirty="0" smtClean="0"/>
              <a:t>With whom </a:t>
            </a:r>
            <a:r>
              <a:rPr lang="en-US" dirty="0" smtClean="0"/>
              <a:t>are we learning?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dirty="0" smtClean="0"/>
              <a:t>Monitoring Performance: </a:t>
            </a:r>
            <a:r>
              <a:rPr lang="en-US" b="1" i="1" dirty="0" smtClean="0"/>
              <a:t>What</a:t>
            </a:r>
            <a:r>
              <a:rPr lang="en-US" dirty="0" smtClean="0"/>
              <a:t> are the outcomes of our learning?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en-US" dirty="0" smtClean="0"/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40EFE4-1741-4B5B-9740-370B5CB1EED8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EC85C15E-E798-47E6-A236-73DFBEAC09E7}" type="slidenum">
              <a:rPr lang="en-US" smtClean="0">
                <a:latin typeface="Times New Roman" pitchFamily="18" charset="0"/>
                <a:ea typeface="MS PGothic" pitchFamily="34" charset="-128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mtClean="0"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E35829B-DBA2-4F38-92B3-F8B72617B1E5}" type="slidenum">
              <a:rPr lang="en-US" smtClean="0">
                <a:latin typeface="Times New Roman" pitchFamily="18" charset="0"/>
                <a:ea typeface="MS PGothic" pitchFamily="34" charset="-128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mtClean="0"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951FB65-5729-4A17-A9A0-43CDC2908EB9}" type="slidenum">
              <a:rPr lang="en-US" smtClean="0">
                <a:latin typeface="Times New Roman" pitchFamily="18" charset="0"/>
                <a:ea typeface="MS PGothic" pitchFamily="34" charset="-128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smtClean="0"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5DFB5F6A-AD1A-44F7-BE42-A9C1C88F4EB3}" type="slidenum">
              <a:rPr lang="en-US" smtClean="0">
                <a:latin typeface="Times New Roman" pitchFamily="18" charset="0"/>
                <a:ea typeface="MS PGothic" pitchFamily="34" charset="-128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smtClean="0"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C4B26B9A-0554-4BCF-8DA0-24DEAC8A4B57}" type="slidenum">
              <a:rPr lang="en-US" smtClean="0">
                <a:latin typeface="Times New Roman" pitchFamily="18" charset="0"/>
                <a:ea typeface="MS PGothic" pitchFamily="34" charset="-128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smtClean="0"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18" charset="0"/>
              <a:ea typeface="MS PGothic" pitchFamily="34" charset="-128"/>
            </a:endParaRPr>
          </a:p>
          <a:p>
            <a:pPr eaLnBrk="1" hangingPunct="1">
              <a:spcBef>
                <a:spcPct val="0"/>
              </a:spcBef>
            </a:pPr>
            <a:endParaRPr lang="en-US" smtClean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DD93FC-D55F-47AF-8ADB-40C48AB27E8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1F135FA5-07CD-48D3-B8DC-DC0488ADFA8A}" type="slidenum">
              <a:rPr lang="en-US" smtClean="0">
                <a:latin typeface="Times New Roman" pitchFamily="18" charset="0"/>
                <a:ea typeface="MS PGothic" pitchFamily="34" charset="-128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smtClean="0"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GB" sz="900" smtClean="0">
              <a:latin typeface="Times New Roman" pitchFamily="18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AB99E-4578-4D92-A11A-178F89C764E9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AE94F53-9A5A-4B7E-965F-6853FE873B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ACA69-CA73-48C7-A9A4-0D9572ACFD27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F3B5-7EFB-4B53-80A4-F888940EA9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6C276-6E28-4AD2-8D51-83557793D6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2083C-EC32-4064-A8F2-2C4F778B915E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735E3-92BE-9D45-8463-59AE30917A40}" type="datetimeFigureOut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C400E-98CC-4F0A-9053-7BE79B46F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735E3-92BE-9D45-8463-59AE30917A40}" type="datetimeFigureOut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E985C-5DD6-4038-8AA0-E0A2751DD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735E3-92BE-9D45-8463-59AE30917A40}" type="datetimeFigureOut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5C5F5-B609-45F7-ADF2-9FA228993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735E3-92BE-9D45-8463-59AE30917A40}" type="datetimeFigureOut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8CACA-909A-45B0-8A1C-D0D4510BD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735E3-92BE-9D45-8463-59AE30917A40}" type="datetimeFigureOut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A4C02-D2C2-45D9-9ACC-C58BCB4E0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735E3-92BE-9D45-8463-59AE30917A40}" type="datetimeFigureOut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DCBFD-C2C3-4AA5-BFDC-28DA20C96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7B04-2E43-48E1-9C5D-B7FFF0AD8F2C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AEFFA-1AAF-4F8D-8A52-8304E40C4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735E3-92BE-9D45-8463-59AE30917A40}" type="datetimeFigureOut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13674-17AD-4B13-85FC-858DD5B8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735E3-92BE-9D45-8463-59AE30917A40}" type="datetimeFigureOut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F1003-5800-4C7F-A315-E9C816578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735E3-92BE-9D45-8463-59AE30917A40}" type="datetimeFigureOut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9026B-2DFE-4C20-8333-E816F6983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735E3-92BE-9D45-8463-59AE30917A40}" type="datetimeFigureOut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CD0ED-8B77-4C16-A13D-C463C6F77A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735E3-92BE-9D45-8463-59AE30917A40}" type="datetimeFigureOut">
              <a:rPr lang="en-US"/>
              <a:pPr>
                <a:defRPr/>
              </a:pPr>
              <a:t>6/3/2016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327A5-6637-433E-85CF-B0CAA9410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487363" y="411163"/>
            <a:ext cx="8169275" cy="6035675"/>
            <a:chOff x="486873" y="411480"/>
            <a:chExt cx="8170254" cy="6035040"/>
          </a:xfrm>
        </p:grpSpPr>
        <p:sp>
          <p:nvSpPr>
            <p:cNvPr id="5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13"/>
            <p:cNvSpPr>
              <a:spLocks/>
            </p:cNvSpPr>
            <p:nvPr/>
          </p:nvSpPr>
          <p:spPr>
            <a:xfrm>
              <a:off x="563082" y="474973"/>
              <a:ext cx="7982907" cy="5889005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cxnSp>
          <p:nvCxnSpPr>
            <p:cNvPr id="7" name="Straight Connector 14"/>
            <p:cNvCxnSpPr/>
            <p:nvPr/>
          </p:nvCxnSpPr>
          <p:spPr>
            <a:xfrm>
              <a:off x="563082" y="6133815"/>
              <a:ext cx="7982907" cy="1588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" name="Rectangle 16"/>
            <p:cNvSpPr/>
            <p:nvPr/>
          </p:nvSpPr>
          <p:spPr>
            <a:xfrm>
              <a:off x="563082" y="457512"/>
              <a:ext cx="7982907" cy="2577829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573088" y="6122988"/>
            <a:ext cx="2133600" cy="258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D5419-8984-4381-AB92-A4B50A400888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988"/>
            <a:ext cx="2895600" cy="257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988"/>
            <a:ext cx="762000" cy="2714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ED2C5-DA55-412F-922E-C2283DAA27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5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18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8" name="Straight Connector 19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9" name="Rectangle 20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AB1E2-6032-4868-9B06-AB8111507E2A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9DBF-7E3B-4B80-83F2-67FCC5C414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487363" y="411163"/>
            <a:ext cx="8169275" cy="6035675"/>
            <a:chOff x="486873" y="411480"/>
            <a:chExt cx="8170254" cy="6035040"/>
          </a:xfrm>
        </p:grpSpPr>
        <p:sp>
          <p:nvSpPr>
            <p:cNvPr id="6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7" name="Group 11"/>
            <p:cNvGrpSpPr>
              <a:grpSpLocks/>
            </p:cNvGrpSpPr>
            <p:nvPr/>
          </p:nvGrpSpPr>
          <p:grpSpPr bwMode="auto"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3082" y="474973"/>
                <a:ext cx="7982907" cy="5889005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3082" y="6133814"/>
                <a:ext cx="7982907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0" name="Straight Connector 10"/>
              <p:cNvCxnSpPr/>
              <p:nvPr/>
            </p:nvCxnSpPr>
            <p:spPr>
              <a:xfrm>
                <a:off x="563082" y="3427412"/>
                <a:ext cx="7982907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 rtlCol="0">
            <a:normAutofit/>
          </a:bodyPr>
          <a:lstStyle>
            <a:lvl1pPr>
              <a:buNone/>
              <a:defRPr sz="20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3"/>
          </p:nvPr>
        </p:nvSpPr>
        <p:spPr>
          <a:xfrm>
            <a:off x="569913" y="6122988"/>
            <a:ext cx="2133600" cy="258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56801-7CF8-4084-A539-FE942EFE18E6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5638800" y="6124575"/>
            <a:ext cx="2895600" cy="257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</p:spTree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5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26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8" name="Straight Connector 27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0B5B6-4638-4BC3-AB6A-7BD87A7F0840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D9C01-257F-492D-BFFA-5736169BA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5A2F6-FA94-4187-820C-0474708E48D1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62A3DCE-9C79-46AB-82EE-A82BD1987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6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7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8" name="Rectangle 22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9" name="Straight Connector 23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0" name="Rectangle 24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188F3-4262-4C13-B45D-B336D3FD0F96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23BA0-F1E8-43E9-A1BC-4A2D00B51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8" name="Group 2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0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11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2" name="Rectangle 28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3" name="Straight Connector 30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14" name="Rectangle 31"/>
                <p:cNvSpPr/>
                <p:nvPr/>
              </p:nvSpPr>
              <p:spPr>
                <a:xfrm>
                  <a:off x="247025" y="1611845"/>
                  <a:ext cx="8622676" cy="63487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</p:grpSp>
        </p:grpSp>
        <p:cxnSp>
          <p:nvCxnSpPr>
            <p:cNvPr id="9" name="Straight Connector 22"/>
            <p:cNvCxnSpPr/>
            <p:nvPr/>
          </p:nvCxnSpPr>
          <p:spPr>
            <a:xfrm rot="16200000" flipH="1">
              <a:off x="2217422" y="4026572"/>
              <a:ext cx="4710743" cy="1588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52824-5ED7-4189-9A0B-40EEF813EF2F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797FC-3EE2-4746-8EBE-11327433B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4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6" name="Rectangle 14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7" name="Straight Connector 15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8" name="Rectangle 16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F54FE-B09E-4B86-AC14-2778D704CD11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BB4A0-2D2B-4729-8BE0-1C7D20BAC3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3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5" name="Rectangle 12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6" name="Straight Connector 13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E0445-C9F6-4117-8587-078C47430AA7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1E340-F922-410B-AE92-BED3D60FAF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8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18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1" name="Straight Connector 19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32"/>
            <p:cNvSpPr/>
            <p:nvPr/>
          </p:nvSpPr>
          <p:spPr>
            <a:xfrm rot="5400000">
              <a:off x="801568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32A16-2265-41D3-800F-D3F1E6DC0214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A293E-74B0-40F9-894F-04BDF65D7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7" name="Group 2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9" name="Group 26"/>
              <p:cNvGrpSpPr>
                <a:grpSpLocks/>
              </p:cNvGrpSpPr>
              <p:nvPr/>
            </p:nvGrpSpPr>
            <p:grpSpPr bwMode="auto"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11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grpSp>
              <p:nvGrpSpPr>
                <p:cNvPr id="12" name="Group 10"/>
                <p:cNvGrpSpPr>
                  <a:grpSpLocks/>
                </p:cNvGrpSpPr>
                <p:nvPr/>
              </p:nvGrpSpPr>
              <p:grpSpPr bwMode="auto"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13" name="Rectangle 30"/>
                  <p:cNvSpPr>
                    <a:spLocks/>
                  </p:cNvSpPr>
                  <p:nvPr/>
                </p:nvSpPr>
                <p:spPr>
                  <a:xfrm>
                    <a:off x="247025" y="246872"/>
                    <a:ext cx="8622676" cy="6364582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/>
                  </a:p>
                </p:txBody>
              </p:sp>
              <p:cxnSp>
                <p:nvCxnSpPr>
                  <p:cNvPr id="14" name="Straight Connector 31"/>
                  <p:cNvCxnSpPr/>
                  <p:nvPr/>
                </p:nvCxnSpPr>
                <p:spPr>
                  <a:xfrm>
                    <a:off x="247025" y="6389249"/>
                    <a:ext cx="8622676" cy="1587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10" name="Rectangle 27"/>
              <p:cNvSpPr/>
              <p:nvPr/>
            </p:nvSpPr>
            <p:spPr>
              <a:xfrm rot="5400000">
                <a:off x="801568" y="3274246"/>
                <a:ext cx="6134441" cy="63495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  <p:sp>
          <p:nvSpPr>
            <p:cNvPr id="8" name="Rectangle 24"/>
            <p:cNvSpPr/>
            <p:nvPr/>
          </p:nvSpPr>
          <p:spPr>
            <a:xfrm rot="10800000">
              <a:off x="259074" y="1594222"/>
              <a:ext cx="3574791" cy="6348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 rtlCol="0">
            <a:norm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9AF4E-C85E-49EF-9B76-96A5FBEE9296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C93F5-DD52-4FA8-8D40-9082EF6C0F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19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1" name="Straight Connector 20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16"/>
            <p:cNvSpPr/>
            <p:nvPr/>
          </p:nvSpPr>
          <p:spPr>
            <a:xfrm rot="5400000">
              <a:off x="801568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B090E-BAB9-436E-BABD-94C737920B40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09A4A-6743-4A80-9CA2-35AEB6B88D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8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21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1" name="Straight Connector 22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19"/>
            <p:cNvSpPr/>
            <p:nvPr/>
          </p:nvSpPr>
          <p:spPr>
            <a:xfrm>
              <a:off x="255900" y="4203542"/>
              <a:ext cx="8622676" cy="6348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E0782-1CF6-42E9-9EBC-566BA488C254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80C6B-A104-46C3-9D3A-C87F1BBA0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5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15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8" name="Straight Connector 16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9" name="Rectangle 17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F00C5-6A84-4E57-AEE4-15D119D4BC5D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C276E-B348-40AA-8C82-D3CE8DA309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7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8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9" name="Rectangle 16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0" name="Straight Connector 18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6" name="Rectangle 17"/>
            <p:cNvSpPr/>
            <p:nvPr/>
          </p:nvSpPr>
          <p:spPr>
            <a:xfrm rot="5400000">
              <a:off x="4243019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B716B-1AD4-4E3A-9198-19BBA6820330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D0E1B-ECBC-4B42-83DE-9386A65E86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C73A7-DD90-46B3-AA99-9C28A6C0190A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E179-A4F8-4213-BB22-7BF0E6608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ectangle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Oval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D0F5F-957E-4B55-8BC9-ABB08AA1E552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8673D11-8710-4BF4-94B4-B06EAD5FA3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3EE49-ED08-4252-A109-D34ABA3BEE0A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C80C9-A833-45D7-B3BA-C957C7F91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80811-EC45-4E64-811D-FF7E9074E711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9A8F14C-2D81-41F3-911A-8D5A4ED64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4C7960A-39C9-4317-8E45-79F2935EC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BB73B-7189-4A35-A9BE-61AA182341A5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27378-C543-4B2E-A3DE-7A512FF00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83D96-5D9B-4D42-B72B-D220C15C8F3F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5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252FE3-2FD2-4F8E-85EB-34EFD88490C8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27D0A8-34DD-4C43-80C8-06264ED289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64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CC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flipV="1">
            <a:off x="0" y="5778500"/>
            <a:ext cx="9144000" cy="508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990000"/>
              </a:solidFill>
            </a:endParaRPr>
          </a:p>
        </p:txBody>
      </p:sp>
      <p:pic>
        <p:nvPicPr>
          <p:cNvPr id="13316" name="Picture 8" descr="1-lineWordmark_GoldOnCard_NoBG.eps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97700" y="6513513"/>
            <a:ext cx="1822450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10" descr="Small Use Shield_GoldOnTrans.eps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01025" y="238125"/>
            <a:ext cx="747713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6" descr="C:\Users\tharding\Desktop\Informal_Rossier_GoldOnTrans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500" y="5883275"/>
            <a:ext cx="2752725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07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803900"/>
            <a:ext cx="9144000" cy="10525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flipV="1">
            <a:off x="0" y="5778500"/>
            <a:ext cx="9144000" cy="508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990000"/>
              </a:solidFill>
            </a:endParaRPr>
          </a:p>
        </p:txBody>
      </p:sp>
      <p:pic>
        <p:nvPicPr>
          <p:cNvPr id="15364" name="Picture 8" descr="1-lineWordmark_GoldOnCard_NoBG.eps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97700" y="6513513"/>
            <a:ext cx="1822450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10" descr="Small Use Shield_GoldOnTrans.eps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01025" y="238125"/>
            <a:ext cx="747713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 descr="C:\Users\tharding\Desktop\Informal_Rossier_GoldOnTrans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500" y="5883275"/>
            <a:ext cx="2752725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B42BE4-79DB-4DDC-8523-9D4374307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7415" name="Picture 6" descr="C:\Users\tharding\Desktop\Informal_Rossier_GoldOnTrans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90500" y="5883275"/>
            <a:ext cx="2752725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29" r:id="rId10"/>
    <p:sldLayoutId id="2147484030" r:id="rId11"/>
    <p:sldLayoutId id="2147484031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Placeholder 1"/>
          <p:cNvSpPr>
            <a:spLocks noGrp="1"/>
          </p:cNvSpPr>
          <p:nvPr>
            <p:ph type="title"/>
          </p:nvPr>
        </p:nvSpPr>
        <p:spPr bwMode="auto">
          <a:xfrm>
            <a:off x="900113" y="244475"/>
            <a:ext cx="7345362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00113" y="2133600"/>
            <a:ext cx="7345362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4475" y="6372225"/>
            <a:ext cx="2133600" cy="258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cs typeface="+mn-cs"/>
              </a:defRPr>
            </a:lvl1pPr>
          </a:lstStyle>
          <a:p>
            <a:pPr>
              <a:defRPr/>
            </a:pPr>
            <a:fld id="{907E1518-691D-479F-A7A0-80208D88505B}" type="datetime1">
              <a:rPr lang="en-GB"/>
              <a:pPr>
                <a:defRPr/>
              </a:pPr>
              <a:t>03/06/2016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9475" y="6372225"/>
            <a:ext cx="2895600" cy="2571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0BCC1"/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0BCC1"/>
                </a:solidFill>
                <a:latin typeface="Calisto MT" pitchFamily="18" charset="0"/>
              </a:defRPr>
            </a:lvl1pPr>
          </a:lstStyle>
          <a:p>
            <a:pPr>
              <a:defRPr/>
            </a:pPr>
            <a:fld id="{8562A536-9EA8-4CFE-A2EB-C9DAF87F2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  <p:sldLayoutId id="2147484043" r:id="rId12"/>
    <p:sldLayoutId id="2147484044" r:id="rId13"/>
    <p:sldLayoutId id="2147484045" r:id="rId1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9pPr>
    </p:titleStyle>
    <p:bodyStyle>
      <a:lvl1pPr marL="342900" indent="-342900" algn="l" rtl="0" eaLnBrk="0" fontAlgn="base" hangingPunct="0">
        <a:spcBef>
          <a:spcPts val="2000"/>
        </a:spcBef>
        <a:spcAft>
          <a:spcPct val="0"/>
        </a:spcAft>
        <a:buClr>
          <a:srgbClr val="404040"/>
        </a:buClr>
        <a:buFont typeface="Arial" charset="0"/>
        <a:buChar char="•"/>
        <a:defRPr sz="2400" kern="1200">
          <a:solidFill>
            <a:srgbClr val="404040"/>
          </a:solidFill>
          <a:latin typeface="+mn-lt"/>
          <a:ea typeface="+mn-ea"/>
          <a:cs typeface="+mn-cs"/>
        </a:defRPr>
      </a:lvl1pPr>
      <a:lvl2pPr marL="579438" indent="-228600" algn="l" rtl="0" eaLnBrk="0" fontAlgn="base" hangingPunct="0">
        <a:spcBef>
          <a:spcPts val="600"/>
        </a:spcBef>
        <a:spcAft>
          <a:spcPct val="0"/>
        </a:spcAft>
        <a:buClr>
          <a:srgbClr val="B0BCC1"/>
        </a:buClr>
        <a:buFont typeface="Arial" charset="0"/>
        <a:buChar char="•"/>
        <a:defRPr sz="2200" kern="1200">
          <a:solidFill>
            <a:srgbClr val="404040"/>
          </a:solidFill>
          <a:latin typeface="+mn-lt"/>
          <a:ea typeface="+mn-ea"/>
          <a:cs typeface="+mn-cs"/>
        </a:defRPr>
      </a:lvl2pPr>
      <a:lvl3pPr marL="808038" indent="-228600" algn="l" rtl="0" eaLnBrk="0" fontAlgn="base" hangingPunct="0">
        <a:spcBef>
          <a:spcPts val="600"/>
        </a:spcBef>
        <a:spcAft>
          <a:spcPct val="0"/>
        </a:spcAft>
        <a:buClr>
          <a:srgbClr val="404040"/>
        </a:buClr>
        <a:buFont typeface="Arial" charset="0"/>
        <a:buChar char="•"/>
        <a:defRPr sz="2000" kern="1200">
          <a:solidFill>
            <a:srgbClr val="404040"/>
          </a:solidFill>
          <a:latin typeface="+mn-lt"/>
          <a:ea typeface="+mn-ea"/>
          <a:cs typeface="+mn-cs"/>
        </a:defRPr>
      </a:lvl3pPr>
      <a:lvl4pPr marL="1036638" indent="-228600" algn="l" rtl="0" eaLnBrk="0" fontAlgn="base" hangingPunct="0">
        <a:spcBef>
          <a:spcPts val="600"/>
        </a:spcBef>
        <a:spcAft>
          <a:spcPct val="0"/>
        </a:spcAft>
        <a:buClr>
          <a:srgbClr val="B0BCC1"/>
        </a:buClr>
        <a:buFont typeface="Arial" charset="0"/>
        <a:buChar char="•"/>
        <a:defRPr kern="1200">
          <a:solidFill>
            <a:srgbClr val="404040"/>
          </a:solidFill>
          <a:latin typeface="+mn-lt"/>
          <a:ea typeface="+mn-ea"/>
          <a:cs typeface="+mn-cs"/>
        </a:defRPr>
      </a:lvl4pPr>
      <a:lvl5pPr marL="1265238" indent="-228600" algn="l" rtl="0" eaLnBrk="0" fontAlgn="base" hangingPunct="0">
        <a:spcBef>
          <a:spcPts val="600"/>
        </a:spcBef>
        <a:spcAft>
          <a:spcPct val="0"/>
        </a:spcAft>
        <a:buClr>
          <a:srgbClr val="404040"/>
        </a:buClr>
        <a:buFont typeface="Arial" charset="0"/>
        <a:buChar char="•"/>
        <a:defRPr kern="1200">
          <a:solidFill>
            <a:srgbClr val="404040"/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7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7.xml"/><Relationship Id="rId1" Type="http://schemas.openxmlformats.org/officeDocument/2006/relationships/tags" Target="../tags/tag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7.xml"/><Relationship Id="rId1" Type="http://schemas.openxmlformats.org/officeDocument/2006/relationships/tags" Target="../tags/tag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7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7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7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ctrTitle"/>
          </p:nvPr>
        </p:nvSpPr>
        <p:spPr>
          <a:xfrm>
            <a:off x="4964113" y="1246188"/>
            <a:ext cx="3313112" cy="1701800"/>
          </a:xfrm>
        </p:spPr>
        <p:txBody>
          <a:bodyPr/>
          <a:lstStyle/>
          <a:p>
            <a:pPr algn="r" eaLnBrk="1" hangingPunct="1"/>
            <a:r>
              <a:rPr lang="en-US" sz="4000" smtClean="0">
                <a:solidFill>
                  <a:srgbClr val="404040"/>
                </a:solidFill>
              </a:rPr>
              <a:t>Chapter 1</a:t>
            </a:r>
          </a:p>
        </p:txBody>
      </p:sp>
      <p:sp>
        <p:nvSpPr>
          <p:cNvPr id="48130" name="Subtitle 2"/>
          <p:cNvSpPr>
            <a:spLocks noGrp="1"/>
          </p:cNvSpPr>
          <p:nvPr>
            <p:ph type="subTitle" idx="1"/>
          </p:nvPr>
        </p:nvSpPr>
        <p:spPr>
          <a:xfrm>
            <a:off x="908050" y="3200400"/>
            <a:ext cx="7369175" cy="1260475"/>
          </a:xfrm>
        </p:spPr>
        <p:txBody>
          <a:bodyPr/>
          <a:lstStyle/>
          <a:p>
            <a:pPr algn="r">
              <a:buClr>
                <a:srgbClr val="404040"/>
              </a:buClr>
              <a:buFont typeface="Arial" charset="0"/>
              <a:buNone/>
            </a:pPr>
            <a:r>
              <a:rPr lang="en-US" sz="4400" b="1" smtClean="0">
                <a:solidFill>
                  <a:srgbClr val="404040"/>
                </a:solidFill>
              </a:rPr>
              <a:t>Academic Self-Regulation</a:t>
            </a:r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211138" y="6416675"/>
            <a:ext cx="31877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smtClean="0">
                <a:solidFill>
                  <a:schemeClr val="tx1"/>
                </a:solidFill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84163" y="244475"/>
            <a:ext cx="8493125" cy="1339850"/>
          </a:xfrm>
        </p:spPr>
        <p:txBody>
          <a:bodyPr/>
          <a:lstStyle/>
          <a:p>
            <a:pPr eaLnBrk="1" hangingPunct="1"/>
            <a:r>
              <a:rPr lang="en-US" sz="4000" b="1" smtClean="0">
                <a:ea typeface="MS PGothic" pitchFamily="34" charset="-128"/>
                <a:cs typeface="Calisto MT" pitchFamily="18" charset="0"/>
              </a:rPr>
              <a:t>Physical &amp; Social Environment 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2000250"/>
            <a:ext cx="8283575" cy="393223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800" b="1" smtClean="0">
                <a:ea typeface="MS PGothic" pitchFamily="34" charset="-128"/>
                <a:cs typeface="Calisto MT" pitchFamily="18" charset="0"/>
              </a:rPr>
              <a:t>Regulation of the Physical &amp; Social Environment</a:t>
            </a:r>
            <a:r>
              <a:rPr lang="en-US" sz="2800" smtClean="0">
                <a:ea typeface="MS PGothic" pitchFamily="34" charset="-128"/>
                <a:cs typeface="Calisto MT" pitchFamily="18" charset="0"/>
              </a:rPr>
              <a:t>: the ability of learners to restructure their physical and social environments to meet their needs.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800" smtClean="0">
                <a:ea typeface="MS PGothic" pitchFamily="34" charset="-128"/>
                <a:cs typeface="Calisto MT" pitchFamily="18" charset="0"/>
              </a:rPr>
              <a:t>High achievers reported greater use of:</a:t>
            </a:r>
          </a:p>
          <a:p>
            <a:pPr lvl="1" eaLnBrk="1" hangingPunct="1">
              <a:buClr>
                <a:schemeClr val="accent1"/>
              </a:buClr>
            </a:pPr>
            <a:r>
              <a:rPr lang="en-US" sz="2800" smtClean="0">
                <a:ea typeface="MS PGothic" pitchFamily="34" charset="-128"/>
                <a:cs typeface="Calisto MT" pitchFamily="18" charset="0"/>
              </a:rPr>
              <a:t>environmental restructuring </a:t>
            </a:r>
          </a:p>
          <a:p>
            <a:pPr lvl="1" eaLnBrk="1" hangingPunct="1">
              <a:buClr>
                <a:schemeClr val="accent1"/>
              </a:buClr>
            </a:pPr>
            <a:r>
              <a:rPr lang="en-US" sz="2800" smtClean="0">
                <a:ea typeface="MS PGothic" pitchFamily="34" charset="-128"/>
                <a:cs typeface="Calisto MT" pitchFamily="18" charset="0"/>
              </a:rPr>
              <a:t>help-seeking.</a:t>
            </a:r>
          </a:p>
        </p:txBody>
      </p:sp>
      <p:sp>
        <p:nvSpPr>
          <p:cNvPr id="62467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026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ea typeface="MS PGothic" pitchFamily="34" charset="-128"/>
                <a:cs typeface="Calisto MT" pitchFamily="18" charset="0"/>
              </a:rPr>
              <a:t>Monitoring Performance</a:t>
            </a:r>
          </a:p>
        </p:txBody>
      </p:sp>
      <p:sp>
        <p:nvSpPr>
          <p:cNvPr id="64514" name="Rectangle 1027"/>
          <p:cNvSpPr>
            <a:spLocks noGrp="1" noChangeArrowheads="1"/>
          </p:cNvSpPr>
          <p:nvPr>
            <p:ph idx="1"/>
          </p:nvPr>
        </p:nvSpPr>
        <p:spPr>
          <a:xfrm>
            <a:off x="511175" y="1952625"/>
            <a:ext cx="8170863" cy="44037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altLang="ja-JP" sz="3200" smtClean="0">
                <a:ea typeface="MS PGothic" pitchFamily="34" charset="-128"/>
                <a:cs typeface="Calisto MT" pitchFamily="18" charset="0"/>
              </a:rPr>
              <a:t>Monitoring one’s own performance allows learners to: </a:t>
            </a:r>
          </a:p>
          <a:p>
            <a:pPr marL="0" indent="0" eaLnBrk="1" hangingPunct="1"/>
            <a:r>
              <a:rPr lang="en-US" altLang="ja-JP" sz="3200" smtClean="0">
                <a:ea typeface="MS PGothic" pitchFamily="34" charset="-128"/>
                <a:cs typeface="Calisto MT" pitchFamily="18" charset="0"/>
              </a:rPr>
              <a:t>control one’s performance;</a:t>
            </a:r>
          </a:p>
          <a:p>
            <a:pPr marL="0" indent="0" eaLnBrk="1" hangingPunct="1"/>
            <a:r>
              <a:rPr lang="en-US" altLang="ja-JP" sz="3200" smtClean="0">
                <a:ea typeface="MS PGothic" pitchFamily="34" charset="-128"/>
                <a:cs typeface="Calisto MT" pitchFamily="18" charset="0"/>
              </a:rPr>
              <a:t>become one’s own coach or mentor;</a:t>
            </a:r>
          </a:p>
          <a:p>
            <a:pPr marL="0" indent="0" eaLnBrk="1" hangingPunct="1"/>
            <a:r>
              <a:rPr lang="en-US" altLang="ja-JP" sz="3200" smtClean="0">
                <a:ea typeface="MS PGothic" pitchFamily="34" charset="-128"/>
                <a:cs typeface="Calisto MT" pitchFamily="18" charset="0"/>
              </a:rPr>
              <a:t>critique one’s own performance;</a:t>
            </a:r>
          </a:p>
          <a:p>
            <a:pPr marL="0" indent="0" eaLnBrk="1" hangingPunct="1"/>
            <a:r>
              <a:rPr lang="en-US" altLang="ja-JP" sz="3200" smtClean="0">
                <a:ea typeface="MS PGothic" pitchFamily="34" charset="-128"/>
                <a:cs typeface="Calisto MT" pitchFamily="18" charset="0"/>
              </a:rPr>
              <a:t>make the necessary changes to meet goals.</a:t>
            </a:r>
          </a:p>
          <a:p>
            <a:pPr marL="0" indent="0" eaLnBrk="1" hangingPunct="1"/>
            <a:endParaRPr lang="en-US" sz="3300" smtClean="0">
              <a:latin typeface="Arial" charset="0"/>
              <a:ea typeface="MS PGothic" pitchFamily="34" charset="-128"/>
              <a:cs typeface="Arial" charset="0"/>
            </a:endParaRPr>
          </a:p>
        </p:txBody>
      </p:sp>
      <p:sp>
        <p:nvSpPr>
          <p:cNvPr id="64515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 txBox="1">
            <a:spLocks noChangeArrowheads="1"/>
          </p:cNvSpPr>
          <p:nvPr/>
        </p:nvSpPr>
        <p:spPr bwMode="auto">
          <a:xfrm>
            <a:off x="608013" y="38100"/>
            <a:ext cx="7772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1">
                <a:solidFill>
                  <a:srgbClr val="404040"/>
                </a:solidFill>
                <a:latin typeface="Calisto MT" pitchFamily="18" charset="0"/>
              </a:rPr>
              <a:t>Why is academic self-regulation important in college?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87363" y="5505450"/>
            <a:ext cx="35639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404040"/>
                </a:solidFill>
                <a:latin typeface="Calisto MT" pitchFamily="18" charset="0"/>
              </a:rPr>
              <a:t>Teacher-directed  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473700" y="5497513"/>
            <a:ext cx="35242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404040"/>
                </a:solidFill>
                <a:latin typeface="Calisto MT" pitchFamily="18" charset="0"/>
              </a:rPr>
              <a:t>Student-directed  </a:t>
            </a: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4273550" y="5618163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sto MT" pitchFamily="18" charset="0"/>
            </a:endParaRPr>
          </a:p>
        </p:txBody>
      </p:sp>
      <p:sp>
        <p:nvSpPr>
          <p:cNvPr id="66565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74613" y="6348413"/>
            <a:ext cx="3186112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smtClean="0">
                <a:solidFill>
                  <a:schemeClr val="tx1"/>
                </a:solidFill>
                <a:latin typeface="Arial Black" pitchFamily="34" charset="0"/>
              </a:rPr>
              <a:t>© Routledge/Taylor &amp; Francis 2016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8838" y="1776413"/>
            <a:ext cx="7464425" cy="3786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404040"/>
                </a:solidFill>
                <a:latin typeface="+mn-lt"/>
                <a:cs typeface="+mn-cs"/>
              </a:rPr>
              <a:t>In college: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>
                <a:solidFill>
                  <a:srgbClr val="404040"/>
                </a:solidFill>
                <a:latin typeface="+mn-lt"/>
                <a:cs typeface="+mn-cs"/>
              </a:rPr>
              <a:t>There are more distractions.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>
                <a:solidFill>
                  <a:srgbClr val="404040"/>
                </a:solidFill>
                <a:latin typeface="+mn-lt"/>
                <a:cs typeface="+mn-cs"/>
              </a:rPr>
              <a:t>Work is harder and there is more of it.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>
                <a:solidFill>
                  <a:srgbClr val="404040"/>
                </a:solidFill>
                <a:latin typeface="+mn-lt"/>
                <a:cs typeface="+mn-cs"/>
              </a:rPr>
              <a:t>There is more competition in the classroom, in the lab, on the field, in the studio.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>
                <a:solidFill>
                  <a:srgbClr val="404040"/>
                </a:solidFill>
                <a:latin typeface="+mn-lt"/>
                <a:cs typeface="+mn-cs"/>
              </a:rPr>
              <a:t>Students are expected to be self-motivated.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>
                <a:solidFill>
                  <a:srgbClr val="404040"/>
                </a:solidFill>
                <a:latin typeface="+mn-lt"/>
                <a:cs typeface="+mn-cs"/>
              </a:rPr>
              <a:t>There are no study guides.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>
                <a:solidFill>
                  <a:srgbClr val="404040"/>
                </a:solidFill>
                <a:latin typeface="+mn-lt"/>
                <a:cs typeface="+mn-cs"/>
              </a:rPr>
              <a:t>Instructors do not guide your learning.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>
                <a:solidFill>
                  <a:srgbClr val="404040"/>
                </a:solidFill>
                <a:latin typeface="+mn-lt"/>
                <a:cs typeface="+mn-cs"/>
              </a:rPr>
              <a:t>Students are on their own.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US" sz="2400" dirty="0">
              <a:solidFill>
                <a:srgbClr val="4B5A6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229600" cy="1339850"/>
          </a:xfrm>
        </p:spPr>
        <p:txBody>
          <a:bodyPr/>
          <a:lstStyle/>
          <a:p>
            <a:pPr eaLnBrk="1" hangingPunct="1"/>
            <a:r>
              <a:rPr lang="en-US" sz="4000" b="1" smtClean="0">
                <a:ea typeface="MS PGothic" pitchFamily="34" charset="-128"/>
                <a:cs typeface="Calisto MT" pitchFamily="18" charset="0"/>
              </a:rPr>
              <a:t>Are these statements typical of you always, sometimes, or never? 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0863"/>
            <a:ext cx="8229600" cy="4525962"/>
          </a:xfrm>
        </p:spPr>
        <p:txBody>
          <a:bodyPr rtlCol="0">
            <a:normAutofit fontScale="85000" lnSpcReduction="20000"/>
          </a:bodyPr>
          <a:lstStyle/>
          <a:p>
            <a:pPr marL="609600" indent="-6096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FontTx/>
              <a:buAutoNum type="arabicPeriod"/>
              <a:defRPr/>
            </a:pPr>
            <a:r>
              <a:rPr lang="ja-JP" altLang="en-US" sz="2800" dirty="0">
                <a:ea typeface="MS PGothic" charset="0"/>
                <a:cs typeface="Calisto MT"/>
              </a:rPr>
              <a:t>“</a:t>
            </a:r>
            <a:r>
              <a:rPr lang="en-US" altLang="ja-JP" sz="2800" dirty="0">
                <a:ea typeface="MS PGothic" charset="0"/>
                <a:cs typeface="Calisto MT"/>
              </a:rPr>
              <a:t>I can self-motivate when I need to.</a:t>
            </a:r>
            <a:r>
              <a:rPr lang="ja-JP" altLang="en-US" sz="2800" dirty="0">
                <a:ea typeface="MS PGothic" charset="0"/>
                <a:cs typeface="Calisto MT"/>
              </a:rPr>
              <a:t>”</a:t>
            </a:r>
            <a:endParaRPr lang="en-US" altLang="ja-JP" sz="2800" dirty="0">
              <a:ea typeface="MS PGothic" charset="0"/>
              <a:cs typeface="Calisto MT"/>
            </a:endParaRPr>
          </a:p>
          <a:p>
            <a:pPr marL="609600" indent="-6096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FontTx/>
              <a:buAutoNum type="arabicPeriod"/>
              <a:defRPr/>
            </a:pPr>
            <a:r>
              <a:rPr lang="ja-JP" altLang="en-US" sz="2800" dirty="0">
                <a:ea typeface="MS PGothic" charset="0"/>
                <a:cs typeface="Calisto MT"/>
              </a:rPr>
              <a:t>“</a:t>
            </a:r>
            <a:r>
              <a:rPr lang="en-US" altLang="ja-JP" sz="2800" dirty="0">
                <a:ea typeface="MS PGothic" charset="0"/>
                <a:cs typeface="Calisto MT"/>
              </a:rPr>
              <a:t>I use different study methods for different types of assignments and tests.</a:t>
            </a:r>
            <a:r>
              <a:rPr lang="ja-JP" altLang="en-US" sz="2800" dirty="0">
                <a:ea typeface="MS PGothic" charset="0"/>
                <a:cs typeface="Calisto MT"/>
              </a:rPr>
              <a:t>”</a:t>
            </a:r>
            <a:endParaRPr lang="en-US" altLang="ja-JP" sz="2800" dirty="0">
              <a:ea typeface="MS PGothic" charset="0"/>
              <a:cs typeface="Calisto MT"/>
            </a:endParaRPr>
          </a:p>
          <a:p>
            <a:pPr marL="609600" indent="-6096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FontTx/>
              <a:buAutoNum type="arabicPeriod"/>
              <a:defRPr/>
            </a:pPr>
            <a:r>
              <a:rPr lang="ja-JP" altLang="en-US" sz="2800" dirty="0">
                <a:ea typeface="MS PGothic" charset="0"/>
                <a:cs typeface="Calisto MT"/>
              </a:rPr>
              <a:t>“</a:t>
            </a:r>
            <a:r>
              <a:rPr lang="en-US" altLang="ja-JP" sz="2800" dirty="0">
                <a:ea typeface="MS PGothic" charset="0"/>
                <a:cs typeface="Calisto MT"/>
              </a:rPr>
              <a:t>I plan how to use my time.</a:t>
            </a:r>
            <a:r>
              <a:rPr lang="ja-JP" altLang="en-US" sz="2800" dirty="0" smtClean="0">
                <a:ea typeface="MS PGothic" charset="0"/>
                <a:cs typeface="Calisto MT"/>
              </a:rPr>
              <a:t>”</a:t>
            </a:r>
            <a:endParaRPr lang="en-US" altLang="ja-JP" sz="2800" dirty="0">
              <a:ea typeface="MS PGothic" charset="0"/>
              <a:cs typeface="Calisto MT"/>
            </a:endParaRPr>
          </a:p>
          <a:p>
            <a:pPr marL="609600" indent="-6096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FontTx/>
              <a:buAutoNum type="arabicPeriod"/>
              <a:defRPr/>
            </a:pPr>
            <a:r>
              <a:rPr lang="ja-JP" altLang="en-US" sz="2800" dirty="0" smtClean="0">
                <a:ea typeface="MS PGothic" charset="0"/>
                <a:cs typeface="Calisto MT"/>
              </a:rPr>
              <a:t>“</a:t>
            </a:r>
            <a:r>
              <a:rPr lang="en-US" altLang="ja-JP" sz="2800" dirty="0">
                <a:ea typeface="MS PGothic" charset="0"/>
                <a:cs typeface="Calisto MT"/>
              </a:rPr>
              <a:t>I modify or change my study environment so I can concentrate.</a:t>
            </a:r>
            <a:r>
              <a:rPr lang="ja-JP" altLang="en-US" sz="2800" dirty="0">
                <a:ea typeface="MS PGothic" charset="0"/>
                <a:cs typeface="Calisto MT"/>
              </a:rPr>
              <a:t>”</a:t>
            </a:r>
            <a:endParaRPr lang="en-US" altLang="ja-JP" sz="2800" dirty="0">
              <a:ea typeface="MS PGothic" charset="0"/>
              <a:cs typeface="Calisto MT"/>
            </a:endParaRPr>
          </a:p>
          <a:p>
            <a:pPr marL="609600" indent="-6096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FontTx/>
              <a:buAutoNum type="arabicPeriod"/>
              <a:defRPr/>
            </a:pPr>
            <a:r>
              <a:rPr lang="ja-JP" altLang="en-US" sz="2800" dirty="0">
                <a:ea typeface="MS PGothic" charset="0"/>
                <a:cs typeface="Calisto MT"/>
              </a:rPr>
              <a:t>“</a:t>
            </a:r>
            <a:r>
              <a:rPr lang="en-US" altLang="ja-JP" sz="2800" dirty="0">
                <a:ea typeface="MS PGothic" charset="0"/>
                <a:cs typeface="Calisto MT"/>
              </a:rPr>
              <a:t>I seek help when I need it.</a:t>
            </a:r>
            <a:r>
              <a:rPr lang="ja-JP" altLang="en-US" sz="2800" dirty="0">
                <a:ea typeface="MS PGothic" charset="0"/>
                <a:cs typeface="Calisto MT"/>
              </a:rPr>
              <a:t>”</a:t>
            </a:r>
            <a:endParaRPr lang="en-US" altLang="ja-JP" sz="2800" dirty="0">
              <a:ea typeface="MS PGothic" charset="0"/>
              <a:cs typeface="Calisto MT"/>
            </a:endParaRPr>
          </a:p>
          <a:p>
            <a:pPr marL="609600" indent="-6096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FontTx/>
              <a:buAutoNum type="arabicPeriod"/>
              <a:defRPr/>
            </a:pPr>
            <a:r>
              <a:rPr lang="ja-JP" altLang="en-US" sz="2800" dirty="0">
                <a:ea typeface="MS PGothic" charset="0"/>
                <a:cs typeface="Calisto MT"/>
              </a:rPr>
              <a:t>“</a:t>
            </a:r>
            <a:r>
              <a:rPr lang="en-US" altLang="ja-JP" sz="2800" dirty="0">
                <a:ea typeface="MS PGothic" charset="0"/>
                <a:cs typeface="Calisto MT"/>
              </a:rPr>
              <a:t>I evaluate my work to determine my progress toward meeting personal and academic goals.</a:t>
            </a:r>
            <a:r>
              <a:rPr lang="ja-JP" altLang="en-US" sz="2800" dirty="0">
                <a:ea typeface="MS PGothic" charset="0"/>
                <a:cs typeface="Calisto MT"/>
              </a:rPr>
              <a:t>”</a:t>
            </a:r>
            <a:endParaRPr lang="en-US" sz="2800" dirty="0">
              <a:ea typeface="MS PGothic" charset="0"/>
              <a:cs typeface="Calisto MT"/>
            </a:endParaRPr>
          </a:p>
        </p:txBody>
      </p:sp>
      <p:sp>
        <p:nvSpPr>
          <p:cNvPr id="68611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/>
          <p:cNvSpPr>
            <a:spLocks noGrp="1"/>
          </p:cNvSpPr>
          <p:nvPr>
            <p:ph type="title"/>
          </p:nvPr>
        </p:nvSpPr>
        <p:spPr>
          <a:xfrm>
            <a:off x="511175" y="244475"/>
            <a:ext cx="8075613" cy="1339850"/>
          </a:xfrm>
        </p:spPr>
        <p:txBody>
          <a:bodyPr/>
          <a:lstStyle/>
          <a:p>
            <a:pPr eaLnBrk="1" hangingPunct="1"/>
            <a:r>
              <a:rPr lang="en-US" sz="4000" b="1" smtClean="0"/>
              <a:t>How Can I Change My Behavior?</a:t>
            </a:r>
          </a:p>
        </p:txBody>
      </p:sp>
      <p:sp>
        <p:nvSpPr>
          <p:cNvPr id="7065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74613" y="6348413"/>
            <a:ext cx="3186112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smtClean="0">
                <a:solidFill>
                  <a:schemeClr val="tx1"/>
                </a:solidFill>
                <a:latin typeface="Arial Black" pitchFamily="34" charset="0"/>
              </a:rPr>
              <a:t>© Routledge/Taylor &amp; Francis 2016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701381" y="1731682"/>
          <a:ext cx="7544094" cy="4770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5175044" y="2237026"/>
            <a:ext cx="1573365" cy="96685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4B5A60"/>
                </a:solidFill>
              </a:rPr>
              <a:t>1</a:t>
            </a:r>
          </a:p>
        </p:txBody>
      </p:sp>
      <p:sp>
        <p:nvSpPr>
          <p:cNvPr id="7" name="Rectangle 6"/>
          <p:cNvSpPr/>
          <p:nvPr/>
        </p:nvSpPr>
        <p:spPr>
          <a:xfrm>
            <a:off x="5118176" y="4816029"/>
            <a:ext cx="1706058" cy="1326311"/>
          </a:xfrm>
          <a:prstGeom prst="rect">
            <a:avLst/>
          </a:prstGeom>
          <a:solidFill>
            <a:srgbClr val="FFFFFF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4B5A60"/>
                </a:solidFill>
              </a:rPr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2047270" y="4968429"/>
            <a:ext cx="1781884" cy="1326311"/>
          </a:xfrm>
          <a:prstGeom prst="rect">
            <a:avLst/>
          </a:prstGeom>
          <a:solidFill>
            <a:srgbClr val="FFFFFF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4B5A60"/>
                </a:solidFill>
              </a:rPr>
              <a:t>3</a:t>
            </a:r>
          </a:p>
        </p:txBody>
      </p:sp>
      <p:sp>
        <p:nvSpPr>
          <p:cNvPr id="9" name="Rectangle 8"/>
          <p:cNvSpPr/>
          <p:nvPr/>
        </p:nvSpPr>
        <p:spPr>
          <a:xfrm>
            <a:off x="2180714" y="2237026"/>
            <a:ext cx="1515745" cy="1176122"/>
          </a:xfrm>
          <a:prstGeom prst="rect">
            <a:avLst/>
          </a:prstGeom>
          <a:solidFill>
            <a:srgbClr val="FFFFFF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4B5A60"/>
                </a:solidFill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itle 1"/>
          <p:cNvSpPr>
            <a:spLocks noGrp="1"/>
          </p:cNvSpPr>
          <p:nvPr>
            <p:ph type="title"/>
          </p:nvPr>
        </p:nvSpPr>
        <p:spPr>
          <a:xfrm>
            <a:off x="474663" y="455613"/>
            <a:ext cx="8226425" cy="1143000"/>
          </a:xfrm>
        </p:spPr>
        <p:txBody>
          <a:bodyPr/>
          <a:lstStyle/>
          <a:p>
            <a:pPr eaLnBrk="1" hangingPunct="1"/>
            <a:r>
              <a:rPr lang="en-US" sz="4000" b="1" smtClean="0"/>
              <a:t>How Does Self-Regulation Occur </a:t>
            </a:r>
            <a:br>
              <a:rPr lang="en-US" sz="4000" b="1" smtClean="0"/>
            </a:br>
            <a:r>
              <a:rPr lang="en-US" sz="4000" b="1" smtClean="0"/>
              <a:t>in an Academic Context?</a:t>
            </a:r>
          </a:p>
        </p:txBody>
      </p:sp>
      <p:pic>
        <p:nvPicPr>
          <p:cNvPr id="72706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14925" r="-14925"/>
          <a:stretch>
            <a:fillRect/>
          </a:stretch>
        </p:blipFill>
        <p:spPr/>
      </p:pic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5684838" y="6307138"/>
            <a:ext cx="31877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smtClean="0">
                <a:solidFill>
                  <a:schemeClr val="tx1"/>
                </a:solidFill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Discussion Questions</a:t>
            </a:r>
          </a:p>
        </p:txBody>
      </p:sp>
      <p:sp>
        <p:nvSpPr>
          <p:cNvPr id="73730" name="Content Placeholder 2"/>
          <p:cNvSpPr>
            <a:spLocks noGrp="1"/>
          </p:cNvSpPr>
          <p:nvPr>
            <p:ph idx="1"/>
          </p:nvPr>
        </p:nvSpPr>
        <p:spPr>
          <a:xfrm>
            <a:off x="568325" y="1952625"/>
            <a:ext cx="8075613" cy="4113213"/>
          </a:xfrm>
        </p:spPr>
        <p:txBody>
          <a:bodyPr/>
          <a:lstStyle/>
          <a:p>
            <a:pPr eaLnBrk="1" hangingPunct="1"/>
            <a:r>
              <a:rPr lang="en-US" smtClean="0"/>
              <a:t>Why is it important to be academically self-regulated?</a:t>
            </a:r>
          </a:p>
          <a:p>
            <a:pPr eaLnBrk="1" hangingPunct="1"/>
            <a:r>
              <a:rPr lang="en-US" smtClean="0"/>
              <a:t>What behaviors or beliefs do you currently hold that are preventing you from being self-regulated?</a:t>
            </a:r>
          </a:p>
          <a:p>
            <a:pPr eaLnBrk="1" hangingPunct="1"/>
            <a:r>
              <a:rPr lang="en-US" smtClean="0"/>
              <a:t>What are some new challenges you have encountered as a college student?</a:t>
            </a:r>
          </a:p>
          <a:p>
            <a:pPr eaLnBrk="1" hangingPunct="1"/>
            <a:r>
              <a:rPr lang="en-US" smtClean="0"/>
              <a:t>Thinking about the 6 components of self-regulation, which are most challenging for you? What changes are you prepared to make?</a:t>
            </a:r>
          </a:p>
          <a:p>
            <a:pPr eaLnBrk="1" hangingPunct="1"/>
            <a:endParaRPr lang="en-US" smtClean="0"/>
          </a:p>
        </p:txBody>
      </p:sp>
      <p:sp>
        <p:nvSpPr>
          <p:cNvPr id="73731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74613" y="6348413"/>
            <a:ext cx="3186112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smtClean="0">
                <a:solidFill>
                  <a:schemeClr val="tx1"/>
                </a:solidFill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/>
          <p:cNvSpPr>
            <a:spLocks noGrp="1"/>
          </p:cNvSpPr>
          <p:nvPr>
            <p:ph type="title"/>
          </p:nvPr>
        </p:nvSpPr>
        <p:spPr>
          <a:xfrm>
            <a:off x="508000" y="244475"/>
            <a:ext cx="8128000" cy="1339850"/>
          </a:xfrm>
        </p:spPr>
        <p:txBody>
          <a:bodyPr/>
          <a:lstStyle/>
          <a:p>
            <a:pPr eaLnBrk="1" hangingPunct="1"/>
            <a:r>
              <a:rPr lang="en-US" sz="4000" smtClean="0"/>
              <a:t>Preview of Chapter 2: </a:t>
            </a:r>
            <a:r>
              <a:rPr lang="en-US" sz="4000" b="1" smtClean="0"/>
              <a:t>Understanding Motivation</a:t>
            </a:r>
          </a:p>
        </p:txBody>
      </p:sp>
      <p:sp>
        <p:nvSpPr>
          <p:cNvPr id="74754" name="Content Placeholder 2"/>
          <p:cNvSpPr>
            <a:spLocks noGrp="1"/>
          </p:cNvSpPr>
          <p:nvPr>
            <p:ph idx="1"/>
          </p:nvPr>
        </p:nvSpPr>
        <p:spPr>
          <a:xfrm>
            <a:off x="508000" y="1930400"/>
            <a:ext cx="8128000" cy="4183063"/>
          </a:xfrm>
        </p:spPr>
        <p:txBody>
          <a:bodyPr/>
          <a:lstStyle/>
          <a:p>
            <a:pPr marL="0" indent="0" eaLnBrk="1" hangingPunct="1">
              <a:lnSpc>
                <a:spcPct val="70000"/>
              </a:lnSpc>
              <a:buFont typeface="Arial" charset="0"/>
              <a:buNone/>
            </a:pPr>
            <a:r>
              <a:rPr lang="en-US" sz="2800" smtClean="0"/>
              <a:t>After studying Chapter 2 you will be able to:</a:t>
            </a:r>
          </a:p>
          <a:p>
            <a:pPr marL="0" indent="0" eaLnBrk="1" hangingPunct="1">
              <a:buFont typeface="Arial" charset="0"/>
              <a:buNone/>
            </a:pPr>
            <a:endParaRPr lang="en-US" sz="100" b="1" smtClean="0"/>
          </a:p>
          <a:p>
            <a:pPr lvl="1" eaLnBrk="1" hangingPunct="1">
              <a:lnSpc>
                <a:spcPct val="150000"/>
              </a:lnSpc>
              <a:buClr>
                <a:srgbClr val="404040"/>
              </a:buClr>
            </a:pPr>
            <a:r>
              <a:rPr lang="en-US" sz="2600" smtClean="0"/>
              <a:t>identify the factors that influence motivation;</a:t>
            </a:r>
          </a:p>
          <a:p>
            <a:pPr lvl="1" eaLnBrk="1" hangingPunct="1">
              <a:lnSpc>
                <a:spcPct val="150000"/>
              </a:lnSpc>
              <a:buClr>
                <a:srgbClr val="404040"/>
              </a:buClr>
            </a:pPr>
            <a:r>
              <a:rPr lang="en-US" sz="2600" smtClean="0"/>
              <a:t>assess your beliefs and perceptions to account for your own motivation.</a:t>
            </a:r>
          </a:p>
        </p:txBody>
      </p:sp>
      <p:sp>
        <p:nvSpPr>
          <p:cNvPr id="74755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Agenda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573088" y="1949450"/>
            <a:ext cx="8029575" cy="4116388"/>
          </a:xfrm>
        </p:spPr>
        <p:txBody>
          <a:bodyPr/>
          <a:lstStyle/>
          <a:p>
            <a:pPr eaLnBrk="1" hangingPunct="1"/>
            <a:r>
              <a:rPr lang="en-US" smtClean="0"/>
              <a:t>Learning Objectives</a:t>
            </a:r>
          </a:p>
          <a:p>
            <a:pPr eaLnBrk="1" hangingPunct="1"/>
            <a:r>
              <a:rPr lang="en-US" smtClean="0"/>
              <a:t>What Is Academic Self-Regulation?</a:t>
            </a:r>
          </a:p>
          <a:p>
            <a:pPr eaLnBrk="1" hangingPunct="1"/>
            <a:r>
              <a:rPr lang="en-US" smtClean="0"/>
              <a:t>Am I Self-Regulated?</a:t>
            </a:r>
          </a:p>
          <a:p>
            <a:pPr eaLnBrk="1" hangingPunct="1"/>
            <a:r>
              <a:rPr lang="en-US" smtClean="0"/>
              <a:t>Am I Ready to Change?</a:t>
            </a:r>
          </a:p>
          <a:p>
            <a:pPr eaLnBrk="1" hangingPunct="1"/>
            <a:r>
              <a:rPr lang="en-US" smtClean="0"/>
              <a:t>Discussion</a:t>
            </a:r>
          </a:p>
          <a:p>
            <a:pPr eaLnBrk="1" hangingPunct="1"/>
            <a:r>
              <a:rPr lang="en-US" smtClean="0"/>
              <a:t>Chapter 2 Preview</a:t>
            </a:r>
          </a:p>
        </p:txBody>
      </p:sp>
      <p:sp>
        <p:nvSpPr>
          <p:cNvPr id="49155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088" y="1949450"/>
            <a:ext cx="8029575" cy="428148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Understand the 6 components of academic self-regulation.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Evaluate the importance of academic self-regulation in the college setting and its impact on your success in college.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Analyze your strengths and challenges as a self-regulated learner.</a:t>
            </a: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Determine the changes you will need to make to become more self-regulated and where you are in the change process.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0179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Why Are Some Students Less Successful Learners?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>
          <a:xfrm>
            <a:off x="644525" y="1895475"/>
            <a:ext cx="7829550" cy="4170363"/>
          </a:xfrm>
        </p:spPr>
        <p:txBody>
          <a:bodyPr/>
          <a:lstStyle/>
          <a:p>
            <a:pPr eaLnBrk="1" hangingPunct="1"/>
            <a:r>
              <a:rPr lang="en-US" smtClean="0"/>
              <a:t>They hold faulty beliefs about their ability, learning, and motivation.</a:t>
            </a:r>
          </a:p>
          <a:p>
            <a:pPr eaLnBrk="1" hangingPunct="1"/>
            <a:r>
              <a:rPr lang="en-US" smtClean="0"/>
              <a:t>They are unaware of their ineffective learning behavior.</a:t>
            </a:r>
          </a:p>
          <a:p>
            <a:pPr eaLnBrk="1" hangingPunct="1"/>
            <a:r>
              <a:rPr lang="en-US" smtClean="0"/>
              <a:t>They fail to sustain effective learning and motivational strategies.</a:t>
            </a:r>
          </a:p>
          <a:p>
            <a:pPr eaLnBrk="1" hangingPunct="1"/>
            <a:r>
              <a:rPr lang="en-US" smtClean="0"/>
              <a:t>They are not ready to change their learning and study behavior.</a:t>
            </a:r>
          </a:p>
          <a:p>
            <a:pPr eaLnBrk="1" hangingPunct="1"/>
            <a:r>
              <a:rPr lang="en-US" smtClean="0"/>
              <a:t>They lack awareness and control of their thinking.</a:t>
            </a:r>
          </a:p>
        </p:txBody>
      </p:sp>
      <p:sp>
        <p:nvSpPr>
          <p:cNvPr id="52227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74613" y="6348413"/>
            <a:ext cx="3186112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smtClean="0">
                <a:solidFill>
                  <a:schemeClr val="tx1"/>
                </a:solidFill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>
          <a:xfrm>
            <a:off x="292100" y="393700"/>
            <a:ext cx="8582025" cy="1143000"/>
          </a:xfrm>
        </p:spPr>
        <p:txBody>
          <a:bodyPr/>
          <a:lstStyle/>
          <a:p>
            <a:pPr eaLnBrk="1" hangingPunct="1"/>
            <a:r>
              <a:rPr lang="en-US" sz="4000" b="1" smtClean="0"/>
              <a:t>What Is Academic Self-Regulation?</a:t>
            </a: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>
          <a:xfrm>
            <a:off x="411163" y="1884363"/>
            <a:ext cx="8221662" cy="4035425"/>
          </a:xfrm>
        </p:spPr>
        <p:txBody>
          <a:bodyPr/>
          <a:lstStyle/>
          <a:p>
            <a:pPr marL="0" indent="0">
              <a:spcBef>
                <a:spcPct val="20000"/>
              </a:spcBef>
              <a:buClrTx/>
              <a:buFont typeface="Arial" charset="0"/>
              <a:buNone/>
            </a:pPr>
            <a:r>
              <a:rPr lang="en-US" b="1" smtClean="0">
                <a:ea typeface="MS PGothic" pitchFamily="34" charset="-128"/>
                <a:cs typeface=" calisto"/>
              </a:rPr>
              <a:t>Academic Self-Regulation</a:t>
            </a:r>
            <a:r>
              <a:rPr lang="en-US" smtClean="0">
                <a:ea typeface="MS PGothic" pitchFamily="34" charset="-128"/>
                <a:cs typeface=" calisto"/>
              </a:rPr>
              <a:t>: The strategies students use to control the factors influencing their learning.</a:t>
            </a:r>
          </a:p>
          <a:p>
            <a:pPr marL="0" indent="0">
              <a:spcBef>
                <a:spcPct val="20000"/>
              </a:spcBef>
              <a:buClrTx/>
              <a:buFont typeface="Arial" charset="0"/>
              <a:buNone/>
            </a:pPr>
            <a:endParaRPr lang="en-US" smtClean="0">
              <a:ea typeface="MS PGothic" pitchFamily="34" charset="-128"/>
              <a:cs typeface=" calisto"/>
            </a:endParaRPr>
          </a:p>
          <a:p>
            <a:pPr marL="0" indent="0">
              <a:spcBef>
                <a:spcPct val="20000"/>
              </a:spcBef>
              <a:buClrTx/>
              <a:buFont typeface="Arial" charset="0"/>
              <a:buNone/>
            </a:pPr>
            <a:r>
              <a:rPr lang="en-US" b="1" smtClean="0">
                <a:ea typeface="MS PGothic" pitchFamily="34" charset="-128"/>
                <a:cs typeface=" calisto"/>
              </a:rPr>
              <a:t>Self-regulated learners</a:t>
            </a:r>
            <a:r>
              <a:rPr lang="en-US" smtClean="0">
                <a:ea typeface="MS PGothic" pitchFamily="34" charset="-128"/>
                <a:cs typeface=" calisto"/>
              </a:rPr>
              <a:t>:</a:t>
            </a:r>
          </a:p>
          <a:p>
            <a:pPr marL="0" indent="0">
              <a:spcBef>
                <a:spcPct val="20000"/>
              </a:spcBef>
              <a:buClrTx/>
              <a:buFontTx/>
              <a:buChar char="•"/>
            </a:pPr>
            <a:r>
              <a:rPr lang="en-US" smtClean="0">
                <a:ea typeface="MS PGothic" pitchFamily="34" charset="-128"/>
                <a:cs typeface=" calisto"/>
              </a:rPr>
              <a:t>use appropriate strategies to manage motivation, behavior, and learning;</a:t>
            </a:r>
          </a:p>
          <a:p>
            <a:pPr marL="0" indent="0">
              <a:spcBef>
                <a:spcPct val="20000"/>
              </a:spcBef>
              <a:buClrTx/>
              <a:buFontTx/>
              <a:buChar char="•"/>
            </a:pPr>
            <a:r>
              <a:rPr lang="en-US" smtClean="0">
                <a:ea typeface="MS PGothic" pitchFamily="34" charset="-128"/>
                <a:cs typeface=" calisto"/>
              </a:rPr>
              <a:t>control the factors influencing their learning;</a:t>
            </a:r>
          </a:p>
          <a:p>
            <a:pPr marL="0" indent="0">
              <a:spcBef>
                <a:spcPct val="20000"/>
              </a:spcBef>
              <a:buClrTx/>
              <a:buFontTx/>
              <a:buChar char="•"/>
            </a:pPr>
            <a:r>
              <a:rPr lang="en-US" smtClean="0">
                <a:ea typeface="MS PGothic" pitchFamily="34" charset="-128"/>
                <a:cs typeface=" calisto"/>
              </a:rPr>
              <a:t>establish optimum conditions for learning;</a:t>
            </a:r>
          </a:p>
          <a:p>
            <a:pPr marL="0" indent="0">
              <a:spcBef>
                <a:spcPct val="20000"/>
              </a:spcBef>
              <a:buClrTx/>
              <a:buFontTx/>
              <a:buChar char="•"/>
            </a:pPr>
            <a:r>
              <a:rPr lang="en-US" smtClean="0">
                <a:ea typeface="MS PGothic" pitchFamily="34" charset="-128"/>
                <a:cs typeface=" calisto"/>
              </a:rPr>
              <a:t>remove obstacles that interfere with their learning;</a:t>
            </a:r>
          </a:p>
          <a:p>
            <a:pPr marL="0" indent="0">
              <a:spcBef>
                <a:spcPct val="20000"/>
              </a:spcBef>
              <a:buClrTx/>
              <a:buFontTx/>
              <a:buChar char="•"/>
            </a:pPr>
            <a:r>
              <a:rPr lang="en-US" smtClean="0">
                <a:ea typeface="MS PGothic" pitchFamily="34" charset="-128"/>
                <a:cs typeface=" calisto"/>
              </a:rPr>
              <a:t>find a way to learn.</a:t>
            </a:r>
          </a:p>
        </p:txBody>
      </p:sp>
      <p:sp>
        <p:nvSpPr>
          <p:cNvPr id="53251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74613" y="6348413"/>
            <a:ext cx="3186112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smtClean="0">
                <a:solidFill>
                  <a:schemeClr val="tx1"/>
                </a:solidFill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322263" y="244475"/>
            <a:ext cx="8396287" cy="1339850"/>
          </a:xfrm>
        </p:spPr>
        <p:txBody>
          <a:bodyPr/>
          <a:lstStyle/>
          <a:p>
            <a:pPr eaLnBrk="1" hangingPunct="1"/>
            <a:r>
              <a:rPr lang="en-US" sz="4000" b="1" smtClean="0"/>
              <a:t>6 Components of Self-Regulation</a:t>
            </a: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531813" y="1784350"/>
            <a:ext cx="8186737" cy="4324350"/>
          </a:xfrm>
        </p:spPr>
        <p:txBody>
          <a:bodyPr/>
          <a:lstStyle/>
          <a:p>
            <a:pPr eaLnBrk="1" hangingPunct="1"/>
            <a:r>
              <a:rPr lang="en-US" sz="3200" smtClean="0"/>
              <a:t>Motivation (Why?)</a:t>
            </a:r>
          </a:p>
          <a:p>
            <a:pPr eaLnBrk="1" hangingPunct="1"/>
            <a:r>
              <a:rPr lang="en-US" sz="3200" smtClean="0"/>
              <a:t>Methods of Learning (How?)</a:t>
            </a:r>
          </a:p>
          <a:p>
            <a:pPr eaLnBrk="1" hangingPunct="1"/>
            <a:r>
              <a:rPr lang="en-US" sz="3200" smtClean="0"/>
              <a:t>Use of Time (When?)</a:t>
            </a:r>
          </a:p>
          <a:p>
            <a:pPr eaLnBrk="1" hangingPunct="1"/>
            <a:r>
              <a:rPr lang="en-US" sz="3200" smtClean="0"/>
              <a:t>Physical Environment (Where?)</a:t>
            </a:r>
          </a:p>
          <a:p>
            <a:pPr eaLnBrk="1" hangingPunct="1"/>
            <a:r>
              <a:rPr lang="en-US" sz="3200" smtClean="0"/>
              <a:t>Social Environment (With whom?)</a:t>
            </a:r>
          </a:p>
          <a:p>
            <a:pPr eaLnBrk="1" hangingPunct="1"/>
            <a:r>
              <a:rPr lang="en-US" sz="3200" smtClean="0"/>
              <a:t>Monitoring Performance (What?)</a:t>
            </a:r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74613" y="6348413"/>
            <a:ext cx="3186112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smtClean="0">
                <a:solidFill>
                  <a:schemeClr val="tx1"/>
                </a:solidFill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7025"/>
            <a:ext cx="8229600" cy="1143000"/>
          </a:xfrm>
        </p:spPr>
        <p:txBody>
          <a:bodyPr lIns="92075" tIns="46038" rIns="92075" bIns="46038"/>
          <a:lstStyle/>
          <a:p>
            <a:pPr eaLnBrk="1" hangingPunct="1"/>
            <a:r>
              <a:rPr lang="en-US" sz="4400" b="1" smtClean="0">
                <a:ea typeface="MS PGothic" pitchFamily="34" charset="-128"/>
                <a:cs typeface="Arial" charset="0"/>
              </a:rPr>
              <a:t>Motivation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65313"/>
            <a:ext cx="8229600" cy="4525962"/>
          </a:xfrm>
        </p:spPr>
        <p:txBody>
          <a:bodyPr/>
          <a:lstStyle/>
          <a:p>
            <a:pPr eaLnBrk="1" hangingPunct="1"/>
            <a:r>
              <a:rPr lang="en-US" sz="2800" smtClean="0">
                <a:ea typeface="MS PGothic" pitchFamily="34" charset="-128"/>
                <a:cs typeface="Arial" charset="0"/>
              </a:rPr>
              <a:t>Without goals, one does not have motivation.</a:t>
            </a:r>
          </a:p>
          <a:p>
            <a:pPr eaLnBrk="1" hangingPunct="1"/>
            <a:r>
              <a:rPr lang="en-US" sz="2800" smtClean="0">
                <a:ea typeface="MS PGothic" pitchFamily="34" charset="-128"/>
                <a:cs typeface="Arial" charset="0"/>
              </a:rPr>
              <a:t>The most successful people know how to motivate themselves when they do not </a:t>
            </a:r>
            <a:r>
              <a:rPr lang="en-US" sz="2800" i="1" smtClean="0">
                <a:ea typeface="MS PGothic" pitchFamily="34" charset="-128"/>
                <a:cs typeface="Arial" charset="0"/>
              </a:rPr>
              <a:t>feel</a:t>
            </a:r>
            <a:r>
              <a:rPr lang="en-US" sz="2800" smtClean="0">
                <a:ea typeface="MS PGothic" pitchFamily="34" charset="-128"/>
                <a:cs typeface="Arial" charset="0"/>
              </a:rPr>
              <a:t> like performing a task.</a:t>
            </a:r>
          </a:p>
          <a:p>
            <a:pPr eaLnBrk="1" hangingPunct="1"/>
            <a:r>
              <a:rPr lang="en-US" sz="2800" smtClean="0">
                <a:ea typeface="MS PGothic" pitchFamily="34" charset="-128"/>
                <a:cs typeface="Arial" charset="0"/>
              </a:rPr>
              <a:t>Examples of self-motivating techniques: </a:t>
            </a:r>
          </a:p>
          <a:p>
            <a:pPr lvl="1" eaLnBrk="1" hangingPunct="1">
              <a:buClr>
                <a:schemeClr val="accent1"/>
              </a:buClr>
            </a:pPr>
            <a:r>
              <a:rPr lang="en-US" sz="2600" smtClean="0">
                <a:ea typeface="MS PGothic" pitchFamily="34" charset="-128"/>
                <a:cs typeface="Arial" charset="0"/>
              </a:rPr>
              <a:t>goal setting</a:t>
            </a:r>
          </a:p>
          <a:p>
            <a:pPr lvl="1" eaLnBrk="1" hangingPunct="1">
              <a:buClr>
                <a:schemeClr val="accent1"/>
              </a:buClr>
            </a:pPr>
            <a:r>
              <a:rPr lang="en-US" sz="2600" smtClean="0">
                <a:ea typeface="MS PGothic" pitchFamily="34" charset="-128"/>
                <a:cs typeface="Arial" charset="0"/>
              </a:rPr>
              <a:t>positive self-talk.</a:t>
            </a:r>
          </a:p>
        </p:txBody>
      </p:sp>
      <p:sp>
        <p:nvSpPr>
          <p:cNvPr id="56323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19138" y="503238"/>
            <a:ext cx="7772400" cy="782637"/>
          </a:xfrm>
        </p:spPr>
        <p:txBody>
          <a:bodyPr lIns="92075" tIns="46038" rIns="92075" bIns="46038"/>
          <a:lstStyle/>
          <a:p>
            <a:pPr eaLnBrk="1" hangingPunct="1"/>
            <a:r>
              <a:rPr lang="en-US" sz="4000" b="1" smtClean="0">
                <a:ea typeface="MS PGothic" pitchFamily="34" charset="-128"/>
                <a:cs typeface="Calisto MT" pitchFamily="18" charset="0"/>
              </a:rPr>
              <a:t>Methods of Learning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>
          <a:xfrm>
            <a:off x="474663" y="1914525"/>
            <a:ext cx="8188325" cy="44418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3000" b="1" smtClean="0">
                <a:ea typeface="MS PGothic" pitchFamily="34" charset="-128"/>
                <a:cs typeface="Calisto MT" pitchFamily="18" charset="0"/>
              </a:rPr>
              <a:t>Learning strategies</a:t>
            </a:r>
            <a:r>
              <a:rPr lang="en-US" sz="3000" smtClean="0">
                <a:ea typeface="MS PGothic" pitchFamily="34" charset="-128"/>
                <a:cs typeface="Calisto MT" pitchFamily="18" charset="0"/>
              </a:rPr>
              <a:t>: the methods students use to acquire information (basically, your toolkit).</a:t>
            </a:r>
          </a:p>
          <a:p>
            <a:pPr marL="0" indent="0" eaLnBrk="1" hangingPunct="1"/>
            <a:r>
              <a:rPr lang="en-US" sz="3000" smtClean="0">
                <a:ea typeface="MS PGothic" pitchFamily="34" charset="-128"/>
                <a:cs typeface="Calisto MT" pitchFamily="18" charset="0"/>
              </a:rPr>
              <a:t>Many students believe they are not successful owing to ability, but, in reality, they have never been properly taught </a:t>
            </a:r>
            <a:r>
              <a:rPr lang="en-US" sz="3000" b="1" i="1" smtClean="0">
                <a:ea typeface="MS PGothic" pitchFamily="34" charset="-128"/>
                <a:cs typeface="Calisto MT" pitchFamily="18" charset="0"/>
              </a:rPr>
              <a:t>how</a:t>
            </a:r>
            <a:r>
              <a:rPr lang="en-US" sz="3000" smtClean="0">
                <a:ea typeface="MS PGothic" pitchFamily="34" charset="-128"/>
                <a:cs typeface="Calisto MT" pitchFamily="18" charset="0"/>
              </a:rPr>
              <a:t> to learn. </a:t>
            </a:r>
          </a:p>
          <a:p>
            <a:pPr marL="0" indent="0" eaLnBrk="1" hangingPunct="1"/>
            <a:r>
              <a:rPr lang="en-US" sz="3000" smtClean="0">
                <a:ea typeface="MS PGothic" pitchFamily="34" charset="-128"/>
                <a:cs typeface="Calisto MT" pitchFamily="18" charset="0"/>
              </a:rPr>
              <a:t>Different tasks (i.e., essay exams, objective exams, etc.) require different study strategies in order to maximize learning.</a:t>
            </a:r>
          </a:p>
          <a:p>
            <a:pPr marL="0" indent="0" eaLnBrk="1" hangingPunct="1"/>
            <a:endParaRPr lang="en-US" sz="2600" smtClean="0">
              <a:latin typeface="Arial" charset="0"/>
              <a:ea typeface="MS PGothic" pitchFamily="34" charset="-128"/>
              <a:cs typeface="Arial" charset="0"/>
            </a:endParaRPr>
          </a:p>
          <a:p>
            <a:pPr marL="457200" lvl="1" indent="0" eaLnBrk="1" hangingPunct="1">
              <a:buFont typeface="Arial" charset="0"/>
              <a:buNone/>
            </a:pPr>
            <a:endParaRPr lang="en-US" sz="2000" smtClean="0">
              <a:latin typeface="Arial" charset="0"/>
              <a:ea typeface="MS PGothic" pitchFamily="34" charset="-128"/>
              <a:cs typeface="Arial" charset="0"/>
            </a:endParaRPr>
          </a:p>
          <a:p>
            <a:pPr marL="0" indent="0" eaLnBrk="1" hangingPunct="1"/>
            <a:endParaRPr lang="en-US" sz="3300" smtClean="0">
              <a:solidFill>
                <a:srgbClr val="FFFF00"/>
              </a:solidFill>
              <a:latin typeface="Arial" charset="0"/>
              <a:ea typeface="MS PGothic" pitchFamily="34" charset="-128"/>
              <a:cs typeface="Arial" charset="0"/>
            </a:endParaRPr>
          </a:p>
        </p:txBody>
      </p:sp>
      <p:sp>
        <p:nvSpPr>
          <p:cNvPr id="58371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19138" y="503238"/>
            <a:ext cx="7772400" cy="782637"/>
          </a:xfrm>
        </p:spPr>
        <p:txBody>
          <a:bodyPr lIns="92075" tIns="46038" rIns="92075" bIns="46038"/>
          <a:lstStyle/>
          <a:p>
            <a:pPr eaLnBrk="1" hangingPunct="1"/>
            <a:r>
              <a:rPr lang="en-US" sz="4000" b="1" smtClean="0">
                <a:ea typeface="MS PGothic" pitchFamily="34" charset="-128"/>
                <a:cs typeface="Calisto MT" pitchFamily="18" charset="0"/>
              </a:rPr>
              <a:t>Use of Time</a:t>
            </a:r>
          </a:p>
        </p:txBody>
      </p:sp>
      <p:sp>
        <p:nvSpPr>
          <p:cNvPr id="60418" name="Text Placeholder 1"/>
          <p:cNvSpPr txBox="1">
            <a:spLocks/>
          </p:cNvSpPr>
          <p:nvPr/>
        </p:nvSpPr>
        <p:spPr bwMode="auto">
          <a:xfrm>
            <a:off x="420688" y="183038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2000"/>
              </a:spcBef>
              <a:buClr>
                <a:srgbClr val="404040"/>
              </a:buClr>
              <a:buFont typeface="Arial" charset="0"/>
              <a:buChar char="•"/>
            </a:pPr>
            <a:r>
              <a:rPr lang="en-US" sz="3200">
                <a:solidFill>
                  <a:srgbClr val="404040"/>
                </a:solidFill>
                <a:latin typeface="Calisto MT" pitchFamily="18" charset="0"/>
              </a:rPr>
              <a:t>Time-management is a </a:t>
            </a:r>
            <a:r>
              <a:rPr lang="en-US" sz="3200" u="sng">
                <a:solidFill>
                  <a:srgbClr val="404040"/>
                </a:solidFill>
                <a:latin typeface="Calisto MT" pitchFamily="18" charset="0"/>
              </a:rPr>
              <a:t>skill</a:t>
            </a:r>
            <a:r>
              <a:rPr lang="en-US" sz="3200">
                <a:solidFill>
                  <a:srgbClr val="404040"/>
                </a:solidFill>
                <a:latin typeface="Calisto MT" pitchFamily="18" charset="0"/>
              </a:rPr>
              <a:t> that can be developed.</a:t>
            </a:r>
          </a:p>
          <a:p>
            <a:pPr marL="342900" indent="-342900" defTabSz="914400">
              <a:spcBef>
                <a:spcPts val="2000"/>
              </a:spcBef>
              <a:buClr>
                <a:srgbClr val="404040"/>
              </a:buClr>
              <a:buFont typeface="Arial" charset="0"/>
              <a:buChar char="•"/>
            </a:pPr>
            <a:r>
              <a:rPr lang="en-US" sz="3200">
                <a:solidFill>
                  <a:srgbClr val="404040"/>
                </a:solidFill>
                <a:latin typeface="Calisto MT" pitchFamily="18" charset="0"/>
              </a:rPr>
              <a:t>Students with better time-management skills tend to have higher GPAs. </a:t>
            </a:r>
          </a:p>
          <a:p>
            <a:pPr marL="342900" indent="-342900" defTabSz="914400">
              <a:spcBef>
                <a:spcPts val="2000"/>
              </a:spcBef>
              <a:buClr>
                <a:srgbClr val="404040"/>
              </a:buClr>
              <a:buFont typeface="Arial" charset="0"/>
              <a:buChar char="•"/>
            </a:pPr>
            <a:r>
              <a:rPr lang="en-US" sz="3200">
                <a:solidFill>
                  <a:srgbClr val="404040"/>
                </a:solidFill>
                <a:latin typeface="Calisto MT" pitchFamily="18" charset="0"/>
                <a:ea typeface="MS PGothic" pitchFamily="34" charset="-128"/>
                <a:cs typeface="Calisto MT" pitchFamily="18" charset="0"/>
              </a:rPr>
              <a:t>Students with poorer time-management skills are often preoccupied with urgent, last-minute tasks. </a:t>
            </a:r>
            <a:endParaRPr lang="en-US" sz="3200">
              <a:solidFill>
                <a:srgbClr val="404040"/>
              </a:solidFill>
              <a:latin typeface="Calisto MT" pitchFamily="18" charset="0"/>
            </a:endParaRPr>
          </a:p>
        </p:txBody>
      </p:sp>
      <p:sp>
        <p:nvSpPr>
          <p:cNvPr id="60419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USC RSO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Rossier_R1">
  <a:themeElements>
    <a:clrScheme name="Custom 22">
      <a:dk1>
        <a:srgbClr val="990000"/>
      </a:dk1>
      <a:lt1>
        <a:srgbClr val="FFCC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Custom 23">
      <a:dk1>
        <a:srgbClr val="99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USC RSOE.thmx</Template>
  <TotalTime>238</TotalTime>
  <Words>811</Words>
  <Application>Microsoft Macintosh PowerPoint</Application>
  <PresentationFormat>On-screen Show (4:3)</PresentationFormat>
  <Paragraphs>134</Paragraphs>
  <Slides>17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Design Template</vt:lpstr>
      </vt:variant>
      <vt:variant>
        <vt:i4>42</vt:i4>
      </vt:variant>
      <vt:variant>
        <vt:lpstr>Slide Titles</vt:lpstr>
      </vt:variant>
      <vt:variant>
        <vt:i4>17</vt:i4>
      </vt:variant>
    </vt:vector>
  </HeadingPairs>
  <TitlesOfParts>
    <vt:vector size="70" baseType="lpstr">
      <vt:lpstr>Arial</vt:lpstr>
      <vt:lpstr>Georgia</vt:lpstr>
      <vt:lpstr>Wingdings 2</vt:lpstr>
      <vt:lpstr>Wingdings</vt:lpstr>
      <vt:lpstr>Calibri</vt:lpstr>
      <vt:lpstr>Calisto MT</vt:lpstr>
      <vt:lpstr>Brush Script MT</vt:lpstr>
      <vt:lpstr>Arial Black</vt:lpstr>
      <vt:lpstr>MS PGothic</vt:lpstr>
      <vt:lpstr> calisto</vt:lpstr>
      <vt:lpstr>Times New Roman</vt:lpstr>
      <vt:lpstr>USC RSOE</vt:lpstr>
      <vt:lpstr>Rossier_R1</vt:lpstr>
      <vt:lpstr>Office Theme</vt:lpstr>
      <vt:lpstr>1_Office Theme</vt:lpstr>
      <vt:lpstr>Capital</vt:lpstr>
      <vt:lpstr>USC RSOE</vt:lpstr>
      <vt:lpstr>USC RSOE</vt:lpstr>
      <vt:lpstr>USC RSOE</vt:lpstr>
      <vt:lpstr>USC RSOE</vt:lpstr>
      <vt:lpstr>USC RSOE</vt:lpstr>
      <vt:lpstr>USC RSOE</vt:lpstr>
      <vt:lpstr>USC RSOE</vt:lpstr>
      <vt:lpstr>USC RSOE</vt:lpstr>
      <vt:lpstr>USC RSOE</vt:lpstr>
      <vt:lpstr>USC RSOE</vt:lpstr>
      <vt:lpstr>USC RSOE</vt:lpstr>
      <vt:lpstr>1_Office Theme</vt:lpstr>
      <vt:lpstr>1_Office Theme</vt:lpstr>
      <vt:lpstr>1_Office Theme</vt:lpstr>
      <vt:lpstr>1_Office Theme</vt:lpstr>
      <vt:lpstr>1_Office Theme</vt:lpstr>
      <vt:lpstr>1_Office Theme</vt:lpstr>
      <vt:lpstr>1_Office Theme</vt:lpstr>
      <vt:lpstr>1_Office Theme</vt:lpstr>
      <vt:lpstr>1_Office Theme</vt:lpstr>
      <vt:lpstr>1_Office Theme</vt:lpstr>
      <vt:lpstr>1_Office Theme</vt:lpstr>
      <vt:lpstr>1_Office Theme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Chapter 1</vt:lpstr>
      <vt:lpstr>Agenda</vt:lpstr>
      <vt:lpstr>Learning Objectives</vt:lpstr>
      <vt:lpstr>Why Are Some Students Less Successful Learners?</vt:lpstr>
      <vt:lpstr>What Is Academic Self-Regulation?</vt:lpstr>
      <vt:lpstr>6 Components of Self-Regulation</vt:lpstr>
      <vt:lpstr>Motivation</vt:lpstr>
      <vt:lpstr>Methods of Learning</vt:lpstr>
      <vt:lpstr>Use of Time</vt:lpstr>
      <vt:lpstr>Physical &amp; Social Environment </vt:lpstr>
      <vt:lpstr>Monitoring Performance</vt:lpstr>
      <vt:lpstr>Slide 12</vt:lpstr>
      <vt:lpstr>Are these statements typical of you always, sometimes, or never? </vt:lpstr>
      <vt:lpstr>How Can I Change My Behavior?</vt:lpstr>
      <vt:lpstr>How Does Self-Regulation Occur  in an Academic Context?</vt:lpstr>
      <vt:lpstr>Discussion Questions</vt:lpstr>
      <vt:lpstr>Preview of Chapter 2: Understanding Motivation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Ayesha Madni</dc:creator>
  <cp:lastModifiedBy>Louise Smith</cp:lastModifiedBy>
  <cp:revision>50</cp:revision>
  <dcterms:created xsi:type="dcterms:W3CDTF">2012-03-15T20:37:55Z</dcterms:created>
  <dcterms:modified xsi:type="dcterms:W3CDTF">2016-06-03T10:56:25Z</dcterms:modified>
</cp:coreProperties>
</file>