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  <p:sldMasterId id="2147483940" r:id="rId2"/>
    <p:sldMasterId id="2147483942" r:id="rId3"/>
    <p:sldMasterId id="2147483944" r:id="rId4"/>
    <p:sldMasterId id="2147483969" r:id="rId5"/>
  </p:sldMasterIdLst>
  <p:notesMasterIdLst>
    <p:notesMasterId r:id="rId23"/>
  </p:notesMasterIdLst>
  <p:handoutMasterIdLst>
    <p:handoutMasterId r:id="rId24"/>
  </p:handoutMasterIdLst>
  <p:sldIdLst>
    <p:sldId id="256" r:id="rId6"/>
    <p:sldId id="274" r:id="rId7"/>
    <p:sldId id="275" r:id="rId8"/>
    <p:sldId id="259" r:id="rId9"/>
    <p:sldId id="257" r:id="rId10"/>
    <p:sldId id="260" r:id="rId11"/>
    <p:sldId id="267" r:id="rId12"/>
    <p:sldId id="268" r:id="rId13"/>
    <p:sldId id="272" r:id="rId14"/>
    <p:sldId id="270" r:id="rId15"/>
    <p:sldId id="271" r:id="rId16"/>
    <p:sldId id="258" r:id="rId17"/>
    <p:sldId id="264" r:id="rId18"/>
    <p:sldId id="265" r:id="rId19"/>
    <p:sldId id="262" r:id="rId20"/>
    <p:sldId id="263" r:id="rId21"/>
    <p:sldId id="273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 autoAdjust="0"/>
    <p:restoredTop sz="79303" autoAdjust="0"/>
  </p:normalViewPr>
  <p:slideViewPr>
    <p:cSldViewPr snapToGrid="0" snapToObjects="1">
      <p:cViewPr varScale="1">
        <p:scale>
          <a:sx n="95" d="100"/>
          <a:sy n="95" d="100"/>
        </p:scale>
        <p:origin x="-23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19E19-EC80-B544-882B-1C94EC7D0866}" type="doc">
      <dgm:prSet loTypeId="urn:microsoft.com/office/officeart/2005/8/layout/cycle1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1308A31F-DFB6-9349-B3D8-D92255D7B474}">
      <dgm:prSet phldrT="[Text]"/>
      <dgm:spPr/>
      <dgm:t>
        <a:bodyPr/>
        <a:lstStyle/>
        <a:p>
          <a:r>
            <a:rPr lang="en-US" dirty="0" smtClean="0"/>
            <a:t>Self-Observation &amp; Evaluation</a:t>
          </a:r>
          <a:endParaRPr lang="en-US" dirty="0"/>
        </a:p>
      </dgm:t>
    </dgm:pt>
    <dgm:pt modelId="{12900E2C-2AF0-154E-9E2C-6E74C5D3B588}" type="parTrans" cxnId="{91FE2FE0-A29B-164A-8659-7BC5023EF926}">
      <dgm:prSet/>
      <dgm:spPr/>
      <dgm:t>
        <a:bodyPr/>
        <a:lstStyle/>
        <a:p>
          <a:endParaRPr lang="en-US"/>
        </a:p>
      </dgm:t>
    </dgm:pt>
    <dgm:pt modelId="{3334D509-35EF-C249-8E36-438F30E06E41}" type="sibTrans" cxnId="{91FE2FE0-A29B-164A-8659-7BC5023EF926}">
      <dgm:prSet/>
      <dgm:spPr/>
      <dgm:t>
        <a:bodyPr/>
        <a:lstStyle/>
        <a:p>
          <a:endParaRPr lang="en-US"/>
        </a:p>
      </dgm:t>
    </dgm:pt>
    <dgm:pt modelId="{EEF02DD0-05F9-964F-8F2C-9CDF8D603336}">
      <dgm:prSet phldrT="[Text]"/>
      <dgm:spPr/>
      <dgm:t>
        <a:bodyPr/>
        <a:lstStyle/>
        <a:p>
          <a:r>
            <a:rPr lang="en-US" dirty="0" smtClean="0"/>
            <a:t>Goal Setting &amp; Monitoring Strategic Planning</a:t>
          </a:r>
          <a:endParaRPr lang="en-US" dirty="0"/>
        </a:p>
      </dgm:t>
    </dgm:pt>
    <dgm:pt modelId="{3616522A-BAE3-B147-BE4E-049E14707899}" type="parTrans" cxnId="{CB560469-7466-EA4A-BD8E-CD9EC1C844E0}">
      <dgm:prSet/>
      <dgm:spPr/>
      <dgm:t>
        <a:bodyPr/>
        <a:lstStyle/>
        <a:p>
          <a:endParaRPr lang="en-US"/>
        </a:p>
      </dgm:t>
    </dgm:pt>
    <dgm:pt modelId="{FF1DAE36-224A-644E-9738-0DA02EDA2BFE}" type="sibTrans" cxnId="{CB560469-7466-EA4A-BD8E-CD9EC1C844E0}">
      <dgm:prSet/>
      <dgm:spPr/>
      <dgm:t>
        <a:bodyPr/>
        <a:lstStyle/>
        <a:p>
          <a:endParaRPr lang="en-US"/>
        </a:p>
      </dgm:t>
    </dgm:pt>
    <dgm:pt modelId="{8092DAFE-C43B-3B4E-8F13-C797FCD38E40}">
      <dgm:prSet phldrT="[Text]"/>
      <dgm:spPr/>
      <dgm:t>
        <a:bodyPr/>
        <a:lstStyle/>
        <a:p>
          <a:r>
            <a:rPr lang="en-US" dirty="0" smtClean="0"/>
            <a:t>Strategic Implementation &amp; Monitoring</a:t>
          </a:r>
          <a:endParaRPr lang="en-US" dirty="0"/>
        </a:p>
      </dgm:t>
    </dgm:pt>
    <dgm:pt modelId="{4E03EAF6-AA06-F54B-BDBE-060F4670C753}" type="parTrans" cxnId="{88DFF2C0-84A4-DD45-8F77-C8AC49409660}">
      <dgm:prSet/>
      <dgm:spPr/>
      <dgm:t>
        <a:bodyPr/>
        <a:lstStyle/>
        <a:p>
          <a:endParaRPr lang="en-US"/>
        </a:p>
      </dgm:t>
    </dgm:pt>
    <dgm:pt modelId="{AD611212-812A-3A44-9B04-02B767D95E36}" type="sibTrans" cxnId="{88DFF2C0-84A4-DD45-8F77-C8AC49409660}">
      <dgm:prSet/>
      <dgm:spPr/>
      <dgm:t>
        <a:bodyPr/>
        <a:lstStyle/>
        <a:p>
          <a:endParaRPr lang="en-US"/>
        </a:p>
      </dgm:t>
    </dgm:pt>
    <dgm:pt modelId="{209C3805-EE2A-2B45-BBC8-5FE94FF43048}">
      <dgm:prSet phldrT="[Text]"/>
      <dgm:spPr/>
      <dgm:t>
        <a:bodyPr/>
        <a:lstStyle/>
        <a:p>
          <a:r>
            <a:rPr lang="en-US" dirty="0" smtClean="0"/>
            <a:t>Strategic-Outcome Monitoring</a:t>
          </a:r>
          <a:endParaRPr lang="en-US" dirty="0"/>
        </a:p>
      </dgm:t>
    </dgm:pt>
    <dgm:pt modelId="{952F62FD-1BD0-8344-8275-561DD4115195}" type="parTrans" cxnId="{1C8EA529-0446-C643-9A99-AFB31120EC5A}">
      <dgm:prSet/>
      <dgm:spPr/>
      <dgm:t>
        <a:bodyPr/>
        <a:lstStyle/>
        <a:p>
          <a:endParaRPr lang="en-US"/>
        </a:p>
      </dgm:t>
    </dgm:pt>
    <dgm:pt modelId="{888698A6-D7F0-244F-BC71-4582F24B3BC3}" type="sibTrans" cxnId="{1C8EA529-0446-C643-9A99-AFB31120EC5A}">
      <dgm:prSet/>
      <dgm:spPr/>
      <dgm:t>
        <a:bodyPr/>
        <a:lstStyle/>
        <a:p>
          <a:endParaRPr lang="en-US"/>
        </a:p>
      </dgm:t>
    </dgm:pt>
    <dgm:pt modelId="{86954D69-D74C-B940-9AE3-C801C917FE50}" type="pres">
      <dgm:prSet presAssocID="{FC419E19-EC80-B544-882B-1C94EC7D08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51D12B-B899-0F4E-889F-7F0B1515D121}" type="pres">
      <dgm:prSet presAssocID="{1308A31F-DFB6-9349-B3D8-D92255D7B474}" presName="dummy" presStyleCnt="0"/>
      <dgm:spPr/>
    </dgm:pt>
    <dgm:pt modelId="{85A22941-E17C-CF41-8A2E-950820504814}" type="pres">
      <dgm:prSet presAssocID="{1308A31F-DFB6-9349-B3D8-D92255D7B47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938A8-FF6F-C04F-9FF4-305A7F1016CD}" type="pres">
      <dgm:prSet presAssocID="{3334D509-35EF-C249-8E36-438F30E06E41}" presName="sibTrans" presStyleLbl="node1" presStyleIdx="0" presStyleCnt="4"/>
      <dgm:spPr/>
      <dgm:t>
        <a:bodyPr/>
        <a:lstStyle/>
        <a:p>
          <a:endParaRPr lang="en-US"/>
        </a:p>
      </dgm:t>
    </dgm:pt>
    <dgm:pt modelId="{39347868-D3EB-AE47-9B5C-152C3BBB63BA}" type="pres">
      <dgm:prSet presAssocID="{EEF02DD0-05F9-964F-8F2C-9CDF8D603336}" presName="dummy" presStyleCnt="0"/>
      <dgm:spPr/>
    </dgm:pt>
    <dgm:pt modelId="{0840CB55-CB99-994F-8DF5-F79EDF8FD883}" type="pres">
      <dgm:prSet presAssocID="{EEF02DD0-05F9-964F-8F2C-9CDF8D603336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7920B-CB46-144F-9E1A-B8F0DB64BFD8}" type="pres">
      <dgm:prSet presAssocID="{FF1DAE36-224A-644E-9738-0DA02EDA2BFE}" presName="sibTrans" presStyleLbl="node1" presStyleIdx="1" presStyleCnt="4"/>
      <dgm:spPr/>
      <dgm:t>
        <a:bodyPr/>
        <a:lstStyle/>
        <a:p>
          <a:endParaRPr lang="en-US"/>
        </a:p>
      </dgm:t>
    </dgm:pt>
    <dgm:pt modelId="{F5201815-E36F-744F-96D6-F86F27578EFB}" type="pres">
      <dgm:prSet presAssocID="{8092DAFE-C43B-3B4E-8F13-C797FCD38E40}" presName="dummy" presStyleCnt="0"/>
      <dgm:spPr/>
    </dgm:pt>
    <dgm:pt modelId="{E4A8450F-C19E-9E49-A27C-1F78B1DC3E53}" type="pres">
      <dgm:prSet presAssocID="{8092DAFE-C43B-3B4E-8F13-C797FCD38E40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C24CF-27A9-4C45-ABFC-7ACE7AD8ECDF}" type="pres">
      <dgm:prSet presAssocID="{AD611212-812A-3A44-9B04-02B767D95E36}" presName="sibTrans" presStyleLbl="node1" presStyleIdx="2" presStyleCnt="4"/>
      <dgm:spPr/>
      <dgm:t>
        <a:bodyPr/>
        <a:lstStyle/>
        <a:p>
          <a:endParaRPr lang="en-US"/>
        </a:p>
      </dgm:t>
    </dgm:pt>
    <dgm:pt modelId="{FA0DB392-818E-A145-A63A-C6B482CD4185}" type="pres">
      <dgm:prSet presAssocID="{209C3805-EE2A-2B45-BBC8-5FE94FF43048}" presName="dummy" presStyleCnt="0"/>
      <dgm:spPr/>
    </dgm:pt>
    <dgm:pt modelId="{94E9B043-8240-8048-8AE3-A637740CD097}" type="pres">
      <dgm:prSet presAssocID="{209C3805-EE2A-2B45-BBC8-5FE94FF43048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6BF2C-3F5D-9F45-B587-1CA951740A03}" type="pres">
      <dgm:prSet presAssocID="{888698A6-D7F0-244F-BC71-4582F24B3BC3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1FE2FE0-A29B-164A-8659-7BC5023EF926}" srcId="{FC419E19-EC80-B544-882B-1C94EC7D0866}" destId="{1308A31F-DFB6-9349-B3D8-D92255D7B474}" srcOrd="0" destOrd="0" parTransId="{12900E2C-2AF0-154E-9E2C-6E74C5D3B588}" sibTransId="{3334D509-35EF-C249-8E36-438F30E06E41}"/>
    <dgm:cxn modelId="{D6BD7886-D3E7-DF44-90C6-E275F5563638}" type="presOf" srcId="{EEF02DD0-05F9-964F-8F2C-9CDF8D603336}" destId="{0840CB55-CB99-994F-8DF5-F79EDF8FD883}" srcOrd="0" destOrd="0" presId="urn:microsoft.com/office/officeart/2005/8/layout/cycle1"/>
    <dgm:cxn modelId="{173981E7-8342-2C46-BB4B-33DDDF853B65}" type="presOf" srcId="{1308A31F-DFB6-9349-B3D8-D92255D7B474}" destId="{85A22941-E17C-CF41-8A2E-950820504814}" srcOrd="0" destOrd="0" presId="urn:microsoft.com/office/officeart/2005/8/layout/cycle1"/>
    <dgm:cxn modelId="{294F325C-919B-2E40-BE4D-74837ACBBD25}" type="presOf" srcId="{AD611212-812A-3A44-9B04-02B767D95E36}" destId="{4C4C24CF-27A9-4C45-ABFC-7ACE7AD8ECDF}" srcOrd="0" destOrd="0" presId="urn:microsoft.com/office/officeart/2005/8/layout/cycle1"/>
    <dgm:cxn modelId="{F28AC861-9F8C-D444-9016-A36893E4A535}" type="presOf" srcId="{FC419E19-EC80-B544-882B-1C94EC7D0866}" destId="{86954D69-D74C-B940-9AE3-C801C917FE50}" srcOrd="0" destOrd="0" presId="urn:microsoft.com/office/officeart/2005/8/layout/cycle1"/>
    <dgm:cxn modelId="{DA70F720-5E88-5D4A-B555-AF851171B334}" type="presOf" srcId="{FF1DAE36-224A-644E-9738-0DA02EDA2BFE}" destId="{1547920B-CB46-144F-9E1A-B8F0DB64BFD8}" srcOrd="0" destOrd="0" presId="urn:microsoft.com/office/officeart/2005/8/layout/cycle1"/>
    <dgm:cxn modelId="{62386CFE-54ED-5045-85E8-B46CF182F5BD}" type="presOf" srcId="{888698A6-D7F0-244F-BC71-4582F24B3BC3}" destId="{1006BF2C-3F5D-9F45-B587-1CA951740A03}" srcOrd="0" destOrd="0" presId="urn:microsoft.com/office/officeart/2005/8/layout/cycle1"/>
    <dgm:cxn modelId="{CB560469-7466-EA4A-BD8E-CD9EC1C844E0}" srcId="{FC419E19-EC80-B544-882B-1C94EC7D0866}" destId="{EEF02DD0-05F9-964F-8F2C-9CDF8D603336}" srcOrd="1" destOrd="0" parTransId="{3616522A-BAE3-B147-BE4E-049E14707899}" sibTransId="{FF1DAE36-224A-644E-9738-0DA02EDA2BFE}"/>
    <dgm:cxn modelId="{1C8EA529-0446-C643-9A99-AFB31120EC5A}" srcId="{FC419E19-EC80-B544-882B-1C94EC7D0866}" destId="{209C3805-EE2A-2B45-BBC8-5FE94FF43048}" srcOrd="3" destOrd="0" parTransId="{952F62FD-1BD0-8344-8275-561DD4115195}" sibTransId="{888698A6-D7F0-244F-BC71-4582F24B3BC3}"/>
    <dgm:cxn modelId="{6B621943-8997-6B4C-B3B8-744E221426B3}" type="presOf" srcId="{8092DAFE-C43B-3B4E-8F13-C797FCD38E40}" destId="{E4A8450F-C19E-9E49-A27C-1F78B1DC3E53}" srcOrd="0" destOrd="0" presId="urn:microsoft.com/office/officeart/2005/8/layout/cycle1"/>
    <dgm:cxn modelId="{16718A4A-DEB7-4644-959D-410EB090FD52}" type="presOf" srcId="{209C3805-EE2A-2B45-BBC8-5FE94FF43048}" destId="{94E9B043-8240-8048-8AE3-A637740CD097}" srcOrd="0" destOrd="0" presId="urn:microsoft.com/office/officeart/2005/8/layout/cycle1"/>
    <dgm:cxn modelId="{88DFF2C0-84A4-DD45-8F77-C8AC49409660}" srcId="{FC419E19-EC80-B544-882B-1C94EC7D0866}" destId="{8092DAFE-C43B-3B4E-8F13-C797FCD38E40}" srcOrd="2" destOrd="0" parTransId="{4E03EAF6-AA06-F54B-BDBE-060F4670C753}" sibTransId="{AD611212-812A-3A44-9B04-02B767D95E36}"/>
    <dgm:cxn modelId="{D8241EDD-9132-4848-AE75-614773DE7CF1}" type="presOf" srcId="{3334D509-35EF-C249-8E36-438F30E06E41}" destId="{614938A8-FF6F-C04F-9FF4-305A7F1016CD}" srcOrd="0" destOrd="0" presId="urn:microsoft.com/office/officeart/2005/8/layout/cycle1"/>
    <dgm:cxn modelId="{31B47BA9-6183-DF4F-A8A5-216EBF027EC7}" type="presParOf" srcId="{86954D69-D74C-B940-9AE3-C801C917FE50}" destId="{1F51D12B-B899-0F4E-889F-7F0B1515D121}" srcOrd="0" destOrd="0" presId="urn:microsoft.com/office/officeart/2005/8/layout/cycle1"/>
    <dgm:cxn modelId="{5CF1FC00-F358-F843-8905-0CB355C393F2}" type="presParOf" srcId="{86954D69-D74C-B940-9AE3-C801C917FE50}" destId="{85A22941-E17C-CF41-8A2E-950820504814}" srcOrd="1" destOrd="0" presId="urn:microsoft.com/office/officeart/2005/8/layout/cycle1"/>
    <dgm:cxn modelId="{F37341C8-3377-D145-9D3A-495987468F6E}" type="presParOf" srcId="{86954D69-D74C-B940-9AE3-C801C917FE50}" destId="{614938A8-FF6F-C04F-9FF4-305A7F1016CD}" srcOrd="2" destOrd="0" presId="urn:microsoft.com/office/officeart/2005/8/layout/cycle1"/>
    <dgm:cxn modelId="{752A13D2-6562-3448-893E-56414574249B}" type="presParOf" srcId="{86954D69-D74C-B940-9AE3-C801C917FE50}" destId="{39347868-D3EB-AE47-9B5C-152C3BBB63BA}" srcOrd="3" destOrd="0" presId="urn:microsoft.com/office/officeart/2005/8/layout/cycle1"/>
    <dgm:cxn modelId="{21D41164-1274-1B47-AB52-4A1E3C9F0E27}" type="presParOf" srcId="{86954D69-D74C-B940-9AE3-C801C917FE50}" destId="{0840CB55-CB99-994F-8DF5-F79EDF8FD883}" srcOrd="4" destOrd="0" presId="urn:microsoft.com/office/officeart/2005/8/layout/cycle1"/>
    <dgm:cxn modelId="{2573B4A8-0EAF-F648-9EF7-5A33B92FC586}" type="presParOf" srcId="{86954D69-D74C-B940-9AE3-C801C917FE50}" destId="{1547920B-CB46-144F-9E1A-B8F0DB64BFD8}" srcOrd="5" destOrd="0" presId="urn:microsoft.com/office/officeart/2005/8/layout/cycle1"/>
    <dgm:cxn modelId="{76934DD8-9B6B-6F4F-8A70-19DF5C68CECD}" type="presParOf" srcId="{86954D69-D74C-B940-9AE3-C801C917FE50}" destId="{F5201815-E36F-744F-96D6-F86F27578EFB}" srcOrd="6" destOrd="0" presId="urn:microsoft.com/office/officeart/2005/8/layout/cycle1"/>
    <dgm:cxn modelId="{739DD64A-F5FA-BC4B-9FDA-A17535B2B74A}" type="presParOf" srcId="{86954D69-D74C-B940-9AE3-C801C917FE50}" destId="{E4A8450F-C19E-9E49-A27C-1F78B1DC3E53}" srcOrd="7" destOrd="0" presId="urn:microsoft.com/office/officeart/2005/8/layout/cycle1"/>
    <dgm:cxn modelId="{4A1FF637-62D4-6943-9395-DE3066406BF7}" type="presParOf" srcId="{86954D69-D74C-B940-9AE3-C801C917FE50}" destId="{4C4C24CF-27A9-4C45-ABFC-7ACE7AD8ECDF}" srcOrd="8" destOrd="0" presId="urn:microsoft.com/office/officeart/2005/8/layout/cycle1"/>
    <dgm:cxn modelId="{68D6CD54-B5D3-F941-B9D1-C28E12F6B3BB}" type="presParOf" srcId="{86954D69-D74C-B940-9AE3-C801C917FE50}" destId="{FA0DB392-818E-A145-A63A-C6B482CD4185}" srcOrd="9" destOrd="0" presId="urn:microsoft.com/office/officeart/2005/8/layout/cycle1"/>
    <dgm:cxn modelId="{D79E8CDE-4D9E-B647-800F-62B9F3796EC3}" type="presParOf" srcId="{86954D69-D74C-B940-9AE3-C801C917FE50}" destId="{94E9B043-8240-8048-8AE3-A637740CD097}" srcOrd="10" destOrd="0" presId="urn:microsoft.com/office/officeart/2005/8/layout/cycle1"/>
    <dgm:cxn modelId="{1798D247-EF77-8545-A003-E16559E39AE3}" type="presParOf" srcId="{86954D69-D74C-B940-9AE3-C801C917FE50}" destId="{1006BF2C-3F5D-9F45-B587-1CA951740A03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F50336-82A5-4B7E-9A6B-4E0FD85850D3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55D6B0-DBC7-43FC-A8F7-658B4CC3C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429A84-65FA-43AC-BC0A-331FA7AC88B1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6B819B-A3C3-4530-B8E2-ED09183F6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00467-A53D-483E-9083-6B16A84A632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1. Self-observation and Evaluation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2. Goal Setting and Strategic Planning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3. Strategy-Implementation and Monitoring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4. Strategy-outcome monitoring.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FBBB4-2B73-4940-A291-36B30C3DD48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8D04E1-FF9F-488E-AEEA-38BE1FD6BAB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The 6 components of SR answer the basic questions: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Motivation: </a:t>
            </a:r>
            <a:r>
              <a:rPr lang="en-US" b="1" i="1" dirty="0" smtClean="0"/>
              <a:t>Why</a:t>
            </a:r>
            <a:r>
              <a:rPr lang="en-US" dirty="0" smtClean="0"/>
              <a:t> are we engaging in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Methods of learning: </a:t>
            </a:r>
            <a:r>
              <a:rPr lang="en-US" b="1" i="1" dirty="0" smtClean="0"/>
              <a:t>How</a:t>
            </a:r>
            <a:r>
              <a:rPr lang="en-US" dirty="0" smtClean="0"/>
              <a:t> are we engaging in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Use of Time: </a:t>
            </a:r>
            <a:r>
              <a:rPr lang="en-US" b="1" i="1" dirty="0" smtClean="0"/>
              <a:t>When</a:t>
            </a:r>
            <a:r>
              <a:rPr lang="en-US" dirty="0" smtClean="0"/>
              <a:t> are we engaging in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Physical Environment: </a:t>
            </a:r>
            <a:r>
              <a:rPr lang="en-US" b="1" i="1" dirty="0" smtClean="0"/>
              <a:t>Where</a:t>
            </a:r>
            <a:r>
              <a:rPr lang="en-US" dirty="0" smtClean="0"/>
              <a:t> are we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Social Environment: </a:t>
            </a:r>
            <a:r>
              <a:rPr lang="en-US" b="1" i="1" dirty="0" smtClean="0"/>
              <a:t>With whom </a:t>
            </a:r>
            <a:r>
              <a:rPr lang="en-US" dirty="0" smtClean="0"/>
              <a:t>are we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Monitoring Performance: </a:t>
            </a:r>
            <a:r>
              <a:rPr lang="en-US" b="1" i="1" dirty="0" smtClean="0"/>
              <a:t>What</a:t>
            </a:r>
            <a:r>
              <a:rPr lang="en-US" dirty="0" smtClean="0"/>
              <a:t> are the outcomes of our learning?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0EFE4-1741-4B5B-9740-370B5CB1EED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C85C15E-E798-47E6-A236-73DFBEAC09E7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E35829B-DBA2-4F38-92B3-F8B72617B1E5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951FB65-5729-4A17-A9A0-43CDC2908EB9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DFB5F6A-AD1A-44F7-BE42-A9C1C88F4EB3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4B26B9A-0554-4BCF-8DA0-24DEAC8A4B57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  <a:ea typeface="MS PGothic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D93FC-D55F-47AF-8ADB-40C48AB27E8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F135FA5-07CD-48D3-B8DC-DC0488ADFA8A}" type="slidenum">
              <a:rPr lang="en-US" smtClean="0">
                <a:latin typeface="Times New Roman" pitchFamily="18" charset="0"/>
                <a:ea typeface="MS PGothic" pitchFamily="34" charset="-128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90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B99E-4578-4D92-A11A-178F89C764E9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AE94F53-9A5A-4B7E-965F-6853FE873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CA69-CA73-48C7-A9A4-0D9572ACFD2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F3B5-7EFB-4B53-80A4-F888940EA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6C276-6E28-4AD2-8D51-83557793D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083C-EC32-4064-A8F2-2C4F778B915E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400E-98CC-4F0A-9053-7BE79B46F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985C-5DD6-4038-8AA0-E0A2751DD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C5F5-B609-45F7-ADF2-9FA22899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CACA-909A-45B0-8A1C-D0D4510B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4C02-D2C2-45D9-9ACC-C58BCB4E0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CBFD-C2C3-4AA5-BFDC-28DA20C96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7B04-2E43-48E1-9C5D-B7FFF0AD8F2C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AEFFA-1AAF-4F8D-8A52-8304E40C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3674-17AD-4B13-85FC-858DD5B8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1003-5800-4C7F-A315-E9C8165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026B-2DFE-4C20-8333-E816F6983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D0ED-8B77-4C16-A13D-C463C6F77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735E3-92BE-9D45-8463-59AE30917A40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27A5-6637-433E-85CF-B0CAA9410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D5419-8984-4381-AB92-A4B50A400888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ED2C5-DA55-412F-922E-C2283DAA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AB1E2-6032-4868-9B06-AB8111507E2A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9DBF-7E3B-4B80-83F2-67FCC5C41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6801-7CF8-4084-A539-FE942EFE18E6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B5B6-4638-4BC3-AB6A-7BD87A7F0840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9C01-257F-492D-BFFA-5736169B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A2F6-FA94-4187-820C-0474708E48D1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2A3DCE-9C79-46AB-82EE-A82BD198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88F3-4262-4C13-B45D-B336D3FD0F96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3BA0-F1E8-43E9-A1BC-4A2D00B51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52824-5ED7-4189-9A0B-40EEF813EF2F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97FC-3EE2-4746-8EBE-11327433B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54FE-B09E-4B86-AC14-2778D704CD11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B4A0-2D2B-4729-8BE0-1C7D20BAC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0445-C9F6-4117-8587-078C47430AA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E340-F922-410B-AE92-BED3D60FA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2A16-2265-41D3-800F-D3F1E6DC0214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A293E-74B0-40F9-894F-04BDF65D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AF4E-C85E-49EF-9B76-96A5FBEE9296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F5-DD52-4FA8-8D40-9082EF6C0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090E-BAB9-436E-BABD-94C737920B40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9A4A-6743-4A80-9CA2-35AEB6B88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E0782-1CF6-42E9-9EBC-566BA488C254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0C6B-A104-46C3-9D3A-C87F1BBA0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F00C5-6A84-4E57-AEE4-15D119D4BC5D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276E-B348-40AA-8C82-D3CE8DA30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716B-1AD4-4E3A-9198-19BBA6820330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0E1B-ECBC-4B42-83DE-9386A65E8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73A7-DD90-46B3-AA99-9C28A6C0190A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E179-A4F8-4213-BB22-7BF0E6608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0F5F-957E-4B55-8BC9-ABB08AA1E552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8673D11-8710-4BF4-94B4-B06EAD5FA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EE49-ED08-4252-A109-D34ABA3BEE0A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C80C9-A833-45D7-B3BA-C957C7F91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0811-EC45-4E64-811D-FF7E9074E711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A8F14C-2D81-41F3-911A-8D5A4ED64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C7960A-39C9-4317-8E45-79F2935EC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B73B-7189-4A35-A9BE-61AA182341A5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27378-C543-4B2E-A3DE-7A512FF00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3D96-5D9B-4D42-B72B-D220C15C8F3F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252FE3-2FD2-4F8E-85EB-34EFD88490C8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27D0A8-34DD-4C43-80C8-06264ED28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90000"/>
              </a:solidFill>
            </a:endParaRPr>
          </a:p>
        </p:txBody>
      </p:sp>
      <p:pic>
        <p:nvPicPr>
          <p:cNvPr id="13316" name="Picture 8" descr="1-lineWordmark_GoldOnCard_NoBG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6513513"/>
            <a:ext cx="18224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Small Use Shield_GoldOnTrans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1025" y="238125"/>
            <a:ext cx="7477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Users\tharding\Desktop\Informal_Rossier_GoldOnTran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" y="5883275"/>
            <a:ext cx="27527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03900"/>
            <a:ext cx="9144000" cy="10525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90000"/>
              </a:solidFill>
            </a:endParaRPr>
          </a:p>
        </p:txBody>
      </p:sp>
      <p:pic>
        <p:nvPicPr>
          <p:cNvPr id="15364" name="Picture 8" descr="1-lineWordmark_GoldOnCard_NoBG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6513513"/>
            <a:ext cx="18224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Small Use Shield_GoldOnTrans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1025" y="238125"/>
            <a:ext cx="7477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Users\tharding\Desktop\Informal_Rossier_GoldOnTran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" y="5883275"/>
            <a:ext cx="27527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42BE4-79DB-4DDC-8523-9D4374307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415" name="Picture 6" descr="C:\Users\tharding\Desktop\Informal_Rossier_GoldOnTrans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0500" y="5883275"/>
            <a:ext cx="27527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907E1518-691D-479F-A7A0-80208D88505B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8562A536-9EA8-4CFE-A2EB-C9DAF87F2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ctrTitle"/>
          </p:nvPr>
        </p:nvSpPr>
        <p:spPr>
          <a:xfrm>
            <a:off x="4964113" y="1246188"/>
            <a:ext cx="3313112" cy="1701800"/>
          </a:xfrm>
        </p:spPr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404040"/>
                </a:solidFill>
              </a:rPr>
              <a:t>Chapter 1</a:t>
            </a:r>
          </a:p>
        </p:txBody>
      </p:sp>
      <p:sp>
        <p:nvSpPr>
          <p:cNvPr id="48130" name="Subtitle 2"/>
          <p:cNvSpPr>
            <a:spLocks noGrp="1"/>
          </p:cNvSpPr>
          <p:nvPr>
            <p:ph type="subTitle" idx="1"/>
          </p:nvPr>
        </p:nvSpPr>
        <p:spPr>
          <a:xfrm>
            <a:off x="908050" y="3200400"/>
            <a:ext cx="7369175" cy="1260475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400" b="1" smtClean="0">
                <a:solidFill>
                  <a:srgbClr val="404040"/>
                </a:solidFill>
              </a:rPr>
              <a:t>Academic Self-Regulation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4163" y="244475"/>
            <a:ext cx="8493125" cy="1339850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MS PGothic" pitchFamily="34" charset="-128"/>
                <a:cs typeface="Calisto MT" pitchFamily="18" charset="0"/>
              </a:rPr>
              <a:t>Physical &amp; Social Environment 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000250"/>
            <a:ext cx="8283575" cy="39322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b="1" smtClean="0">
                <a:ea typeface="MS PGothic" pitchFamily="34" charset="-128"/>
                <a:cs typeface="Calisto MT" pitchFamily="18" charset="0"/>
              </a:rPr>
              <a:t>Regulation of the Physical &amp; Social Environment</a:t>
            </a:r>
            <a:r>
              <a:rPr lang="en-US" sz="2800" smtClean="0">
                <a:ea typeface="MS PGothic" pitchFamily="34" charset="-128"/>
                <a:cs typeface="Calisto MT" pitchFamily="18" charset="0"/>
              </a:rPr>
              <a:t>: the ability of learners to restructure their physical and social environments to meet their needs.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ea typeface="MS PGothic" pitchFamily="34" charset="-128"/>
                <a:cs typeface="Calisto MT" pitchFamily="18" charset="0"/>
              </a:rPr>
              <a:t>High achievers reported greater use of: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800" smtClean="0">
                <a:ea typeface="MS PGothic" pitchFamily="34" charset="-128"/>
                <a:cs typeface="Calisto MT" pitchFamily="18" charset="0"/>
              </a:rPr>
              <a:t>environmental restructuring 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800" smtClean="0">
                <a:ea typeface="MS PGothic" pitchFamily="34" charset="-128"/>
                <a:cs typeface="Calisto MT" pitchFamily="18" charset="0"/>
              </a:rPr>
              <a:t>help-seeking.</a:t>
            </a:r>
          </a:p>
        </p:txBody>
      </p:sp>
      <p:sp>
        <p:nvSpPr>
          <p:cNvPr id="6246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ea typeface="MS PGothic" pitchFamily="34" charset="-128"/>
                <a:cs typeface="Calisto MT" pitchFamily="18" charset="0"/>
              </a:rPr>
              <a:t>Monitoring Performance</a:t>
            </a:r>
          </a:p>
        </p:txBody>
      </p:sp>
      <p:sp>
        <p:nvSpPr>
          <p:cNvPr id="64514" name="Rectangle 1027"/>
          <p:cNvSpPr>
            <a:spLocks noGrp="1" noChangeArrowheads="1"/>
          </p:cNvSpPr>
          <p:nvPr>
            <p:ph idx="1"/>
          </p:nvPr>
        </p:nvSpPr>
        <p:spPr>
          <a:xfrm>
            <a:off x="511175" y="1952625"/>
            <a:ext cx="8170863" cy="4403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ja-JP" sz="3200" smtClean="0">
                <a:ea typeface="MS PGothic" pitchFamily="34" charset="-128"/>
                <a:cs typeface="Calisto MT" pitchFamily="18" charset="0"/>
              </a:rPr>
              <a:t>Monitoring one’s own performance allows learners to: </a:t>
            </a:r>
          </a:p>
          <a:p>
            <a:pPr marL="0" indent="0" eaLnBrk="1" hangingPunct="1"/>
            <a:r>
              <a:rPr lang="en-US" altLang="ja-JP" sz="3200" smtClean="0">
                <a:ea typeface="MS PGothic" pitchFamily="34" charset="-128"/>
                <a:cs typeface="Calisto MT" pitchFamily="18" charset="0"/>
              </a:rPr>
              <a:t>control one’s performance;</a:t>
            </a:r>
          </a:p>
          <a:p>
            <a:pPr marL="0" indent="0" eaLnBrk="1" hangingPunct="1"/>
            <a:r>
              <a:rPr lang="en-US" altLang="ja-JP" sz="3200" smtClean="0">
                <a:ea typeface="MS PGothic" pitchFamily="34" charset="-128"/>
                <a:cs typeface="Calisto MT" pitchFamily="18" charset="0"/>
              </a:rPr>
              <a:t>become one’s own coach or mentor;</a:t>
            </a:r>
          </a:p>
          <a:p>
            <a:pPr marL="0" indent="0" eaLnBrk="1" hangingPunct="1"/>
            <a:r>
              <a:rPr lang="en-US" altLang="ja-JP" sz="3200" smtClean="0">
                <a:ea typeface="MS PGothic" pitchFamily="34" charset="-128"/>
                <a:cs typeface="Calisto MT" pitchFamily="18" charset="0"/>
              </a:rPr>
              <a:t>critique one’s own performance;</a:t>
            </a:r>
          </a:p>
          <a:p>
            <a:pPr marL="0" indent="0" eaLnBrk="1" hangingPunct="1"/>
            <a:r>
              <a:rPr lang="en-US" altLang="ja-JP" sz="3200" smtClean="0">
                <a:ea typeface="MS PGothic" pitchFamily="34" charset="-128"/>
                <a:cs typeface="Calisto MT" pitchFamily="18" charset="0"/>
              </a:rPr>
              <a:t>make the necessary changes to meet goals.</a:t>
            </a:r>
          </a:p>
          <a:p>
            <a:pPr marL="0" indent="0" eaLnBrk="1" hangingPunct="1"/>
            <a:endParaRPr lang="en-US" sz="33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6451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 txBox="1">
            <a:spLocks noChangeArrowheads="1"/>
          </p:cNvSpPr>
          <p:nvPr/>
        </p:nvSpPr>
        <p:spPr bwMode="auto">
          <a:xfrm>
            <a:off x="608013" y="38100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solidFill>
                  <a:srgbClr val="404040"/>
                </a:solidFill>
                <a:latin typeface="Calisto MT" pitchFamily="18" charset="0"/>
              </a:rPr>
              <a:t>Why is academic self-regulation important in college?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87363" y="5505450"/>
            <a:ext cx="356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404040"/>
                </a:solidFill>
                <a:latin typeface="Calisto MT" pitchFamily="18" charset="0"/>
              </a:rPr>
              <a:t>Teacher-directed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73700" y="5497513"/>
            <a:ext cx="3524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404040"/>
                </a:solidFill>
                <a:latin typeface="Calisto MT" pitchFamily="18" charset="0"/>
              </a:rPr>
              <a:t>Student-directed  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273550" y="56181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6656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8838" y="1776413"/>
            <a:ext cx="7464425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In college: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There are more distractions.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Work is harder and there is more of it.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There is more competition in the classroom, in the lab, on the field, in the studio.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Students are expected to be self-motivated.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There are no study guides.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Instructors do not guide your learning.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srgbClr val="404040"/>
                </a:solidFill>
                <a:latin typeface="+mn-lt"/>
                <a:cs typeface="+mn-cs"/>
              </a:rPr>
              <a:t>Students are on their own.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solidFill>
                <a:srgbClr val="4B5A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229600" cy="1339850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MS PGothic" pitchFamily="34" charset="-128"/>
                <a:cs typeface="Calisto MT" pitchFamily="18" charset="0"/>
              </a:rPr>
              <a:t>Are these statements typical of you always, sometimes, or never? 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086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can self-motivate when I need to.</a:t>
            </a:r>
            <a:r>
              <a:rPr lang="ja-JP" altLang="en-US" sz="2800" dirty="0">
                <a:ea typeface="MS PGothic" charset="0"/>
                <a:cs typeface="Calisto MT"/>
              </a:rPr>
              <a:t>”</a:t>
            </a:r>
            <a:endParaRPr lang="en-US" altLang="ja-JP" sz="2800" dirty="0">
              <a:ea typeface="MS PGothic" charset="0"/>
              <a:cs typeface="Calisto MT"/>
            </a:endParaRP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use different study methods for different types of assignments and tests.</a:t>
            </a:r>
            <a:r>
              <a:rPr lang="ja-JP" altLang="en-US" sz="2800" dirty="0">
                <a:ea typeface="MS PGothic" charset="0"/>
                <a:cs typeface="Calisto MT"/>
              </a:rPr>
              <a:t>”</a:t>
            </a:r>
            <a:endParaRPr lang="en-US" altLang="ja-JP" sz="2800" dirty="0">
              <a:ea typeface="MS PGothic" charset="0"/>
              <a:cs typeface="Calisto MT"/>
            </a:endParaRP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plan how to use my time.</a:t>
            </a:r>
            <a:r>
              <a:rPr lang="ja-JP" altLang="en-US" sz="2800" dirty="0" smtClean="0">
                <a:ea typeface="MS PGothic" charset="0"/>
                <a:cs typeface="Calisto MT"/>
              </a:rPr>
              <a:t>”</a:t>
            </a:r>
            <a:endParaRPr lang="en-US" altLang="ja-JP" sz="2800" dirty="0">
              <a:ea typeface="MS PGothic" charset="0"/>
              <a:cs typeface="Calisto MT"/>
            </a:endParaRP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 smtClean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modify or change my study environment so I can concentrate.</a:t>
            </a:r>
            <a:r>
              <a:rPr lang="ja-JP" altLang="en-US" sz="2800" dirty="0">
                <a:ea typeface="MS PGothic" charset="0"/>
                <a:cs typeface="Calisto MT"/>
              </a:rPr>
              <a:t>”</a:t>
            </a:r>
            <a:endParaRPr lang="en-US" altLang="ja-JP" sz="2800" dirty="0">
              <a:ea typeface="MS PGothic" charset="0"/>
              <a:cs typeface="Calisto MT"/>
            </a:endParaRP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seek help when I need it.</a:t>
            </a:r>
            <a:r>
              <a:rPr lang="ja-JP" altLang="en-US" sz="2800" dirty="0">
                <a:ea typeface="MS PGothic" charset="0"/>
                <a:cs typeface="Calisto MT"/>
              </a:rPr>
              <a:t>”</a:t>
            </a:r>
            <a:endParaRPr lang="en-US" altLang="ja-JP" sz="2800" dirty="0">
              <a:ea typeface="MS PGothic" charset="0"/>
              <a:cs typeface="Calisto MT"/>
            </a:endParaRP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FontTx/>
              <a:buAutoNum type="arabicPeriod"/>
              <a:defRPr/>
            </a:pPr>
            <a:r>
              <a:rPr lang="ja-JP" altLang="en-US" sz="2800" dirty="0">
                <a:ea typeface="MS PGothic" charset="0"/>
                <a:cs typeface="Calisto MT"/>
              </a:rPr>
              <a:t>“</a:t>
            </a:r>
            <a:r>
              <a:rPr lang="en-US" altLang="ja-JP" sz="2800" dirty="0">
                <a:ea typeface="MS PGothic" charset="0"/>
                <a:cs typeface="Calisto MT"/>
              </a:rPr>
              <a:t>I evaluate my work to determine my progress toward meeting personal and academic goals.</a:t>
            </a:r>
            <a:r>
              <a:rPr lang="ja-JP" altLang="en-US" sz="2800" dirty="0">
                <a:ea typeface="MS PGothic" charset="0"/>
                <a:cs typeface="Calisto MT"/>
              </a:rPr>
              <a:t>”</a:t>
            </a:r>
            <a:endParaRPr lang="en-US" sz="2800" dirty="0">
              <a:ea typeface="MS PGothic" charset="0"/>
              <a:cs typeface="Calisto MT"/>
            </a:endParaRPr>
          </a:p>
        </p:txBody>
      </p:sp>
      <p:sp>
        <p:nvSpPr>
          <p:cNvPr id="6861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11175" y="244475"/>
            <a:ext cx="8075613" cy="1339850"/>
          </a:xfrm>
        </p:spPr>
        <p:txBody>
          <a:bodyPr/>
          <a:lstStyle/>
          <a:p>
            <a:pPr eaLnBrk="1" hangingPunct="1"/>
            <a:r>
              <a:rPr lang="en-US" sz="4000" b="1" smtClean="0"/>
              <a:t>How Can I Change My Behavior?</a:t>
            </a:r>
          </a:p>
        </p:txBody>
      </p:sp>
      <p:sp>
        <p:nvSpPr>
          <p:cNvPr id="7065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01381" y="1731682"/>
          <a:ext cx="7544094" cy="4770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5175044" y="2237026"/>
            <a:ext cx="1573365" cy="96685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B5A60"/>
                </a:solidFill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8176" y="4816029"/>
            <a:ext cx="1706058" cy="1326311"/>
          </a:xfrm>
          <a:prstGeom prst="rect">
            <a:avLst/>
          </a:prstGeom>
          <a:solidFill>
            <a:srgbClr val="FFFF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B5A60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7270" y="4968429"/>
            <a:ext cx="1781884" cy="1326311"/>
          </a:xfrm>
          <a:prstGeom prst="rect">
            <a:avLst/>
          </a:prstGeom>
          <a:solidFill>
            <a:srgbClr val="FFFF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B5A60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2180714" y="2237026"/>
            <a:ext cx="1515745" cy="1176122"/>
          </a:xfrm>
          <a:prstGeom prst="rect">
            <a:avLst/>
          </a:prstGeom>
          <a:solidFill>
            <a:srgbClr val="FFFF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4B5A6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474663" y="455613"/>
            <a:ext cx="8226425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How Does Self-Regulation Occur </a:t>
            </a:r>
            <a:br>
              <a:rPr lang="en-US" sz="4000" b="1" smtClean="0"/>
            </a:br>
            <a:r>
              <a:rPr lang="en-US" sz="4000" b="1" smtClean="0"/>
              <a:t>in an Academic Context?</a:t>
            </a:r>
          </a:p>
        </p:txBody>
      </p:sp>
      <p:pic>
        <p:nvPicPr>
          <p:cNvPr id="7270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925" r="-14925"/>
          <a:stretch>
            <a:fillRect/>
          </a:stretch>
        </p:blipFill>
        <p:spPr/>
      </p:pic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684838" y="6307138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Discussion Questions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568325" y="1952625"/>
            <a:ext cx="8075613" cy="4113213"/>
          </a:xfrm>
        </p:spPr>
        <p:txBody>
          <a:bodyPr/>
          <a:lstStyle/>
          <a:p>
            <a:pPr eaLnBrk="1" hangingPunct="1"/>
            <a:r>
              <a:rPr lang="en-US" smtClean="0"/>
              <a:t>Why is it important to be academically self-regulated?</a:t>
            </a:r>
          </a:p>
          <a:p>
            <a:pPr eaLnBrk="1" hangingPunct="1"/>
            <a:r>
              <a:rPr lang="en-US" smtClean="0"/>
              <a:t>What behaviors or beliefs do you currently hold that are preventing you from being self-regulated?</a:t>
            </a:r>
          </a:p>
          <a:p>
            <a:pPr eaLnBrk="1" hangingPunct="1"/>
            <a:r>
              <a:rPr lang="en-US" smtClean="0"/>
              <a:t>What are some new challenges you have encountered as a college student?</a:t>
            </a:r>
          </a:p>
          <a:p>
            <a:pPr eaLnBrk="1" hangingPunct="1"/>
            <a:r>
              <a:rPr lang="en-US" smtClean="0"/>
              <a:t>Thinking about the 6 components of self-regulation, which are most challenging for you? What changes are you prepared to make?</a:t>
            </a:r>
          </a:p>
          <a:p>
            <a:pPr eaLnBrk="1" hangingPunct="1"/>
            <a:endParaRPr lang="en-US" smtClean="0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pPr eaLnBrk="1" hangingPunct="1"/>
            <a:r>
              <a:rPr lang="en-US" sz="4000" smtClean="0"/>
              <a:t>Preview of Chapter 2: </a:t>
            </a:r>
            <a:r>
              <a:rPr lang="en-US" sz="4000" b="1" smtClean="0"/>
              <a:t>Understanding Motivation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508000" y="1930400"/>
            <a:ext cx="8128000" cy="4183063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2 you will be able to:</a:t>
            </a:r>
          </a:p>
          <a:p>
            <a:pPr marL="0" indent="0" eaLnBrk="1" hangingPunct="1">
              <a:buFont typeface="Arial" charset="0"/>
              <a:buNone/>
            </a:pPr>
            <a:endParaRPr lang="en-US" sz="100" b="1" smtClean="0"/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identify the factors that influence motivation;</a:t>
            </a:r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assess your beliefs and perceptions to account for your own motivation.</a:t>
            </a:r>
          </a:p>
        </p:txBody>
      </p:sp>
      <p:sp>
        <p:nvSpPr>
          <p:cNvPr id="7475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Agenda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  <a:p>
            <a:pPr eaLnBrk="1" hangingPunct="1"/>
            <a:r>
              <a:rPr lang="en-US" smtClean="0"/>
              <a:t>What Is Academic Self-Regulation?</a:t>
            </a:r>
          </a:p>
          <a:p>
            <a:pPr eaLnBrk="1" hangingPunct="1"/>
            <a:r>
              <a:rPr lang="en-US" smtClean="0"/>
              <a:t>Am I Self-Regulated?</a:t>
            </a:r>
          </a:p>
          <a:p>
            <a:pPr eaLnBrk="1" hangingPunct="1"/>
            <a:r>
              <a:rPr lang="en-US" smtClean="0"/>
              <a:t>Am I Ready to Change?</a:t>
            </a:r>
          </a:p>
          <a:p>
            <a:pPr eaLnBrk="1" hangingPunct="1"/>
            <a:r>
              <a:rPr lang="en-US" smtClean="0"/>
              <a:t>Discussion</a:t>
            </a:r>
          </a:p>
          <a:p>
            <a:pPr eaLnBrk="1" hangingPunct="1"/>
            <a:r>
              <a:rPr lang="en-US" smtClean="0"/>
              <a:t>Chapter 2 Preview</a:t>
            </a:r>
          </a:p>
        </p:txBody>
      </p:sp>
      <p:sp>
        <p:nvSpPr>
          <p:cNvPr id="4915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2814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 the 6 components of academic self-regulation.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the importance of academic self-regulation in the college setting and its impact on your success in college.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Analyze your strengths and challenges as a self-regulated learner.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the changes you will need to make to become more self-regulated and where you are in the change process.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17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Why Are Some Students Less Successful Learners?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44525" y="1895475"/>
            <a:ext cx="7829550" cy="4170363"/>
          </a:xfrm>
        </p:spPr>
        <p:txBody>
          <a:bodyPr/>
          <a:lstStyle/>
          <a:p>
            <a:pPr eaLnBrk="1" hangingPunct="1"/>
            <a:r>
              <a:rPr lang="en-US" smtClean="0"/>
              <a:t>They hold faulty beliefs about their ability, learning, and motivation.</a:t>
            </a:r>
          </a:p>
          <a:p>
            <a:pPr eaLnBrk="1" hangingPunct="1"/>
            <a:r>
              <a:rPr lang="en-US" smtClean="0"/>
              <a:t>They are unaware of their ineffective learning behavior.</a:t>
            </a:r>
          </a:p>
          <a:p>
            <a:pPr eaLnBrk="1" hangingPunct="1"/>
            <a:r>
              <a:rPr lang="en-US" smtClean="0"/>
              <a:t>They fail to sustain effective learning and motivational strategies.</a:t>
            </a:r>
          </a:p>
          <a:p>
            <a:pPr eaLnBrk="1" hangingPunct="1"/>
            <a:r>
              <a:rPr lang="en-US" smtClean="0"/>
              <a:t>They are not ready to change their learning and study behavior.</a:t>
            </a:r>
          </a:p>
          <a:p>
            <a:pPr eaLnBrk="1" hangingPunct="1"/>
            <a:r>
              <a:rPr lang="en-US" smtClean="0"/>
              <a:t>They lack awareness and control of their thinking.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292100" y="393700"/>
            <a:ext cx="8582025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What Is Academic Self-Regulation?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11163" y="1884363"/>
            <a:ext cx="8221662" cy="4035425"/>
          </a:xfrm>
        </p:spPr>
        <p:txBody>
          <a:bodyPr/>
          <a:lstStyle/>
          <a:p>
            <a:pPr marL="0" indent="0">
              <a:spcBef>
                <a:spcPct val="20000"/>
              </a:spcBef>
              <a:buClrTx/>
              <a:buFont typeface="Arial" charset="0"/>
              <a:buNone/>
            </a:pPr>
            <a:r>
              <a:rPr lang="en-US" b="1" smtClean="0">
                <a:ea typeface="MS PGothic" pitchFamily="34" charset="-128"/>
                <a:cs typeface=" calisto"/>
              </a:rPr>
              <a:t>Academic Self-Regulation</a:t>
            </a:r>
            <a:r>
              <a:rPr lang="en-US" smtClean="0">
                <a:ea typeface="MS PGothic" pitchFamily="34" charset="-128"/>
                <a:cs typeface=" calisto"/>
              </a:rPr>
              <a:t>: The strategies students use to control the factors influencing their learning.</a:t>
            </a:r>
          </a:p>
          <a:p>
            <a:pPr marL="0" indent="0">
              <a:spcBef>
                <a:spcPct val="20000"/>
              </a:spcBef>
              <a:buClrTx/>
              <a:buFont typeface="Arial" charset="0"/>
              <a:buNone/>
            </a:pPr>
            <a:endParaRPr lang="en-US" smtClean="0">
              <a:ea typeface="MS PGothic" pitchFamily="34" charset="-128"/>
              <a:cs typeface=" calisto"/>
            </a:endParaRPr>
          </a:p>
          <a:p>
            <a:pPr marL="0" indent="0">
              <a:spcBef>
                <a:spcPct val="20000"/>
              </a:spcBef>
              <a:buClrTx/>
              <a:buFont typeface="Arial" charset="0"/>
              <a:buNone/>
            </a:pPr>
            <a:r>
              <a:rPr lang="en-US" b="1" smtClean="0">
                <a:ea typeface="MS PGothic" pitchFamily="34" charset="-128"/>
                <a:cs typeface=" calisto"/>
              </a:rPr>
              <a:t>Self-regulated learners</a:t>
            </a:r>
            <a:r>
              <a:rPr lang="en-US" smtClean="0">
                <a:ea typeface="MS PGothic" pitchFamily="34" charset="-128"/>
                <a:cs typeface=" calisto"/>
              </a:rPr>
              <a:t>:</a:t>
            </a:r>
          </a:p>
          <a:p>
            <a:pPr marL="0" indent="0">
              <a:spcBef>
                <a:spcPct val="20000"/>
              </a:spcBef>
              <a:buClrTx/>
              <a:buFontTx/>
              <a:buChar char="•"/>
            </a:pPr>
            <a:r>
              <a:rPr lang="en-US" smtClean="0">
                <a:ea typeface="MS PGothic" pitchFamily="34" charset="-128"/>
                <a:cs typeface=" calisto"/>
              </a:rPr>
              <a:t>use appropriate strategies to manage motivation, behavior, and learning;</a:t>
            </a:r>
          </a:p>
          <a:p>
            <a:pPr marL="0" indent="0">
              <a:spcBef>
                <a:spcPct val="20000"/>
              </a:spcBef>
              <a:buClrTx/>
              <a:buFontTx/>
              <a:buChar char="•"/>
            </a:pPr>
            <a:r>
              <a:rPr lang="en-US" smtClean="0">
                <a:ea typeface="MS PGothic" pitchFamily="34" charset="-128"/>
                <a:cs typeface=" calisto"/>
              </a:rPr>
              <a:t>control the factors influencing their learning;</a:t>
            </a:r>
          </a:p>
          <a:p>
            <a:pPr marL="0" indent="0">
              <a:spcBef>
                <a:spcPct val="20000"/>
              </a:spcBef>
              <a:buClrTx/>
              <a:buFontTx/>
              <a:buChar char="•"/>
            </a:pPr>
            <a:r>
              <a:rPr lang="en-US" smtClean="0">
                <a:ea typeface="MS PGothic" pitchFamily="34" charset="-128"/>
                <a:cs typeface=" calisto"/>
              </a:rPr>
              <a:t>establish optimum conditions for learning;</a:t>
            </a:r>
          </a:p>
          <a:p>
            <a:pPr marL="0" indent="0">
              <a:spcBef>
                <a:spcPct val="20000"/>
              </a:spcBef>
              <a:buClrTx/>
              <a:buFontTx/>
              <a:buChar char="•"/>
            </a:pPr>
            <a:r>
              <a:rPr lang="en-US" smtClean="0">
                <a:ea typeface="MS PGothic" pitchFamily="34" charset="-128"/>
                <a:cs typeface=" calisto"/>
              </a:rPr>
              <a:t>remove obstacles that interfere with their learning;</a:t>
            </a:r>
          </a:p>
          <a:p>
            <a:pPr marL="0" indent="0">
              <a:spcBef>
                <a:spcPct val="20000"/>
              </a:spcBef>
              <a:buClrTx/>
              <a:buFontTx/>
              <a:buChar char="•"/>
            </a:pPr>
            <a:r>
              <a:rPr lang="en-US" smtClean="0">
                <a:ea typeface="MS PGothic" pitchFamily="34" charset="-128"/>
                <a:cs typeface=" calisto"/>
              </a:rPr>
              <a:t>find a way to learn.</a:t>
            </a:r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322263" y="244475"/>
            <a:ext cx="8396287" cy="1339850"/>
          </a:xfrm>
        </p:spPr>
        <p:txBody>
          <a:bodyPr/>
          <a:lstStyle/>
          <a:p>
            <a:pPr eaLnBrk="1" hangingPunct="1"/>
            <a:r>
              <a:rPr lang="en-US" sz="4000" b="1" smtClean="0"/>
              <a:t>6 Components of Self-Regulation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531813" y="1784350"/>
            <a:ext cx="8186737" cy="4324350"/>
          </a:xfrm>
        </p:spPr>
        <p:txBody>
          <a:bodyPr/>
          <a:lstStyle/>
          <a:p>
            <a:pPr eaLnBrk="1" hangingPunct="1"/>
            <a:r>
              <a:rPr lang="en-US" sz="3200" smtClean="0"/>
              <a:t>Motivation (Why?)</a:t>
            </a:r>
          </a:p>
          <a:p>
            <a:pPr eaLnBrk="1" hangingPunct="1"/>
            <a:r>
              <a:rPr lang="en-US" sz="3200" smtClean="0"/>
              <a:t>Methods of Learning (How?)</a:t>
            </a:r>
          </a:p>
          <a:p>
            <a:pPr eaLnBrk="1" hangingPunct="1"/>
            <a:r>
              <a:rPr lang="en-US" sz="3200" smtClean="0"/>
              <a:t>Use of Time (When?)</a:t>
            </a:r>
          </a:p>
          <a:p>
            <a:pPr eaLnBrk="1" hangingPunct="1"/>
            <a:r>
              <a:rPr lang="en-US" sz="3200" smtClean="0"/>
              <a:t>Physical Environment (Where?)</a:t>
            </a:r>
          </a:p>
          <a:p>
            <a:pPr eaLnBrk="1" hangingPunct="1"/>
            <a:r>
              <a:rPr lang="en-US" sz="3200" smtClean="0"/>
              <a:t>Social Environment (With whom?)</a:t>
            </a:r>
          </a:p>
          <a:p>
            <a:pPr eaLnBrk="1" hangingPunct="1"/>
            <a:r>
              <a:rPr lang="en-US" sz="3200" smtClean="0"/>
              <a:t>Monitoring Performance (What?)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74613" y="6348413"/>
            <a:ext cx="3186112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400" b="1" smtClean="0">
                <a:ea typeface="MS PGothic" pitchFamily="34" charset="-128"/>
                <a:cs typeface="Arial" charset="0"/>
              </a:rPr>
              <a:t>Motivation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5313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MS PGothic" pitchFamily="34" charset="-128"/>
                <a:cs typeface="Arial" charset="0"/>
              </a:rPr>
              <a:t>Without goals, one does not have motivation.</a:t>
            </a:r>
          </a:p>
          <a:p>
            <a:pPr eaLnBrk="1" hangingPunct="1"/>
            <a:r>
              <a:rPr lang="en-US" sz="2800" smtClean="0">
                <a:ea typeface="MS PGothic" pitchFamily="34" charset="-128"/>
                <a:cs typeface="Arial" charset="0"/>
              </a:rPr>
              <a:t>The most successful people know how to motivate themselves when they do not </a:t>
            </a:r>
            <a:r>
              <a:rPr lang="en-US" sz="2800" i="1" smtClean="0">
                <a:ea typeface="MS PGothic" pitchFamily="34" charset="-128"/>
                <a:cs typeface="Arial" charset="0"/>
              </a:rPr>
              <a:t>feel</a:t>
            </a:r>
            <a:r>
              <a:rPr lang="en-US" sz="2800" smtClean="0">
                <a:ea typeface="MS PGothic" pitchFamily="34" charset="-128"/>
                <a:cs typeface="Arial" charset="0"/>
              </a:rPr>
              <a:t> like performing a task.</a:t>
            </a:r>
          </a:p>
          <a:p>
            <a:pPr eaLnBrk="1" hangingPunct="1"/>
            <a:r>
              <a:rPr lang="en-US" sz="2800" smtClean="0">
                <a:ea typeface="MS PGothic" pitchFamily="34" charset="-128"/>
                <a:cs typeface="Arial" charset="0"/>
              </a:rPr>
              <a:t>Examples of self-motivating techniques: 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600" smtClean="0">
                <a:ea typeface="MS PGothic" pitchFamily="34" charset="-128"/>
                <a:cs typeface="Arial" charset="0"/>
              </a:rPr>
              <a:t>goal setting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z="2600" smtClean="0">
                <a:ea typeface="MS PGothic" pitchFamily="34" charset="-128"/>
                <a:cs typeface="Arial" charset="0"/>
              </a:rPr>
              <a:t>positive self-talk.</a:t>
            </a:r>
          </a:p>
        </p:txBody>
      </p:sp>
      <p:sp>
        <p:nvSpPr>
          <p:cNvPr id="5632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9138" y="503238"/>
            <a:ext cx="7772400" cy="782637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b="1" smtClean="0">
                <a:ea typeface="MS PGothic" pitchFamily="34" charset="-128"/>
                <a:cs typeface="Calisto MT" pitchFamily="18" charset="0"/>
              </a:rPr>
              <a:t>Methods of Learning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74663" y="1914525"/>
            <a:ext cx="8188325" cy="4441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000" b="1" smtClean="0">
                <a:ea typeface="MS PGothic" pitchFamily="34" charset="-128"/>
                <a:cs typeface="Calisto MT" pitchFamily="18" charset="0"/>
              </a:rPr>
              <a:t>Learning strategies</a:t>
            </a:r>
            <a:r>
              <a:rPr lang="en-US" sz="3000" smtClean="0">
                <a:ea typeface="MS PGothic" pitchFamily="34" charset="-128"/>
                <a:cs typeface="Calisto MT" pitchFamily="18" charset="0"/>
              </a:rPr>
              <a:t>: the methods students use to acquire information (basically, your toolkit).</a:t>
            </a:r>
          </a:p>
          <a:p>
            <a:pPr marL="0" indent="0" eaLnBrk="1" hangingPunct="1"/>
            <a:r>
              <a:rPr lang="en-US" sz="3000" smtClean="0">
                <a:ea typeface="MS PGothic" pitchFamily="34" charset="-128"/>
                <a:cs typeface="Calisto MT" pitchFamily="18" charset="0"/>
              </a:rPr>
              <a:t>Many students believe they are not successful owing to ability, but, in reality, they have never been properly taught </a:t>
            </a:r>
            <a:r>
              <a:rPr lang="en-US" sz="3000" b="1" i="1" smtClean="0">
                <a:ea typeface="MS PGothic" pitchFamily="34" charset="-128"/>
                <a:cs typeface="Calisto MT" pitchFamily="18" charset="0"/>
              </a:rPr>
              <a:t>how</a:t>
            </a:r>
            <a:r>
              <a:rPr lang="en-US" sz="3000" smtClean="0">
                <a:ea typeface="MS PGothic" pitchFamily="34" charset="-128"/>
                <a:cs typeface="Calisto MT" pitchFamily="18" charset="0"/>
              </a:rPr>
              <a:t> to learn. </a:t>
            </a:r>
          </a:p>
          <a:p>
            <a:pPr marL="0" indent="0" eaLnBrk="1" hangingPunct="1"/>
            <a:r>
              <a:rPr lang="en-US" sz="3000" smtClean="0">
                <a:ea typeface="MS PGothic" pitchFamily="34" charset="-128"/>
                <a:cs typeface="Calisto MT" pitchFamily="18" charset="0"/>
              </a:rPr>
              <a:t>Different tasks (i.e., essay exams, objective exams, etc.) require different study strategies in order to maximize learning.</a:t>
            </a:r>
          </a:p>
          <a:p>
            <a:pPr marL="0" indent="0" eaLnBrk="1" hangingPunct="1"/>
            <a:endParaRPr lang="en-US" sz="2600" smtClean="0">
              <a:latin typeface="Arial" charset="0"/>
              <a:ea typeface="MS PGothic" pitchFamily="34" charset="-128"/>
              <a:cs typeface="Arial" charset="0"/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sz="2000" smtClean="0">
              <a:latin typeface="Arial" charset="0"/>
              <a:ea typeface="MS PGothic" pitchFamily="34" charset="-128"/>
              <a:cs typeface="Arial" charset="0"/>
            </a:endParaRPr>
          </a:p>
          <a:p>
            <a:pPr marL="0" indent="0" eaLnBrk="1" hangingPunct="1"/>
            <a:endParaRPr lang="en-US" sz="3300" smtClean="0">
              <a:solidFill>
                <a:srgbClr val="FFFF0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5837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9138" y="503238"/>
            <a:ext cx="7772400" cy="782637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b="1" smtClean="0">
                <a:ea typeface="MS PGothic" pitchFamily="34" charset="-128"/>
                <a:cs typeface="Calisto MT" pitchFamily="18" charset="0"/>
              </a:rPr>
              <a:t>Use of Time</a:t>
            </a:r>
          </a:p>
        </p:txBody>
      </p:sp>
      <p:sp>
        <p:nvSpPr>
          <p:cNvPr id="60418" name="Text Placeholder 1"/>
          <p:cNvSpPr txBox="1">
            <a:spLocks/>
          </p:cNvSpPr>
          <p:nvPr/>
        </p:nvSpPr>
        <p:spPr bwMode="auto">
          <a:xfrm>
            <a:off x="420688" y="18303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20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Time-management is a </a:t>
            </a:r>
            <a:r>
              <a:rPr lang="en-US" sz="3200" u="sng">
                <a:solidFill>
                  <a:srgbClr val="404040"/>
                </a:solidFill>
                <a:latin typeface="Calisto MT" pitchFamily="18" charset="0"/>
              </a:rPr>
              <a:t>skill</a:t>
            </a: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 that can be developed.</a:t>
            </a:r>
          </a:p>
          <a:p>
            <a:pPr marL="342900" indent="-342900" defTabSz="914400">
              <a:spcBef>
                <a:spcPts val="20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</a:rPr>
              <a:t>Students with better time-management skills tend to have higher GPAs. </a:t>
            </a:r>
          </a:p>
          <a:p>
            <a:pPr marL="342900" indent="-342900" defTabSz="914400">
              <a:spcBef>
                <a:spcPts val="20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3200">
                <a:solidFill>
                  <a:srgbClr val="404040"/>
                </a:solidFill>
                <a:latin typeface="Calisto MT" pitchFamily="18" charset="0"/>
                <a:ea typeface="MS PGothic" pitchFamily="34" charset="-128"/>
                <a:cs typeface="Calisto MT" pitchFamily="18" charset="0"/>
              </a:rPr>
              <a:t>Students with poorer time-management skills are often preoccupied with urgent, last-minute tasks. </a:t>
            </a:r>
            <a:endParaRPr lang="en-US" sz="3200">
              <a:solidFill>
                <a:srgbClr val="404040"/>
              </a:solidFill>
              <a:latin typeface="Calisto MT" pitchFamily="18" charset="0"/>
            </a:endParaRPr>
          </a:p>
        </p:txBody>
      </p:sp>
      <p:sp>
        <p:nvSpPr>
          <p:cNvPr id="6041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USC RSO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ossier_R1">
  <a:themeElements>
    <a:clrScheme name="Custom 22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 RSOE.thmx</Template>
  <TotalTime>238</TotalTime>
  <Words>811</Words>
  <Application>Microsoft Macintosh PowerPoint</Application>
  <PresentationFormat>On-screen Show (4:3)</PresentationFormat>
  <Paragraphs>134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42</vt:i4>
      </vt:variant>
      <vt:variant>
        <vt:lpstr>Slide Titles</vt:lpstr>
      </vt:variant>
      <vt:variant>
        <vt:i4>17</vt:i4>
      </vt:variant>
    </vt:vector>
  </HeadingPairs>
  <TitlesOfParts>
    <vt:vector size="70" baseType="lpstr">
      <vt:lpstr>Arial</vt:lpstr>
      <vt:lpstr>Georgia</vt:lpstr>
      <vt:lpstr>Wingdings 2</vt:lpstr>
      <vt:lpstr>Wingdings</vt:lpstr>
      <vt:lpstr>Calibri</vt:lpstr>
      <vt:lpstr>Calisto MT</vt:lpstr>
      <vt:lpstr>Brush Script MT</vt:lpstr>
      <vt:lpstr>Arial Black</vt:lpstr>
      <vt:lpstr>MS PGothic</vt:lpstr>
      <vt:lpstr> calisto</vt:lpstr>
      <vt:lpstr>Times New Roman</vt:lpstr>
      <vt:lpstr>USC RSOE</vt:lpstr>
      <vt:lpstr>Rossier_R1</vt:lpstr>
      <vt:lpstr>Office Theme</vt:lpstr>
      <vt:lpstr>1_Office Theme</vt:lpstr>
      <vt:lpstr>Capital</vt:lpstr>
      <vt:lpstr>USC RSOE</vt:lpstr>
      <vt:lpstr>USC RSOE</vt:lpstr>
      <vt:lpstr>USC RSOE</vt:lpstr>
      <vt:lpstr>USC RSOE</vt:lpstr>
      <vt:lpstr>USC RSOE</vt:lpstr>
      <vt:lpstr>USC RSOE</vt:lpstr>
      <vt:lpstr>USC RSOE</vt:lpstr>
      <vt:lpstr>USC RSOE</vt:lpstr>
      <vt:lpstr>USC RSOE</vt:lpstr>
      <vt:lpstr>USC RSOE</vt:lpstr>
      <vt:lpstr>USC RSOE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Chapter 1</vt:lpstr>
      <vt:lpstr>Agenda</vt:lpstr>
      <vt:lpstr>Learning Objectives</vt:lpstr>
      <vt:lpstr>Why Are Some Students Less Successful Learners?</vt:lpstr>
      <vt:lpstr>What Is Academic Self-Regulation?</vt:lpstr>
      <vt:lpstr>6 Components of Self-Regulation</vt:lpstr>
      <vt:lpstr>Motivation</vt:lpstr>
      <vt:lpstr>Methods of Learning</vt:lpstr>
      <vt:lpstr>Use of Time</vt:lpstr>
      <vt:lpstr>Physical &amp; Social Environment </vt:lpstr>
      <vt:lpstr>Monitoring Performance</vt:lpstr>
      <vt:lpstr>Slide 12</vt:lpstr>
      <vt:lpstr>Are these statements typical of you always, sometimes, or never? </vt:lpstr>
      <vt:lpstr>How Can I Change My Behavior?</vt:lpstr>
      <vt:lpstr>How Does Self-Regulation Occur  in an Academic Context?</vt:lpstr>
      <vt:lpstr>Discussion Questions</vt:lpstr>
      <vt:lpstr>Preview of Chapter 2: Understanding Motivation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50</cp:revision>
  <dcterms:created xsi:type="dcterms:W3CDTF">2012-03-15T20:37:55Z</dcterms:created>
  <dcterms:modified xsi:type="dcterms:W3CDTF">2016-06-03T10:56:25Z</dcterms:modified>
</cp:coreProperties>
</file>