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8" r:id="rId1"/>
  </p:sldMasterIdLst>
  <p:notesMasterIdLst>
    <p:notesMasterId r:id="rId14"/>
  </p:notesMasterIdLst>
  <p:handoutMasterIdLst>
    <p:handoutMasterId r:id="rId15"/>
  </p:handoutMasterIdLst>
  <p:sldIdLst>
    <p:sldId id="256" r:id="rId2"/>
    <p:sldId id="268" r:id="rId3"/>
    <p:sldId id="269" r:id="rId4"/>
    <p:sldId id="261" r:id="rId5"/>
    <p:sldId id="262" r:id="rId6"/>
    <p:sldId id="277" r:id="rId7"/>
    <p:sldId id="271" r:id="rId8"/>
    <p:sldId id="276" r:id="rId9"/>
    <p:sldId id="275" r:id="rId10"/>
    <p:sldId id="278" r:id="rId11"/>
    <p:sldId id="266" r:id="rId12"/>
    <p:sldId id="267" r:id="rId13"/>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245" autoAdjust="0"/>
  </p:normalViewPr>
  <p:slideViewPr>
    <p:cSldViewPr snapToGrid="0" snapToObjects="1">
      <p:cViewPr varScale="1">
        <p:scale>
          <a:sx n="87" d="100"/>
          <a:sy n="87" d="100"/>
        </p:scale>
        <p:origin x="-229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954BE60-16CC-4437-825D-9620D6C2003E}" type="datetimeFigureOut">
              <a:rPr lang="en-US"/>
              <a:pPr>
                <a:defRPr/>
              </a:pPr>
              <a:t>6/1/2016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733A9A7-0308-4D70-8BB4-BEB5F00DC096}"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885ECA2-47F8-490C-B21E-C12682016A81}" type="datetimeFigureOut">
              <a:rPr lang="en-US"/>
              <a:pPr>
                <a:defRPr/>
              </a:pPr>
              <a:t>6/1/2016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7BE6CFC-450F-42F6-A74D-9BD405BC2F6B}"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0C9E36F-8137-42CA-9C8D-402A1620B53A}" type="slidenum">
              <a:rPr lang="en-US">
                <a:cs typeface="Arial" charset="0"/>
              </a:rPr>
              <a:pPr fontAlgn="base">
                <a:spcBef>
                  <a:spcPct val="0"/>
                </a:spcBef>
                <a:spcAft>
                  <a:spcPct val="0"/>
                </a:spcAft>
              </a:pPr>
              <a:t>1</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Have students engage in Exercise 10.1: Self-Observation: Assessing Exam Preparation after you have reviewed the learning objectives. </a:t>
            </a:r>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898DFB-5AF1-4219-8644-EE331C11B3F7}" type="slidenum">
              <a:rPr lang="en-US">
                <a:cs typeface="Arial" charset="0"/>
              </a:rPr>
              <a:pPr fontAlgn="base">
                <a:spcBef>
                  <a:spcPct val="0"/>
                </a:spcBef>
                <a:spcAft>
                  <a:spcPct val="0"/>
                </a:spcAft>
              </a:pPr>
              <a:t>3</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Exercise 10.1: Self-Observation: Assessing Exam Preparation</a:t>
            </a:r>
          </a:p>
          <a:p>
            <a:pPr>
              <a:spcBef>
                <a:spcPct val="0"/>
              </a:spcBef>
            </a:pPr>
            <a:endParaRPr lang="en-US"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3704DA5-0D75-425A-86A9-2F6BA43EEDCD}" type="slidenum">
              <a:rPr lang="en-US">
                <a:cs typeface="Arial" charset="0"/>
              </a:rPr>
              <a:pPr fontAlgn="base">
                <a:spcBef>
                  <a:spcPct val="0"/>
                </a:spcBef>
                <a:spcAft>
                  <a:spcPct val="0"/>
                </a:spcAft>
              </a:pPr>
              <a:t>4</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eaLnBrk="0" fontAlgn="base" hangingPunct="0">
              <a:spcBef>
                <a:spcPct val="0"/>
              </a:spcBef>
              <a:spcAft>
                <a:spcPct val="0"/>
              </a:spcAft>
            </a:pPr>
            <a:fld id="{D2DD1E25-7376-4C37-AD16-C8012E6C7DD4}" type="slidenum">
              <a:rPr lang="en-US">
                <a:latin typeface="Century Gothic" pitchFamily="34" charset="0"/>
                <a:ea typeface="MS PGothic" pitchFamily="34" charset="-128"/>
                <a:cs typeface="Arial" charset="0"/>
              </a:rPr>
              <a:pPr eaLnBrk="0" fontAlgn="base" hangingPunct="0">
                <a:spcBef>
                  <a:spcPct val="0"/>
                </a:spcBef>
                <a:spcAft>
                  <a:spcPct val="0"/>
                </a:spcAft>
              </a:pPr>
              <a:t>8</a:t>
            </a:fld>
            <a:endParaRPr lang="en-US">
              <a:latin typeface="Century Gothic" pitchFamily="34" charset="0"/>
              <a:ea typeface="MS PGothic" pitchFamily="34" charset="-128"/>
              <a:cs typeface="Arial" charset="0"/>
            </a:endParaRPr>
          </a:p>
        </p:txBody>
      </p:sp>
      <p:sp>
        <p:nvSpPr>
          <p:cNvPr id="2969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675" name="Rectangle 3"/>
          <p:cNvSpPr>
            <a:spLocks noGrp="1" noChangeArrowheads="1"/>
          </p:cNvSpPr>
          <p:nvPr>
            <p:ph type="body" idx="1"/>
          </p:nvPr>
        </p:nvSpPr>
        <p:spPr>
          <a:ln/>
          <a:extLst>
            <a:ext uri="{909E8E84-426E-40dd-AFC4-6F175D3DCCD1}"/>
            <a:ext uri="{91240B29-F687-4f45-9708-019B960494DF}"/>
          </a:extLst>
        </p:spPr>
        <p:txBody>
          <a:bodyPr wrap="square" numCol="1" anchor="t" anchorCtr="0" compatLnSpc="1">
            <a:prstTxWarp prst="textNoShape">
              <a:avLst/>
            </a:prstTxWarp>
          </a:bodyPr>
          <a:lstStyle/>
          <a:p>
            <a:pPr defTabSz="903288"/>
            <a:r>
              <a:rPr lang="en-US" smtClean="0"/>
              <a:t>A great activity to illustrate the “spilling out effect” that occurs during massed practice (cramming) utilizes 2 sponges and some water. The water is analogous to information students are trying to learn and the sponge represents the working memory. </a:t>
            </a:r>
          </a:p>
          <a:p>
            <a:pPr defTabSz="903288">
              <a:buFontTx/>
              <a:buAutoNum type="arabicPeriod"/>
            </a:pPr>
            <a:r>
              <a:rPr lang="en-US" smtClean="0"/>
              <a:t>Pour all of the water onto one sponge quickly. Have students observe the amount of water that spills over the top and sides. </a:t>
            </a:r>
          </a:p>
          <a:p>
            <a:pPr defTabSz="903288">
              <a:buFontTx/>
              <a:buAutoNum type="arabicPeriod"/>
            </a:pPr>
            <a:r>
              <a:rPr lang="en-US" smtClean="0"/>
              <a:t>Slowly pour water onto the next sponge, stopping when it seems to be full of water. Pause to allow the water to soak in and then pour more water. </a:t>
            </a:r>
          </a:p>
          <a:p>
            <a:pPr defTabSz="903288">
              <a:buFontTx/>
              <a:buAutoNum type="arabicPeriod"/>
            </a:pPr>
            <a:endParaRPr lang="en-US" smtClean="0"/>
          </a:p>
          <a:p>
            <a:pPr defTabSz="903288"/>
            <a:r>
              <a:rPr lang="en-US" smtClean="0"/>
              <a:t>Be sure the sponges are the same size and the amount of water poured onto each is the same as well. Remind students that if the information/water spills out of working memory, then there’s no way of it getting into long-term memory. Also, if the information/water is crammed in at a fast rate, then the information is not encoded or stored, but merely deposited which makes retrieval extremely difficult. And students have to retrieve the information back into working memory in order to answer the questions on the test.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Giving students a preview of the  next unit/chapter is a great way to get them engaged in learning and support them in self-regulating.</a:t>
            </a:r>
          </a:p>
          <a:p>
            <a:pPr>
              <a:spcBef>
                <a:spcPct val="0"/>
              </a:spcBef>
            </a:pPr>
            <a:endParaRPr lang="en-US" smtClean="0"/>
          </a:p>
          <a:p>
            <a:pPr>
              <a:spcBef>
                <a:spcPct val="0"/>
              </a:spcBef>
            </a:pPr>
            <a:r>
              <a:rPr lang="en-US" b="1" smtClean="0"/>
              <a:t>NOTE: If you are using this book out of order (as recommended), you can find the preview of other chapters at the end of the PowerPoint for the previous chapter.</a:t>
            </a:r>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1DFBBB8-8646-4F37-B863-511D9A1D31FE}" type="slidenum">
              <a:rPr lang="en-US">
                <a:cs typeface="Arial" charset="0"/>
              </a:rPr>
              <a:pPr fontAlgn="base">
                <a:spcBef>
                  <a:spcPct val="0"/>
                </a:spcBef>
                <a:spcAft>
                  <a:spcPct val="0"/>
                </a:spcAft>
              </a:pPr>
              <a:t>12</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8"/>
          <p:cNvGrpSpPr>
            <a:grpSpLocks/>
          </p:cNvGrpSpPr>
          <p:nvPr/>
        </p:nvGrpSpPr>
        <p:grpSpPr bwMode="auto">
          <a:xfrm>
            <a:off x="487363" y="411163"/>
            <a:ext cx="8169275" cy="6035675"/>
            <a:chOff x="486873" y="411480"/>
            <a:chExt cx="8170254" cy="6035040"/>
          </a:xfrm>
        </p:grpSpPr>
        <p:sp>
          <p:nvSpPr>
            <p:cNvPr id="5"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3"/>
            <p:cNvSpPr>
              <a:spLocks/>
            </p:cNvSpPr>
            <p:nvPr/>
          </p:nvSpPr>
          <p:spPr>
            <a:xfrm>
              <a:off x="563082" y="474973"/>
              <a:ext cx="7982907" cy="5889005"/>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7" name="Straight Connector 14"/>
            <p:cNvCxnSpPr/>
            <p:nvPr/>
          </p:nvCxnSpPr>
          <p:spPr>
            <a:xfrm>
              <a:off x="563082" y="6133815"/>
              <a:ext cx="7982907"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16"/>
            <p:cNvSpPr/>
            <p:nvPr/>
          </p:nvSpPr>
          <p:spPr>
            <a:xfrm>
              <a:off x="563082" y="457512"/>
              <a:ext cx="7982907" cy="2577829"/>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ctrTitle"/>
          </p:nvPr>
        </p:nvSpPr>
        <p:spPr>
          <a:xfrm>
            <a:off x="914400" y="1123950"/>
            <a:ext cx="7342188" cy="1924050"/>
          </a:xfrm>
        </p:spPr>
        <p:txBody>
          <a:bodyPr anchor="b">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9" name="Date Placeholder 3"/>
          <p:cNvSpPr>
            <a:spLocks noGrp="1"/>
          </p:cNvSpPr>
          <p:nvPr>
            <p:ph type="dt" sz="half" idx="10"/>
          </p:nvPr>
        </p:nvSpPr>
        <p:spPr>
          <a:xfrm>
            <a:off x="573088" y="6122988"/>
            <a:ext cx="2133600" cy="258762"/>
          </a:xfrm>
        </p:spPr>
        <p:txBody>
          <a:bodyPr/>
          <a:lstStyle>
            <a:lvl1pPr>
              <a:defRPr/>
            </a:lvl1pPr>
          </a:lstStyle>
          <a:p>
            <a:pPr>
              <a:defRPr/>
            </a:pPr>
            <a:fld id="{04795767-106E-4FCF-8FBC-A0F7FAC8CF9D}" type="datetime1">
              <a:rPr lang="en-GB"/>
              <a:pPr>
                <a:defRPr/>
              </a:pPr>
              <a:t>01/06/2016</a:t>
            </a:fld>
            <a:endParaRPr lang="en-US"/>
          </a:p>
        </p:txBody>
      </p:sp>
      <p:sp>
        <p:nvSpPr>
          <p:cNvPr id="10" name="Footer Placeholder 4"/>
          <p:cNvSpPr>
            <a:spLocks noGrp="1"/>
          </p:cNvSpPr>
          <p:nvPr>
            <p:ph type="ftr" sz="quarter" idx="11"/>
          </p:nvPr>
        </p:nvSpPr>
        <p:spPr>
          <a:xfrm>
            <a:off x="5638800" y="6122988"/>
            <a:ext cx="2895600" cy="257175"/>
          </a:xfrm>
        </p:spPr>
        <p:txBody>
          <a:bodyPr/>
          <a:lstStyle>
            <a:lvl1pPr>
              <a:defRPr/>
            </a:lvl1pPr>
          </a:lstStyle>
          <a:p>
            <a:r>
              <a:rPr lang="en-US"/>
              <a:t>Routledge/Taylor &amp; Francis 2013</a:t>
            </a:r>
          </a:p>
        </p:txBody>
      </p:sp>
      <p:sp>
        <p:nvSpPr>
          <p:cNvPr id="11" name="Slide Number Placeholder 5"/>
          <p:cNvSpPr>
            <a:spLocks noGrp="1"/>
          </p:cNvSpPr>
          <p:nvPr>
            <p:ph type="sldNum" sz="quarter" idx="12"/>
          </p:nvPr>
        </p:nvSpPr>
        <p:spPr>
          <a:xfrm>
            <a:off x="4191000" y="6122988"/>
            <a:ext cx="762000" cy="271462"/>
          </a:xfrm>
        </p:spPr>
        <p:txBody>
          <a:bodyPr/>
          <a:lstStyle>
            <a:lvl1pPr>
              <a:defRPr/>
            </a:lvl1pPr>
          </a:lstStyle>
          <a:p>
            <a:fld id="{9C3C2D3F-043E-4944-9877-B8102CE966E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6" name="Group 7"/>
          <p:cNvGrpSpPr>
            <a:grpSpLocks/>
          </p:cNvGrpSpPr>
          <p:nvPr/>
        </p:nvGrpSpPr>
        <p:grpSpPr bwMode="auto">
          <a:xfrm>
            <a:off x="182563" y="173038"/>
            <a:ext cx="8778875" cy="6511925"/>
            <a:chOff x="182880" y="173699"/>
            <a:chExt cx="8778240" cy="6510602"/>
          </a:xfrm>
        </p:grpSpPr>
        <p:grpSp>
          <p:nvGrpSpPr>
            <p:cNvPr id="7" name="Group 25"/>
            <p:cNvGrpSpPr>
              <a:grpSpLocks/>
            </p:cNvGrpSpPr>
            <p:nvPr/>
          </p:nvGrpSpPr>
          <p:grpSpPr bwMode="auto">
            <a:xfrm>
              <a:off x="182880" y="173699"/>
              <a:ext cx="8778240" cy="6510602"/>
              <a:chOff x="182880" y="173699"/>
              <a:chExt cx="8778240" cy="6510602"/>
            </a:xfrm>
          </p:grpSpPr>
          <p:grpSp>
            <p:nvGrpSpPr>
              <p:cNvPr id="9" name="Group 26"/>
              <p:cNvGrpSpPr>
                <a:grpSpLocks/>
              </p:cNvGrpSpPr>
              <p:nvPr/>
            </p:nvGrpSpPr>
            <p:grpSpPr bwMode="auto">
              <a:xfrm>
                <a:off x="182880" y="173699"/>
                <a:ext cx="8778240" cy="6510602"/>
                <a:chOff x="182880" y="173699"/>
                <a:chExt cx="8778240" cy="6510602"/>
              </a:xfrm>
            </p:grpSpPr>
            <p:sp>
              <p:nvSpPr>
                <p:cNvPr id="11"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2" name="Group 10"/>
                <p:cNvGrpSpPr>
                  <a:grpSpLocks/>
                </p:cNvGrpSpPr>
                <p:nvPr/>
              </p:nvGrpSpPr>
              <p:grpSpPr bwMode="auto">
                <a:xfrm>
                  <a:off x="256032" y="237744"/>
                  <a:ext cx="8622792" cy="6364224"/>
                  <a:chOff x="247157" y="247430"/>
                  <a:chExt cx="8622792" cy="6364224"/>
                </a:xfrm>
              </p:grpSpPr>
              <p:sp>
                <p:nvSpPr>
                  <p:cNvPr id="13" name="Rectangle 30"/>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4" name="Straight Connector 31"/>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0" name="Rectangle 27"/>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8" name="Rectangle 24"/>
            <p:cNvSpPr/>
            <p:nvPr/>
          </p:nvSpPr>
          <p:spPr>
            <a:xfrm rot="10800000">
              <a:off x="259074" y="1594222"/>
              <a:ext cx="3574791"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7" name="Picture Placeholder 16"/>
          <p:cNvSpPr>
            <a:spLocks noGrp="1"/>
          </p:cNvSpPr>
          <p:nvPr>
            <p:ph type="pic" sz="quarter" idx="13"/>
          </p:nvPr>
        </p:nvSpPr>
        <p:spPr>
          <a:xfrm>
            <a:off x="352892" y="310123"/>
            <a:ext cx="3398837" cy="1204912"/>
          </a:xfrm>
        </p:spPr>
        <p:txBody>
          <a:bodyPr rtlCol="0">
            <a:normAutofit/>
          </a:bodyPr>
          <a:lstStyle>
            <a:lvl1pPr>
              <a:buNone/>
              <a:defRPr sz="1800"/>
            </a:lvl1pPr>
          </a:lstStyle>
          <a:p>
            <a:pPr lvl="0"/>
            <a:r>
              <a:rPr lang="en-US" noProof="0" smtClean="0"/>
              <a:t>Drag picture to placeholder or click icon to add</a:t>
            </a:r>
            <a:endParaRPr noProof="0"/>
          </a:p>
        </p:txBody>
      </p:sp>
      <p:sp>
        <p:nvSpPr>
          <p:cNvPr id="15" name="Date Placeholder 4"/>
          <p:cNvSpPr>
            <a:spLocks noGrp="1"/>
          </p:cNvSpPr>
          <p:nvPr>
            <p:ph type="dt" sz="half" idx="14"/>
          </p:nvPr>
        </p:nvSpPr>
        <p:spPr/>
        <p:txBody>
          <a:bodyPr/>
          <a:lstStyle>
            <a:lvl1pPr>
              <a:defRPr/>
            </a:lvl1pPr>
          </a:lstStyle>
          <a:p>
            <a:pPr>
              <a:defRPr/>
            </a:pPr>
            <a:fld id="{F9E56D2A-0A15-4902-A505-98C8FEE484FA}" type="datetime1">
              <a:rPr lang="en-GB"/>
              <a:pPr>
                <a:defRPr/>
              </a:pPr>
              <a:t>01/06/2016</a:t>
            </a:fld>
            <a:endParaRPr lang="en-US"/>
          </a:p>
        </p:txBody>
      </p:sp>
      <p:sp>
        <p:nvSpPr>
          <p:cNvPr id="16" name="Footer Placeholder 5"/>
          <p:cNvSpPr>
            <a:spLocks noGrp="1"/>
          </p:cNvSpPr>
          <p:nvPr>
            <p:ph type="ftr" sz="quarter" idx="15"/>
          </p:nvPr>
        </p:nvSpPr>
        <p:spPr/>
        <p:txBody>
          <a:bodyPr/>
          <a:lstStyle>
            <a:lvl1pPr>
              <a:defRPr/>
            </a:lvl1pPr>
          </a:lstStyle>
          <a:p>
            <a:r>
              <a:rPr lang="en-US"/>
              <a:t>Routledge/Taylor &amp; Francis 2013</a:t>
            </a:r>
          </a:p>
        </p:txBody>
      </p:sp>
      <p:sp>
        <p:nvSpPr>
          <p:cNvPr id="18" name="Slide Number Placeholder 6"/>
          <p:cNvSpPr>
            <a:spLocks noGrp="1"/>
          </p:cNvSpPr>
          <p:nvPr>
            <p:ph type="sldNum" sz="quarter" idx="16"/>
          </p:nvPr>
        </p:nvSpPr>
        <p:spPr/>
        <p:txBody>
          <a:bodyPr/>
          <a:lstStyle>
            <a:lvl1pPr>
              <a:defRPr/>
            </a:lvl1pPr>
          </a:lstStyle>
          <a:p>
            <a:fld id="{F79DA00B-9167-41D4-8989-E947681D7D25}" type="slidenum">
              <a:rPr lang="en-US"/>
              <a:pPr/>
              <a:t>‹#›</a:t>
            </a:fld>
            <a:endParaRPr lang="en-US"/>
          </a:p>
        </p:txBody>
      </p:sp>
    </p:spTree>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14"/>
          <p:cNvGrpSpPr>
            <a:grpSpLocks/>
          </p:cNvGrpSpPr>
          <p:nvPr/>
        </p:nvGrpSpPr>
        <p:grpSpPr bwMode="auto">
          <a:xfrm>
            <a:off x="182563" y="173038"/>
            <a:ext cx="8778875" cy="6511925"/>
            <a:chOff x="182880" y="173699"/>
            <a:chExt cx="8778240" cy="6510602"/>
          </a:xfrm>
        </p:grpSpPr>
        <p:grpSp>
          <p:nvGrpSpPr>
            <p:cNvPr id="6" name="Group 15"/>
            <p:cNvGrpSpPr>
              <a:grpSpLocks/>
            </p:cNvGrpSpPr>
            <p:nvPr/>
          </p:nvGrpSpPr>
          <p:grpSpPr bwMode="auto">
            <a:xfrm>
              <a:off x="182880" y="173699"/>
              <a:ext cx="8778240" cy="6510602"/>
              <a:chOff x="182880" y="173699"/>
              <a:chExt cx="8778240" cy="6510602"/>
            </a:xfrm>
          </p:grpSpPr>
          <p:sp>
            <p:nvSpPr>
              <p:cNvPr id="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19"/>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1" name="Straight Connector 20"/>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16"/>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530352" y="2670048"/>
            <a:ext cx="3008376" cy="3401568"/>
          </a:xfrm>
        </p:spPr>
        <p:txBody>
          <a:bodyPr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B78ECF07-28E1-469F-BBA5-194EF6D46FC8}" type="datetime1">
              <a:rPr lang="en-GB"/>
              <a:pPr>
                <a:defRPr/>
              </a:pPr>
              <a:t>01/06/2016</a:t>
            </a:fld>
            <a:endParaRPr lang="en-US"/>
          </a:p>
        </p:txBody>
      </p:sp>
      <p:sp>
        <p:nvSpPr>
          <p:cNvPr id="13" name="Footer Placeholder 5"/>
          <p:cNvSpPr>
            <a:spLocks noGrp="1"/>
          </p:cNvSpPr>
          <p:nvPr>
            <p:ph type="ftr" sz="quarter" idx="11"/>
          </p:nvPr>
        </p:nvSpPr>
        <p:spPr/>
        <p:txBody>
          <a:bodyPr/>
          <a:lstStyle>
            <a:lvl1pPr>
              <a:defRPr/>
            </a:lvl1pPr>
          </a:lstStyle>
          <a:p>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fld id="{7B61BCE6-881F-4EA5-AB96-14C4B496C9CC}"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5" name="Group 9"/>
          <p:cNvGrpSpPr>
            <a:grpSpLocks/>
          </p:cNvGrpSpPr>
          <p:nvPr/>
        </p:nvGrpSpPr>
        <p:grpSpPr bwMode="auto">
          <a:xfrm>
            <a:off x="182563" y="173038"/>
            <a:ext cx="8778875" cy="6511925"/>
            <a:chOff x="182880" y="173699"/>
            <a:chExt cx="8778240" cy="6510602"/>
          </a:xfrm>
        </p:grpSpPr>
        <p:grpSp>
          <p:nvGrpSpPr>
            <p:cNvPr id="6" name="Group 16"/>
            <p:cNvGrpSpPr>
              <a:grpSpLocks/>
            </p:cNvGrpSpPr>
            <p:nvPr/>
          </p:nvGrpSpPr>
          <p:grpSpPr bwMode="auto">
            <a:xfrm>
              <a:off x="182880" y="173699"/>
              <a:ext cx="8778240" cy="6510602"/>
              <a:chOff x="182880" y="173699"/>
              <a:chExt cx="8778240" cy="6510602"/>
            </a:xfrm>
          </p:grpSpPr>
          <p:sp>
            <p:nvSpPr>
              <p:cNvPr id="8"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21"/>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1" name="Straight Connector 22"/>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19"/>
            <p:cNvSpPr/>
            <p:nvPr/>
          </p:nvSpPr>
          <p:spPr>
            <a:xfrm>
              <a:off x="255900" y="4203542"/>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530351" y="5271247"/>
            <a:ext cx="8021977" cy="1013011"/>
          </a:xfrm>
        </p:spPr>
        <p:txBody>
          <a:bodyPr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3FF3307D-B8D9-4973-8FCD-8B1FCF833361}" type="datetime1">
              <a:rPr lang="en-GB"/>
              <a:pPr>
                <a:defRPr/>
              </a:pPr>
              <a:t>01/06/2016</a:t>
            </a:fld>
            <a:endParaRPr lang="en-US"/>
          </a:p>
        </p:txBody>
      </p:sp>
      <p:sp>
        <p:nvSpPr>
          <p:cNvPr id="13" name="Footer Placeholder 5"/>
          <p:cNvSpPr>
            <a:spLocks noGrp="1"/>
          </p:cNvSpPr>
          <p:nvPr>
            <p:ph type="ftr" sz="quarter" idx="11"/>
          </p:nvPr>
        </p:nvSpPr>
        <p:spPr/>
        <p:txBody>
          <a:bodyPr/>
          <a:lstStyle>
            <a:lvl1pPr>
              <a:defRPr/>
            </a:lvl1pPr>
          </a:lstStyle>
          <a:p>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fld id="{ACB98647-53DA-4B66-973A-FECF0D6FCAA6}" type="slidenum">
              <a:rPr lang="en-US"/>
              <a:pPr/>
              <a:t>‹#›</a:t>
            </a:fld>
            <a:endParaRPr lang="en-US"/>
          </a:p>
        </p:txBody>
      </p:sp>
    </p:spTree>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12"/>
          <p:cNvGrpSpPr>
            <a:grpSpLocks/>
          </p:cNvGrpSpPr>
          <p:nvPr/>
        </p:nvGrpSpPr>
        <p:grpSpPr bwMode="auto">
          <a:xfrm>
            <a:off x="182563" y="173038"/>
            <a:ext cx="8778875" cy="6511925"/>
            <a:chOff x="182880" y="173699"/>
            <a:chExt cx="8778240" cy="6510602"/>
          </a:xfrm>
        </p:grpSpPr>
        <p:sp>
          <p:nvSpPr>
            <p:cNvPr id="5"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15"/>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8" name="Straight Connector 16"/>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17"/>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Date Placeholder 3"/>
          <p:cNvSpPr>
            <a:spLocks noGrp="1"/>
          </p:cNvSpPr>
          <p:nvPr>
            <p:ph type="dt" sz="half" idx="10"/>
          </p:nvPr>
        </p:nvSpPr>
        <p:spPr/>
        <p:txBody>
          <a:bodyPr/>
          <a:lstStyle>
            <a:lvl1pPr>
              <a:defRPr/>
            </a:lvl1pPr>
          </a:lstStyle>
          <a:p>
            <a:pPr>
              <a:defRPr/>
            </a:pPr>
            <a:fld id="{5A7C2B65-877C-4AD6-BA41-E6DFE54C7235}" type="datetime1">
              <a:rPr lang="en-GB"/>
              <a:pPr>
                <a:defRPr/>
              </a:pPr>
              <a:t>01/06/2016</a:t>
            </a:fld>
            <a:endParaRPr lang="en-US"/>
          </a:p>
        </p:txBody>
      </p:sp>
      <p:sp>
        <p:nvSpPr>
          <p:cNvPr id="11" name="Footer Placeholder 4"/>
          <p:cNvSpPr>
            <a:spLocks noGrp="1"/>
          </p:cNvSpPr>
          <p:nvPr>
            <p:ph type="ftr" sz="quarter" idx="11"/>
          </p:nvPr>
        </p:nvSpPr>
        <p:spPr/>
        <p:txBody>
          <a:bodyPr/>
          <a:lstStyle>
            <a:lvl1pPr>
              <a:defRPr/>
            </a:lvl1pPr>
          </a:lstStyle>
          <a:p>
            <a:r>
              <a:rPr lang="en-US"/>
              <a:t>Routledge/Taylor &amp; Francis 2013</a:t>
            </a:r>
          </a:p>
        </p:txBody>
      </p:sp>
      <p:sp>
        <p:nvSpPr>
          <p:cNvPr id="12" name="Slide Number Placeholder 5"/>
          <p:cNvSpPr>
            <a:spLocks noGrp="1"/>
          </p:cNvSpPr>
          <p:nvPr>
            <p:ph type="sldNum" sz="quarter" idx="12"/>
          </p:nvPr>
        </p:nvSpPr>
        <p:spPr/>
        <p:txBody>
          <a:bodyPr/>
          <a:lstStyle>
            <a:lvl1pPr>
              <a:defRPr/>
            </a:lvl1pPr>
          </a:lstStyle>
          <a:p>
            <a:fld id="{3F5BC989-0C94-48F1-A5BD-A71E7BA44999}"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grpSp>
          <p:nvGrpSpPr>
            <p:cNvPr id="5" name="Group 13"/>
            <p:cNvGrpSpPr>
              <a:grpSpLocks/>
            </p:cNvGrpSpPr>
            <p:nvPr/>
          </p:nvGrpSpPr>
          <p:grpSpPr bwMode="auto">
            <a:xfrm>
              <a:off x="182880" y="173699"/>
              <a:ext cx="8778240" cy="6510602"/>
              <a:chOff x="182880" y="173699"/>
              <a:chExt cx="8778240" cy="6510602"/>
            </a:xfrm>
          </p:grpSpPr>
          <p:sp>
            <p:nvSpPr>
              <p:cNvPr id="7"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8" name="Group 10"/>
              <p:cNvGrpSpPr>
                <a:grpSpLocks/>
              </p:cNvGrpSpPr>
              <p:nvPr/>
            </p:nvGrpSpPr>
            <p:grpSpPr bwMode="auto">
              <a:xfrm>
                <a:off x="256032" y="237744"/>
                <a:ext cx="8622792" cy="6364224"/>
                <a:chOff x="247157" y="247430"/>
                <a:chExt cx="8622792" cy="6364224"/>
              </a:xfrm>
            </p:grpSpPr>
            <p:sp>
              <p:nvSpPr>
                <p:cNvPr id="9" name="Rectangle 16"/>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0" name="Straight Connector 18"/>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6" name="Rectangle 17"/>
            <p:cNvSpPr/>
            <p:nvPr/>
          </p:nvSpPr>
          <p:spPr>
            <a:xfrm rot="5400000">
              <a:off x="4243019"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Date Placeholder 3"/>
          <p:cNvSpPr>
            <a:spLocks noGrp="1"/>
          </p:cNvSpPr>
          <p:nvPr>
            <p:ph type="dt" sz="half" idx="10"/>
          </p:nvPr>
        </p:nvSpPr>
        <p:spPr/>
        <p:txBody>
          <a:bodyPr/>
          <a:lstStyle>
            <a:lvl1pPr>
              <a:defRPr/>
            </a:lvl1pPr>
          </a:lstStyle>
          <a:p>
            <a:pPr>
              <a:defRPr/>
            </a:pPr>
            <a:fld id="{3242E477-2AB7-42B2-B869-F6DCCA54B262}" type="datetime1">
              <a:rPr lang="en-GB"/>
              <a:pPr>
                <a:defRPr/>
              </a:pPr>
              <a:t>01/06/2016</a:t>
            </a:fld>
            <a:endParaRPr lang="en-US"/>
          </a:p>
        </p:txBody>
      </p:sp>
      <p:sp>
        <p:nvSpPr>
          <p:cNvPr id="12" name="Footer Placeholder 4"/>
          <p:cNvSpPr>
            <a:spLocks noGrp="1"/>
          </p:cNvSpPr>
          <p:nvPr>
            <p:ph type="ftr" sz="quarter" idx="11"/>
          </p:nvPr>
        </p:nvSpPr>
        <p:spPr/>
        <p:txBody>
          <a:bodyPr/>
          <a:lstStyle>
            <a:lvl1pPr>
              <a:defRPr/>
            </a:lvl1pPr>
          </a:lstStyle>
          <a:p>
            <a:r>
              <a:rPr lang="en-US"/>
              <a:t>Routledge/Taylor &amp; Francis 2013</a:t>
            </a:r>
          </a:p>
        </p:txBody>
      </p:sp>
      <p:sp>
        <p:nvSpPr>
          <p:cNvPr id="13" name="Slide Number Placeholder 5"/>
          <p:cNvSpPr>
            <a:spLocks noGrp="1"/>
          </p:cNvSpPr>
          <p:nvPr>
            <p:ph type="sldNum" sz="quarter" idx="12"/>
          </p:nvPr>
        </p:nvSpPr>
        <p:spPr/>
        <p:txBody>
          <a:bodyPr/>
          <a:lstStyle>
            <a:lvl1pPr>
              <a:defRPr/>
            </a:lvl1pPr>
          </a:lstStyle>
          <a:p>
            <a:fld id="{9B76851B-48E2-4094-A349-AD2AFBDE812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sp>
          <p:nvSpPr>
            <p:cNvPr id="5"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1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8" name="Straight Connector 19"/>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20"/>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Date Placeholder 3"/>
          <p:cNvSpPr>
            <a:spLocks noGrp="1"/>
          </p:cNvSpPr>
          <p:nvPr>
            <p:ph type="dt" sz="half" idx="10"/>
          </p:nvPr>
        </p:nvSpPr>
        <p:spPr/>
        <p:txBody>
          <a:bodyPr/>
          <a:lstStyle>
            <a:lvl1pPr>
              <a:defRPr/>
            </a:lvl1pPr>
          </a:lstStyle>
          <a:p>
            <a:pPr>
              <a:defRPr/>
            </a:pPr>
            <a:fld id="{48F576D8-A5DB-4BB5-8C63-5683CB97AACE}" type="datetime1">
              <a:rPr lang="en-GB"/>
              <a:pPr>
                <a:defRPr/>
              </a:pPr>
              <a:t>01/06/2016</a:t>
            </a:fld>
            <a:endParaRPr lang="en-US"/>
          </a:p>
        </p:txBody>
      </p:sp>
      <p:sp>
        <p:nvSpPr>
          <p:cNvPr id="11" name="Footer Placeholder 4"/>
          <p:cNvSpPr>
            <a:spLocks noGrp="1"/>
          </p:cNvSpPr>
          <p:nvPr>
            <p:ph type="ftr" sz="quarter" idx="11"/>
          </p:nvPr>
        </p:nvSpPr>
        <p:spPr/>
        <p:txBody>
          <a:bodyPr/>
          <a:lstStyle>
            <a:lvl1pPr>
              <a:defRPr/>
            </a:lvl1pPr>
          </a:lstStyle>
          <a:p>
            <a:r>
              <a:rPr lang="en-US"/>
              <a:t>Routledge/Taylor &amp; Francis 2013</a:t>
            </a:r>
          </a:p>
        </p:txBody>
      </p:sp>
      <p:sp>
        <p:nvSpPr>
          <p:cNvPr id="12" name="Slide Number Placeholder 5"/>
          <p:cNvSpPr>
            <a:spLocks noGrp="1"/>
          </p:cNvSpPr>
          <p:nvPr>
            <p:ph type="sldNum" sz="quarter" idx="12"/>
          </p:nvPr>
        </p:nvSpPr>
        <p:spPr/>
        <p:txBody>
          <a:bodyPr/>
          <a:lstStyle>
            <a:lvl1pPr>
              <a:defRPr/>
            </a:lvl1pPr>
          </a:lstStyle>
          <a:p>
            <a:fld id="{7C5D0559-1768-416D-814D-39ADEE29A73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5" name="Group 9"/>
          <p:cNvGrpSpPr>
            <a:grpSpLocks/>
          </p:cNvGrpSpPr>
          <p:nvPr/>
        </p:nvGrpSpPr>
        <p:grpSpPr bwMode="auto">
          <a:xfrm>
            <a:off x="487363" y="411163"/>
            <a:ext cx="8169275" cy="6035675"/>
            <a:chOff x="486873" y="411480"/>
            <a:chExt cx="8170254" cy="6035040"/>
          </a:xfrm>
        </p:grpSpPr>
        <p:sp>
          <p:nvSpPr>
            <p:cNvPr id="6"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7" name="Group 11"/>
            <p:cNvGrpSpPr>
              <a:grpSpLocks/>
            </p:cNvGrpSpPr>
            <p:nvPr/>
          </p:nvGrpSpPr>
          <p:grpSpPr bwMode="auto">
            <a:xfrm>
              <a:off x="562842" y="475488"/>
              <a:ext cx="7982713" cy="5888736"/>
              <a:chOff x="562842" y="475488"/>
              <a:chExt cx="7982713" cy="5888736"/>
            </a:xfrm>
          </p:grpSpPr>
          <p:sp>
            <p:nvSpPr>
              <p:cNvPr id="8" name="Rectangle 7"/>
              <p:cNvSpPr>
                <a:spLocks/>
              </p:cNvSpPr>
              <p:nvPr/>
            </p:nvSpPr>
            <p:spPr>
              <a:xfrm>
                <a:off x="563082" y="474973"/>
                <a:ext cx="7982907" cy="5889005"/>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9" name="Straight Connector 8"/>
              <p:cNvCxnSpPr/>
              <p:nvPr/>
            </p:nvCxnSpPr>
            <p:spPr>
              <a:xfrm>
                <a:off x="563082" y="6133814"/>
                <a:ext cx="7982907"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0" name="Straight Connector 10"/>
              <p:cNvCxnSpPr/>
              <p:nvPr/>
            </p:nvCxnSpPr>
            <p:spPr>
              <a:xfrm>
                <a:off x="563082" y="3427412"/>
                <a:ext cx="7982907"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4" name="Picture Placeholder 13"/>
          <p:cNvSpPr>
            <a:spLocks noGrp="1"/>
          </p:cNvSpPr>
          <p:nvPr>
            <p:ph type="pic" sz="quarter" idx="12"/>
          </p:nvPr>
        </p:nvSpPr>
        <p:spPr>
          <a:xfrm>
            <a:off x="636493" y="533400"/>
            <a:ext cx="7836408" cy="2828925"/>
          </a:xfrm>
        </p:spPr>
        <p:txBody>
          <a:bodyPr rtlCol="0">
            <a:normAutofit/>
          </a:bodyPr>
          <a:lstStyle>
            <a:lvl1pPr>
              <a:buNone/>
              <a:defRPr sz="2000"/>
            </a:lvl1pPr>
          </a:lstStyle>
          <a:p>
            <a:pPr lvl="0"/>
            <a:r>
              <a:rPr lang="en-US" noProof="0" smtClean="0"/>
              <a:t>Drag picture to placeholder or click icon to add</a:t>
            </a:r>
            <a:endParaRPr noProof="0"/>
          </a:p>
        </p:txBody>
      </p:sp>
      <p:sp>
        <p:nvSpPr>
          <p:cNvPr id="11" name="Date Placeholder 3"/>
          <p:cNvSpPr>
            <a:spLocks noGrp="1"/>
          </p:cNvSpPr>
          <p:nvPr>
            <p:ph type="dt" sz="half" idx="13"/>
          </p:nvPr>
        </p:nvSpPr>
        <p:spPr>
          <a:xfrm>
            <a:off x="569913" y="6122988"/>
            <a:ext cx="2133600" cy="258762"/>
          </a:xfrm>
        </p:spPr>
        <p:txBody>
          <a:bodyPr/>
          <a:lstStyle>
            <a:lvl1pPr>
              <a:defRPr/>
            </a:lvl1pPr>
          </a:lstStyle>
          <a:p>
            <a:pPr>
              <a:defRPr/>
            </a:pPr>
            <a:fld id="{18322BDB-D7AC-4977-921B-D18773E0A9B6}" type="datetime1">
              <a:rPr lang="en-GB"/>
              <a:pPr>
                <a:defRPr/>
              </a:pPr>
              <a:t>01/06/2016</a:t>
            </a:fld>
            <a:endParaRPr lang="en-US"/>
          </a:p>
        </p:txBody>
      </p:sp>
      <p:sp>
        <p:nvSpPr>
          <p:cNvPr id="12" name="Footer Placeholder 4"/>
          <p:cNvSpPr>
            <a:spLocks noGrp="1"/>
          </p:cNvSpPr>
          <p:nvPr>
            <p:ph type="ftr" sz="quarter" idx="14"/>
          </p:nvPr>
        </p:nvSpPr>
        <p:spPr>
          <a:xfrm>
            <a:off x="5638800" y="6124575"/>
            <a:ext cx="2895600" cy="257175"/>
          </a:xfrm>
        </p:spPr>
        <p:txBody>
          <a:bodyPr/>
          <a:lstStyle>
            <a:lvl1pPr>
              <a:defRPr/>
            </a:lvl1pPr>
          </a:lstStyle>
          <a:p>
            <a:r>
              <a:rPr lang="en-US"/>
              <a:t>Routledge/Taylor &amp; Francis 2013</a:t>
            </a:r>
          </a:p>
        </p:txBody>
      </p:sp>
    </p:spTree>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sp>
          <p:nvSpPr>
            <p:cNvPr id="5"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26"/>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8" name="Straight Connector 27"/>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82707951-E748-4B5F-BE5A-54EA28B25624}" type="datetime1">
              <a:rPr lang="en-GB"/>
              <a:pPr>
                <a:defRPr/>
              </a:pPr>
              <a:t>01/06/2016</a:t>
            </a:fld>
            <a:endParaRPr lang="en-US"/>
          </a:p>
        </p:txBody>
      </p:sp>
      <p:sp>
        <p:nvSpPr>
          <p:cNvPr id="10" name="Footer Placeholder 4"/>
          <p:cNvSpPr>
            <a:spLocks noGrp="1"/>
          </p:cNvSpPr>
          <p:nvPr>
            <p:ph type="ftr" sz="quarter" idx="11"/>
          </p:nvPr>
        </p:nvSpPr>
        <p:spPr/>
        <p:txBody>
          <a:bodyPr/>
          <a:lstStyle>
            <a:lvl1pPr>
              <a:defRPr/>
            </a:lvl1pPr>
          </a:lstStyle>
          <a:p>
            <a:r>
              <a:rPr lang="en-US"/>
              <a:t>Routledge/Taylor &amp; Francis 2013</a:t>
            </a:r>
          </a:p>
        </p:txBody>
      </p:sp>
      <p:sp>
        <p:nvSpPr>
          <p:cNvPr id="11" name="Slide Number Placeholder 5"/>
          <p:cNvSpPr>
            <a:spLocks noGrp="1"/>
          </p:cNvSpPr>
          <p:nvPr>
            <p:ph type="sldNum" sz="quarter" idx="12"/>
          </p:nvPr>
        </p:nvSpPr>
        <p:spPr/>
        <p:txBody>
          <a:bodyPr/>
          <a:lstStyle>
            <a:lvl1pPr>
              <a:defRPr/>
            </a:lvl1pPr>
          </a:lstStyle>
          <a:p>
            <a:fld id="{616933A4-5CBD-4CE3-AB59-A494092C725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19"/>
          <p:cNvGrpSpPr>
            <a:grpSpLocks/>
          </p:cNvGrpSpPr>
          <p:nvPr/>
        </p:nvGrpSpPr>
        <p:grpSpPr bwMode="auto">
          <a:xfrm>
            <a:off x="182563" y="173038"/>
            <a:ext cx="8778875" cy="6511925"/>
            <a:chOff x="182880" y="173699"/>
            <a:chExt cx="8778240" cy="6510602"/>
          </a:xfrm>
        </p:grpSpPr>
        <p:sp>
          <p:nvSpPr>
            <p:cNvPr id="6"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7" name="Group 10"/>
            <p:cNvGrpSpPr>
              <a:grpSpLocks/>
            </p:cNvGrpSpPr>
            <p:nvPr/>
          </p:nvGrpSpPr>
          <p:grpSpPr bwMode="auto">
            <a:xfrm>
              <a:off x="256032" y="237744"/>
              <a:ext cx="8622792" cy="6364224"/>
              <a:chOff x="247157" y="247430"/>
              <a:chExt cx="8622792" cy="6364224"/>
            </a:xfrm>
          </p:grpSpPr>
          <p:sp>
            <p:nvSpPr>
              <p:cNvPr id="8" name="Rectangle 22"/>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9" name="Straight Connector 23"/>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0" name="Rectangle 24"/>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Date Placeholder 4"/>
          <p:cNvSpPr>
            <a:spLocks noGrp="1"/>
          </p:cNvSpPr>
          <p:nvPr>
            <p:ph type="dt" sz="half" idx="10"/>
          </p:nvPr>
        </p:nvSpPr>
        <p:spPr/>
        <p:txBody>
          <a:bodyPr/>
          <a:lstStyle>
            <a:lvl1pPr>
              <a:defRPr/>
            </a:lvl1pPr>
          </a:lstStyle>
          <a:p>
            <a:pPr>
              <a:defRPr/>
            </a:pPr>
            <a:fld id="{26FCD089-9F5D-4D39-AB41-E43EDABD6453}" type="datetime1">
              <a:rPr lang="en-GB"/>
              <a:pPr>
                <a:defRPr/>
              </a:pPr>
              <a:t>01/06/2016</a:t>
            </a:fld>
            <a:endParaRPr lang="en-US"/>
          </a:p>
        </p:txBody>
      </p:sp>
      <p:sp>
        <p:nvSpPr>
          <p:cNvPr id="12" name="Footer Placeholder 5"/>
          <p:cNvSpPr>
            <a:spLocks noGrp="1"/>
          </p:cNvSpPr>
          <p:nvPr>
            <p:ph type="ftr" sz="quarter" idx="11"/>
          </p:nvPr>
        </p:nvSpPr>
        <p:spPr/>
        <p:txBody>
          <a:bodyPr/>
          <a:lstStyle>
            <a:lvl1pPr>
              <a:defRPr/>
            </a:lvl1pPr>
          </a:lstStyle>
          <a:p>
            <a:r>
              <a:rPr lang="en-US"/>
              <a:t>Routledge/Taylor &amp; Francis 2013</a:t>
            </a:r>
          </a:p>
        </p:txBody>
      </p:sp>
      <p:sp>
        <p:nvSpPr>
          <p:cNvPr id="13" name="Slide Number Placeholder 6"/>
          <p:cNvSpPr>
            <a:spLocks noGrp="1"/>
          </p:cNvSpPr>
          <p:nvPr>
            <p:ph type="sldNum" sz="quarter" idx="12"/>
          </p:nvPr>
        </p:nvSpPr>
        <p:spPr/>
        <p:txBody>
          <a:bodyPr/>
          <a:lstStyle>
            <a:lvl1pPr>
              <a:defRPr/>
            </a:lvl1pPr>
          </a:lstStyle>
          <a:p>
            <a:fld id="{CDC37E18-A67A-404F-9301-34E4E93486B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9"/>
          <p:cNvGrpSpPr>
            <a:grpSpLocks/>
          </p:cNvGrpSpPr>
          <p:nvPr/>
        </p:nvGrpSpPr>
        <p:grpSpPr bwMode="auto">
          <a:xfrm>
            <a:off x="182563" y="173038"/>
            <a:ext cx="8778875" cy="6511925"/>
            <a:chOff x="182880" y="173699"/>
            <a:chExt cx="8778240" cy="6510602"/>
          </a:xfrm>
        </p:grpSpPr>
        <p:grpSp>
          <p:nvGrpSpPr>
            <p:cNvPr id="8" name="Group 25"/>
            <p:cNvGrpSpPr>
              <a:grpSpLocks/>
            </p:cNvGrpSpPr>
            <p:nvPr/>
          </p:nvGrpSpPr>
          <p:grpSpPr bwMode="auto">
            <a:xfrm>
              <a:off x="182880" y="173699"/>
              <a:ext cx="8778240" cy="6510602"/>
              <a:chOff x="182880" y="173699"/>
              <a:chExt cx="8778240" cy="6510602"/>
            </a:xfrm>
          </p:grpSpPr>
          <p:sp>
            <p:nvSpPr>
              <p:cNvPr id="10"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1" name="Group 10"/>
              <p:cNvGrpSpPr>
                <a:grpSpLocks/>
              </p:cNvGrpSpPr>
              <p:nvPr/>
            </p:nvGrpSpPr>
            <p:grpSpPr bwMode="auto">
              <a:xfrm>
                <a:off x="256032" y="237744"/>
                <a:ext cx="8622792" cy="6364224"/>
                <a:chOff x="247157" y="247430"/>
                <a:chExt cx="8622792" cy="6364224"/>
              </a:xfrm>
            </p:grpSpPr>
            <p:sp>
              <p:nvSpPr>
                <p:cNvPr id="12" name="Rectangle 2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3" name="Straight Connector 30"/>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4" name="Rectangle 31"/>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cxnSp>
          <p:nvCxnSpPr>
            <p:cNvPr id="9" name="Straight Connector 22"/>
            <p:cNvCxnSpPr/>
            <p:nvPr/>
          </p:nvCxnSpPr>
          <p:spPr>
            <a:xfrm rot="16200000" flipH="1">
              <a:off x="2217422" y="4026572"/>
              <a:ext cx="4710743"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Date Placeholder 6"/>
          <p:cNvSpPr>
            <a:spLocks noGrp="1"/>
          </p:cNvSpPr>
          <p:nvPr>
            <p:ph type="dt" sz="half" idx="10"/>
          </p:nvPr>
        </p:nvSpPr>
        <p:spPr/>
        <p:txBody>
          <a:bodyPr/>
          <a:lstStyle>
            <a:lvl1pPr>
              <a:defRPr/>
            </a:lvl1pPr>
          </a:lstStyle>
          <a:p>
            <a:pPr>
              <a:defRPr/>
            </a:pPr>
            <a:fld id="{1FEBDAF6-A753-4FEC-9C57-2BF96B49A310}" type="datetime1">
              <a:rPr lang="en-GB"/>
              <a:pPr>
                <a:defRPr/>
              </a:pPr>
              <a:t>01/06/2016</a:t>
            </a:fld>
            <a:endParaRPr lang="en-US"/>
          </a:p>
        </p:txBody>
      </p:sp>
      <p:sp>
        <p:nvSpPr>
          <p:cNvPr id="16" name="Footer Placeholder 7"/>
          <p:cNvSpPr>
            <a:spLocks noGrp="1"/>
          </p:cNvSpPr>
          <p:nvPr>
            <p:ph type="ftr" sz="quarter" idx="11"/>
          </p:nvPr>
        </p:nvSpPr>
        <p:spPr/>
        <p:txBody>
          <a:bodyPr/>
          <a:lstStyle>
            <a:lvl1pPr>
              <a:defRPr/>
            </a:lvl1pPr>
          </a:lstStyle>
          <a:p>
            <a:r>
              <a:rPr lang="en-US"/>
              <a:t>Routledge/Taylor &amp; Francis 2013</a:t>
            </a:r>
          </a:p>
        </p:txBody>
      </p:sp>
      <p:sp>
        <p:nvSpPr>
          <p:cNvPr id="17" name="Slide Number Placeholder 8"/>
          <p:cNvSpPr>
            <a:spLocks noGrp="1"/>
          </p:cNvSpPr>
          <p:nvPr>
            <p:ph type="sldNum" sz="quarter" idx="12"/>
          </p:nvPr>
        </p:nvSpPr>
        <p:spPr/>
        <p:txBody>
          <a:bodyPr/>
          <a:lstStyle>
            <a:lvl1pPr>
              <a:defRPr/>
            </a:lvl1pPr>
          </a:lstStyle>
          <a:p>
            <a:fld id="{2C91D7BC-FD2B-4164-A848-7C85FF2194E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11"/>
          <p:cNvGrpSpPr>
            <a:grpSpLocks/>
          </p:cNvGrpSpPr>
          <p:nvPr/>
        </p:nvGrpSpPr>
        <p:grpSpPr bwMode="auto">
          <a:xfrm>
            <a:off x="182563" y="173038"/>
            <a:ext cx="8778875" cy="6511925"/>
            <a:chOff x="182880" y="173699"/>
            <a:chExt cx="8778240" cy="6510602"/>
          </a:xfrm>
        </p:grpSpPr>
        <p:sp>
          <p:nvSpPr>
            <p:cNvPr id="4"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0"/>
            <p:cNvGrpSpPr>
              <a:grpSpLocks/>
            </p:cNvGrpSpPr>
            <p:nvPr/>
          </p:nvGrpSpPr>
          <p:grpSpPr bwMode="auto">
            <a:xfrm>
              <a:off x="256032" y="237744"/>
              <a:ext cx="8622792" cy="6364224"/>
              <a:chOff x="247157" y="247430"/>
              <a:chExt cx="8622792" cy="6364224"/>
            </a:xfrm>
          </p:grpSpPr>
          <p:sp>
            <p:nvSpPr>
              <p:cNvPr id="6" name="Rectangle 14"/>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7" name="Straight Connector 15"/>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16"/>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9" name="Date Placeholder 2"/>
          <p:cNvSpPr>
            <a:spLocks noGrp="1"/>
          </p:cNvSpPr>
          <p:nvPr>
            <p:ph type="dt" sz="half" idx="10"/>
          </p:nvPr>
        </p:nvSpPr>
        <p:spPr/>
        <p:txBody>
          <a:bodyPr/>
          <a:lstStyle>
            <a:lvl1pPr>
              <a:defRPr/>
            </a:lvl1pPr>
          </a:lstStyle>
          <a:p>
            <a:pPr>
              <a:defRPr/>
            </a:pPr>
            <a:fld id="{7BF76A24-F2AB-4000-8369-ECAEAB07FC7E}" type="datetime1">
              <a:rPr lang="en-GB"/>
              <a:pPr>
                <a:defRPr/>
              </a:pPr>
              <a:t>01/06/2016</a:t>
            </a:fld>
            <a:endParaRPr lang="en-US"/>
          </a:p>
        </p:txBody>
      </p:sp>
      <p:sp>
        <p:nvSpPr>
          <p:cNvPr id="10" name="Footer Placeholder 3"/>
          <p:cNvSpPr>
            <a:spLocks noGrp="1"/>
          </p:cNvSpPr>
          <p:nvPr>
            <p:ph type="ftr" sz="quarter" idx="11"/>
          </p:nvPr>
        </p:nvSpPr>
        <p:spPr/>
        <p:txBody>
          <a:bodyPr/>
          <a:lstStyle>
            <a:lvl1pPr>
              <a:defRPr/>
            </a:lvl1pPr>
          </a:lstStyle>
          <a:p>
            <a:r>
              <a:rPr lang="en-US"/>
              <a:t>Routledge/Taylor &amp; Francis 2013</a:t>
            </a:r>
          </a:p>
        </p:txBody>
      </p:sp>
      <p:sp>
        <p:nvSpPr>
          <p:cNvPr id="11" name="Slide Number Placeholder 4"/>
          <p:cNvSpPr>
            <a:spLocks noGrp="1"/>
          </p:cNvSpPr>
          <p:nvPr>
            <p:ph type="sldNum" sz="quarter" idx="12"/>
          </p:nvPr>
        </p:nvSpPr>
        <p:spPr/>
        <p:txBody>
          <a:bodyPr/>
          <a:lstStyle>
            <a:lvl1pPr>
              <a:defRPr/>
            </a:lvl1pPr>
          </a:lstStyle>
          <a:p>
            <a:fld id="{7FCCDC87-0355-4B27-B8BB-A34119CFC5F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9"/>
          <p:cNvGrpSpPr>
            <a:grpSpLocks/>
          </p:cNvGrpSpPr>
          <p:nvPr/>
        </p:nvGrpSpPr>
        <p:grpSpPr bwMode="auto">
          <a:xfrm>
            <a:off x="182563" y="173038"/>
            <a:ext cx="8778875" cy="6511925"/>
            <a:chOff x="182880" y="173699"/>
            <a:chExt cx="8778240" cy="6510602"/>
          </a:xfrm>
        </p:grpSpPr>
        <p:sp>
          <p:nvSpPr>
            <p:cNvPr id="3"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4" name="Group 10"/>
            <p:cNvGrpSpPr>
              <a:grpSpLocks/>
            </p:cNvGrpSpPr>
            <p:nvPr/>
          </p:nvGrpSpPr>
          <p:grpSpPr bwMode="auto">
            <a:xfrm>
              <a:off x="256032" y="237744"/>
              <a:ext cx="8622792" cy="6364224"/>
              <a:chOff x="247157" y="247430"/>
              <a:chExt cx="8622792" cy="6364224"/>
            </a:xfrm>
          </p:grpSpPr>
          <p:sp>
            <p:nvSpPr>
              <p:cNvPr id="5" name="Rectangle 12"/>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6" name="Straight Connector 13"/>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Date Placeholder 1"/>
          <p:cNvSpPr>
            <a:spLocks noGrp="1"/>
          </p:cNvSpPr>
          <p:nvPr>
            <p:ph type="dt" sz="half" idx="10"/>
          </p:nvPr>
        </p:nvSpPr>
        <p:spPr/>
        <p:txBody>
          <a:bodyPr/>
          <a:lstStyle>
            <a:lvl1pPr>
              <a:defRPr/>
            </a:lvl1pPr>
          </a:lstStyle>
          <a:p>
            <a:pPr>
              <a:defRPr/>
            </a:pPr>
            <a:fld id="{12B67F06-FBDE-4979-8E8A-2BEFAC1B2D17}" type="datetime1">
              <a:rPr lang="en-GB"/>
              <a:pPr>
                <a:defRPr/>
              </a:pPr>
              <a:t>01/06/2016</a:t>
            </a:fld>
            <a:endParaRPr lang="en-US"/>
          </a:p>
        </p:txBody>
      </p:sp>
      <p:sp>
        <p:nvSpPr>
          <p:cNvPr id="8" name="Footer Placeholder 2"/>
          <p:cNvSpPr>
            <a:spLocks noGrp="1"/>
          </p:cNvSpPr>
          <p:nvPr>
            <p:ph type="ftr" sz="quarter" idx="11"/>
          </p:nvPr>
        </p:nvSpPr>
        <p:spPr/>
        <p:txBody>
          <a:bodyPr/>
          <a:lstStyle>
            <a:lvl1pPr>
              <a:defRPr/>
            </a:lvl1pPr>
          </a:lstStyle>
          <a:p>
            <a:r>
              <a:rPr lang="en-US"/>
              <a:t>Routledge/Taylor &amp; Francis 2013</a:t>
            </a:r>
          </a:p>
        </p:txBody>
      </p:sp>
      <p:sp>
        <p:nvSpPr>
          <p:cNvPr id="9" name="Slide Number Placeholder 3"/>
          <p:cNvSpPr>
            <a:spLocks noGrp="1"/>
          </p:cNvSpPr>
          <p:nvPr>
            <p:ph type="sldNum" sz="quarter" idx="12"/>
          </p:nvPr>
        </p:nvSpPr>
        <p:spPr/>
        <p:txBody>
          <a:bodyPr/>
          <a:lstStyle>
            <a:lvl1pPr>
              <a:defRPr/>
            </a:lvl1pPr>
          </a:lstStyle>
          <a:p>
            <a:fld id="{6FA2C922-3A83-4387-A943-BD45A55885B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5" name="Group 10"/>
          <p:cNvGrpSpPr>
            <a:grpSpLocks/>
          </p:cNvGrpSpPr>
          <p:nvPr/>
        </p:nvGrpSpPr>
        <p:grpSpPr bwMode="auto">
          <a:xfrm>
            <a:off x="182563" y="173038"/>
            <a:ext cx="8778875" cy="6511925"/>
            <a:chOff x="182880" y="173699"/>
            <a:chExt cx="8778240" cy="6510602"/>
          </a:xfrm>
        </p:grpSpPr>
        <p:grpSp>
          <p:nvGrpSpPr>
            <p:cNvPr id="6" name="Group 15"/>
            <p:cNvGrpSpPr>
              <a:grpSpLocks/>
            </p:cNvGrpSpPr>
            <p:nvPr/>
          </p:nvGrpSpPr>
          <p:grpSpPr bwMode="auto">
            <a:xfrm>
              <a:off x="182880" y="173699"/>
              <a:ext cx="8778240" cy="6510602"/>
              <a:chOff x="182880" y="173699"/>
              <a:chExt cx="8778240" cy="6510602"/>
            </a:xfrm>
          </p:grpSpPr>
          <p:sp>
            <p:nvSpPr>
              <p:cNvPr id="8"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1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1" name="Straight Connector 19"/>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32"/>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7296DDC9-B224-4C7F-B762-3503ABFCDACE}" type="datetime1">
              <a:rPr lang="en-GB"/>
              <a:pPr>
                <a:defRPr/>
              </a:pPr>
              <a:t>01/06/2016</a:t>
            </a:fld>
            <a:endParaRPr lang="en-US"/>
          </a:p>
        </p:txBody>
      </p:sp>
      <p:sp>
        <p:nvSpPr>
          <p:cNvPr id="13" name="Footer Placeholder 5"/>
          <p:cNvSpPr>
            <a:spLocks noGrp="1"/>
          </p:cNvSpPr>
          <p:nvPr>
            <p:ph type="ftr" sz="quarter" idx="11"/>
          </p:nvPr>
        </p:nvSpPr>
        <p:spPr/>
        <p:txBody>
          <a:bodyPr/>
          <a:lstStyle>
            <a:lvl1pPr>
              <a:defRPr/>
            </a:lvl1pPr>
          </a:lstStyle>
          <a:p>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fld id="{5B35DA97-053F-4192-87E2-93840EA8C29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00113" y="244475"/>
            <a:ext cx="7345362" cy="13398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900113" y="2133600"/>
            <a:ext cx="7345362" cy="3932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244475" y="6372225"/>
            <a:ext cx="2133600" cy="258763"/>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2">
                    <a:lumMod val="60000"/>
                    <a:lumOff val="40000"/>
                  </a:schemeClr>
                </a:solidFill>
                <a:latin typeface="Brush Script MT" pitchFamily="66" charset="0"/>
                <a:cs typeface="+mn-cs"/>
              </a:defRPr>
            </a:lvl1pPr>
          </a:lstStyle>
          <a:p>
            <a:pPr>
              <a:defRPr/>
            </a:pPr>
            <a:fld id="{BC2D4A36-92D9-4B45-8213-FFDF41D2E53E}" type="datetime1">
              <a:rPr lang="en-GB"/>
              <a:pPr>
                <a:defRPr/>
              </a:pPr>
              <a:t>01/06/2016</a:t>
            </a:fld>
            <a:endParaRPr lang="en-US"/>
          </a:p>
        </p:txBody>
      </p:sp>
      <p:sp>
        <p:nvSpPr>
          <p:cNvPr id="5" name="Footer Placeholder 4"/>
          <p:cNvSpPr>
            <a:spLocks noGrp="1"/>
          </p:cNvSpPr>
          <p:nvPr>
            <p:ph type="ftr" sz="quarter" idx="3"/>
          </p:nvPr>
        </p:nvSpPr>
        <p:spPr>
          <a:xfrm>
            <a:off x="5959475" y="6372225"/>
            <a:ext cx="2895600" cy="2571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B0BCC1"/>
                </a:solidFill>
                <a:latin typeface="Brush Script MT" pitchFamily="66" charset="0"/>
              </a:defRPr>
            </a:lvl1pPr>
          </a:lstStyle>
          <a:p>
            <a:r>
              <a:rPr lang="en-US"/>
              <a:t>Routledge/Taylor &amp; Francis 2013</a:t>
            </a:r>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B0BCC1"/>
                </a:solidFill>
                <a:latin typeface="Calisto MT" pitchFamily="18" charset="0"/>
              </a:defRPr>
            </a:lvl1pPr>
          </a:lstStyle>
          <a:p>
            <a:fld id="{AD070CCD-105C-4786-B8EF-951A756AB65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 id="2147483954" r:id="rId12"/>
    <p:sldLayoutId id="2147483955" r:id="rId13"/>
    <p:sldLayoutId id="2147483956" r:id="rId14"/>
  </p:sldLayoutIdLst>
  <p:hf sldNum="0" hdr="0" dt="0"/>
  <p:txStyles>
    <p:titleStyle>
      <a:lvl1pPr algn="ctr" rtl="0" fontAlgn="base">
        <a:spcBef>
          <a:spcPct val="0"/>
        </a:spcBef>
        <a:spcAft>
          <a:spcPct val="0"/>
        </a:spcAft>
        <a:defRPr sz="4800" kern="1200">
          <a:solidFill>
            <a:srgbClr val="404040"/>
          </a:solidFill>
          <a:latin typeface="+mj-lt"/>
          <a:ea typeface="+mj-ea"/>
          <a:cs typeface="+mj-cs"/>
        </a:defRPr>
      </a:lvl1pPr>
      <a:lvl2pPr algn="ctr" rtl="0" fontAlgn="base">
        <a:spcBef>
          <a:spcPct val="0"/>
        </a:spcBef>
        <a:spcAft>
          <a:spcPct val="0"/>
        </a:spcAft>
        <a:defRPr sz="4800">
          <a:solidFill>
            <a:srgbClr val="404040"/>
          </a:solidFill>
          <a:latin typeface="Calisto MT" pitchFamily="18" charset="0"/>
        </a:defRPr>
      </a:lvl2pPr>
      <a:lvl3pPr algn="ctr" rtl="0" fontAlgn="base">
        <a:spcBef>
          <a:spcPct val="0"/>
        </a:spcBef>
        <a:spcAft>
          <a:spcPct val="0"/>
        </a:spcAft>
        <a:defRPr sz="4800">
          <a:solidFill>
            <a:srgbClr val="404040"/>
          </a:solidFill>
          <a:latin typeface="Calisto MT" pitchFamily="18" charset="0"/>
        </a:defRPr>
      </a:lvl3pPr>
      <a:lvl4pPr algn="ctr" rtl="0" fontAlgn="base">
        <a:spcBef>
          <a:spcPct val="0"/>
        </a:spcBef>
        <a:spcAft>
          <a:spcPct val="0"/>
        </a:spcAft>
        <a:defRPr sz="4800">
          <a:solidFill>
            <a:srgbClr val="404040"/>
          </a:solidFill>
          <a:latin typeface="Calisto MT" pitchFamily="18" charset="0"/>
        </a:defRPr>
      </a:lvl4pPr>
      <a:lvl5pPr algn="ctr" rtl="0" fontAlgn="base">
        <a:spcBef>
          <a:spcPct val="0"/>
        </a:spcBef>
        <a:spcAft>
          <a:spcPct val="0"/>
        </a:spcAft>
        <a:defRPr sz="4800">
          <a:solidFill>
            <a:srgbClr val="404040"/>
          </a:solidFill>
          <a:latin typeface="Calisto MT" pitchFamily="18" charset="0"/>
        </a:defRPr>
      </a:lvl5pPr>
      <a:lvl6pPr marL="457200" algn="ctr" rtl="0" fontAlgn="base">
        <a:spcBef>
          <a:spcPct val="0"/>
        </a:spcBef>
        <a:spcAft>
          <a:spcPct val="0"/>
        </a:spcAft>
        <a:defRPr sz="4800">
          <a:solidFill>
            <a:srgbClr val="404040"/>
          </a:solidFill>
          <a:latin typeface="Calisto MT" pitchFamily="18" charset="0"/>
        </a:defRPr>
      </a:lvl6pPr>
      <a:lvl7pPr marL="914400" algn="ctr" rtl="0" fontAlgn="base">
        <a:spcBef>
          <a:spcPct val="0"/>
        </a:spcBef>
        <a:spcAft>
          <a:spcPct val="0"/>
        </a:spcAft>
        <a:defRPr sz="4800">
          <a:solidFill>
            <a:srgbClr val="404040"/>
          </a:solidFill>
          <a:latin typeface="Calisto MT" pitchFamily="18" charset="0"/>
        </a:defRPr>
      </a:lvl7pPr>
      <a:lvl8pPr marL="1371600" algn="ctr" rtl="0" fontAlgn="base">
        <a:spcBef>
          <a:spcPct val="0"/>
        </a:spcBef>
        <a:spcAft>
          <a:spcPct val="0"/>
        </a:spcAft>
        <a:defRPr sz="4800">
          <a:solidFill>
            <a:srgbClr val="404040"/>
          </a:solidFill>
          <a:latin typeface="Calisto MT" pitchFamily="18" charset="0"/>
        </a:defRPr>
      </a:lvl8pPr>
      <a:lvl9pPr marL="1828800" algn="ctr" rtl="0" fontAlgn="base">
        <a:spcBef>
          <a:spcPct val="0"/>
        </a:spcBef>
        <a:spcAft>
          <a:spcPct val="0"/>
        </a:spcAft>
        <a:defRPr sz="4800">
          <a:solidFill>
            <a:srgbClr val="404040"/>
          </a:solidFill>
          <a:latin typeface="Calisto MT" pitchFamily="18" charset="0"/>
        </a:defRPr>
      </a:lvl9pPr>
    </p:titleStyle>
    <p:bodyStyle>
      <a:lvl1pPr marL="342900" indent="-342900" algn="l" rtl="0" fontAlgn="base">
        <a:spcBef>
          <a:spcPts val="2000"/>
        </a:spcBef>
        <a:spcAft>
          <a:spcPct val="0"/>
        </a:spcAft>
        <a:buClr>
          <a:srgbClr val="404040"/>
        </a:buClr>
        <a:buFont typeface="Arial" charset="0"/>
        <a:buChar char="•"/>
        <a:defRPr sz="2400" kern="1200">
          <a:solidFill>
            <a:srgbClr val="404040"/>
          </a:solidFill>
          <a:latin typeface="+mn-lt"/>
          <a:ea typeface="+mn-ea"/>
          <a:cs typeface="+mn-cs"/>
        </a:defRPr>
      </a:lvl1pPr>
      <a:lvl2pPr marL="579438" indent="-228600" algn="l" rtl="0" fontAlgn="base">
        <a:spcBef>
          <a:spcPts val="600"/>
        </a:spcBef>
        <a:spcAft>
          <a:spcPct val="0"/>
        </a:spcAft>
        <a:buClr>
          <a:srgbClr val="B0BCC1"/>
        </a:buClr>
        <a:buFont typeface="Arial" charset="0"/>
        <a:buChar char="•"/>
        <a:defRPr sz="2200" kern="1200">
          <a:solidFill>
            <a:srgbClr val="404040"/>
          </a:solidFill>
          <a:latin typeface="+mn-lt"/>
          <a:ea typeface="+mn-ea"/>
          <a:cs typeface="+mn-cs"/>
        </a:defRPr>
      </a:lvl2pPr>
      <a:lvl3pPr marL="808038" indent="-228600" algn="l" rtl="0" fontAlgn="base">
        <a:spcBef>
          <a:spcPts val="600"/>
        </a:spcBef>
        <a:spcAft>
          <a:spcPct val="0"/>
        </a:spcAft>
        <a:buClr>
          <a:srgbClr val="404040"/>
        </a:buClr>
        <a:buFont typeface="Arial" charset="0"/>
        <a:buChar char="•"/>
        <a:defRPr sz="2000" kern="1200">
          <a:solidFill>
            <a:srgbClr val="404040"/>
          </a:solidFill>
          <a:latin typeface="+mn-lt"/>
          <a:ea typeface="+mn-ea"/>
          <a:cs typeface="+mn-cs"/>
        </a:defRPr>
      </a:lvl3pPr>
      <a:lvl4pPr marL="1036638" indent="-228600" algn="l" rtl="0" fontAlgn="base">
        <a:spcBef>
          <a:spcPts val="600"/>
        </a:spcBef>
        <a:spcAft>
          <a:spcPct val="0"/>
        </a:spcAft>
        <a:buClr>
          <a:srgbClr val="B0BCC1"/>
        </a:buClr>
        <a:buFont typeface="Arial" charset="0"/>
        <a:buChar char="•"/>
        <a:defRPr kern="1200">
          <a:solidFill>
            <a:srgbClr val="404040"/>
          </a:solidFill>
          <a:latin typeface="+mn-lt"/>
          <a:ea typeface="+mn-ea"/>
          <a:cs typeface="+mn-cs"/>
        </a:defRPr>
      </a:lvl4pPr>
      <a:lvl5pPr marL="1265238" indent="-228600" algn="l" rtl="0" fontAlgn="base">
        <a:spcBef>
          <a:spcPts val="600"/>
        </a:spcBef>
        <a:spcAft>
          <a:spcPct val="0"/>
        </a:spcAft>
        <a:buClr>
          <a:srgbClr val="404040"/>
        </a:buClr>
        <a:buFont typeface="Arial" charset="0"/>
        <a:buChar char="•"/>
        <a:defRPr kern="1200">
          <a:solidFill>
            <a:srgbClr val="404040"/>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ctrTitle"/>
          </p:nvPr>
        </p:nvSpPr>
        <p:spPr/>
        <p:txBody>
          <a:bodyPr/>
          <a:lstStyle/>
          <a:p>
            <a:pPr algn="r"/>
            <a:r>
              <a:rPr lang="en-US" sz="4000" smtClean="0">
                <a:solidFill>
                  <a:srgbClr val="404040"/>
                </a:solidFill>
              </a:rPr>
              <a:t>Chapter 10</a:t>
            </a:r>
          </a:p>
        </p:txBody>
      </p:sp>
      <p:sp>
        <p:nvSpPr>
          <p:cNvPr id="18434" name="Subtitle 2"/>
          <p:cNvSpPr>
            <a:spLocks noGrp="1"/>
          </p:cNvSpPr>
          <p:nvPr>
            <p:ph type="subTitle" idx="1"/>
          </p:nvPr>
        </p:nvSpPr>
        <p:spPr>
          <a:xfrm>
            <a:off x="2582863" y="3195638"/>
            <a:ext cx="5673725" cy="2203450"/>
          </a:xfrm>
        </p:spPr>
        <p:txBody>
          <a:bodyPr/>
          <a:lstStyle/>
          <a:p>
            <a:pPr algn="r">
              <a:buClr>
                <a:srgbClr val="404040"/>
              </a:buClr>
              <a:buFont typeface="Arial" charset="0"/>
              <a:buNone/>
            </a:pPr>
            <a:r>
              <a:rPr lang="en-US" sz="4500" b="1" smtClean="0">
                <a:solidFill>
                  <a:srgbClr val="404040"/>
                </a:solidFill>
              </a:rPr>
              <a:t>Preparing for Exams</a:t>
            </a:r>
          </a:p>
        </p:txBody>
      </p:sp>
      <p:sp>
        <p:nvSpPr>
          <p:cNvPr id="18435" name="Footer Placeholder 3"/>
          <p:cNvSpPr>
            <a:spLocks noGrp="1"/>
          </p:cNvSpPr>
          <p:nvPr>
            <p:ph type="ftr" sz="quarter" idx="11"/>
          </p:nvPr>
        </p:nvSpPr>
        <p:spPr bwMode="auto">
          <a:xfrm>
            <a:off x="211138" y="6416675"/>
            <a:ext cx="3187700" cy="365125"/>
          </a:xfrm>
          <a:noFill/>
          <a:ln>
            <a:miter lim="800000"/>
            <a:headEnd/>
            <a:tailEnd/>
          </a:ln>
        </p:spPr>
        <p:txBody>
          <a:bodyPr/>
          <a:lstStyle/>
          <a:p>
            <a:pPr defTabSz="914400"/>
            <a:r>
              <a:rPr lang="en-US">
                <a:solidFill>
                  <a:schemeClr val="tx1"/>
                </a:solidFill>
                <a:latin typeface="Arial Black" pitchFamily="34" charset="0"/>
              </a:rPr>
              <a:t>© Routledge/Taylor &amp; Francis 2016</a:t>
            </a: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415925" y="244475"/>
            <a:ext cx="8307388" cy="1339850"/>
          </a:xfrm>
        </p:spPr>
        <p:txBody>
          <a:bodyPr/>
          <a:lstStyle/>
          <a:p>
            <a:r>
              <a:rPr lang="en-US" sz="3900" b="1" smtClean="0"/>
              <a:t>Step 6: Continue to Check Your Plan!</a:t>
            </a:r>
          </a:p>
        </p:txBody>
      </p:sp>
      <p:sp>
        <p:nvSpPr>
          <p:cNvPr id="31746" name="Content Placeholder 6"/>
          <p:cNvSpPr>
            <a:spLocks noGrp="1"/>
          </p:cNvSpPr>
          <p:nvPr>
            <p:ph sz="half" idx="1"/>
          </p:nvPr>
        </p:nvSpPr>
        <p:spPr>
          <a:xfrm>
            <a:off x="417513" y="1925638"/>
            <a:ext cx="8242300" cy="4260850"/>
          </a:xfrm>
        </p:spPr>
        <p:txBody>
          <a:bodyPr/>
          <a:lstStyle/>
          <a:p>
            <a:r>
              <a:rPr lang="en-US" smtClean="0"/>
              <a:t>Every night, review the parts of your plan you were able to accomplish.</a:t>
            </a:r>
          </a:p>
          <a:p>
            <a:pPr lvl="1"/>
            <a:r>
              <a:rPr lang="en-US" smtClean="0"/>
              <a:t>Did you get everything done that you had planned?</a:t>
            </a:r>
          </a:p>
          <a:p>
            <a:pPr lvl="1"/>
            <a:r>
              <a:rPr lang="en-US" smtClean="0"/>
              <a:t>What tasks took longer than expected?</a:t>
            </a:r>
          </a:p>
          <a:p>
            <a:pPr lvl="1"/>
            <a:r>
              <a:rPr lang="en-US" smtClean="0"/>
              <a:t>What tasks did not take as long?</a:t>
            </a:r>
          </a:p>
          <a:p>
            <a:r>
              <a:rPr lang="en-US" smtClean="0"/>
              <a:t>Adjust your plan for the subsequent day. </a:t>
            </a:r>
          </a:p>
          <a:p>
            <a:r>
              <a:rPr lang="en-US" smtClean="0"/>
              <a:t>Make any necessary adjustments to your overall plan. </a:t>
            </a:r>
          </a:p>
          <a:p>
            <a:pPr lvl="1"/>
            <a:r>
              <a:rPr lang="en-US" smtClean="0"/>
              <a:t>Reprioritize your tasks as needed.</a:t>
            </a:r>
          </a:p>
        </p:txBody>
      </p:sp>
      <p:sp>
        <p:nvSpPr>
          <p:cNvPr id="31747"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sz="4000" b="1" smtClean="0"/>
              <a:t>Discussion Questions</a:t>
            </a:r>
          </a:p>
        </p:txBody>
      </p:sp>
      <p:sp>
        <p:nvSpPr>
          <p:cNvPr id="3" name="Content Placeholder 2"/>
          <p:cNvSpPr>
            <a:spLocks noGrp="1"/>
          </p:cNvSpPr>
          <p:nvPr>
            <p:ph idx="1"/>
          </p:nvPr>
        </p:nvSpPr>
        <p:spPr>
          <a:xfrm>
            <a:off x="573088" y="1949450"/>
            <a:ext cx="8029575" cy="4116388"/>
          </a:xfrm>
        </p:spPr>
        <p:txBody>
          <a:bodyPr>
            <a:normAutofit/>
          </a:bodyPr>
          <a:lstStyle/>
          <a:p>
            <a:r>
              <a:rPr lang="en-US" sz="2200" smtClean="0"/>
              <a:t>What sources do you usually use to prepare for a test? How could you incorporate additional sources into your study plan?</a:t>
            </a:r>
          </a:p>
          <a:p>
            <a:r>
              <a:rPr lang="en-US" sz="2200" smtClean="0"/>
              <a:t>What study strategies may help you expand your toolkit?</a:t>
            </a:r>
          </a:p>
          <a:p>
            <a:r>
              <a:rPr lang="en-US" sz="2200" smtClean="0"/>
              <a:t>Think about the different types of course you are enrolled in. How can you differentiate your test preparation for these courses?</a:t>
            </a:r>
          </a:p>
          <a:p>
            <a:r>
              <a:rPr lang="en-US" sz="2200" smtClean="0"/>
              <a:t>How do you prepare for exams in different subjects? Consider history, literature, and college algebra, and discuss how you would approach preparing for an exam in each of these areas.</a:t>
            </a:r>
          </a:p>
        </p:txBody>
      </p:sp>
      <p:sp>
        <p:nvSpPr>
          <p:cNvPr id="32771"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508000" y="244475"/>
            <a:ext cx="8128000" cy="1339850"/>
          </a:xfrm>
        </p:spPr>
        <p:txBody>
          <a:bodyPr/>
          <a:lstStyle/>
          <a:p>
            <a:r>
              <a:rPr lang="en-US" sz="4000" smtClean="0"/>
              <a:t>Preview of Chapter 11:</a:t>
            </a:r>
            <a:br>
              <a:rPr lang="en-US" sz="4000" smtClean="0"/>
            </a:br>
            <a:r>
              <a:rPr lang="en-US" sz="4000" b="1" smtClean="0"/>
              <a:t>Taking Exams</a:t>
            </a:r>
          </a:p>
        </p:txBody>
      </p:sp>
      <p:sp>
        <p:nvSpPr>
          <p:cNvPr id="3" name="Content Placeholder 2"/>
          <p:cNvSpPr>
            <a:spLocks noGrp="1"/>
          </p:cNvSpPr>
          <p:nvPr>
            <p:ph idx="1"/>
          </p:nvPr>
        </p:nvSpPr>
        <p:spPr>
          <a:xfrm>
            <a:off x="508000" y="2286000"/>
            <a:ext cx="8128000" cy="3827463"/>
          </a:xfrm>
        </p:spPr>
        <p:txBody>
          <a:bodyPr>
            <a:normAutofit/>
          </a:bodyPr>
          <a:lstStyle/>
          <a:p>
            <a:pPr marL="0" indent="0">
              <a:lnSpc>
                <a:spcPct val="70000"/>
              </a:lnSpc>
              <a:buFont typeface="Arial" charset="0"/>
              <a:buNone/>
            </a:pPr>
            <a:r>
              <a:rPr lang="en-US" sz="2800" smtClean="0"/>
              <a:t>After studying Chapter 11, you will be able to:</a:t>
            </a:r>
            <a:endParaRPr lang="en-US" sz="100" b="1" smtClean="0"/>
          </a:p>
          <a:p>
            <a:pPr lvl="1">
              <a:lnSpc>
                <a:spcPct val="150000"/>
              </a:lnSpc>
              <a:buClr>
                <a:srgbClr val="404040"/>
              </a:buClr>
            </a:pPr>
            <a:r>
              <a:rPr lang="en-US" sz="2600" smtClean="0"/>
              <a:t>use test-taking strategies to improve performance on objective and essay questions.</a:t>
            </a:r>
          </a:p>
        </p:txBody>
      </p:sp>
      <p:sp>
        <p:nvSpPr>
          <p:cNvPr id="33795"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z="4000" b="1" smtClean="0"/>
              <a:t>Agenda</a:t>
            </a:r>
          </a:p>
        </p:txBody>
      </p:sp>
      <p:sp>
        <p:nvSpPr>
          <p:cNvPr id="20482" name="Content Placeholder 2"/>
          <p:cNvSpPr>
            <a:spLocks noGrp="1"/>
          </p:cNvSpPr>
          <p:nvPr>
            <p:ph idx="1"/>
          </p:nvPr>
        </p:nvSpPr>
        <p:spPr>
          <a:xfrm>
            <a:off x="573088" y="1949450"/>
            <a:ext cx="8029575" cy="4116388"/>
          </a:xfrm>
        </p:spPr>
        <p:txBody>
          <a:bodyPr/>
          <a:lstStyle/>
          <a:p>
            <a:r>
              <a:rPr lang="en-US" smtClean="0"/>
              <a:t>Learning Objectives</a:t>
            </a:r>
          </a:p>
          <a:p>
            <a:r>
              <a:rPr lang="en-US" smtClean="0"/>
              <a:t>The 6 Steps to Developing a Study Plan</a:t>
            </a:r>
          </a:p>
          <a:p>
            <a:pPr lvl="1"/>
            <a:r>
              <a:rPr lang="en-US" smtClean="0"/>
              <a:t>Mass vs. Distributed Practice</a:t>
            </a:r>
          </a:p>
          <a:p>
            <a:r>
              <a:rPr lang="en-US" smtClean="0"/>
              <a:t>Discussion</a:t>
            </a:r>
          </a:p>
          <a:p>
            <a:r>
              <a:rPr lang="en-US" smtClean="0"/>
              <a:t>Chapter 11 Preview</a:t>
            </a:r>
          </a:p>
        </p:txBody>
      </p:sp>
      <p:sp>
        <p:nvSpPr>
          <p:cNvPr id="20483"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z="4000" b="1" smtClean="0"/>
              <a:t>Learning Objectives</a:t>
            </a:r>
          </a:p>
        </p:txBody>
      </p:sp>
      <p:sp>
        <p:nvSpPr>
          <p:cNvPr id="21506" name="Content Placeholder 2"/>
          <p:cNvSpPr>
            <a:spLocks noGrp="1"/>
          </p:cNvSpPr>
          <p:nvPr>
            <p:ph idx="1"/>
          </p:nvPr>
        </p:nvSpPr>
        <p:spPr>
          <a:xfrm>
            <a:off x="573088" y="1949450"/>
            <a:ext cx="8029575" cy="4116388"/>
          </a:xfrm>
        </p:spPr>
        <p:txBody>
          <a:bodyPr/>
          <a:lstStyle/>
          <a:p>
            <a:r>
              <a:rPr lang="en-US" smtClean="0"/>
              <a:t>Understand the process of developing a study plan.</a:t>
            </a:r>
          </a:p>
          <a:p>
            <a:r>
              <a:rPr lang="en-US" smtClean="0"/>
              <a:t>Analyze the effectiveness of your study plans in the past and the changes you can make to better prepare for exams.</a:t>
            </a:r>
          </a:p>
          <a:p>
            <a:r>
              <a:rPr lang="en-US" smtClean="0"/>
              <a:t>Develop a study plan through the use of a worked example. </a:t>
            </a:r>
          </a:p>
        </p:txBody>
      </p:sp>
      <p:sp>
        <p:nvSpPr>
          <p:cNvPr id="21507"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590550" y="558800"/>
            <a:ext cx="7926388" cy="623888"/>
          </a:xfrm>
        </p:spPr>
        <p:txBody>
          <a:bodyPr/>
          <a:lstStyle/>
          <a:p>
            <a:r>
              <a:rPr lang="en-US" sz="4000" b="1" smtClean="0"/>
              <a:t>What are the steps to developing an effective study plan?</a:t>
            </a:r>
          </a:p>
        </p:txBody>
      </p:sp>
      <p:sp>
        <p:nvSpPr>
          <p:cNvPr id="23554" name="Content Placeholder 2"/>
          <p:cNvSpPr>
            <a:spLocks noGrp="1"/>
          </p:cNvSpPr>
          <p:nvPr>
            <p:ph idx="1"/>
          </p:nvPr>
        </p:nvSpPr>
        <p:spPr>
          <a:xfrm>
            <a:off x="590550" y="1704975"/>
            <a:ext cx="7926388" cy="4065588"/>
          </a:xfrm>
        </p:spPr>
        <p:txBody>
          <a:bodyPr/>
          <a:lstStyle/>
          <a:p>
            <a:r>
              <a:rPr lang="en-US" b="1" smtClean="0"/>
              <a:t>Step 1</a:t>
            </a:r>
            <a:r>
              <a:rPr lang="en-US" smtClean="0"/>
              <a:t>: Determine the content coverage and question format of the exam.</a:t>
            </a:r>
          </a:p>
          <a:p>
            <a:r>
              <a:rPr lang="en-US" b="1" smtClean="0"/>
              <a:t>Step 2</a:t>
            </a:r>
            <a:r>
              <a:rPr lang="en-US" smtClean="0"/>
              <a:t>: Organize and separate the content into parts.</a:t>
            </a:r>
          </a:p>
          <a:p>
            <a:r>
              <a:rPr lang="en-US" b="1" smtClean="0"/>
              <a:t>Step 3</a:t>
            </a:r>
            <a:r>
              <a:rPr lang="en-US" smtClean="0"/>
              <a:t>: Identify specific study strategies.</a:t>
            </a:r>
          </a:p>
          <a:p>
            <a:r>
              <a:rPr lang="en-US" b="1" smtClean="0"/>
              <a:t>Step 4</a:t>
            </a:r>
            <a:r>
              <a:rPr lang="en-US" smtClean="0"/>
              <a:t>: Identify the amount of time needed for each strategy.</a:t>
            </a:r>
          </a:p>
          <a:p>
            <a:r>
              <a:rPr lang="en-US" b="1" smtClean="0"/>
              <a:t>Step 5</a:t>
            </a:r>
            <a:r>
              <a:rPr lang="en-US" smtClean="0"/>
              <a:t>: Allocate time for each study strategy in a weekly schedule.</a:t>
            </a:r>
          </a:p>
          <a:p>
            <a:r>
              <a:rPr lang="en-US" b="1" smtClean="0"/>
              <a:t>Step 6</a:t>
            </a:r>
            <a:r>
              <a:rPr lang="en-US" smtClean="0"/>
              <a:t>: Modify the plan as necessary.</a:t>
            </a:r>
          </a:p>
        </p:txBody>
      </p:sp>
      <p:sp>
        <p:nvSpPr>
          <p:cNvPr id="23555" name="Footer Placeholder 3"/>
          <p:cNvSpPr txBox="1">
            <a:spLocks/>
          </p:cNvSpPr>
          <p:nvPr/>
        </p:nvSpPr>
        <p:spPr bwMode="auto">
          <a:xfrm>
            <a:off x="5845175" y="6432550"/>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381000" y="360363"/>
            <a:ext cx="8339138" cy="1079500"/>
          </a:xfrm>
        </p:spPr>
        <p:txBody>
          <a:bodyPr/>
          <a:lstStyle/>
          <a:p>
            <a:r>
              <a:rPr lang="en-US" sz="4000" b="1" smtClean="0"/>
              <a:t>Steps 1 &amp; 2: Check Your Sources</a:t>
            </a:r>
            <a:r>
              <a:rPr lang="en-US" sz="3900" b="1" smtClean="0"/>
              <a:t/>
            </a:r>
            <a:br>
              <a:rPr lang="en-US" sz="3900" b="1" smtClean="0"/>
            </a:br>
            <a:r>
              <a:rPr lang="en-US" sz="3600" smtClean="0"/>
              <a:t>(and then organize them into parts)</a:t>
            </a:r>
          </a:p>
        </p:txBody>
      </p:sp>
      <p:sp>
        <p:nvSpPr>
          <p:cNvPr id="25602" name="Content Placeholder 2"/>
          <p:cNvSpPr>
            <a:spLocks noGrp="1"/>
          </p:cNvSpPr>
          <p:nvPr>
            <p:ph idx="1"/>
          </p:nvPr>
        </p:nvSpPr>
        <p:spPr>
          <a:xfrm>
            <a:off x="590550" y="2085975"/>
            <a:ext cx="7926388" cy="4116388"/>
          </a:xfrm>
        </p:spPr>
        <p:txBody>
          <a:bodyPr/>
          <a:lstStyle/>
          <a:p>
            <a:pPr>
              <a:lnSpc>
                <a:spcPct val="70000"/>
              </a:lnSpc>
            </a:pPr>
            <a:r>
              <a:rPr lang="en-US" sz="2800" smtClean="0"/>
              <a:t>Course syllabus</a:t>
            </a:r>
          </a:p>
          <a:p>
            <a:pPr>
              <a:lnSpc>
                <a:spcPct val="70000"/>
              </a:lnSpc>
            </a:pPr>
            <a:r>
              <a:rPr lang="en-US" sz="2800" smtClean="0"/>
              <a:t>Textbook chapters</a:t>
            </a:r>
          </a:p>
          <a:p>
            <a:pPr>
              <a:lnSpc>
                <a:spcPct val="70000"/>
              </a:lnSpc>
            </a:pPr>
            <a:r>
              <a:rPr lang="en-US" sz="2800" smtClean="0"/>
              <a:t>Class notes</a:t>
            </a:r>
          </a:p>
          <a:p>
            <a:pPr>
              <a:lnSpc>
                <a:spcPct val="70000"/>
              </a:lnSpc>
            </a:pPr>
            <a:r>
              <a:rPr lang="en-US" sz="2800" smtClean="0"/>
              <a:t>Previous exams/quizzes</a:t>
            </a:r>
          </a:p>
          <a:p>
            <a:pPr>
              <a:lnSpc>
                <a:spcPct val="70000"/>
              </a:lnSpc>
            </a:pPr>
            <a:r>
              <a:rPr lang="en-US" sz="2800" smtClean="0"/>
              <a:t>Instructor’s handouts</a:t>
            </a:r>
          </a:p>
          <a:p>
            <a:pPr>
              <a:lnSpc>
                <a:spcPct val="70000"/>
              </a:lnSpc>
            </a:pPr>
            <a:r>
              <a:rPr lang="en-US" sz="2800" smtClean="0"/>
              <a:t>Information from other students</a:t>
            </a:r>
          </a:p>
          <a:p>
            <a:pPr>
              <a:lnSpc>
                <a:spcPct val="70000"/>
              </a:lnSpc>
            </a:pPr>
            <a:r>
              <a:rPr lang="en-US" sz="2800" smtClean="0"/>
              <a:t>Information from the last class before the exam.</a:t>
            </a:r>
          </a:p>
        </p:txBody>
      </p:sp>
      <p:sp>
        <p:nvSpPr>
          <p:cNvPr id="25603"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211138" y="244475"/>
            <a:ext cx="8678862" cy="1339850"/>
          </a:xfrm>
        </p:spPr>
        <p:txBody>
          <a:bodyPr/>
          <a:lstStyle/>
          <a:p>
            <a:r>
              <a:rPr lang="en-US" sz="4000" b="1" smtClean="0"/>
              <a:t>Steps 3 &amp; 4: Check Your Toolkit:</a:t>
            </a:r>
            <a:br>
              <a:rPr lang="en-US" sz="4000" b="1" smtClean="0"/>
            </a:br>
            <a:r>
              <a:rPr lang="en-US" sz="2200" smtClean="0"/>
              <a:t>What strategies will be most effective (and how long will they take)?</a:t>
            </a:r>
          </a:p>
        </p:txBody>
      </p:sp>
      <p:sp>
        <p:nvSpPr>
          <p:cNvPr id="26626" name="Content Placeholder 6"/>
          <p:cNvSpPr>
            <a:spLocks noGrp="1"/>
          </p:cNvSpPr>
          <p:nvPr>
            <p:ph sz="half" idx="1"/>
          </p:nvPr>
        </p:nvSpPr>
        <p:spPr>
          <a:xfrm>
            <a:off x="417513" y="1925638"/>
            <a:ext cx="8242300" cy="4260850"/>
          </a:xfrm>
        </p:spPr>
        <p:txBody>
          <a:bodyPr/>
          <a:lstStyle/>
          <a:p>
            <a:r>
              <a:rPr lang="en-US" smtClean="0"/>
              <a:t>Outline material in books.</a:t>
            </a:r>
          </a:p>
          <a:p>
            <a:r>
              <a:rPr lang="en-US" smtClean="0"/>
              <a:t>Summarize material in your own words.</a:t>
            </a:r>
          </a:p>
          <a:p>
            <a:r>
              <a:rPr lang="en-US" smtClean="0"/>
              <a:t>Create representations:</a:t>
            </a:r>
          </a:p>
          <a:p>
            <a:pPr lvl="1"/>
            <a:r>
              <a:rPr lang="en-US" smtClean="0"/>
              <a:t>matrices to compare and contrast, sequences for steps in a process, diagrams for terms with a location, hierarchy for components of a greater whole.</a:t>
            </a:r>
          </a:p>
          <a:p>
            <a:r>
              <a:rPr lang="en-US" smtClean="0"/>
              <a:t>Make cards:</a:t>
            </a:r>
          </a:p>
          <a:p>
            <a:pPr lvl="1"/>
            <a:r>
              <a:rPr lang="en-US" smtClean="0"/>
              <a:t>formula cards, question cards, and problem cards.</a:t>
            </a:r>
          </a:p>
          <a:p>
            <a:r>
              <a:rPr lang="en-US" b="1" smtClean="0"/>
              <a:t>Predict and answer potential questions (essay and/or objective):</a:t>
            </a:r>
          </a:p>
          <a:p>
            <a:pPr lvl="2"/>
            <a:r>
              <a:rPr lang="en-US" smtClean="0"/>
              <a:t>lower- AND higher-level questions</a:t>
            </a:r>
          </a:p>
        </p:txBody>
      </p:sp>
      <p:sp>
        <p:nvSpPr>
          <p:cNvPr id="26627"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506413" y="552450"/>
            <a:ext cx="7926387" cy="625475"/>
          </a:xfrm>
        </p:spPr>
        <p:txBody>
          <a:bodyPr/>
          <a:lstStyle/>
          <a:p>
            <a:r>
              <a:rPr lang="en-US" sz="4000" b="1" smtClean="0"/>
              <a:t>Step 5: Check Your Plan:</a:t>
            </a:r>
            <a:br>
              <a:rPr lang="en-US" sz="4000" b="1" smtClean="0"/>
            </a:br>
            <a:r>
              <a:rPr lang="en-US" sz="3600" smtClean="0"/>
              <a:t>Are you in Quadrant 1 or 2?</a:t>
            </a:r>
          </a:p>
        </p:txBody>
      </p:sp>
      <p:sp>
        <p:nvSpPr>
          <p:cNvPr id="27650"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graphicFrame>
        <p:nvGraphicFramePr>
          <p:cNvPr id="27675" name="Group 27"/>
          <p:cNvGraphicFramePr>
            <a:graphicFrameLocks noGrp="1"/>
          </p:cNvGraphicFramePr>
          <p:nvPr/>
        </p:nvGraphicFramePr>
        <p:xfrm>
          <a:off x="349250" y="1811338"/>
          <a:ext cx="8513763" cy="4335462"/>
        </p:xfrm>
        <a:graphic>
          <a:graphicData uri="http://schemas.openxmlformats.org/drawingml/2006/table">
            <a:tbl>
              <a:tblPr/>
              <a:tblGrid>
                <a:gridCol w="2165350"/>
                <a:gridCol w="3200400"/>
                <a:gridCol w="3148013"/>
              </a:tblGrid>
              <a:tr h="969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800" b="0" i="0" u="none" strike="noStrike" cap="none" normalizeH="0" baseline="0" smtClean="0">
                        <a:ln>
                          <a:noFill/>
                        </a:ln>
                        <a:solidFill>
                          <a:schemeClr val="tx1"/>
                        </a:solidFill>
                        <a:effectLst>
                          <a:outerShdw blurRad="38100" dist="38100" dir="2700000" algn="tl">
                            <a:srgbClr val="C0C0C0"/>
                          </a:outerShdw>
                        </a:effectLst>
                        <a:latin typeface="Calisto MT" pitchFamily="18" charset="0"/>
                        <a:ea typeface="MS PGothic" pitchFamily="34" charset="-128"/>
                        <a:cs typeface="Calisto MT" pitchFamily="18" charset="0"/>
                      </a:endParaRPr>
                    </a:p>
                  </a:txBody>
                  <a:tcPr marT="45715" marB="45715" horzOverflow="overflow">
                    <a:lnL>
                      <a:noFill/>
                    </a:lnL>
                    <a:lnR w="38100" cap="flat" cmpd="sng" algn="ctr">
                      <a:solidFill>
                        <a:srgbClr val="000000"/>
                      </a:solidFill>
                      <a:prstDash val="solid"/>
                      <a:round/>
                      <a:headEnd type="none" w="med" len="med"/>
                      <a:tailEnd type="none" w="med" len="med"/>
                    </a:lnR>
                    <a:lnT>
                      <a:noFill/>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Calisto MT" pitchFamily="18" charset="0"/>
                          <a:ea typeface="MS PGothic" pitchFamily="34" charset="-128"/>
                          <a:cs typeface="Calisto MT" pitchFamily="18" charset="0"/>
                        </a:rPr>
                        <a:t>Urgent</a:t>
                      </a:r>
                    </a:p>
                  </a:txBody>
                  <a:tcPr marT="45715" marB="45715" anchor="b"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Calisto MT" pitchFamily="18" charset="0"/>
                        <a:ea typeface="MS PGothic" pitchFamily="34" charset="-128"/>
                        <a:cs typeface="Calisto MT"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Calisto MT" pitchFamily="18" charset="0"/>
                          <a:ea typeface="MS PGothic" pitchFamily="34" charset="-128"/>
                          <a:cs typeface="Calisto MT" pitchFamily="18" charset="0"/>
                        </a:rPr>
                        <a:t>NOT Urgent</a:t>
                      </a:r>
                    </a:p>
                  </a:txBody>
                  <a:tcPr marT="45715" marB="45715" anchor="b"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r>
              <a:tr h="16827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Calisto MT" pitchFamily="18" charset="0"/>
                          <a:ea typeface="MS PGothic" pitchFamily="34" charset="-128"/>
                          <a:cs typeface="Calisto MT" pitchFamily="18" charset="0"/>
                        </a:rPr>
                        <a:t>Important</a:t>
                      </a:r>
                    </a:p>
                  </a:txBody>
                  <a:tcPr marT="45715" marB="45715" anchor="ctr" horzOverflow="overflow">
                    <a:lnL w="28575" cap="flat" cmpd="sng" algn="ctr">
                      <a:solidFill>
                        <a:schemeClr val="tx1"/>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alisto MT" pitchFamily="18" charset="0"/>
                        <a:ea typeface="MS PGothic" pitchFamily="34" charset="-128"/>
                        <a:cs typeface="Calisto MT"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Calisto MT" pitchFamily="18" charset="0"/>
                          <a:ea typeface="MS PGothic" pitchFamily="34" charset="-128"/>
                          <a:cs typeface="Calisto MT" pitchFamily="18" charset="0"/>
                        </a:rPr>
                        <a:t>Quadrant 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FF0000"/>
                          </a:solidFill>
                          <a:effectLst/>
                          <a:latin typeface="Calisto MT" pitchFamily="18" charset="0"/>
                          <a:ea typeface="MS PGothic" pitchFamily="34" charset="-128"/>
                          <a:cs typeface="Calisto MT" pitchFamily="18" charset="0"/>
                        </a:rPr>
                        <a:t>The exam is today, tomorrow, or this week.</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alisto MT" pitchFamily="18" charset="0"/>
                        <a:ea typeface="MS PGothic" pitchFamily="34" charset="-128"/>
                        <a:cs typeface="Calisto MT" pitchFamily="18" charset="0"/>
                      </a:endParaRPr>
                    </a:p>
                  </a:txBody>
                  <a:tcPr marT="45715" marB="4571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alisto MT" pitchFamily="18" charset="0"/>
                        <a:ea typeface="MS PGothic" pitchFamily="34" charset="-128"/>
                        <a:cs typeface="Calisto MT"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Calisto MT" pitchFamily="18" charset="0"/>
                          <a:ea typeface="MS PGothic" pitchFamily="34" charset="-128"/>
                          <a:cs typeface="Calisto MT" pitchFamily="18" charset="0"/>
                        </a:rPr>
                        <a:t>Quadrant 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3366FF"/>
                          </a:solidFill>
                          <a:effectLst/>
                          <a:latin typeface="Calisto MT" pitchFamily="18" charset="0"/>
                          <a:ea typeface="MS PGothic" pitchFamily="34" charset="-128"/>
                          <a:cs typeface="Calisto MT" pitchFamily="18" charset="0"/>
                        </a:rPr>
                        <a:t>The exam is a week or more away.</a:t>
                      </a:r>
                    </a:p>
                  </a:txBody>
                  <a:tcPr marT="45715" marB="45715"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r>
              <a:tr h="16827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Calisto MT" pitchFamily="18" charset="0"/>
                        <a:ea typeface="MS PGothic" pitchFamily="34" charset="-128"/>
                        <a:cs typeface="Calisto MT"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Calisto MT" pitchFamily="18" charset="0"/>
                          <a:ea typeface="MS PGothic" pitchFamily="34" charset="-128"/>
                          <a:cs typeface="Calisto MT" pitchFamily="18" charset="0"/>
                        </a:rPr>
                        <a:t>NOT Important</a:t>
                      </a:r>
                    </a:p>
                  </a:txBody>
                  <a:tcPr marT="45715" marB="4571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rgbClr val="BFBFB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alisto MT" pitchFamily="18" charset="0"/>
                        <a:ea typeface="MS PGothic" pitchFamily="34" charset="-128"/>
                        <a:cs typeface="Calisto MT"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sto MT" pitchFamily="18" charset="0"/>
                          <a:ea typeface="MS PGothic" pitchFamily="34" charset="-128"/>
                          <a:cs typeface="Calisto MT" pitchFamily="18" charset="0"/>
                        </a:rPr>
                        <a:t>Quadrant 3</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alisto MT" pitchFamily="18" charset="0"/>
                        <a:ea typeface="MS PGothic" pitchFamily="34" charset="-128"/>
                        <a:cs typeface="Calisto MT"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alisto MT" pitchFamily="18" charset="0"/>
                        <a:ea typeface="MS PGothic" pitchFamily="34" charset="-128"/>
                        <a:cs typeface="Calisto MT" pitchFamily="18" charset="0"/>
                      </a:endParaRPr>
                    </a:p>
                  </a:txBody>
                  <a:tcPr marT="45715" marB="45715" horzOverflow="overflow">
                    <a:lnL w="381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rgbClr val="BFBFB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alisto MT" pitchFamily="18" charset="0"/>
                        <a:ea typeface="MS PGothic" pitchFamily="34" charset="-128"/>
                        <a:cs typeface="Calisto MT"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sto MT" pitchFamily="18" charset="0"/>
                          <a:ea typeface="MS PGothic" pitchFamily="34" charset="-128"/>
                          <a:cs typeface="Calisto MT" pitchFamily="18" charset="0"/>
                        </a:rPr>
                        <a:t>Quadrant 4</a:t>
                      </a:r>
                    </a:p>
                  </a:txBody>
                  <a:tcPr marT="45715" marB="45715" horzOverflow="overflow">
                    <a:lnL w="12700" cap="flat" cmpd="sng" algn="ctr">
                      <a:solidFill>
                        <a:srgbClr val="000000"/>
                      </a:solidFill>
                      <a:prstDash val="dot"/>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rgbClr val="BFBFBF"/>
                    </a:solidFill>
                  </a:tcPr>
                </a:tc>
              </a:tr>
            </a:tbl>
          </a:graphicData>
        </a:graphic>
      </p:graphicFrame>
      <p:sp>
        <p:nvSpPr>
          <p:cNvPr id="27672" name="TextBox 2"/>
          <p:cNvSpPr txBox="1">
            <a:spLocks noChangeArrowheads="1"/>
          </p:cNvSpPr>
          <p:nvPr/>
        </p:nvSpPr>
        <p:spPr bwMode="auto">
          <a:xfrm>
            <a:off x="2540000" y="5318125"/>
            <a:ext cx="6323013" cy="646113"/>
          </a:xfrm>
          <a:prstGeom prst="rect">
            <a:avLst/>
          </a:prstGeom>
          <a:noFill/>
          <a:ln w="9525">
            <a:noFill/>
            <a:miter lim="800000"/>
            <a:headEnd/>
            <a:tailEnd/>
          </a:ln>
        </p:spPr>
        <p:txBody>
          <a:bodyPr>
            <a:spAutoFit/>
          </a:bodyPr>
          <a:lstStyle/>
          <a:p>
            <a:pPr algn="ctr"/>
            <a:r>
              <a:rPr lang="en-US" i="1">
                <a:latin typeface="Calisto MT" pitchFamily="18" charset="0"/>
              </a:rPr>
              <a:t> Since time spent preparing for an exam is always important, </a:t>
            </a:r>
          </a:p>
          <a:p>
            <a:pPr algn="ctr"/>
            <a:r>
              <a:rPr lang="en-US" i="1">
                <a:latin typeface="Calisto MT" pitchFamily="18" charset="0"/>
              </a:rPr>
              <a:t>     this activity would not be placed into quadrant 3 or 4.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6" name="Rectangle 4"/>
          <p:cNvSpPr>
            <a:spLocks noChangeArrowheads="1"/>
          </p:cNvSpPr>
          <p:nvPr/>
        </p:nvSpPr>
        <p:spPr bwMode="auto">
          <a:xfrm>
            <a:off x="723900" y="304800"/>
            <a:ext cx="7772400" cy="1143000"/>
          </a:xfrm>
          <a:prstGeom prst="rect">
            <a:avLst/>
          </a:prstGeom>
          <a:noFill/>
          <a:ln>
            <a:noFill/>
          </a:ln>
          <a:extLst>
            <a:ext uri="{909E8E84-426E-40dd-AFC4-6F175D3DCCD1}"/>
            <a:ext uri="{91240B29-F687-4f45-9708-019B960494DF}"/>
          </a:extLst>
        </p:spPr>
        <p:txBody>
          <a:bodyPr lIns="92075" tIns="46038" rIns="92075" bIns="46038" anchor="ctr"/>
          <a:lstStyle/>
          <a:p>
            <a:pPr algn="ctr" fontAlgn="auto">
              <a:spcBef>
                <a:spcPts val="0"/>
              </a:spcBef>
              <a:spcAft>
                <a:spcPts val="0"/>
              </a:spcAft>
              <a:defRPr/>
            </a:pPr>
            <a:r>
              <a:rPr lang="en-US" sz="4000" b="1" dirty="0">
                <a:solidFill>
                  <a:schemeClr val="tx1">
                    <a:lumMod val="75000"/>
                    <a:lumOff val="25000"/>
                  </a:schemeClr>
                </a:solidFill>
                <a:latin typeface="Calisto MT"/>
                <a:cs typeface="Calisto MT"/>
              </a:rPr>
              <a:t>Massed </a:t>
            </a:r>
            <a:r>
              <a:rPr lang="en-US" sz="4000" b="1" dirty="0">
                <a:solidFill>
                  <a:schemeClr val="tx1">
                    <a:lumMod val="75000"/>
                    <a:lumOff val="25000"/>
                  </a:schemeClr>
                </a:solidFill>
                <a:latin typeface="Calisto MT"/>
                <a:cs typeface="Calisto MT"/>
              </a:rPr>
              <a:t>vs</a:t>
            </a:r>
            <a:r>
              <a:rPr lang="en-US" sz="4000" b="1" dirty="0">
                <a:solidFill>
                  <a:schemeClr val="tx1">
                    <a:lumMod val="75000"/>
                    <a:lumOff val="25000"/>
                  </a:schemeClr>
                </a:solidFill>
                <a:latin typeface="Calisto MT"/>
                <a:cs typeface="Calisto MT"/>
              </a:rPr>
              <a:t>. </a:t>
            </a:r>
            <a:r>
              <a:rPr lang="en-US" sz="4000" b="1" dirty="0">
                <a:solidFill>
                  <a:schemeClr val="tx1">
                    <a:lumMod val="75000"/>
                    <a:lumOff val="25000"/>
                  </a:schemeClr>
                </a:solidFill>
                <a:latin typeface="Calisto MT"/>
                <a:cs typeface="Calisto MT"/>
              </a:rPr>
              <a:t>Distributed </a:t>
            </a:r>
          </a:p>
          <a:p>
            <a:pPr algn="ctr" fontAlgn="auto">
              <a:spcBef>
                <a:spcPts val="0"/>
              </a:spcBef>
              <a:spcAft>
                <a:spcPts val="0"/>
              </a:spcAft>
              <a:defRPr/>
            </a:pPr>
            <a:r>
              <a:rPr lang="en-US" sz="4000" b="1" dirty="0">
                <a:solidFill>
                  <a:schemeClr val="tx1">
                    <a:lumMod val="75000"/>
                    <a:lumOff val="25000"/>
                  </a:schemeClr>
                </a:solidFill>
                <a:latin typeface="Calisto MT"/>
                <a:cs typeface="Calisto MT"/>
              </a:rPr>
              <a:t>Practice </a:t>
            </a:r>
            <a:r>
              <a:rPr lang="en-US" sz="4000" b="1" dirty="0">
                <a:solidFill>
                  <a:schemeClr val="tx1">
                    <a:lumMod val="75000"/>
                    <a:lumOff val="25000"/>
                  </a:schemeClr>
                </a:solidFill>
                <a:latin typeface="Calisto MT"/>
                <a:cs typeface="Calisto MT"/>
              </a:rPr>
              <a:t>in Action </a:t>
            </a:r>
          </a:p>
        </p:txBody>
      </p:sp>
      <p:grpSp>
        <p:nvGrpSpPr>
          <p:cNvPr id="2" name="Group 5"/>
          <p:cNvGrpSpPr>
            <a:grpSpLocks/>
          </p:cNvGrpSpPr>
          <p:nvPr/>
        </p:nvGrpSpPr>
        <p:grpSpPr bwMode="auto">
          <a:xfrm>
            <a:off x="152400" y="1752600"/>
            <a:ext cx="9144000" cy="4659313"/>
            <a:chOff x="288" y="1104"/>
            <a:chExt cx="5760" cy="2935"/>
          </a:xfrm>
        </p:grpSpPr>
        <p:sp>
          <p:nvSpPr>
            <p:cNvPr id="151558" name="Line 6"/>
            <p:cNvSpPr>
              <a:spLocks noChangeShapeType="1"/>
            </p:cNvSpPr>
            <p:nvPr/>
          </p:nvSpPr>
          <p:spPr bwMode="auto">
            <a:xfrm>
              <a:off x="3120" y="3168"/>
              <a:ext cx="0" cy="576"/>
            </a:xfrm>
            <a:prstGeom prst="line">
              <a:avLst/>
            </a:prstGeom>
            <a:noFill/>
            <a:ln w="9525">
              <a:solidFill>
                <a:schemeClr val="tx1"/>
              </a:solidFill>
              <a:round/>
              <a:headEnd/>
              <a:tailEnd type="triangle" w="med" len="med"/>
            </a:ln>
            <a:effectLst/>
          </p:spPr>
          <p:txBody>
            <a:bodyPr/>
            <a:lstStyle/>
            <a:p>
              <a:pPr eaLnBrk="0" fontAlgn="auto" hangingPunct="0">
                <a:spcBef>
                  <a:spcPts val="0"/>
                </a:spcBef>
                <a:spcAft>
                  <a:spcPts val="0"/>
                </a:spcAft>
                <a:defRPr/>
              </a:pPr>
              <a:endParaRPr lang="en-US">
                <a:effectLst>
                  <a:outerShdw blurRad="38100" dist="38100" dir="2700000" algn="tl">
                    <a:srgbClr val="000000">
                      <a:alpha val="43137"/>
                    </a:srgbClr>
                  </a:outerShdw>
                </a:effectLst>
                <a:latin typeface="Calisto MT"/>
                <a:cs typeface="Calisto MT"/>
              </a:endParaRPr>
            </a:p>
          </p:txBody>
        </p:sp>
        <p:sp>
          <p:nvSpPr>
            <p:cNvPr id="151559" name="Line 7"/>
            <p:cNvSpPr>
              <a:spLocks noChangeShapeType="1"/>
            </p:cNvSpPr>
            <p:nvPr/>
          </p:nvSpPr>
          <p:spPr bwMode="auto">
            <a:xfrm>
              <a:off x="1248" y="3168"/>
              <a:ext cx="0" cy="576"/>
            </a:xfrm>
            <a:prstGeom prst="line">
              <a:avLst/>
            </a:prstGeom>
            <a:noFill/>
            <a:ln w="9525">
              <a:solidFill>
                <a:schemeClr val="tx1"/>
              </a:solidFill>
              <a:round/>
              <a:headEnd/>
              <a:tailEnd type="triangle" w="med" len="med"/>
            </a:ln>
            <a:effectLst/>
          </p:spPr>
          <p:txBody>
            <a:bodyPr/>
            <a:lstStyle/>
            <a:p>
              <a:pPr eaLnBrk="0" fontAlgn="auto" hangingPunct="0">
                <a:spcBef>
                  <a:spcPts val="0"/>
                </a:spcBef>
                <a:spcAft>
                  <a:spcPts val="0"/>
                </a:spcAft>
                <a:defRPr/>
              </a:pPr>
              <a:endParaRPr lang="en-US">
                <a:effectLst>
                  <a:outerShdw blurRad="38100" dist="38100" dir="2700000" algn="tl">
                    <a:srgbClr val="000000">
                      <a:alpha val="43137"/>
                    </a:srgbClr>
                  </a:outerShdw>
                </a:effectLst>
                <a:latin typeface="Calisto MT"/>
                <a:cs typeface="Calisto MT"/>
              </a:endParaRPr>
            </a:p>
          </p:txBody>
        </p:sp>
        <p:sp>
          <p:nvSpPr>
            <p:cNvPr id="151560" name="Rectangle 8"/>
            <p:cNvSpPr>
              <a:spLocks noChangeArrowheads="1"/>
            </p:cNvSpPr>
            <p:nvPr/>
          </p:nvSpPr>
          <p:spPr bwMode="auto">
            <a:xfrm>
              <a:off x="720" y="2064"/>
              <a:ext cx="1152" cy="1152"/>
            </a:xfrm>
            <a:prstGeom prst="rect">
              <a:avLst/>
            </a:prstGeom>
            <a:solidFill>
              <a:schemeClr val="bg1"/>
            </a:solidFill>
            <a:ln w="9525">
              <a:solidFill>
                <a:schemeClr val="tx1"/>
              </a:solidFill>
              <a:miter lim="800000"/>
              <a:headEnd/>
              <a:tailEnd/>
            </a:ln>
            <a:effectLst/>
          </p:spPr>
          <p:txBody>
            <a:bodyPr wrap="none" anchor="ctr"/>
            <a:lstStyle/>
            <a:p>
              <a:pPr eaLnBrk="0" fontAlgn="auto" hangingPunct="0">
                <a:spcBef>
                  <a:spcPts val="0"/>
                </a:spcBef>
                <a:spcAft>
                  <a:spcPts val="0"/>
                </a:spcAft>
                <a:defRPr/>
              </a:pPr>
              <a:endParaRPr lang="en-US">
                <a:effectLst>
                  <a:outerShdw blurRad="38100" dist="38100" dir="2700000" algn="tl">
                    <a:srgbClr val="000000">
                      <a:alpha val="43137"/>
                    </a:srgbClr>
                  </a:outerShdw>
                </a:effectLst>
                <a:latin typeface="Calisto MT"/>
                <a:cs typeface="Calisto MT"/>
              </a:endParaRPr>
            </a:p>
          </p:txBody>
        </p:sp>
        <p:sp>
          <p:nvSpPr>
            <p:cNvPr id="151561" name="Rectangle 9"/>
            <p:cNvSpPr>
              <a:spLocks noChangeArrowheads="1"/>
            </p:cNvSpPr>
            <p:nvPr/>
          </p:nvSpPr>
          <p:spPr bwMode="auto">
            <a:xfrm>
              <a:off x="2592" y="2064"/>
              <a:ext cx="1152" cy="1152"/>
            </a:xfrm>
            <a:prstGeom prst="rect">
              <a:avLst/>
            </a:prstGeom>
            <a:solidFill>
              <a:srgbClr val="FFFFFF"/>
            </a:solidFill>
            <a:ln w="9525">
              <a:solidFill>
                <a:schemeClr val="tx1"/>
              </a:solidFill>
              <a:miter lim="800000"/>
              <a:headEnd/>
              <a:tailEnd/>
            </a:ln>
            <a:effectLst/>
          </p:spPr>
          <p:txBody>
            <a:bodyPr wrap="none" anchor="ctr"/>
            <a:lstStyle/>
            <a:p>
              <a:pPr eaLnBrk="0" fontAlgn="auto" hangingPunct="0">
                <a:spcBef>
                  <a:spcPts val="0"/>
                </a:spcBef>
                <a:spcAft>
                  <a:spcPts val="0"/>
                </a:spcAft>
                <a:defRPr/>
              </a:pPr>
              <a:endParaRPr lang="en-US">
                <a:effectLst>
                  <a:outerShdw blurRad="38100" dist="38100" dir="2700000" algn="tl">
                    <a:srgbClr val="000000">
                      <a:alpha val="43137"/>
                    </a:srgbClr>
                  </a:outerShdw>
                </a:effectLst>
                <a:latin typeface="Calisto MT"/>
                <a:cs typeface="Calisto MT"/>
              </a:endParaRPr>
            </a:p>
          </p:txBody>
        </p:sp>
        <p:sp>
          <p:nvSpPr>
            <p:cNvPr id="151562" name="Rectangle 10"/>
            <p:cNvSpPr>
              <a:spLocks noChangeArrowheads="1"/>
            </p:cNvSpPr>
            <p:nvPr/>
          </p:nvSpPr>
          <p:spPr bwMode="auto">
            <a:xfrm>
              <a:off x="4464" y="2064"/>
              <a:ext cx="1584" cy="1152"/>
            </a:xfrm>
            <a:prstGeom prst="rect">
              <a:avLst/>
            </a:prstGeom>
            <a:solidFill>
              <a:srgbClr val="FFFFFF"/>
            </a:solidFill>
            <a:ln w="9525">
              <a:solidFill>
                <a:schemeClr val="tx1"/>
              </a:solidFill>
              <a:miter lim="800000"/>
              <a:headEnd/>
              <a:tailEnd/>
            </a:ln>
            <a:effectLst/>
          </p:spPr>
          <p:txBody>
            <a:bodyPr wrap="none" anchor="ctr"/>
            <a:lstStyle/>
            <a:p>
              <a:pPr eaLnBrk="0" fontAlgn="auto" hangingPunct="0">
                <a:spcBef>
                  <a:spcPts val="0"/>
                </a:spcBef>
                <a:spcAft>
                  <a:spcPts val="0"/>
                </a:spcAft>
                <a:defRPr/>
              </a:pPr>
              <a:endParaRPr lang="en-US">
                <a:effectLst>
                  <a:outerShdw blurRad="38100" dist="38100" dir="2700000" algn="tl">
                    <a:srgbClr val="000000">
                      <a:alpha val="43137"/>
                    </a:srgbClr>
                  </a:outerShdw>
                </a:effectLst>
                <a:latin typeface="Calisto MT"/>
                <a:cs typeface="Calisto MT"/>
              </a:endParaRPr>
            </a:p>
          </p:txBody>
        </p:sp>
        <p:sp>
          <p:nvSpPr>
            <p:cNvPr id="151563" name="Line 11"/>
            <p:cNvSpPr>
              <a:spLocks noChangeShapeType="1"/>
            </p:cNvSpPr>
            <p:nvPr/>
          </p:nvSpPr>
          <p:spPr bwMode="auto">
            <a:xfrm>
              <a:off x="288" y="2458"/>
              <a:ext cx="432" cy="0"/>
            </a:xfrm>
            <a:prstGeom prst="line">
              <a:avLst/>
            </a:prstGeom>
            <a:noFill/>
            <a:ln w="9525">
              <a:solidFill>
                <a:schemeClr val="tx1"/>
              </a:solidFill>
              <a:round/>
              <a:headEnd/>
              <a:tailEnd type="triangle" w="med" len="med"/>
            </a:ln>
            <a:effectLst/>
          </p:spPr>
          <p:txBody>
            <a:bodyPr/>
            <a:lstStyle/>
            <a:p>
              <a:pPr eaLnBrk="0" fontAlgn="auto" hangingPunct="0">
                <a:spcBef>
                  <a:spcPts val="0"/>
                </a:spcBef>
                <a:spcAft>
                  <a:spcPts val="0"/>
                </a:spcAft>
                <a:defRPr/>
              </a:pPr>
              <a:endParaRPr lang="en-US">
                <a:effectLst>
                  <a:outerShdw blurRad="38100" dist="38100" dir="2700000" algn="tl">
                    <a:srgbClr val="000000">
                      <a:alpha val="43137"/>
                    </a:srgbClr>
                  </a:outerShdw>
                </a:effectLst>
                <a:latin typeface="Calisto MT"/>
                <a:cs typeface="Calisto MT"/>
              </a:endParaRPr>
            </a:p>
          </p:txBody>
        </p:sp>
        <p:sp>
          <p:nvSpPr>
            <p:cNvPr id="151564" name="Line 12"/>
            <p:cNvSpPr>
              <a:spLocks noChangeShapeType="1"/>
            </p:cNvSpPr>
            <p:nvPr/>
          </p:nvSpPr>
          <p:spPr bwMode="auto">
            <a:xfrm>
              <a:off x="1888" y="2456"/>
              <a:ext cx="672" cy="0"/>
            </a:xfrm>
            <a:prstGeom prst="line">
              <a:avLst/>
            </a:prstGeom>
            <a:noFill/>
            <a:ln w="9525">
              <a:solidFill>
                <a:schemeClr val="tx1"/>
              </a:solidFill>
              <a:round/>
              <a:headEnd/>
              <a:tailEnd type="triangle" w="med" len="med"/>
            </a:ln>
            <a:effectLst/>
          </p:spPr>
          <p:txBody>
            <a:bodyPr/>
            <a:lstStyle/>
            <a:p>
              <a:pPr eaLnBrk="0" fontAlgn="auto" hangingPunct="0">
                <a:spcBef>
                  <a:spcPts val="0"/>
                </a:spcBef>
                <a:spcAft>
                  <a:spcPts val="0"/>
                </a:spcAft>
                <a:defRPr/>
              </a:pPr>
              <a:endParaRPr lang="en-US">
                <a:effectLst>
                  <a:outerShdw blurRad="38100" dist="38100" dir="2700000" algn="tl">
                    <a:srgbClr val="000000">
                      <a:alpha val="43137"/>
                    </a:srgbClr>
                  </a:outerShdw>
                </a:effectLst>
                <a:latin typeface="Calisto MT"/>
                <a:cs typeface="Calisto MT"/>
              </a:endParaRPr>
            </a:p>
          </p:txBody>
        </p:sp>
        <p:sp>
          <p:nvSpPr>
            <p:cNvPr id="151565" name="Line 13"/>
            <p:cNvSpPr>
              <a:spLocks noChangeShapeType="1"/>
            </p:cNvSpPr>
            <p:nvPr/>
          </p:nvSpPr>
          <p:spPr bwMode="auto">
            <a:xfrm>
              <a:off x="2208" y="1104"/>
              <a:ext cx="2832" cy="0"/>
            </a:xfrm>
            <a:prstGeom prst="line">
              <a:avLst/>
            </a:prstGeom>
            <a:noFill/>
            <a:ln w="9525" cap="rnd">
              <a:solidFill>
                <a:schemeClr val="tx1"/>
              </a:solidFill>
              <a:prstDash val="sysDot"/>
              <a:round/>
              <a:headEnd/>
              <a:tailEnd/>
            </a:ln>
            <a:effectLst/>
          </p:spPr>
          <p:txBody>
            <a:bodyPr/>
            <a:lstStyle/>
            <a:p>
              <a:pPr eaLnBrk="0" fontAlgn="auto" hangingPunct="0">
                <a:spcBef>
                  <a:spcPts val="0"/>
                </a:spcBef>
                <a:spcAft>
                  <a:spcPts val="0"/>
                </a:spcAft>
                <a:defRPr/>
              </a:pPr>
              <a:endParaRPr lang="en-US">
                <a:effectLst>
                  <a:outerShdw blurRad="38100" dist="38100" dir="2700000" algn="tl">
                    <a:srgbClr val="000000">
                      <a:alpha val="43137"/>
                    </a:srgbClr>
                  </a:outerShdw>
                </a:effectLst>
                <a:latin typeface="Calisto MT"/>
                <a:cs typeface="Calisto MT"/>
              </a:endParaRPr>
            </a:p>
          </p:txBody>
        </p:sp>
        <p:sp>
          <p:nvSpPr>
            <p:cNvPr id="28691" name="Text Box 14"/>
            <p:cNvSpPr txBox="1">
              <a:spLocks noChangeArrowheads="1"/>
            </p:cNvSpPr>
            <p:nvPr/>
          </p:nvSpPr>
          <p:spPr bwMode="auto">
            <a:xfrm>
              <a:off x="768" y="2332"/>
              <a:ext cx="1104" cy="404"/>
            </a:xfrm>
            <a:prstGeom prst="rect">
              <a:avLst/>
            </a:prstGeom>
            <a:noFill/>
            <a:ln w="9525">
              <a:noFill/>
              <a:miter lim="800000"/>
              <a:headEnd/>
              <a:tailEnd/>
            </a:ln>
          </p:spPr>
          <p:txBody>
            <a:bodyPr>
              <a:spAutoFit/>
            </a:bodyPr>
            <a:lstStyle/>
            <a:p>
              <a:pPr>
                <a:spcBef>
                  <a:spcPct val="50000"/>
                </a:spcBef>
              </a:pPr>
              <a:r>
                <a:rPr lang="en-US">
                  <a:latin typeface="Calisto MT" pitchFamily="18" charset="0"/>
                  <a:ea typeface="MS PGothic" pitchFamily="34" charset="-128"/>
                  <a:cs typeface="Calisto MT" pitchFamily="18" charset="0"/>
                </a:rPr>
                <a:t>Short-term Sensory Store</a:t>
              </a:r>
            </a:p>
          </p:txBody>
        </p:sp>
        <p:sp>
          <p:nvSpPr>
            <p:cNvPr id="28692" name="Text Box 15"/>
            <p:cNvSpPr txBox="1">
              <a:spLocks noChangeArrowheads="1"/>
            </p:cNvSpPr>
            <p:nvPr/>
          </p:nvSpPr>
          <p:spPr bwMode="auto">
            <a:xfrm>
              <a:off x="297" y="2112"/>
              <a:ext cx="528" cy="231"/>
            </a:xfrm>
            <a:prstGeom prst="rect">
              <a:avLst/>
            </a:prstGeom>
            <a:noFill/>
            <a:ln w="9525">
              <a:noFill/>
              <a:miter lim="800000"/>
              <a:headEnd/>
              <a:tailEnd/>
            </a:ln>
          </p:spPr>
          <p:txBody>
            <a:bodyPr>
              <a:spAutoFit/>
            </a:bodyPr>
            <a:lstStyle/>
            <a:p>
              <a:pPr>
                <a:spcBef>
                  <a:spcPct val="50000"/>
                </a:spcBef>
              </a:pPr>
              <a:r>
                <a:rPr lang="en-US">
                  <a:latin typeface="Calisto MT" pitchFamily="18" charset="0"/>
                  <a:ea typeface="MS PGothic" pitchFamily="34" charset="-128"/>
                  <a:cs typeface="Calisto MT" pitchFamily="18" charset="0"/>
                </a:rPr>
                <a:t>Input</a:t>
              </a:r>
            </a:p>
          </p:txBody>
        </p:sp>
        <p:sp>
          <p:nvSpPr>
            <p:cNvPr id="28693" name="Text Box 16"/>
            <p:cNvSpPr txBox="1">
              <a:spLocks noChangeArrowheads="1"/>
            </p:cNvSpPr>
            <p:nvPr/>
          </p:nvSpPr>
          <p:spPr bwMode="auto">
            <a:xfrm>
              <a:off x="720" y="3801"/>
              <a:ext cx="1152" cy="231"/>
            </a:xfrm>
            <a:prstGeom prst="rect">
              <a:avLst/>
            </a:prstGeom>
            <a:noFill/>
            <a:ln w="9525">
              <a:noFill/>
              <a:miter lim="800000"/>
              <a:headEnd/>
              <a:tailEnd/>
            </a:ln>
          </p:spPr>
          <p:txBody>
            <a:bodyPr>
              <a:spAutoFit/>
            </a:bodyPr>
            <a:lstStyle/>
            <a:p>
              <a:pPr>
                <a:spcBef>
                  <a:spcPct val="50000"/>
                </a:spcBef>
              </a:pPr>
              <a:r>
                <a:rPr lang="en-US">
                  <a:latin typeface="Calisto MT" pitchFamily="18" charset="0"/>
                  <a:ea typeface="MS PGothic" pitchFamily="34" charset="-128"/>
                  <a:cs typeface="Calisto MT" pitchFamily="18" charset="0"/>
                </a:rPr>
                <a:t>Memory Loss</a:t>
              </a:r>
            </a:p>
          </p:txBody>
        </p:sp>
        <p:sp>
          <p:nvSpPr>
            <p:cNvPr id="28694" name="Text Box 17"/>
            <p:cNvSpPr txBox="1">
              <a:spLocks noChangeArrowheads="1"/>
            </p:cNvSpPr>
            <p:nvPr/>
          </p:nvSpPr>
          <p:spPr bwMode="auto">
            <a:xfrm>
              <a:off x="2688" y="3808"/>
              <a:ext cx="1200" cy="231"/>
            </a:xfrm>
            <a:prstGeom prst="rect">
              <a:avLst/>
            </a:prstGeom>
            <a:noFill/>
            <a:ln w="9525">
              <a:noFill/>
              <a:miter lim="800000"/>
              <a:headEnd/>
              <a:tailEnd/>
            </a:ln>
          </p:spPr>
          <p:txBody>
            <a:bodyPr>
              <a:spAutoFit/>
            </a:bodyPr>
            <a:lstStyle/>
            <a:p>
              <a:pPr>
                <a:spcBef>
                  <a:spcPct val="50000"/>
                </a:spcBef>
              </a:pPr>
              <a:r>
                <a:rPr lang="en-US">
                  <a:latin typeface="Calisto MT" pitchFamily="18" charset="0"/>
                  <a:ea typeface="MS PGothic" pitchFamily="34" charset="-128"/>
                  <a:cs typeface="Calisto MT" pitchFamily="18" charset="0"/>
                </a:rPr>
                <a:t>Memory Loss</a:t>
              </a:r>
            </a:p>
          </p:txBody>
        </p:sp>
        <p:sp>
          <p:nvSpPr>
            <p:cNvPr id="28695" name="Text Box 18"/>
            <p:cNvSpPr txBox="1">
              <a:spLocks noChangeArrowheads="1"/>
            </p:cNvSpPr>
            <p:nvPr/>
          </p:nvSpPr>
          <p:spPr bwMode="auto">
            <a:xfrm>
              <a:off x="2688" y="1449"/>
              <a:ext cx="816" cy="231"/>
            </a:xfrm>
            <a:prstGeom prst="rect">
              <a:avLst/>
            </a:prstGeom>
            <a:noFill/>
            <a:ln w="9525">
              <a:noFill/>
              <a:miter lim="800000"/>
              <a:headEnd/>
              <a:tailEnd/>
            </a:ln>
          </p:spPr>
          <p:txBody>
            <a:bodyPr>
              <a:spAutoFit/>
            </a:bodyPr>
            <a:lstStyle/>
            <a:p>
              <a:pPr>
                <a:spcBef>
                  <a:spcPct val="50000"/>
                </a:spcBef>
              </a:pPr>
              <a:r>
                <a:rPr lang="en-US">
                  <a:latin typeface="Calisto MT" pitchFamily="18" charset="0"/>
                  <a:ea typeface="MS PGothic" pitchFamily="34" charset="-128"/>
                  <a:cs typeface="Calisto MT" pitchFamily="18" charset="0"/>
                </a:rPr>
                <a:t>Rehearsal</a:t>
              </a:r>
            </a:p>
          </p:txBody>
        </p:sp>
        <p:sp>
          <p:nvSpPr>
            <p:cNvPr id="28696" name="Text Box 19"/>
            <p:cNvSpPr txBox="1">
              <a:spLocks noChangeArrowheads="1"/>
            </p:cNvSpPr>
            <p:nvPr/>
          </p:nvSpPr>
          <p:spPr bwMode="auto">
            <a:xfrm>
              <a:off x="2688" y="2352"/>
              <a:ext cx="1008" cy="404"/>
            </a:xfrm>
            <a:prstGeom prst="rect">
              <a:avLst/>
            </a:prstGeom>
            <a:noFill/>
            <a:ln w="9525">
              <a:noFill/>
              <a:miter lim="800000"/>
              <a:headEnd/>
              <a:tailEnd/>
            </a:ln>
          </p:spPr>
          <p:txBody>
            <a:bodyPr>
              <a:spAutoFit/>
            </a:bodyPr>
            <a:lstStyle/>
            <a:p>
              <a:pPr>
                <a:spcBef>
                  <a:spcPct val="50000"/>
                </a:spcBef>
              </a:pPr>
              <a:r>
                <a:rPr lang="en-US">
                  <a:latin typeface="Calisto MT" pitchFamily="18" charset="0"/>
                  <a:ea typeface="MS PGothic" pitchFamily="34" charset="-128"/>
                  <a:cs typeface="Calisto MT" pitchFamily="18" charset="0"/>
                </a:rPr>
                <a:t>Working Memory</a:t>
              </a:r>
            </a:p>
          </p:txBody>
        </p:sp>
        <p:sp>
          <p:nvSpPr>
            <p:cNvPr id="28697" name="Text Box 20"/>
            <p:cNvSpPr txBox="1">
              <a:spLocks noChangeArrowheads="1"/>
            </p:cNvSpPr>
            <p:nvPr/>
          </p:nvSpPr>
          <p:spPr bwMode="auto">
            <a:xfrm>
              <a:off x="4560" y="2332"/>
              <a:ext cx="1200" cy="404"/>
            </a:xfrm>
            <a:prstGeom prst="rect">
              <a:avLst/>
            </a:prstGeom>
            <a:noFill/>
            <a:ln w="9525">
              <a:noFill/>
              <a:miter lim="800000"/>
              <a:headEnd/>
              <a:tailEnd/>
            </a:ln>
          </p:spPr>
          <p:txBody>
            <a:bodyPr>
              <a:spAutoFit/>
            </a:bodyPr>
            <a:lstStyle/>
            <a:p>
              <a:pPr>
                <a:spcBef>
                  <a:spcPct val="50000"/>
                </a:spcBef>
              </a:pPr>
              <a:r>
                <a:rPr lang="en-US">
                  <a:latin typeface="Calisto MT" pitchFamily="18" charset="0"/>
                  <a:ea typeface="MS PGothic" pitchFamily="34" charset="-128"/>
                  <a:cs typeface="Calisto MT" pitchFamily="18" charset="0"/>
                </a:rPr>
                <a:t>Long-term Memory</a:t>
              </a:r>
            </a:p>
          </p:txBody>
        </p:sp>
        <p:sp>
          <p:nvSpPr>
            <p:cNvPr id="28698" name="Text Box 21"/>
            <p:cNvSpPr txBox="1">
              <a:spLocks noChangeArrowheads="1"/>
            </p:cNvSpPr>
            <p:nvPr/>
          </p:nvSpPr>
          <p:spPr bwMode="auto">
            <a:xfrm>
              <a:off x="3840" y="2113"/>
              <a:ext cx="624" cy="231"/>
            </a:xfrm>
            <a:prstGeom prst="rect">
              <a:avLst/>
            </a:prstGeom>
            <a:noFill/>
            <a:ln w="9525">
              <a:noFill/>
              <a:miter lim="800000"/>
              <a:headEnd/>
              <a:tailEnd/>
            </a:ln>
          </p:spPr>
          <p:txBody>
            <a:bodyPr>
              <a:spAutoFit/>
            </a:bodyPr>
            <a:lstStyle/>
            <a:p>
              <a:pPr>
                <a:spcBef>
                  <a:spcPct val="50000"/>
                </a:spcBef>
              </a:pPr>
              <a:r>
                <a:rPr lang="en-US">
                  <a:latin typeface="Calisto MT" pitchFamily="18" charset="0"/>
                  <a:ea typeface="MS PGothic" pitchFamily="34" charset="-128"/>
                  <a:cs typeface="Calisto MT" pitchFamily="18" charset="0"/>
                </a:rPr>
                <a:t>Storage</a:t>
              </a:r>
            </a:p>
          </p:txBody>
        </p:sp>
        <p:sp>
          <p:nvSpPr>
            <p:cNvPr id="28699" name="Text Box 22"/>
            <p:cNvSpPr txBox="1">
              <a:spLocks noChangeArrowheads="1"/>
            </p:cNvSpPr>
            <p:nvPr/>
          </p:nvSpPr>
          <p:spPr bwMode="auto">
            <a:xfrm>
              <a:off x="3792" y="2784"/>
              <a:ext cx="912" cy="231"/>
            </a:xfrm>
            <a:prstGeom prst="rect">
              <a:avLst/>
            </a:prstGeom>
            <a:noFill/>
            <a:ln w="9525">
              <a:noFill/>
              <a:miter lim="800000"/>
              <a:headEnd/>
              <a:tailEnd/>
            </a:ln>
          </p:spPr>
          <p:txBody>
            <a:bodyPr>
              <a:spAutoFit/>
            </a:bodyPr>
            <a:lstStyle/>
            <a:p>
              <a:pPr>
                <a:spcBef>
                  <a:spcPct val="50000"/>
                </a:spcBef>
              </a:pPr>
              <a:r>
                <a:rPr lang="en-US">
                  <a:latin typeface="Calisto MT" pitchFamily="18" charset="0"/>
                  <a:ea typeface="MS PGothic" pitchFamily="34" charset="-128"/>
                  <a:cs typeface="Calisto MT" pitchFamily="18" charset="0"/>
                </a:rPr>
                <a:t>Retrieval</a:t>
              </a:r>
            </a:p>
          </p:txBody>
        </p:sp>
        <p:sp>
          <p:nvSpPr>
            <p:cNvPr id="151575" name="Line 23"/>
            <p:cNvSpPr>
              <a:spLocks noChangeShapeType="1"/>
            </p:cNvSpPr>
            <p:nvPr/>
          </p:nvSpPr>
          <p:spPr bwMode="auto">
            <a:xfrm>
              <a:off x="2208" y="1104"/>
              <a:ext cx="0" cy="816"/>
            </a:xfrm>
            <a:prstGeom prst="line">
              <a:avLst/>
            </a:prstGeom>
            <a:noFill/>
            <a:ln w="9525" cap="rnd">
              <a:solidFill>
                <a:schemeClr val="tx1"/>
              </a:solidFill>
              <a:prstDash val="sysDot"/>
              <a:round/>
              <a:headEnd/>
              <a:tailEnd type="triangle" w="med" len="med"/>
            </a:ln>
            <a:effectLst/>
          </p:spPr>
          <p:txBody>
            <a:bodyPr/>
            <a:lstStyle/>
            <a:p>
              <a:pPr eaLnBrk="0" fontAlgn="auto" hangingPunct="0">
                <a:spcBef>
                  <a:spcPts val="0"/>
                </a:spcBef>
                <a:spcAft>
                  <a:spcPts val="0"/>
                </a:spcAft>
                <a:defRPr/>
              </a:pPr>
              <a:endParaRPr lang="en-US">
                <a:effectLst>
                  <a:outerShdw blurRad="38100" dist="38100" dir="2700000" algn="tl">
                    <a:srgbClr val="000000">
                      <a:alpha val="43137"/>
                    </a:srgbClr>
                  </a:outerShdw>
                </a:effectLst>
                <a:latin typeface="Calisto MT"/>
                <a:cs typeface="Calisto MT"/>
              </a:endParaRPr>
            </a:p>
          </p:txBody>
        </p:sp>
        <p:sp>
          <p:nvSpPr>
            <p:cNvPr id="28701" name="Text Box 24"/>
            <p:cNvSpPr txBox="1">
              <a:spLocks noChangeArrowheads="1"/>
            </p:cNvSpPr>
            <p:nvPr/>
          </p:nvSpPr>
          <p:spPr bwMode="auto">
            <a:xfrm>
              <a:off x="1920" y="2112"/>
              <a:ext cx="768" cy="231"/>
            </a:xfrm>
            <a:prstGeom prst="rect">
              <a:avLst/>
            </a:prstGeom>
            <a:noFill/>
            <a:ln w="9525">
              <a:noFill/>
              <a:miter lim="800000"/>
              <a:headEnd/>
              <a:tailEnd/>
            </a:ln>
          </p:spPr>
          <p:txBody>
            <a:bodyPr>
              <a:spAutoFit/>
            </a:bodyPr>
            <a:lstStyle/>
            <a:p>
              <a:pPr>
                <a:spcBef>
                  <a:spcPct val="50000"/>
                </a:spcBef>
              </a:pPr>
              <a:r>
                <a:rPr lang="en-US">
                  <a:latin typeface="Calisto MT" pitchFamily="18" charset="0"/>
                  <a:ea typeface="MS PGothic" pitchFamily="34" charset="-128"/>
                  <a:cs typeface="Calisto MT" pitchFamily="18" charset="0"/>
                </a:rPr>
                <a:t>Attention</a:t>
              </a:r>
            </a:p>
          </p:txBody>
        </p:sp>
        <p:sp>
          <p:nvSpPr>
            <p:cNvPr id="151577" name="Line 25"/>
            <p:cNvSpPr>
              <a:spLocks noChangeShapeType="1"/>
            </p:cNvSpPr>
            <p:nvPr/>
          </p:nvSpPr>
          <p:spPr bwMode="auto">
            <a:xfrm>
              <a:off x="3792" y="2456"/>
              <a:ext cx="672" cy="0"/>
            </a:xfrm>
            <a:prstGeom prst="line">
              <a:avLst/>
            </a:prstGeom>
            <a:noFill/>
            <a:ln w="9525">
              <a:solidFill>
                <a:schemeClr val="tx1"/>
              </a:solidFill>
              <a:round/>
              <a:headEnd/>
              <a:tailEnd type="triangle" w="med" len="med"/>
            </a:ln>
            <a:effectLst/>
          </p:spPr>
          <p:txBody>
            <a:bodyPr/>
            <a:lstStyle/>
            <a:p>
              <a:pPr eaLnBrk="0" fontAlgn="auto" hangingPunct="0">
                <a:spcBef>
                  <a:spcPts val="0"/>
                </a:spcBef>
                <a:spcAft>
                  <a:spcPts val="0"/>
                </a:spcAft>
                <a:defRPr/>
              </a:pPr>
              <a:endParaRPr lang="en-US">
                <a:effectLst>
                  <a:outerShdw blurRad="38100" dist="38100" dir="2700000" algn="tl">
                    <a:srgbClr val="000000">
                      <a:alpha val="43137"/>
                    </a:srgbClr>
                  </a:outerShdw>
                </a:effectLst>
                <a:latin typeface="Calisto MT"/>
                <a:cs typeface="Calisto MT"/>
              </a:endParaRPr>
            </a:p>
          </p:txBody>
        </p:sp>
        <p:sp>
          <p:nvSpPr>
            <p:cNvPr id="28703" name="Text Box 26"/>
            <p:cNvSpPr txBox="1">
              <a:spLocks noChangeArrowheads="1"/>
            </p:cNvSpPr>
            <p:nvPr/>
          </p:nvSpPr>
          <p:spPr bwMode="auto">
            <a:xfrm>
              <a:off x="3744" y="1333"/>
              <a:ext cx="1152" cy="491"/>
            </a:xfrm>
            <a:prstGeom prst="rect">
              <a:avLst/>
            </a:prstGeom>
            <a:noFill/>
            <a:ln w="9525">
              <a:noFill/>
              <a:miter lim="800000"/>
              <a:headEnd/>
              <a:tailEnd/>
            </a:ln>
          </p:spPr>
          <p:txBody>
            <a:bodyPr>
              <a:spAutoFit/>
            </a:bodyPr>
            <a:lstStyle/>
            <a:p>
              <a:pPr>
                <a:spcBef>
                  <a:spcPct val="50000"/>
                </a:spcBef>
              </a:pPr>
              <a:r>
                <a:rPr lang="en-US">
                  <a:latin typeface="Calisto MT" pitchFamily="18" charset="0"/>
                  <a:ea typeface="MS PGothic" pitchFamily="34" charset="-128"/>
                  <a:cs typeface="Calisto MT" pitchFamily="18" charset="0"/>
                </a:rPr>
                <a:t>Elaboration</a:t>
              </a:r>
            </a:p>
            <a:p>
              <a:pPr>
                <a:spcBef>
                  <a:spcPct val="50000"/>
                </a:spcBef>
              </a:pPr>
              <a:r>
                <a:rPr lang="en-US">
                  <a:latin typeface="Calisto MT" pitchFamily="18" charset="0"/>
                  <a:ea typeface="MS PGothic" pitchFamily="34" charset="-128"/>
                  <a:cs typeface="Calisto MT" pitchFamily="18" charset="0"/>
                </a:rPr>
                <a:t>Organization</a:t>
              </a:r>
            </a:p>
          </p:txBody>
        </p:sp>
        <p:sp>
          <p:nvSpPr>
            <p:cNvPr id="151579" name="AutoShape 27"/>
            <p:cNvSpPr>
              <a:spLocks noChangeArrowheads="1"/>
            </p:cNvSpPr>
            <p:nvPr/>
          </p:nvSpPr>
          <p:spPr bwMode="auto">
            <a:xfrm>
              <a:off x="2544" y="1296"/>
              <a:ext cx="192" cy="576"/>
            </a:xfrm>
            <a:prstGeom prst="curvedRightArrow">
              <a:avLst>
                <a:gd name="adj1" fmla="val 60000"/>
                <a:gd name="adj2" fmla="val 120000"/>
                <a:gd name="adj3" fmla="val 33333"/>
              </a:avLst>
            </a:prstGeom>
            <a:solidFill>
              <a:srgbClr val="FFFFFF"/>
            </a:solidFill>
            <a:ln w="12700" cap="sq">
              <a:solidFill>
                <a:schemeClr val="tx1"/>
              </a:solidFill>
              <a:miter lim="800000"/>
              <a:headEnd type="none" w="sm" len="sm"/>
              <a:tailEnd type="none" w="sm" len="sm"/>
            </a:ln>
            <a:effectLst/>
          </p:spPr>
          <p:txBody>
            <a:bodyPr wrap="none" anchor="ctr"/>
            <a:lstStyle/>
            <a:p>
              <a:pPr eaLnBrk="0" fontAlgn="auto" hangingPunct="0">
                <a:spcBef>
                  <a:spcPts val="0"/>
                </a:spcBef>
                <a:spcAft>
                  <a:spcPts val="0"/>
                </a:spcAft>
                <a:defRPr/>
              </a:pPr>
              <a:endParaRPr lang="en-US">
                <a:effectLst>
                  <a:outerShdw blurRad="38100" dist="38100" dir="2700000" algn="tl">
                    <a:srgbClr val="000000">
                      <a:alpha val="43137"/>
                    </a:srgbClr>
                  </a:outerShdw>
                </a:effectLst>
                <a:latin typeface="Calisto MT"/>
                <a:cs typeface="Calisto MT"/>
              </a:endParaRPr>
            </a:p>
          </p:txBody>
        </p:sp>
        <p:sp>
          <p:nvSpPr>
            <p:cNvPr id="151580" name="AutoShape 28"/>
            <p:cNvSpPr>
              <a:spLocks noChangeArrowheads="1"/>
            </p:cNvSpPr>
            <p:nvPr/>
          </p:nvSpPr>
          <p:spPr bwMode="auto">
            <a:xfrm rot="10725068">
              <a:off x="3360" y="1248"/>
              <a:ext cx="192" cy="576"/>
            </a:xfrm>
            <a:prstGeom prst="curvedRightArrow">
              <a:avLst>
                <a:gd name="adj1" fmla="val 60000"/>
                <a:gd name="adj2" fmla="val 120000"/>
                <a:gd name="adj3" fmla="val 33333"/>
              </a:avLst>
            </a:prstGeom>
            <a:solidFill>
              <a:srgbClr val="FFFFFF"/>
            </a:solidFill>
            <a:ln w="12700" cap="sq">
              <a:solidFill>
                <a:schemeClr val="tx1"/>
              </a:solidFill>
              <a:miter lim="800000"/>
              <a:headEnd type="none" w="sm" len="sm"/>
              <a:tailEnd type="none" w="sm" len="sm"/>
            </a:ln>
            <a:effectLst/>
          </p:spPr>
          <p:txBody>
            <a:bodyPr wrap="none" anchor="ctr"/>
            <a:lstStyle/>
            <a:p>
              <a:pPr eaLnBrk="0" fontAlgn="auto" hangingPunct="0">
                <a:spcBef>
                  <a:spcPts val="0"/>
                </a:spcBef>
                <a:spcAft>
                  <a:spcPts val="0"/>
                </a:spcAft>
                <a:defRPr/>
              </a:pPr>
              <a:endParaRPr lang="en-US">
                <a:effectLst>
                  <a:outerShdw blurRad="38100" dist="38100" dir="2700000" algn="tl">
                    <a:srgbClr val="000000">
                      <a:alpha val="43137"/>
                    </a:srgbClr>
                  </a:outerShdw>
                </a:effectLst>
                <a:latin typeface="Calisto MT"/>
                <a:cs typeface="Calisto MT"/>
              </a:endParaRPr>
            </a:p>
          </p:txBody>
        </p:sp>
        <p:sp>
          <p:nvSpPr>
            <p:cNvPr id="151581" name="Line 29"/>
            <p:cNvSpPr>
              <a:spLocks noChangeShapeType="1"/>
            </p:cNvSpPr>
            <p:nvPr/>
          </p:nvSpPr>
          <p:spPr bwMode="auto">
            <a:xfrm>
              <a:off x="5040" y="1104"/>
              <a:ext cx="0" cy="816"/>
            </a:xfrm>
            <a:prstGeom prst="line">
              <a:avLst/>
            </a:prstGeom>
            <a:noFill/>
            <a:ln w="9525" cap="rnd">
              <a:solidFill>
                <a:schemeClr val="tx1"/>
              </a:solidFill>
              <a:prstDash val="sysDot"/>
              <a:round/>
              <a:headEnd/>
              <a:tailEnd type="triangle" w="med" len="med"/>
            </a:ln>
            <a:effectLst/>
          </p:spPr>
          <p:txBody>
            <a:bodyPr/>
            <a:lstStyle/>
            <a:p>
              <a:pPr eaLnBrk="0" fontAlgn="auto" hangingPunct="0">
                <a:spcBef>
                  <a:spcPts val="0"/>
                </a:spcBef>
                <a:spcAft>
                  <a:spcPts val="0"/>
                </a:spcAft>
                <a:defRPr/>
              </a:pPr>
              <a:endParaRPr lang="en-US">
                <a:effectLst>
                  <a:outerShdw blurRad="38100" dist="38100" dir="2700000" algn="tl">
                    <a:srgbClr val="000000">
                      <a:alpha val="43137"/>
                    </a:srgbClr>
                  </a:outerShdw>
                </a:effectLst>
                <a:latin typeface="Calisto MT"/>
                <a:cs typeface="Calisto MT"/>
              </a:endParaRPr>
            </a:p>
          </p:txBody>
        </p:sp>
        <p:sp>
          <p:nvSpPr>
            <p:cNvPr id="151582" name="Line 30"/>
            <p:cNvSpPr>
              <a:spLocks noChangeShapeType="1"/>
            </p:cNvSpPr>
            <p:nvPr/>
          </p:nvSpPr>
          <p:spPr bwMode="auto">
            <a:xfrm flipH="1">
              <a:off x="3792" y="2784"/>
              <a:ext cx="674" cy="0"/>
            </a:xfrm>
            <a:prstGeom prst="line">
              <a:avLst/>
            </a:prstGeom>
            <a:noFill/>
            <a:ln w="12700" cap="sq">
              <a:solidFill>
                <a:schemeClr val="tx1"/>
              </a:solidFill>
              <a:round/>
              <a:headEnd type="none" w="sm" len="sm"/>
              <a:tailEnd type="triangle" w="sm" len="sm"/>
            </a:ln>
            <a:effectLst/>
          </p:spPr>
          <p:txBody>
            <a:bodyPr wrap="none"/>
            <a:lstStyle/>
            <a:p>
              <a:pPr eaLnBrk="0" fontAlgn="auto" hangingPunct="0">
                <a:spcBef>
                  <a:spcPts val="0"/>
                </a:spcBef>
                <a:spcAft>
                  <a:spcPts val="0"/>
                </a:spcAft>
                <a:defRPr/>
              </a:pPr>
              <a:endParaRPr lang="en-US">
                <a:effectLst>
                  <a:outerShdw blurRad="38100" dist="38100" dir="2700000" algn="tl">
                    <a:srgbClr val="000000">
                      <a:alpha val="43137"/>
                    </a:srgbClr>
                  </a:outerShdw>
                </a:effectLst>
                <a:latin typeface="Calisto MT"/>
                <a:cs typeface="Calisto MT"/>
              </a:endParaRPr>
            </a:p>
          </p:txBody>
        </p:sp>
      </p:grpSp>
      <p:sp>
        <p:nvSpPr>
          <p:cNvPr id="151583" name="WordArt 31"/>
          <p:cNvSpPr>
            <a:spLocks noChangeArrowheads="1" noChangeShapeType="1" noTextEdit="1"/>
          </p:cNvSpPr>
          <p:nvPr/>
        </p:nvSpPr>
        <p:spPr bwMode="auto">
          <a:xfrm>
            <a:off x="3341158" y="4440766"/>
            <a:ext cx="2352675" cy="854075"/>
          </a:xfrm>
          <a:prstGeom prst="rect">
            <a:avLst/>
          </a:prstGeom>
        </p:spPr>
        <p:txBody>
          <a:bodyPr wrap="none" fromWordArt="1">
            <a:prstTxWarp prst="textDoubleWave1">
              <a:avLst>
                <a:gd name="adj1" fmla="val 6500"/>
                <a:gd name="adj2" fmla="val 0"/>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2400"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Black"/>
                <a:cs typeface="Arial Black"/>
              </a:rPr>
              <a:t>Cognitive Overload</a:t>
            </a:r>
          </a:p>
        </p:txBody>
      </p:sp>
      <p:sp>
        <p:nvSpPr>
          <p:cNvPr id="151585" name="Line 33"/>
          <p:cNvSpPr>
            <a:spLocks noChangeShapeType="1"/>
          </p:cNvSpPr>
          <p:nvPr/>
        </p:nvSpPr>
        <p:spPr bwMode="auto">
          <a:xfrm>
            <a:off x="5791200" y="3581400"/>
            <a:ext cx="914400" cy="0"/>
          </a:xfrm>
          <a:prstGeom prst="line">
            <a:avLst/>
          </a:prstGeom>
          <a:ln>
            <a:headEnd/>
            <a:tailEnd/>
          </a:ln>
        </p:spPr>
        <p:style>
          <a:lnRef idx="2">
            <a:schemeClr val="dk1"/>
          </a:lnRef>
          <a:fillRef idx="0">
            <a:schemeClr val="dk1"/>
          </a:fillRef>
          <a:effectRef idx="1">
            <a:schemeClr val="dk1"/>
          </a:effectRef>
          <a:fontRef idx="minor">
            <a:schemeClr val="tx1"/>
          </a:fontRef>
        </p:style>
        <p:txBody>
          <a:bodyPr wrap="none"/>
          <a:lstStyle/>
          <a:p>
            <a:pPr eaLnBrk="0" fontAlgn="auto" hangingPunct="0">
              <a:spcBef>
                <a:spcPts val="0"/>
              </a:spcBef>
              <a:spcAft>
                <a:spcPts val="0"/>
              </a:spcAft>
              <a:defRPr/>
            </a:pPr>
            <a:endParaRPr lang="en-US">
              <a:effectLst>
                <a:outerShdw blurRad="38100" dist="38100" dir="2700000" algn="tl">
                  <a:srgbClr val="000000">
                    <a:alpha val="43137"/>
                  </a:srgbClr>
                </a:outerShdw>
              </a:effectLst>
              <a:cs typeface="Calisto MT"/>
            </a:endParaRPr>
          </a:p>
        </p:txBody>
      </p:sp>
      <p:sp>
        <p:nvSpPr>
          <p:cNvPr id="151586" name="Text Box 34"/>
          <p:cNvSpPr txBox="1">
            <a:spLocks noChangeArrowheads="1"/>
          </p:cNvSpPr>
          <p:nvPr/>
        </p:nvSpPr>
        <p:spPr bwMode="auto">
          <a:xfrm>
            <a:off x="5721350" y="3138488"/>
            <a:ext cx="1136650" cy="366712"/>
          </a:xfrm>
          <a:prstGeom prst="rect">
            <a:avLst/>
          </a:prstGeom>
          <a:noFill/>
          <a:ln w="9525">
            <a:noFill/>
            <a:miter lim="800000"/>
            <a:headEnd/>
            <a:tailEnd/>
          </a:ln>
        </p:spPr>
        <p:txBody>
          <a:bodyPr wrap="none">
            <a:spAutoFit/>
          </a:bodyPr>
          <a:lstStyle/>
          <a:p>
            <a:r>
              <a:rPr lang="en-US">
                <a:latin typeface="Calisto MT" pitchFamily="18" charset="0"/>
                <a:ea typeface="MS PGothic" pitchFamily="34" charset="-128"/>
                <a:cs typeface="Calisto MT" pitchFamily="18" charset="0"/>
              </a:rPr>
              <a:t>Encoding</a:t>
            </a:r>
          </a:p>
        </p:txBody>
      </p:sp>
      <p:sp>
        <p:nvSpPr>
          <p:cNvPr id="151587" name="Line 35"/>
          <p:cNvSpPr>
            <a:spLocks noChangeShapeType="1"/>
          </p:cNvSpPr>
          <p:nvPr/>
        </p:nvSpPr>
        <p:spPr bwMode="auto">
          <a:xfrm>
            <a:off x="5715000" y="3352800"/>
            <a:ext cx="1066800" cy="0"/>
          </a:xfrm>
          <a:prstGeom prst="line">
            <a:avLst/>
          </a:prstGeom>
          <a:ln>
            <a:headEnd/>
            <a:tailEnd/>
          </a:ln>
        </p:spPr>
        <p:style>
          <a:lnRef idx="2">
            <a:schemeClr val="dk1"/>
          </a:lnRef>
          <a:fillRef idx="0">
            <a:schemeClr val="dk1"/>
          </a:fillRef>
          <a:effectRef idx="1">
            <a:schemeClr val="dk1"/>
          </a:effectRef>
          <a:fontRef idx="minor">
            <a:schemeClr val="tx1"/>
          </a:fontRef>
        </p:style>
        <p:txBody>
          <a:bodyPr wrap="none"/>
          <a:lstStyle/>
          <a:p>
            <a:pPr eaLnBrk="0" fontAlgn="auto" hangingPunct="0">
              <a:spcBef>
                <a:spcPts val="0"/>
              </a:spcBef>
              <a:spcAft>
                <a:spcPts val="0"/>
              </a:spcAft>
              <a:defRPr/>
            </a:pPr>
            <a:endParaRPr lang="en-US">
              <a:ln>
                <a:solidFill>
                  <a:srgbClr val="FFFFFF"/>
                </a:solidFill>
              </a:ln>
              <a:effectLst>
                <a:outerShdw blurRad="38100" dist="38100" dir="2700000" algn="tl">
                  <a:srgbClr val="000000">
                    <a:alpha val="43137"/>
                  </a:srgbClr>
                </a:outerShdw>
              </a:effectLst>
              <a:cs typeface="Calisto MT"/>
            </a:endParaRPr>
          </a:p>
        </p:txBody>
      </p:sp>
      <p:sp>
        <p:nvSpPr>
          <p:cNvPr id="151588" name="Text Box 36"/>
          <p:cNvSpPr txBox="1">
            <a:spLocks noChangeArrowheads="1"/>
          </p:cNvSpPr>
          <p:nvPr/>
        </p:nvSpPr>
        <p:spPr bwMode="auto">
          <a:xfrm>
            <a:off x="5652557" y="2855913"/>
            <a:ext cx="1531226" cy="369332"/>
          </a:xfrm>
          <a:prstGeom prst="rect">
            <a:avLst/>
          </a:prstGeom>
          <a:noFill/>
          <a:ln>
            <a:noFill/>
          </a:ln>
          <a:extLst>
            <a:ext uri="{909E8E84-426E-40dd-AFC4-6F175D3DCCD1}"/>
            <a:ext uri="{91240B29-F687-4f45-9708-019B960494DF}"/>
          </a:extLst>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lvl1pPr eaLnBrk="0" hangingPunct="0">
              <a:defRPr sz="2400">
                <a:solidFill>
                  <a:schemeClr val="tx1"/>
                </a:solidFill>
                <a:latin typeface="Verdana" pitchFamily="34" charset="0"/>
                <a:ea typeface="MS PGothic" pitchFamily="34" charset="-128"/>
              </a:defRPr>
            </a:lvl1pPr>
            <a:lvl2pPr marL="742950" indent="-285750" eaLnBrk="0" hangingPunct="0">
              <a:defRPr sz="2400">
                <a:solidFill>
                  <a:schemeClr val="tx1"/>
                </a:solidFill>
                <a:latin typeface="Verdana" pitchFamily="34" charset="0"/>
                <a:ea typeface="MS PGothic" pitchFamily="34" charset="-128"/>
              </a:defRPr>
            </a:lvl2pPr>
            <a:lvl3pPr marL="1143000" indent="-228600" eaLnBrk="0" hangingPunct="0">
              <a:defRPr sz="2400">
                <a:solidFill>
                  <a:schemeClr val="tx1"/>
                </a:solidFill>
                <a:latin typeface="Verdana" pitchFamily="34" charset="0"/>
                <a:ea typeface="MS PGothic" pitchFamily="34" charset="-128"/>
              </a:defRPr>
            </a:lvl3pPr>
            <a:lvl4pPr marL="1600200" indent="-228600" eaLnBrk="0" hangingPunct="0">
              <a:defRPr sz="2400">
                <a:solidFill>
                  <a:schemeClr val="tx1"/>
                </a:solidFill>
                <a:latin typeface="Verdana" pitchFamily="34" charset="0"/>
                <a:ea typeface="MS PGothic" pitchFamily="34" charset="-128"/>
              </a:defRPr>
            </a:lvl4pPr>
            <a:lvl5pPr marL="2057400" indent="-228600" eaLnBrk="0" hangingPunct="0">
              <a:defRPr sz="2400">
                <a:solidFill>
                  <a:schemeClr val="tx1"/>
                </a:solidFill>
                <a:latin typeface="Verdan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Verdan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Verdan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Verdan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Verdana" pitchFamily="34" charset="0"/>
                <a:ea typeface="MS PGothic" pitchFamily="34" charset="-128"/>
              </a:defRPr>
            </a:lvl9pPr>
          </a:lstStyle>
          <a:p>
            <a:pPr eaLnBrk="1" fontAlgn="auto" hangingPunct="1">
              <a:spcBef>
                <a:spcPts val="0"/>
              </a:spcBef>
              <a:spcAft>
                <a:spcPts val="0"/>
              </a:spcAft>
              <a:defRPr/>
            </a:pPr>
            <a:r>
              <a:rPr lang="en-US" sz="1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Black"/>
                <a:cs typeface="Arial Black"/>
              </a:rPr>
              <a:t>Depositing</a:t>
            </a:r>
          </a:p>
        </p:txBody>
      </p:sp>
      <p:sp>
        <p:nvSpPr>
          <p:cNvPr id="151589" name="Line 37"/>
          <p:cNvSpPr>
            <a:spLocks noChangeShapeType="1"/>
          </p:cNvSpPr>
          <p:nvPr/>
        </p:nvSpPr>
        <p:spPr bwMode="auto">
          <a:xfrm>
            <a:off x="5792788" y="4648200"/>
            <a:ext cx="914400" cy="0"/>
          </a:xfrm>
          <a:prstGeom prst="line">
            <a:avLst/>
          </a:prstGeom>
          <a:ln>
            <a:headEnd/>
            <a:tailEnd/>
          </a:ln>
        </p:spPr>
        <p:style>
          <a:lnRef idx="2">
            <a:schemeClr val="dk1"/>
          </a:lnRef>
          <a:fillRef idx="0">
            <a:schemeClr val="dk1"/>
          </a:fillRef>
          <a:effectRef idx="1">
            <a:schemeClr val="dk1"/>
          </a:effectRef>
          <a:fontRef idx="minor">
            <a:schemeClr val="tx1"/>
          </a:fontRef>
        </p:style>
        <p:txBody>
          <a:bodyPr wrap="none"/>
          <a:lstStyle/>
          <a:p>
            <a:pPr eaLnBrk="0" fontAlgn="auto" hangingPunct="0">
              <a:spcBef>
                <a:spcPts val="0"/>
              </a:spcBef>
              <a:spcAft>
                <a:spcPts val="0"/>
              </a:spcAft>
              <a:defRPr/>
            </a:pPr>
            <a:endParaRPr lang="en-US">
              <a:effectLst>
                <a:outerShdw blurRad="38100" dist="38100" dir="2700000" algn="tl">
                  <a:srgbClr val="000000">
                    <a:alpha val="43137"/>
                  </a:srgbClr>
                </a:outerShdw>
              </a:effectLst>
              <a:cs typeface="Calisto MT"/>
            </a:endParaRPr>
          </a:p>
        </p:txBody>
      </p:sp>
      <p:sp>
        <p:nvSpPr>
          <p:cNvPr id="151590" name="WordArt 38"/>
          <p:cNvSpPr>
            <a:spLocks noChangeArrowheads="1" noChangeShapeType="1" noTextEdit="1"/>
          </p:cNvSpPr>
          <p:nvPr/>
        </p:nvSpPr>
        <p:spPr bwMode="auto">
          <a:xfrm>
            <a:off x="3838575" y="5778500"/>
            <a:ext cx="1619250" cy="317500"/>
          </a:xfrm>
          <a:prstGeom prst="rect">
            <a:avLst/>
          </a:prstGeom>
        </p:spPr>
        <p:txBody>
          <a:bodyPr wrap="none" fromWordArt="1">
            <a:prstTxWarp prst="textDoubleWave1">
              <a:avLst>
                <a:gd name="adj1" fmla="val 6500"/>
                <a:gd name="adj2" fmla="val 0"/>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Black"/>
                <a:cs typeface="Arial Black"/>
              </a:rPr>
              <a:t>Spilling out effect</a:t>
            </a:r>
          </a:p>
        </p:txBody>
      </p:sp>
      <p:sp>
        <p:nvSpPr>
          <p:cNvPr id="28682" name="Footer Placeholder 3"/>
          <p:cNvSpPr>
            <a:spLocks noGrp="1"/>
          </p:cNvSpPr>
          <p:nvPr>
            <p:ph type="ftr" sz="quarter" idx="11"/>
          </p:nvPr>
        </p:nvSpPr>
        <p:spPr bwMode="auto">
          <a:xfrm>
            <a:off x="5846763" y="6396038"/>
            <a:ext cx="3186112" cy="365125"/>
          </a:xfrm>
          <a:noFill/>
          <a:ln>
            <a:miter lim="800000"/>
            <a:headEnd/>
            <a:tailEnd/>
          </a:ln>
        </p:spPr>
        <p:txBody>
          <a:bodyPr/>
          <a:lstStyle/>
          <a:p>
            <a:pPr defTabSz="914400"/>
            <a:r>
              <a:rPr lang="en-US">
                <a:solidFill>
                  <a:schemeClr val="tx1"/>
                </a:solidFill>
                <a:latin typeface="Arial Black" pitchFamily="34" charset="0"/>
              </a:rPr>
              <a:t>© Routledge/Taylor &amp; Francis 2016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5" presetClass="entr" presetSubtype="0" fill="hold" nodeType="clickEffect">
                                  <p:stCondLst>
                                    <p:cond delay="0"/>
                                  </p:stCondLst>
                                  <p:childTnLst>
                                    <p:set>
                                      <p:cBhvr>
                                        <p:cTn id="10" dur="1" fill="hold">
                                          <p:stCondLst>
                                            <p:cond delay="0"/>
                                          </p:stCondLst>
                                        </p:cTn>
                                        <p:tgtEl>
                                          <p:spTgt spid="151583"/>
                                        </p:tgtEl>
                                        <p:attrNameLst>
                                          <p:attrName>style.visibility</p:attrName>
                                        </p:attrNameLst>
                                      </p:cBhvr>
                                      <p:to>
                                        <p:strVal val="visible"/>
                                      </p:to>
                                    </p:set>
                                    <p:anim calcmode="lin" valueType="num">
                                      <p:cBhvr>
                                        <p:cTn id="11" dur="1000" fill="hold"/>
                                        <p:tgtEl>
                                          <p:spTgt spid="151583"/>
                                        </p:tgtEl>
                                        <p:attrNameLst>
                                          <p:attrName>ppt_w</p:attrName>
                                        </p:attrNameLst>
                                      </p:cBhvr>
                                      <p:tavLst>
                                        <p:tav tm="0">
                                          <p:val>
                                            <p:strVal val="#ppt_w*0.70"/>
                                          </p:val>
                                        </p:tav>
                                        <p:tav tm="100000">
                                          <p:val>
                                            <p:strVal val="#ppt_w"/>
                                          </p:val>
                                        </p:tav>
                                      </p:tavLst>
                                    </p:anim>
                                    <p:anim calcmode="lin" valueType="num">
                                      <p:cBhvr>
                                        <p:cTn id="12" dur="1000" fill="hold"/>
                                        <p:tgtEl>
                                          <p:spTgt spid="151583"/>
                                        </p:tgtEl>
                                        <p:attrNameLst>
                                          <p:attrName>ppt_h</p:attrName>
                                        </p:attrNameLst>
                                      </p:cBhvr>
                                      <p:tavLst>
                                        <p:tav tm="0">
                                          <p:val>
                                            <p:strVal val="#ppt_h"/>
                                          </p:val>
                                        </p:tav>
                                        <p:tav tm="100000">
                                          <p:val>
                                            <p:strVal val="#ppt_h"/>
                                          </p:val>
                                        </p:tav>
                                      </p:tavLst>
                                    </p:anim>
                                    <p:animEffect transition="in" filter="fade">
                                      <p:cBhvr>
                                        <p:cTn id="13" dur="1000"/>
                                        <p:tgtEl>
                                          <p:spTgt spid="151583"/>
                                        </p:tgtEl>
                                      </p:cBhvr>
                                    </p:animEffect>
                                  </p:childTnLst>
                                </p:cTn>
                              </p:par>
                            </p:childTnLst>
                          </p:cTn>
                        </p:par>
                      </p:childTnLst>
                    </p:cTn>
                  </p:par>
                  <p:par>
                    <p:cTn id="14" fill="hold">
                      <p:stCondLst>
                        <p:cond delay="indefinite"/>
                      </p:stCondLst>
                      <p:childTnLst>
                        <p:par>
                          <p:cTn id="15" fill="hold">
                            <p:stCondLst>
                              <p:cond delay="0"/>
                            </p:stCondLst>
                            <p:childTnLst>
                              <p:par>
                                <p:cTn id="16" presetID="38" presetClass="entr" presetSubtype="0" accel="50000" fill="hold" nodeType="clickEffect">
                                  <p:stCondLst>
                                    <p:cond delay="0"/>
                                  </p:stCondLst>
                                  <p:iterate type="lt">
                                    <p:tmPct val="50000"/>
                                  </p:iterate>
                                  <p:childTnLst>
                                    <p:set>
                                      <p:cBhvr>
                                        <p:cTn id="17" dur="1" fill="hold">
                                          <p:stCondLst>
                                            <p:cond delay="0"/>
                                          </p:stCondLst>
                                        </p:cTn>
                                        <p:tgtEl>
                                          <p:spTgt spid="151590"/>
                                        </p:tgtEl>
                                        <p:attrNameLst>
                                          <p:attrName>style.visibility</p:attrName>
                                        </p:attrNameLst>
                                      </p:cBhvr>
                                      <p:to>
                                        <p:strVal val="visible"/>
                                      </p:to>
                                    </p:set>
                                    <p:set>
                                      <p:cBhvr>
                                        <p:cTn id="18" dur="455" fill="hold">
                                          <p:stCondLst>
                                            <p:cond delay="0"/>
                                          </p:stCondLst>
                                        </p:cTn>
                                        <p:tgtEl>
                                          <p:spTgt spid="151590"/>
                                        </p:tgtEl>
                                        <p:attrNameLst>
                                          <p:attrName>style.rotation</p:attrName>
                                        </p:attrNameLst>
                                      </p:cBhvr>
                                      <p:to>
                                        <p:strVal val="-45.0"/>
                                      </p:to>
                                    </p:set>
                                    <p:anim calcmode="lin" valueType="num">
                                      <p:cBhvr>
                                        <p:cTn id="19" dur="455" fill="hold">
                                          <p:stCondLst>
                                            <p:cond delay="455"/>
                                          </p:stCondLst>
                                        </p:cTn>
                                        <p:tgtEl>
                                          <p:spTgt spid="151590"/>
                                        </p:tgtEl>
                                        <p:attrNameLst>
                                          <p:attrName>style.rotation</p:attrName>
                                        </p:attrNameLst>
                                      </p:cBhvr>
                                      <p:tavLst>
                                        <p:tav tm="0">
                                          <p:val>
                                            <p:fltVal val="-45"/>
                                          </p:val>
                                        </p:tav>
                                        <p:tav tm="69900">
                                          <p:val>
                                            <p:fltVal val="45"/>
                                          </p:val>
                                        </p:tav>
                                        <p:tav tm="100000">
                                          <p:val>
                                            <p:fltVal val="0"/>
                                          </p:val>
                                        </p:tav>
                                      </p:tavLst>
                                    </p:anim>
                                    <p:anim calcmode="lin" valueType="num">
                                      <p:cBhvr>
                                        <p:cTn id="20" dur="455" fill="hold">
                                          <p:stCondLst>
                                            <p:cond delay="0"/>
                                          </p:stCondLst>
                                        </p:cTn>
                                        <p:tgtEl>
                                          <p:spTgt spid="151590"/>
                                        </p:tgtEl>
                                        <p:attrNameLst>
                                          <p:attrName>ppt_y</p:attrName>
                                        </p:attrNameLst>
                                      </p:cBhvr>
                                      <p:tavLst>
                                        <p:tav tm="0">
                                          <p:val>
                                            <p:strVal val="#ppt_y-1"/>
                                          </p:val>
                                        </p:tav>
                                        <p:tav tm="100000">
                                          <p:val>
                                            <p:strVal val="#ppt_y-(0.354*#ppt_w-0.172*#ppt_h)"/>
                                          </p:val>
                                        </p:tav>
                                      </p:tavLst>
                                    </p:anim>
                                    <p:anim calcmode="lin" valueType="num">
                                      <p:cBhvr>
                                        <p:cTn id="21" dur="156" decel="50000" autoRev="1" fill="hold">
                                          <p:stCondLst>
                                            <p:cond delay="455"/>
                                          </p:stCondLst>
                                        </p:cTn>
                                        <p:tgtEl>
                                          <p:spTgt spid="151590"/>
                                        </p:tgtEl>
                                        <p:attrNameLst>
                                          <p:attrName>ppt_y</p:attrName>
                                        </p:attrNameLst>
                                      </p:cBhvr>
                                      <p:tavLst>
                                        <p:tav tm="0">
                                          <p:val>
                                            <p:strVal val="#ppt_y-(0.354*#ppt_w-0.172*#ppt_h)"/>
                                          </p:val>
                                        </p:tav>
                                        <p:tav tm="100000">
                                          <p:val>
                                            <p:strVal val="#ppt_y-(0.354*#ppt_w-0.172*#ppt_h)-#ppt_h/2"/>
                                          </p:val>
                                        </p:tav>
                                      </p:tavLst>
                                    </p:anim>
                                    <p:anim calcmode="lin" valueType="num">
                                      <p:cBhvr>
                                        <p:cTn id="22" dur="136" fill="hold">
                                          <p:stCondLst>
                                            <p:cond delay="864"/>
                                          </p:stCondLst>
                                        </p:cTn>
                                        <p:tgtEl>
                                          <p:spTgt spid="151590"/>
                                        </p:tgtEl>
                                        <p:attrNameLst>
                                          <p:attrName>ppt_y</p:attrName>
                                        </p:attrNameLst>
                                      </p:cBhvr>
                                      <p:tavLst>
                                        <p:tav tm="0">
                                          <p:val>
                                            <p:strVal val="#ppt_y-(0.354*#ppt_w-0.172*#ppt_h)"/>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158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158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158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158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15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8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468313" y="357188"/>
            <a:ext cx="8255000" cy="1068387"/>
          </a:xfrm>
        </p:spPr>
        <p:txBody>
          <a:bodyPr/>
          <a:lstStyle/>
          <a:p>
            <a:r>
              <a:rPr lang="en-US" sz="3600" b="1" smtClean="0"/>
              <a:t>What time management strategies </a:t>
            </a:r>
            <a:br>
              <a:rPr lang="en-US" sz="3600" b="1" smtClean="0"/>
            </a:br>
            <a:r>
              <a:rPr lang="en-US" sz="3600" b="1" smtClean="0"/>
              <a:t>would be effective for Step 5?</a:t>
            </a:r>
          </a:p>
        </p:txBody>
      </p:sp>
      <p:sp>
        <p:nvSpPr>
          <p:cNvPr id="30722"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
        <p:nvSpPr>
          <p:cNvPr id="30723" name="Content Placeholder 2"/>
          <p:cNvSpPr>
            <a:spLocks noGrp="1"/>
          </p:cNvSpPr>
          <p:nvPr>
            <p:ph sz="half" idx="1"/>
          </p:nvPr>
        </p:nvSpPr>
        <p:spPr>
          <a:xfrm>
            <a:off x="541338" y="1981200"/>
            <a:ext cx="8085137" cy="4184650"/>
          </a:xfrm>
        </p:spPr>
        <p:txBody>
          <a:bodyPr/>
          <a:lstStyle/>
          <a:p>
            <a:pPr>
              <a:lnSpc>
                <a:spcPct val="90000"/>
              </a:lnSpc>
            </a:pPr>
            <a:r>
              <a:rPr lang="en-US" smtClean="0"/>
              <a:t>Work ahead.</a:t>
            </a:r>
          </a:p>
          <a:p>
            <a:pPr>
              <a:lnSpc>
                <a:spcPct val="90000"/>
              </a:lnSpc>
            </a:pPr>
            <a:r>
              <a:rPr lang="en-US" smtClean="0"/>
              <a:t>Be specific in identifying how you plan to use your time.</a:t>
            </a:r>
          </a:p>
          <a:p>
            <a:pPr>
              <a:lnSpc>
                <a:spcPct val="90000"/>
              </a:lnSpc>
            </a:pPr>
            <a:r>
              <a:rPr lang="en-US" smtClean="0"/>
              <a:t>Prioritize tasks.</a:t>
            </a:r>
          </a:p>
          <a:p>
            <a:pPr>
              <a:lnSpc>
                <a:spcPct val="90000"/>
              </a:lnSpc>
            </a:pPr>
            <a:r>
              <a:rPr lang="en-US" smtClean="0"/>
              <a:t>Estimate the time needed for each assignment.</a:t>
            </a:r>
          </a:p>
          <a:p>
            <a:pPr>
              <a:lnSpc>
                <a:spcPct val="90000"/>
              </a:lnSpc>
            </a:pPr>
            <a:r>
              <a:rPr lang="en-US" smtClean="0"/>
              <a:t>Schedule tasks so they can be accomplished in 30- to 60-minute blocks of time.</a:t>
            </a:r>
          </a:p>
          <a:p>
            <a:pPr>
              <a:lnSpc>
                <a:spcPct val="90000"/>
              </a:lnSpc>
            </a:pPr>
            <a:r>
              <a:rPr lang="en-US" smtClean="0"/>
              <a:t>Use technology to manage your time.</a:t>
            </a:r>
          </a:p>
          <a:p>
            <a:pPr>
              <a:lnSpc>
                <a:spcPct val="90000"/>
              </a:lnSpc>
            </a:pPr>
            <a:endParaRPr lang="en-US" smtClean="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15734</TotalTime>
  <Words>850</Words>
  <Application>Microsoft Macintosh PowerPoint</Application>
  <PresentationFormat>On-screen Show (4:3)</PresentationFormat>
  <Paragraphs>120</Paragraphs>
  <Slides>12</Slides>
  <Notes>5</Notes>
  <HiddenSlides>0</HiddenSlides>
  <MMClips>0</MMClips>
  <ScaleCrop>false</ScaleCrop>
  <HeadingPairs>
    <vt:vector size="6" baseType="variant">
      <vt:variant>
        <vt:lpstr>Fonts Used</vt:lpstr>
      </vt:variant>
      <vt:variant>
        <vt:i4>7</vt:i4>
      </vt:variant>
      <vt:variant>
        <vt:lpstr>Design Template</vt:lpstr>
      </vt:variant>
      <vt:variant>
        <vt:i4>15</vt:i4>
      </vt:variant>
      <vt:variant>
        <vt:lpstr>Slide Titles</vt:lpstr>
      </vt:variant>
      <vt:variant>
        <vt:i4>12</vt:i4>
      </vt:variant>
    </vt:vector>
  </HeadingPairs>
  <TitlesOfParts>
    <vt:vector size="34" baseType="lpstr">
      <vt:lpstr>Calisto MT</vt:lpstr>
      <vt:lpstr>Arial</vt:lpstr>
      <vt:lpstr>Calibri</vt:lpstr>
      <vt:lpstr>Brush Script MT</vt:lpstr>
      <vt:lpstr>Arial Black</vt:lpstr>
      <vt:lpstr>MS PGothic</vt:lpstr>
      <vt:lpstr>Century Gothic</vt:lpstr>
      <vt:lpstr>Capital</vt:lpstr>
      <vt:lpstr>Capital</vt:lpstr>
      <vt:lpstr>Capital</vt:lpstr>
      <vt:lpstr>Capital</vt:lpstr>
      <vt:lpstr>Capital</vt:lpstr>
      <vt:lpstr>Capital</vt:lpstr>
      <vt:lpstr>Capital</vt:lpstr>
      <vt:lpstr>Capital</vt:lpstr>
      <vt:lpstr>Capital</vt:lpstr>
      <vt:lpstr>Capital</vt:lpstr>
      <vt:lpstr>Capital</vt:lpstr>
      <vt:lpstr>Capital</vt:lpstr>
      <vt:lpstr>Capital</vt:lpstr>
      <vt:lpstr>Capital</vt:lpstr>
      <vt:lpstr>Capital</vt:lpstr>
      <vt:lpstr>Chapter 10</vt:lpstr>
      <vt:lpstr>Agenda</vt:lpstr>
      <vt:lpstr>Learning Objectives</vt:lpstr>
      <vt:lpstr>What are the steps to developing an effective study plan?</vt:lpstr>
      <vt:lpstr>Steps 1 &amp; 2: Check Your Sources (and then organize them into parts)</vt:lpstr>
      <vt:lpstr>Steps 3 &amp; 4: Check Your Toolkit: What strategies will be most effective (and how long will they take)?</vt:lpstr>
      <vt:lpstr>Step 5: Check Your Plan: Are you in Quadrant 1 or 2?</vt:lpstr>
      <vt:lpstr>Slide 8</vt:lpstr>
      <vt:lpstr>What time management strategies  would be effective for Step 5?</vt:lpstr>
      <vt:lpstr>Step 6: Continue to Check Your Plan!</vt:lpstr>
      <vt:lpstr>Discussion Questions</vt:lpstr>
      <vt:lpstr>Preview of Chapter 11: Taking Exams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Ayesha Madni</dc:creator>
  <cp:lastModifiedBy>Louise Smith</cp:lastModifiedBy>
  <cp:revision>171</cp:revision>
  <cp:lastPrinted>2012-03-16T19:19:45Z</cp:lastPrinted>
  <dcterms:created xsi:type="dcterms:W3CDTF">2012-03-15T20:37:55Z</dcterms:created>
  <dcterms:modified xsi:type="dcterms:W3CDTF">2016-06-01T16:41:05Z</dcterms:modified>
</cp:coreProperties>
</file>