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8" r:id="rId1"/>
  </p:sldMasterIdLst>
  <p:notesMasterIdLst>
    <p:notesMasterId r:id="rId16"/>
  </p:notesMasterIdLst>
  <p:handoutMasterIdLst>
    <p:handoutMasterId r:id="rId17"/>
  </p:handoutMasterIdLst>
  <p:sldIdLst>
    <p:sldId id="256" r:id="rId2"/>
    <p:sldId id="273" r:id="rId3"/>
    <p:sldId id="286" r:id="rId4"/>
    <p:sldId id="275" r:id="rId5"/>
    <p:sldId id="285" r:id="rId6"/>
    <p:sldId id="277" r:id="rId7"/>
    <p:sldId id="278" r:id="rId8"/>
    <p:sldId id="279" r:id="rId9"/>
    <p:sldId id="280" r:id="rId10"/>
    <p:sldId id="281" r:id="rId11"/>
    <p:sldId id="282" r:id="rId12"/>
    <p:sldId id="283" r:id="rId13"/>
    <p:sldId id="284" r:id="rId14"/>
    <p:sldId id="271"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30" autoAdjust="0"/>
    <p:restoredTop sz="84286" autoAdjust="0"/>
  </p:normalViewPr>
  <p:slideViewPr>
    <p:cSldViewPr snapToGrid="0" snapToObjects="1">
      <p:cViewPr varScale="1">
        <p:scale>
          <a:sx n="102" d="100"/>
          <a:sy n="102" d="100"/>
        </p:scale>
        <p:origin x="-187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6549D56-1119-46BE-9E91-27E9FD15E1F1}" type="datetimeFigureOut">
              <a:rPr lang="en-US"/>
              <a:pPr>
                <a:defRPr/>
              </a:pPr>
              <a:t>6/3/2016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17A9901-2AFF-46B9-885F-5D122A72CA06}"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D3CD3CB-80AB-49BA-A556-F8CABB79BC0A}" type="datetimeFigureOut">
              <a:rPr lang="en-US"/>
              <a:pPr>
                <a:defRPr/>
              </a:pPr>
              <a:t>6/3/2016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8C4F799-1943-42E1-A9BF-5DDE008B5146}"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Exercise 11.1:Self-Observation: Assessing Test-Taking Strategies</a:t>
            </a:r>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3CA62A-B172-4F8E-802B-416E6D8455D8}"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9FFBDF-4B7A-4602-AC27-9E30DFD42463}" type="slidenum">
              <a:rPr lang="en-US">
                <a:cs typeface="Arial" charset="0"/>
              </a:rPr>
              <a:pPr fontAlgn="base">
                <a:spcBef>
                  <a:spcPct val="0"/>
                </a:spcBef>
                <a:spcAft>
                  <a:spcPct val="0"/>
                </a:spcAft>
                <a:defRPr/>
              </a:pPr>
              <a:t>11</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1FE21944-1563-49C4-BA75-6E7B16306066}" type="slidenum">
              <a:rPr lang="en-US" smtClean="0">
                <a:solidFill>
                  <a:srgbClr val="000000"/>
                </a:solidFill>
                <a:latin typeface="Century Gothic" pitchFamily="34" charset="0"/>
                <a:ea typeface="MS PGothic" pitchFamily="34" charset="-128"/>
                <a:cs typeface="Arial" charset="0"/>
              </a:rPr>
              <a:pPr eaLnBrk="0" fontAlgn="base" hangingPunct="0">
                <a:spcBef>
                  <a:spcPct val="0"/>
                </a:spcBef>
                <a:spcAft>
                  <a:spcPct val="0"/>
                </a:spcAft>
              </a:pPr>
              <a:t>12</a:t>
            </a:fld>
            <a:endParaRPr lang="en-US" smtClean="0">
              <a:solidFill>
                <a:srgbClr val="000000"/>
              </a:solidFill>
              <a:latin typeface="Century Gothic" pitchFamily="34" charset="0"/>
              <a:ea typeface="MS PGothic" pitchFamily="34" charset="-128"/>
              <a:cs typeface="Arial" charset="0"/>
            </a:endParaRPr>
          </a:p>
        </p:txBody>
      </p:sp>
      <p:sp>
        <p:nvSpPr>
          <p:cNvPr id="409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0C77E1AD-EC55-4336-8581-8DE687C59651}" type="slidenum">
              <a:rPr lang="en-US" smtClean="0">
                <a:solidFill>
                  <a:srgbClr val="000000"/>
                </a:solidFill>
                <a:latin typeface="Century Gothic" pitchFamily="34" charset="0"/>
                <a:ea typeface="MS PGothic" pitchFamily="34" charset="-128"/>
                <a:cs typeface="Arial" charset="0"/>
              </a:rPr>
              <a:pPr eaLnBrk="0" fontAlgn="base" hangingPunct="0">
                <a:spcBef>
                  <a:spcPct val="0"/>
                </a:spcBef>
                <a:spcAft>
                  <a:spcPct val="0"/>
                </a:spcAft>
              </a:pPr>
              <a:t>13</a:t>
            </a:fld>
            <a:endParaRPr lang="en-US" smtClean="0">
              <a:solidFill>
                <a:srgbClr val="000000"/>
              </a:solidFill>
              <a:latin typeface="Century Gothic" pitchFamily="34" charset="0"/>
              <a:ea typeface="MS PGothic" pitchFamily="34" charset="-128"/>
              <a:cs typeface="Arial" charset="0"/>
            </a:endParaRPr>
          </a:p>
        </p:txBody>
      </p:sp>
      <p:sp>
        <p:nvSpPr>
          <p:cNvPr id="430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Have students conduct Exercise 11.1: Self-Observation: Assessing Test-Taking Strategies</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38E99AF-EEDB-49D6-B3AF-C36F6520DA5F}"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97258F-8BF6-4864-BB9E-4310CAA3F55B}"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3C0239-3EA5-45D1-9013-363E934D3640}" type="slidenum">
              <a:rPr lang="en-US">
                <a:cs typeface="Arial" charset="0"/>
              </a:rPr>
              <a:pPr fontAlgn="base">
                <a:spcBef>
                  <a:spcPct val="0"/>
                </a:spcBef>
                <a:spcAft>
                  <a:spcPct val="0"/>
                </a:spcAft>
                <a:defRPr/>
              </a:pPr>
              <a:t>5</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C3C3473B-A247-4617-8DB9-0E6B2963C962}" type="slidenum">
              <a:rPr lang="en-US" smtClean="0">
                <a:latin typeface="Century Gothic" pitchFamily="34" charset="0"/>
                <a:ea typeface="MS PGothic" pitchFamily="34" charset="-128"/>
                <a:cs typeface="Arial" charset="0"/>
              </a:rPr>
              <a:pPr eaLnBrk="0" fontAlgn="base" hangingPunct="0">
                <a:spcBef>
                  <a:spcPct val="0"/>
                </a:spcBef>
                <a:spcAft>
                  <a:spcPct val="0"/>
                </a:spcAft>
              </a:pPr>
              <a:t>6</a:t>
            </a:fld>
            <a:endParaRPr lang="en-US" smtClean="0">
              <a:latin typeface="Century Gothic" pitchFamily="34" charset="0"/>
              <a:ea typeface="MS PGothic" pitchFamily="34" charset="-128"/>
              <a:cs typeface="Arial" charset="0"/>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9012BEF0-A6EC-48C7-A7FA-D19339564D30}" type="slidenum">
              <a:rPr lang="en-US" smtClean="0">
                <a:latin typeface="Century Gothic" pitchFamily="34" charset="0"/>
                <a:ea typeface="MS PGothic" pitchFamily="34" charset="-128"/>
                <a:cs typeface="Arial" charset="0"/>
              </a:rPr>
              <a:pPr eaLnBrk="0" fontAlgn="base" hangingPunct="0">
                <a:spcBef>
                  <a:spcPct val="0"/>
                </a:spcBef>
                <a:spcAft>
                  <a:spcPct val="0"/>
                </a:spcAft>
              </a:pPr>
              <a:t>7</a:t>
            </a:fld>
            <a:endParaRPr lang="en-US" smtClean="0">
              <a:latin typeface="Century Gothic" pitchFamily="34" charset="0"/>
              <a:ea typeface="MS PGothic" pitchFamily="34" charset="-128"/>
              <a:cs typeface="Arial" charset="0"/>
            </a:endParaRPr>
          </a:p>
        </p:txBody>
      </p:sp>
      <p:sp>
        <p:nvSpPr>
          <p:cNvPr id="307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CA7F7C7E-0AB9-43FD-A051-7D03AC88B392}" type="slidenum">
              <a:rPr lang="en-US" smtClean="0">
                <a:latin typeface="Century Gothic" pitchFamily="34" charset="0"/>
                <a:ea typeface="MS PGothic" pitchFamily="34" charset="-128"/>
                <a:cs typeface="Arial" charset="0"/>
              </a:rPr>
              <a:pPr eaLnBrk="0" fontAlgn="base" hangingPunct="0">
                <a:spcBef>
                  <a:spcPct val="0"/>
                </a:spcBef>
                <a:spcAft>
                  <a:spcPct val="0"/>
                </a:spcAft>
              </a:pPr>
              <a:t>8</a:t>
            </a:fld>
            <a:endParaRPr lang="en-US" smtClean="0">
              <a:latin typeface="Century Gothic" pitchFamily="34" charset="0"/>
              <a:ea typeface="MS PGothic" pitchFamily="34" charset="-128"/>
              <a:cs typeface="Arial" charset="0"/>
            </a:endParaRPr>
          </a:p>
        </p:txBody>
      </p:sp>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fontAlgn="base" hangingPunct="0">
              <a:spcBef>
                <a:spcPct val="0"/>
              </a:spcBef>
              <a:spcAft>
                <a:spcPct val="0"/>
              </a:spcAft>
            </a:pPr>
            <a:fld id="{CAFB7A4B-EF64-4D03-B701-F9E009D98968}" type="slidenum">
              <a:rPr lang="en-US" smtClean="0">
                <a:latin typeface="Century Gothic" pitchFamily="34" charset="0"/>
                <a:ea typeface="MS PGothic" pitchFamily="34" charset="-128"/>
                <a:cs typeface="Arial" charset="0"/>
              </a:rPr>
              <a:pPr eaLnBrk="0" fontAlgn="base" hangingPunct="0">
                <a:spcBef>
                  <a:spcPct val="0"/>
                </a:spcBef>
                <a:spcAft>
                  <a:spcPct val="0"/>
                </a:spcAft>
              </a:pPr>
              <a:t>9</a:t>
            </a:fld>
            <a:endParaRPr lang="en-US" smtClean="0">
              <a:latin typeface="Century Gothic" pitchFamily="34" charset="0"/>
              <a:ea typeface="MS PGothic" pitchFamily="34" charset="-128"/>
              <a:cs typeface="Arial" charset="0"/>
            </a:endParaRPr>
          </a:p>
        </p:txBody>
      </p:sp>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Have students tell you what changes need to be made to this essay, based on what they just learned. </a:t>
            </a:r>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A002D4-5B88-4EFC-A24F-498EF8FE2E59}" type="slidenum">
              <a:rPr lang="en-US">
                <a:cs typeface="Arial" charset="0"/>
              </a:rPr>
              <a:pPr fontAlgn="base">
                <a:spcBef>
                  <a:spcPct val="0"/>
                </a:spcBef>
                <a:spcAft>
                  <a:spcPct val="0"/>
                </a:spcAft>
                <a:defRPr/>
              </a:pPr>
              <a:t>10</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87363" y="411163"/>
            <a:ext cx="8169275" cy="6035675"/>
            <a:chOff x="486873" y="411480"/>
            <a:chExt cx="8170254" cy="6035040"/>
          </a:xfrm>
        </p:grpSpPr>
        <p:sp>
          <p:nvSpPr>
            <p:cNvPr id="5"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4"/>
            <p:cNvCxnSpPr/>
            <p:nvPr/>
          </p:nvCxnSpPr>
          <p:spPr>
            <a:xfrm>
              <a:off x="563082" y="6133815"/>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7" cy="2577829"/>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F108C9A1-1DC2-458F-BA34-1AE1EBA9588C}" type="datetime1">
              <a:rPr lang="en-GB"/>
              <a:pPr>
                <a:defRPr/>
              </a:pPr>
              <a:t>03/06/2016</a:t>
            </a:fld>
            <a:endParaRPr lang="en-US"/>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pPr>
              <a:defRPr/>
            </a:pPr>
            <a:fld id="{F991E616-A8F7-4384-A3EC-0E77FE3374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7"/>
          <p:cNvGrpSpPr>
            <a:grpSpLocks/>
          </p:cNvGrpSpPr>
          <p:nvPr/>
        </p:nvGrpSpPr>
        <p:grpSpPr bwMode="auto">
          <a:xfrm>
            <a:off x="182563" y="173038"/>
            <a:ext cx="8778875" cy="6511925"/>
            <a:chOff x="182880" y="173699"/>
            <a:chExt cx="8778240" cy="6510602"/>
          </a:xfrm>
        </p:grpSpPr>
        <p:grpSp>
          <p:nvGrpSpPr>
            <p:cNvPr id="7" name="Group 25"/>
            <p:cNvGrpSpPr>
              <a:grpSpLocks/>
            </p:cNvGrpSpPr>
            <p:nvPr/>
          </p:nvGrpSpPr>
          <p:grpSpPr bwMode="auto">
            <a:xfrm>
              <a:off x="182880" y="173699"/>
              <a:ext cx="8778240" cy="6510602"/>
              <a:chOff x="182880" y="173699"/>
              <a:chExt cx="8778240" cy="6510602"/>
            </a:xfrm>
          </p:grpSpPr>
          <p:grpSp>
            <p:nvGrpSpPr>
              <p:cNvPr id="9" name="Group 26"/>
              <p:cNvGrpSpPr>
                <a:grpSpLocks/>
              </p:cNvGrpSpPr>
              <p:nvPr/>
            </p:nvGrpSpPr>
            <p:grpSpPr bwMode="auto">
              <a:xfrm>
                <a:off x="182880" y="173699"/>
                <a:ext cx="8778240" cy="6510602"/>
                <a:chOff x="182880" y="173699"/>
                <a:chExt cx="8778240" cy="6510602"/>
              </a:xfrm>
            </p:grpSpPr>
            <p:sp>
              <p:nvSpPr>
                <p:cNvPr id="11"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2" name="Group 10"/>
                <p:cNvGrpSpPr>
                  <a:grpSpLocks/>
                </p:cNvGrpSpPr>
                <p:nvPr/>
              </p:nvGrpSpPr>
              <p:grpSpPr bwMode="auto">
                <a:xfrm>
                  <a:off x="256032" y="237744"/>
                  <a:ext cx="8622792" cy="6364224"/>
                  <a:chOff x="247157" y="247430"/>
                  <a:chExt cx="8622792" cy="6364224"/>
                </a:xfrm>
              </p:grpSpPr>
              <p:sp>
                <p:nvSpPr>
                  <p:cNvPr id="13" name="Rectangle 30"/>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4" name="Straight Connector 31"/>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27"/>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8" name="Rectangle 24"/>
            <p:cNvSpPr/>
            <p:nvPr/>
          </p:nvSpPr>
          <p:spPr>
            <a:xfrm rot="10800000">
              <a:off x="259074" y="1594222"/>
              <a:ext cx="3574791"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Drag picture to placeholder or click icon to add</a:t>
            </a:r>
            <a:endParaRPr noProof="0"/>
          </a:p>
        </p:txBody>
      </p:sp>
      <p:sp>
        <p:nvSpPr>
          <p:cNvPr id="15" name="Date Placeholder 4"/>
          <p:cNvSpPr>
            <a:spLocks noGrp="1"/>
          </p:cNvSpPr>
          <p:nvPr>
            <p:ph type="dt" sz="half" idx="14"/>
          </p:nvPr>
        </p:nvSpPr>
        <p:spPr/>
        <p:txBody>
          <a:bodyPr/>
          <a:lstStyle>
            <a:lvl1pPr>
              <a:defRPr/>
            </a:lvl1pPr>
          </a:lstStyle>
          <a:p>
            <a:pPr>
              <a:defRPr/>
            </a:pPr>
            <a:fld id="{42049BAE-2480-4EFF-BA97-2B6A9DD1FA0D}" type="datetime1">
              <a:rPr lang="en-GB"/>
              <a:pPr>
                <a:defRPr/>
              </a:pPr>
              <a:t>03/06/2016</a:t>
            </a:fld>
            <a:endParaRPr lang="en-US"/>
          </a:p>
        </p:txBody>
      </p:sp>
      <p:sp>
        <p:nvSpPr>
          <p:cNvPr id="16" name="Footer Placeholder 5"/>
          <p:cNvSpPr>
            <a:spLocks noGrp="1"/>
          </p:cNvSpPr>
          <p:nvPr>
            <p:ph type="ftr" sz="quarter" idx="15"/>
          </p:nvPr>
        </p:nvSpPr>
        <p:spPr/>
        <p:txBody>
          <a:bodyPr/>
          <a:lstStyle>
            <a:lvl1pPr>
              <a:defRPr/>
            </a:lvl1pPr>
          </a:lstStyle>
          <a:p>
            <a:pPr>
              <a:defRPr/>
            </a:pPr>
            <a:r>
              <a:rPr lang="en-US"/>
              <a:t>Routledge/Taylor &amp; Francis 2013</a:t>
            </a:r>
          </a:p>
        </p:txBody>
      </p:sp>
      <p:sp>
        <p:nvSpPr>
          <p:cNvPr id="18" name="Slide Number Placeholder 6"/>
          <p:cNvSpPr>
            <a:spLocks noGrp="1"/>
          </p:cNvSpPr>
          <p:nvPr>
            <p:ph type="sldNum" sz="quarter" idx="16"/>
          </p:nvPr>
        </p:nvSpPr>
        <p:spPr/>
        <p:txBody>
          <a:bodyPr/>
          <a:lstStyle>
            <a:lvl1pPr>
              <a:defRPr/>
            </a:lvl1pPr>
          </a:lstStyle>
          <a:p>
            <a:pPr>
              <a:defRPr/>
            </a:pPr>
            <a:fld id="{2128D4F8-990B-43D0-A84D-12BFB2C0CABC}" type="slidenum">
              <a:rPr lang="en-US"/>
              <a:pPr>
                <a:defRPr/>
              </a:pPr>
              <a:t>‹#›</a:t>
            </a:fld>
            <a:endParaRPr lang="en-US"/>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4"/>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6"/>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8FE0C4BD-D006-4845-B336-895593A76600}" type="datetime1">
              <a:rPr lang="en-GB"/>
              <a:pPr>
                <a:defRPr/>
              </a:pPr>
              <a:t>03/06/2016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0987FEA0-8A5F-4E35-8095-ECCF276E2D0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9"/>
          <p:cNvGrpSpPr>
            <a:grpSpLocks/>
          </p:cNvGrpSpPr>
          <p:nvPr/>
        </p:nvGrpSpPr>
        <p:grpSpPr bwMode="auto">
          <a:xfrm>
            <a:off x="182563" y="173038"/>
            <a:ext cx="8778875" cy="6511925"/>
            <a:chOff x="182880" y="173699"/>
            <a:chExt cx="8778240" cy="6510602"/>
          </a:xfrm>
        </p:grpSpPr>
        <p:grpSp>
          <p:nvGrpSpPr>
            <p:cNvPr id="6" name="Group 16"/>
            <p:cNvGrpSpPr>
              <a:grpSpLocks/>
            </p:cNvGrpSpPr>
            <p:nvPr/>
          </p:nvGrpSpPr>
          <p:grpSpPr bwMode="auto">
            <a:xfrm>
              <a:off x="182880" y="173699"/>
              <a:ext cx="8778240" cy="6510602"/>
              <a:chOff x="182880" y="173699"/>
              <a:chExt cx="8778240" cy="6510602"/>
            </a:xfrm>
          </p:grpSpPr>
          <p:sp>
            <p:nvSpPr>
              <p:cNvPr id="8"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21"/>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2"/>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9"/>
            <p:cNvSpPr/>
            <p:nvPr/>
          </p:nvSpPr>
          <p:spPr>
            <a:xfrm>
              <a:off x="255900" y="4203542"/>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A72A16CF-DD8A-4C9D-ABA6-80CA1268B575}" type="datetime1">
              <a:rPr lang="en-GB"/>
              <a:pPr>
                <a:defRPr/>
              </a:pPr>
              <a:t>03/06/2016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D9F46FC7-D30C-4F30-8581-D4E822B501EC}" type="slidenum">
              <a:rPr lang="en-US"/>
              <a:pPr>
                <a:defRPr/>
              </a:pPr>
              <a:t>‹#›</a:t>
            </a:fld>
            <a:endParaRPr lang="en-US"/>
          </a:p>
        </p:txBody>
      </p:sp>
    </p:spTree>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2"/>
          <p:cNvGrpSpPr>
            <a:grpSpLocks/>
          </p:cNvGrpSpPr>
          <p:nvPr/>
        </p:nvGrpSpPr>
        <p:grpSpPr bwMode="auto">
          <a:xfrm>
            <a:off x="182563" y="173038"/>
            <a:ext cx="8778875" cy="6511925"/>
            <a:chOff x="182880" y="173699"/>
            <a:chExt cx="8778240" cy="6510602"/>
          </a:xfrm>
        </p:grpSpPr>
        <p:sp>
          <p:nvSpPr>
            <p:cNvPr id="5"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5"/>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6"/>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17"/>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9827B119-81FC-4D59-A97E-A3FA4083C368}" type="datetime1">
              <a:rPr lang="en-GB"/>
              <a:pPr>
                <a:defRPr/>
              </a:pPr>
              <a:t>03/06/2016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4A736507-549E-43F2-84D7-C8C7E7AE28A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grpSp>
          <p:nvGrpSpPr>
            <p:cNvPr id="5" name="Group 13"/>
            <p:cNvGrpSpPr>
              <a:grpSpLocks/>
            </p:cNvGrpSpPr>
            <p:nvPr/>
          </p:nvGrpSpPr>
          <p:grpSpPr bwMode="auto">
            <a:xfrm>
              <a:off x="182880" y="173699"/>
              <a:ext cx="8778240" cy="6510602"/>
              <a:chOff x="182880" y="173699"/>
              <a:chExt cx="8778240" cy="6510602"/>
            </a:xfrm>
          </p:grpSpPr>
          <p:sp>
            <p:nvSpPr>
              <p:cNvPr id="7"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8" name="Group 10"/>
              <p:cNvGrpSpPr>
                <a:grpSpLocks/>
              </p:cNvGrpSpPr>
              <p:nvPr/>
            </p:nvGrpSpPr>
            <p:grpSpPr bwMode="auto">
              <a:xfrm>
                <a:off x="256032" y="237744"/>
                <a:ext cx="8622792" cy="6364224"/>
                <a:chOff x="247157" y="247430"/>
                <a:chExt cx="8622792" cy="6364224"/>
              </a:xfrm>
            </p:grpSpPr>
            <p:sp>
              <p:nvSpPr>
                <p:cNvPr id="9" name="Rectangle 1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0" name="Straight Connector 18"/>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6" name="Rectangle 17"/>
            <p:cNvSpPr/>
            <p:nvPr/>
          </p:nvSpPr>
          <p:spPr>
            <a:xfrm rot="5400000">
              <a:off x="4243019"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3"/>
          <p:cNvSpPr>
            <a:spLocks noGrp="1"/>
          </p:cNvSpPr>
          <p:nvPr>
            <p:ph type="dt" sz="half" idx="10"/>
          </p:nvPr>
        </p:nvSpPr>
        <p:spPr/>
        <p:txBody>
          <a:bodyPr/>
          <a:lstStyle>
            <a:lvl1pPr>
              <a:defRPr/>
            </a:lvl1pPr>
          </a:lstStyle>
          <a:p>
            <a:pPr>
              <a:defRPr/>
            </a:pPr>
            <a:fld id="{25A1EF01-8348-4838-9B5C-05390E1E70BE}" type="datetime1">
              <a:rPr lang="en-GB"/>
              <a:pPr>
                <a:defRPr/>
              </a:pPr>
              <a:t>03/06/2016</a:t>
            </a:fld>
            <a:endParaRPr lang="en-US"/>
          </a:p>
        </p:txBody>
      </p:sp>
      <p:sp>
        <p:nvSpPr>
          <p:cNvPr id="12"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5"/>
          <p:cNvSpPr>
            <a:spLocks noGrp="1"/>
          </p:cNvSpPr>
          <p:nvPr>
            <p:ph type="sldNum" sz="quarter" idx="12"/>
          </p:nvPr>
        </p:nvSpPr>
        <p:spPr/>
        <p:txBody>
          <a:bodyPr/>
          <a:lstStyle>
            <a:lvl1pPr>
              <a:defRPr/>
            </a:lvl1pPr>
          </a:lstStyle>
          <a:p>
            <a:pPr>
              <a:defRPr/>
            </a:pPr>
            <a:fld id="{2092A1B2-F385-4763-AE5D-B3FC31AD852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D1C0C684-5530-4042-9EC7-8FC0AABCCEEA}" type="datetime1">
              <a:rPr lang="en-GB"/>
              <a:pPr>
                <a:defRPr/>
              </a:pPr>
              <a:t>03/06/2016</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2" name="Slide Number Placeholder 5"/>
          <p:cNvSpPr>
            <a:spLocks noGrp="1"/>
          </p:cNvSpPr>
          <p:nvPr>
            <p:ph type="sldNum" sz="quarter" idx="12"/>
          </p:nvPr>
        </p:nvSpPr>
        <p:spPr/>
        <p:txBody>
          <a:bodyPr/>
          <a:lstStyle>
            <a:lvl1pPr>
              <a:defRPr/>
            </a:lvl1pPr>
          </a:lstStyle>
          <a:p>
            <a:pPr>
              <a:defRPr/>
            </a:pPr>
            <a:fld id="{9B052449-8BD0-4171-9F19-1CEB33B5C4B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5" name="Group 9"/>
          <p:cNvGrpSpPr>
            <a:grpSpLocks/>
          </p:cNvGrpSpPr>
          <p:nvPr/>
        </p:nvGrpSpPr>
        <p:grpSpPr bwMode="auto">
          <a:xfrm>
            <a:off x="487363" y="411163"/>
            <a:ext cx="8169275" cy="6035675"/>
            <a:chOff x="486873" y="411480"/>
            <a:chExt cx="8170254" cy="6035040"/>
          </a:xfrm>
        </p:grpSpPr>
        <p:sp>
          <p:nvSpPr>
            <p:cNvPr id="6"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 name="Group 11"/>
            <p:cNvGrpSpPr>
              <a:grpSpLocks/>
            </p:cNvGrpSpPr>
            <p:nvPr/>
          </p:nvGrpSpPr>
          <p:grpSpPr bwMode="auto">
            <a:xfrm>
              <a:off x="562842" y="475488"/>
              <a:ext cx="7982713" cy="5888736"/>
              <a:chOff x="562842" y="475488"/>
              <a:chExt cx="7982713" cy="5888736"/>
            </a:xfrm>
          </p:grpSpPr>
          <p:sp>
            <p:nvSpPr>
              <p:cNvPr id="8" name="Rectangle 7"/>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8"/>
              <p:cNvCxnSpPr/>
              <p:nvPr/>
            </p:nvCxnSpPr>
            <p:spPr>
              <a:xfrm>
                <a:off x="563082" y="6133814"/>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10"/>
              <p:cNvCxnSpPr/>
              <p:nvPr/>
            </p:nvCxnSpPr>
            <p:spPr>
              <a:xfrm>
                <a:off x="563082" y="3427412"/>
                <a:ext cx="7982907"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Drag picture to placeholder or click icon to add</a:t>
            </a:r>
            <a:endParaRPr noProof="0"/>
          </a:p>
        </p:txBody>
      </p:sp>
      <p:sp>
        <p:nvSpPr>
          <p:cNvPr id="11" name="Date Placeholder 3"/>
          <p:cNvSpPr>
            <a:spLocks noGrp="1"/>
          </p:cNvSpPr>
          <p:nvPr>
            <p:ph type="dt" sz="half" idx="13"/>
          </p:nvPr>
        </p:nvSpPr>
        <p:spPr>
          <a:xfrm>
            <a:off x="569913" y="6122988"/>
            <a:ext cx="2133600" cy="258762"/>
          </a:xfrm>
        </p:spPr>
        <p:txBody>
          <a:bodyPr/>
          <a:lstStyle>
            <a:lvl1pPr>
              <a:defRPr/>
            </a:lvl1pPr>
          </a:lstStyle>
          <a:p>
            <a:pPr>
              <a:defRPr/>
            </a:pPr>
            <a:fld id="{FD615B40-6C6B-447D-9C6D-5CCB97E3F97B}" type="datetime1">
              <a:rPr lang="en-GB"/>
              <a:pPr>
                <a:defRPr/>
              </a:pPr>
              <a:t>03/06/2016</a:t>
            </a:fld>
            <a:endParaRPr lang="en-US"/>
          </a:p>
        </p:txBody>
      </p:sp>
      <p:sp>
        <p:nvSpPr>
          <p:cNvPr id="12" name="Footer Placeholder 4"/>
          <p:cNvSpPr>
            <a:spLocks noGrp="1"/>
          </p:cNvSpPr>
          <p:nvPr>
            <p:ph type="ftr" sz="quarter" idx="14"/>
          </p:nvPr>
        </p:nvSpPr>
        <p:spPr>
          <a:xfrm>
            <a:off x="5638800" y="6124575"/>
            <a:ext cx="2895600" cy="257175"/>
          </a:xfrm>
        </p:spPr>
        <p:txBody>
          <a:bodyPr/>
          <a:lstStyle>
            <a:lvl1pPr>
              <a:defRPr/>
            </a:lvl1pPr>
          </a:lstStyle>
          <a:p>
            <a:pPr>
              <a:defRPr/>
            </a:pPr>
            <a:r>
              <a:rPr lang="en-US"/>
              <a:t>Routledge/Taylor &amp; Francis 2013</a:t>
            </a:r>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27"/>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554E0F6C-EE9B-4226-9B50-C6FE2B50BB56}" type="datetime1">
              <a:rPr lang="en-GB"/>
              <a:pPr>
                <a:defRPr/>
              </a:pPr>
              <a:t>03/06/2016</a:t>
            </a:fld>
            <a:endParaRPr lang="en-US"/>
          </a:p>
        </p:txBody>
      </p:sp>
      <p:sp>
        <p:nvSpPr>
          <p:cNvPr id="10" name="Footer Placeholder 4"/>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5"/>
          <p:cNvSpPr>
            <a:spLocks noGrp="1"/>
          </p:cNvSpPr>
          <p:nvPr>
            <p:ph type="sldNum" sz="quarter" idx="12"/>
          </p:nvPr>
        </p:nvSpPr>
        <p:spPr/>
        <p:txBody>
          <a:bodyPr/>
          <a:lstStyle>
            <a:lvl1pPr>
              <a:defRPr/>
            </a:lvl1pPr>
          </a:lstStyle>
          <a:p>
            <a:pPr>
              <a:defRPr/>
            </a:pPr>
            <a:fld id="{657BA266-A9D9-4E2D-89B9-A1075FFC9C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9"/>
          <p:cNvGrpSpPr>
            <a:grpSpLocks/>
          </p:cNvGrpSpPr>
          <p:nvPr/>
        </p:nvGrpSpPr>
        <p:grpSpPr bwMode="auto">
          <a:xfrm>
            <a:off x="182563" y="173038"/>
            <a:ext cx="8778875" cy="6511925"/>
            <a:chOff x="182880" y="173699"/>
            <a:chExt cx="8778240" cy="6510602"/>
          </a:xfrm>
        </p:grpSpPr>
        <p:sp>
          <p:nvSpPr>
            <p:cNvPr id="6"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 name="Group 10"/>
            <p:cNvGrpSpPr>
              <a:grpSpLocks/>
            </p:cNvGrpSpPr>
            <p:nvPr/>
          </p:nvGrpSpPr>
          <p:grpSpPr bwMode="auto">
            <a:xfrm>
              <a:off x="256032" y="237744"/>
              <a:ext cx="8622792" cy="6364224"/>
              <a:chOff x="247157" y="247430"/>
              <a:chExt cx="8622792" cy="6364224"/>
            </a:xfrm>
          </p:grpSpPr>
          <p:sp>
            <p:nvSpPr>
              <p:cNvPr id="8" name="Rectangle 2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2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24"/>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fld id="{BA2B8049-C268-45A6-BC89-47E047315961}" type="datetime1">
              <a:rPr lang="en-GB"/>
              <a:pPr>
                <a:defRPr/>
              </a:pPr>
              <a:t>03/06/2016</a:t>
            </a:fld>
            <a:endParaRPr lang="en-US"/>
          </a:p>
        </p:txBody>
      </p:sp>
      <p:sp>
        <p:nvSpPr>
          <p:cNvPr id="12"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3" name="Slide Number Placeholder 6"/>
          <p:cNvSpPr>
            <a:spLocks noGrp="1"/>
          </p:cNvSpPr>
          <p:nvPr>
            <p:ph type="sldNum" sz="quarter" idx="12"/>
          </p:nvPr>
        </p:nvSpPr>
        <p:spPr/>
        <p:txBody>
          <a:bodyPr/>
          <a:lstStyle>
            <a:lvl1pPr>
              <a:defRPr/>
            </a:lvl1pPr>
          </a:lstStyle>
          <a:p>
            <a:pPr>
              <a:defRPr/>
            </a:pPr>
            <a:fld id="{C53223C3-FC51-455A-8103-0B3088E5523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9"/>
          <p:cNvGrpSpPr>
            <a:grpSpLocks/>
          </p:cNvGrpSpPr>
          <p:nvPr/>
        </p:nvGrpSpPr>
        <p:grpSpPr bwMode="auto">
          <a:xfrm>
            <a:off x="182563" y="173038"/>
            <a:ext cx="8778875" cy="6511925"/>
            <a:chOff x="182880" y="173699"/>
            <a:chExt cx="8778240" cy="6510602"/>
          </a:xfrm>
        </p:grpSpPr>
        <p:grpSp>
          <p:nvGrpSpPr>
            <p:cNvPr id="8" name="Group 25"/>
            <p:cNvGrpSpPr>
              <a:grpSpLocks/>
            </p:cNvGrpSpPr>
            <p:nvPr/>
          </p:nvGrpSpPr>
          <p:grpSpPr bwMode="auto">
            <a:xfrm>
              <a:off x="182880" y="173699"/>
              <a:ext cx="8778240" cy="6510602"/>
              <a:chOff x="182880" y="173699"/>
              <a:chExt cx="8778240" cy="6510602"/>
            </a:xfrm>
          </p:grpSpPr>
          <p:sp>
            <p:nvSpPr>
              <p:cNvPr id="10"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1" name="Group 10"/>
              <p:cNvGrpSpPr>
                <a:grpSpLocks/>
              </p:cNvGrpSpPr>
              <p:nvPr/>
            </p:nvGrpSpPr>
            <p:grpSpPr bwMode="auto">
              <a:xfrm>
                <a:off x="256032" y="237744"/>
                <a:ext cx="8622792" cy="6364224"/>
                <a:chOff x="247157" y="247430"/>
                <a:chExt cx="8622792" cy="6364224"/>
              </a:xfrm>
            </p:grpSpPr>
            <p:sp>
              <p:nvSpPr>
                <p:cNvPr id="12" name="Rectangle 2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3" name="Straight Connector 3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 name="Rectangle 31"/>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cxnSp>
          <p:nvCxnSpPr>
            <p:cNvPr id="9" name="Straight Connector 22"/>
            <p:cNvCxnSpPr/>
            <p:nvPr/>
          </p:nvCxnSpPr>
          <p:spPr>
            <a:xfrm rot="16200000" flipH="1">
              <a:off x="2217422" y="4026572"/>
              <a:ext cx="4710743"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Date Placeholder 6"/>
          <p:cNvSpPr>
            <a:spLocks noGrp="1"/>
          </p:cNvSpPr>
          <p:nvPr>
            <p:ph type="dt" sz="half" idx="10"/>
          </p:nvPr>
        </p:nvSpPr>
        <p:spPr/>
        <p:txBody>
          <a:bodyPr/>
          <a:lstStyle>
            <a:lvl1pPr>
              <a:defRPr/>
            </a:lvl1pPr>
          </a:lstStyle>
          <a:p>
            <a:pPr>
              <a:defRPr/>
            </a:pPr>
            <a:fld id="{CC0F400A-B2E6-477E-952C-EA9C8CFBBB87}" type="datetime1">
              <a:rPr lang="en-GB"/>
              <a:pPr>
                <a:defRPr/>
              </a:pPr>
              <a:t>03/06/2016</a:t>
            </a:fld>
            <a:endParaRPr lang="en-US"/>
          </a:p>
        </p:txBody>
      </p:sp>
      <p:sp>
        <p:nvSpPr>
          <p:cNvPr id="16" name="Footer Placeholder 7"/>
          <p:cNvSpPr>
            <a:spLocks noGrp="1"/>
          </p:cNvSpPr>
          <p:nvPr>
            <p:ph type="ftr" sz="quarter" idx="11"/>
          </p:nvPr>
        </p:nvSpPr>
        <p:spPr/>
        <p:txBody>
          <a:bodyPr/>
          <a:lstStyle>
            <a:lvl1pPr>
              <a:defRPr/>
            </a:lvl1pPr>
          </a:lstStyle>
          <a:p>
            <a:pPr>
              <a:defRPr/>
            </a:pPr>
            <a:r>
              <a:rPr lang="en-US"/>
              <a:t>Routledge/Taylor &amp; Francis 2013</a:t>
            </a:r>
          </a:p>
        </p:txBody>
      </p:sp>
      <p:sp>
        <p:nvSpPr>
          <p:cNvPr id="17" name="Slide Number Placeholder 8"/>
          <p:cNvSpPr>
            <a:spLocks noGrp="1"/>
          </p:cNvSpPr>
          <p:nvPr>
            <p:ph type="sldNum" sz="quarter" idx="12"/>
          </p:nvPr>
        </p:nvSpPr>
        <p:spPr/>
        <p:txBody>
          <a:bodyPr/>
          <a:lstStyle>
            <a:lvl1pPr>
              <a:defRPr/>
            </a:lvl1pPr>
          </a:lstStyle>
          <a:p>
            <a:pPr>
              <a:defRPr/>
            </a:pPr>
            <a:fld id="{6AA71940-8D2E-4C9A-83E5-4AA13EE0B96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1"/>
          <p:cNvGrpSpPr>
            <a:grpSpLocks/>
          </p:cNvGrpSpPr>
          <p:nvPr/>
        </p:nvGrpSpPr>
        <p:grpSpPr bwMode="auto">
          <a:xfrm>
            <a:off x="182563" y="173038"/>
            <a:ext cx="8778875" cy="6511925"/>
            <a:chOff x="182880" y="173699"/>
            <a:chExt cx="8778240" cy="6510602"/>
          </a:xfrm>
        </p:grpSpPr>
        <p:sp>
          <p:nvSpPr>
            <p:cNvPr id="4"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0"/>
            <p:cNvGrpSpPr>
              <a:grpSpLocks/>
            </p:cNvGrpSpPr>
            <p:nvPr/>
          </p:nvGrpSpPr>
          <p:grpSpPr bwMode="auto">
            <a:xfrm>
              <a:off x="256032" y="237744"/>
              <a:ext cx="8622792" cy="6364224"/>
              <a:chOff x="247157" y="247430"/>
              <a:chExt cx="8622792" cy="6364224"/>
            </a:xfrm>
          </p:grpSpPr>
          <p:sp>
            <p:nvSpPr>
              <p:cNvPr id="6" name="Rectangle 14"/>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5"/>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1369DD26-5ADB-4B0E-9E69-45AA2CF0062C}" type="datetime1">
              <a:rPr lang="en-GB"/>
              <a:pPr>
                <a:defRPr/>
              </a:pPr>
              <a:t>03/06/2016</a:t>
            </a:fld>
            <a:endParaRPr lang="en-US"/>
          </a:p>
        </p:txBody>
      </p:sp>
      <p:sp>
        <p:nvSpPr>
          <p:cNvPr id="10" name="Footer Placeholder 3"/>
          <p:cNvSpPr>
            <a:spLocks noGrp="1"/>
          </p:cNvSpPr>
          <p:nvPr>
            <p:ph type="ftr" sz="quarter" idx="11"/>
          </p:nvPr>
        </p:nvSpPr>
        <p:spPr/>
        <p:txBody>
          <a:bodyPr/>
          <a:lstStyle>
            <a:lvl1pPr>
              <a:defRPr/>
            </a:lvl1pPr>
          </a:lstStyle>
          <a:p>
            <a:pPr>
              <a:defRPr/>
            </a:pPr>
            <a:r>
              <a:rPr lang="en-US"/>
              <a:t>Routledge/Taylor &amp; Francis 2013</a:t>
            </a:r>
          </a:p>
        </p:txBody>
      </p:sp>
      <p:sp>
        <p:nvSpPr>
          <p:cNvPr id="11" name="Slide Number Placeholder 4"/>
          <p:cNvSpPr>
            <a:spLocks noGrp="1"/>
          </p:cNvSpPr>
          <p:nvPr>
            <p:ph type="sldNum" sz="quarter" idx="12"/>
          </p:nvPr>
        </p:nvSpPr>
        <p:spPr/>
        <p:txBody>
          <a:bodyPr/>
          <a:lstStyle>
            <a:lvl1pPr>
              <a:defRPr/>
            </a:lvl1pPr>
          </a:lstStyle>
          <a:p>
            <a:pPr>
              <a:defRPr/>
            </a:pPr>
            <a:fld id="{7FFE05B5-183F-4C50-B551-AB544855F9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182563" y="173038"/>
            <a:ext cx="8778875" cy="6511925"/>
            <a:chOff x="182880" y="173699"/>
            <a:chExt cx="8778240" cy="6510602"/>
          </a:xfrm>
        </p:grpSpPr>
        <p:sp>
          <p:nvSpPr>
            <p:cNvPr id="3"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 name="Group 10"/>
            <p:cNvGrpSpPr>
              <a:grpSpLocks/>
            </p:cNvGrpSpPr>
            <p:nvPr/>
          </p:nvGrpSpPr>
          <p:grpSpPr bwMode="auto">
            <a:xfrm>
              <a:off x="256032" y="237744"/>
              <a:ext cx="8622792" cy="6364224"/>
              <a:chOff x="247157" y="247430"/>
              <a:chExt cx="8622792" cy="6364224"/>
            </a:xfrm>
          </p:grpSpPr>
          <p:sp>
            <p:nvSpPr>
              <p:cNvPr id="5" name="Rectangle 1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6" name="Straight Connector 1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AAB88EF3-1C3D-4B3A-8203-E65BA78588FF}" type="datetime1">
              <a:rPr lang="en-GB"/>
              <a:pPr>
                <a:defRPr/>
              </a:pPr>
              <a:t>03/06/2016</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Routledge/Taylor &amp; Francis 2013</a:t>
            </a:r>
          </a:p>
        </p:txBody>
      </p:sp>
      <p:sp>
        <p:nvSpPr>
          <p:cNvPr id="9" name="Slide Number Placeholder 3"/>
          <p:cNvSpPr>
            <a:spLocks noGrp="1"/>
          </p:cNvSpPr>
          <p:nvPr>
            <p:ph type="sldNum" sz="quarter" idx="12"/>
          </p:nvPr>
        </p:nvSpPr>
        <p:spPr/>
        <p:txBody>
          <a:bodyPr/>
          <a:lstStyle>
            <a:lvl1pPr>
              <a:defRPr/>
            </a:lvl1pPr>
          </a:lstStyle>
          <a:p>
            <a:pPr>
              <a:defRPr/>
            </a:pPr>
            <a:fld id="{E63FBA5B-0622-4DDA-9DA2-2CD59500DB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70717718-A165-470F-AE1D-11429C060D08}" type="datetime1">
              <a:rPr lang="en-GB"/>
              <a:pPr>
                <a:defRPr/>
              </a:pPr>
              <a:t>03/06/2016</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Routledge/Taylor &amp; Francis 2013</a:t>
            </a:r>
          </a:p>
        </p:txBody>
      </p:sp>
      <p:sp>
        <p:nvSpPr>
          <p:cNvPr id="14" name="Slide Number Placeholder 6"/>
          <p:cNvSpPr>
            <a:spLocks noGrp="1"/>
          </p:cNvSpPr>
          <p:nvPr>
            <p:ph type="sldNum" sz="quarter" idx="12"/>
          </p:nvPr>
        </p:nvSpPr>
        <p:spPr/>
        <p:txBody>
          <a:bodyPr/>
          <a:lstStyle>
            <a:lvl1pPr>
              <a:defRPr/>
            </a:lvl1pPr>
          </a:lstStyle>
          <a:p>
            <a:pPr>
              <a:defRPr/>
            </a:pPr>
            <a:fld id="{F7933BA7-5DF5-4B75-97C2-1DE0DF9A34E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a:solidFill>
                  <a:schemeClr val="bg2">
                    <a:lumMod val="60000"/>
                    <a:lumOff val="40000"/>
                  </a:schemeClr>
                </a:solidFill>
                <a:latin typeface="Brush Script MT" pitchFamily="66" charset="0"/>
                <a:cs typeface="+mn-cs"/>
              </a:defRPr>
            </a:lvl1pPr>
          </a:lstStyle>
          <a:p>
            <a:pPr>
              <a:defRPr/>
            </a:pPr>
            <a:fld id="{2708F5EC-FC09-4DA5-9CEC-8CC8A870FF45}" type="datetime1">
              <a:rPr lang="en-GB"/>
              <a:pPr>
                <a:defRPr/>
              </a:pPr>
              <a:t>03/06/2016</a:t>
            </a:fld>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B0BCC1"/>
                </a:solidFill>
                <a:latin typeface="Brush Script MT" pitchFamily="66" charset="0"/>
              </a:defRPr>
            </a:lvl1pPr>
          </a:lstStyle>
          <a:p>
            <a:pPr>
              <a:defRPr/>
            </a:pPr>
            <a:r>
              <a:rPr lang="en-US"/>
              <a:t>Routledge/Taylor &amp; Francis 2013</a:t>
            </a: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B0BCC1"/>
                </a:solidFill>
                <a:latin typeface="Calisto MT" pitchFamily="18" charset="0"/>
              </a:defRPr>
            </a:lvl1pPr>
          </a:lstStyle>
          <a:p>
            <a:pPr>
              <a:defRPr/>
            </a:pPr>
            <a:fld id="{324FFEED-008D-497A-ACF0-0DA9C4B46D2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 id="2147483955" r:id="rId13"/>
    <p:sldLayoutId id="2147483956" r:id="rId14"/>
  </p:sldLayoutIdLst>
  <p:hf sldNum="0" hdr="0" dt="0"/>
  <p:txStyles>
    <p:titleStyle>
      <a:lvl1pPr algn="ctr" rtl="0" eaLnBrk="0" fontAlgn="base" hangingPunct="0">
        <a:spcBef>
          <a:spcPct val="0"/>
        </a:spcBef>
        <a:spcAft>
          <a:spcPct val="0"/>
        </a:spcAft>
        <a:defRPr sz="4800" kern="1200">
          <a:solidFill>
            <a:srgbClr val="404040"/>
          </a:solidFill>
          <a:latin typeface="+mj-lt"/>
          <a:ea typeface="+mj-ea"/>
          <a:cs typeface="+mj-cs"/>
        </a:defRPr>
      </a:lvl1pPr>
      <a:lvl2pPr algn="ctr" rtl="0" eaLnBrk="0" fontAlgn="base" hangingPunct="0">
        <a:spcBef>
          <a:spcPct val="0"/>
        </a:spcBef>
        <a:spcAft>
          <a:spcPct val="0"/>
        </a:spcAft>
        <a:defRPr sz="4800">
          <a:solidFill>
            <a:srgbClr val="404040"/>
          </a:solidFill>
          <a:latin typeface="Calisto MT" pitchFamily="18" charset="0"/>
        </a:defRPr>
      </a:lvl2pPr>
      <a:lvl3pPr algn="ctr" rtl="0" eaLnBrk="0" fontAlgn="base" hangingPunct="0">
        <a:spcBef>
          <a:spcPct val="0"/>
        </a:spcBef>
        <a:spcAft>
          <a:spcPct val="0"/>
        </a:spcAft>
        <a:defRPr sz="4800">
          <a:solidFill>
            <a:srgbClr val="404040"/>
          </a:solidFill>
          <a:latin typeface="Calisto MT" pitchFamily="18" charset="0"/>
        </a:defRPr>
      </a:lvl3pPr>
      <a:lvl4pPr algn="ctr" rtl="0" eaLnBrk="0" fontAlgn="base" hangingPunct="0">
        <a:spcBef>
          <a:spcPct val="0"/>
        </a:spcBef>
        <a:spcAft>
          <a:spcPct val="0"/>
        </a:spcAft>
        <a:defRPr sz="4800">
          <a:solidFill>
            <a:srgbClr val="404040"/>
          </a:solidFill>
          <a:latin typeface="Calisto MT" pitchFamily="18" charset="0"/>
        </a:defRPr>
      </a:lvl4pPr>
      <a:lvl5pPr algn="ctr" rtl="0" eaLnBrk="0" fontAlgn="base" hangingPunct="0">
        <a:spcBef>
          <a:spcPct val="0"/>
        </a:spcBef>
        <a:spcAft>
          <a:spcPct val="0"/>
        </a:spcAft>
        <a:defRPr sz="4800">
          <a:solidFill>
            <a:srgbClr val="404040"/>
          </a:solidFill>
          <a:latin typeface="Calisto MT" pitchFamily="18" charset="0"/>
        </a:defRPr>
      </a:lvl5pPr>
      <a:lvl6pPr marL="457200" algn="ctr" rtl="0" fontAlgn="base">
        <a:spcBef>
          <a:spcPct val="0"/>
        </a:spcBef>
        <a:spcAft>
          <a:spcPct val="0"/>
        </a:spcAft>
        <a:defRPr sz="4800">
          <a:solidFill>
            <a:srgbClr val="404040"/>
          </a:solidFill>
          <a:latin typeface="Calisto MT" pitchFamily="18" charset="0"/>
        </a:defRPr>
      </a:lvl6pPr>
      <a:lvl7pPr marL="914400" algn="ctr" rtl="0" fontAlgn="base">
        <a:spcBef>
          <a:spcPct val="0"/>
        </a:spcBef>
        <a:spcAft>
          <a:spcPct val="0"/>
        </a:spcAft>
        <a:defRPr sz="4800">
          <a:solidFill>
            <a:srgbClr val="404040"/>
          </a:solidFill>
          <a:latin typeface="Calisto MT" pitchFamily="18" charset="0"/>
        </a:defRPr>
      </a:lvl7pPr>
      <a:lvl8pPr marL="1371600" algn="ctr" rtl="0" fontAlgn="base">
        <a:spcBef>
          <a:spcPct val="0"/>
        </a:spcBef>
        <a:spcAft>
          <a:spcPct val="0"/>
        </a:spcAft>
        <a:defRPr sz="4800">
          <a:solidFill>
            <a:srgbClr val="404040"/>
          </a:solidFill>
          <a:latin typeface="Calisto MT" pitchFamily="18" charset="0"/>
        </a:defRPr>
      </a:lvl8pPr>
      <a:lvl9pPr marL="1828800" algn="ctr" rtl="0" fontAlgn="base">
        <a:spcBef>
          <a:spcPct val="0"/>
        </a:spcBef>
        <a:spcAft>
          <a:spcPct val="0"/>
        </a:spcAft>
        <a:defRPr sz="4800">
          <a:solidFill>
            <a:srgbClr val="404040"/>
          </a:solidFill>
          <a:latin typeface="Calisto MT" pitchFamily="18" charset="0"/>
        </a:defRPr>
      </a:lvl9pPr>
    </p:titleStyle>
    <p:bodyStyle>
      <a:lvl1pPr marL="342900" indent="-342900" algn="l" rtl="0" eaLnBrk="0" fontAlgn="base" hangingPunct="0">
        <a:spcBef>
          <a:spcPts val="2000"/>
        </a:spcBef>
        <a:spcAft>
          <a:spcPct val="0"/>
        </a:spcAft>
        <a:buClr>
          <a:srgbClr val="404040"/>
        </a:buClr>
        <a:buFont typeface="Arial" charset="0"/>
        <a:buChar char="•"/>
        <a:defRPr sz="2400" kern="1200">
          <a:solidFill>
            <a:srgbClr val="404040"/>
          </a:solidFill>
          <a:latin typeface="+mn-lt"/>
          <a:ea typeface="+mn-ea"/>
          <a:cs typeface="+mn-cs"/>
        </a:defRPr>
      </a:lvl1pPr>
      <a:lvl2pPr marL="579438" indent="-228600" algn="l" rtl="0" eaLnBrk="0" fontAlgn="base" hangingPunct="0">
        <a:spcBef>
          <a:spcPts val="600"/>
        </a:spcBef>
        <a:spcAft>
          <a:spcPct val="0"/>
        </a:spcAft>
        <a:buClr>
          <a:srgbClr val="B0BCC1"/>
        </a:buClr>
        <a:buFont typeface="Arial" charset="0"/>
        <a:buChar char="•"/>
        <a:defRPr sz="2200" kern="1200">
          <a:solidFill>
            <a:srgbClr val="404040"/>
          </a:solidFill>
          <a:latin typeface="+mn-lt"/>
          <a:ea typeface="+mn-ea"/>
          <a:cs typeface="+mn-cs"/>
        </a:defRPr>
      </a:lvl2pPr>
      <a:lvl3pPr marL="808038" indent="-228600" algn="l" rtl="0" eaLnBrk="0" fontAlgn="base" hangingPunct="0">
        <a:spcBef>
          <a:spcPts val="600"/>
        </a:spcBef>
        <a:spcAft>
          <a:spcPct val="0"/>
        </a:spcAft>
        <a:buClr>
          <a:srgbClr val="404040"/>
        </a:buClr>
        <a:buFont typeface="Arial" charset="0"/>
        <a:buChar char="•"/>
        <a:defRPr sz="2000" kern="1200">
          <a:solidFill>
            <a:srgbClr val="404040"/>
          </a:solidFill>
          <a:latin typeface="+mn-lt"/>
          <a:ea typeface="+mn-ea"/>
          <a:cs typeface="+mn-cs"/>
        </a:defRPr>
      </a:lvl3pPr>
      <a:lvl4pPr marL="1036638" indent="-228600" algn="l" rtl="0" eaLnBrk="0" fontAlgn="base" hangingPunct="0">
        <a:spcBef>
          <a:spcPts val="600"/>
        </a:spcBef>
        <a:spcAft>
          <a:spcPct val="0"/>
        </a:spcAft>
        <a:buClr>
          <a:srgbClr val="B0BCC1"/>
        </a:buClr>
        <a:buFont typeface="Arial" charset="0"/>
        <a:buChar char="•"/>
        <a:defRPr kern="1200">
          <a:solidFill>
            <a:srgbClr val="404040"/>
          </a:solidFill>
          <a:latin typeface="+mn-lt"/>
          <a:ea typeface="+mn-ea"/>
          <a:cs typeface="+mn-cs"/>
        </a:defRPr>
      </a:lvl4pPr>
      <a:lvl5pPr marL="1265238" indent="-228600" algn="l" rtl="0" eaLnBrk="0" fontAlgn="base" hangingPunct="0">
        <a:spcBef>
          <a:spcPts val="600"/>
        </a:spcBef>
        <a:spcAft>
          <a:spcPct val="0"/>
        </a:spcAft>
        <a:buClr>
          <a:srgbClr val="404040"/>
        </a:buClr>
        <a:buFont typeface="Arial" charset="0"/>
        <a:buChar char="•"/>
        <a:defRPr kern="1200">
          <a:solidFill>
            <a:srgbClr val="404040"/>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8.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8.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p:txBody>
          <a:bodyPr/>
          <a:lstStyle/>
          <a:p>
            <a:pPr algn="r" eaLnBrk="1" hangingPunct="1"/>
            <a:r>
              <a:rPr lang="en-US" sz="4000" smtClean="0">
                <a:solidFill>
                  <a:srgbClr val="404040"/>
                </a:solidFill>
              </a:rPr>
              <a:t>Chapter 11</a:t>
            </a:r>
          </a:p>
        </p:txBody>
      </p:sp>
      <p:sp>
        <p:nvSpPr>
          <p:cNvPr id="18434" name="Subtitle 2"/>
          <p:cNvSpPr>
            <a:spLocks noGrp="1"/>
          </p:cNvSpPr>
          <p:nvPr>
            <p:ph type="subTitle" idx="1"/>
          </p:nvPr>
        </p:nvSpPr>
        <p:spPr>
          <a:xfrm>
            <a:off x="2659063" y="3246438"/>
            <a:ext cx="5597525" cy="1260475"/>
          </a:xfrm>
        </p:spPr>
        <p:txBody>
          <a:bodyPr/>
          <a:lstStyle/>
          <a:p>
            <a:pPr algn="r">
              <a:buClr>
                <a:srgbClr val="404040"/>
              </a:buClr>
              <a:buFont typeface="Arial" charset="0"/>
              <a:buNone/>
            </a:pPr>
            <a:r>
              <a:rPr lang="en-US" sz="4500" b="1" smtClean="0">
                <a:solidFill>
                  <a:srgbClr val="404040"/>
                </a:solidFill>
              </a:rPr>
              <a:t>Taking Exams</a:t>
            </a:r>
          </a:p>
        </p:txBody>
      </p:sp>
      <p:sp>
        <p:nvSpPr>
          <p:cNvPr id="18435"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8"/>
          <p:cNvSpPr>
            <a:spLocks noChangeArrowheads="1"/>
          </p:cNvSpPr>
          <p:nvPr/>
        </p:nvSpPr>
        <p:spPr bwMode="auto">
          <a:xfrm>
            <a:off x="304800" y="488950"/>
            <a:ext cx="8521700" cy="6029325"/>
          </a:xfrm>
          <a:prstGeom prst="rect">
            <a:avLst/>
          </a:prstGeom>
          <a:noFill/>
          <a:ln w="9525">
            <a:noFill/>
            <a:miter lim="800000"/>
            <a:headEnd/>
            <a:tailEnd/>
          </a:ln>
        </p:spPr>
        <p:txBody>
          <a:bodyPr lIns="0" tIns="0" rIns="0" bIns="0" anchor="ctr">
            <a:spAutoFit/>
          </a:bodyPr>
          <a:lstStyle/>
          <a:p>
            <a:pPr eaLnBrk="0" hangingPunct="0"/>
            <a:endParaRPr lang="en-US" sz="2200" b="1">
              <a:solidFill>
                <a:srgbClr val="000000"/>
              </a:solidFill>
              <a:latin typeface="Times New Roman" pitchFamily="18" charset="0"/>
              <a:cs typeface="Times New Roman" pitchFamily="18" charset="0"/>
            </a:endParaRPr>
          </a:p>
          <a:p>
            <a:pPr eaLnBrk="0" hangingPunct="0"/>
            <a:r>
              <a:rPr lang="en-US" sz="2200">
                <a:solidFill>
                  <a:srgbClr val="000000"/>
                </a:solidFill>
                <a:latin typeface="Times New Roman" pitchFamily="18" charset="0"/>
                <a:cs typeface="Times New Roman" pitchFamily="18" charset="0"/>
              </a:rPr>
              <a:t>	Memory is important to everybody’</a:t>
            </a:r>
            <a:r>
              <a:rPr lang="en-US" altLang="ja-JP" sz="2200">
                <a:solidFill>
                  <a:srgbClr val="000000"/>
                </a:solidFill>
                <a:latin typeface="Times New Roman" pitchFamily="18" charset="0"/>
                <a:cs typeface="Times New Roman" pitchFamily="18" charset="0"/>
              </a:rPr>
              <a:t>s life. Memry has special ways to help you get a better recollection of things adn ideas. Psychologists believe that memory has three stages: encoding, storage, and retrieval.</a:t>
            </a:r>
          </a:p>
          <a:p>
            <a:pPr eaLnBrk="0" hangingPunct="0"/>
            <a:r>
              <a:rPr lang="en-US" sz="2200">
                <a:solidFill>
                  <a:srgbClr val="000000"/>
                </a:solidFill>
                <a:latin typeface="Times New Roman" pitchFamily="18" charset="0"/>
                <a:cs typeface="Times New Roman" pitchFamily="18" charset="0"/>
              </a:rPr>
              <a:t>	In the encoding stage, you are puttin facts and ideas into code, usually words, and filing them away in your memory and encoding involves preparing information for storage in memory. The second stage of memory is storage. It is the stage that most people call memory. It involves keeping information so that it is accessible for use later in time. How well information is stored can be affected by old information already stored and newer information that is added later. Retrieval means the ability to get back information that is in storage. There are two types of retrieval—recognition and recall. In recognition, you have to be able to identify the correct information from several choices. In recall, you have to pull information directly from your memory without using the recognition type of retrieval.</a:t>
            </a:r>
          </a:p>
          <a:p>
            <a:pPr eaLnBrk="0" hangingPunct="0"/>
            <a:r>
              <a:rPr lang="en-US" sz="2200">
                <a:solidFill>
                  <a:srgbClr val="000000"/>
                </a:solidFill>
                <a:latin typeface="Times New Roman" pitchFamily="18" charset="0"/>
                <a:cs typeface="Times New Roman" pitchFamily="18" charset="0"/>
              </a:rPr>
              <a:t>	</a:t>
            </a:r>
          </a:p>
          <a:p>
            <a:pPr eaLnBrk="0" hangingPunct="0"/>
            <a:endParaRPr lang="en-US" sz="2200">
              <a:solidFill>
                <a:srgbClr val="000000"/>
              </a:solidFill>
              <a:latin typeface="Times New Roman" pitchFamily="18" charset="0"/>
              <a:cs typeface="Times New Roman" pitchFamily="18" charset="0"/>
            </a:endParaRPr>
          </a:p>
        </p:txBody>
      </p:sp>
      <p:sp>
        <p:nvSpPr>
          <p:cNvPr id="35842"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8"/>
          <p:cNvSpPr>
            <a:spLocks noChangeArrowheads="1"/>
          </p:cNvSpPr>
          <p:nvPr/>
        </p:nvSpPr>
        <p:spPr bwMode="auto">
          <a:xfrm>
            <a:off x="317500" y="383025"/>
            <a:ext cx="8521700" cy="6093975"/>
          </a:xfrm>
          <a:prstGeom prst="rect">
            <a:avLst/>
          </a:prstGeom>
          <a:noFill/>
          <a:ln>
            <a:noFill/>
          </a:ln>
          <a:extLst>
            <a:ext uri="{909E8E84-426E-40dd-AFC4-6F175D3DCCD1}"/>
            <a:ext uri="{91240B29-F687-4f45-9708-019B960494DF}"/>
          </a:extLst>
        </p:spPr>
        <p:txBody>
          <a:bodyPr lIns="0" tIns="0" rIns="0" bIns="0" anchor="ctr">
            <a:spAutoFit/>
          </a:bodyPr>
          <a:lstStyle/>
          <a:p>
            <a:pPr eaLnBrk="0" fontAlgn="auto" hangingPunct="0">
              <a:spcBef>
                <a:spcPts val="0"/>
              </a:spcBef>
              <a:spcAft>
                <a:spcPts val="0"/>
              </a:spcAft>
              <a:defRPr/>
            </a:pPr>
            <a:endParaRPr lang="en-US" sz="2200" b="1" dirty="0">
              <a:solidFill>
                <a:prstClr val="black"/>
              </a:solidFill>
              <a:latin typeface="Times New Roman"/>
              <a:cs typeface="Times New Roman"/>
            </a:endParaRPr>
          </a:p>
          <a:p>
            <a:pPr eaLnBrk="0" fontAlgn="auto" hangingPunct="0">
              <a:spcBef>
                <a:spcPts val="0"/>
              </a:spcBef>
              <a:spcAft>
                <a:spcPts val="0"/>
              </a:spcAft>
              <a:defRPr/>
            </a:pPr>
            <a:r>
              <a:rPr lang="en-US" sz="2200" dirty="0">
                <a:solidFill>
                  <a:prstClr val="black"/>
                </a:solidFill>
                <a:latin typeface="Times New Roman"/>
                <a:cs typeface="Times New Roman"/>
              </a:rPr>
              <a:t>	Memory is important to everybody</a:t>
            </a:r>
            <a:r>
              <a:rPr lang="ja-JP" altLang="en-US" sz="2200" dirty="0">
                <a:solidFill>
                  <a:prstClr val="black"/>
                </a:solidFill>
                <a:latin typeface="Times New Roman"/>
                <a:cs typeface="Times New Roman"/>
              </a:rPr>
              <a:t>’</a:t>
            </a:r>
            <a:r>
              <a:rPr lang="en-US" altLang="ja-JP" sz="2200" dirty="0">
                <a:solidFill>
                  <a:prstClr val="black"/>
                </a:solidFill>
                <a:latin typeface="Times New Roman"/>
                <a:cs typeface="Times New Roman"/>
              </a:rPr>
              <a:t>s life. </a:t>
            </a:r>
            <a:r>
              <a:rPr lang="en-US" altLang="ja-JP" sz="2200" dirty="0">
                <a:solidFill>
                  <a:srgbClr val="FF0000"/>
                </a:solidFill>
                <a:latin typeface="Times New Roman"/>
                <a:cs typeface="Times New Roman"/>
              </a:rPr>
              <a:t>Memry</a:t>
            </a:r>
            <a:r>
              <a:rPr lang="en-US" altLang="ja-JP" sz="2200" dirty="0">
                <a:solidFill>
                  <a:prstClr val="black"/>
                </a:solidFill>
                <a:latin typeface="Times New Roman"/>
                <a:cs typeface="Times New Roman"/>
              </a:rPr>
              <a:t> has special ways to help you get a better recollection of things a</a:t>
            </a:r>
            <a:r>
              <a:rPr lang="en-US" altLang="ja-JP" sz="2200" dirty="0">
                <a:solidFill>
                  <a:srgbClr val="FF0000"/>
                </a:solidFill>
                <a:latin typeface="Times New Roman"/>
                <a:cs typeface="Times New Roman"/>
              </a:rPr>
              <a:t>dn</a:t>
            </a:r>
            <a:r>
              <a:rPr lang="en-US" altLang="ja-JP" sz="2200" dirty="0">
                <a:solidFill>
                  <a:prstClr val="black"/>
                </a:solidFill>
                <a:latin typeface="Times New Roman"/>
                <a:cs typeface="Times New Roman"/>
              </a:rPr>
              <a:t> ideas. Psychologists believe that memory has three stages: </a:t>
            </a:r>
            <a:r>
              <a:rPr lang="en-US" altLang="ja-JP" sz="2200" u="sng" dirty="0">
                <a:solidFill>
                  <a:prstClr val="black"/>
                </a:solidFill>
                <a:latin typeface="Times New Roman"/>
                <a:cs typeface="Times New Roman"/>
              </a:rPr>
              <a:t>encoding</a:t>
            </a:r>
            <a:r>
              <a:rPr lang="en-US" altLang="ja-JP" sz="2200" dirty="0">
                <a:solidFill>
                  <a:prstClr val="black"/>
                </a:solidFill>
                <a:latin typeface="Times New Roman"/>
                <a:cs typeface="Times New Roman"/>
              </a:rPr>
              <a:t>, </a:t>
            </a:r>
            <a:r>
              <a:rPr lang="en-US" altLang="ja-JP" sz="2200" u="sng" dirty="0">
                <a:solidFill>
                  <a:prstClr val="black"/>
                </a:solidFill>
                <a:latin typeface="Times New Roman"/>
                <a:cs typeface="Times New Roman"/>
              </a:rPr>
              <a:t>storage</a:t>
            </a:r>
            <a:r>
              <a:rPr lang="en-US" altLang="ja-JP" sz="2200" dirty="0">
                <a:solidFill>
                  <a:prstClr val="black"/>
                </a:solidFill>
                <a:latin typeface="Times New Roman"/>
                <a:cs typeface="Times New Roman"/>
              </a:rPr>
              <a:t>, and </a:t>
            </a:r>
            <a:r>
              <a:rPr lang="en-US" altLang="ja-JP" sz="2200" u="sng" dirty="0">
                <a:solidFill>
                  <a:prstClr val="black"/>
                </a:solidFill>
                <a:latin typeface="Times New Roman"/>
                <a:cs typeface="Times New Roman"/>
              </a:rPr>
              <a:t>retrieval</a:t>
            </a:r>
            <a:r>
              <a:rPr lang="en-US" altLang="ja-JP" sz="2200" dirty="0">
                <a:solidFill>
                  <a:prstClr val="black"/>
                </a:solidFill>
                <a:latin typeface="Times New Roman"/>
                <a:cs typeface="Times New Roman"/>
              </a:rPr>
              <a:t>.</a:t>
            </a:r>
          </a:p>
          <a:p>
            <a:pPr eaLnBrk="0" fontAlgn="auto" hangingPunct="0">
              <a:spcBef>
                <a:spcPts val="0"/>
              </a:spcBef>
              <a:spcAft>
                <a:spcPts val="0"/>
              </a:spcAft>
              <a:defRPr/>
            </a:pPr>
            <a:r>
              <a:rPr lang="en-US" sz="2200" dirty="0">
                <a:solidFill>
                  <a:prstClr val="black"/>
                </a:solidFill>
                <a:latin typeface="Times New Roman"/>
                <a:cs typeface="Times New Roman"/>
              </a:rPr>
              <a:t>	</a:t>
            </a:r>
            <a:r>
              <a:rPr lang="en-US" sz="2200" i="1" dirty="0">
                <a:solidFill>
                  <a:srgbClr val="0070C0"/>
                </a:solidFill>
                <a:latin typeface="Times New Roman"/>
                <a:cs typeface="Times New Roman"/>
              </a:rPr>
              <a:t>Transition word(s) </a:t>
            </a:r>
            <a:r>
              <a:rPr lang="en-US" sz="2200" dirty="0">
                <a:solidFill>
                  <a:prstClr val="black"/>
                </a:solidFill>
                <a:latin typeface="Times New Roman"/>
                <a:cs typeface="Times New Roman"/>
              </a:rPr>
              <a:t>In the encoding stage, you are puttin</a:t>
            </a:r>
            <a:r>
              <a:rPr lang="en-US" sz="2200" dirty="0">
                <a:solidFill>
                  <a:srgbClr val="FF0000"/>
                </a:solidFill>
                <a:latin typeface="Times New Roman"/>
                <a:cs typeface="Times New Roman"/>
              </a:rPr>
              <a:t>g</a:t>
            </a:r>
            <a:r>
              <a:rPr lang="en-US" sz="2200" dirty="0">
                <a:solidFill>
                  <a:prstClr val="black"/>
                </a:solidFill>
                <a:latin typeface="Times New Roman"/>
                <a:cs typeface="Times New Roman"/>
              </a:rPr>
              <a:t> facts and ideas into code, usually words, and filing them away in your memory</a:t>
            </a:r>
            <a:r>
              <a:rPr lang="en-US" sz="2200" dirty="0">
                <a:solidFill>
                  <a:srgbClr val="FF0000"/>
                </a:solidFill>
                <a:latin typeface="Times New Roman"/>
                <a:cs typeface="Times New Roman"/>
              </a:rPr>
              <a:t>. </a:t>
            </a:r>
            <a:r>
              <a:rPr lang="en-US" sz="2200" strike="sngStrike" dirty="0">
                <a:solidFill>
                  <a:srgbClr val="FF0000"/>
                </a:solidFill>
                <a:latin typeface="Times New Roman"/>
                <a:cs typeface="Times New Roman"/>
              </a:rPr>
              <a:t>and</a:t>
            </a:r>
            <a:r>
              <a:rPr lang="en-US" sz="2200" dirty="0">
                <a:solidFill>
                  <a:srgbClr val="FF0000"/>
                </a:solidFill>
                <a:latin typeface="Times New Roman"/>
                <a:cs typeface="Times New Roman"/>
              </a:rPr>
              <a:t> </a:t>
            </a:r>
            <a:r>
              <a:rPr lang="en-US" sz="2200" u="sng" dirty="0">
                <a:solidFill>
                  <a:srgbClr val="FF0000"/>
                </a:solidFill>
                <a:latin typeface="Times New Roman"/>
                <a:cs typeface="Times New Roman"/>
              </a:rPr>
              <a:t>E</a:t>
            </a:r>
            <a:r>
              <a:rPr lang="en-US" sz="2200" u="sng" dirty="0">
                <a:solidFill>
                  <a:prstClr val="black"/>
                </a:solidFill>
                <a:latin typeface="Times New Roman"/>
                <a:cs typeface="Times New Roman"/>
              </a:rPr>
              <a:t>ncoding</a:t>
            </a:r>
            <a:r>
              <a:rPr lang="en-US" sz="2200" dirty="0">
                <a:solidFill>
                  <a:prstClr val="black"/>
                </a:solidFill>
                <a:latin typeface="Times New Roman"/>
                <a:cs typeface="Times New Roman"/>
              </a:rPr>
              <a:t> involves </a:t>
            </a:r>
            <a:r>
              <a:rPr lang="en-US" sz="2200" u="sng" dirty="0">
                <a:solidFill>
                  <a:prstClr val="black"/>
                </a:solidFill>
                <a:latin typeface="Times New Roman"/>
                <a:cs typeface="Times New Roman"/>
              </a:rPr>
              <a:t>preparing information </a:t>
            </a:r>
            <a:r>
              <a:rPr lang="en-US" sz="2200" dirty="0">
                <a:solidFill>
                  <a:prstClr val="black"/>
                </a:solidFill>
                <a:latin typeface="Times New Roman"/>
                <a:cs typeface="Times New Roman"/>
              </a:rPr>
              <a:t>for storage in memory. </a:t>
            </a:r>
          </a:p>
          <a:p>
            <a:pPr eaLnBrk="0" fontAlgn="auto" hangingPunct="0">
              <a:spcBef>
                <a:spcPts val="0"/>
              </a:spcBef>
              <a:spcAft>
                <a:spcPts val="0"/>
              </a:spcAft>
              <a:defRPr/>
            </a:pPr>
            <a:r>
              <a:rPr lang="en-US" sz="2200" dirty="0">
                <a:solidFill>
                  <a:srgbClr val="FF0000"/>
                </a:solidFill>
                <a:latin typeface="Times New Roman"/>
                <a:cs typeface="Times New Roman"/>
              </a:rPr>
              <a:t>	T</a:t>
            </a:r>
            <a:r>
              <a:rPr lang="en-US" sz="2200" dirty="0">
                <a:solidFill>
                  <a:prstClr val="black"/>
                </a:solidFill>
                <a:latin typeface="Times New Roman"/>
                <a:cs typeface="Times New Roman"/>
              </a:rPr>
              <a:t>he second stage of memory is </a:t>
            </a:r>
            <a:r>
              <a:rPr lang="en-US" sz="2200" u="sng" dirty="0">
                <a:solidFill>
                  <a:prstClr val="black"/>
                </a:solidFill>
                <a:latin typeface="Times New Roman"/>
                <a:cs typeface="Times New Roman"/>
              </a:rPr>
              <a:t>storage</a:t>
            </a:r>
            <a:r>
              <a:rPr lang="en-US" sz="2200" dirty="0">
                <a:solidFill>
                  <a:prstClr val="black"/>
                </a:solidFill>
                <a:latin typeface="Times New Roman"/>
                <a:cs typeface="Times New Roman"/>
              </a:rPr>
              <a:t>. It is the stage that most </a:t>
            </a:r>
            <a:r>
              <a:rPr lang="en-US" sz="2200" dirty="0">
                <a:solidFill>
                  <a:srgbClr val="FF0000"/>
                </a:solidFill>
                <a:latin typeface="Times New Roman"/>
                <a:cs typeface="Times New Roman"/>
              </a:rPr>
              <a:t>people</a:t>
            </a:r>
            <a:r>
              <a:rPr lang="en-US" sz="2200" dirty="0">
                <a:solidFill>
                  <a:prstClr val="black"/>
                </a:solidFill>
                <a:latin typeface="Times New Roman"/>
                <a:cs typeface="Times New Roman"/>
              </a:rPr>
              <a:t> call memory. It involves </a:t>
            </a:r>
            <a:r>
              <a:rPr lang="en-US" sz="2200" u="sng" dirty="0">
                <a:solidFill>
                  <a:prstClr val="black"/>
                </a:solidFill>
                <a:latin typeface="Times New Roman"/>
                <a:cs typeface="Times New Roman"/>
              </a:rPr>
              <a:t>keeping information </a:t>
            </a:r>
            <a:r>
              <a:rPr lang="en-US" sz="2200" dirty="0">
                <a:solidFill>
                  <a:prstClr val="black"/>
                </a:solidFill>
                <a:latin typeface="Times New Roman"/>
                <a:cs typeface="Times New Roman"/>
              </a:rPr>
              <a:t>so that it is accessible for use later in time. </a:t>
            </a:r>
            <a:r>
              <a:rPr lang="en-US" sz="2200" dirty="0">
                <a:solidFill>
                  <a:srgbClr val="FF0000"/>
                </a:solidFill>
                <a:latin typeface="Times New Roman"/>
                <a:cs typeface="Times New Roman"/>
              </a:rPr>
              <a:t>H</a:t>
            </a:r>
            <a:r>
              <a:rPr lang="en-US" sz="2200" dirty="0">
                <a:solidFill>
                  <a:prstClr val="black"/>
                </a:solidFill>
                <a:latin typeface="Times New Roman"/>
                <a:cs typeface="Times New Roman"/>
              </a:rPr>
              <a:t>ow well information is stored can </a:t>
            </a:r>
            <a:r>
              <a:rPr lang="en-US" sz="2200" u="sng" dirty="0">
                <a:solidFill>
                  <a:prstClr val="black"/>
                </a:solidFill>
                <a:latin typeface="Times New Roman"/>
                <a:cs typeface="Times New Roman"/>
              </a:rPr>
              <a:t>be affected by old information </a:t>
            </a:r>
            <a:r>
              <a:rPr lang="en-US" sz="2200" dirty="0">
                <a:solidFill>
                  <a:prstClr val="black"/>
                </a:solidFill>
                <a:latin typeface="Times New Roman"/>
                <a:cs typeface="Times New Roman"/>
              </a:rPr>
              <a:t>already stored and </a:t>
            </a:r>
            <a:r>
              <a:rPr lang="en-US" sz="2200" u="sng" dirty="0">
                <a:solidFill>
                  <a:prstClr val="black"/>
                </a:solidFill>
                <a:latin typeface="Times New Roman"/>
                <a:cs typeface="Times New Roman"/>
              </a:rPr>
              <a:t>newer information </a:t>
            </a:r>
            <a:r>
              <a:rPr lang="en-US" sz="2200" dirty="0">
                <a:solidFill>
                  <a:prstClr val="black"/>
                </a:solidFill>
                <a:latin typeface="Times New Roman"/>
                <a:cs typeface="Times New Roman"/>
              </a:rPr>
              <a:t>that is added later. </a:t>
            </a:r>
          </a:p>
          <a:p>
            <a:pPr eaLnBrk="0" fontAlgn="auto" hangingPunct="0">
              <a:spcBef>
                <a:spcPts val="0"/>
              </a:spcBef>
              <a:spcAft>
                <a:spcPts val="0"/>
              </a:spcAft>
              <a:defRPr/>
            </a:pPr>
            <a:r>
              <a:rPr lang="en-US" sz="2200" dirty="0">
                <a:solidFill>
                  <a:prstClr val="black"/>
                </a:solidFill>
                <a:latin typeface="Times New Roman"/>
                <a:cs typeface="Times New Roman"/>
              </a:rPr>
              <a:t>	</a:t>
            </a:r>
            <a:r>
              <a:rPr lang="en-US" sz="2200" i="1" dirty="0">
                <a:solidFill>
                  <a:srgbClr val="0070C0"/>
                </a:solidFill>
                <a:latin typeface="Times New Roman"/>
                <a:cs typeface="Times New Roman"/>
              </a:rPr>
              <a:t>Transition word(s) </a:t>
            </a:r>
            <a:r>
              <a:rPr lang="en-US" sz="2200" u="sng" dirty="0">
                <a:solidFill>
                  <a:prstClr val="black"/>
                </a:solidFill>
                <a:latin typeface="Times New Roman"/>
                <a:cs typeface="Times New Roman"/>
              </a:rPr>
              <a:t>retrieval</a:t>
            </a:r>
            <a:r>
              <a:rPr lang="en-US" sz="2200" dirty="0">
                <a:solidFill>
                  <a:prstClr val="black"/>
                </a:solidFill>
                <a:latin typeface="Times New Roman"/>
                <a:cs typeface="Times New Roman"/>
              </a:rPr>
              <a:t> means the ability to </a:t>
            </a:r>
            <a:r>
              <a:rPr lang="en-US" sz="2200" u="sng" dirty="0">
                <a:solidFill>
                  <a:prstClr val="black"/>
                </a:solidFill>
                <a:latin typeface="Times New Roman"/>
                <a:cs typeface="Times New Roman"/>
              </a:rPr>
              <a:t>get back information </a:t>
            </a:r>
            <a:r>
              <a:rPr lang="en-US" sz="2200" dirty="0">
                <a:solidFill>
                  <a:prstClr val="black"/>
                </a:solidFill>
                <a:latin typeface="Times New Roman"/>
                <a:cs typeface="Times New Roman"/>
              </a:rPr>
              <a:t>that is in storage. There are two types of retrieval—</a:t>
            </a:r>
            <a:r>
              <a:rPr lang="en-US" sz="2200" u="sng" dirty="0">
                <a:solidFill>
                  <a:prstClr val="black"/>
                </a:solidFill>
                <a:latin typeface="Times New Roman"/>
                <a:cs typeface="Times New Roman"/>
              </a:rPr>
              <a:t>recognition</a:t>
            </a:r>
            <a:r>
              <a:rPr lang="en-US" sz="2200" dirty="0">
                <a:solidFill>
                  <a:prstClr val="black"/>
                </a:solidFill>
                <a:latin typeface="Times New Roman"/>
                <a:cs typeface="Times New Roman"/>
              </a:rPr>
              <a:t> and </a:t>
            </a:r>
            <a:r>
              <a:rPr lang="en-US" sz="2200" u="sng" dirty="0">
                <a:solidFill>
                  <a:prstClr val="black"/>
                </a:solidFill>
                <a:latin typeface="Times New Roman"/>
                <a:cs typeface="Times New Roman"/>
              </a:rPr>
              <a:t>recall</a:t>
            </a:r>
            <a:r>
              <a:rPr lang="en-US" sz="2200" dirty="0">
                <a:solidFill>
                  <a:prstClr val="black"/>
                </a:solidFill>
                <a:latin typeface="Times New Roman"/>
                <a:cs typeface="Times New Roman"/>
              </a:rPr>
              <a:t>. In recognition, you have to be able to </a:t>
            </a:r>
            <a:r>
              <a:rPr lang="en-US" sz="2200" u="sng" dirty="0">
                <a:solidFill>
                  <a:prstClr val="black"/>
                </a:solidFill>
                <a:latin typeface="Times New Roman"/>
                <a:cs typeface="Times New Roman"/>
              </a:rPr>
              <a:t>identify the correct information </a:t>
            </a:r>
            <a:r>
              <a:rPr lang="en-US" sz="2200" dirty="0">
                <a:solidFill>
                  <a:prstClr val="black"/>
                </a:solidFill>
                <a:latin typeface="Times New Roman"/>
                <a:cs typeface="Times New Roman"/>
              </a:rPr>
              <a:t>from several choices. In recall, you have to </a:t>
            </a:r>
            <a:r>
              <a:rPr lang="en-US" sz="2200" u="sng" dirty="0">
                <a:solidFill>
                  <a:prstClr val="black"/>
                </a:solidFill>
                <a:latin typeface="Times New Roman"/>
                <a:cs typeface="Times New Roman"/>
              </a:rPr>
              <a:t>pull information directly from your memory</a:t>
            </a:r>
            <a:r>
              <a:rPr lang="en-US" sz="2200" dirty="0">
                <a:solidFill>
                  <a:prstClr val="black"/>
                </a:solidFill>
                <a:latin typeface="Times New Roman"/>
                <a:cs typeface="Times New Roman"/>
              </a:rPr>
              <a:t> without using the recognition type of retrieval.</a:t>
            </a:r>
          </a:p>
          <a:p>
            <a:pPr eaLnBrk="0" fontAlgn="auto" hangingPunct="0">
              <a:spcBef>
                <a:spcPts val="0"/>
              </a:spcBef>
              <a:spcAft>
                <a:spcPts val="0"/>
              </a:spcAft>
              <a:defRPr/>
            </a:pPr>
            <a:r>
              <a:rPr lang="en-US" sz="2200" dirty="0">
                <a:solidFill>
                  <a:prstClr val="black"/>
                </a:solidFill>
                <a:latin typeface="Times New Roman"/>
                <a:cs typeface="Times New Roman"/>
              </a:rPr>
              <a:t>	</a:t>
            </a:r>
            <a:r>
              <a:rPr lang="en-US" sz="2200" dirty="0">
                <a:solidFill>
                  <a:srgbClr val="0070C0"/>
                </a:solidFill>
                <a:latin typeface="Times New Roman"/>
                <a:cs typeface="Times New Roman"/>
              </a:rPr>
              <a:t>In conclusion….</a:t>
            </a:r>
            <a:endParaRPr lang="en-US" sz="2200" dirty="0">
              <a:solidFill>
                <a:prstClr val="black"/>
              </a:solidFill>
              <a:latin typeface="Times New Roman"/>
              <a:cs typeface="Times New Roman"/>
            </a:endParaRPr>
          </a:p>
          <a:p>
            <a:pPr eaLnBrk="0" fontAlgn="auto" hangingPunct="0">
              <a:spcBef>
                <a:spcPts val="0"/>
              </a:spcBef>
              <a:spcAft>
                <a:spcPts val="0"/>
              </a:spcAft>
              <a:defRPr/>
            </a:pPr>
            <a:endParaRPr lang="en-US" sz="2200" dirty="0">
              <a:solidFill>
                <a:prstClr val="black"/>
              </a:solidFill>
              <a:latin typeface="Times New Roman"/>
              <a:cs typeface="Times New Roman"/>
            </a:endParaRPr>
          </a:p>
        </p:txBody>
      </p:sp>
      <p:sp>
        <p:nvSpPr>
          <p:cNvPr id="37890"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3"/>
          <p:cNvSpPr>
            <a:spLocks noGrp="1" noChangeArrowheads="1"/>
          </p:cNvSpPr>
          <p:nvPr>
            <p:ph idx="1"/>
          </p:nvPr>
        </p:nvSpPr>
        <p:spPr>
          <a:xfrm>
            <a:off x="582613" y="1922463"/>
            <a:ext cx="7937500" cy="4143375"/>
          </a:xfrm>
        </p:spPr>
        <p:txBody>
          <a:bodyPr/>
          <a:lstStyle/>
          <a:p>
            <a:pPr marL="457200" lvl="1" indent="0" eaLnBrk="1" hangingPunct="1">
              <a:lnSpc>
                <a:spcPct val="90000"/>
              </a:lnSpc>
              <a:buClr>
                <a:srgbClr val="404040"/>
              </a:buClr>
              <a:buFont typeface="Arial" charset="0"/>
              <a:buNone/>
            </a:pPr>
            <a:r>
              <a:rPr lang="en-US" sz="2400" b="1" smtClean="0"/>
              <a:t>Multiple Choice</a:t>
            </a:r>
          </a:p>
          <a:p>
            <a:pPr marL="1200150" lvl="2" indent="-342900" eaLnBrk="1" hangingPunct="1">
              <a:lnSpc>
                <a:spcPct val="90000"/>
              </a:lnSpc>
            </a:pPr>
            <a:r>
              <a:rPr lang="en-US" sz="2200" smtClean="0"/>
              <a:t>Answer the questions you know first.</a:t>
            </a:r>
          </a:p>
          <a:p>
            <a:pPr marL="1200150" lvl="2" indent="-342900" eaLnBrk="1" hangingPunct="1">
              <a:lnSpc>
                <a:spcPct val="90000"/>
              </a:lnSpc>
            </a:pPr>
            <a:r>
              <a:rPr lang="en-US" sz="2200" smtClean="0"/>
              <a:t>If you </a:t>
            </a:r>
            <a:r>
              <a:rPr lang="en-US" sz="2200" u="sng" smtClean="0"/>
              <a:t>have</a:t>
            </a:r>
            <a:r>
              <a:rPr lang="en-US" sz="2200" smtClean="0"/>
              <a:t> to guess, choose the answer in the middle with the most words.</a:t>
            </a:r>
          </a:p>
          <a:p>
            <a:pPr marL="1200150" lvl="2" indent="-342900" eaLnBrk="1" hangingPunct="1">
              <a:lnSpc>
                <a:spcPct val="90000"/>
              </a:lnSpc>
            </a:pPr>
            <a:r>
              <a:rPr lang="en-US" sz="2200" smtClean="0"/>
              <a:t>Read the stem and all of the choices before determining the best answer.</a:t>
            </a:r>
          </a:p>
          <a:p>
            <a:pPr marL="457200" lvl="1" indent="0" eaLnBrk="1" hangingPunct="1">
              <a:lnSpc>
                <a:spcPct val="90000"/>
              </a:lnSpc>
              <a:buClr>
                <a:srgbClr val="404040"/>
              </a:buClr>
              <a:buFont typeface="Arial" charset="0"/>
              <a:buNone/>
            </a:pPr>
            <a:r>
              <a:rPr lang="en-US" sz="2400" b="1" smtClean="0"/>
              <a:t>True/False</a:t>
            </a:r>
          </a:p>
          <a:p>
            <a:pPr marL="1200150" lvl="2" indent="-342900" eaLnBrk="1" hangingPunct="1">
              <a:lnSpc>
                <a:spcPct val="90000"/>
              </a:lnSpc>
            </a:pPr>
            <a:r>
              <a:rPr lang="en-US" sz="2200" smtClean="0"/>
              <a:t>Absolute terms such as</a:t>
            </a:r>
            <a:r>
              <a:rPr lang="en-US" sz="2200" b="1" smtClean="0"/>
              <a:t> </a:t>
            </a:r>
            <a:r>
              <a:rPr lang="en-US" sz="2200" b="1" i="1" smtClean="0">
                <a:solidFill>
                  <a:srgbClr val="558140"/>
                </a:solidFill>
              </a:rPr>
              <a:t>always, all, totally, none,</a:t>
            </a:r>
            <a:r>
              <a:rPr lang="en-US" sz="2200" i="1" smtClean="0">
                <a:solidFill>
                  <a:srgbClr val="FFFFFF"/>
                </a:solidFill>
              </a:rPr>
              <a:t>,</a:t>
            </a:r>
            <a:r>
              <a:rPr lang="en-US" sz="2200" smtClean="0"/>
              <a:t>or </a:t>
            </a:r>
            <a:r>
              <a:rPr lang="en-US" sz="2200" b="1" i="1" smtClean="0">
                <a:solidFill>
                  <a:srgbClr val="558140"/>
                </a:solidFill>
              </a:rPr>
              <a:t>never</a:t>
            </a:r>
            <a:r>
              <a:rPr lang="en-US" sz="2200" smtClean="0">
                <a:solidFill>
                  <a:srgbClr val="558140"/>
                </a:solidFill>
              </a:rPr>
              <a:t> </a:t>
            </a:r>
            <a:r>
              <a:rPr lang="en-US" sz="2200" smtClean="0"/>
              <a:t>usually make the statement false.</a:t>
            </a:r>
          </a:p>
          <a:p>
            <a:pPr marL="1200150" lvl="2" indent="-342900" eaLnBrk="1" hangingPunct="1">
              <a:lnSpc>
                <a:spcPct val="90000"/>
              </a:lnSpc>
            </a:pPr>
            <a:r>
              <a:rPr lang="en-US" sz="2200" smtClean="0"/>
              <a:t>If you cannot determine that a statement is false, assume it is true.</a:t>
            </a:r>
          </a:p>
        </p:txBody>
      </p:sp>
      <p:sp>
        <p:nvSpPr>
          <p:cNvPr id="39938" name="Rectangle 2"/>
          <p:cNvSpPr>
            <a:spLocks noGrp="1" noChangeArrowheads="1"/>
          </p:cNvSpPr>
          <p:nvPr>
            <p:ph type="title"/>
          </p:nvPr>
        </p:nvSpPr>
        <p:spPr/>
        <p:txBody>
          <a:bodyPr/>
          <a:lstStyle/>
          <a:p>
            <a:pPr eaLnBrk="1" hangingPunct="1"/>
            <a:r>
              <a:rPr lang="en-US" sz="4000" b="1" smtClean="0"/>
              <a:t>Objective Exams</a:t>
            </a:r>
          </a:p>
        </p:txBody>
      </p:sp>
      <p:sp>
        <p:nvSpPr>
          <p:cNvPr id="39939"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sz="4000" b="1" smtClean="0"/>
              <a:t>Objective Exams</a:t>
            </a:r>
          </a:p>
        </p:txBody>
      </p:sp>
      <p:sp>
        <p:nvSpPr>
          <p:cNvPr id="2" name="Rectangle 3"/>
          <p:cNvSpPr>
            <a:spLocks noGrp="1" noChangeArrowheads="1"/>
          </p:cNvSpPr>
          <p:nvPr>
            <p:ph idx="1"/>
          </p:nvPr>
        </p:nvSpPr>
        <p:spPr>
          <a:xfrm>
            <a:off x="582613" y="1887538"/>
            <a:ext cx="8007350" cy="4178300"/>
          </a:xfrm>
        </p:spPr>
        <p:txBody>
          <a:bodyPr/>
          <a:lstStyle/>
          <a:p>
            <a:pPr marL="457200" lvl="1" indent="0" eaLnBrk="1" hangingPunct="1">
              <a:buClr>
                <a:srgbClr val="404040"/>
              </a:buClr>
              <a:buFont typeface="Arial" charset="0"/>
              <a:buNone/>
            </a:pPr>
            <a:r>
              <a:rPr lang="en-US" sz="2600" b="1" smtClean="0"/>
              <a:t>Matching</a:t>
            </a:r>
          </a:p>
          <a:p>
            <a:pPr lvl="2" eaLnBrk="1" hangingPunct="1"/>
            <a:r>
              <a:rPr lang="en-US" sz="2400" smtClean="0"/>
              <a:t>Work from one side only.</a:t>
            </a:r>
          </a:p>
          <a:p>
            <a:pPr lvl="2" eaLnBrk="1" hangingPunct="1"/>
            <a:r>
              <a:rPr lang="en-US" sz="2400" smtClean="0"/>
              <a:t>Use the process of elimination if answers can only be used once.</a:t>
            </a:r>
          </a:p>
          <a:p>
            <a:pPr lvl="2" eaLnBrk="1" hangingPunct="1"/>
            <a:r>
              <a:rPr lang="en-US" sz="2400" smtClean="0"/>
              <a:t>Literally cross out answers that are no longer available to use.</a:t>
            </a:r>
          </a:p>
          <a:p>
            <a:pPr marL="457200" lvl="1" indent="0" eaLnBrk="1" hangingPunct="1">
              <a:buClr>
                <a:srgbClr val="404040"/>
              </a:buClr>
              <a:buFont typeface="Arial" charset="0"/>
              <a:buNone/>
            </a:pPr>
            <a:r>
              <a:rPr lang="en-US" sz="2600" b="1" smtClean="0"/>
              <a:t>Fill-in-the-blank</a:t>
            </a:r>
          </a:p>
          <a:p>
            <a:pPr lvl="2" eaLnBrk="1" hangingPunct="1"/>
            <a:r>
              <a:rPr lang="en-US" sz="2400" smtClean="0"/>
              <a:t>Use synonyms if you do not know the answer. You may receive partial credit.</a:t>
            </a:r>
          </a:p>
        </p:txBody>
      </p:sp>
      <p:sp>
        <p:nvSpPr>
          <p:cNvPr id="41987"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r>
              <a:rPr lang="en-US" sz="4000" b="1" smtClean="0"/>
              <a:t>Discussion Questions</a:t>
            </a:r>
          </a:p>
        </p:txBody>
      </p:sp>
      <p:sp>
        <p:nvSpPr>
          <p:cNvPr id="44034" name="Content Placeholder 2"/>
          <p:cNvSpPr>
            <a:spLocks noGrp="1"/>
          </p:cNvSpPr>
          <p:nvPr>
            <p:ph idx="1"/>
          </p:nvPr>
        </p:nvSpPr>
        <p:spPr>
          <a:xfrm>
            <a:off x="573088" y="1949450"/>
            <a:ext cx="8029575" cy="4116388"/>
          </a:xfrm>
        </p:spPr>
        <p:txBody>
          <a:bodyPr/>
          <a:lstStyle/>
          <a:p>
            <a:pPr eaLnBrk="1" hangingPunct="1"/>
            <a:r>
              <a:rPr lang="en-US" smtClean="0"/>
              <a:t>What are your strengths and weaknesses when taking essay writing prompts? What strategies will help you increase your test-taking skills for answering essay writing prompts?</a:t>
            </a:r>
          </a:p>
          <a:p>
            <a:pPr eaLnBrk="1" hangingPunct="1"/>
            <a:r>
              <a:rPr lang="en-US" smtClean="0"/>
              <a:t>Which type of objective question do you find most challenging? What are the test-taking strategies for this type of question?</a:t>
            </a:r>
          </a:p>
        </p:txBody>
      </p:sp>
      <p:sp>
        <p:nvSpPr>
          <p:cNvPr id="44035"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z="4000" b="1" smtClean="0"/>
              <a:t>Agenda</a:t>
            </a:r>
          </a:p>
        </p:txBody>
      </p:sp>
      <p:sp>
        <p:nvSpPr>
          <p:cNvPr id="20482" name="Content Placeholder 2"/>
          <p:cNvSpPr>
            <a:spLocks noGrp="1"/>
          </p:cNvSpPr>
          <p:nvPr>
            <p:ph idx="1"/>
          </p:nvPr>
        </p:nvSpPr>
        <p:spPr>
          <a:xfrm>
            <a:off x="573088" y="1949450"/>
            <a:ext cx="8029575" cy="4116388"/>
          </a:xfrm>
        </p:spPr>
        <p:txBody>
          <a:bodyPr/>
          <a:lstStyle/>
          <a:p>
            <a:pPr eaLnBrk="1" hangingPunct="1"/>
            <a:r>
              <a:rPr lang="en-US" smtClean="0"/>
              <a:t>Learning Objectives</a:t>
            </a:r>
          </a:p>
          <a:p>
            <a:pPr eaLnBrk="1" hangingPunct="1"/>
            <a:r>
              <a:rPr lang="en-US" smtClean="0"/>
              <a:t>Time Management on Tests</a:t>
            </a:r>
          </a:p>
          <a:p>
            <a:pPr eaLnBrk="1" hangingPunct="1"/>
            <a:r>
              <a:rPr lang="en-US" smtClean="0"/>
              <a:t>Essay Writing Prompts</a:t>
            </a:r>
          </a:p>
          <a:p>
            <a:pPr lvl="1" eaLnBrk="1" hangingPunct="1"/>
            <a:r>
              <a:rPr lang="en-US" smtClean="0"/>
              <a:t>Practice </a:t>
            </a:r>
          </a:p>
          <a:p>
            <a:pPr eaLnBrk="1" hangingPunct="1"/>
            <a:r>
              <a:rPr lang="en-US" smtClean="0"/>
              <a:t>Objectives Tests</a:t>
            </a:r>
          </a:p>
          <a:p>
            <a:pPr eaLnBrk="1" hangingPunct="1"/>
            <a:r>
              <a:rPr lang="en-US" smtClean="0"/>
              <a:t>Discussion</a:t>
            </a:r>
          </a:p>
        </p:txBody>
      </p:sp>
      <p:sp>
        <p:nvSpPr>
          <p:cNvPr id="20483"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z="4000" b="1" smtClean="0"/>
              <a:t>Learning Objectives</a:t>
            </a:r>
          </a:p>
        </p:txBody>
      </p:sp>
      <p:sp>
        <p:nvSpPr>
          <p:cNvPr id="21506" name="Content Placeholder 2"/>
          <p:cNvSpPr>
            <a:spLocks noGrp="1"/>
          </p:cNvSpPr>
          <p:nvPr>
            <p:ph idx="1"/>
          </p:nvPr>
        </p:nvSpPr>
        <p:spPr>
          <a:xfrm>
            <a:off x="573088" y="1949450"/>
            <a:ext cx="8029575" cy="4116388"/>
          </a:xfrm>
        </p:spPr>
        <p:txBody>
          <a:bodyPr/>
          <a:lstStyle/>
          <a:p>
            <a:pPr eaLnBrk="1" hangingPunct="1"/>
            <a:r>
              <a:rPr lang="en-US" sz="2800" smtClean="0"/>
              <a:t>Apply time management strategies to a testing situation.</a:t>
            </a:r>
          </a:p>
          <a:p>
            <a:pPr eaLnBrk="1" hangingPunct="1"/>
            <a:r>
              <a:rPr lang="en-US" sz="2800" smtClean="0"/>
              <a:t>Understand how to plan an approach to an essay writing prompt.</a:t>
            </a:r>
          </a:p>
          <a:p>
            <a:pPr eaLnBrk="1" hangingPunct="1"/>
            <a:r>
              <a:rPr lang="en-US" sz="2600" smtClean="0"/>
              <a:t>Revise a worked example of an essay. </a:t>
            </a:r>
          </a:p>
          <a:p>
            <a:pPr eaLnBrk="1" hangingPunct="1"/>
            <a:r>
              <a:rPr lang="en-US" sz="2800" smtClean="0"/>
              <a:t>Differentiate between the strategies used on various types of objectives test. </a:t>
            </a:r>
          </a:p>
        </p:txBody>
      </p:sp>
      <p:sp>
        <p:nvSpPr>
          <p:cNvPr id="21507" name="Footer Placeholder 3"/>
          <p:cNvSpPr txBox="1">
            <a:spLocks/>
          </p:cNvSpPr>
          <p:nvPr/>
        </p:nvSpPr>
        <p:spPr bwMode="auto">
          <a:xfrm>
            <a:off x="211138" y="6416675"/>
            <a:ext cx="3187700" cy="365125"/>
          </a:xfrm>
          <a:prstGeom prst="rect">
            <a:avLst/>
          </a:prstGeom>
          <a:noFill/>
          <a:ln w="9525">
            <a:noFill/>
            <a:miter lim="800000"/>
            <a:headEnd/>
            <a:tailEnd/>
          </a:ln>
        </p:spPr>
        <p:txBody>
          <a:bodyPr anchor="ctr"/>
          <a:lstStyle/>
          <a:p>
            <a:pPr algn="r" defTabSz="914400"/>
            <a:r>
              <a:rPr lang="en-US" sz="1200">
                <a:latin typeface="Arial Black" pitchFamily="34" charset="0"/>
              </a:rPr>
              <a:t>© Routledge/Taylor &amp; Francis 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z="4000" b="1" smtClean="0"/>
              <a:t>Time Management on Tests</a:t>
            </a:r>
          </a:p>
        </p:txBody>
      </p:sp>
      <p:sp>
        <p:nvSpPr>
          <p:cNvPr id="23554" name="Rectangle 5"/>
          <p:cNvSpPr>
            <a:spLocks noChangeArrowheads="1"/>
          </p:cNvSpPr>
          <p:nvPr/>
        </p:nvSpPr>
        <p:spPr bwMode="auto">
          <a:xfrm>
            <a:off x="508000" y="1808163"/>
            <a:ext cx="8229600" cy="4530725"/>
          </a:xfrm>
          <a:prstGeom prst="rect">
            <a:avLst/>
          </a:prstGeom>
          <a:noFill/>
          <a:ln w="9525">
            <a:noFill/>
            <a:miter lim="800000"/>
            <a:headEnd/>
            <a:tailEnd/>
          </a:ln>
        </p:spPr>
        <p:txBody>
          <a:bodyPr/>
          <a:lstStyle/>
          <a:p>
            <a:pPr marL="457200" indent="-457200">
              <a:spcBef>
                <a:spcPct val="20000"/>
              </a:spcBef>
              <a:buSzPct val="70000"/>
              <a:buFont typeface="Arial" charset="0"/>
              <a:buChar char="•"/>
            </a:pPr>
            <a:r>
              <a:rPr lang="en-US" sz="3000" u="sng">
                <a:solidFill>
                  <a:srgbClr val="404040"/>
                </a:solidFill>
                <a:latin typeface="Calisto MT" pitchFamily="18" charset="0"/>
              </a:rPr>
              <a:t>Preview</a:t>
            </a:r>
            <a:r>
              <a:rPr lang="en-US" sz="3000">
                <a:solidFill>
                  <a:srgbClr val="404040"/>
                </a:solidFill>
                <a:latin typeface="Calisto MT" pitchFamily="18" charset="0"/>
              </a:rPr>
              <a:t> the entire test and allot time accordingly.</a:t>
            </a:r>
          </a:p>
          <a:p>
            <a:pPr marL="457200" indent="-457200">
              <a:spcBef>
                <a:spcPct val="20000"/>
              </a:spcBef>
              <a:buSzPct val="70000"/>
              <a:buFont typeface="Arial" charset="0"/>
              <a:buChar char="•"/>
            </a:pPr>
            <a:r>
              <a:rPr lang="en-US" sz="3000">
                <a:solidFill>
                  <a:srgbClr val="404040"/>
                </a:solidFill>
                <a:latin typeface="Calisto MT" pitchFamily="18" charset="0"/>
              </a:rPr>
              <a:t>Go where the </a:t>
            </a:r>
            <a:r>
              <a:rPr lang="en-US" sz="3000" u="sng">
                <a:solidFill>
                  <a:srgbClr val="404040"/>
                </a:solidFill>
                <a:latin typeface="Calisto MT" pitchFamily="18" charset="0"/>
              </a:rPr>
              <a:t>points</a:t>
            </a:r>
            <a:r>
              <a:rPr lang="en-US" sz="3000">
                <a:solidFill>
                  <a:srgbClr val="404040"/>
                </a:solidFill>
                <a:latin typeface="Calisto MT" pitchFamily="18" charset="0"/>
              </a:rPr>
              <a:t> are!</a:t>
            </a:r>
          </a:p>
          <a:p>
            <a:pPr marL="457200" indent="-457200">
              <a:spcBef>
                <a:spcPct val="20000"/>
              </a:spcBef>
              <a:buSzPct val="70000"/>
              <a:buFont typeface="Arial" charset="0"/>
              <a:buChar char="•"/>
            </a:pPr>
            <a:r>
              <a:rPr lang="en-US" sz="3000">
                <a:solidFill>
                  <a:srgbClr val="404040"/>
                </a:solidFill>
                <a:latin typeface="Calisto MT" pitchFamily="18" charset="0"/>
              </a:rPr>
              <a:t>Answer your </a:t>
            </a:r>
            <a:r>
              <a:rPr lang="en-US" sz="3000" u="sng">
                <a:solidFill>
                  <a:srgbClr val="404040"/>
                </a:solidFill>
                <a:latin typeface="Calisto MT" pitchFamily="18" charset="0"/>
              </a:rPr>
              <a:t>strengths</a:t>
            </a:r>
            <a:r>
              <a:rPr lang="en-US" sz="3000">
                <a:solidFill>
                  <a:srgbClr val="404040"/>
                </a:solidFill>
                <a:latin typeface="Calisto MT" pitchFamily="18" charset="0"/>
              </a:rPr>
              <a:t> first.</a:t>
            </a:r>
          </a:p>
          <a:p>
            <a:pPr marL="457200" indent="-457200">
              <a:spcBef>
                <a:spcPct val="20000"/>
              </a:spcBef>
              <a:buSzPct val="70000"/>
              <a:buFont typeface="Arial" charset="0"/>
              <a:buChar char="•"/>
            </a:pPr>
            <a:r>
              <a:rPr lang="en-US" sz="3000">
                <a:solidFill>
                  <a:srgbClr val="404040"/>
                </a:solidFill>
                <a:latin typeface="Calisto MT" pitchFamily="18" charset="0"/>
              </a:rPr>
              <a:t>Wear a </a:t>
            </a:r>
            <a:r>
              <a:rPr lang="en-US" sz="3000" u="sng">
                <a:solidFill>
                  <a:srgbClr val="404040"/>
                </a:solidFill>
                <a:latin typeface="Calisto MT" pitchFamily="18" charset="0"/>
              </a:rPr>
              <a:t>watch</a:t>
            </a:r>
            <a:r>
              <a:rPr lang="en-US" sz="3000">
                <a:solidFill>
                  <a:srgbClr val="404040"/>
                </a:solidFill>
                <a:latin typeface="Calisto MT" pitchFamily="18" charset="0"/>
              </a:rPr>
              <a:t>.</a:t>
            </a:r>
          </a:p>
          <a:p>
            <a:pPr marL="457200" indent="-457200">
              <a:spcBef>
                <a:spcPct val="20000"/>
              </a:spcBef>
              <a:buSzPct val="70000"/>
              <a:buFont typeface="Arial" charset="0"/>
              <a:buChar char="•"/>
            </a:pPr>
            <a:r>
              <a:rPr lang="en-US" sz="3000">
                <a:solidFill>
                  <a:srgbClr val="404040"/>
                </a:solidFill>
                <a:latin typeface="Calisto MT" pitchFamily="18" charset="0"/>
              </a:rPr>
              <a:t>Check your </a:t>
            </a:r>
            <a:r>
              <a:rPr lang="en-US" sz="3000" u="sng">
                <a:solidFill>
                  <a:srgbClr val="404040"/>
                </a:solidFill>
                <a:latin typeface="Calisto MT" pitchFamily="18" charset="0"/>
              </a:rPr>
              <a:t>watch</a:t>
            </a:r>
            <a:r>
              <a:rPr lang="en-US" sz="3000">
                <a:solidFill>
                  <a:srgbClr val="404040"/>
                </a:solidFill>
                <a:latin typeface="Calisto MT" pitchFamily="18" charset="0"/>
              </a:rPr>
              <a:t> periodically (after completing each question).</a:t>
            </a:r>
          </a:p>
          <a:p>
            <a:pPr marL="457200" indent="-457200">
              <a:spcBef>
                <a:spcPct val="20000"/>
              </a:spcBef>
              <a:buSzPct val="70000"/>
              <a:buFont typeface="Arial" charset="0"/>
              <a:buChar char="•"/>
            </a:pPr>
            <a:r>
              <a:rPr lang="en-US" sz="3000">
                <a:solidFill>
                  <a:srgbClr val="404040"/>
                </a:solidFill>
                <a:latin typeface="Calisto MT" pitchFamily="18" charset="0"/>
              </a:rPr>
              <a:t>Save time to </a:t>
            </a:r>
            <a:r>
              <a:rPr lang="en-US" sz="3000" u="sng">
                <a:solidFill>
                  <a:srgbClr val="404040"/>
                </a:solidFill>
                <a:latin typeface="Calisto MT" pitchFamily="18" charset="0"/>
              </a:rPr>
              <a:t>check</a:t>
            </a:r>
            <a:r>
              <a:rPr lang="en-US" sz="3000">
                <a:solidFill>
                  <a:srgbClr val="404040"/>
                </a:solidFill>
                <a:latin typeface="Calisto MT" pitchFamily="18" charset="0"/>
              </a:rPr>
              <a:t> your work.</a:t>
            </a:r>
          </a:p>
        </p:txBody>
      </p:sp>
      <p:sp>
        <p:nvSpPr>
          <p:cNvPr id="23555"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ChangeArrowheads="1"/>
          </p:cNvSpPr>
          <p:nvPr/>
        </p:nvSpPr>
        <p:spPr bwMode="auto">
          <a:xfrm>
            <a:off x="457200" y="277813"/>
            <a:ext cx="8229600" cy="1139825"/>
          </a:xfrm>
          <a:prstGeom prst="rect">
            <a:avLst/>
          </a:prstGeom>
          <a:noFill/>
          <a:ln w="9525">
            <a:noFill/>
            <a:miter lim="800000"/>
            <a:headEnd/>
            <a:tailEnd/>
          </a:ln>
        </p:spPr>
        <p:txBody>
          <a:bodyPr anchor="ctr" anchorCtr="1"/>
          <a:lstStyle/>
          <a:p>
            <a:pPr algn="ctr"/>
            <a:r>
              <a:rPr lang="en-US" sz="4000" b="1">
                <a:solidFill>
                  <a:srgbClr val="404040"/>
                </a:solidFill>
                <a:latin typeface="Calisto MT" pitchFamily="18" charset="0"/>
              </a:rPr>
              <a:t>Two Types of Test Question</a:t>
            </a:r>
          </a:p>
        </p:txBody>
      </p:sp>
      <p:sp>
        <p:nvSpPr>
          <p:cNvPr id="120837" name="Rectangle 5"/>
          <p:cNvSpPr>
            <a:spLocks noChangeArrowheads="1"/>
          </p:cNvSpPr>
          <p:nvPr/>
        </p:nvSpPr>
        <p:spPr bwMode="auto">
          <a:xfrm>
            <a:off x="795338" y="2012950"/>
            <a:ext cx="7620000" cy="4292600"/>
          </a:xfrm>
          <a:prstGeom prst="rect">
            <a:avLst/>
          </a:prstGeom>
          <a:noFill/>
          <a:ln w="9525">
            <a:noFill/>
            <a:miter lim="800000"/>
            <a:headEnd/>
            <a:tailEnd/>
          </a:ln>
        </p:spPr>
        <p:txBody>
          <a:bodyPr/>
          <a:lstStyle/>
          <a:p>
            <a:pPr marL="457200" indent="-457200">
              <a:spcBef>
                <a:spcPct val="20000"/>
              </a:spcBef>
              <a:buClr>
                <a:srgbClr val="404040"/>
              </a:buClr>
              <a:buSzPct val="70000"/>
              <a:buFont typeface="Arial" charset="0"/>
              <a:buChar char="•"/>
            </a:pPr>
            <a:r>
              <a:rPr lang="en-US" sz="3200" b="1">
                <a:solidFill>
                  <a:srgbClr val="404040"/>
                </a:solidFill>
                <a:latin typeface="Calisto MT" pitchFamily="18" charset="0"/>
              </a:rPr>
              <a:t>Essay</a:t>
            </a:r>
          </a:p>
          <a:p>
            <a:pPr marL="457200" indent="-457200">
              <a:spcBef>
                <a:spcPct val="20000"/>
              </a:spcBef>
              <a:buClr>
                <a:srgbClr val="404040"/>
              </a:buClr>
              <a:buSzPct val="70000"/>
              <a:buFont typeface="Arial" charset="0"/>
              <a:buChar char="•"/>
            </a:pPr>
            <a:r>
              <a:rPr lang="en-US" sz="3200" b="1">
                <a:solidFill>
                  <a:srgbClr val="404040"/>
                </a:solidFill>
                <a:latin typeface="Calisto MT" pitchFamily="18" charset="0"/>
              </a:rPr>
              <a:t>Objective</a:t>
            </a:r>
          </a:p>
          <a:p>
            <a:pPr marL="914400" lvl="1" indent="-457200">
              <a:spcBef>
                <a:spcPct val="20000"/>
              </a:spcBef>
              <a:buClr>
                <a:srgbClr val="404040"/>
              </a:buClr>
              <a:buFont typeface="Arial" charset="0"/>
              <a:buChar char="•"/>
            </a:pPr>
            <a:r>
              <a:rPr lang="en-US" sz="2800">
                <a:solidFill>
                  <a:srgbClr val="404040"/>
                </a:solidFill>
                <a:latin typeface="Calisto MT" pitchFamily="18" charset="0"/>
              </a:rPr>
              <a:t>Multiple choice</a:t>
            </a:r>
          </a:p>
          <a:p>
            <a:pPr marL="914400" lvl="1" indent="-457200">
              <a:spcBef>
                <a:spcPct val="20000"/>
              </a:spcBef>
              <a:buClr>
                <a:srgbClr val="404040"/>
              </a:buClr>
              <a:buFont typeface="Arial" charset="0"/>
              <a:buChar char="•"/>
            </a:pPr>
            <a:r>
              <a:rPr lang="en-US" sz="2800">
                <a:solidFill>
                  <a:srgbClr val="404040"/>
                </a:solidFill>
                <a:latin typeface="Calisto MT" pitchFamily="18" charset="0"/>
              </a:rPr>
              <a:t>True/false</a:t>
            </a:r>
          </a:p>
          <a:p>
            <a:pPr marL="914400" lvl="1" indent="-457200">
              <a:spcBef>
                <a:spcPct val="20000"/>
              </a:spcBef>
              <a:buClr>
                <a:srgbClr val="404040"/>
              </a:buClr>
              <a:buFont typeface="Arial" charset="0"/>
              <a:buChar char="•"/>
            </a:pPr>
            <a:r>
              <a:rPr lang="en-US" sz="2800">
                <a:solidFill>
                  <a:srgbClr val="404040"/>
                </a:solidFill>
                <a:latin typeface="Calisto MT" pitchFamily="18" charset="0"/>
              </a:rPr>
              <a:t>Matching</a:t>
            </a:r>
          </a:p>
          <a:p>
            <a:pPr marL="914400" lvl="1" indent="-457200">
              <a:spcBef>
                <a:spcPct val="20000"/>
              </a:spcBef>
              <a:buClr>
                <a:srgbClr val="404040"/>
              </a:buClr>
              <a:buFont typeface="Arial" charset="0"/>
              <a:buChar char="•"/>
            </a:pPr>
            <a:r>
              <a:rPr lang="en-US" sz="2800">
                <a:solidFill>
                  <a:srgbClr val="404040"/>
                </a:solidFill>
                <a:latin typeface="Calisto MT" pitchFamily="18" charset="0"/>
              </a:rPr>
              <a:t>Fill-in-the-blank</a:t>
            </a:r>
          </a:p>
        </p:txBody>
      </p:sp>
      <p:sp>
        <p:nvSpPr>
          <p:cNvPr id="25603"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8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08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8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083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083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08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6"/>
          <p:cNvSpPr>
            <a:spLocks noGrp="1" noChangeArrowheads="1"/>
          </p:cNvSpPr>
          <p:nvPr>
            <p:ph type="title"/>
          </p:nvPr>
        </p:nvSpPr>
        <p:spPr/>
        <p:txBody>
          <a:bodyPr/>
          <a:lstStyle/>
          <a:p>
            <a:pPr eaLnBrk="1" hangingPunct="1"/>
            <a:r>
              <a:rPr lang="en-US" sz="4000" b="1" smtClean="0"/>
              <a:t>Example Essay Prompts:</a:t>
            </a:r>
            <a:br>
              <a:rPr lang="en-US" sz="4000" b="1" smtClean="0"/>
            </a:br>
            <a:r>
              <a:rPr lang="en-US" sz="4000" b="1" smtClean="0"/>
              <a:t>What are the key words?</a:t>
            </a:r>
          </a:p>
        </p:txBody>
      </p:sp>
      <p:sp>
        <p:nvSpPr>
          <p:cNvPr id="27650" name="Rectangle 7"/>
          <p:cNvSpPr>
            <a:spLocks noGrp="1" noChangeArrowheads="1"/>
          </p:cNvSpPr>
          <p:nvPr>
            <p:ph idx="1"/>
          </p:nvPr>
        </p:nvSpPr>
        <p:spPr>
          <a:xfrm>
            <a:off x="457200" y="2089150"/>
            <a:ext cx="8229600" cy="3721100"/>
          </a:xfrm>
        </p:spPr>
        <p:txBody>
          <a:bodyPr/>
          <a:lstStyle/>
          <a:p>
            <a:pPr eaLnBrk="1" hangingPunct="1"/>
            <a:r>
              <a:rPr lang="en-US" sz="2800" smtClean="0"/>
              <a:t>Discuss how the Equal Rights Amendment was developed and why its passage has aroused controversy. </a:t>
            </a:r>
          </a:p>
          <a:p>
            <a:pPr eaLnBrk="1" hangingPunct="1"/>
            <a:r>
              <a:rPr lang="en-US" sz="2800" smtClean="0"/>
              <a:t>Explain one effect of the Industrial Revolution upon each of three of the following: a) transportation, b) capitalism, c) socialism, d) population growth, e) scientific research. </a:t>
            </a:r>
          </a:p>
        </p:txBody>
      </p:sp>
      <p:sp>
        <p:nvSpPr>
          <p:cNvPr id="27651"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7"/>
          <p:cNvSpPr>
            <a:spLocks noGrp="1" noChangeArrowheads="1"/>
          </p:cNvSpPr>
          <p:nvPr>
            <p:ph idx="1"/>
          </p:nvPr>
        </p:nvSpPr>
        <p:spPr>
          <a:xfrm>
            <a:off x="422275" y="1981200"/>
            <a:ext cx="8229600" cy="3887788"/>
          </a:xfrm>
        </p:spPr>
        <p:txBody>
          <a:bodyPr rtlCol="0">
            <a:normAutofit/>
          </a:bodyPr>
          <a:lstStyle/>
          <a:p>
            <a:pPr eaLnBrk="1" fontAlgn="auto" hangingPunct="1">
              <a:spcAft>
                <a:spcPts val="0"/>
              </a:spcAft>
              <a:buClr>
                <a:schemeClr val="tx1">
                  <a:lumMod val="75000"/>
                  <a:lumOff val="25000"/>
                </a:schemeClr>
              </a:buClr>
              <a:buFont typeface="Arial" pitchFamily="34" charset="0"/>
              <a:buChar char="•"/>
              <a:defRPr/>
            </a:pPr>
            <a:r>
              <a:rPr lang="en-US" sz="2800" b="1" dirty="0" smtClean="0">
                <a:solidFill>
                  <a:schemeClr val="accent6">
                    <a:lumMod val="50000"/>
                  </a:schemeClr>
                </a:solidFill>
              </a:rPr>
              <a:t>Discuss how </a:t>
            </a:r>
            <a:r>
              <a:rPr lang="en-US" sz="2800" dirty="0" smtClean="0">
                <a:solidFill>
                  <a:schemeClr val="tx1">
                    <a:lumMod val="75000"/>
                    <a:lumOff val="25000"/>
                  </a:schemeClr>
                </a:solidFill>
              </a:rPr>
              <a:t>the Equal Rights Amendment was developed and </a:t>
            </a:r>
            <a:r>
              <a:rPr lang="en-US" sz="2800" b="1" dirty="0" smtClean="0">
                <a:solidFill>
                  <a:srgbClr val="558140"/>
                </a:solidFill>
              </a:rPr>
              <a:t>why</a:t>
            </a:r>
            <a:r>
              <a:rPr lang="en-US" sz="2800" dirty="0" smtClean="0">
                <a:solidFill>
                  <a:srgbClr val="558140"/>
                </a:solidFill>
              </a:rPr>
              <a:t> </a:t>
            </a:r>
            <a:r>
              <a:rPr lang="en-US" sz="2800" dirty="0" smtClean="0">
                <a:solidFill>
                  <a:schemeClr val="tx1">
                    <a:lumMod val="75000"/>
                    <a:lumOff val="25000"/>
                  </a:schemeClr>
                </a:solidFill>
              </a:rPr>
              <a:t>its passage has aroused controversy. </a:t>
            </a:r>
          </a:p>
          <a:p>
            <a:pPr eaLnBrk="1" fontAlgn="auto" hangingPunct="1">
              <a:spcAft>
                <a:spcPts val="0"/>
              </a:spcAft>
              <a:buClr>
                <a:schemeClr val="tx1">
                  <a:lumMod val="75000"/>
                  <a:lumOff val="25000"/>
                </a:schemeClr>
              </a:buClr>
              <a:buFont typeface="Arial" pitchFamily="34" charset="0"/>
              <a:buChar char="•"/>
              <a:defRPr/>
            </a:pPr>
            <a:r>
              <a:rPr lang="en-US" sz="2800" b="1" dirty="0" smtClean="0">
                <a:solidFill>
                  <a:srgbClr val="558140"/>
                </a:solidFill>
              </a:rPr>
              <a:t>Explain one effect </a:t>
            </a:r>
            <a:r>
              <a:rPr lang="en-US" sz="2800" dirty="0" smtClean="0">
                <a:solidFill>
                  <a:schemeClr val="tx1">
                    <a:lumMod val="75000"/>
                    <a:lumOff val="25000"/>
                  </a:schemeClr>
                </a:solidFill>
              </a:rPr>
              <a:t>of the Industrial Revolution upon each of </a:t>
            </a:r>
            <a:r>
              <a:rPr lang="en-US" sz="2800" b="1" dirty="0" smtClean="0">
                <a:solidFill>
                  <a:srgbClr val="558140"/>
                </a:solidFill>
              </a:rPr>
              <a:t>three</a:t>
            </a:r>
            <a:r>
              <a:rPr lang="en-US" sz="2800" dirty="0" smtClean="0">
                <a:solidFill>
                  <a:srgbClr val="558140"/>
                </a:solidFill>
              </a:rPr>
              <a:t> </a:t>
            </a:r>
            <a:r>
              <a:rPr lang="en-US" sz="2800" dirty="0" smtClean="0">
                <a:solidFill>
                  <a:schemeClr val="tx1">
                    <a:lumMod val="75000"/>
                    <a:lumOff val="25000"/>
                  </a:schemeClr>
                </a:solidFill>
              </a:rPr>
              <a:t>of the following: a) </a:t>
            </a:r>
            <a:r>
              <a:rPr lang="en-US" sz="2800" b="1" dirty="0" smtClean="0">
                <a:solidFill>
                  <a:srgbClr val="558140"/>
                </a:solidFill>
              </a:rPr>
              <a:t>transportation</a:t>
            </a:r>
            <a:r>
              <a:rPr lang="en-US" sz="2800" dirty="0" smtClean="0">
                <a:solidFill>
                  <a:schemeClr val="tx1">
                    <a:lumMod val="75000"/>
                    <a:lumOff val="25000"/>
                  </a:schemeClr>
                </a:solidFill>
              </a:rPr>
              <a:t>, b) capitalism, c) </a:t>
            </a:r>
            <a:r>
              <a:rPr lang="en-US" sz="2800" b="1" dirty="0" smtClean="0">
                <a:solidFill>
                  <a:srgbClr val="558140"/>
                </a:solidFill>
              </a:rPr>
              <a:t>socialism</a:t>
            </a:r>
            <a:r>
              <a:rPr lang="en-US" sz="2800" dirty="0" smtClean="0">
                <a:solidFill>
                  <a:schemeClr val="tx1">
                    <a:lumMod val="75000"/>
                    <a:lumOff val="25000"/>
                  </a:schemeClr>
                </a:solidFill>
              </a:rPr>
              <a:t>, d) population growth, e) </a:t>
            </a:r>
            <a:r>
              <a:rPr lang="en-US" sz="2800" b="1" dirty="0" smtClean="0">
                <a:solidFill>
                  <a:srgbClr val="558140"/>
                </a:solidFill>
              </a:rPr>
              <a:t>scientific research</a:t>
            </a:r>
            <a:r>
              <a:rPr lang="en-US" sz="2800" dirty="0" smtClean="0">
                <a:solidFill>
                  <a:schemeClr val="tx1">
                    <a:lumMod val="75000"/>
                    <a:lumOff val="25000"/>
                  </a:schemeClr>
                </a:solidFill>
              </a:rPr>
              <a:t>. </a:t>
            </a:r>
          </a:p>
        </p:txBody>
      </p:sp>
      <p:sp>
        <p:nvSpPr>
          <p:cNvPr id="29698" name="Rectangle 6"/>
          <p:cNvSpPr>
            <a:spLocks noGrp="1" noChangeArrowheads="1"/>
          </p:cNvSpPr>
          <p:nvPr>
            <p:ph type="title"/>
          </p:nvPr>
        </p:nvSpPr>
        <p:spPr/>
        <p:txBody>
          <a:bodyPr/>
          <a:lstStyle/>
          <a:p>
            <a:pPr eaLnBrk="1" hangingPunct="1"/>
            <a:r>
              <a:rPr lang="en-US" sz="4000" b="1" smtClean="0"/>
              <a:t>Example Essay Prompts:</a:t>
            </a:r>
            <a:br>
              <a:rPr lang="en-US" sz="4000" b="1" smtClean="0"/>
            </a:br>
            <a:r>
              <a:rPr lang="en-US" sz="4000" b="1" smtClean="0"/>
              <a:t>What are the key words?</a:t>
            </a:r>
          </a:p>
        </p:txBody>
      </p:sp>
      <p:sp>
        <p:nvSpPr>
          <p:cNvPr id="29699"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sz="4000" b="1" smtClean="0"/>
              <a:t>Pre-Write</a:t>
            </a:r>
          </a:p>
        </p:txBody>
      </p:sp>
      <p:sp>
        <p:nvSpPr>
          <p:cNvPr id="31746" name="Rectangle 3"/>
          <p:cNvSpPr>
            <a:spLocks noGrp="1" noChangeArrowheads="1"/>
          </p:cNvSpPr>
          <p:nvPr>
            <p:ph idx="1"/>
          </p:nvPr>
        </p:nvSpPr>
        <p:spPr>
          <a:xfrm>
            <a:off x="755650" y="1944688"/>
            <a:ext cx="7845425" cy="4121150"/>
          </a:xfrm>
        </p:spPr>
        <p:txBody>
          <a:bodyPr/>
          <a:lstStyle/>
          <a:p>
            <a:pPr eaLnBrk="1" hangingPunct="1"/>
            <a:r>
              <a:rPr lang="en-US" sz="2800" b="1" smtClean="0"/>
              <a:t>Create a brief outline or representation:</a:t>
            </a:r>
          </a:p>
          <a:p>
            <a:pPr lvl="1" eaLnBrk="1" hangingPunct="1">
              <a:buClr>
                <a:srgbClr val="404040"/>
              </a:buClr>
            </a:pPr>
            <a:r>
              <a:rPr lang="en-US" sz="2400" smtClean="0"/>
              <a:t>main ideas</a:t>
            </a:r>
          </a:p>
          <a:p>
            <a:pPr lvl="1" eaLnBrk="1" hangingPunct="1">
              <a:buClr>
                <a:srgbClr val="404040"/>
              </a:buClr>
            </a:pPr>
            <a:r>
              <a:rPr lang="en-US" sz="2400" smtClean="0"/>
              <a:t>supporting details</a:t>
            </a:r>
          </a:p>
          <a:p>
            <a:pPr lvl="1" eaLnBrk="1" hangingPunct="1">
              <a:buClr>
                <a:srgbClr val="404040"/>
              </a:buClr>
            </a:pPr>
            <a:r>
              <a:rPr lang="en-US" sz="2400" smtClean="0"/>
              <a:t>your position, if appropriate</a:t>
            </a:r>
          </a:p>
          <a:p>
            <a:pPr lvl="1" eaLnBrk="1" hangingPunct="1">
              <a:buClr>
                <a:srgbClr val="404040"/>
              </a:buClr>
            </a:pPr>
            <a:r>
              <a:rPr lang="en-US" sz="2400" smtClean="0"/>
              <a:t>beginning and ending sentences.</a:t>
            </a:r>
          </a:p>
          <a:p>
            <a:pPr eaLnBrk="1" hangingPunct="1"/>
            <a:r>
              <a:rPr lang="en-US" sz="2800" b="1" smtClean="0"/>
              <a:t>Organize main ideas into the best order:</a:t>
            </a:r>
          </a:p>
          <a:p>
            <a:pPr lvl="1" eaLnBrk="1" hangingPunct="1">
              <a:buClr>
                <a:srgbClr val="404040"/>
              </a:buClr>
            </a:pPr>
            <a:r>
              <a:rPr lang="en-US" sz="2400" smtClean="0"/>
              <a:t>start with the most important ideas.</a:t>
            </a:r>
          </a:p>
        </p:txBody>
      </p:sp>
      <p:sp>
        <p:nvSpPr>
          <p:cNvPr id="31747"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457200" y="325438"/>
            <a:ext cx="8229600" cy="1139825"/>
          </a:xfrm>
        </p:spPr>
        <p:txBody>
          <a:bodyPr/>
          <a:lstStyle/>
          <a:p>
            <a:pPr eaLnBrk="1" hangingPunct="1"/>
            <a:r>
              <a:rPr lang="en-US" sz="4000" b="1" smtClean="0"/>
              <a:t>Sample Essay Structure</a:t>
            </a:r>
          </a:p>
        </p:txBody>
      </p:sp>
      <p:sp>
        <p:nvSpPr>
          <p:cNvPr id="34819" name="Rectangle 3"/>
          <p:cNvSpPr>
            <a:spLocks noGrp="1" noChangeArrowheads="1"/>
          </p:cNvSpPr>
          <p:nvPr>
            <p:ph idx="1"/>
          </p:nvPr>
        </p:nvSpPr>
        <p:spPr>
          <a:xfrm>
            <a:off x="2932113" y="1889125"/>
            <a:ext cx="5562600" cy="4267200"/>
          </a:xfrm>
        </p:spPr>
        <p:txBody>
          <a:bodyPr rtlCol="0">
            <a:normAutofit fontScale="92500" lnSpcReduction="20000"/>
          </a:bodyPr>
          <a:lstStyle/>
          <a:p>
            <a:pPr eaLnBrk="1" fontAlgn="auto" hangingPunct="1">
              <a:spcAft>
                <a:spcPts val="0"/>
              </a:spcAft>
              <a:buClr>
                <a:schemeClr val="tx1">
                  <a:lumMod val="75000"/>
                  <a:lumOff val="25000"/>
                </a:schemeClr>
              </a:buClr>
              <a:buFont typeface="Arial" pitchFamily="34" charset="0"/>
              <a:buChar char="•"/>
              <a:defRPr/>
            </a:pPr>
            <a:r>
              <a:rPr lang="en-US" sz="2200" b="1" dirty="0" smtClean="0">
                <a:solidFill>
                  <a:schemeClr val="tx1">
                    <a:lumMod val="75000"/>
                    <a:lumOff val="25000"/>
                  </a:schemeClr>
                </a:solidFill>
                <a:cs typeface="Calisto MT"/>
              </a:rPr>
              <a:t>Intro Paragraph</a:t>
            </a:r>
          </a:p>
          <a:p>
            <a:pPr lvl="1" eaLnBrk="1" fontAlgn="auto" hangingPunct="1">
              <a:spcAft>
                <a:spcPts val="0"/>
              </a:spcAft>
              <a:buClr>
                <a:schemeClr val="tx1">
                  <a:lumMod val="75000"/>
                  <a:lumOff val="25000"/>
                </a:schemeClr>
              </a:buClr>
              <a:buFont typeface="Arial" pitchFamily="34" charset="0"/>
              <a:buChar char="•"/>
              <a:defRPr/>
            </a:pPr>
            <a:r>
              <a:rPr lang="ja-JP" altLang="en-US" sz="2000" dirty="0" smtClean="0">
                <a:solidFill>
                  <a:schemeClr val="tx1">
                    <a:lumMod val="75000"/>
                    <a:lumOff val="25000"/>
                  </a:schemeClr>
                </a:solidFill>
                <a:cs typeface="Calisto MT"/>
              </a:rPr>
              <a:t>“</a:t>
            </a:r>
            <a:r>
              <a:rPr lang="en-US" altLang="ja-JP" sz="2000" dirty="0" smtClean="0">
                <a:solidFill>
                  <a:schemeClr val="tx1">
                    <a:lumMod val="75000"/>
                    <a:lumOff val="25000"/>
                  </a:schemeClr>
                </a:solidFill>
                <a:cs typeface="Calisto MT"/>
              </a:rPr>
              <a:t>This is what I</a:t>
            </a:r>
            <a:r>
              <a:rPr lang="en-US" altLang="en-US" sz="2000" dirty="0" smtClean="0">
                <a:solidFill>
                  <a:schemeClr val="tx1">
                    <a:lumMod val="75000"/>
                    <a:lumOff val="25000"/>
                  </a:schemeClr>
                </a:solidFill>
                <a:cs typeface="Calisto MT"/>
              </a:rPr>
              <a:t>’</a:t>
            </a:r>
            <a:r>
              <a:rPr lang="en-US" altLang="ja-JP" sz="2000" dirty="0" smtClean="0">
                <a:solidFill>
                  <a:schemeClr val="tx1">
                    <a:lumMod val="75000"/>
                    <a:lumOff val="25000"/>
                  </a:schemeClr>
                </a:solidFill>
                <a:cs typeface="Calisto MT"/>
              </a:rPr>
              <a:t>m going to say.</a:t>
            </a:r>
            <a:r>
              <a:rPr lang="ja-JP" altLang="en-US" sz="2000" dirty="0" smtClean="0">
                <a:solidFill>
                  <a:schemeClr val="tx1">
                    <a:lumMod val="75000"/>
                    <a:lumOff val="25000"/>
                  </a:schemeClr>
                </a:solidFill>
                <a:cs typeface="Calisto MT"/>
              </a:rPr>
              <a:t>”</a:t>
            </a:r>
            <a:endParaRPr lang="en-US" altLang="ja-JP" sz="2000" dirty="0" smtClean="0">
              <a:solidFill>
                <a:schemeClr val="tx1">
                  <a:lumMod val="75000"/>
                  <a:lumOff val="25000"/>
                </a:schemeClr>
              </a:solidFill>
              <a:cs typeface="Calisto MT"/>
            </a:endParaRPr>
          </a:p>
          <a:p>
            <a:pPr eaLnBrk="1" fontAlgn="auto" hangingPunct="1">
              <a:spcAft>
                <a:spcPts val="0"/>
              </a:spcAft>
              <a:buClr>
                <a:schemeClr val="tx1">
                  <a:lumMod val="75000"/>
                  <a:lumOff val="25000"/>
                </a:schemeClr>
              </a:buClr>
              <a:buFont typeface="Arial" pitchFamily="34" charset="0"/>
              <a:buChar char="•"/>
              <a:defRPr/>
            </a:pPr>
            <a:r>
              <a:rPr lang="en-US" sz="2200" b="1" dirty="0" smtClean="0">
                <a:solidFill>
                  <a:schemeClr val="tx1">
                    <a:lumMod val="75000"/>
                    <a:lumOff val="25000"/>
                  </a:schemeClr>
                </a:solidFill>
                <a:cs typeface="Calisto MT"/>
              </a:rPr>
              <a:t>First Main Idea </a:t>
            </a:r>
          </a:p>
          <a:p>
            <a:pPr lvl="1" eaLnBrk="1" fontAlgn="auto" hangingPunct="1">
              <a:spcAft>
                <a:spcPts val="0"/>
              </a:spcAft>
              <a:buClr>
                <a:schemeClr val="tx1">
                  <a:lumMod val="75000"/>
                  <a:lumOff val="25000"/>
                </a:schemeClr>
              </a:buClr>
              <a:buFont typeface="Arial" pitchFamily="34" charset="0"/>
              <a:buChar char="•"/>
              <a:defRPr/>
            </a:pPr>
            <a:r>
              <a:rPr lang="en-US" sz="2000" dirty="0" smtClean="0">
                <a:solidFill>
                  <a:schemeClr val="tx1">
                    <a:lumMod val="75000"/>
                    <a:lumOff val="25000"/>
                  </a:schemeClr>
                </a:solidFill>
                <a:cs typeface="Calisto MT"/>
              </a:rPr>
              <a:t>Supporting Detail #1</a:t>
            </a:r>
          </a:p>
          <a:p>
            <a:pPr lvl="1" eaLnBrk="1" fontAlgn="auto" hangingPunct="1">
              <a:spcAft>
                <a:spcPts val="0"/>
              </a:spcAft>
              <a:buClr>
                <a:schemeClr val="tx1">
                  <a:lumMod val="75000"/>
                  <a:lumOff val="25000"/>
                </a:schemeClr>
              </a:buClr>
              <a:buFont typeface="Arial" pitchFamily="34" charset="0"/>
              <a:buChar char="•"/>
              <a:defRPr/>
            </a:pPr>
            <a:r>
              <a:rPr lang="en-US" sz="2000" dirty="0" smtClean="0">
                <a:solidFill>
                  <a:schemeClr val="tx1">
                    <a:lumMod val="75000"/>
                    <a:lumOff val="25000"/>
                  </a:schemeClr>
                </a:solidFill>
                <a:cs typeface="Calisto MT"/>
              </a:rPr>
              <a:t>Supporting Detail #2 </a:t>
            </a:r>
          </a:p>
          <a:p>
            <a:pPr lvl="1" eaLnBrk="1" fontAlgn="auto" hangingPunct="1">
              <a:spcAft>
                <a:spcPts val="0"/>
              </a:spcAft>
              <a:buClr>
                <a:schemeClr val="tx1">
                  <a:lumMod val="75000"/>
                  <a:lumOff val="25000"/>
                </a:schemeClr>
              </a:buClr>
              <a:buFont typeface="Arial" pitchFamily="34" charset="0"/>
              <a:buChar char="•"/>
              <a:defRPr/>
            </a:pPr>
            <a:r>
              <a:rPr lang="en-US" sz="2000" dirty="0" smtClean="0">
                <a:solidFill>
                  <a:schemeClr val="tx1">
                    <a:lumMod val="75000"/>
                    <a:lumOff val="25000"/>
                  </a:schemeClr>
                </a:solidFill>
                <a:cs typeface="Calisto MT"/>
              </a:rPr>
              <a:t>More details if necessary</a:t>
            </a:r>
          </a:p>
          <a:p>
            <a:pPr eaLnBrk="1" fontAlgn="auto" hangingPunct="1">
              <a:spcAft>
                <a:spcPts val="0"/>
              </a:spcAft>
              <a:buClr>
                <a:schemeClr val="tx1">
                  <a:lumMod val="75000"/>
                  <a:lumOff val="25000"/>
                </a:schemeClr>
              </a:buClr>
              <a:buFont typeface="Arial" pitchFamily="34" charset="0"/>
              <a:buChar char="•"/>
              <a:defRPr/>
            </a:pPr>
            <a:r>
              <a:rPr lang="en-US" sz="2200" b="1" dirty="0" smtClean="0">
                <a:solidFill>
                  <a:schemeClr val="tx1">
                    <a:lumMod val="75000"/>
                    <a:lumOff val="25000"/>
                  </a:schemeClr>
                </a:solidFill>
                <a:cs typeface="Calisto MT"/>
              </a:rPr>
              <a:t>Second Main Idea </a:t>
            </a:r>
          </a:p>
          <a:p>
            <a:pPr lvl="1" eaLnBrk="1" fontAlgn="auto" hangingPunct="1">
              <a:spcAft>
                <a:spcPts val="0"/>
              </a:spcAft>
              <a:buClr>
                <a:schemeClr val="tx1">
                  <a:lumMod val="75000"/>
                  <a:lumOff val="25000"/>
                </a:schemeClr>
              </a:buClr>
              <a:buFont typeface="Arial" pitchFamily="34" charset="0"/>
              <a:buChar char="•"/>
              <a:defRPr/>
            </a:pPr>
            <a:r>
              <a:rPr lang="en-US" sz="2000" dirty="0" smtClean="0">
                <a:solidFill>
                  <a:schemeClr val="tx1">
                    <a:lumMod val="75000"/>
                    <a:lumOff val="25000"/>
                  </a:schemeClr>
                </a:solidFill>
                <a:cs typeface="Calisto MT"/>
              </a:rPr>
              <a:t>Supporting Detail #1</a:t>
            </a:r>
          </a:p>
          <a:p>
            <a:pPr lvl="1" eaLnBrk="1" fontAlgn="auto" hangingPunct="1">
              <a:spcAft>
                <a:spcPts val="0"/>
              </a:spcAft>
              <a:buClr>
                <a:schemeClr val="tx1">
                  <a:lumMod val="75000"/>
                  <a:lumOff val="25000"/>
                </a:schemeClr>
              </a:buClr>
              <a:buFont typeface="Arial" pitchFamily="34" charset="0"/>
              <a:buChar char="•"/>
              <a:defRPr/>
            </a:pPr>
            <a:r>
              <a:rPr lang="en-US" sz="2000" dirty="0" smtClean="0">
                <a:solidFill>
                  <a:schemeClr val="tx1">
                    <a:lumMod val="75000"/>
                    <a:lumOff val="25000"/>
                  </a:schemeClr>
                </a:solidFill>
                <a:cs typeface="Calisto MT"/>
              </a:rPr>
              <a:t>Supporting Detail #2</a:t>
            </a:r>
          </a:p>
          <a:p>
            <a:pPr eaLnBrk="1" fontAlgn="auto" hangingPunct="1">
              <a:spcAft>
                <a:spcPts val="0"/>
              </a:spcAft>
              <a:buClr>
                <a:schemeClr val="tx1">
                  <a:lumMod val="75000"/>
                  <a:lumOff val="25000"/>
                </a:schemeClr>
              </a:buClr>
              <a:buFont typeface="Arial" pitchFamily="34" charset="0"/>
              <a:buChar char="•"/>
              <a:defRPr/>
            </a:pPr>
            <a:r>
              <a:rPr lang="en-US" sz="2200" b="1" dirty="0" smtClean="0">
                <a:solidFill>
                  <a:schemeClr val="tx1">
                    <a:lumMod val="75000"/>
                    <a:lumOff val="25000"/>
                  </a:schemeClr>
                </a:solidFill>
                <a:cs typeface="Calisto MT"/>
              </a:rPr>
              <a:t>Closing Paragraph (Summary)</a:t>
            </a:r>
          </a:p>
          <a:p>
            <a:pPr lvl="1" eaLnBrk="1" fontAlgn="auto" hangingPunct="1">
              <a:spcAft>
                <a:spcPts val="0"/>
              </a:spcAft>
              <a:buClr>
                <a:schemeClr val="tx1">
                  <a:lumMod val="75000"/>
                  <a:lumOff val="25000"/>
                </a:schemeClr>
              </a:buClr>
              <a:buFont typeface="Arial" pitchFamily="34" charset="0"/>
              <a:buChar char="•"/>
              <a:defRPr/>
            </a:pPr>
            <a:r>
              <a:rPr lang="ja-JP" altLang="en-US" sz="1800" dirty="0" smtClean="0">
                <a:solidFill>
                  <a:schemeClr val="tx1">
                    <a:lumMod val="75000"/>
                    <a:lumOff val="25000"/>
                  </a:schemeClr>
                </a:solidFill>
                <a:cs typeface="Calisto MT"/>
              </a:rPr>
              <a:t>“</a:t>
            </a:r>
            <a:r>
              <a:rPr lang="en-US" altLang="ja-JP" sz="1800" dirty="0" smtClean="0">
                <a:solidFill>
                  <a:schemeClr val="tx1">
                    <a:lumMod val="75000"/>
                    <a:lumOff val="25000"/>
                  </a:schemeClr>
                </a:solidFill>
                <a:cs typeface="Calisto MT"/>
              </a:rPr>
              <a:t>This is what I said.</a:t>
            </a:r>
            <a:r>
              <a:rPr lang="ja-JP" altLang="en-US" sz="1800" dirty="0" smtClean="0">
                <a:solidFill>
                  <a:schemeClr val="tx1">
                    <a:lumMod val="75000"/>
                    <a:lumOff val="25000"/>
                  </a:schemeClr>
                </a:solidFill>
                <a:cs typeface="Calisto MT"/>
              </a:rPr>
              <a:t>”</a:t>
            </a:r>
            <a:r>
              <a:rPr lang="en-US" altLang="ja-JP" sz="1800" dirty="0" smtClean="0">
                <a:solidFill>
                  <a:schemeClr val="tx1">
                    <a:lumMod val="75000"/>
                    <a:lumOff val="25000"/>
                  </a:schemeClr>
                </a:solidFill>
                <a:cs typeface="Calisto MT"/>
              </a:rPr>
              <a:t> </a:t>
            </a:r>
            <a:endParaRPr lang="en-US" sz="1800" dirty="0" smtClean="0">
              <a:solidFill>
                <a:schemeClr val="tx1">
                  <a:lumMod val="75000"/>
                  <a:lumOff val="25000"/>
                </a:schemeClr>
              </a:solidFill>
              <a:cs typeface="Calisto MT"/>
            </a:endParaRPr>
          </a:p>
        </p:txBody>
      </p:sp>
      <p:grpSp>
        <p:nvGrpSpPr>
          <p:cNvPr id="2" name="Group 16"/>
          <p:cNvGrpSpPr>
            <a:grpSpLocks/>
          </p:cNvGrpSpPr>
          <p:nvPr/>
        </p:nvGrpSpPr>
        <p:grpSpPr bwMode="auto">
          <a:xfrm>
            <a:off x="866775" y="2408238"/>
            <a:ext cx="1828800" cy="3124200"/>
            <a:chOff x="192" y="1440"/>
            <a:chExt cx="1152" cy="1968"/>
          </a:xfrm>
        </p:grpSpPr>
        <p:sp>
          <p:nvSpPr>
            <p:cNvPr id="33797" name="Text Box 4"/>
            <p:cNvSpPr txBox="1">
              <a:spLocks noChangeArrowheads="1"/>
            </p:cNvSpPr>
            <p:nvPr/>
          </p:nvSpPr>
          <p:spPr bwMode="auto">
            <a:xfrm rot="-5400000">
              <a:off x="-461" y="2172"/>
              <a:ext cx="1600" cy="294"/>
            </a:xfrm>
            <a:prstGeom prst="rect">
              <a:avLst/>
            </a:prstGeom>
            <a:noFill/>
            <a:ln w="9525">
              <a:solidFill>
                <a:srgbClr val="404040"/>
              </a:solidFill>
              <a:miter lim="800000"/>
              <a:headEnd/>
              <a:tailEnd/>
            </a:ln>
          </p:spPr>
          <p:txBody>
            <a:bodyPr wrap="none">
              <a:spAutoFit/>
            </a:bodyPr>
            <a:lstStyle/>
            <a:p>
              <a:pPr eaLnBrk="0" hangingPunct="0"/>
              <a:r>
                <a:rPr lang="en-US" sz="2400" b="1">
                  <a:solidFill>
                    <a:srgbClr val="404040"/>
                  </a:solidFill>
                  <a:latin typeface="Century Gothic" pitchFamily="34" charset="0"/>
                  <a:ea typeface="MS PGothic" pitchFamily="34" charset="-128"/>
                </a:rPr>
                <a:t>Transition Words</a:t>
              </a:r>
            </a:p>
          </p:txBody>
        </p:sp>
        <p:sp>
          <p:nvSpPr>
            <p:cNvPr id="34821" name="Line 5"/>
            <p:cNvSpPr>
              <a:spLocks noChangeShapeType="1"/>
            </p:cNvSpPr>
            <p:nvPr/>
          </p:nvSpPr>
          <p:spPr bwMode="auto">
            <a:xfrm flipV="1">
              <a:off x="528" y="1440"/>
              <a:ext cx="672" cy="480"/>
            </a:xfrm>
            <a:prstGeom prst="line">
              <a:avLst/>
            </a:prstGeom>
            <a:noFill/>
            <a:ln w="12700">
              <a:solidFill>
                <a:srgbClr val="404040"/>
              </a:solidFill>
              <a:round/>
              <a:headEnd/>
              <a:tailEnd type="triangle" w="med" len="med"/>
            </a:ln>
            <a:effectLst/>
          </p:spPr>
          <p:txBody>
            <a:bodyPr/>
            <a:lstStyle/>
            <a:p>
              <a:pPr eaLnBrk="0" fontAlgn="auto" hangingPunct="0">
                <a:spcBef>
                  <a:spcPts val="0"/>
                </a:spcBef>
                <a:spcAft>
                  <a:spcPts val="0"/>
                </a:spcAft>
                <a:defRPr/>
              </a:pPr>
              <a:endParaRPr lang="en-US">
                <a:solidFill>
                  <a:schemeClr val="tx1">
                    <a:lumMod val="75000"/>
                    <a:lumOff val="25000"/>
                  </a:schemeClr>
                </a:solidFill>
                <a:effectLst>
                  <a:outerShdw blurRad="38100" dist="38100" dir="2700000" algn="tl">
                    <a:srgbClr val="000000">
                      <a:alpha val="43137"/>
                    </a:srgbClr>
                  </a:outerShdw>
                </a:effectLst>
                <a:latin typeface="+mn-lt"/>
                <a:cs typeface="+mn-cs"/>
              </a:endParaRPr>
            </a:p>
          </p:txBody>
        </p:sp>
        <p:sp>
          <p:nvSpPr>
            <p:cNvPr id="34823" name="Line 7"/>
            <p:cNvSpPr>
              <a:spLocks noChangeShapeType="1"/>
            </p:cNvSpPr>
            <p:nvPr/>
          </p:nvSpPr>
          <p:spPr bwMode="auto">
            <a:xfrm flipV="1">
              <a:off x="576" y="1728"/>
              <a:ext cx="768" cy="384"/>
            </a:xfrm>
            <a:prstGeom prst="line">
              <a:avLst/>
            </a:prstGeom>
            <a:noFill/>
            <a:ln w="9525">
              <a:solidFill>
                <a:srgbClr val="404040"/>
              </a:solidFill>
              <a:round/>
              <a:headEnd/>
              <a:tailEnd type="triangle" w="med" len="med"/>
            </a:ln>
            <a:effectLst/>
          </p:spPr>
          <p:txBody>
            <a:bodyPr/>
            <a:lstStyle/>
            <a:p>
              <a:pPr eaLnBrk="0" fontAlgn="auto" hangingPunct="0">
                <a:spcBef>
                  <a:spcPts val="0"/>
                </a:spcBef>
                <a:spcAft>
                  <a:spcPts val="0"/>
                </a:spcAft>
                <a:defRPr/>
              </a:pPr>
              <a:endParaRPr lang="en-US">
                <a:solidFill>
                  <a:schemeClr val="tx1">
                    <a:lumMod val="75000"/>
                    <a:lumOff val="25000"/>
                  </a:schemeClr>
                </a:solidFill>
                <a:effectLst>
                  <a:outerShdw blurRad="38100" dist="38100" dir="2700000" algn="tl">
                    <a:srgbClr val="000000">
                      <a:alpha val="43137"/>
                    </a:srgbClr>
                  </a:outerShdw>
                </a:effectLst>
                <a:latin typeface="+mn-lt"/>
                <a:cs typeface="+mn-cs"/>
              </a:endParaRPr>
            </a:p>
          </p:txBody>
        </p:sp>
        <p:sp>
          <p:nvSpPr>
            <p:cNvPr id="34824" name="Line 8"/>
            <p:cNvSpPr>
              <a:spLocks noChangeShapeType="1"/>
            </p:cNvSpPr>
            <p:nvPr/>
          </p:nvSpPr>
          <p:spPr bwMode="auto">
            <a:xfrm flipV="1">
              <a:off x="576" y="2016"/>
              <a:ext cx="672" cy="144"/>
            </a:xfrm>
            <a:prstGeom prst="line">
              <a:avLst/>
            </a:prstGeom>
            <a:noFill/>
            <a:ln w="9525">
              <a:solidFill>
                <a:srgbClr val="404040"/>
              </a:solidFill>
              <a:round/>
              <a:headEnd/>
              <a:tailEnd type="triangle" w="med" len="med"/>
            </a:ln>
            <a:effectLst/>
          </p:spPr>
          <p:txBody>
            <a:bodyPr/>
            <a:lstStyle/>
            <a:p>
              <a:pPr eaLnBrk="0" fontAlgn="auto" hangingPunct="0">
                <a:spcBef>
                  <a:spcPts val="0"/>
                </a:spcBef>
                <a:spcAft>
                  <a:spcPts val="0"/>
                </a:spcAft>
                <a:defRPr/>
              </a:pPr>
              <a:endParaRPr lang="en-US">
                <a:solidFill>
                  <a:schemeClr val="tx1">
                    <a:lumMod val="75000"/>
                    <a:lumOff val="25000"/>
                  </a:schemeClr>
                </a:solidFill>
                <a:effectLst>
                  <a:outerShdw blurRad="38100" dist="38100" dir="2700000" algn="tl">
                    <a:srgbClr val="000000">
                      <a:alpha val="43137"/>
                    </a:srgbClr>
                  </a:outerShdw>
                </a:effectLst>
                <a:latin typeface="+mn-lt"/>
                <a:cs typeface="+mn-cs"/>
              </a:endParaRPr>
            </a:p>
          </p:txBody>
        </p:sp>
        <p:sp>
          <p:nvSpPr>
            <p:cNvPr id="34825" name="Line 9"/>
            <p:cNvSpPr>
              <a:spLocks noChangeShapeType="1"/>
            </p:cNvSpPr>
            <p:nvPr/>
          </p:nvSpPr>
          <p:spPr bwMode="auto">
            <a:xfrm>
              <a:off x="576" y="2208"/>
              <a:ext cx="672" cy="0"/>
            </a:xfrm>
            <a:prstGeom prst="line">
              <a:avLst/>
            </a:prstGeom>
            <a:noFill/>
            <a:ln w="9525">
              <a:solidFill>
                <a:srgbClr val="404040"/>
              </a:solidFill>
              <a:round/>
              <a:headEnd/>
              <a:tailEnd type="triangle" w="med" len="med"/>
            </a:ln>
            <a:effectLst/>
          </p:spPr>
          <p:txBody>
            <a:bodyPr/>
            <a:lstStyle/>
            <a:p>
              <a:pPr eaLnBrk="0" fontAlgn="auto" hangingPunct="0">
                <a:spcBef>
                  <a:spcPts val="0"/>
                </a:spcBef>
                <a:spcAft>
                  <a:spcPts val="0"/>
                </a:spcAft>
                <a:defRPr/>
              </a:pPr>
              <a:endParaRPr lang="en-US">
                <a:solidFill>
                  <a:schemeClr val="tx1">
                    <a:lumMod val="75000"/>
                    <a:lumOff val="25000"/>
                  </a:schemeClr>
                </a:solidFill>
                <a:effectLst>
                  <a:outerShdw blurRad="38100" dist="38100" dir="2700000" algn="tl">
                    <a:srgbClr val="000000">
                      <a:alpha val="43137"/>
                    </a:srgbClr>
                  </a:outerShdw>
                </a:effectLst>
                <a:latin typeface="+mn-lt"/>
                <a:cs typeface="+mn-cs"/>
              </a:endParaRPr>
            </a:p>
          </p:txBody>
        </p:sp>
        <p:sp>
          <p:nvSpPr>
            <p:cNvPr id="34828" name="Line 12"/>
            <p:cNvSpPr>
              <a:spLocks noChangeShapeType="1"/>
            </p:cNvSpPr>
            <p:nvPr/>
          </p:nvSpPr>
          <p:spPr bwMode="auto">
            <a:xfrm>
              <a:off x="576" y="2784"/>
              <a:ext cx="720" cy="384"/>
            </a:xfrm>
            <a:prstGeom prst="line">
              <a:avLst/>
            </a:prstGeom>
            <a:noFill/>
            <a:ln w="9525">
              <a:solidFill>
                <a:srgbClr val="404040"/>
              </a:solidFill>
              <a:round/>
              <a:headEnd/>
              <a:tailEnd type="triangle" w="med" len="med"/>
            </a:ln>
            <a:effectLst/>
          </p:spPr>
          <p:txBody>
            <a:bodyPr/>
            <a:lstStyle/>
            <a:p>
              <a:pPr eaLnBrk="0" fontAlgn="auto" hangingPunct="0">
                <a:spcBef>
                  <a:spcPts val="0"/>
                </a:spcBef>
                <a:spcAft>
                  <a:spcPts val="0"/>
                </a:spcAft>
                <a:defRPr/>
              </a:pPr>
              <a:endParaRPr lang="en-US">
                <a:solidFill>
                  <a:schemeClr val="tx1">
                    <a:lumMod val="75000"/>
                    <a:lumOff val="25000"/>
                  </a:schemeClr>
                </a:solidFill>
                <a:effectLst>
                  <a:outerShdw blurRad="38100" dist="38100" dir="2700000" algn="tl">
                    <a:srgbClr val="000000">
                      <a:alpha val="43137"/>
                    </a:srgbClr>
                  </a:outerShdw>
                </a:effectLst>
                <a:latin typeface="+mn-lt"/>
                <a:cs typeface="+mn-cs"/>
              </a:endParaRPr>
            </a:p>
          </p:txBody>
        </p:sp>
        <p:sp>
          <p:nvSpPr>
            <p:cNvPr id="34829" name="Line 13"/>
            <p:cNvSpPr>
              <a:spLocks noChangeShapeType="1"/>
            </p:cNvSpPr>
            <p:nvPr/>
          </p:nvSpPr>
          <p:spPr bwMode="auto">
            <a:xfrm>
              <a:off x="576" y="2976"/>
              <a:ext cx="576" cy="432"/>
            </a:xfrm>
            <a:prstGeom prst="line">
              <a:avLst/>
            </a:prstGeom>
            <a:noFill/>
            <a:ln w="9525">
              <a:solidFill>
                <a:srgbClr val="404040"/>
              </a:solidFill>
              <a:round/>
              <a:headEnd/>
              <a:tailEnd type="triangle" w="med" len="med"/>
            </a:ln>
            <a:effectLst/>
          </p:spPr>
          <p:txBody>
            <a:bodyPr/>
            <a:lstStyle/>
            <a:p>
              <a:pPr eaLnBrk="0" fontAlgn="auto" hangingPunct="0">
                <a:spcBef>
                  <a:spcPts val="0"/>
                </a:spcBef>
                <a:spcAft>
                  <a:spcPts val="0"/>
                </a:spcAft>
                <a:defRPr/>
              </a:pPr>
              <a:endParaRPr lang="en-US">
                <a:solidFill>
                  <a:schemeClr val="tx1">
                    <a:lumMod val="75000"/>
                    <a:lumOff val="25000"/>
                  </a:schemeClr>
                </a:solidFill>
                <a:effectLst>
                  <a:outerShdw blurRad="38100" dist="38100" dir="2700000" algn="tl">
                    <a:srgbClr val="000000">
                      <a:alpha val="43137"/>
                    </a:srgbClr>
                  </a:outerShdw>
                </a:effectLst>
                <a:latin typeface="+mn-lt"/>
                <a:cs typeface="+mn-cs"/>
              </a:endParaRPr>
            </a:p>
          </p:txBody>
        </p:sp>
        <p:sp>
          <p:nvSpPr>
            <p:cNvPr id="34830" name="Line 14"/>
            <p:cNvSpPr>
              <a:spLocks noChangeShapeType="1"/>
            </p:cNvSpPr>
            <p:nvPr/>
          </p:nvSpPr>
          <p:spPr bwMode="auto">
            <a:xfrm>
              <a:off x="576" y="2448"/>
              <a:ext cx="480" cy="96"/>
            </a:xfrm>
            <a:prstGeom prst="line">
              <a:avLst/>
            </a:prstGeom>
            <a:noFill/>
            <a:ln w="9525">
              <a:solidFill>
                <a:srgbClr val="404040"/>
              </a:solidFill>
              <a:round/>
              <a:headEnd/>
              <a:tailEnd type="triangle" w="med" len="med"/>
            </a:ln>
            <a:effectLst/>
          </p:spPr>
          <p:txBody>
            <a:bodyPr/>
            <a:lstStyle/>
            <a:p>
              <a:pPr eaLnBrk="0" fontAlgn="auto" hangingPunct="0">
                <a:spcBef>
                  <a:spcPts val="0"/>
                </a:spcBef>
                <a:spcAft>
                  <a:spcPts val="0"/>
                </a:spcAft>
                <a:defRPr/>
              </a:pPr>
              <a:endParaRPr lang="en-US">
                <a:solidFill>
                  <a:schemeClr val="tx1">
                    <a:lumMod val="75000"/>
                    <a:lumOff val="25000"/>
                  </a:schemeClr>
                </a:solidFill>
                <a:effectLst>
                  <a:outerShdw blurRad="38100" dist="38100" dir="2700000" algn="tl">
                    <a:srgbClr val="000000">
                      <a:alpha val="43137"/>
                    </a:srgbClr>
                  </a:outerShdw>
                </a:effectLst>
                <a:latin typeface="+mn-lt"/>
                <a:cs typeface="+mn-cs"/>
              </a:endParaRPr>
            </a:p>
          </p:txBody>
        </p:sp>
        <p:sp>
          <p:nvSpPr>
            <p:cNvPr id="34831" name="Line 15"/>
            <p:cNvSpPr>
              <a:spLocks noChangeShapeType="1"/>
            </p:cNvSpPr>
            <p:nvPr/>
          </p:nvSpPr>
          <p:spPr bwMode="auto">
            <a:xfrm>
              <a:off x="576" y="2496"/>
              <a:ext cx="672" cy="288"/>
            </a:xfrm>
            <a:prstGeom prst="line">
              <a:avLst/>
            </a:prstGeom>
            <a:noFill/>
            <a:ln w="9525">
              <a:solidFill>
                <a:srgbClr val="404040"/>
              </a:solidFill>
              <a:round/>
              <a:headEnd/>
              <a:tailEnd type="triangle" w="med" len="med"/>
            </a:ln>
            <a:effectLst/>
          </p:spPr>
          <p:txBody>
            <a:bodyPr/>
            <a:lstStyle/>
            <a:p>
              <a:pPr eaLnBrk="0" fontAlgn="auto" hangingPunct="0">
                <a:spcBef>
                  <a:spcPts val="0"/>
                </a:spcBef>
                <a:spcAft>
                  <a:spcPts val="0"/>
                </a:spcAft>
                <a:defRPr/>
              </a:pPr>
              <a:endParaRPr lang="en-US">
                <a:solidFill>
                  <a:schemeClr val="tx1">
                    <a:lumMod val="75000"/>
                    <a:lumOff val="25000"/>
                  </a:schemeClr>
                </a:solidFill>
                <a:effectLst>
                  <a:outerShdw blurRad="38100" dist="38100" dir="2700000" algn="tl">
                    <a:srgbClr val="000000">
                      <a:alpha val="43137"/>
                    </a:srgbClr>
                  </a:outerShdw>
                </a:effectLst>
                <a:latin typeface="+mn-lt"/>
                <a:cs typeface="+mn-cs"/>
              </a:endParaRPr>
            </a:p>
          </p:txBody>
        </p:sp>
      </p:grpSp>
      <p:sp>
        <p:nvSpPr>
          <p:cNvPr id="33796" name="Footer Placeholder 3"/>
          <p:cNvSpPr>
            <a:spLocks noGrp="1"/>
          </p:cNvSpPr>
          <p:nvPr>
            <p:ph type="ftr" sz="quarter" idx="11"/>
          </p:nvPr>
        </p:nvSpPr>
        <p:spPr bwMode="auto">
          <a:xfrm>
            <a:off x="211138" y="6416675"/>
            <a:ext cx="3187700" cy="365125"/>
          </a:xfrm>
          <a:noFill/>
          <a:ln>
            <a:miter lim="800000"/>
            <a:headEnd/>
            <a:tailEnd/>
          </a:ln>
        </p:spPr>
        <p:txBody>
          <a:bodyPr/>
          <a:lstStyle/>
          <a:p>
            <a:pPr defTabSz="914400"/>
            <a:r>
              <a:rPr lang="en-US" smtClean="0">
                <a:solidFill>
                  <a:schemeClr val="tx1"/>
                </a:solidFill>
                <a:latin typeface="Arial Black" pitchFamily="34" charset="0"/>
              </a:rPr>
              <a:t>© Routledge/Taylor &amp; Francis 2016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1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1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81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81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4819">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4819">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15754</TotalTime>
  <Words>693</Words>
  <Application>Microsoft Macintosh PowerPoint</Application>
  <PresentationFormat>On-screen Show (4:3)</PresentationFormat>
  <Paragraphs>107</Paragraphs>
  <Slides>14</Slides>
  <Notes>12</Notes>
  <HiddenSlides>0</HiddenSlides>
  <MMClips>0</MMClips>
  <ScaleCrop>false</ScaleCrop>
  <HeadingPairs>
    <vt:vector size="6" baseType="variant">
      <vt:variant>
        <vt:lpstr>Fonts Used</vt:lpstr>
      </vt:variant>
      <vt:variant>
        <vt:i4>9</vt:i4>
      </vt:variant>
      <vt:variant>
        <vt:lpstr>Design Template</vt:lpstr>
      </vt:variant>
      <vt:variant>
        <vt:i4>15</vt:i4>
      </vt:variant>
      <vt:variant>
        <vt:lpstr>Slide Titles</vt:lpstr>
      </vt:variant>
      <vt:variant>
        <vt:i4>14</vt:i4>
      </vt:variant>
    </vt:vector>
  </HeadingPairs>
  <TitlesOfParts>
    <vt:vector size="38" baseType="lpstr">
      <vt:lpstr>Arial</vt:lpstr>
      <vt:lpstr>Calisto MT</vt:lpstr>
      <vt:lpstr>Calibri</vt:lpstr>
      <vt:lpstr>Brush Script MT</vt:lpstr>
      <vt:lpstr>Arial Black</vt:lpstr>
      <vt:lpstr>ＭＳ 明朝</vt:lpstr>
      <vt:lpstr>Century Gothic</vt:lpstr>
      <vt:lpstr>MS PGothic</vt:lpstr>
      <vt:lpstr>Times New Roman</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Chapter 11</vt:lpstr>
      <vt:lpstr>Agenda</vt:lpstr>
      <vt:lpstr>Learning Objectives</vt:lpstr>
      <vt:lpstr>Time Management on Tests</vt:lpstr>
      <vt:lpstr>Slide 5</vt:lpstr>
      <vt:lpstr>Example Essay Prompts: What are the key words?</vt:lpstr>
      <vt:lpstr>Example Essay Prompts: What are the key words?</vt:lpstr>
      <vt:lpstr>Pre-Write</vt:lpstr>
      <vt:lpstr>Sample Essay Structure</vt:lpstr>
      <vt:lpstr>Slide 10</vt:lpstr>
      <vt:lpstr>Slide 11</vt:lpstr>
      <vt:lpstr>Objective Exams</vt:lpstr>
      <vt:lpstr>Objective Exams</vt:lpstr>
      <vt:lpstr>Discussion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Ayesha Madni</dc:creator>
  <cp:lastModifiedBy>Louise Smith</cp:lastModifiedBy>
  <cp:revision>176</cp:revision>
  <cp:lastPrinted>2012-03-16T19:19:45Z</cp:lastPrinted>
  <dcterms:created xsi:type="dcterms:W3CDTF">2012-03-15T20:37:55Z</dcterms:created>
  <dcterms:modified xsi:type="dcterms:W3CDTF">2016-06-03T10:55:34Z</dcterms:modified>
</cp:coreProperties>
</file>