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75" r:id="rId4"/>
    <p:sldId id="269" r:id="rId5"/>
    <p:sldId id="271" r:id="rId6"/>
    <p:sldId id="270" r:id="rId7"/>
    <p:sldId id="260" r:id="rId8"/>
    <p:sldId id="261" r:id="rId9"/>
    <p:sldId id="262" r:id="rId10"/>
    <p:sldId id="272" r:id="rId11"/>
    <p:sldId id="265" r:id="rId12"/>
    <p:sldId id="267" r:id="rId13"/>
    <p:sldId id="273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3"/>
    <a:srgbClr val="FFFDC7"/>
    <a:srgbClr val="FFFB95"/>
    <a:srgbClr val="FFFDAE"/>
    <a:srgbClr val="FFFC7F"/>
    <a:srgbClr val="FFF96C"/>
    <a:srgbClr val="FFF74F"/>
    <a:srgbClr val="FFFC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077090-399A-449A-8E9B-EFE53677660F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166E2-4EA6-4978-B110-26FC6299F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A9361A-2378-45D0-B833-2776559E8ACF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A6E21A-C8A5-4159-AC9D-6C71119BE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D3072B-1F3C-4A2E-AD47-6DD093BAC51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C7A42C-2683-4587-937B-20009BC72E2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7167D4-6004-4AE4-96D2-BDFC4B546ED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2B1EB8-A3BB-49F8-928F-889D5847A54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Have students complete Exercise 3.2: Demonstrating the Capacity of Working Memory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9FC444-4450-4C7E-9590-6A0F1A2F6CF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Have students complete Exercise 3.4: Identifying Learning Strategies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7DC7F4-C86C-4471-801F-BE858DD48B0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Giving students a preview of the  next unit/chapter is a great way to get them engaged in learning and support them in self-regulating.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NOTE: If you are using this book out of order (as recommended), you can find the preview of other chapters at the end of the PowerPoint for the previous chapter.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0F4058-62FC-4FB7-B0FE-8052CC177AA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5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3"/>
            <p:cNvSpPr>
              <a:spLocks/>
            </p:cNvSpPr>
            <p:nvPr/>
          </p:nvSpPr>
          <p:spPr>
            <a:xfrm>
              <a:off x="563082" y="474973"/>
              <a:ext cx="7982907" cy="5889005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cxnSp>
          <p:nvCxnSpPr>
            <p:cNvPr id="7" name="Straight Connector 14"/>
            <p:cNvCxnSpPr/>
            <p:nvPr/>
          </p:nvCxnSpPr>
          <p:spPr>
            <a:xfrm>
              <a:off x="563082" y="6133815"/>
              <a:ext cx="7982907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tangle 16"/>
            <p:cNvSpPr/>
            <p:nvPr/>
          </p:nvSpPr>
          <p:spPr>
            <a:xfrm>
              <a:off x="563082" y="457512"/>
              <a:ext cx="7982907" cy="257782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73088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7057A-1A31-4CC1-99B9-2120CACD97BC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988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98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2031-53AF-429B-816F-682C355FB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11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2" name="Group 10"/>
                <p:cNvGrpSpPr>
                  <a:grpSpLocks/>
                </p:cNvGrpSpPr>
                <p:nvPr/>
              </p:nvGrpSpPr>
              <p:grpSpPr bwMode="auto"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13" name="Rectangle 30"/>
                  <p:cNvSpPr>
                    <a:spLocks/>
                  </p:cNvSpPr>
                  <p:nvPr/>
                </p:nvSpPr>
                <p:spPr>
                  <a:xfrm>
                    <a:off x="247025" y="246872"/>
                    <a:ext cx="8622676" cy="636458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/>
                  </a:p>
                </p:txBody>
              </p:sp>
              <p:cxnSp>
                <p:nvCxnSpPr>
                  <p:cNvPr id="14" name="Straight Connector 31"/>
                  <p:cNvCxnSpPr/>
                  <p:nvPr/>
                </p:nvCxnSpPr>
                <p:spPr>
                  <a:xfrm>
                    <a:off x="247025" y="6389249"/>
                    <a:ext cx="8622676" cy="158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10" name="Rectangle 27"/>
              <p:cNvSpPr/>
              <p:nvPr/>
            </p:nvSpPr>
            <p:spPr>
              <a:xfrm rot="5400000">
                <a:off x="801568" y="3274246"/>
                <a:ext cx="6134441" cy="63495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8" name="Rectangle 24"/>
            <p:cNvSpPr/>
            <p:nvPr/>
          </p:nvSpPr>
          <p:spPr>
            <a:xfrm rot="10800000">
              <a:off x="259074" y="1594222"/>
              <a:ext cx="3574791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 rtlCol="0"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FB1A5-8ABD-4BFC-91E8-77CAC6B7008C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9CFC-BCEA-429D-8007-84C65E68C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BD23D-D29D-474C-B231-357CED88FD0A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C44DD-D25B-48B1-8EEB-D1109A502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21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2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9"/>
            <p:cNvSpPr/>
            <p:nvPr/>
          </p:nvSpPr>
          <p:spPr>
            <a:xfrm>
              <a:off x="255900" y="4203542"/>
              <a:ext cx="8622676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CC7C1-6E35-46DC-8A6B-BA4F0D0228E8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FFE3C-893D-4CD6-BC6E-64822A9C4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5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6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17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5851C-9671-4B69-ADC8-394FD256D0DD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5758C-A35C-444B-9818-973DDACA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7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9" name="Rectangle 16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0" name="Straight Connector 18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6" name="Rectangle 17"/>
            <p:cNvSpPr/>
            <p:nvPr/>
          </p:nvSpPr>
          <p:spPr>
            <a:xfrm rot="5400000">
              <a:off x="4243019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1DB53-CF85-428F-92AF-13277D1418C6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58D5-5B57-4A0A-AE97-AB94E25DC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8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9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20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86C79-6E74-4D0F-A943-CF1AB39E0690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7C39C-1797-44F9-9B67-F11410AB5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6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3082" y="474973"/>
                <a:ext cx="7982907" cy="5889005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3082" y="6133814"/>
                <a:ext cx="7982907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" name="Straight Connector 10"/>
              <p:cNvCxnSpPr/>
              <p:nvPr/>
            </p:nvCxnSpPr>
            <p:spPr>
              <a:xfrm>
                <a:off x="563082" y="3427412"/>
                <a:ext cx="7982907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569913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94E51-53BA-47D8-A2CC-44349E6F3896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638800" y="612457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2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2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35A33-7348-4354-BF98-3BB30395B19E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2EF97-9A66-4549-ADA4-E966BAB21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6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2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2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Rectangle 24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D9B74-F4C9-4C37-A46D-7FA58837F113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0E265-9564-4C38-B40A-FCC35D869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0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2" name="Rectangle 2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3" name="Straight Connector 3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4" name="Rectangle 31"/>
                <p:cNvSpPr/>
                <p:nvPr/>
              </p:nvSpPr>
              <p:spPr>
                <a:xfrm>
                  <a:off x="247025" y="1611845"/>
                  <a:ext cx="8622676" cy="63487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</p:grpSp>
        </p:grpSp>
        <p:cxnSp>
          <p:nvCxnSpPr>
            <p:cNvPr id="9" name="Straight Connector 22"/>
            <p:cNvCxnSpPr/>
            <p:nvPr/>
          </p:nvCxnSpPr>
          <p:spPr>
            <a:xfrm rot="16200000" flipH="1">
              <a:off x="2217422" y="4026572"/>
              <a:ext cx="4710743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F7DB3-D90C-454D-8DDA-D94456A840CD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37954-057F-449A-ABAA-AA41AC31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4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6" name="Rectangle 14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7" name="Straight Connector 15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" name="Rectangle 16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A09E7-3DB5-4B85-8754-D443D5F49A8E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CAB9-D5EC-421E-BCBD-866E094C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3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5" name="Rectangle 1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6" name="Straight Connector 1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5116B-F881-4563-B3CF-6EED010E0CF0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B685B-B34B-4677-88E1-E0C2AB3C5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19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32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DBBB-B7CB-47FF-AA0B-D823FA3723DE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362A-99A3-4BAC-B4B8-61CE55872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4475" y="6372225"/>
            <a:ext cx="2133600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cs typeface="+mn-cs"/>
              </a:defRPr>
            </a:lvl1pPr>
          </a:lstStyle>
          <a:p>
            <a:pPr>
              <a:defRPr/>
            </a:pPr>
            <a:fld id="{DDD5208D-4388-4519-BB99-C46713BD7387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9475" y="6372225"/>
            <a:ext cx="28956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0BCC1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0BCC1"/>
                </a:solidFill>
                <a:latin typeface="Calisto MT" pitchFamily="18" charset="0"/>
              </a:defRPr>
            </a:lvl1pPr>
          </a:lstStyle>
          <a:p>
            <a:pPr>
              <a:defRPr/>
            </a:pPr>
            <a:fld id="{AE3BB99B-FA25-45B4-B70F-0248382C7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rgbClr val="404040"/>
        </a:buClr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579438" indent="-228600" algn="l" rtl="0" eaLnBrk="0" fontAlgn="base" hangingPunct="0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808038" indent="-2286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036638" indent="-228600" algn="l" rtl="0" eaLnBrk="0" fontAlgn="base" hangingPunct="0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265238" indent="-2286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en-US" sz="4000" smtClean="0">
                <a:solidFill>
                  <a:srgbClr val="404040"/>
                </a:solidFill>
              </a:rPr>
              <a:t>Chapter 3:</a:t>
            </a: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914400" y="3116263"/>
            <a:ext cx="7342188" cy="1752600"/>
          </a:xfrm>
        </p:spPr>
        <p:txBody>
          <a:bodyPr/>
          <a:lstStyle/>
          <a:p>
            <a:pPr algn="r">
              <a:buClr>
                <a:srgbClr val="404040"/>
              </a:buClr>
              <a:buFont typeface="Arial" charset="0"/>
              <a:buNone/>
            </a:pPr>
            <a:r>
              <a:rPr lang="en-US" sz="4400" b="1" smtClean="0">
                <a:solidFill>
                  <a:srgbClr val="404040"/>
                </a:solidFill>
              </a:rPr>
              <a:t>Understanding </a:t>
            </a:r>
          </a:p>
          <a:p>
            <a:pPr algn="r">
              <a:buClr>
                <a:srgbClr val="404040"/>
              </a:buClr>
              <a:buFont typeface="Arial" charset="0"/>
              <a:buNone/>
            </a:pPr>
            <a:r>
              <a:rPr lang="en-US" sz="4400" b="1" smtClean="0">
                <a:solidFill>
                  <a:srgbClr val="404040"/>
                </a:solidFill>
              </a:rPr>
              <a:t>Learning and Memory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11138" y="6416675"/>
            <a:ext cx="31877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  <p:sp>
        <p:nvSpPr>
          <p:cNvPr id="32770" name="Text Placeholder 2"/>
          <p:cNvSpPr>
            <a:spLocks noGrp="1"/>
          </p:cNvSpPr>
          <p:nvPr>
            <p:ph type="body" idx="1"/>
          </p:nvPr>
        </p:nvSpPr>
        <p:spPr>
          <a:xfrm>
            <a:off x="631825" y="1709738"/>
            <a:ext cx="3567113" cy="831850"/>
          </a:xfrm>
        </p:spPr>
        <p:txBody>
          <a:bodyPr/>
          <a:lstStyle/>
          <a:p>
            <a:pPr eaLnBrk="1" hangingPunct="1"/>
            <a:r>
              <a:rPr lang="en-US" b="1" u="sng" smtClean="0"/>
              <a:t>Rote Learning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sz="half" idx="2"/>
          </p:nvPr>
        </p:nvSpPr>
        <p:spPr>
          <a:xfrm>
            <a:off x="631825" y="2590800"/>
            <a:ext cx="3567113" cy="34845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400" b="1" smtClean="0"/>
              <a:t>Rehearsal Strategies</a:t>
            </a:r>
          </a:p>
          <a:p>
            <a:pPr marL="0" indent="0" eaLnBrk="1" hangingPunct="1">
              <a:lnSpc>
                <a:spcPct val="50000"/>
              </a:lnSpc>
              <a:buFontTx/>
              <a:buChar char="•"/>
            </a:pPr>
            <a:r>
              <a:rPr lang="en-US" smtClean="0"/>
              <a:t>Copying material</a:t>
            </a:r>
          </a:p>
          <a:p>
            <a:pPr marL="0" indent="0" eaLnBrk="1" hangingPunct="1">
              <a:lnSpc>
                <a:spcPct val="50000"/>
              </a:lnSpc>
              <a:buFontTx/>
              <a:buChar char="•"/>
            </a:pPr>
            <a:r>
              <a:rPr lang="en-US" smtClean="0"/>
              <a:t>Underlining text</a:t>
            </a:r>
          </a:p>
          <a:p>
            <a:pPr marL="0" indent="0" eaLnBrk="1" hangingPunct="1">
              <a:lnSpc>
                <a:spcPct val="50000"/>
              </a:lnSpc>
              <a:buFontTx/>
              <a:buChar char="•"/>
            </a:pPr>
            <a:r>
              <a:rPr lang="en-US" smtClean="0"/>
              <a:t>Reciting</a:t>
            </a:r>
          </a:p>
        </p:txBody>
      </p:sp>
      <p:sp>
        <p:nvSpPr>
          <p:cNvPr id="3277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063" y="1709738"/>
            <a:ext cx="3567112" cy="831850"/>
          </a:xfrm>
        </p:spPr>
        <p:txBody>
          <a:bodyPr/>
          <a:lstStyle/>
          <a:p>
            <a:pPr eaLnBrk="1" hangingPunct="1"/>
            <a:r>
              <a:rPr lang="en-US" b="1" u="sng" smtClean="0"/>
              <a:t>Meaningful Learning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063" y="2592388"/>
            <a:ext cx="3567112" cy="3824287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Organization Strategies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Selecting main ideas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Outlining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Visual mapping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endParaRPr lang="en-US" sz="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Elaboration Strategies</a:t>
            </a: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Summarizing</a:t>
            </a: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Note-making</a:t>
            </a: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Answering questions</a:t>
            </a: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en-US" b="1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774" name="Rectangle 2"/>
          <p:cNvSpPr txBox="1">
            <a:spLocks noChangeArrowheads="1"/>
          </p:cNvSpPr>
          <p:nvPr/>
        </p:nvSpPr>
        <p:spPr bwMode="auto">
          <a:xfrm>
            <a:off x="766763" y="344488"/>
            <a:ext cx="77724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en-US" sz="4000" b="1">
                <a:solidFill>
                  <a:srgbClr val="404040"/>
                </a:solidFill>
                <a:latin typeface="Calisto MT" pitchFamily="18" charset="0"/>
              </a:rPr>
              <a:t>Rote vs. Meaningful Learning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90538" y="244475"/>
            <a:ext cx="8145462" cy="1339850"/>
          </a:xfrm>
        </p:spPr>
        <p:txBody>
          <a:bodyPr/>
          <a:lstStyle/>
          <a:p>
            <a:pPr eaLnBrk="1" hangingPunct="1"/>
            <a:r>
              <a:rPr lang="en-US" sz="3600" b="1" smtClean="0"/>
              <a:t>Example Representation (Matrix) of the Information-Processing System</a:t>
            </a:r>
          </a:p>
        </p:txBody>
      </p:sp>
      <p:graphicFrame>
        <p:nvGraphicFramePr>
          <p:cNvPr id="11" name="Group 33"/>
          <p:cNvGraphicFramePr>
            <a:graphicFrameLocks noGrp="1"/>
          </p:cNvGraphicFramePr>
          <p:nvPr/>
        </p:nvGraphicFramePr>
        <p:xfrm>
          <a:off x="693738" y="2216150"/>
          <a:ext cx="7772400" cy="4132263"/>
        </p:xfrm>
        <a:graphic>
          <a:graphicData uri="http://schemas.openxmlformats.org/drawingml/2006/table">
            <a:tbl>
              <a:tblPr/>
              <a:tblGrid>
                <a:gridCol w="1600200"/>
                <a:gridCol w="2057400"/>
                <a:gridCol w="2133600"/>
                <a:gridCol w="1981200"/>
              </a:tblGrid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</a:rPr>
                        <a:t>Sensory Store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</a:rPr>
                        <a:t>Working 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</a:rPr>
                        <a:t>Long-term 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</a:rPr>
                        <a:t>Capacity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charset="0"/>
                          <a:ea typeface="ＭＳ Ｐゴシック" charset="0"/>
                        </a:rPr>
                        <a:t>Duration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5014913" y="3451225"/>
            <a:ext cx="10128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Small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Book Antiqua" pitchFamily="18" charset="0"/>
                <a:cs typeface="Times New Roman" pitchFamily="18" charset="0"/>
              </a:rPr>
              <a:t>7</a:t>
            </a:r>
            <a:r>
              <a:rPr lang="en-US" sz="2800">
                <a:latin typeface="Book Antiqua" pitchFamily="18" charset="0"/>
                <a:cs typeface="Times New Roman" pitchFamily="18" charset="0"/>
                <a:sym typeface="Symbol" pitchFamily="18" charset="2"/>
              </a:rPr>
              <a:t></a:t>
            </a:r>
            <a:r>
              <a:rPr lang="en-US" sz="2800">
                <a:latin typeface="Book Antiqua" pitchFamily="18" charset="0"/>
                <a:cs typeface="Times New Roman" pitchFamily="18" charset="0"/>
              </a:rPr>
              <a:t>2 </a:t>
            </a: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6919913" y="3582988"/>
            <a:ext cx="101282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Large</a:t>
            </a: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2805113" y="3629025"/>
            <a:ext cx="10128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Large</a:t>
            </a: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2265363" y="4672013"/>
            <a:ext cx="2103437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Very Short:</a:t>
            </a:r>
          </a:p>
          <a:p>
            <a:pPr algn="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Visual: 1 second or less</a:t>
            </a:r>
          </a:p>
          <a:p>
            <a:pPr algn="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Auditory: 2-3 seconds</a:t>
            </a: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4872038" y="4848225"/>
            <a:ext cx="13081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5-20 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seconds</a:t>
            </a:r>
          </a:p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6561138" y="4848225"/>
            <a:ext cx="19304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Indefinitely 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long</a:t>
            </a:r>
          </a:p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4846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Discussion Questions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Now that you have learned about the information-processing system, what changes may you need to make to your study routine?</a:t>
            </a:r>
          </a:p>
          <a:p>
            <a:pPr eaLnBrk="1" hangingPunct="1"/>
            <a:r>
              <a:rPr lang="en-US" smtClean="0"/>
              <a:t>What strategies do you normally use when studying? Are they rote or meaningful learning strategies? </a:t>
            </a:r>
          </a:p>
          <a:p>
            <a:pPr eaLnBrk="1" hangingPunct="1"/>
            <a:r>
              <a:rPr lang="en-US" smtClean="0"/>
              <a:t>What elaboration and organization strategies could you incorporate into your study routine?</a:t>
            </a:r>
          </a:p>
          <a:p>
            <a:pPr eaLnBrk="1" hangingPunct="1"/>
            <a:endParaRPr lang="en-US" smtClean="0"/>
          </a:p>
        </p:txBody>
      </p:sp>
      <p:sp>
        <p:nvSpPr>
          <p:cNvPr id="35843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508000" y="244475"/>
            <a:ext cx="8128000" cy="1339850"/>
          </a:xfrm>
        </p:spPr>
        <p:txBody>
          <a:bodyPr/>
          <a:lstStyle/>
          <a:p>
            <a:pPr eaLnBrk="1" hangingPunct="1"/>
            <a:r>
              <a:rPr lang="en-US" sz="4000" smtClean="0"/>
              <a:t>Preview of Chapter 4</a:t>
            </a:r>
            <a:br>
              <a:rPr lang="en-US" sz="4000" smtClean="0"/>
            </a:br>
            <a:r>
              <a:rPr lang="en-US" sz="4000" b="1" smtClean="0"/>
              <a:t>Goal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930400"/>
            <a:ext cx="8128000" cy="41830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n-US" sz="2800" smtClean="0"/>
              <a:t>After studying Chapter 4, you will be able to:</a:t>
            </a:r>
            <a:endParaRPr lang="en-US" sz="100" b="1" smtClean="0"/>
          </a:p>
          <a:p>
            <a:pPr lvl="1" eaLnBrk="1" hangingPunct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establish personal goals;</a:t>
            </a:r>
          </a:p>
          <a:p>
            <a:pPr lvl="1" eaLnBrk="1" hangingPunct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develop and implement effective plans for attaining goals.</a:t>
            </a:r>
          </a:p>
        </p:txBody>
      </p:sp>
      <p:sp>
        <p:nvSpPr>
          <p:cNvPr id="36867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Agenda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573088" y="1949450"/>
            <a:ext cx="8029575" cy="4116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Learning 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Fixed vs. Growth Mindsets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Information-Processing System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Flaws in Memory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Rote vs. Meaningful Learning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Discussion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Chapter 4 Preview</a:t>
            </a:r>
          </a:p>
        </p:txBody>
      </p:sp>
      <p:sp>
        <p:nvSpPr>
          <p:cNvPr id="1945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Learning Objectives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573088" y="1949450"/>
            <a:ext cx="8029575" cy="4281488"/>
          </a:xfrm>
        </p:spPr>
        <p:txBody>
          <a:bodyPr/>
          <a:lstStyle/>
          <a:p>
            <a:pPr eaLnBrk="1" hangingPunct="1"/>
            <a:r>
              <a:rPr lang="en-US" smtClean="0"/>
              <a:t>Evaluate your mindset and how it impacts your ability to learn and self-regulate. </a:t>
            </a:r>
          </a:p>
          <a:p>
            <a:pPr eaLnBrk="1" hangingPunct="1"/>
            <a:r>
              <a:rPr lang="en-US" smtClean="0"/>
              <a:t>Explain how the information-processing system and our ability to learn are impacted by attention, working memory, encoding, and changes in memory or memory loss.</a:t>
            </a:r>
          </a:p>
          <a:p>
            <a:pPr eaLnBrk="1" hangingPunct="1"/>
            <a:r>
              <a:rPr lang="en-US" smtClean="0"/>
              <a:t>Evaluate the effectiveness of rote vs. meaningful learning and how rehearsal, elaboration, and organization strategies are related to each.</a:t>
            </a:r>
          </a:p>
        </p:txBody>
      </p:sp>
      <p:sp>
        <p:nvSpPr>
          <p:cNvPr id="20483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5"/>
          <p:cNvSpPr>
            <a:spLocks noGrp="1"/>
          </p:cNvSpPr>
          <p:nvPr>
            <p:ph sz="half" idx="1"/>
          </p:nvPr>
        </p:nvSpPr>
        <p:spPr>
          <a:xfrm>
            <a:off x="4648200" y="4095750"/>
            <a:ext cx="4038600" cy="25161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800" smtClean="0">
                <a:ea typeface="MS PGothic" pitchFamily="34" charset="-128"/>
                <a:cs typeface="Calisto MT" pitchFamily="18" charset="0"/>
              </a:rPr>
              <a:t>You can learn new things but you cannot really change how intelligent you are. </a:t>
            </a:r>
          </a:p>
        </p:txBody>
      </p:sp>
      <p:sp>
        <p:nvSpPr>
          <p:cNvPr id="22530" name="Content Placeholder 6"/>
          <p:cNvSpPr>
            <a:spLocks noGrp="1"/>
          </p:cNvSpPr>
          <p:nvPr>
            <p:ph sz="half" idx="2"/>
          </p:nvPr>
        </p:nvSpPr>
        <p:spPr>
          <a:xfrm>
            <a:off x="455613" y="4100513"/>
            <a:ext cx="4038600" cy="25161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800" smtClean="0">
                <a:ea typeface="MS PGothic" pitchFamily="34" charset="-128"/>
                <a:cs typeface="Calisto MT" pitchFamily="18" charset="0"/>
              </a:rPr>
              <a:t>No matter how much intelligence you have, you can always change it quite a bit.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145338" y="61944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rgbClr val="404040"/>
                </a:solidFill>
                <a:ea typeface="MS PGothic" pitchFamily="34" charset="-128"/>
              </a:rPr>
              <a:t>(Dweck, 2000)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9413" y="2098675"/>
          <a:ext cx="8229600" cy="1503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3"/>
                    </a:solidFill>
                  </a:tcPr>
                </a:tc>
              </a:tr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Strongly Agree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Agree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Mostly Agree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Mostly Disagree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Strongly Disagree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3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494213" y="4095750"/>
            <a:ext cx="0" cy="2047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much do you agree or disagree with the following two statements?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57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11138" y="6416675"/>
            <a:ext cx="31877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342900" y="244475"/>
            <a:ext cx="8445500" cy="1339850"/>
          </a:xfrm>
        </p:spPr>
        <p:txBody>
          <a:bodyPr/>
          <a:lstStyle/>
          <a:p>
            <a:pPr eaLnBrk="1" hangingPunct="1"/>
            <a:r>
              <a:rPr lang="en-US" sz="4000" b="1" smtClean="0"/>
              <a:t>What is your theory of intelligence?</a:t>
            </a:r>
          </a:p>
        </p:txBody>
      </p:sp>
      <p:sp>
        <p:nvSpPr>
          <p:cNvPr id="24578" name="Content Placeholder 5"/>
          <p:cNvSpPr>
            <a:spLocks noGrp="1"/>
          </p:cNvSpPr>
          <p:nvPr>
            <p:ph sz="half" idx="2"/>
          </p:nvPr>
        </p:nvSpPr>
        <p:spPr>
          <a:xfrm>
            <a:off x="660400" y="2843213"/>
            <a:ext cx="3505200" cy="32829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>
                <a:ea typeface="MS PGothic" pitchFamily="34" charset="-128"/>
                <a:cs typeface="Calisto MT" pitchFamily="18" charset="0"/>
              </a:rPr>
              <a:t>You can learn new things but you cannot really change how intelligent you are.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ea typeface="MS PGothic" pitchFamily="34" charset="-128"/>
                <a:cs typeface="Calisto MT" pitchFamily="18" charset="0"/>
              </a:rPr>
              <a:t>A person with a growth mindset has an </a:t>
            </a:r>
            <a:r>
              <a:rPr lang="en-US" i="1" smtClean="0">
                <a:ea typeface="MS PGothic" pitchFamily="34" charset="-128"/>
                <a:cs typeface="Calisto MT" pitchFamily="18" charset="0"/>
              </a:rPr>
              <a:t>incremental theory of intelligence</a:t>
            </a:r>
            <a:r>
              <a:rPr lang="en-US" smtClean="0">
                <a:ea typeface="MS PGothic" pitchFamily="34" charset="-128"/>
                <a:cs typeface="Calisto MT" pitchFamily="18" charset="0"/>
              </a:rPr>
              <a:t>.  </a:t>
            </a:r>
          </a:p>
        </p:txBody>
      </p:sp>
      <p:sp>
        <p:nvSpPr>
          <p:cNvPr id="24579" name="Content Placeholder 6"/>
          <p:cNvSpPr>
            <a:spLocks noGrp="1"/>
          </p:cNvSpPr>
          <p:nvPr>
            <p:ph sz="quarter" idx="4"/>
          </p:nvPr>
        </p:nvSpPr>
        <p:spPr>
          <a:xfrm>
            <a:off x="4945063" y="2843213"/>
            <a:ext cx="3571875" cy="32829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>
                <a:ea typeface="MS PGothic" pitchFamily="34" charset="-128"/>
                <a:cs typeface="Calisto MT" pitchFamily="18" charset="0"/>
              </a:rPr>
              <a:t>No matter how much intelligence you have, you can always change it quite a bit.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ea typeface="MS PGothic" pitchFamily="34" charset="-128"/>
                <a:cs typeface="Calisto MT" pitchFamily="18" charset="0"/>
              </a:rPr>
              <a:t>A person with a fixed mindset has an </a:t>
            </a:r>
            <a:r>
              <a:rPr lang="en-US" i="1" smtClean="0">
                <a:ea typeface="MS PGothic" pitchFamily="34" charset="-128"/>
                <a:cs typeface="Calisto MT" pitchFamily="18" charset="0"/>
              </a:rPr>
              <a:t>entity theory of intelligence.</a:t>
            </a:r>
            <a:endParaRPr lang="en-US" smtClean="0">
              <a:latin typeface="Garamond" pitchFamily="18" charset="0"/>
              <a:ea typeface="MS PGothic" pitchFamily="34" charset="-128"/>
              <a:cs typeface="Calisto MT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0A5C561B-C137-41E7-A170-4803FF2F8546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ＭＳ Ｐゴシック"/>
                <a:cs typeface="Arial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>
              <a:solidFill>
                <a:schemeClr val="bg2">
                  <a:lumMod val="60000"/>
                  <a:lumOff val="40000"/>
                </a:schemeClr>
              </a:solidFill>
              <a:latin typeface="+mn-lt"/>
              <a:ea typeface="ＭＳ Ｐゴシック"/>
              <a:cs typeface="Arial"/>
            </a:endParaRPr>
          </a:p>
        </p:txBody>
      </p:sp>
      <p:sp>
        <p:nvSpPr>
          <p:cNvPr id="24581" name="TextBox 11"/>
          <p:cNvSpPr txBox="1">
            <a:spLocks noChangeArrowheads="1"/>
          </p:cNvSpPr>
          <p:nvPr/>
        </p:nvSpPr>
        <p:spPr bwMode="auto">
          <a:xfrm>
            <a:off x="660400" y="1874838"/>
            <a:ext cx="350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1"/>
                </a:solidFill>
                <a:latin typeface="Calisto MT" pitchFamily="18" charset="0"/>
              </a:rPr>
              <a:t>Growth Mindset</a:t>
            </a:r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4945063" y="1873250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1"/>
                </a:solidFill>
                <a:latin typeface="Calisto MT" pitchFamily="18" charset="0"/>
              </a:rPr>
              <a:t>Fixed Mindset</a:t>
            </a:r>
          </a:p>
        </p:txBody>
      </p:sp>
      <p:sp>
        <p:nvSpPr>
          <p:cNvPr id="24583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11138" y="6416675"/>
            <a:ext cx="31877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Theories of Intelligence</a:t>
            </a:r>
          </a:p>
        </p:txBody>
      </p:sp>
      <p:sp>
        <p:nvSpPr>
          <p:cNvPr id="26626" name="Content Placeholder 9"/>
          <p:cNvSpPr>
            <a:spLocks noGrp="1"/>
          </p:cNvSpPr>
          <p:nvPr>
            <p:ph idx="1"/>
          </p:nvPr>
        </p:nvSpPr>
        <p:spPr>
          <a:xfrm>
            <a:off x="457200" y="1820863"/>
            <a:ext cx="8229600" cy="43053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Theories of intelligence:</a:t>
            </a:r>
          </a:p>
          <a:p>
            <a:pPr marL="0" indent="0" eaLnBrk="1" hangingPunct="1"/>
            <a:r>
              <a:rPr lang="en-US" smtClean="0"/>
              <a:t>are related to the learner’s goal orientation;</a:t>
            </a:r>
          </a:p>
          <a:p>
            <a:pPr marL="0" indent="0" eaLnBrk="1" hangingPunct="1"/>
            <a:r>
              <a:rPr lang="en-US" smtClean="0"/>
              <a:t>affect learners as young as 5 years old;</a:t>
            </a:r>
          </a:p>
          <a:p>
            <a:pPr marL="0" indent="0" eaLnBrk="1" hangingPunct="1"/>
            <a:r>
              <a:rPr lang="en-US" smtClean="0"/>
              <a:t>impact a wide range of abilities;</a:t>
            </a:r>
          </a:p>
          <a:p>
            <a:pPr marL="0" indent="0" eaLnBrk="1" hangingPunct="1"/>
            <a:r>
              <a:rPr lang="en-US" smtClean="0"/>
              <a:t>may matter more for females or learners of ethnic or racial groups that are subject to stereotypes about ability;</a:t>
            </a:r>
          </a:p>
          <a:p>
            <a:pPr marL="0" indent="0" eaLnBrk="1" hangingPunct="1"/>
            <a:r>
              <a:rPr lang="en-US" smtClean="0"/>
              <a:t>can be changed through interventions.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5EEE0BAC-4D2B-44D3-88E9-780DC3B42745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ＭＳ Ｐゴシック"/>
                <a:cs typeface="Arial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>
              <a:solidFill>
                <a:schemeClr val="bg2">
                  <a:lumMod val="60000"/>
                  <a:lumOff val="40000"/>
                </a:schemeClr>
              </a:solidFill>
              <a:latin typeface="+mn-lt"/>
              <a:ea typeface="ＭＳ Ｐゴシック"/>
              <a:cs typeface="Arial"/>
            </a:endParaRP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11138" y="6416675"/>
            <a:ext cx="31877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547688" y="387350"/>
            <a:ext cx="8056562" cy="1143000"/>
          </a:xfrm>
        </p:spPr>
        <p:txBody>
          <a:bodyPr/>
          <a:lstStyle/>
          <a:p>
            <a:pPr eaLnBrk="1" hangingPunct="1"/>
            <a:r>
              <a:rPr lang="en-US" sz="3900" b="1" smtClean="0"/>
              <a:t>The Information-Processing System</a:t>
            </a:r>
          </a:p>
        </p:txBody>
      </p:sp>
      <p:grpSp>
        <p:nvGrpSpPr>
          <p:cNvPr id="28674" name="Group 40"/>
          <p:cNvGrpSpPr>
            <a:grpSpLocks/>
          </p:cNvGrpSpPr>
          <p:nvPr/>
        </p:nvGrpSpPr>
        <p:grpSpPr bwMode="auto">
          <a:xfrm>
            <a:off x="547688" y="1987550"/>
            <a:ext cx="7991475" cy="3776663"/>
            <a:chOff x="192" y="1104"/>
            <a:chExt cx="5568" cy="2935"/>
          </a:xfrm>
        </p:grpSpPr>
        <p:sp>
          <p:nvSpPr>
            <p:cNvPr id="28676" name="Line 34"/>
            <p:cNvSpPr>
              <a:spLocks noChangeShapeType="1"/>
            </p:cNvSpPr>
            <p:nvPr/>
          </p:nvSpPr>
          <p:spPr bwMode="auto">
            <a:xfrm>
              <a:off x="31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Line 9"/>
            <p:cNvSpPr>
              <a:spLocks noChangeShapeType="1"/>
            </p:cNvSpPr>
            <p:nvPr/>
          </p:nvSpPr>
          <p:spPr bwMode="auto">
            <a:xfrm>
              <a:off x="12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720" y="2064"/>
              <a:ext cx="1154" cy="115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79" name="Rectangle 6"/>
            <p:cNvSpPr>
              <a:spLocks noChangeArrowheads="1"/>
            </p:cNvSpPr>
            <p:nvPr/>
          </p:nvSpPr>
          <p:spPr bwMode="auto">
            <a:xfrm>
              <a:off x="2592" y="2064"/>
              <a:ext cx="1152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sto MT" pitchFamily="18" charset="0"/>
              </a:endParaRPr>
            </a:p>
          </p:txBody>
        </p:sp>
        <p:sp>
          <p:nvSpPr>
            <p:cNvPr id="28680" name="Rectangle 7"/>
            <p:cNvSpPr>
              <a:spLocks noChangeArrowheads="1"/>
            </p:cNvSpPr>
            <p:nvPr/>
          </p:nvSpPr>
          <p:spPr bwMode="auto">
            <a:xfrm>
              <a:off x="4464" y="2064"/>
              <a:ext cx="1194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sto MT" pitchFamily="18" charset="0"/>
              </a:endParaRPr>
            </a:p>
          </p:txBody>
        </p:sp>
        <p:sp>
          <p:nvSpPr>
            <p:cNvPr id="28681" name="Line 8"/>
            <p:cNvSpPr>
              <a:spLocks noChangeShapeType="1"/>
            </p:cNvSpPr>
            <p:nvPr/>
          </p:nvSpPr>
          <p:spPr bwMode="auto">
            <a:xfrm>
              <a:off x="288" y="245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11"/>
            <p:cNvSpPr>
              <a:spLocks noChangeShapeType="1"/>
            </p:cNvSpPr>
            <p:nvPr/>
          </p:nvSpPr>
          <p:spPr bwMode="auto">
            <a:xfrm>
              <a:off x="1888" y="245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7"/>
            <p:cNvSpPr>
              <a:spLocks noChangeShapeType="1"/>
            </p:cNvSpPr>
            <p:nvPr/>
          </p:nvSpPr>
          <p:spPr bwMode="auto">
            <a:xfrm>
              <a:off x="2208" y="1104"/>
              <a:ext cx="283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Text Box 18"/>
            <p:cNvSpPr txBox="1">
              <a:spLocks noChangeArrowheads="1"/>
            </p:cNvSpPr>
            <p:nvPr/>
          </p:nvSpPr>
          <p:spPr bwMode="auto">
            <a:xfrm>
              <a:off x="768" y="2332"/>
              <a:ext cx="1104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Short-term Sensory Store</a:t>
              </a:r>
            </a:p>
          </p:txBody>
        </p:sp>
        <p:sp>
          <p:nvSpPr>
            <p:cNvPr id="28685" name="Text Box 19"/>
            <p:cNvSpPr txBox="1">
              <a:spLocks noChangeArrowheads="1"/>
            </p:cNvSpPr>
            <p:nvPr/>
          </p:nvSpPr>
          <p:spPr bwMode="auto">
            <a:xfrm>
              <a:off x="192" y="2112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Input</a:t>
              </a:r>
            </a:p>
          </p:txBody>
        </p:sp>
        <p:sp>
          <p:nvSpPr>
            <p:cNvPr id="28686" name="Text Box 20"/>
            <p:cNvSpPr txBox="1">
              <a:spLocks noChangeArrowheads="1"/>
            </p:cNvSpPr>
            <p:nvPr/>
          </p:nvSpPr>
          <p:spPr bwMode="auto">
            <a:xfrm>
              <a:off x="720" y="3801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Memory Loss</a:t>
              </a:r>
            </a:p>
          </p:txBody>
        </p:sp>
        <p:sp>
          <p:nvSpPr>
            <p:cNvPr id="28687" name="Text Box 21"/>
            <p:cNvSpPr txBox="1">
              <a:spLocks noChangeArrowheads="1"/>
            </p:cNvSpPr>
            <p:nvPr/>
          </p:nvSpPr>
          <p:spPr bwMode="auto">
            <a:xfrm>
              <a:off x="2688" y="3808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Memory Loss</a:t>
              </a:r>
            </a:p>
          </p:txBody>
        </p:sp>
        <p:sp>
          <p:nvSpPr>
            <p:cNvPr id="28688" name="Text Box 23"/>
            <p:cNvSpPr txBox="1">
              <a:spLocks noChangeArrowheads="1"/>
            </p:cNvSpPr>
            <p:nvPr/>
          </p:nvSpPr>
          <p:spPr bwMode="auto">
            <a:xfrm>
              <a:off x="2643" y="1449"/>
              <a:ext cx="915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Rehearsal</a:t>
              </a:r>
            </a:p>
          </p:txBody>
        </p:sp>
        <p:sp>
          <p:nvSpPr>
            <p:cNvPr id="28689" name="Text Box 24"/>
            <p:cNvSpPr txBox="1">
              <a:spLocks noChangeArrowheads="1"/>
            </p:cNvSpPr>
            <p:nvPr/>
          </p:nvSpPr>
          <p:spPr bwMode="auto">
            <a:xfrm>
              <a:off x="2688" y="2352"/>
              <a:ext cx="100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FF"/>
                  </a:solidFill>
                </a:rPr>
                <a:t>Working Memory</a:t>
              </a:r>
            </a:p>
          </p:txBody>
        </p:sp>
        <p:sp>
          <p:nvSpPr>
            <p:cNvPr id="28690" name="Text Box 25"/>
            <p:cNvSpPr txBox="1">
              <a:spLocks noChangeArrowheads="1"/>
            </p:cNvSpPr>
            <p:nvPr/>
          </p:nvSpPr>
          <p:spPr bwMode="auto">
            <a:xfrm>
              <a:off x="4560" y="2332"/>
              <a:ext cx="1200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FF"/>
                  </a:solidFill>
                </a:rPr>
                <a:t>Long-term Memory</a:t>
              </a:r>
            </a:p>
          </p:txBody>
        </p:sp>
        <p:sp>
          <p:nvSpPr>
            <p:cNvPr id="28691" name="Text Box 26"/>
            <p:cNvSpPr txBox="1">
              <a:spLocks noChangeArrowheads="1"/>
            </p:cNvSpPr>
            <p:nvPr/>
          </p:nvSpPr>
          <p:spPr bwMode="auto">
            <a:xfrm>
              <a:off x="3780" y="2113"/>
              <a:ext cx="72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Storage</a:t>
              </a:r>
            </a:p>
          </p:txBody>
        </p:sp>
        <p:sp>
          <p:nvSpPr>
            <p:cNvPr id="28692" name="Text Box 27"/>
            <p:cNvSpPr txBox="1">
              <a:spLocks noChangeArrowheads="1"/>
            </p:cNvSpPr>
            <p:nvPr/>
          </p:nvSpPr>
          <p:spPr bwMode="auto">
            <a:xfrm>
              <a:off x="3732" y="2784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Retrieval</a:t>
              </a:r>
            </a:p>
          </p:txBody>
        </p:sp>
        <p:sp>
          <p:nvSpPr>
            <p:cNvPr id="28693" name="Line 29"/>
            <p:cNvSpPr>
              <a:spLocks noChangeShapeType="1"/>
            </p:cNvSpPr>
            <p:nvPr/>
          </p:nvSpPr>
          <p:spPr bwMode="auto">
            <a:xfrm>
              <a:off x="2208" y="1104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Text Box 31"/>
            <p:cNvSpPr txBox="1">
              <a:spLocks noChangeArrowheads="1"/>
            </p:cNvSpPr>
            <p:nvPr/>
          </p:nvSpPr>
          <p:spPr bwMode="auto">
            <a:xfrm>
              <a:off x="1875" y="2112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Attention</a:t>
              </a:r>
            </a:p>
          </p:txBody>
        </p:sp>
        <p:sp>
          <p:nvSpPr>
            <p:cNvPr id="28695" name="Line 32"/>
            <p:cNvSpPr>
              <a:spLocks noChangeShapeType="1"/>
            </p:cNvSpPr>
            <p:nvPr/>
          </p:nvSpPr>
          <p:spPr bwMode="auto">
            <a:xfrm>
              <a:off x="3792" y="245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Text Box 35"/>
            <p:cNvSpPr txBox="1">
              <a:spLocks noChangeArrowheads="1"/>
            </p:cNvSpPr>
            <p:nvPr/>
          </p:nvSpPr>
          <p:spPr bwMode="auto">
            <a:xfrm>
              <a:off x="3744" y="1333"/>
              <a:ext cx="1152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Elaboration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Organization</a:t>
              </a:r>
            </a:p>
          </p:txBody>
        </p:sp>
        <p:sp>
          <p:nvSpPr>
            <p:cNvPr id="28697" name="AutoShape 36"/>
            <p:cNvSpPr>
              <a:spLocks noChangeArrowheads="1"/>
            </p:cNvSpPr>
            <p:nvPr/>
          </p:nvSpPr>
          <p:spPr bwMode="auto">
            <a:xfrm>
              <a:off x="2544" y="1296"/>
              <a:ext cx="192" cy="576"/>
            </a:xfrm>
            <a:prstGeom prst="curvedRight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FF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>
                <a:latin typeface="Calisto MT" pitchFamily="18" charset="0"/>
              </a:endParaRPr>
            </a:p>
          </p:txBody>
        </p:sp>
        <p:sp>
          <p:nvSpPr>
            <p:cNvPr id="28698" name="AutoShape 37"/>
            <p:cNvSpPr>
              <a:spLocks noChangeArrowheads="1"/>
            </p:cNvSpPr>
            <p:nvPr/>
          </p:nvSpPr>
          <p:spPr bwMode="auto">
            <a:xfrm rot="10725068">
              <a:off x="3360" y="1248"/>
              <a:ext cx="192" cy="576"/>
            </a:xfrm>
            <a:prstGeom prst="curvedRight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FF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>
                <a:latin typeface="Calisto MT" pitchFamily="18" charset="0"/>
              </a:endParaRPr>
            </a:p>
          </p:txBody>
        </p:sp>
        <p:sp>
          <p:nvSpPr>
            <p:cNvPr id="28699" name="Line 38"/>
            <p:cNvSpPr>
              <a:spLocks noChangeShapeType="1"/>
            </p:cNvSpPr>
            <p:nvPr/>
          </p:nvSpPr>
          <p:spPr bwMode="auto">
            <a:xfrm>
              <a:off x="5040" y="1104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Line 39"/>
            <p:cNvSpPr>
              <a:spLocks noChangeShapeType="1"/>
            </p:cNvSpPr>
            <p:nvPr/>
          </p:nvSpPr>
          <p:spPr bwMode="auto">
            <a:xfrm flipH="1">
              <a:off x="3792" y="2784"/>
              <a:ext cx="67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11138" y="6416675"/>
            <a:ext cx="31877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7 Flaws in Human Memory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900113" y="1790700"/>
            <a:ext cx="7345362" cy="3932238"/>
          </a:xfrm>
        </p:spPr>
        <p:txBody>
          <a:bodyPr/>
          <a:lstStyle/>
          <a:p>
            <a:pPr eaLnBrk="1" hangingPunct="1"/>
            <a:r>
              <a:rPr lang="en-US" sz="2600" smtClean="0"/>
              <a:t>Transience</a:t>
            </a:r>
          </a:p>
          <a:p>
            <a:pPr eaLnBrk="1" hangingPunct="1"/>
            <a:r>
              <a:rPr lang="en-US" sz="2600" smtClean="0"/>
              <a:t>Absent-mindedness</a:t>
            </a:r>
          </a:p>
          <a:p>
            <a:pPr eaLnBrk="1" hangingPunct="1"/>
            <a:r>
              <a:rPr lang="en-US" sz="2600" smtClean="0"/>
              <a:t>Blocking</a:t>
            </a:r>
          </a:p>
          <a:p>
            <a:pPr eaLnBrk="1" hangingPunct="1"/>
            <a:r>
              <a:rPr lang="en-US" sz="2600" smtClean="0"/>
              <a:t>Misattribution</a:t>
            </a:r>
          </a:p>
          <a:p>
            <a:pPr eaLnBrk="1" hangingPunct="1"/>
            <a:r>
              <a:rPr lang="en-US" sz="2600" smtClean="0"/>
              <a:t>Suggestibility</a:t>
            </a:r>
          </a:p>
          <a:p>
            <a:pPr eaLnBrk="1" hangingPunct="1"/>
            <a:r>
              <a:rPr lang="en-US" sz="2600" smtClean="0"/>
              <a:t>Bias</a:t>
            </a:r>
          </a:p>
          <a:p>
            <a:pPr eaLnBrk="1" hangingPunct="1"/>
            <a:r>
              <a:rPr lang="en-US" sz="2600" smtClean="0"/>
              <a:t>Persistence</a:t>
            </a:r>
          </a:p>
          <a:p>
            <a:pPr eaLnBrk="1" hangingPunct="1"/>
            <a:endParaRPr lang="en-US" sz="2800" smtClean="0"/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372100" y="6372225"/>
            <a:ext cx="3482975" cy="2571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ChangeArrowheads="1"/>
          </p:cNvSpPr>
          <p:nvPr/>
        </p:nvSpPr>
        <p:spPr bwMode="auto">
          <a:xfrm>
            <a:off x="766763" y="344488"/>
            <a:ext cx="77724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/>
            <a:r>
              <a:rPr lang="en-US" sz="4000" b="1">
                <a:solidFill>
                  <a:srgbClr val="404040"/>
                </a:solidFill>
                <a:latin typeface="Calisto MT" pitchFamily="18" charset="0"/>
              </a:rPr>
              <a:t>Rote vs. Meaningful Learning </a:t>
            </a:r>
          </a:p>
        </p:txBody>
      </p:sp>
      <p:sp>
        <p:nvSpPr>
          <p:cNvPr id="31746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</p:nvPr>
        </p:nvSpPr>
        <p:spPr>
          <a:xfrm>
            <a:off x="631825" y="1709738"/>
            <a:ext cx="3567113" cy="831850"/>
          </a:xfrm>
        </p:spPr>
        <p:txBody>
          <a:bodyPr/>
          <a:lstStyle/>
          <a:p>
            <a:pPr eaLnBrk="1" hangingPunct="1"/>
            <a:r>
              <a:rPr lang="en-US" b="1" smtClean="0"/>
              <a:t>Rote Learning</a:t>
            </a:r>
          </a:p>
        </p:txBody>
      </p:sp>
      <p:sp>
        <p:nvSpPr>
          <p:cNvPr id="31748" name="Content Placeholder 3"/>
          <p:cNvSpPr>
            <a:spLocks noGrp="1"/>
          </p:cNvSpPr>
          <p:nvPr>
            <p:ph sz="half" idx="2"/>
          </p:nvPr>
        </p:nvSpPr>
        <p:spPr>
          <a:xfrm>
            <a:off x="631825" y="2590800"/>
            <a:ext cx="3567113" cy="34845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Simple repetition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Keeps info in WM, but does not necessarily transfer to LTM</a:t>
            </a:r>
          </a:p>
          <a:p>
            <a:pPr eaLnBrk="1" hangingPunct="1">
              <a:buFontTx/>
              <a:buChar char="•"/>
            </a:pPr>
            <a:r>
              <a:rPr lang="en-US" b="1" u="sng" smtClean="0"/>
              <a:t>Passive</a:t>
            </a:r>
            <a:r>
              <a:rPr lang="en-US" smtClean="0"/>
              <a:t> learning  </a:t>
            </a:r>
          </a:p>
          <a:p>
            <a:pPr eaLnBrk="1" hangingPunct="1"/>
            <a:endParaRPr lang="en-US" smtClean="0"/>
          </a:p>
        </p:txBody>
      </p:sp>
      <p:sp>
        <p:nvSpPr>
          <p:cNvPr id="3174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063" y="1709738"/>
            <a:ext cx="3567112" cy="831850"/>
          </a:xfrm>
        </p:spPr>
        <p:txBody>
          <a:bodyPr/>
          <a:lstStyle/>
          <a:p>
            <a:pPr eaLnBrk="1" hangingPunct="1"/>
            <a:r>
              <a:rPr lang="en-US" b="1" smtClean="0"/>
              <a:t>Meaningful Learning</a:t>
            </a:r>
          </a:p>
        </p:txBody>
      </p:sp>
      <p:sp>
        <p:nvSpPr>
          <p:cNvPr id="31750" name="Content Placeholder 5"/>
          <p:cNvSpPr>
            <a:spLocks noGrp="1"/>
          </p:cNvSpPr>
          <p:nvPr>
            <p:ph sz="quarter" idx="4"/>
          </p:nvPr>
        </p:nvSpPr>
        <p:spPr>
          <a:xfrm>
            <a:off x="4945063" y="2592388"/>
            <a:ext cx="3567112" cy="3484562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Recognizes similarities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Constructs personal meaning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Encodes in LTM</a:t>
            </a:r>
          </a:p>
          <a:p>
            <a:pPr eaLnBrk="1" hangingPunct="1">
              <a:buFontTx/>
              <a:buChar char="•"/>
            </a:pPr>
            <a:r>
              <a:rPr lang="en-US" b="1" u="sng" smtClean="0"/>
              <a:t>Active</a:t>
            </a:r>
            <a:r>
              <a:rPr lang="en-US" smtClean="0"/>
              <a:t> learning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</TotalTime>
  <Words>581</Words>
  <Application>Microsoft Macintosh PowerPoint</Application>
  <PresentationFormat>On-screen Show (4:3)</PresentationFormat>
  <Paragraphs>144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Design Template</vt:lpstr>
      </vt:variant>
      <vt:variant>
        <vt:i4>15</vt:i4>
      </vt:variant>
      <vt:variant>
        <vt:lpstr>Slide Titles</vt:lpstr>
      </vt:variant>
      <vt:variant>
        <vt:i4>13</vt:i4>
      </vt:variant>
    </vt:vector>
  </HeadingPairs>
  <TitlesOfParts>
    <vt:vector size="39" baseType="lpstr">
      <vt:lpstr>Arial</vt:lpstr>
      <vt:lpstr>Calisto MT</vt:lpstr>
      <vt:lpstr>Calibri</vt:lpstr>
      <vt:lpstr>Brush Script MT</vt:lpstr>
      <vt:lpstr>Arial Black</vt:lpstr>
      <vt:lpstr>MS PGothic</vt:lpstr>
      <vt:lpstr>Garamond</vt:lpstr>
      <vt:lpstr>Wingdings</vt:lpstr>
      <vt:lpstr>Times New Roman</vt:lpstr>
      <vt:lpstr>Book Antiqua</vt:lpstr>
      <vt:lpstr>Symbol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Chapter 3:</vt:lpstr>
      <vt:lpstr>Agenda</vt:lpstr>
      <vt:lpstr>Learning Objectives</vt:lpstr>
      <vt:lpstr>How much do you agree or disagree with the following two statements?</vt:lpstr>
      <vt:lpstr>What is your theory of intelligence?</vt:lpstr>
      <vt:lpstr>Theories of Intelligence</vt:lpstr>
      <vt:lpstr>The Information-Processing System</vt:lpstr>
      <vt:lpstr>7 Flaws in Human Memory</vt:lpstr>
      <vt:lpstr>Slide 9</vt:lpstr>
      <vt:lpstr>Slide 10</vt:lpstr>
      <vt:lpstr>Example Representation (Matrix) of the Information-Processing System</vt:lpstr>
      <vt:lpstr>Discussion Questions</vt:lpstr>
      <vt:lpstr>Preview of Chapter 4 Goal Setting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 Madni</dc:creator>
  <cp:lastModifiedBy>Louise Smith</cp:lastModifiedBy>
  <cp:revision>79</cp:revision>
  <cp:lastPrinted>2012-03-16T00:10:51Z</cp:lastPrinted>
  <dcterms:created xsi:type="dcterms:W3CDTF">2012-03-15T20:37:55Z</dcterms:created>
  <dcterms:modified xsi:type="dcterms:W3CDTF">2016-06-01T15:51:19Z</dcterms:modified>
</cp:coreProperties>
</file>