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2" r:id="rId3"/>
    <p:sldId id="293" r:id="rId4"/>
    <p:sldId id="257" r:id="rId5"/>
    <p:sldId id="288" r:id="rId6"/>
    <p:sldId id="264" r:id="rId7"/>
    <p:sldId id="270" r:id="rId8"/>
    <p:sldId id="271" r:id="rId9"/>
    <p:sldId id="272" r:id="rId10"/>
    <p:sldId id="289" r:id="rId11"/>
    <p:sldId id="259" r:id="rId12"/>
    <p:sldId id="273" r:id="rId13"/>
    <p:sldId id="290" r:id="rId14"/>
    <p:sldId id="277" r:id="rId15"/>
    <p:sldId id="283" r:id="rId16"/>
    <p:sldId id="284" r:id="rId17"/>
    <p:sldId id="261" r:id="rId18"/>
    <p:sldId id="274" r:id="rId19"/>
    <p:sldId id="281" r:id="rId20"/>
    <p:sldId id="278" r:id="rId21"/>
    <p:sldId id="291" r:id="rId22"/>
    <p:sldId id="279" r:id="rId23"/>
    <p:sldId id="282" r:id="rId24"/>
    <p:sldId id="280" r:id="rId25"/>
    <p:sldId id="266" r:id="rId26"/>
    <p:sldId id="268" r:id="rId27"/>
    <p:sldId id="269" r:id="rId2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60" autoAdjust="0"/>
    <p:restoredTop sz="78776" autoAdjust="0"/>
  </p:normalViewPr>
  <p:slideViewPr>
    <p:cSldViewPr snapToGrid="0" snapToObjects="1">
      <p:cViewPr varScale="1">
        <p:scale>
          <a:sx n="95" d="100"/>
          <a:sy n="95" d="100"/>
        </p:scale>
        <p:origin x="-20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156964-DFEF-455E-9C6E-537D0B815448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0E28AA-C410-4C30-9A8A-67F50B824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8C2271-44C0-4438-B72F-3A060FBC1AA7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FFB78E-C95D-4F2B-83FA-38611D391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142F74-8CF3-4E71-9C8D-36A9F362D9E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Here is a list of values. Do the value activity described on the Chapter 4 Summary Card.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6045EFE-4444-4533-BE52-EEA8A871C399}" type="slidenum">
              <a:rPr lang="en-US" sz="1300" smtClean="0"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300" smtClean="0"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59D412-FBD9-4F54-A5A3-BF998D9F880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75C012D1-B7D7-474B-A39B-7AC2A0050EF9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84400" y="688975"/>
            <a:ext cx="2490788" cy="18684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2633663"/>
            <a:ext cx="5027613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GB" sz="900" smtClean="0"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44A85A3-7B39-43A5-8C7A-951785B6E8C6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EF3F8C1-51F9-4345-AD11-C08877A662E6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b="1" smtClean="0"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E64B6A91-98B1-4C33-BC6E-2B503FD42618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latin typeface="Arial" charset="0"/>
                <a:ea typeface="ＭＳ Ｐゴシック" pitchFamily="34" charset="-128"/>
              </a:rPr>
              <a:t>Change dates and topics to make them relevant to your current class. </a:t>
            </a:r>
          </a:p>
          <a:p>
            <a:pPr eaLnBrk="1" hangingPunct="1">
              <a:spcBef>
                <a:spcPct val="0"/>
              </a:spcBef>
            </a:pPr>
            <a:endParaRPr lang="en-US" b="1" smtClean="0"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The more proximal the goals, the more motivation is increased. Daily goals enhance motivation more than long-term goals.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ABBBE6A-B341-4313-9B76-65C265E6A6A4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028825" y="688975"/>
            <a:ext cx="2801938" cy="2101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4075" y="2946400"/>
            <a:ext cx="5027613" cy="41116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z="1100" b="1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9C718C7-B381-477E-98FE-9DD919AEE7D5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Are these SMART goals? Why not?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Which words make these goals ineffective?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367A402-2AEF-4CBE-955C-32371120CB39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Are these SMART goals? Why not?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Which words make these goals ineffective?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latin typeface="Arial" charset="0"/>
                <a:ea typeface="ＭＳ Ｐゴシック" pitchFamily="34" charset="-128"/>
              </a:rPr>
              <a:t>NO ADJECTIVES/MODIFIERS!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mtClean="0">
                <a:latin typeface="Arial" charset="0"/>
              </a:rPr>
              <a:t>“</a:t>
            </a:r>
            <a:r>
              <a:rPr lang="en-US" altLang="ja-JP" smtClean="0">
                <a:latin typeface="Arial" charset="0"/>
              </a:rPr>
              <a:t>Better</a:t>
            </a:r>
            <a:r>
              <a:rPr lang="ja-JP" altLang="en-US" smtClean="0">
                <a:latin typeface="Arial" charset="0"/>
              </a:rPr>
              <a:t>”</a:t>
            </a:r>
            <a:r>
              <a:rPr lang="en-US" altLang="ja-JP" smtClean="0">
                <a:latin typeface="Arial" charset="0"/>
              </a:rPr>
              <a:t> - not measurable 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mtClean="0">
                <a:latin typeface="Arial" charset="0"/>
              </a:rPr>
              <a:t>“</a:t>
            </a:r>
            <a:r>
              <a:rPr lang="en-US" altLang="ja-JP" smtClean="0">
                <a:latin typeface="Arial" charset="0"/>
              </a:rPr>
              <a:t>Good grades</a:t>
            </a:r>
            <a:r>
              <a:rPr lang="ja-JP" altLang="en-US" smtClean="0">
                <a:latin typeface="Arial" charset="0"/>
              </a:rPr>
              <a:t>”</a:t>
            </a:r>
            <a:r>
              <a:rPr lang="en-US" altLang="ja-JP" smtClean="0">
                <a:latin typeface="Arial" charset="0"/>
              </a:rPr>
              <a:t> - specifics? Is B- good? 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There is no action-orientation in the goals - </a:t>
            </a:r>
            <a:r>
              <a:rPr lang="ja-JP" altLang="en-US" smtClean="0">
                <a:latin typeface="Arial" charset="0"/>
              </a:rPr>
              <a:t>“</a:t>
            </a:r>
            <a:r>
              <a:rPr lang="en-US" altLang="ja-JP" smtClean="0">
                <a:latin typeface="Arial" charset="0"/>
              </a:rPr>
              <a:t>by doing what?</a:t>
            </a:r>
            <a:r>
              <a:rPr lang="ja-JP" altLang="en-US" smtClean="0">
                <a:latin typeface="Arial" charset="0"/>
              </a:rPr>
              <a:t>”</a:t>
            </a:r>
            <a:r>
              <a:rPr lang="en-US" altLang="ja-JP" smtClean="0">
                <a:latin typeface="Arial" charset="0"/>
              </a:rPr>
              <a:t> is missing.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Timely - another missing element.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I want to get along better with my parents - by when?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I want to get good grades – what is </a:t>
            </a:r>
            <a:r>
              <a:rPr lang="en-US" i="1" smtClean="0">
                <a:latin typeface="Arial" charset="0"/>
                <a:ea typeface="ＭＳ Ｐゴシック" pitchFamily="34" charset="-128"/>
              </a:rPr>
              <a:t>good</a:t>
            </a:r>
            <a:r>
              <a:rPr lang="en-US" smtClean="0">
                <a:latin typeface="Arial" charset="0"/>
                <a:ea typeface="ＭＳ Ｐゴシック" pitchFamily="34" charset="-128"/>
              </a:rPr>
              <a:t> to you? 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B0B14F0-3C54-4F1E-BB85-9ADC8145E83C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Change this goal to a SMART goal as a group (Guided Practice)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Identity and values are inextricably tied.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Effective goals are derived from our values.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1843A5-31E6-4D95-9971-99016E27819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092A188-755E-42B6-8856-E758B78C8AA6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A6CC10-140C-4179-A440-B83211560305}" type="slidenum">
              <a:rPr lang="en-US" sz="1300" smtClean="0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sz="1300" smtClean="0">
              <a:solidFill>
                <a:srgbClr val="000000"/>
              </a:solidFill>
              <a:latin typeface="Tahom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charset="0"/>
                <a:ea typeface="ＭＳ Ｐゴシック" pitchFamily="34" charset="-128"/>
              </a:rPr>
              <a:t>Independent practice - </a:t>
            </a:r>
            <a:r>
              <a:rPr lang="en-US" smtClean="0"/>
              <a:t>Have students complete Exercise 4.2: Writing Personal Goals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8B4538-2988-4012-842B-EBE8F4C5DA7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Giving students a preview of the  next unit/chapter is a great way to get them engaged in learning and support them in self-regulating.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NOTE: If you are using this book out of order (as recommended), you can find the preview of other chapters at the end of the PowerPoint for the previous chapter.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999BFC-908F-4BC9-8029-FD698CD4365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9EA3DC-C391-4E1C-9524-C078977D91B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Most college freshman are in diffusion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BEE457-DA8C-41BC-A946-F9FADC58FF3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Some have chosen a major or career without exploring their identity and / or values. Often times these careers are chosen for them by family members.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F34CE6-D44D-4B33-AD4A-85E77CD2386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When students begin to explore their identity, values and career goals, they experience moratorium. It is only through their exploration that students can reach the “Achieved” status. 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6D42C6-CE28-4B5C-B22A-3D32CBE6A62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Marcia’s Achieved status is reached when a student explores their identity (crisis) and makes a commitment based on this exploration.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6BBBA5-0A1B-430A-B910-BF06DDBC54E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96DAD6-CCE9-4FF1-8C29-EB384CC5246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Have students complete Exercise 4.1: Self-Observation: Identifying Your Values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12880-BD77-4157-8B3C-490C6AD26A7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5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>
            <a:xfrm>
              <a:off x="563082" y="474973"/>
              <a:ext cx="7982907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cxnSp>
          <p:nvCxnSpPr>
            <p:cNvPr id="7" name="Straight Connector 14"/>
            <p:cNvCxnSpPr/>
            <p:nvPr/>
          </p:nvCxnSpPr>
          <p:spPr>
            <a:xfrm>
              <a:off x="563082" y="6133815"/>
              <a:ext cx="7982907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16"/>
            <p:cNvSpPr/>
            <p:nvPr/>
          </p:nvSpPr>
          <p:spPr>
            <a:xfrm>
              <a:off x="563082" y="457512"/>
              <a:ext cx="7982907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CD6BC-B035-44AD-B0EE-91EB4AA36B18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A1606-F97A-427A-94D4-1584624AD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11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12" name="Group 10"/>
                <p:cNvGrpSpPr>
                  <a:grpSpLocks/>
                </p:cNvGrpSpPr>
                <p:nvPr/>
              </p:nvGrpSpPr>
              <p:grpSpPr bwMode="auto"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13" name="Rectangle 30"/>
                  <p:cNvSpPr>
                    <a:spLocks/>
                  </p:cNvSpPr>
                  <p:nvPr/>
                </p:nvSpPr>
                <p:spPr>
                  <a:xfrm>
                    <a:off x="247025" y="246872"/>
                    <a:ext cx="8622676" cy="636458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/>
                  </a:p>
                </p:txBody>
              </p:sp>
              <p:cxnSp>
                <p:nvCxnSpPr>
                  <p:cNvPr id="14" name="Straight Connector 31"/>
                  <p:cNvCxnSpPr/>
                  <p:nvPr/>
                </p:nvCxnSpPr>
                <p:spPr>
                  <a:xfrm>
                    <a:off x="247025" y="6389249"/>
                    <a:ext cx="8622676" cy="158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10" name="Rectangle 27"/>
              <p:cNvSpPr/>
              <p:nvPr/>
            </p:nvSpPr>
            <p:spPr>
              <a:xfrm rot="5400000">
                <a:off x="801568" y="3274246"/>
                <a:ext cx="6134441" cy="6349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8" name="Rectangle 24"/>
            <p:cNvSpPr/>
            <p:nvPr/>
          </p:nvSpPr>
          <p:spPr>
            <a:xfrm rot="10800000">
              <a:off x="259074" y="1594222"/>
              <a:ext cx="3574791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FA076-2042-4729-A372-D47E98E0475A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2BDF1-633E-4F88-9C3D-B979F52F7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669-7A9E-4E54-85D9-3DC60150A3B0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B6A21-9E5A-4A45-84F9-3577925E2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21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2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9"/>
            <p:cNvSpPr/>
            <p:nvPr/>
          </p:nvSpPr>
          <p:spPr>
            <a:xfrm>
              <a:off x="255900" y="4203542"/>
              <a:ext cx="8622676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89358-5ED7-4136-A3AE-0851D1BA2028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A70C-E402-4824-B839-51D793200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1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FB672-E955-4DDF-8547-04FCD55C1266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97E31-DF41-4844-9943-65728D21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7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9" name="Rectangle 16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0" name="Straight Connector 18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6" name="Rectangle 17"/>
            <p:cNvSpPr/>
            <p:nvPr/>
          </p:nvSpPr>
          <p:spPr>
            <a:xfrm rot="5400000">
              <a:off x="4243019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27C4-C6BE-4E31-8D4F-D62F85819DE7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4DBF4-398F-4684-AD8B-71AACEDD9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8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9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20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FB2E2-A7F9-4D70-A8F2-C9AD386B7DED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ACC63-8EC6-4D08-8DFB-F8428DCB8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6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3082" y="474973"/>
                <a:ext cx="7982907" cy="5889005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3082" y="6133814"/>
                <a:ext cx="7982907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10"/>
              <p:cNvCxnSpPr/>
              <p:nvPr/>
            </p:nvCxnSpPr>
            <p:spPr>
              <a:xfrm>
                <a:off x="563082" y="3427412"/>
                <a:ext cx="7982907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B491D-C7EF-4F0A-A9A3-59A0BFFD9F45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2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2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8F56B-B2A3-474D-A2F6-2DB02BCE2C97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123B5-A815-4AAD-8A17-BCD16ED36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6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2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2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24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4CDFB-A015-4D0F-83C6-48200096C1A7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E2569-B1B6-45EB-A8DE-C84A69818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0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2" name="Rectangle 2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3" name="Straight Connector 3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4" name="Rectangle 31"/>
                <p:cNvSpPr/>
                <p:nvPr/>
              </p:nvSpPr>
              <p:spPr>
                <a:xfrm>
                  <a:off x="247025" y="1611845"/>
                  <a:ext cx="8622676" cy="634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</p:grpSp>
        </p:grpSp>
        <p:cxnSp>
          <p:nvCxnSpPr>
            <p:cNvPr id="9" name="Straight Connector 22"/>
            <p:cNvCxnSpPr/>
            <p:nvPr/>
          </p:nvCxnSpPr>
          <p:spPr>
            <a:xfrm rot="16200000" flipH="1">
              <a:off x="2217422" y="4026572"/>
              <a:ext cx="4710743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A43E5-B268-41D9-BB4D-959E01D02731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90DBB-9428-4432-B837-53AADC01D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4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1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7" name="Straight Connector 1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16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AB6BC-B15F-49C5-B7F9-6FA4AFBCB453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24B05-DA4F-4996-B820-C1EFC9BF2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3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1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6" name="Straight Connector 1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44692-1EB9-461C-9F2A-E6BA53939797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81B5-8980-4A7B-8531-792A2AE8E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19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32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B93C6-BEBC-4F4D-AEE3-49B49A396B7A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1999-8C59-451F-B6E4-1631F2E9E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9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cs typeface="+mn-cs"/>
              </a:defRPr>
            </a:lvl1pPr>
          </a:lstStyle>
          <a:p>
            <a:pPr>
              <a:defRPr/>
            </a:pPr>
            <a:fld id="{03B03A88-01FB-4116-BB73-F157019CC132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9475" y="6372225"/>
            <a:ext cx="2895600" cy="257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</a:defRPr>
            </a:lvl1pPr>
          </a:lstStyle>
          <a:p>
            <a:pPr>
              <a:defRPr/>
            </a:pPr>
            <a:fld id="{E8E2EB25-CA87-4F79-A737-F3E4FA1AC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rgbClr val="404040"/>
        </a:buClr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579438" indent="-228600" algn="l" rtl="0" eaLnBrk="0" fontAlgn="base" hangingPunct="0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808038" indent="-2286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036638" indent="-228600" algn="l" rtl="0" eaLnBrk="0" fontAlgn="base" hangingPunct="0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265238" indent="-2286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Word_Document1111.docx"/><Relationship Id="rId4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en-US" sz="4000" smtClean="0">
                <a:solidFill>
                  <a:srgbClr val="404040"/>
                </a:solidFill>
              </a:rPr>
              <a:t>Chapter 4</a:t>
            </a:r>
          </a:p>
        </p:txBody>
      </p:sp>
      <p:sp>
        <p:nvSpPr>
          <p:cNvPr id="18434" name="Subtitle 2"/>
          <p:cNvSpPr>
            <a:spLocks noGrp="1"/>
          </p:cNvSpPr>
          <p:nvPr>
            <p:ph type="subTitle" idx="1"/>
          </p:nvPr>
        </p:nvSpPr>
        <p:spPr>
          <a:xfrm>
            <a:off x="914400" y="3175000"/>
            <a:ext cx="7342188" cy="1752600"/>
          </a:xfrm>
        </p:spPr>
        <p:txBody>
          <a:bodyPr/>
          <a:lstStyle/>
          <a:p>
            <a:pPr algn="r">
              <a:buClr>
                <a:srgbClr val="404040"/>
              </a:buClr>
              <a:buFont typeface="Arial" charset="0"/>
              <a:buNone/>
            </a:pPr>
            <a:r>
              <a:rPr lang="en-US" sz="4500" b="1" smtClean="0">
                <a:solidFill>
                  <a:srgbClr val="404040"/>
                </a:solidFill>
              </a:rPr>
              <a:t>Goal Setting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11138" y="6416675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>
            <a:spLocks noChangeArrowheads="1"/>
          </p:cNvSpPr>
          <p:nvPr/>
        </p:nvSpPr>
        <p:spPr bwMode="auto">
          <a:xfrm>
            <a:off x="2503488" y="45640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alisto MT" pitchFamily="18" charset="0"/>
              </a:rPr>
              <a:t>Identity</a:t>
            </a:r>
          </a:p>
        </p:txBody>
      </p:sp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4103688" y="3649663"/>
            <a:ext cx="1295400" cy="914400"/>
          </a:xfrm>
          <a:prstGeom prst="rect">
            <a:avLst/>
          </a:prstGeom>
          <a:solidFill>
            <a:srgbClr val="FFFF00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b="1" u="sng">
                <a:solidFill>
                  <a:srgbClr val="262626"/>
                </a:solidFill>
                <a:latin typeface="Calisto MT" pitchFamily="18" charset="0"/>
              </a:rPr>
              <a:t>Values </a:t>
            </a:r>
          </a:p>
        </p:txBody>
      </p:sp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5780088" y="27352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sto MT" pitchFamily="18" charset="0"/>
              </a:rPr>
              <a:t>Goals </a:t>
            </a:r>
          </a:p>
        </p:txBody>
      </p:sp>
      <p:sp>
        <p:nvSpPr>
          <p:cNvPr id="34820" name="AutoShape 9"/>
          <p:cNvSpPr>
            <a:spLocks noChangeArrowheads="1"/>
          </p:cNvSpPr>
          <p:nvPr/>
        </p:nvSpPr>
        <p:spPr bwMode="auto">
          <a:xfrm>
            <a:off x="3798888" y="45640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34821" name="AutoShape 10"/>
          <p:cNvSpPr>
            <a:spLocks noChangeArrowheads="1"/>
          </p:cNvSpPr>
          <p:nvPr/>
        </p:nvSpPr>
        <p:spPr bwMode="auto">
          <a:xfrm>
            <a:off x="5399088" y="36496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34822" name="AutoShape 13"/>
          <p:cNvSpPr>
            <a:spLocks noChangeArrowheads="1"/>
          </p:cNvSpPr>
          <p:nvPr/>
        </p:nvSpPr>
        <p:spPr bwMode="auto">
          <a:xfrm rot="8731963">
            <a:off x="3113088" y="38782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3482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Values</a:t>
            </a:r>
          </a:p>
        </p:txBody>
      </p:sp>
      <p:sp>
        <p:nvSpPr>
          <p:cNvPr id="34824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028"/>
          <p:cNvSpPr>
            <a:spLocks noChangeArrowheads="1"/>
          </p:cNvSpPr>
          <p:nvPr/>
        </p:nvSpPr>
        <p:spPr bwMode="auto">
          <a:xfrm>
            <a:off x="455613" y="446088"/>
            <a:ext cx="80914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000" b="1">
                <a:solidFill>
                  <a:schemeClr val="tx2"/>
                </a:solidFill>
                <a:latin typeface="Calisto MT" pitchFamily="18" charset="0"/>
              </a:rPr>
              <a:t>Productivity Pyramid </a:t>
            </a:r>
          </a:p>
          <a:p>
            <a:pPr algn="ctr"/>
            <a:r>
              <a:rPr lang="en-US" sz="2000">
                <a:solidFill>
                  <a:schemeClr val="tx2"/>
                </a:solidFill>
                <a:latin typeface="Calisto MT" pitchFamily="18" charset="0"/>
              </a:rPr>
              <a:t>(Smith, 1994)</a:t>
            </a:r>
            <a:r>
              <a:rPr lang="en-US" sz="2000">
                <a:latin typeface="Calisto MT" pitchFamily="18" charset="0"/>
              </a:rPr>
              <a:t/>
            </a:r>
            <a:br>
              <a:rPr lang="en-US" sz="2000">
                <a:latin typeface="Calisto MT" pitchFamily="18" charset="0"/>
              </a:rPr>
            </a:br>
            <a:endParaRPr lang="en-US" sz="2000">
              <a:latin typeface="Calisto MT" pitchFamily="18" charset="0"/>
            </a:endParaRPr>
          </a:p>
        </p:txBody>
      </p:sp>
      <p:sp>
        <p:nvSpPr>
          <p:cNvPr id="36866" name="AutoShape 1029"/>
          <p:cNvSpPr>
            <a:spLocks noChangeArrowheads="1"/>
          </p:cNvSpPr>
          <p:nvPr/>
        </p:nvSpPr>
        <p:spPr bwMode="auto">
          <a:xfrm>
            <a:off x="1752600" y="1882775"/>
            <a:ext cx="5486400" cy="4343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36867" name="Text Box 1030"/>
          <p:cNvSpPr txBox="1">
            <a:spLocks noChangeArrowheads="1"/>
          </p:cNvSpPr>
          <p:nvPr/>
        </p:nvSpPr>
        <p:spPr bwMode="auto">
          <a:xfrm>
            <a:off x="3827463" y="2873375"/>
            <a:ext cx="1314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FFFF"/>
                </a:solidFill>
                <a:latin typeface="Calisto MT" pitchFamily="18" charset="0"/>
              </a:rPr>
              <a:t>Daily tasks</a:t>
            </a:r>
          </a:p>
        </p:txBody>
      </p:sp>
      <p:sp>
        <p:nvSpPr>
          <p:cNvPr id="36868" name="Text Box 1031"/>
          <p:cNvSpPr txBox="1">
            <a:spLocks noChangeArrowheads="1"/>
          </p:cNvSpPr>
          <p:nvPr/>
        </p:nvSpPr>
        <p:spPr bwMode="auto">
          <a:xfrm>
            <a:off x="3463925" y="3787775"/>
            <a:ext cx="2065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FFFF"/>
                </a:solidFill>
                <a:latin typeface="Calisto MT" pitchFamily="18" charset="0"/>
              </a:rPr>
              <a:t>Intermediate goals</a:t>
            </a:r>
          </a:p>
        </p:txBody>
      </p:sp>
      <p:sp>
        <p:nvSpPr>
          <p:cNvPr id="36869" name="Text Box 1032"/>
          <p:cNvSpPr txBox="1">
            <a:spLocks noChangeArrowheads="1"/>
          </p:cNvSpPr>
          <p:nvPr/>
        </p:nvSpPr>
        <p:spPr bwMode="auto">
          <a:xfrm>
            <a:off x="3595688" y="4702175"/>
            <a:ext cx="1930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FFFF"/>
                </a:solidFill>
                <a:latin typeface="Calisto MT" pitchFamily="18" charset="0"/>
              </a:rPr>
              <a:t>Long-range goals</a:t>
            </a:r>
          </a:p>
        </p:txBody>
      </p:sp>
      <p:sp>
        <p:nvSpPr>
          <p:cNvPr id="36870" name="Text Box 1033"/>
          <p:cNvSpPr txBox="1">
            <a:spLocks noChangeArrowheads="1"/>
          </p:cNvSpPr>
          <p:nvPr/>
        </p:nvSpPr>
        <p:spPr bwMode="auto">
          <a:xfrm>
            <a:off x="4051300" y="5616575"/>
            <a:ext cx="852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FFFF"/>
                </a:solidFill>
                <a:latin typeface="Calisto MT" pitchFamily="18" charset="0"/>
              </a:rPr>
              <a:t>Values</a:t>
            </a:r>
          </a:p>
        </p:txBody>
      </p:sp>
      <p:sp>
        <p:nvSpPr>
          <p:cNvPr id="36871" name="Line 1034"/>
          <p:cNvSpPr>
            <a:spLocks noChangeShapeType="1"/>
          </p:cNvSpPr>
          <p:nvPr/>
        </p:nvSpPr>
        <p:spPr bwMode="auto">
          <a:xfrm>
            <a:off x="2286000" y="5387975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872" name="Line 1035"/>
          <p:cNvSpPr>
            <a:spLocks noChangeShapeType="1"/>
          </p:cNvSpPr>
          <p:nvPr/>
        </p:nvSpPr>
        <p:spPr bwMode="auto">
          <a:xfrm>
            <a:off x="2882900" y="4473575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873" name="Line 1036"/>
          <p:cNvSpPr>
            <a:spLocks noChangeShapeType="1"/>
          </p:cNvSpPr>
          <p:nvPr/>
        </p:nvSpPr>
        <p:spPr bwMode="auto">
          <a:xfrm>
            <a:off x="3454400" y="3482975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Text Box 1037"/>
          <p:cNvSpPr txBox="1">
            <a:spLocks noChangeArrowheads="1"/>
          </p:cNvSpPr>
          <p:nvPr/>
        </p:nvSpPr>
        <p:spPr bwMode="auto">
          <a:xfrm rot="3254834">
            <a:off x="4967288" y="292735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How?</a:t>
            </a:r>
          </a:p>
        </p:txBody>
      </p:sp>
      <p:sp>
        <p:nvSpPr>
          <p:cNvPr id="17" name="Text Box 1038"/>
          <p:cNvSpPr txBox="1">
            <a:spLocks noChangeArrowheads="1"/>
          </p:cNvSpPr>
          <p:nvPr/>
        </p:nvSpPr>
        <p:spPr bwMode="auto">
          <a:xfrm>
            <a:off x="6432550" y="4702175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What?</a:t>
            </a:r>
          </a:p>
        </p:txBody>
      </p:sp>
      <p:sp>
        <p:nvSpPr>
          <p:cNvPr id="18" name="Text Box 1039"/>
          <p:cNvSpPr txBox="1">
            <a:spLocks noChangeArrowheads="1"/>
          </p:cNvSpPr>
          <p:nvPr/>
        </p:nvSpPr>
        <p:spPr bwMode="auto">
          <a:xfrm>
            <a:off x="6883400" y="5564188"/>
            <a:ext cx="10969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Why?</a:t>
            </a:r>
          </a:p>
        </p:txBody>
      </p:sp>
      <p:sp>
        <p:nvSpPr>
          <p:cNvPr id="3687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 eaLnBrk="0" hangingPunct="0"/>
            <a:fld id="{698CBAE0-DD20-412D-9BD1-EB77B5F99BCE}" type="slidenum">
              <a:rPr lang="en-US" sz="3600" smtClean="0">
                <a:solidFill>
                  <a:schemeClr val="bg1"/>
                </a:solidFill>
                <a:latin typeface="Garamond" pitchFamily="18" charset="0"/>
                <a:ea typeface="ＭＳ Ｐゴシック" pitchFamily="34" charset="-128"/>
              </a:rPr>
              <a:pPr defTabSz="914400" eaLnBrk="0" hangingPunct="0"/>
              <a:t>12</a:t>
            </a:fld>
            <a:endParaRPr lang="en-US" sz="3600" smtClean="0">
              <a:solidFill>
                <a:schemeClr val="bg1"/>
              </a:solidFill>
              <a:latin typeface="Garamond" pitchFamily="18" charset="0"/>
              <a:ea typeface="ＭＳ Ｐゴシック" pitchFamily="34" charset="-128"/>
            </a:endParaRPr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533400" y="512763"/>
          <a:ext cx="8004175" cy="5843587"/>
        </p:xfrm>
        <a:graphic>
          <a:graphicData uri="http://schemas.openxmlformats.org/presentationml/2006/ole">
            <p:oleObj spid="_x0000_s1040" name="Document" r:id="rId5" imgW="5579972" imgH="4073234" progId="">
              <p:embed/>
            </p:oleObj>
          </a:graphicData>
        </a:graphic>
      </p:graphicFrame>
      <p:sp>
        <p:nvSpPr>
          <p:cNvPr id="1042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4"/>
          <p:cNvSpPr>
            <a:spLocks noChangeArrowheads="1"/>
          </p:cNvSpPr>
          <p:nvPr/>
        </p:nvSpPr>
        <p:spPr bwMode="auto">
          <a:xfrm>
            <a:off x="2503488" y="45640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alisto MT" pitchFamily="18" charset="0"/>
              </a:rPr>
              <a:t>Identity</a:t>
            </a:r>
          </a:p>
        </p:txBody>
      </p:sp>
      <p:sp>
        <p:nvSpPr>
          <p:cNvPr id="41986" name="Rectangle 5"/>
          <p:cNvSpPr>
            <a:spLocks noChangeArrowheads="1"/>
          </p:cNvSpPr>
          <p:nvPr/>
        </p:nvSpPr>
        <p:spPr bwMode="auto">
          <a:xfrm>
            <a:off x="4103688" y="36496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alisto MT" pitchFamily="18" charset="0"/>
              </a:rPr>
              <a:t>Values </a:t>
            </a:r>
          </a:p>
        </p:txBody>
      </p:sp>
      <p:sp>
        <p:nvSpPr>
          <p:cNvPr id="41987" name="Rectangle 6"/>
          <p:cNvSpPr>
            <a:spLocks noChangeArrowheads="1"/>
          </p:cNvSpPr>
          <p:nvPr/>
        </p:nvSpPr>
        <p:spPr bwMode="auto">
          <a:xfrm>
            <a:off x="5780088" y="2735263"/>
            <a:ext cx="1295400" cy="914400"/>
          </a:xfrm>
          <a:prstGeom prst="rect">
            <a:avLst/>
          </a:prstGeom>
          <a:solidFill>
            <a:srgbClr val="FFFF00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b="1" u="sng">
                <a:latin typeface="Calisto MT" pitchFamily="18" charset="0"/>
              </a:rPr>
              <a:t>Goals </a:t>
            </a:r>
          </a:p>
        </p:txBody>
      </p:sp>
      <p:sp>
        <p:nvSpPr>
          <p:cNvPr id="41988" name="AutoShape 9"/>
          <p:cNvSpPr>
            <a:spLocks noChangeArrowheads="1"/>
          </p:cNvSpPr>
          <p:nvPr/>
        </p:nvSpPr>
        <p:spPr bwMode="auto">
          <a:xfrm>
            <a:off x="3798888" y="45640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41989" name="AutoShape 10"/>
          <p:cNvSpPr>
            <a:spLocks noChangeArrowheads="1"/>
          </p:cNvSpPr>
          <p:nvPr/>
        </p:nvSpPr>
        <p:spPr bwMode="auto">
          <a:xfrm>
            <a:off x="5399088" y="36496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41990" name="AutoShape 13"/>
          <p:cNvSpPr>
            <a:spLocks noChangeArrowheads="1"/>
          </p:cNvSpPr>
          <p:nvPr/>
        </p:nvSpPr>
        <p:spPr bwMode="auto">
          <a:xfrm rot="8731963">
            <a:off x="3113088" y="38782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4199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Goals</a:t>
            </a:r>
          </a:p>
        </p:txBody>
      </p:sp>
      <p:sp>
        <p:nvSpPr>
          <p:cNvPr id="41992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6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4000" b="1">
                <a:solidFill>
                  <a:schemeClr val="accent1"/>
                </a:solidFill>
                <a:latin typeface="Calisto MT" pitchFamily="18" charset="0"/>
              </a:rPr>
              <a:t>How and why do goals work? 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685800" y="2027238"/>
            <a:ext cx="800100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Arial"/>
              <a:buChar char="•"/>
              <a:defRPr/>
            </a:pPr>
            <a:r>
              <a:rPr lang="en-US" sz="3200" dirty="0">
                <a:solidFill>
                  <a:srgbClr val="404040"/>
                </a:solidFill>
                <a:latin typeface="Calisto MT"/>
                <a:ea typeface="MS PGothic" pitchFamily="34" charset="-128"/>
                <a:cs typeface="Calisto MT"/>
              </a:rPr>
              <a:t>Effort 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Arial"/>
              <a:buChar char="•"/>
              <a:defRPr/>
            </a:pPr>
            <a:r>
              <a:rPr lang="en-US" sz="3200" dirty="0">
                <a:solidFill>
                  <a:srgbClr val="404040"/>
                </a:solidFill>
                <a:latin typeface="Calisto MT"/>
                <a:ea typeface="MS PGothic" pitchFamily="34" charset="-128"/>
                <a:cs typeface="Calisto MT"/>
              </a:rPr>
              <a:t>Duration or persistence 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Arial"/>
              <a:buChar char="•"/>
              <a:defRPr/>
            </a:pPr>
            <a:r>
              <a:rPr lang="en-US" sz="3200" dirty="0">
                <a:solidFill>
                  <a:srgbClr val="404040"/>
                </a:solidFill>
                <a:latin typeface="Calisto MT"/>
                <a:ea typeface="MS PGothic" pitchFamily="34" charset="-128"/>
                <a:cs typeface="Calisto MT"/>
              </a:rPr>
              <a:t>Direction of attention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Arial"/>
              <a:buChar char="•"/>
              <a:defRPr/>
            </a:pPr>
            <a:r>
              <a:rPr lang="en-US" sz="3200" dirty="0">
                <a:solidFill>
                  <a:srgbClr val="404040"/>
                </a:solidFill>
                <a:latin typeface="Calisto MT"/>
                <a:ea typeface="MS PGothic" pitchFamily="34" charset="-128"/>
                <a:cs typeface="Calisto MT"/>
              </a:rPr>
              <a:t>Strategic planning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70000"/>
              <a:buFont typeface="Arial"/>
              <a:buChar char="•"/>
              <a:defRPr/>
            </a:pPr>
            <a:r>
              <a:rPr lang="en-US" sz="3200" dirty="0">
                <a:solidFill>
                  <a:srgbClr val="404040"/>
                </a:solidFill>
                <a:latin typeface="Calisto MT"/>
                <a:ea typeface="MS PGothic" pitchFamily="34" charset="-128"/>
                <a:cs typeface="Calisto MT"/>
              </a:rPr>
              <a:t>Reference point </a:t>
            </a:r>
          </a:p>
        </p:txBody>
      </p:sp>
      <p:sp>
        <p:nvSpPr>
          <p:cNvPr id="44035" name="Rectangle 8"/>
          <p:cNvSpPr>
            <a:spLocks noChangeArrowheads="1"/>
          </p:cNvSpPr>
          <p:nvPr/>
        </p:nvSpPr>
        <p:spPr bwMode="auto">
          <a:xfrm>
            <a:off x="3771900" y="2809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GB">
              <a:solidFill>
                <a:srgbClr val="000000"/>
              </a:solidFill>
              <a:latin typeface="Calisto MT" pitchFamily="18" charset="0"/>
            </a:endParaRPr>
          </a:p>
        </p:txBody>
      </p:sp>
      <p:sp>
        <p:nvSpPr>
          <p:cNvPr id="44036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AutoShape 2"/>
          <p:cNvSpPr>
            <a:spLocks noChangeArrowheads="1"/>
          </p:cNvSpPr>
          <p:nvPr/>
        </p:nvSpPr>
        <p:spPr bwMode="auto">
          <a:xfrm>
            <a:off x="2286000" y="0"/>
            <a:ext cx="5943600" cy="1524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en-GB" sz="4400">
              <a:solidFill>
                <a:srgbClr val="09213B"/>
              </a:solidFill>
              <a:latin typeface="Times New Roman" pitchFamily="18" charset="0"/>
            </a:endParaRP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2459038" y="1600200"/>
            <a:ext cx="5770562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09213B"/>
              </a:buClr>
              <a:buSzPct val="75000"/>
              <a:buFont typeface="Wingdings" charset="0"/>
              <a:buNone/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+mn-cs"/>
              </a:rPr>
              <a:t>   </a:t>
            </a:r>
          </a:p>
        </p:txBody>
      </p:sp>
      <p:sp>
        <p:nvSpPr>
          <p:cNvPr id="46083" name="Line 4"/>
          <p:cNvSpPr>
            <a:spLocks noChangeShapeType="1"/>
          </p:cNvSpPr>
          <p:nvPr/>
        </p:nvSpPr>
        <p:spPr bwMode="auto">
          <a:xfrm>
            <a:off x="2667000" y="1752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4" name="Line 5"/>
          <p:cNvSpPr>
            <a:spLocks noChangeShapeType="1"/>
          </p:cNvSpPr>
          <p:nvPr/>
        </p:nvSpPr>
        <p:spPr bwMode="auto">
          <a:xfrm>
            <a:off x="2667000" y="5943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4495800" y="6019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  Time</a:t>
            </a:r>
          </a:p>
        </p:txBody>
      </p:sp>
      <p:sp>
        <p:nvSpPr>
          <p:cNvPr id="46086" name="Line 7"/>
          <p:cNvSpPr>
            <a:spLocks noChangeShapeType="1"/>
          </p:cNvSpPr>
          <p:nvPr/>
        </p:nvSpPr>
        <p:spPr bwMode="auto">
          <a:xfrm flipV="1">
            <a:off x="2667000" y="3429000"/>
            <a:ext cx="4191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Text Box 8"/>
          <p:cNvSpPr txBox="1">
            <a:spLocks noChangeArrowheads="1"/>
          </p:cNvSpPr>
          <p:nvPr/>
        </p:nvSpPr>
        <p:spPr bwMode="auto">
          <a:xfrm>
            <a:off x="3581400" y="4724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Actual</a:t>
            </a:r>
          </a:p>
        </p:txBody>
      </p:sp>
      <p:sp>
        <p:nvSpPr>
          <p:cNvPr id="46088" name="Text Box 11"/>
          <p:cNvSpPr txBox="1">
            <a:spLocks noChangeArrowheads="1"/>
          </p:cNvSpPr>
          <p:nvPr/>
        </p:nvSpPr>
        <p:spPr bwMode="auto">
          <a:xfrm>
            <a:off x="1143000" y="3367088"/>
            <a:ext cx="183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5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Performance</a:t>
            </a:r>
          </a:p>
        </p:txBody>
      </p:sp>
      <p:sp>
        <p:nvSpPr>
          <p:cNvPr id="46089" name="Text Box 14"/>
          <p:cNvSpPr txBox="1">
            <a:spLocks noChangeArrowheads="1"/>
          </p:cNvSpPr>
          <p:nvPr/>
        </p:nvSpPr>
        <p:spPr bwMode="auto">
          <a:xfrm>
            <a:off x="671513" y="457200"/>
            <a:ext cx="4967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In the presence of a goal… </a:t>
            </a:r>
          </a:p>
        </p:txBody>
      </p:sp>
      <p:sp>
        <p:nvSpPr>
          <p:cNvPr id="46090" name="Line 17"/>
          <p:cNvSpPr>
            <a:spLocks noChangeShapeType="1"/>
          </p:cNvSpPr>
          <p:nvPr/>
        </p:nvSpPr>
        <p:spPr bwMode="auto">
          <a:xfrm>
            <a:off x="2667000" y="1752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1" name="Line 18"/>
          <p:cNvSpPr>
            <a:spLocks noChangeShapeType="1"/>
          </p:cNvSpPr>
          <p:nvPr/>
        </p:nvSpPr>
        <p:spPr bwMode="auto">
          <a:xfrm>
            <a:off x="2667000" y="5943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Text Box 19"/>
          <p:cNvSpPr txBox="1">
            <a:spLocks noChangeArrowheads="1"/>
          </p:cNvSpPr>
          <p:nvPr/>
        </p:nvSpPr>
        <p:spPr bwMode="auto">
          <a:xfrm>
            <a:off x="4495800" y="6019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  Time</a:t>
            </a:r>
          </a:p>
        </p:txBody>
      </p:sp>
      <p:sp>
        <p:nvSpPr>
          <p:cNvPr id="46093" name="Text Box 22"/>
          <p:cNvSpPr txBox="1">
            <a:spLocks noChangeArrowheads="1"/>
          </p:cNvSpPr>
          <p:nvPr/>
        </p:nvSpPr>
        <p:spPr bwMode="auto">
          <a:xfrm>
            <a:off x="3352800" y="2667000"/>
            <a:ext cx="1066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Goal</a:t>
            </a:r>
          </a:p>
        </p:txBody>
      </p:sp>
      <p:sp>
        <p:nvSpPr>
          <p:cNvPr id="46094" name="Text Box 24"/>
          <p:cNvSpPr txBox="1">
            <a:spLocks noChangeArrowheads="1"/>
          </p:cNvSpPr>
          <p:nvPr/>
        </p:nvSpPr>
        <p:spPr bwMode="auto">
          <a:xfrm>
            <a:off x="1143000" y="3367088"/>
            <a:ext cx="183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5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Performance</a:t>
            </a:r>
          </a:p>
        </p:txBody>
      </p:sp>
      <p:sp>
        <p:nvSpPr>
          <p:cNvPr id="46095" name="Line 25"/>
          <p:cNvSpPr>
            <a:spLocks noChangeShapeType="1"/>
          </p:cNvSpPr>
          <p:nvPr/>
        </p:nvSpPr>
        <p:spPr bwMode="auto">
          <a:xfrm flipV="1">
            <a:off x="2667000" y="1752600"/>
            <a:ext cx="3810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6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AutoShape 2"/>
          <p:cNvSpPr>
            <a:spLocks noChangeArrowheads="1"/>
          </p:cNvSpPr>
          <p:nvPr/>
        </p:nvSpPr>
        <p:spPr bwMode="auto">
          <a:xfrm>
            <a:off x="2286000" y="0"/>
            <a:ext cx="5943600" cy="1524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en-GB" sz="4400">
              <a:solidFill>
                <a:srgbClr val="09213B"/>
              </a:solidFill>
              <a:latin typeface="Times New Roman" pitchFamily="18" charset="0"/>
            </a:endParaRP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459038" y="1600200"/>
            <a:ext cx="5770562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09213B"/>
              </a:buClr>
              <a:buSzPct val="75000"/>
              <a:buFont typeface="Wingdings" charset="0"/>
              <a:buNone/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+mn-cs"/>
              </a:rPr>
              <a:t>   </a:t>
            </a:r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2667000" y="1752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2" name="Line 5"/>
          <p:cNvSpPr>
            <a:spLocks noChangeShapeType="1"/>
          </p:cNvSpPr>
          <p:nvPr/>
        </p:nvSpPr>
        <p:spPr bwMode="auto">
          <a:xfrm>
            <a:off x="2667000" y="5943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3" name="Text Box 6"/>
          <p:cNvSpPr txBox="1">
            <a:spLocks noChangeArrowheads="1"/>
          </p:cNvSpPr>
          <p:nvPr/>
        </p:nvSpPr>
        <p:spPr bwMode="auto">
          <a:xfrm>
            <a:off x="4495800" y="6019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  Time</a:t>
            </a:r>
          </a:p>
        </p:txBody>
      </p:sp>
      <p:sp>
        <p:nvSpPr>
          <p:cNvPr id="48134" name="Line 7"/>
          <p:cNvSpPr>
            <a:spLocks noChangeShapeType="1"/>
          </p:cNvSpPr>
          <p:nvPr/>
        </p:nvSpPr>
        <p:spPr bwMode="auto">
          <a:xfrm>
            <a:off x="2667000" y="4953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Text Box 8"/>
          <p:cNvSpPr txBox="1">
            <a:spLocks noChangeArrowheads="1"/>
          </p:cNvSpPr>
          <p:nvPr/>
        </p:nvSpPr>
        <p:spPr bwMode="auto">
          <a:xfrm>
            <a:off x="3581400" y="5043488"/>
            <a:ext cx="2057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Actual</a:t>
            </a:r>
          </a:p>
        </p:txBody>
      </p:sp>
      <p:sp>
        <p:nvSpPr>
          <p:cNvPr id="48136" name="Text Box 11"/>
          <p:cNvSpPr txBox="1">
            <a:spLocks noChangeArrowheads="1"/>
          </p:cNvSpPr>
          <p:nvPr/>
        </p:nvSpPr>
        <p:spPr bwMode="auto">
          <a:xfrm>
            <a:off x="1143000" y="3367088"/>
            <a:ext cx="183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5000"/>
              </a:spcBef>
            </a:pPr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Performance</a:t>
            </a:r>
          </a:p>
        </p:txBody>
      </p:sp>
      <p:sp>
        <p:nvSpPr>
          <p:cNvPr id="87050" name="Text Box 14"/>
          <p:cNvSpPr txBox="1">
            <a:spLocks noChangeArrowheads="1"/>
          </p:cNvSpPr>
          <p:nvPr/>
        </p:nvSpPr>
        <p:spPr bwMode="auto">
          <a:xfrm>
            <a:off x="630238" y="381000"/>
            <a:ext cx="5629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MS PGothic" charset="0"/>
                <a:cs typeface="MS PGothic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But in the absence of a goal… 		</a:t>
            </a:r>
          </a:p>
        </p:txBody>
      </p:sp>
      <p:sp>
        <p:nvSpPr>
          <p:cNvPr id="48138" name="Line 15"/>
          <p:cNvSpPr>
            <a:spLocks noChangeShapeType="1"/>
          </p:cNvSpPr>
          <p:nvPr/>
        </p:nvSpPr>
        <p:spPr bwMode="auto">
          <a:xfrm>
            <a:off x="5181600" y="4953000"/>
            <a:ext cx="23622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590550" y="366713"/>
            <a:ext cx="7926388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What properties of goals </a:t>
            </a:r>
            <a:br>
              <a:rPr lang="en-US" sz="4000" b="1" smtClean="0"/>
            </a:br>
            <a:r>
              <a:rPr lang="en-US" sz="4000" b="1" smtClean="0"/>
              <a:t>enhance motivation?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590550" y="1895475"/>
            <a:ext cx="7926388" cy="42052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 smtClean="0"/>
              <a:t>The effects of goals on behavior depend on three properties (Schunk, 1991):</a:t>
            </a:r>
          </a:p>
          <a:p>
            <a:pPr marL="0" indent="0" eaLnBrk="1" hangingPunct="1">
              <a:buFont typeface="Calisto MT" pitchFamily="18" charset="0"/>
              <a:buAutoNum type="arabicPeriod"/>
            </a:pPr>
            <a:r>
              <a:rPr lang="en-US" sz="2800" smtClean="0"/>
              <a:t>specificity</a:t>
            </a:r>
          </a:p>
          <a:p>
            <a:pPr marL="0" indent="0" eaLnBrk="1" hangingPunct="1">
              <a:buFont typeface="Calisto MT" pitchFamily="18" charset="0"/>
              <a:buAutoNum type="arabicPeriod"/>
            </a:pPr>
            <a:r>
              <a:rPr lang="en-US" sz="2800" smtClean="0"/>
              <a:t>proximity</a:t>
            </a:r>
          </a:p>
          <a:p>
            <a:pPr marL="0" indent="0" eaLnBrk="1" hangingPunct="1">
              <a:buFont typeface="Calisto MT" pitchFamily="18" charset="0"/>
              <a:buAutoNum type="arabicPeriod"/>
            </a:pPr>
            <a:r>
              <a:rPr lang="en-US" sz="2800" smtClean="0"/>
              <a:t>difficulty.</a:t>
            </a:r>
          </a:p>
        </p:txBody>
      </p:sp>
      <p:sp>
        <p:nvSpPr>
          <p:cNvPr id="5017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49275" y="511175"/>
            <a:ext cx="8042275" cy="806450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  <a:cs typeface="Calisto MT" pitchFamily="18" charset="0"/>
              </a:rPr>
              <a:t>Three Levels of Goals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19263"/>
            <a:ext cx="7772400" cy="4881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</a:pPr>
            <a:r>
              <a:rPr lang="en-US" sz="2000" b="1" smtClean="0">
                <a:solidFill>
                  <a:srgbClr val="262626"/>
                </a:solidFill>
                <a:latin typeface="Garamond" pitchFamily="18" charset="0"/>
                <a:ea typeface="ＭＳ Ｐゴシック" pitchFamily="34" charset="-128"/>
              </a:rPr>
              <a:t>Long-Term Goals</a:t>
            </a:r>
            <a:r>
              <a:rPr lang="en-US" sz="2000" smtClean="0">
                <a:solidFill>
                  <a:srgbClr val="262626"/>
                </a:solidFill>
                <a:latin typeface="Garamond" pitchFamily="18" charset="0"/>
                <a:ea typeface="ＭＳ Ｐゴシック" pitchFamily="34" charset="-128"/>
              </a:rPr>
              <a:t>: </a:t>
            </a:r>
          </a:p>
          <a:p>
            <a:pPr lvl="1" eaLnBrk="1" hangingPunct="1">
              <a:lnSpc>
                <a:spcPct val="80000"/>
              </a:lnSpc>
              <a:buClr>
                <a:srgbClr val="404040"/>
              </a:buClr>
              <a:buFont typeface="Wingdings 2" pitchFamily="18" charset="2"/>
              <a:buChar char=""/>
            </a:pPr>
            <a:r>
              <a:rPr lang="en-US" sz="1900" smtClean="0">
                <a:latin typeface="Garamond" pitchFamily="18" charset="0"/>
              </a:rPr>
              <a:t>Take a year or years to accomplish.</a:t>
            </a:r>
          </a:p>
          <a:p>
            <a:pPr lvl="1" eaLnBrk="1" hangingPunct="1">
              <a:lnSpc>
                <a:spcPct val="80000"/>
              </a:lnSpc>
              <a:buClr>
                <a:srgbClr val="404040"/>
              </a:buClr>
              <a:buFont typeface="Wingdings 2" pitchFamily="18" charset="2"/>
              <a:buChar char=""/>
            </a:pPr>
            <a:r>
              <a:rPr lang="en-US" sz="1900" smtClean="0">
                <a:latin typeface="Garamond" pitchFamily="18" charset="0"/>
              </a:rPr>
              <a:t>Very broad</a:t>
            </a:r>
          </a:p>
          <a:p>
            <a:pPr lvl="1" eaLnBrk="1" hangingPunct="1">
              <a:lnSpc>
                <a:spcPct val="80000"/>
              </a:lnSpc>
              <a:buClr>
                <a:srgbClr val="404040"/>
              </a:buClr>
              <a:buFont typeface="Wingdings 2" pitchFamily="18" charset="2"/>
              <a:buChar char=""/>
            </a:pPr>
            <a:r>
              <a:rPr lang="en-US" sz="1900" smtClean="0">
                <a:latin typeface="Garamond" pitchFamily="18" charset="0"/>
              </a:rPr>
              <a:t>By Fall 2020, I want to get accepted into the law school by earning an overall GPA of 3.8.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</a:pPr>
            <a:r>
              <a:rPr lang="en-US" sz="2000" b="1" smtClean="0">
                <a:solidFill>
                  <a:srgbClr val="262626"/>
                </a:solidFill>
                <a:latin typeface="Garamond" pitchFamily="18" charset="0"/>
                <a:ea typeface="ＭＳ Ｐゴシック" pitchFamily="34" charset="-128"/>
              </a:rPr>
              <a:t>Intermediate Goals:</a:t>
            </a:r>
          </a:p>
          <a:p>
            <a:pPr lvl="1" eaLnBrk="1" hangingPunct="1">
              <a:lnSpc>
                <a:spcPct val="80000"/>
              </a:lnSpc>
              <a:buClr>
                <a:srgbClr val="404040"/>
              </a:buClr>
              <a:buFont typeface="Wingdings 2" pitchFamily="18" charset="2"/>
              <a:buChar char=""/>
            </a:pPr>
            <a:r>
              <a:rPr lang="en-US" sz="1900" smtClean="0">
                <a:latin typeface="Garamond" pitchFamily="18" charset="0"/>
              </a:rPr>
              <a:t>Take weeks or months to accomplish</a:t>
            </a:r>
          </a:p>
          <a:p>
            <a:pPr lvl="1" eaLnBrk="1" hangingPunct="1">
              <a:lnSpc>
                <a:spcPct val="80000"/>
              </a:lnSpc>
              <a:buClr>
                <a:srgbClr val="404040"/>
              </a:buClr>
              <a:buFont typeface="Wingdings 2" pitchFamily="18" charset="2"/>
              <a:buChar char=""/>
            </a:pPr>
            <a:r>
              <a:rPr lang="en-US" sz="1900" smtClean="0">
                <a:latin typeface="Garamond" pitchFamily="18" charset="0"/>
              </a:rPr>
              <a:t>By May 2017, I want to earn a 3.75 GPA in all of my classes by creating representations to help me learn new information.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</a:pPr>
            <a:r>
              <a:rPr lang="en-US" sz="2000" b="1" smtClean="0">
                <a:solidFill>
                  <a:srgbClr val="262626"/>
                </a:solidFill>
                <a:latin typeface="Garamond" pitchFamily="18" charset="0"/>
                <a:ea typeface="ＭＳ Ｐゴシック" pitchFamily="34" charset="-128"/>
              </a:rPr>
              <a:t>Daily Tasks</a:t>
            </a:r>
          </a:p>
          <a:p>
            <a:pPr lvl="1" eaLnBrk="1" hangingPunct="1">
              <a:lnSpc>
                <a:spcPct val="80000"/>
              </a:lnSpc>
              <a:buClr>
                <a:srgbClr val="404040"/>
              </a:buClr>
              <a:buFont typeface="Wingdings 2" pitchFamily="18" charset="2"/>
              <a:buChar char=""/>
            </a:pPr>
            <a:r>
              <a:rPr lang="en-US" sz="1900" smtClean="0">
                <a:latin typeface="Garamond" pitchFamily="18" charset="0"/>
              </a:rPr>
              <a:t>Take hours, days, or a couple of weeks to accomplish</a:t>
            </a:r>
          </a:p>
          <a:p>
            <a:pPr lvl="1" eaLnBrk="1" hangingPunct="1">
              <a:lnSpc>
                <a:spcPct val="80000"/>
              </a:lnSpc>
              <a:buClr>
                <a:srgbClr val="404040"/>
              </a:buClr>
              <a:buFont typeface="Wingdings 2" pitchFamily="18" charset="2"/>
              <a:buChar char=""/>
            </a:pPr>
            <a:r>
              <a:rPr lang="en-US" sz="1900" smtClean="0">
                <a:latin typeface="Garamond" pitchFamily="18" charset="0"/>
              </a:rPr>
              <a:t>Very specific</a:t>
            </a:r>
          </a:p>
          <a:p>
            <a:pPr lvl="1" eaLnBrk="1" hangingPunct="1">
              <a:lnSpc>
                <a:spcPct val="80000"/>
              </a:lnSpc>
              <a:buClr>
                <a:srgbClr val="404040"/>
              </a:buClr>
              <a:buFont typeface="Wingdings 2" pitchFamily="18" charset="2"/>
              <a:buChar char=""/>
            </a:pPr>
            <a:r>
              <a:rPr lang="en-US" sz="1900" smtClean="0">
                <a:latin typeface="Garamond" pitchFamily="18" charset="0"/>
              </a:rPr>
              <a:t>By </a:t>
            </a:r>
            <a:r>
              <a:rPr lang="en-US" sz="1900" i="1" smtClean="0">
                <a:latin typeface="Garamond" pitchFamily="18" charset="0"/>
              </a:rPr>
              <a:t>Month</a:t>
            </a:r>
            <a:r>
              <a:rPr lang="en-US" sz="1900" smtClean="0">
                <a:latin typeface="Garamond" pitchFamily="18" charset="0"/>
              </a:rPr>
              <a:t> 1, 20__, I will create 2 or more effective matrices for Chapter 6 in HIST 101 by comparing and contrasting the information I study.  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</a:pPr>
            <a:endParaRPr lang="en-US" sz="1900" b="1" smtClean="0">
              <a:latin typeface="Garamond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</a:pPr>
            <a:endParaRPr lang="en-US" sz="1900" smtClean="0">
              <a:latin typeface="Garamond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</a:pPr>
            <a:endParaRPr lang="en-US" sz="1900" smtClean="0">
              <a:latin typeface="Garamond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</a:pPr>
            <a:endParaRPr lang="en-US" sz="1900" smtClean="0">
              <a:latin typeface="Garamond" pitchFamily="18" charset="0"/>
            </a:endParaRPr>
          </a:p>
        </p:txBody>
      </p:sp>
      <p:sp>
        <p:nvSpPr>
          <p:cNvPr id="5120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2625" y="244475"/>
            <a:ext cx="7762875" cy="1339850"/>
          </a:xfrm>
        </p:spPr>
        <p:txBody>
          <a:bodyPr/>
          <a:lstStyle/>
          <a:p>
            <a:pPr eaLnBrk="1" hangingPunct="1"/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SMART Goals: 5 characteristics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en-US" sz="3600" b="1" u="sng" dirty="0" smtClean="0">
                <a:cs typeface="Calisto MT"/>
              </a:rPr>
              <a:t>S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sto MT"/>
              </a:rPr>
              <a:t>pecific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en-US" sz="3600" b="1" u="sng" dirty="0" smtClean="0">
                <a:cs typeface="Calisto MT"/>
              </a:rPr>
              <a:t>M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sto MT"/>
              </a:rPr>
              <a:t>easurable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en-US" sz="3600" b="1" u="sng" dirty="0" smtClean="0">
                <a:cs typeface="Calisto MT"/>
              </a:rPr>
              <a:t>A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sto MT"/>
              </a:rPr>
              <a:t>ction-Oriented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en-US" sz="3600" b="1" u="sng" dirty="0" smtClean="0">
                <a:cs typeface="Calisto MT"/>
              </a:rPr>
              <a:t>R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sto MT"/>
              </a:rPr>
              <a:t>ealistic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None/>
              <a:defRPr/>
            </a:pPr>
            <a:r>
              <a:rPr lang="en-US" sz="3600" b="1" u="sng" dirty="0" smtClean="0">
                <a:cs typeface="Calisto MT"/>
              </a:rPr>
              <a:t>T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sto MT"/>
              </a:rPr>
              <a:t>imely</a:t>
            </a:r>
          </a:p>
        </p:txBody>
      </p:sp>
      <p:sp>
        <p:nvSpPr>
          <p:cNvPr id="5325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11638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Learning Objectives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Identity Status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What are your governing values?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Why are goals effective?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endParaRPr lang="en-US" sz="100" dirty="0" smtClean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Practice creating SMART goals.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Discussion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Chapter 5 Preview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</p:txBody>
      </p:sp>
      <p:sp>
        <p:nvSpPr>
          <p:cNvPr id="1945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Are these SMART goals?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I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want to try to learn how to study better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ea typeface="MS PGothic" charset="0"/>
              <a:cs typeface="Calisto MT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I hope to get along better with my parents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ea typeface="MS PGothic" charset="0"/>
              <a:cs typeface="Calisto MT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I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would like to get good grades.</a:t>
            </a:r>
          </a:p>
        </p:txBody>
      </p:sp>
      <p:sp>
        <p:nvSpPr>
          <p:cNvPr id="5529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Are these SMART goals?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idx="1"/>
          </p:nvPr>
        </p:nvSpPr>
        <p:spPr>
          <a:xfrm>
            <a:off x="900112" y="2133601"/>
            <a:ext cx="7345363" cy="393192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I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want to </a:t>
            </a:r>
            <a:r>
              <a:rPr lang="en-US" sz="3600" strike="sngStrike" dirty="0">
                <a:solidFill>
                  <a:srgbClr val="000000"/>
                </a:solidFill>
                <a:ea typeface="MS PGothic" charset="0"/>
                <a:cs typeface="Calisto MT"/>
              </a:rPr>
              <a:t>try</a:t>
            </a:r>
            <a:r>
              <a:rPr lang="en-US" sz="3600" dirty="0">
                <a:solidFill>
                  <a:srgbClr val="000000"/>
                </a:solidFill>
                <a:ea typeface="MS PGothic" charset="0"/>
                <a:cs typeface="Calisto MT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to learn how to study </a:t>
            </a:r>
            <a:r>
              <a:rPr lang="en-US" sz="3600" strike="sngStrike" dirty="0">
                <a:solidFill>
                  <a:srgbClr val="000000"/>
                </a:solidFill>
                <a:ea typeface="MS PGothic" charset="0"/>
                <a:cs typeface="Calisto MT"/>
              </a:rPr>
              <a:t>better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ea typeface="MS PGothic" charset="0"/>
              <a:cs typeface="Calisto MT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I </a:t>
            </a:r>
            <a:r>
              <a:rPr lang="en-US" sz="3600" strike="sngStrike" dirty="0">
                <a:solidFill>
                  <a:srgbClr val="000000"/>
                </a:solidFill>
                <a:ea typeface="MS PGothic" charset="0"/>
                <a:cs typeface="Calisto MT"/>
              </a:rPr>
              <a:t>hope</a:t>
            </a:r>
            <a:r>
              <a:rPr lang="en-US" sz="3600" dirty="0">
                <a:solidFill>
                  <a:srgbClr val="000000"/>
                </a:solidFill>
                <a:ea typeface="MS PGothic" charset="0"/>
                <a:cs typeface="Calisto MT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to get along </a:t>
            </a:r>
            <a:r>
              <a:rPr lang="en-US" sz="3600" strike="sngStrike" dirty="0">
                <a:solidFill>
                  <a:srgbClr val="000000"/>
                </a:solidFill>
                <a:ea typeface="MS PGothic" charset="0"/>
                <a:cs typeface="Calisto MT"/>
              </a:rPr>
              <a:t>better</a:t>
            </a:r>
            <a:r>
              <a:rPr lang="en-US" sz="3600" dirty="0">
                <a:solidFill>
                  <a:srgbClr val="000000"/>
                </a:solidFill>
                <a:ea typeface="MS PGothic" charset="0"/>
                <a:cs typeface="Calisto MT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with my parents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ea typeface="MS PGothic" charset="0"/>
              <a:cs typeface="Calisto MT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I would </a:t>
            </a:r>
            <a:r>
              <a:rPr lang="en-US" sz="3600" strike="sngStrike" dirty="0">
                <a:solidFill>
                  <a:srgbClr val="000000"/>
                </a:solidFill>
                <a:ea typeface="MS PGothic" charset="0"/>
                <a:cs typeface="Calisto MT"/>
              </a:rPr>
              <a:t>like</a:t>
            </a:r>
            <a:r>
              <a:rPr lang="en-US" sz="3600" dirty="0">
                <a:solidFill>
                  <a:srgbClr val="000000"/>
                </a:solidFill>
                <a:ea typeface="MS PGothic" charset="0"/>
                <a:cs typeface="Calisto MT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to get </a:t>
            </a:r>
            <a:r>
              <a:rPr lang="en-US" sz="3600" strike="sngStrike" dirty="0">
                <a:solidFill>
                  <a:srgbClr val="000000"/>
                </a:solidFill>
                <a:ea typeface="MS PGothic" charset="0"/>
                <a:cs typeface="Calisto MT"/>
              </a:rPr>
              <a:t>good</a:t>
            </a:r>
            <a:r>
              <a:rPr lang="en-US" sz="3600" dirty="0">
                <a:solidFill>
                  <a:srgbClr val="000000"/>
                </a:solidFill>
                <a:ea typeface="MS PGothic" charset="0"/>
                <a:cs typeface="Calisto MT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0"/>
                <a:cs typeface="Calisto MT"/>
              </a:rPr>
              <a:t>grades.</a:t>
            </a:r>
          </a:p>
        </p:txBody>
      </p:sp>
      <p:sp>
        <p:nvSpPr>
          <p:cNvPr id="5734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Make this a SMART goal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519113" y="1860550"/>
            <a:ext cx="8137525" cy="4495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  <a:cs typeface="Calisto MT" pitchFamily="18" charset="0"/>
              </a:rPr>
              <a:t>I want to get good grades by studying harder. </a:t>
            </a:r>
          </a:p>
          <a:p>
            <a:pPr eaLnBrk="1" hangingPunct="1"/>
            <a:r>
              <a:rPr lang="en-US" smtClean="0">
                <a:ea typeface="ＭＳ Ｐゴシック" pitchFamily="34" charset="-128"/>
                <a:cs typeface="Calisto MT" pitchFamily="18" charset="0"/>
              </a:rPr>
              <a:t>I want to obtain a 3.5 GPA this semester by setting aside 2 hours per day to study in a quiet environment. 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b="1" smtClean="0">
                <a:ea typeface="ＭＳ Ｐゴシック" pitchFamily="34" charset="-128"/>
                <a:cs typeface="Calisto MT" pitchFamily="18" charset="0"/>
              </a:rPr>
              <a:t>S</a:t>
            </a:r>
            <a:r>
              <a:rPr lang="en-US" smtClean="0">
                <a:ea typeface="ＭＳ Ｐゴシック" pitchFamily="34" charset="-128"/>
                <a:cs typeface="Calisto MT" pitchFamily="18" charset="0"/>
              </a:rPr>
              <a:t> = 3.5 GPA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b="1" smtClean="0">
                <a:ea typeface="ＭＳ Ｐゴシック" pitchFamily="34" charset="-128"/>
                <a:cs typeface="Calisto MT" pitchFamily="18" charset="0"/>
              </a:rPr>
              <a:t>M</a:t>
            </a:r>
            <a:r>
              <a:rPr lang="en-US" smtClean="0">
                <a:ea typeface="ＭＳ Ｐゴシック" pitchFamily="34" charset="-128"/>
                <a:cs typeface="Calisto MT" pitchFamily="18" charset="0"/>
              </a:rPr>
              <a:t> = GPA is measurable.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b="1" smtClean="0">
                <a:ea typeface="ＭＳ Ｐゴシック" pitchFamily="34" charset="-128"/>
                <a:cs typeface="Calisto MT" pitchFamily="18" charset="0"/>
              </a:rPr>
              <a:t>A</a:t>
            </a:r>
            <a:r>
              <a:rPr lang="en-US" smtClean="0">
                <a:ea typeface="ＭＳ Ｐゴシック" pitchFamily="34" charset="-128"/>
                <a:cs typeface="Calisto MT" pitchFamily="18" charset="0"/>
              </a:rPr>
              <a:t> = I will study in a quiet place for 2 hours a day at minimum.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b="1" smtClean="0">
                <a:ea typeface="ＭＳ Ｐゴシック" pitchFamily="34" charset="-128"/>
                <a:cs typeface="Calisto MT" pitchFamily="18" charset="0"/>
              </a:rPr>
              <a:t>R</a:t>
            </a:r>
            <a:r>
              <a:rPr lang="en-US" smtClean="0">
                <a:ea typeface="ＭＳ Ｐゴシック" pitchFamily="34" charset="-128"/>
                <a:cs typeface="Calisto MT" pitchFamily="18" charset="0"/>
              </a:rPr>
              <a:t> = I can make the time to study if I plan my week out. My grades in my classes are all As and Bs currently, so this is reachable. 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b="1" smtClean="0">
                <a:ea typeface="ＭＳ Ｐゴシック" pitchFamily="34" charset="-128"/>
                <a:cs typeface="Calisto MT" pitchFamily="18" charset="0"/>
              </a:rPr>
              <a:t>T</a:t>
            </a:r>
            <a:r>
              <a:rPr lang="en-US" smtClean="0">
                <a:ea typeface="ＭＳ Ｐゴシック" pitchFamily="34" charset="-128"/>
                <a:cs typeface="Calisto MT" pitchFamily="18" charset="0"/>
              </a:rPr>
              <a:t> = I will achieve this GPA by the end of this semester. </a:t>
            </a:r>
          </a:p>
        </p:txBody>
      </p:sp>
      <p:sp>
        <p:nvSpPr>
          <p:cNvPr id="5939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Make this a SMART goal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73075" y="1912938"/>
            <a:ext cx="8147050" cy="4240212"/>
          </a:xfrm>
        </p:spPr>
        <p:txBody>
          <a:bodyPr/>
          <a:lstStyle/>
          <a:p>
            <a:pPr eaLnBrk="1" hangingPunct="1"/>
            <a:r>
              <a:rPr lang="en-US" sz="2200" smtClean="0">
                <a:ea typeface="ＭＳ Ｐゴシック" pitchFamily="34" charset="-128"/>
                <a:cs typeface="Calisto MT" pitchFamily="18" charset="0"/>
              </a:rPr>
              <a:t>I want to get </a:t>
            </a:r>
            <a:r>
              <a:rPr lang="en-US" sz="2200" i="1" smtClean="0">
                <a:ea typeface="ＭＳ Ｐゴシック" pitchFamily="34" charset="-128"/>
                <a:cs typeface="Calisto MT" pitchFamily="18" charset="0"/>
              </a:rPr>
              <a:t>more</a:t>
            </a:r>
            <a:r>
              <a:rPr lang="en-US" sz="2200" smtClean="0">
                <a:ea typeface="ＭＳ Ｐゴシック" pitchFamily="34" charset="-128"/>
                <a:cs typeface="Calisto MT" pitchFamily="18" charset="0"/>
              </a:rPr>
              <a:t> sleep. </a:t>
            </a:r>
          </a:p>
          <a:p>
            <a:pPr eaLnBrk="1" hangingPunct="1"/>
            <a:r>
              <a:rPr lang="en-US" sz="2200" smtClean="0">
                <a:ea typeface="ＭＳ Ｐゴシック" pitchFamily="34" charset="-128"/>
                <a:cs typeface="Calisto MT" pitchFamily="18" charset="0"/>
              </a:rPr>
              <a:t>By March 1, I want to sleep 8 hours a night between Sunday and Thursday by starting my bedtime routine at 11pm. 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sz="2000" b="1" smtClean="0">
                <a:ea typeface="ＭＳ Ｐゴシック" pitchFamily="34" charset="-128"/>
                <a:cs typeface="Calisto MT" pitchFamily="18" charset="0"/>
              </a:rPr>
              <a:t>S</a:t>
            </a:r>
            <a:r>
              <a:rPr lang="en-US" sz="2000" smtClean="0">
                <a:ea typeface="ＭＳ Ｐゴシック" pitchFamily="34" charset="-128"/>
                <a:cs typeface="Calisto MT" pitchFamily="18" charset="0"/>
              </a:rPr>
              <a:t> = 8 hours/night Sun-Thurs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sz="2000" b="1" smtClean="0">
                <a:ea typeface="ＭＳ Ｐゴシック" pitchFamily="34" charset="-128"/>
                <a:cs typeface="Calisto MT" pitchFamily="18" charset="0"/>
              </a:rPr>
              <a:t>M</a:t>
            </a:r>
            <a:r>
              <a:rPr lang="en-US" sz="2000" smtClean="0">
                <a:ea typeface="ＭＳ Ｐゴシック" pitchFamily="34" charset="-128"/>
                <a:cs typeface="Calisto MT" pitchFamily="18" charset="0"/>
              </a:rPr>
              <a:t> = Time can be measured.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sz="2000" b="1" smtClean="0">
                <a:ea typeface="ＭＳ Ｐゴシック" pitchFamily="34" charset="-128"/>
                <a:cs typeface="Calisto MT" pitchFamily="18" charset="0"/>
              </a:rPr>
              <a:t>A</a:t>
            </a:r>
            <a:r>
              <a:rPr lang="en-US" sz="2000" smtClean="0">
                <a:ea typeface="ＭＳ Ｐゴシック" pitchFamily="34" charset="-128"/>
                <a:cs typeface="Calisto MT" pitchFamily="18" charset="0"/>
              </a:rPr>
              <a:t> = Creating a bedtime routine that will be started 1 hour before lights out.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sz="2000" b="1" smtClean="0">
                <a:ea typeface="ＭＳ Ｐゴシック" pitchFamily="34" charset="-128"/>
                <a:cs typeface="Calisto MT" pitchFamily="18" charset="0"/>
              </a:rPr>
              <a:t>R</a:t>
            </a:r>
            <a:r>
              <a:rPr lang="en-US" sz="2000" smtClean="0">
                <a:ea typeface="ＭＳ Ｐゴシック" pitchFamily="34" charset="-128"/>
                <a:cs typeface="Calisto MT" pitchFamily="18" charset="0"/>
              </a:rPr>
              <a:t> = I’m usually home by 10pm and don’t have to get up until 8am.</a:t>
            </a:r>
          </a:p>
          <a:p>
            <a:pPr lvl="1" eaLnBrk="1" hangingPunct="1">
              <a:buClr>
                <a:srgbClr val="404040"/>
              </a:buClr>
            </a:pPr>
            <a:r>
              <a:rPr lang="en-US" sz="2000" b="1" smtClean="0">
                <a:ea typeface="ＭＳ Ｐゴシック" pitchFamily="34" charset="-128"/>
                <a:cs typeface="Calisto MT" pitchFamily="18" charset="0"/>
              </a:rPr>
              <a:t>T</a:t>
            </a:r>
            <a:r>
              <a:rPr lang="en-US" sz="2000" smtClean="0">
                <a:ea typeface="ＭＳ Ｐゴシック" pitchFamily="34" charset="-128"/>
                <a:cs typeface="Calisto MT" pitchFamily="18" charset="0"/>
              </a:rPr>
              <a:t> = I will give myself the next week and a half to get used to the routine.</a:t>
            </a:r>
          </a:p>
        </p:txBody>
      </p:sp>
      <p:sp>
        <p:nvSpPr>
          <p:cNvPr id="6144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Your turn!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27238"/>
            <a:ext cx="8051800" cy="4114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  <a:cs typeface="Calisto MT" pitchFamily="18" charset="0"/>
              </a:rPr>
              <a:t>Change the following into a SMART Goal: I want to get an internship soon.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  <a:cs typeface="Calisto MT" pitchFamily="18" charset="0"/>
              </a:rPr>
              <a:t>On your own…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  <a:cs typeface="Calisto MT" pitchFamily="18" charset="0"/>
              </a:rPr>
              <a:t>Share with your partner</a:t>
            </a:r>
          </a:p>
          <a:p>
            <a:pPr eaLnBrk="1" hangingPunct="1"/>
            <a:r>
              <a:rPr lang="en-US" smtClean="0">
                <a:ea typeface="ＭＳ Ｐゴシック" pitchFamily="34" charset="-128"/>
                <a:cs typeface="Calisto MT" pitchFamily="18" charset="0"/>
              </a:rPr>
              <a:t>Now think about upcoming assignments or exams. What SMART goal can you write to help you prepare for one of your major assignments or exams?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  <a:cs typeface="Calisto MT" pitchFamily="18" charset="0"/>
              </a:rPr>
              <a:t>On your own…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  <a:cs typeface="Calisto MT" pitchFamily="18" charset="0"/>
              </a:rPr>
              <a:t>Let’s share!</a:t>
            </a:r>
          </a:p>
          <a:p>
            <a:pPr lvl="1" eaLnBrk="1" hangingPunct="1"/>
            <a:endParaRPr lang="en-US" smtClean="0">
              <a:latin typeface="Garamond" pitchFamily="18" charset="0"/>
              <a:ea typeface="ＭＳ Ｐゴシック" pitchFamily="34" charset="-128"/>
            </a:endParaRPr>
          </a:p>
          <a:p>
            <a:pPr lvl="1" eaLnBrk="1" hangingPunct="1"/>
            <a:endParaRPr lang="en-US" smtClean="0">
              <a:latin typeface="Garamond" pitchFamily="18" charset="0"/>
              <a:ea typeface="ＭＳ Ｐゴシック" pitchFamily="34" charset="-128"/>
            </a:endParaRPr>
          </a:p>
        </p:txBody>
      </p:sp>
      <p:sp>
        <p:nvSpPr>
          <p:cNvPr id="6349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>
          <a:xfrm>
            <a:off x="635000" y="338138"/>
            <a:ext cx="7948613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Steps in the </a:t>
            </a:r>
            <a:br>
              <a:rPr lang="en-US" sz="4000" b="1" smtClean="0"/>
            </a:br>
            <a:r>
              <a:rPr lang="en-US" sz="4000" b="1" smtClean="0"/>
              <a:t>Goal-Setting Process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>
          <a:xfrm>
            <a:off x="635000" y="1978025"/>
            <a:ext cx="7948613" cy="4087813"/>
          </a:xfrm>
        </p:spPr>
        <p:txBody>
          <a:bodyPr/>
          <a:lstStyle/>
          <a:p>
            <a:pPr eaLnBrk="1" hangingPunct="1"/>
            <a:r>
              <a:rPr lang="en-US" smtClean="0"/>
              <a:t>Step 1: Identifying and Defining the Goal</a:t>
            </a:r>
          </a:p>
          <a:p>
            <a:pPr lvl="1" eaLnBrk="1" hangingPunct="1">
              <a:buClr>
                <a:schemeClr val="accent1"/>
              </a:buClr>
            </a:pPr>
            <a:r>
              <a:rPr lang="en-US" smtClean="0"/>
              <a:t>SMART (Specific, Measurable, Action-Oriented, Realistic, Timely)</a:t>
            </a:r>
          </a:p>
          <a:p>
            <a:pPr eaLnBrk="1" hangingPunct="1"/>
            <a:r>
              <a:rPr lang="en-US" smtClean="0"/>
              <a:t>Step 2: Generating and Evaluating Alternative Plans</a:t>
            </a:r>
          </a:p>
          <a:p>
            <a:pPr eaLnBrk="1" hangingPunct="1"/>
            <a:r>
              <a:rPr lang="en-US" smtClean="0"/>
              <a:t>Step 3: Making Implementation Plans</a:t>
            </a:r>
          </a:p>
          <a:p>
            <a:pPr eaLnBrk="1" hangingPunct="1"/>
            <a:r>
              <a:rPr lang="en-US" smtClean="0"/>
              <a:t>Step 4: Implementing the Plan</a:t>
            </a:r>
          </a:p>
          <a:p>
            <a:pPr eaLnBrk="1" hangingPunct="1"/>
            <a:r>
              <a:rPr lang="en-US" smtClean="0"/>
              <a:t>Step 5: Evaluating Your Progress.</a:t>
            </a:r>
          </a:p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6553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Discussion Questions</a:t>
            </a: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652463" y="1958975"/>
            <a:ext cx="7947025" cy="4106863"/>
          </a:xfrm>
        </p:spPr>
        <p:txBody>
          <a:bodyPr/>
          <a:lstStyle/>
          <a:p>
            <a:pPr eaLnBrk="1" hangingPunct="1"/>
            <a:r>
              <a:rPr lang="en-US" smtClean="0"/>
              <a:t>Which of Marcia’s Identity Statuses are you currently in? Have you gone through crises? If so, what did you learn about your identity? How have your goals changed as a result?</a:t>
            </a:r>
          </a:p>
          <a:p>
            <a:pPr eaLnBrk="1" hangingPunct="1"/>
            <a:r>
              <a:rPr lang="en-US" smtClean="0"/>
              <a:t>What long-range career goals do you have? Which of your governing values supports these goals?</a:t>
            </a:r>
          </a:p>
          <a:p>
            <a:pPr eaLnBrk="1" hangingPunct="1"/>
            <a:r>
              <a:rPr lang="en-US" smtClean="0"/>
              <a:t>What intermediate goals and daily tasks have you planned out to support the achievement of your long-range goals?  </a:t>
            </a:r>
          </a:p>
          <a:p>
            <a:pPr eaLnBrk="1" hangingPunct="1"/>
            <a:endParaRPr lang="en-US" smtClean="0"/>
          </a:p>
        </p:txBody>
      </p:sp>
      <p:sp>
        <p:nvSpPr>
          <p:cNvPr id="6758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/>
          <a:lstStyle/>
          <a:p>
            <a:pPr eaLnBrk="1" hangingPunct="1"/>
            <a:r>
              <a:rPr lang="en-US" sz="4000" smtClean="0"/>
              <a:t>Preview of Chapter 5:</a:t>
            </a:r>
            <a:br>
              <a:rPr lang="en-US" sz="4000" smtClean="0"/>
            </a:br>
            <a:r>
              <a:rPr lang="en-US" sz="4000" b="1" smtClean="0"/>
              <a:t>Self-Regulation of Emotions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508000" y="2233613"/>
            <a:ext cx="8128000" cy="4183062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sz="2800" smtClean="0"/>
              <a:t>After studying Chapter 5 you will be able to:</a:t>
            </a:r>
            <a:endParaRPr lang="en-US" sz="100" b="1" smtClean="0"/>
          </a:p>
          <a:p>
            <a:pPr lvl="1" eaLnBrk="1" hangingPunct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understand the impact of academic emotions on performance;</a:t>
            </a:r>
          </a:p>
          <a:p>
            <a:pPr lvl="1" eaLnBrk="1" hangingPunct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use self-regulatory strategies to address stress, anxiety, depression, and boredom.</a:t>
            </a:r>
          </a:p>
        </p:txBody>
      </p:sp>
      <p:sp>
        <p:nvSpPr>
          <p:cNvPr id="6861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Learning Objectives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281488"/>
          </a:xfrm>
        </p:spPr>
        <p:txBody>
          <a:bodyPr/>
          <a:lstStyle/>
          <a:p>
            <a:pPr eaLnBrk="1" hangingPunct="1"/>
            <a:r>
              <a:rPr lang="en-US" sz="2200" smtClean="0"/>
              <a:t>Understand the different phases of identity formation and how this concept applies to your identity as a college student.</a:t>
            </a:r>
          </a:p>
          <a:p>
            <a:pPr eaLnBrk="1" hangingPunct="1"/>
            <a:r>
              <a:rPr lang="en-US" sz="2200" smtClean="0"/>
              <a:t>Evaluate different values and identify your one governing value. </a:t>
            </a:r>
          </a:p>
          <a:p>
            <a:pPr eaLnBrk="1" hangingPunct="1"/>
            <a:r>
              <a:rPr lang="en-US" sz="2200" smtClean="0"/>
              <a:t>Understand the relationship between governing values and goals.</a:t>
            </a:r>
          </a:p>
          <a:p>
            <a:pPr eaLnBrk="1" hangingPunct="1"/>
            <a:r>
              <a:rPr lang="en-US" sz="2200" smtClean="0"/>
              <a:t>Identify why goal setting is effective in increasing our motivation.</a:t>
            </a:r>
          </a:p>
          <a:p>
            <a:pPr eaLnBrk="1" hangingPunct="1"/>
            <a:r>
              <a:rPr lang="en-US" sz="2200" smtClean="0"/>
              <a:t>Execute setting SMART goals.</a:t>
            </a:r>
          </a:p>
        </p:txBody>
      </p:sp>
      <p:sp>
        <p:nvSpPr>
          <p:cNvPr id="2048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46300" y="45640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alisto MT" pitchFamily="18" charset="0"/>
              </a:rPr>
              <a:t>Identity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746500" y="36496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sto MT" pitchFamily="18" charset="0"/>
              </a:rPr>
              <a:t>Values 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422900" y="27352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sto MT" pitchFamily="18" charset="0"/>
              </a:rPr>
              <a:t>Goals 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3441700" y="45640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5041900" y="36496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 rot="8731963">
            <a:off x="2755900" y="38782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2253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Identity, Values, and Goals</a:t>
            </a:r>
          </a:p>
        </p:txBody>
      </p:sp>
      <p:sp>
        <p:nvSpPr>
          <p:cNvPr id="22536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ChangeArrowheads="1"/>
          </p:cNvSpPr>
          <p:nvPr/>
        </p:nvSpPr>
        <p:spPr bwMode="auto">
          <a:xfrm>
            <a:off x="2146300" y="4564063"/>
            <a:ext cx="1295400" cy="914400"/>
          </a:xfrm>
          <a:prstGeom prst="rect">
            <a:avLst/>
          </a:prstGeom>
          <a:solidFill>
            <a:srgbClr val="FFFF00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b="1" u="sng">
                <a:solidFill>
                  <a:srgbClr val="262626"/>
                </a:solidFill>
                <a:latin typeface="Calisto MT" pitchFamily="18" charset="0"/>
              </a:rPr>
              <a:t>Identity</a:t>
            </a:r>
          </a:p>
        </p:txBody>
      </p:sp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3746500" y="36496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sto MT" pitchFamily="18" charset="0"/>
              </a:rPr>
              <a:t>Values </a:t>
            </a: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5422900" y="2735263"/>
            <a:ext cx="1295400" cy="91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sto MT" pitchFamily="18" charset="0"/>
              </a:rPr>
              <a:t>Goals </a:t>
            </a:r>
          </a:p>
        </p:txBody>
      </p:sp>
      <p:sp>
        <p:nvSpPr>
          <p:cNvPr id="24580" name="AutoShape 9"/>
          <p:cNvSpPr>
            <a:spLocks noChangeArrowheads="1"/>
          </p:cNvSpPr>
          <p:nvPr/>
        </p:nvSpPr>
        <p:spPr bwMode="auto">
          <a:xfrm>
            <a:off x="3441700" y="45640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24581" name="AutoShape 10"/>
          <p:cNvSpPr>
            <a:spLocks noChangeArrowheads="1"/>
          </p:cNvSpPr>
          <p:nvPr/>
        </p:nvSpPr>
        <p:spPr bwMode="auto">
          <a:xfrm>
            <a:off x="5041900" y="36496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24582" name="AutoShape 13"/>
          <p:cNvSpPr>
            <a:spLocks noChangeArrowheads="1"/>
          </p:cNvSpPr>
          <p:nvPr/>
        </p:nvSpPr>
        <p:spPr bwMode="auto">
          <a:xfrm rot="8731963">
            <a:off x="2755900" y="3878263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2458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Identity</a:t>
            </a:r>
          </a:p>
        </p:txBody>
      </p:sp>
      <p:sp>
        <p:nvSpPr>
          <p:cNvPr id="24584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09563"/>
            <a:ext cx="8229600" cy="1098550"/>
          </a:xfrm>
        </p:spPr>
        <p:txBody>
          <a:bodyPr/>
          <a:lstStyle/>
          <a:p>
            <a:pPr eaLnBrk="1" hangingPunct="1"/>
            <a:r>
              <a:rPr lang="en-US" sz="4000" b="1" smtClean="0"/>
              <a:t>Marcia</a:t>
            </a:r>
            <a:r>
              <a:rPr lang="en-GB" sz="4000" b="1" smtClean="0"/>
              <a:t>’</a:t>
            </a:r>
            <a:r>
              <a:rPr lang="en-US" sz="4000" b="1" smtClean="0"/>
              <a:t>s Identity Status Theory</a:t>
            </a:r>
          </a:p>
        </p:txBody>
      </p:sp>
      <p:graphicFrame>
        <p:nvGraphicFramePr>
          <p:cNvPr id="9" name="Group 54"/>
          <p:cNvGraphicFramePr>
            <a:graphicFrameLocks noGrp="1"/>
          </p:cNvGraphicFramePr>
          <p:nvPr>
            <p:ph idx="1"/>
          </p:nvPr>
        </p:nvGraphicFramePr>
        <p:xfrm>
          <a:off x="2166938" y="2652713"/>
          <a:ext cx="6400800" cy="3586162"/>
        </p:xfrm>
        <a:graphic>
          <a:graphicData uri="http://schemas.openxmlformats.org/drawingml/2006/table">
            <a:tbl>
              <a:tblPr/>
              <a:tblGrid>
                <a:gridCol w="3352800"/>
                <a:gridCol w="3048000"/>
              </a:tblGrid>
              <a:tr h="1775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Achieved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Foreclosed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0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Moratorium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Diffusion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637" name="Text Box 17"/>
          <p:cNvSpPr txBox="1">
            <a:spLocks noChangeArrowheads="1"/>
          </p:cNvSpPr>
          <p:nvPr/>
        </p:nvSpPr>
        <p:spPr bwMode="auto">
          <a:xfrm rot="-5400000">
            <a:off x="1478757" y="3363118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  <a:latin typeface="Calisto MT" pitchFamily="18" charset="0"/>
              </a:rPr>
              <a:t>Yes</a:t>
            </a:r>
          </a:p>
        </p:txBody>
      </p:sp>
      <p:sp>
        <p:nvSpPr>
          <p:cNvPr id="26638" name="Text Box 18"/>
          <p:cNvSpPr txBox="1">
            <a:spLocks noChangeArrowheads="1"/>
          </p:cNvSpPr>
          <p:nvPr/>
        </p:nvSpPr>
        <p:spPr bwMode="auto">
          <a:xfrm rot="-5400000">
            <a:off x="1442244" y="5066506"/>
            <a:ext cx="8382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Calisto MT" pitchFamily="18" charset="0"/>
              </a:rPr>
              <a:t>No</a:t>
            </a:r>
          </a:p>
        </p:txBody>
      </p:sp>
      <p:sp>
        <p:nvSpPr>
          <p:cNvPr id="26639" name="Text Box 20"/>
          <p:cNvSpPr txBox="1">
            <a:spLocks noChangeArrowheads="1"/>
          </p:cNvSpPr>
          <p:nvPr/>
        </p:nvSpPr>
        <p:spPr bwMode="auto">
          <a:xfrm>
            <a:off x="2968625" y="2233613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  <a:latin typeface="Calisto MT" pitchFamily="18" charset="0"/>
              </a:rPr>
              <a:t>Yes</a:t>
            </a:r>
          </a:p>
        </p:txBody>
      </p:sp>
      <p:sp>
        <p:nvSpPr>
          <p:cNvPr id="26640" name="Text Box 21"/>
          <p:cNvSpPr txBox="1">
            <a:spLocks noChangeArrowheads="1"/>
          </p:cNvSpPr>
          <p:nvPr/>
        </p:nvSpPr>
        <p:spPr bwMode="auto">
          <a:xfrm>
            <a:off x="6289675" y="2132013"/>
            <a:ext cx="152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Calisto MT" pitchFamily="18" charset="0"/>
              </a:rPr>
              <a:t>No</a:t>
            </a:r>
          </a:p>
        </p:txBody>
      </p:sp>
      <p:sp>
        <p:nvSpPr>
          <p:cNvPr id="26641" name="Footer Placeholder 3"/>
          <p:cNvSpPr txBox="1">
            <a:spLocks/>
          </p:cNvSpPr>
          <p:nvPr/>
        </p:nvSpPr>
        <p:spPr bwMode="auto">
          <a:xfrm>
            <a:off x="211138" y="6434138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26642" name="Text Box 16"/>
          <p:cNvSpPr txBox="1">
            <a:spLocks noChangeArrowheads="1"/>
          </p:cNvSpPr>
          <p:nvPr/>
        </p:nvSpPr>
        <p:spPr bwMode="auto">
          <a:xfrm rot="-5400000">
            <a:off x="-329406" y="4175919"/>
            <a:ext cx="31908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tx2"/>
                </a:solidFill>
                <a:latin typeface="Calisto MT" pitchFamily="18" charset="0"/>
              </a:rPr>
              <a:t>COMMITMENT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4217988" y="1700213"/>
            <a:ext cx="259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tx2"/>
                </a:solidFill>
                <a:latin typeface="Calisto MT" pitchFamily="18" charset="0"/>
              </a:rPr>
              <a:t>CRISIS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09563"/>
            <a:ext cx="8229600" cy="1098550"/>
          </a:xfrm>
        </p:spPr>
        <p:txBody>
          <a:bodyPr/>
          <a:lstStyle/>
          <a:p>
            <a:pPr eaLnBrk="1" hangingPunct="1"/>
            <a:r>
              <a:rPr lang="en-US" sz="4000" b="1" smtClean="0"/>
              <a:t>Marcia</a:t>
            </a:r>
            <a:r>
              <a:rPr lang="en-GB" sz="4000" b="1" smtClean="0"/>
              <a:t>’</a:t>
            </a:r>
            <a:r>
              <a:rPr lang="en-US" sz="4000" b="1" smtClean="0"/>
              <a:t>s Identity Status Theory</a:t>
            </a:r>
          </a:p>
        </p:txBody>
      </p:sp>
      <p:graphicFrame>
        <p:nvGraphicFramePr>
          <p:cNvPr id="9" name="Group 54"/>
          <p:cNvGraphicFramePr>
            <a:graphicFrameLocks noGrp="1"/>
          </p:cNvGraphicFramePr>
          <p:nvPr>
            <p:ph idx="1"/>
          </p:nvPr>
        </p:nvGraphicFramePr>
        <p:xfrm>
          <a:off x="2166938" y="2652713"/>
          <a:ext cx="6400800" cy="3586162"/>
        </p:xfrm>
        <a:graphic>
          <a:graphicData uri="http://schemas.openxmlformats.org/drawingml/2006/table">
            <a:tbl>
              <a:tblPr/>
              <a:tblGrid>
                <a:gridCol w="3352800"/>
                <a:gridCol w="3048000"/>
              </a:tblGrid>
              <a:tr h="1775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Achieved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Foreclosed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10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Moratorium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Diffusion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 Box 17"/>
          <p:cNvSpPr txBox="1">
            <a:spLocks noChangeArrowheads="1"/>
          </p:cNvSpPr>
          <p:nvPr/>
        </p:nvSpPr>
        <p:spPr bwMode="auto">
          <a:xfrm rot="16200000">
            <a:off x="1346200" y="3357563"/>
            <a:ext cx="1025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Yes</a:t>
            </a:r>
          </a:p>
        </p:txBody>
      </p:sp>
      <p:sp>
        <p:nvSpPr>
          <p:cNvPr id="28686" name="Text Box 18"/>
          <p:cNvSpPr txBox="1">
            <a:spLocks noChangeArrowheads="1"/>
          </p:cNvSpPr>
          <p:nvPr/>
        </p:nvSpPr>
        <p:spPr bwMode="auto">
          <a:xfrm rot="-5400000">
            <a:off x="1442244" y="5142706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  <a:latin typeface="Calisto MT" pitchFamily="18" charset="0"/>
              </a:rPr>
              <a:t>No</a:t>
            </a:r>
          </a:p>
        </p:txBody>
      </p:sp>
      <p:sp>
        <p:nvSpPr>
          <p:cNvPr id="28687" name="Text Box 20"/>
          <p:cNvSpPr txBox="1">
            <a:spLocks noChangeArrowheads="1"/>
          </p:cNvSpPr>
          <p:nvPr/>
        </p:nvSpPr>
        <p:spPr bwMode="auto">
          <a:xfrm>
            <a:off x="2968625" y="2233613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  <a:latin typeface="Calisto MT" pitchFamily="18" charset="0"/>
              </a:rPr>
              <a:t>Yes</a:t>
            </a:r>
          </a:p>
        </p:txBody>
      </p:sp>
      <p:sp>
        <p:nvSpPr>
          <p:cNvPr id="28688" name="Text Box 21"/>
          <p:cNvSpPr txBox="1">
            <a:spLocks noChangeArrowheads="1"/>
          </p:cNvSpPr>
          <p:nvPr/>
        </p:nvSpPr>
        <p:spPr bwMode="auto">
          <a:xfrm>
            <a:off x="6289675" y="2132013"/>
            <a:ext cx="152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Calisto MT" pitchFamily="18" charset="0"/>
              </a:rPr>
              <a:t>No</a:t>
            </a:r>
          </a:p>
        </p:txBody>
      </p:sp>
      <p:sp>
        <p:nvSpPr>
          <p:cNvPr id="28689" name="Footer Placeholder 3"/>
          <p:cNvSpPr txBox="1">
            <a:spLocks/>
          </p:cNvSpPr>
          <p:nvPr/>
        </p:nvSpPr>
        <p:spPr bwMode="auto">
          <a:xfrm>
            <a:off x="211138" y="6434138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28690" name="Text Box 16"/>
          <p:cNvSpPr txBox="1">
            <a:spLocks noChangeArrowheads="1"/>
          </p:cNvSpPr>
          <p:nvPr/>
        </p:nvSpPr>
        <p:spPr bwMode="auto">
          <a:xfrm rot="-5400000">
            <a:off x="-329406" y="4175919"/>
            <a:ext cx="31908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tx2"/>
                </a:solidFill>
                <a:latin typeface="Calisto MT" pitchFamily="18" charset="0"/>
              </a:rPr>
              <a:t>COMMITMENT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4217988" y="1700213"/>
            <a:ext cx="259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tx2"/>
                </a:solidFill>
                <a:latin typeface="Calisto MT" pitchFamily="18" charset="0"/>
              </a:rPr>
              <a:t>CRISIS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09563"/>
            <a:ext cx="8229600" cy="1098550"/>
          </a:xfrm>
        </p:spPr>
        <p:txBody>
          <a:bodyPr/>
          <a:lstStyle/>
          <a:p>
            <a:pPr eaLnBrk="1" hangingPunct="1"/>
            <a:r>
              <a:rPr lang="en-US" sz="4000" b="1" smtClean="0"/>
              <a:t>Marcia</a:t>
            </a:r>
            <a:r>
              <a:rPr lang="en-GB" sz="4000" b="1" smtClean="0"/>
              <a:t>’</a:t>
            </a:r>
            <a:r>
              <a:rPr lang="en-US" sz="4000" b="1" smtClean="0"/>
              <a:t>s Identity Status Theory</a:t>
            </a:r>
          </a:p>
        </p:txBody>
      </p:sp>
      <p:graphicFrame>
        <p:nvGraphicFramePr>
          <p:cNvPr id="9" name="Group 54"/>
          <p:cNvGraphicFramePr>
            <a:graphicFrameLocks noGrp="1"/>
          </p:cNvGraphicFramePr>
          <p:nvPr>
            <p:ph idx="1"/>
          </p:nvPr>
        </p:nvGraphicFramePr>
        <p:xfrm>
          <a:off x="2166938" y="2652713"/>
          <a:ext cx="6400800" cy="3586162"/>
        </p:xfrm>
        <a:graphic>
          <a:graphicData uri="http://schemas.openxmlformats.org/drawingml/2006/table">
            <a:tbl>
              <a:tblPr/>
              <a:tblGrid>
                <a:gridCol w="3352800"/>
                <a:gridCol w="3048000"/>
              </a:tblGrid>
              <a:tr h="1775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Achieved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Foreclosed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10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Moratorium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Diffusion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733" name="Text Box 16"/>
          <p:cNvSpPr txBox="1">
            <a:spLocks noChangeArrowheads="1"/>
          </p:cNvSpPr>
          <p:nvPr/>
        </p:nvSpPr>
        <p:spPr bwMode="auto">
          <a:xfrm rot="-5400000">
            <a:off x="-329406" y="4175919"/>
            <a:ext cx="31908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tx2"/>
                </a:solidFill>
                <a:latin typeface="Calisto MT" pitchFamily="18" charset="0"/>
              </a:rPr>
              <a:t>COMMITMENT</a:t>
            </a:r>
          </a:p>
        </p:txBody>
      </p:sp>
      <p:sp>
        <p:nvSpPr>
          <p:cNvPr id="30734" name="Text Box 17"/>
          <p:cNvSpPr txBox="1">
            <a:spLocks noChangeArrowheads="1"/>
          </p:cNvSpPr>
          <p:nvPr/>
        </p:nvSpPr>
        <p:spPr bwMode="auto">
          <a:xfrm rot="-5400000">
            <a:off x="1346994" y="3434557"/>
            <a:ext cx="1025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  <a:latin typeface="Calisto MT "/>
                <a:ea typeface="Calisto MT "/>
                <a:cs typeface="Calisto MT "/>
              </a:rPr>
              <a:t>Yes</a:t>
            </a:r>
          </a:p>
        </p:txBody>
      </p:sp>
      <p:sp>
        <p:nvSpPr>
          <p:cNvPr id="30735" name="Text Box 18"/>
          <p:cNvSpPr txBox="1">
            <a:spLocks noChangeArrowheads="1"/>
          </p:cNvSpPr>
          <p:nvPr/>
        </p:nvSpPr>
        <p:spPr bwMode="auto">
          <a:xfrm rot="-5400000">
            <a:off x="1442244" y="5066506"/>
            <a:ext cx="8382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404040"/>
                </a:solidFill>
                <a:latin typeface="Calisto MT "/>
                <a:ea typeface="Calisto MT "/>
                <a:cs typeface="Calisto MT "/>
              </a:rPr>
              <a:t>No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227388" y="2100263"/>
            <a:ext cx="990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 "/>
                <a:cs typeface="Calisto MT "/>
              </a:rPr>
              <a:t>Yes</a:t>
            </a:r>
          </a:p>
        </p:txBody>
      </p:sp>
      <p:sp>
        <p:nvSpPr>
          <p:cNvPr id="30737" name="Text Box 21"/>
          <p:cNvSpPr txBox="1">
            <a:spLocks noChangeArrowheads="1"/>
          </p:cNvSpPr>
          <p:nvPr/>
        </p:nvSpPr>
        <p:spPr bwMode="auto">
          <a:xfrm>
            <a:off x="6289675" y="216535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6F6D5D"/>
                </a:solidFill>
                <a:latin typeface="Calisto MT "/>
                <a:ea typeface="Calisto MT "/>
                <a:cs typeface="Calisto MT "/>
              </a:rPr>
              <a:t>No</a:t>
            </a:r>
          </a:p>
        </p:txBody>
      </p:sp>
      <p:sp>
        <p:nvSpPr>
          <p:cNvPr id="30738" name="Footer Placeholder 3"/>
          <p:cNvSpPr txBox="1">
            <a:spLocks/>
          </p:cNvSpPr>
          <p:nvPr/>
        </p:nvSpPr>
        <p:spPr bwMode="auto">
          <a:xfrm>
            <a:off x="211138" y="6434138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217988" y="1700213"/>
            <a:ext cx="259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tx2"/>
                </a:solidFill>
                <a:latin typeface="Calisto MT" pitchFamily="18" charset="0"/>
              </a:rPr>
              <a:t>CRISIS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09563"/>
            <a:ext cx="8229600" cy="1098550"/>
          </a:xfrm>
        </p:spPr>
        <p:txBody>
          <a:bodyPr/>
          <a:lstStyle/>
          <a:p>
            <a:pPr eaLnBrk="1" hangingPunct="1"/>
            <a:r>
              <a:rPr lang="en-US" sz="4000" b="1" smtClean="0"/>
              <a:t>Marcia</a:t>
            </a:r>
            <a:r>
              <a:rPr lang="en-GB" sz="4000" b="1" smtClean="0"/>
              <a:t>’</a:t>
            </a:r>
            <a:r>
              <a:rPr lang="en-US" sz="4000" b="1" smtClean="0"/>
              <a:t>s Identity Status Theory</a:t>
            </a:r>
          </a:p>
        </p:txBody>
      </p:sp>
      <p:graphicFrame>
        <p:nvGraphicFramePr>
          <p:cNvPr id="9" name="Group 54"/>
          <p:cNvGraphicFramePr>
            <a:graphicFrameLocks noGrp="1"/>
          </p:cNvGraphicFramePr>
          <p:nvPr>
            <p:ph idx="1"/>
          </p:nvPr>
        </p:nvGraphicFramePr>
        <p:xfrm>
          <a:off x="2166938" y="2652713"/>
          <a:ext cx="6400800" cy="3586162"/>
        </p:xfrm>
        <a:graphic>
          <a:graphicData uri="http://schemas.openxmlformats.org/drawingml/2006/table">
            <a:tbl>
              <a:tblPr/>
              <a:tblGrid>
                <a:gridCol w="3352800"/>
                <a:gridCol w="3048000"/>
              </a:tblGrid>
              <a:tr h="1775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Achieved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Foreclosed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10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Moratorium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Diffusion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781" name="Text Box 16"/>
          <p:cNvSpPr txBox="1">
            <a:spLocks noChangeArrowheads="1"/>
          </p:cNvSpPr>
          <p:nvPr/>
        </p:nvSpPr>
        <p:spPr bwMode="auto">
          <a:xfrm rot="-5400000">
            <a:off x="-329406" y="4175919"/>
            <a:ext cx="31908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tx2"/>
                </a:solidFill>
                <a:latin typeface="Calisto MT" pitchFamily="18" charset="0"/>
              </a:rPr>
              <a:t>COMMITMENT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 rot="16200000">
            <a:off x="1346200" y="3357563"/>
            <a:ext cx="1025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 "/>
                <a:cs typeface="Calisto MT "/>
              </a:rPr>
              <a:t>Yes</a:t>
            </a:r>
          </a:p>
        </p:txBody>
      </p:sp>
      <p:sp>
        <p:nvSpPr>
          <p:cNvPr id="32783" name="Text Box 18"/>
          <p:cNvSpPr txBox="1">
            <a:spLocks noChangeArrowheads="1"/>
          </p:cNvSpPr>
          <p:nvPr/>
        </p:nvSpPr>
        <p:spPr bwMode="auto">
          <a:xfrm rot="-5400000">
            <a:off x="1442244" y="5142706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404040"/>
                </a:solidFill>
                <a:latin typeface="Calisto MT "/>
                <a:ea typeface="Calisto MT "/>
                <a:cs typeface="Calisto MT "/>
              </a:rPr>
              <a:t>No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227388" y="2100263"/>
            <a:ext cx="990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 "/>
                <a:cs typeface="Calisto MT "/>
              </a:rPr>
              <a:t>Yes</a:t>
            </a:r>
          </a:p>
        </p:txBody>
      </p:sp>
      <p:sp>
        <p:nvSpPr>
          <p:cNvPr id="32785" name="Text Box 21"/>
          <p:cNvSpPr txBox="1">
            <a:spLocks noChangeArrowheads="1"/>
          </p:cNvSpPr>
          <p:nvPr/>
        </p:nvSpPr>
        <p:spPr bwMode="auto">
          <a:xfrm>
            <a:off x="6289675" y="216535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6F6D5D"/>
                </a:solidFill>
                <a:latin typeface="Calisto MT "/>
                <a:ea typeface="Calisto MT "/>
                <a:cs typeface="Calisto MT "/>
              </a:rPr>
              <a:t>No</a:t>
            </a:r>
          </a:p>
        </p:txBody>
      </p:sp>
      <p:sp>
        <p:nvSpPr>
          <p:cNvPr id="32786" name="Footer Placeholder 3"/>
          <p:cNvSpPr txBox="1">
            <a:spLocks/>
          </p:cNvSpPr>
          <p:nvPr/>
        </p:nvSpPr>
        <p:spPr bwMode="auto">
          <a:xfrm>
            <a:off x="211138" y="6434138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4217988" y="1700213"/>
            <a:ext cx="259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tx2"/>
                </a:solidFill>
                <a:latin typeface="Calisto MT" pitchFamily="18" charset="0"/>
              </a:rPr>
              <a:t>CRISIS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1266</TotalTime>
  <Words>1163</Words>
  <Application>Microsoft Macintosh PowerPoint</Application>
  <PresentationFormat>On-screen Show (4:3)</PresentationFormat>
  <Paragraphs>275</Paragraphs>
  <Slides>27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Design Template</vt:lpstr>
      </vt:variant>
      <vt:variant>
        <vt:i4>15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55" baseType="lpstr">
      <vt:lpstr>Arial</vt:lpstr>
      <vt:lpstr>Calisto MT</vt:lpstr>
      <vt:lpstr>Calibri</vt:lpstr>
      <vt:lpstr>Brush Script MT</vt:lpstr>
      <vt:lpstr>Arial Black</vt:lpstr>
      <vt:lpstr>Times New Roman</vt:lpstr>
      <vt:lpstr>ＭＳ Ｐゴシック</vt:lpstr>
      <vt:lpstr>Wingdings</vt:lpstr>
      <vt:lpstr>Calisto MT </vt:lpstr>
      <vt:lpstr>Garamond</vt:lpstr>
      <vt:lpstr>Wingdings 2</vt:lpstr>
      <vt:lpstr>Tahoma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Document</vt:lpstr>
      <vt:lpstr>Chapter 4</vt:lpstr>
      <vt:lpstr>Agenda</vt:lpstr>
      <vt:lpstr>Learning Objectives</vt:lpstr>
      <vt:lpstr>Identity, Values, and Goals</vt:lpstr>
      <vt:lpstr>Identity</vt:lpstr>
      <vt:lpstr>Marcia’s Identity Status Theory</vt:lpstr>
      <vt:lpstr>Marcia’s Identity Status Theory</vt:lpstr>
      <vt:lpstr>Marcia’s Identity Status Theory</vt:lpstr>
      <vt:lpstr>Marcia’s Identity Status Theory</vt:lpstr>
      <vt:lpstr>Values</vt:lpstr>
      <vt:lpstr>Slide 11</vt:lpstr>
      <vt:lpstr>Slide 12</vt:lpstr>
      <vt:lpstr>Goals</vt:lpstr>
      <vt:lpstr>Slide 14</vt:lpstr>
      <vt:lpstr>Slide 15</vt:lpstr>
      <vt:lpstr>Slide 16</vt:lpstr>
      <vt:lpstr>What properties of goals  enhance motivation?</vt:lpstr>
      <vt:lpstr>Three Levels of Goals</vt:lpstr>
      <vt:lpstr>SMART Goals: 5 characteristics</vt:lpstr>
      <vt:lpstr>Are these SMART goals?</vt:lpstr>
      <vt:lpstr>Are these SMART goals?</vt:lpstr>
      <vt:lpstr>Make this a SMART goal</vt:lpstr>
      <vt:lpstr>Make this a SMART goal</vt:lpstr>
      <vt:lpstr>Your turn!</vt:lpstr>
      <vt:lpstr>Steps in the  Goal-Setting Process</vt:lpstr>
      <vt:lpstr>Discussion Questions</vt:lpstr>
      <vt:lpstr>Preview of Chapter 5: Self-Regulation of Emotions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Madni</dc:creator>
  <cp:lastModifiedBy>Louise Smith</cp:lastModifiedBy>
  <cp:revision>88</cp:revision>
  <cp:lastPrinted>2012-03-16T00:10:51Z</cp:lastPrinted>
  <dcterms:created xsi:type="dcterms:W3CDTF">2012-03-15T20:37:55Z</dcterms:created>
  <dcterms:modified xsi:type="dcterms:W3CDTF">2016-06-03T10:43:09Z</dcterms:modified>
</cp:coreProperties>
</file>