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5" r:id="rId3"/>
    <p:sldId id="286" r:id="rId4"/>
    <p:sldId id="276" r:id="rId5"/>
    <p:sldId id="279" r:id="rId6"/>
    <p:sldId id="281" r:id="rId7"/>
    <p:sldId id="280" r:id="rId8"/>
    <p:sldId id="282" r:id="rId9"/>
    <p:sldId id="283" r:id="rId10"/>
    <p:sldId id="277" r:id="rId11"/>
    <p:sldId id="278" r:id="rId12"/>
    <p:sldId id="287" r:id="rId13"/>
    <p:sldId id="271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1" autoAdjust="0"/>
    <p:restoredTop sz="94694" autoAdjust="0"/>
  </p:normalViewPr>
  <p:slideViewPr>
    <p:cSldViewPr snapToGrid="0" snapToObjects="1">
      <p:cViewPr varScale="1">
        <p:scale>
          <a:sx n="115" d="100"/>
          <a:sy n="115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F4214BB-963E-4AD1-BDF5-1FD1D6192A73}" type="datetimeFigureOut">
              <a:rPr lang="en-US"/>
              <a:pPr>
                <a:defRPr/>
              </a:pPr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45E922C-954E-42F8-B5E4-449103203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7AECB4-FC39-4360-AB0C-DED1AED390A7}" type="datetimeFigureOut">
              <a:rPr lang="en-US"/>
              <a:pPr>
                <a:defRPr/>
              </a:pPr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E4A81F3-8639-4CC7-A371-CE474085F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1BA042-BE63-4642-AFD8-C4E9E61A666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C55B6B8B-0C99-4730-B1C2-24D8EFC1DBDF}" type="slidenum">
              <a:rPr lang="en-US">
                <a:latin typeface="Century Gothic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latin typeface="Century Gothic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B in straight thinking is the where we encounter our irrational thinking patterns and / or negative self-talk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Use Follow-Up Activity in the back of Chapter 5 to support this activity.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C52C62-740D-4161-B482-2B6F2DF7746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Giving students a preview of the  next unit/chapter is a great way to get them engaged in learning and support them in self-regulating.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b="1" smtClean="0"/>
              <a:t>NOTE: If you are using this book out of order (as recommended), you can find the preview of other chapters at the end of the PowerPoint for the previous chapter.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F71C04-4425-4928-9927-85A83362AD6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985FA4-DFD4-4E78-9EC8-E58215B298B2}" type="slidenum">
              <a:rPr lang="en-US">
                <a:latin typeface="Times New Roman" pitchFamily="18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Times New Roman" pitchFamily="18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b="1" i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536FBF-8804-4FE5-B6A1-7B8A86D60AE2}" type="slidenum">
              <a:rPr lang="en-US">
                <a:latin typeface="Times New Roman" pitchFamily="18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latin typeface="Times New Roman" pitchFamily="18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EA7C787-24E4-4507-8D0B-92213CA280E3}" type="slidenum">
              <a:rPr lang="en-US">
                <a:latin typeface="Times New Roman" pitchFamily="18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latin typeface="Times New Roman" pitchFamily="18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5 of 8 are related to Emotions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117E5B-62C9-4A62-B35A-88CBC0CE16CE}" type="slidenum">
              <a:rPr lang="en-US">
                <a:latin typeface="Times New Roman" pitchFamily="18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latin typeface="Times New Roman" pitchFamily="18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Give yourself a point for each statement that is true for you. </a:t>
            </a:r>
          </a:p>
          <a:p>
            <a:pPr>
              <a:spcBef>
                <a:spcPct val="0"/>
              </a:spcBef>
            </a:pPr>
            <a:r>
              <a:rPr lang="en-US" smtClean="0"/>
              <a:t>Discuss student scores. You can have them write their score on a post-it and make a graph on the board or wall. Discuss the implications of stress in a college setting.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Did you know that ~85% of all illnesses are related to stress?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B312989-7694-4ACB-990B-FAA97D1364F8}" type="slidenum">
              <a:rPr lang="en-US">
                <a:latin typeface="Century Gothic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latin typeface="Century Gothic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smtClean="0"/>
              <a:t>Walk students through practicing diaphragmatic breathing and / or progressive muscle relaxation.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9FE8F5E-0197-499B-9158-916C94FA7B24}" type="slidenum">
              <a:rPr lang="en-US">
                <a:latin typeface="Century Gothic" pitchFamily="34" charset="0"/>
                <a:ea typeface="ＭＳ Ｐゴシック" pitchFamily="34" charset="-128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latin typeface="Century Gothic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458980-6D83-4140-886A-F82670AAB6B5}" type="slidenum">
              <a:rPr lang="en-US">
                <a:latin typeface="Times New Roman" pitchFamily="18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latin typeface="Times New Roman" pitchFamily="18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905000" y="685800"/>
            <a:ext cx="3048000" cy="2286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0480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E84627-3FE8-45C8-8EF9-06E43A498D54}" type="slidenum">
              <a:rPr lang="en-US">
                <a:latin typeface="Times New Roman" pitchFamily="18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latin typeface="Times New Roman" pitchFamily="18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endParaRPr lang="en-GB" sz="900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5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3"/>
            <p:cNvSpPr>
              <a:spLocks/>
            </p:cNvSpPr>
            <p:nvPr/>
          </p:nvSpPr>
          <p:spPr>
            <a:xfrm>
              <a:off x="563082" y="474973"/>
              <a:ext cx="7982907" cy="5889005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cxnSp>
          <p:nvCxnSpPr>
            <p:cNvPr id="7" name="Straight Connector 14"/>
            <p:cNvCxnSpPr/>
            <p:nvPr/>
          </p:nvCxnSpPr>
          <p:spPr>
            <a:xfrm>
              <a:off x="563082" y="6133815"/>
              <a:ext cx="7982907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Rectangle 16"/>
            <p:cNvSpPr/>
            <p:nvPr/>
          </p:nvSpPr>
          <p:spPr>
            <a:xfrm>
              <a:off x="563082" y="457512"/>
              <a:ext cx="7982907" cy="257782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73088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8205A-A010-45FD-8963-500F30DC1157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988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988"/>
            <a:ext cx="762000" cy="271462"/>
          </a:xfrm>
        </p:spPr>
        <p:txBody>
          <a:bodyPr/>
          <a:lstStyle>
            <a:lvl1pPr>
              <a:defRPr/>
            </a:lvl1pPr>
          </a:lstStyle>
          <a:p>
            <a:fld id="{264D5B38-490D-4CC8-B5AE-BD17395B5D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9" name="Group 26"/>
              <p:cNvGrpSpPr>
                <a:grpSpLocks/>
              </p:cNvGrpSpPr>
              <p:nvPr/>
            </p:nvGrpSpPr>
            <p:grpSpPr bwMode="auto"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11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12" name="Group 10"/>
                <p:cNvGrpSpPr>
                  <a:grpSpLocks/>
                </p:cNvGrpSpPr>
                <p:nvPr/>
              </p:nvGrpSpPr>
              <p:grpSpPr bwMode="auto"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13" name="Rectangle 30"/>
                  <p:cNvSpPr>
                    <a:spLocks/>
                  </p:cNvSpPr>
                  <p:nvPr/>
                </p:nvSpPr>
                <p:spPr>
                  <a:xfrm>
                    <a:off x="247025" y="246872"/>
                    <a:ext cx="8622676" cy="636458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/>
                  </a:p>
                </p:txBody>
              </p:sp>
              <p:cxnSp>
                <p:nvCxnSpPr>
                  <p:cNvPr id="14" name="Straight Connector 31"/>
                  <p:cNvCxnSpPr/>
                  <p:nvPr/>
                </p:nvCxnSpPr>
                <p:spPr>
                  <a:xfrm>
                    <a:off x="247025" y="6389249"/>
                    <a:ext cx="8622676" cy="158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10" name="Rectangle 27"/>
              <p:cNvSpPr/>
              <p:nvPr/>
            </p:nvSpPr>
            <p:spPr>
              <a:xfrm rot="5400000">
                <a:off x="801568" y="3274246"/>
                <a:ext cx="6134441" cy="63495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  <p:sp>
          <p:nvSpPr>
            <p:cNvPr id="8" name="Rectangle 24"/>
            <p:cNvSpPr/>
            <p:nvPr/>
          </p:nvSpPr>
          <p:spPr>
            <a:xfrm rot="10800000">
              <a:off x="259074" y="1594222"/>
              <a:ext cx="3574791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 rtlCol="0">
            <a:norm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1FC85-17D8-4E6D-BE87-5886D16E5266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4925EDA-6339-43B4-A4F1-FA893043B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9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6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38BA8-B4D4-40FA-A82C-2123972C4220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5C405-C327-41CA-8E3C-B6D1DCD76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21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2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9"/>
            <p:cNvSpPr/>
            <p:nvPr/>
          </p:nvSpPr>
          <p:spPr>
            <a:xfrm>
              <a:off x="255900" y="4203542"/>
              <a:ext cx="8622676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C369D-D616-4B42-AB0C-6222E2B6CD5C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B09B2-CAE3-4105-836B-5B45743B0D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5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6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17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72C2-BE33-4A4A-A473-D1AE6958046A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5FEB-DAC7-4C4A-9071-94874B0B38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7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9" name="Rectangle 16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0" name="Straight Connector 18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6" name="Rectangle 17"/>
            <p:cNvSpPr/>
            <p:nvPr/>
          </p:nvSpPr>
          <p:spPr>
            <a:xfrm rot="5400000">
              <a:off x="4243019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898AF-08DC-4BC3-9A3C-116918F5FF43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060C4-C94E-48A8-82A8-05E57CB685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8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9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20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34EF2-A879-4FB4-AAB7-E4C4C6767309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0CA3E-2A75-422D-8529-6DB59E6294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6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3082" y="474973"/>
                <a:ext cx="7982907" cy="5889005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3082" y="6133814"/>
                <a:ext cx="7982907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0" name="Straight Connector 10"/>
              <p:cNvCxnSpPr/>
              <p:nvPr/>
            </p:nvCxnSpPr>
            <p:spPr>
              <a:xfrm>
                <a:off x="563082" y="3427412"/>
                <a:ext cx="7982907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 rtlCol="0">
            <a:norm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569913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6DFF2-CDFF-4D2E-8A62-AE7E8BC4927C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638800" y="6124575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26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27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FF7D7-2AB8-4900-BC6B-23D7D7114A54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96529-7C1B-4AD5-9C0F-B4DE25971D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6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8" name="Rectangle 2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2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0" name="Rectangle 24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1A360-0B7E-4B03-A026-5C6C1AF40E5D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57C98-7D5F-43F6-A40A-723DC0096E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0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11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2" name="Rectangle 2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3" name="Straight Connector 3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4" name="Rectangle 31"/>
                <p:cNvSpPr/>
                <p:nvPr/>
              </p:nvSpPr>
              <p:spPr>
                <a:xfrm>
                  <a:off x="247025" y="1611845"/>
                  <a:ext cx="8622676" cy="63487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</p:grpSp>
        </p:grpSp>
        <p:cxnSp>
          <p:nvCxnSpPr>
            <p:cNvPr id="9" name="Straight Connector 22"/>
            <p:cNvCxnSpPr/>
            <p:nvPr/>
          </p:nvCxnSpPr>
          <p:spPr>
            <a:xfrm rot="16200000" flipH="1">
              <a:off x="2217422" y="4026572"/>
              <a:ext cx="4710743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6FF40-E78B-4DE0-A8A0-469077E7AF00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0531F-EB51-438E-AA79-F8431D7E8F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4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6" name="Rectangle 14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7" name="Straight Connector 15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8" name="Rectangle 16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2B78E-804A-48A3-9A2B-2131ED18D660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919E4-D7E7-4D3E-913C-75B690BC6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3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5" name="Rectangle 1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6" name="Straight Connector 1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D2334-DAA6-4D07-8599-1D8402C88597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4FDE5-9FC5-41AF-8701-A9D6F35F06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19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32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5EB2C-6938-4AA8-90A4-4F7660D8DF20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833D7-DA6C-4429-847F-30D5EAA7D3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00113" y="244475"/>
            <a:ext cx="7345362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0113" y="2133600"/>
            <a:ext cx="7345362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4475" y="6372225"/>
            <a:ext cx="2133600" cy="258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cs typeface="+mn-cs"/>
              </a:defRPr>
            </a:lvl1pPr>
          </a:lstStyle>
          <a:p>
            <a:pPr>
              <a:defRPr/>
            </a:pPr>
            <a:fld id="{8879DD17-E38C-4E54-AA54-6D2A4955AAB5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9475" y="6372225"/>
            <a:ext cx="2895600" cy="257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0BCC1"/>
                </a:solidFill>
                <a:latin typeface="Brush Script MT" pitchFamily="66" charset="0"/>
              </a:defRPr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0BCC1"/>
                </a:solidFill>
                <a:latin typeface="Calisto MT" pitchFamily="18" charset="0"/>
              </a:defRPr>
            </a:lvl1pPr>
          </a:lstStyle>
          <a:p>
            <a:fld id="{39F9CA8D-15F1-4D59-B8D9-4E07D054AA8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9pPr>
    </p:titleStyle>
    <p:bodyStyle>
      <a:lvl1pPr marL="342900" indent="-342900" algn="l" rtl="0" fontAlgn="base">
        <a:spcBef>
          <a:spcPts val="2000"/>
        </a:spcBef>
        <a:spcAft>
          <a:spcPct val="0"/>
        </a:spcAft>
        <a:buClr>
          <a:srgbClr val="404040"/>
        </a:buClr>
        <a:buFont typeface="Arial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1pPr>
      <a:lvl2pPr marL="579438" indent="-228600" algn="l" rtl="0" fontAlgn="base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sz="2200" kern="1200">
          <a:solidFill>
            <a:srgbClr val="404040"/>
          </a:solidFill>
          <a:latin typeface="+mn-lt"/>
          <a:ea typeface="+mn-ea"/>
          <a:cs typeface="+mn-cs"/>
        </a:defRPr>
      </a:lvl2pPr>
      <a:lvl3pPr marL="808038" indent="-228600" algn="l" rtl="0" fontAlgn="base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3pPr>
      <a:lvl4pPr marL="1036638" indent="-228600" algn="l" rtl="0" fontAlgn="base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4pPr>
      <a:lvl5pPr marL="1265238" indent="-228600" algn="l" rtl="0" fontAlgn="base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sz="4000" smtClean="0">
                <a:solidFill>
                  <a:srgbClr val="404040"/>
                </a:solidFill>
              </a:rPr>
              <a:t>Chapter 5</a:t>
            </a:r>
          </a:p>
        </p:txBody>
      </p:sp>
      <p:sp>
        <p:nvSpPr>
          <p:cNvPr id="18434" name="Subtitle 2"/>
          <p:cNvSpPr>
            <a:spLocks noGrp="1"/>
          </p:cNvSpPr>
          <p:nvPr>
            <p:ph type="subTitle" idx="1"/>
          </p:nvPr>
        </p:nvSpPr>
        <p:spPr>
          <a:xfrm>
            <a:off x="728663" y="3235325"/>
            <a:ext cx="7527925" cy="1752600"/>
          </a:xfrm>
        </p:spPr>
        <p:txBody>
          <a:bodyPr/>
          <a:lstStyle/>
          <a:p>
            <a:pPr algn="r">
              <a:buClr>
                <a:srgbClr val="404040"/>
              </a:buClr>
              <a:buFont typeface="Arial" charset="0"/>
              <a:buNone/>
            </a:pPr>
            <a:r>
              <a:rPr lang="en-US" sz="4500" b="1" smtClean="0">
                <a:solidFill>
                  <a:srgbClr val="404040"/>
                </a:solidFill>
              </a:rPr>
              <a:t>Self-Regulation of Emotions</a:t>
            </a:r>
          </a:p>
        </p:txBody>
      </p:sp>
      <p:sp>
        <p:nvSpPr>
          <p:cNvPr id="18435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428625"/>
            <a:ext cx="8763000" cy="928688"/>
          </a:xfrm>
        </p:spPr>
        <p:txBody>
          <a:bodyPr/>
          <a:lstStyle/>
          <a:p>
            <a:r>
              <a:rPr lang="en-US" sz="4000" b="1" smtClean="0"/>
              <a:t>Irrational Thinking Patterns</a:t>
            </a:r>
          </a:p>
        </p:txBody>
      </p:sp>
      <p:sp>
        <p:nvSpPr>
          <p:cNvPr id="34818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785813" y="2109788"/>
            <a:ext cx="7700962" cy="4114800"/>
          </a:xfrm>
        </p:spPr>
        <p:txBody>
          <a:bodyPr/>
          <a:lstStyle/>
          <a:p>
            <a:r>
              <a:rPr lang="en-US" sz="3200" smtClean="0"/>
              <a:t>All-or-nothing (polarized) thinking</a:t>
            </a:r>
          </a:p>
          <a:p>
            <a:r>
              <a:rPr lang="en-US" sz="3200" smtClean="0"/>
              <a:t>Overgeneralization</a:t>
            </a:r>
          </a:p>
          <a:p>
            <a:r>
              <a:rPr lang="en-US" sz="3200" smtClean="0"/>
              <a:t>Filtering</a:t>
            </a:r>
          </a:p>
          <a:p>
            <a:r>
              <a:rPr lang="en-US" sz="3200" smtClean="0"/>
              <a:t>Mind reading </a:t>
            </a:r>
          </a:p>
        </p:txBody>
      </p:sp>
      <p:sp>
        <p:nvSpPr>
          <p:cNvPr id="3481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ChangeArrowheads="1"/>
          </p:cNvSpPr>
          <p:nvPr/>
        </p:nvSpPr>
        <p:spPr bwMode="auto">
          <a:xfrm>
            <a:off x="835025" y="2206625"/>
            <a:ext cx="6781800" cy="2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accent1"/>
              </a:buClr>
              <a:buSzPct val="150000"/>
              <a:buFont typeface="Arial" charset="0"/>
              <a:buChar char="•"/>
            </a:pPr>
            <a:r>
              <a:rPr lang="en-US" sz="3200">
                <a:solidFill>
                  <a:srgbClr val="404040"/>
                </a:solidFill>
                <a:latin typeface="Calisto MT" pitchFamily="18" charset="0"/>
              </a:rPr>
              <a:t>  Catastrophizing </a:t>
            </a:r>
          </a:p>
          <a:p>
            <a:pPr marL="342900" indent="-342900">
              <a:spcBef>
                <a:spcPct val="50000"/>
              </a:spcBef>
              <a:buClr>
                <a:schemeClr val="accent1"/>
              </a:buClr>
              <a:buSzPct val="150000"/>
              <a:buFont typeface="Arial" charset="0"/>
              <a:buChar char="•"/>
            </a:pPr>
            <a:r>
              <a:rPr lang="en-US" sz="3200">
                <a:solidFill>
                  <a:srgbClr val="404040"/>
                </a:solidFill>
                <a:latin typeface="Calisto MT" pitchFamily="18" charset="0"/>
              </a:rPr>
              <a:t>  Magnifying </a:t>
            </a:r>
          </a:p>
          <a:p>
            <a:pPr marL="342900" indent="-342900">
              <a:spcBef>
                <a:spcPct val="50000"/>
              </a:spcBef>
              <a:buClr>
                <a:schemeClr val="accent1"/>
              </a:buClr>
              <a:buSzPct val="150000"/>
              <a:buFont typeface="Arial" charset="0"/>
              <a:buChar char="•"/>
            </a:pPr>
            <a:r>
              <a:rPr lang="en-US" sz="3200">
                <a:solidFill>
                  <a:srgbClr val="404040"/>
                </a:solidFill>
                <a:latin typeface="Calisto MT" pitchFamily="18" charset="0"/>
              </a:rPr>
              <a:t>  Personalization  </a:t>
            </a:r>
          </a:p>
          <a:p>
            <a:pPr marL="342900" indent="-342900">
              <a:spcBef>
                <a:spcPct val="50000"/>
              </a:spcBef>
              <a:buClr>
                <a:schemeClr val="accent1"/>
              </a:buClr>
              <a:buSzPct val="150000"/>
              <a:buFont typeface="Arial" charset="0"/>
              <a:buChar char="•"/>
            </a:pPr>
            <a:r>
              <a:rPr lang="en-US" sz="3200">
                <a:solidFill>
                  <a:srgbClr val="404040"/>
                </a:solidFill>
                <a:latin typeface="Calisto MT" pitchFamily="18" charset="0"/>
              </a:rPr>
              <a:t>  Shoulds </a:t>
            </a:r>
          </a:p>
        </p:txBody>
      </p:sp>
      <p:sp>
        <p:nvSpPr>
          <p:cNvPr id="36866" name="Rectangle 2"/>
          <p:cNvSpPr txBox="1">
            <a:spLocks noRot="1" noChangeArrowheads="1"/>
          </p:cNvSpPr>
          <p:nvPr/>
        </p:nvSpPr>
        <p:spPr bwMode="auto">
          <a:xfrm>
            <a:off x="152400" y="428625"/>
            <a:ext cx="8763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r>
              <a:rPr lang="en-US" sz="4000" b="1">
                <a:solidFill>
                  <a:srgbClr val="404040"/>
                </a:solidFill>
                <a:latin typeface="Calisto MT" pitchFamily="18" charset="0"/>
              </a:rPr>
              <a:t>Irrational Thinking Patterns</a:t>
            </a:r>
          </a:p>
        </p:txBody>
      </p:sp>
      <p:sp>
        <p:nvSpPr>
          <p:cNvPr id="36867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ea typeface="Calisto MT (Headings)"/>
                <a:cs typeface="Calisto MT (Headings)"/>
              </a:rPr>
              <a:t>Worry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37832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altLang="ja-JP" sz="3000" b="1" smtClean="0">
                <a:cs typeface="ＭＳ 明朝"/>
                <a:sym typeface="Wingdings" pitchFamily="2" charset="2"/>
              </a:rPr>
              <a:t>Managing Cognitive Symptoms</a:t>
            </a:r>
          </a:p>
          <a:p>
            <a:pPr marL="0" indent="0"/>
            <a:r>
              <a:rPr lang="en-US" sz="2600" smtClean="0"/>
              <a:t>Write about what is making you anxious for 10 min</a:t>
            </a:r>
          </a:p>
          <a:p>
            <a:pPr marL="0" indent="0"/>
            <a:r>
              <a:rPr lang="en-US" sz="2600" smtClean="0"/>
              <a:t>Reappraise the situation from a “threat” to a “challenge”  (eustress vs. distress)  </a:t>
            </a:r>
          </a:p>
          <a:p>
            <a:pPr marL="0" indent="0"/>
            <a:r>
              <a:rPr lang="en-US" sz="2600" smtClean="0">
                <a:sym typeface="Wingdings" pitchFamily="2" charset="2"/>
              </a:rPr>
              <a:t>Meditation</a:t>
            </a:r>
          </a:p>
          <a:p>
            <a:pPr marL="0" indent="0"/>
            <a:r>
              <a:rPr lang="en-US" sz="2600" smtClean="0">
                <a:sym typeface="Wingdings" pitchFamily="2" charset="2"/>
              </a:rPr>
              <a:t>Mindfulness</a:t>
            </a:r>
          </a:p>
          <a:p>
            <a:pPr marL="0" indent="0"/>
            <a:r>
              <a:rPr lang="en-US" altLang="ja-JP" sz="2600" smtClean="0">
                <a:cs typeface="ＭＳ 明朝"/>
                <a:sym typeface="Wingdings" pitchFamily="2" charset="2"/>
              </a:rPr>
              <a:t>Straight thinking (A</a:t>
            </a:r>
            <a:r>
              <a:rPr lang="en-US" altLang="ja-JP" sz="2600" b="1" u="sng" smtClean="0">
                <a:cs typeface="ＭＳ 明朝"/>
                <a:sym typeface="Wingdings" pitchFamily="2" charset="2"/>
              </a:rPr>
              <a:t>B</a:t>
            </a:r>
            <a:r>
              <a:rPr lang="en-US" altLang="ja-JP" sz="2600" smtClean="0">
                <a:cs typeface="ＭＳ 明朝"/>
                <a:sym typeface="Wingdings" pitchFamily="2" charset="2"/>
              </a:rPr>
              <a:t>CDE)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AutoNum type="arabicPeriod"/>
            </a:pPr>
            <a:endParaRPr lang="en-US" sz="2200" smtClean="0"/>
          </a:p>
          <a:p>
            <a:pPr lvl="2"/>
            <a:endParaRPr lang="en-US" sz="1900" smtClean="0"/>
          </a:p>
          <a:p>
            <a:pPr marL="0" indent="0"/>
            <a:endParaRPr lang="en-US" sz="2200" smtClean="0"/>
          </a:p>
          <a:p>
            <a:pPr marL="0" indent="0"/>
            <a:endParaRPr lang="en-US" sz="2200" smtClean="0"/>
          </a:p>
        </p:txBody>
      </p:sp>
      <p:sp>
        <p:nvSpPr>
          <p:cNvPr id="38915" name="Footer Placeholder 3"/>
          <p:cNvSpPr txBox="1">
            <a:spLocks/>
          </p:cNvSpPr>
          <p:nvPr/>
        </p:nvSpPr>
        <p:spPr bwMode="auto">
          <a:xfrm>
            <a:off x="5686425" y="6342063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52650" y="871538"/>
            <a:ext cx="4659313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2075" tIns="46038" rIns="92075" bIns="4603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/>
            </a: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endParaRPr lang="en-US" sz="360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40962" name="Text Box 5"/>
          <p:cNvSpPr txBox="1">
            <a:spLocks noChangeArrowheads="1"/>
          </p:cNvSpPr>
          <p:nvPr/>
        </p:nvSpPr>
        <p:spPr bwMode="auto">
          <a:xfrm>
            <a:off x="900113" y="1890713"/>
            <a:ext cx="7346950" cy="423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A. </a:t>
            </a:r>
            <a:r>
              <a:rPr lang="en-US" sz="24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Activating event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B.	</a:t>
            </a:r>
            <a:r>
              <a:rPr lang="en-US" sz="24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Beliefs and self-talk </a:t>
            </a:r>
            <a:r>
              <a:rPr lang="en-US" sz="20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(</a:t>
            </a:r>
            <a:r>
              <a:rPr lang="en-US" sz="24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cognitive distortions, irrational thinking patterns, and negative self-talk)</a:t>
            </a:r>
            <a:r>
              <a:rPr lang="en-US" sz="20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C.	</a:t>
            </a:r>
            <a:r>
              <a:rPr lang="en-US" sz="24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Consequences: Emotional and behavioral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D.	</a:t>
            </a:r>
            <a:r>
              <a:rPr lang="en-US" sz="24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Disputing irrational beliefs </a:t>
            </a:r>
            <a:r>
              <a:rPr lang="en-US" sz="20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(</a:t>
            </a:r>
            <a:r>
              <a:rPr lang="en-US" sz="24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cognitive distortions/thinking errors and negative self-talk)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E.	</a:t>
            </a:r>
            <a:r>
              <a:rPr lang="en-US" sz="2400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Effects of dispute: New emotions and behavior </a:t>
            </a:r>
          </a:p>
        </p:txBody>
      </p:sp>
      <p:sp>
        <p:nvSpPr>
          <p:cNvPr id="40963" name="Text Box 9"/>
          <p:cNvSpPr txBox="1">
            <a:spLocks noChangeArrowheads="1"/>
          </p:cNvSpPr>
          <p:nvPr/>
        </p:nvSpPr>
        <p:spPr bwMode="auto">
          <a:xfrm>
            <a:off x="8062913" y="20621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2400">
              <a:latin typeface="Times New Roman" pitchFamily="18" charset="0"/>
            </a:endParaRPr>
          </a:p>
        </p:txBody>
      </p:sp>
      <p:sp>
        <p:nvSpPr>
          <p:cNvPr id="4096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7538" y="395288"/>
            <a:ext cx="8067675" cy="1143000"/>
          </a:xfrm>
        </p:spPr>
        <p:txBody>
          <a:bodyPr/>
          <a:lstStyle/>
          <a:p>
            <a:r>
              <a:rPr lang="en-US" sz="4000" b="1" smtClean="0"/>
              <a:t>Changing Crooked Thinking to Straight Thinking</a:t>
            </a:r>
          </a:p>
        </p:txBody>
      </p:sp>
      <p:sp>
        <p:nvSpPr>
          <p:cNvPr id="40965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3" y="244475"/>
            <a:ext cx="7964487" cy="13398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Coping Strategies for Boredom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179" name="Object 59"/>
          <p:cNvGraphicFramePr>
            <a:graphicFrameLocks noChangeAspect="1"/>
          </p:cNvGraphicFramePr>
          <p:nvPr/>
        </p:nvGraphicFramePr>
        <p:xfrm>
          <a:off x="601663" y="2259013"/>
          <a:ext cx="7964487" cy="2768600"/>
        </p:xfrm>
        <a:graphic>
          <a:graphicData uri="http://schemas.openxmlformats.org/presentationml/2006/ole">
            <p:oleObj spid="_x0000_s5179" name="Document" r:id="rId3" imgW="5613480" imgH="1947240" progId="">
              <p:embed/>
            </p:oleObj>
          </a:graphicData>
        </a:graphic>
      </p:graphicFrame>
      <p:sp>
        <p:nvSpPr>
          <p:cNvPr id="5181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Discussion Questions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566738" y="1955800"/>
            <a:ext cx="8050212" cy="4256088"/>
          </a:xfrm>
        </p:spPr>
        <p:txBody>
          <a:bodyPr/>
          <a:lstStyle/>
          <a:p>
            <a:r>
              <a:rPr lang="en-US" smtClean="0"/>
              <a:t>Why is it important to regulate our emotions? How does it impact our ability to self-regulate?</a:t>
            </a:r>
          </a:p>
          <a:p>
            <a:r>
              <a:rPr lang="en-US" smtClean="0"/>
              <a:t>What are some common activating events that trigger emotional reactions for you? What irrational thinking patterns may you be engaging in?</a:t>
            </a:r>
          </a:p>
          <a:p>
            <a:r>
              <a:rPr lang="en-US" smtClean="0"/>
              <a:t>Are you aware of your negative self-talk? Do you “hear” any patterns? How can you combat these thoughts?</a:t>
            </a:r>
          </a:p>
          <a:p>
            <a:r>
              <a:rPr lang="en-US" smtClean="0"/>
              <a:t>How can you dispute the irrational thoughts that cause undesired emotional or behavioral reactions?</a:t>
            </a:r>
          </a:p>
          <a:p>
            <a:endParaRPr lang="en-US" smtClean="0"/>
          </a:p>
        </p:txBody>
      </p:sp>
      <p:sp>
        <p:nvSpPr>
          <p:cNvPr id="4505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508000" y="244475"/>
            <a:ext cx="8128000" cy="1339850"/>
          </a:xfrm>
        </p:spPr>
        <p:txBody>
          <a:bodyPr/>
          <a:lstStyle/>
          <a:p>
            <a:r>
              <a:rPr lang="en-US" sz="4000" smtClean="0"/>
              <a:t>Preview of Chapter 6:</a:t>
            </a:r>
            <a:br>
              <a:rPr lang="en-US" sz="4000" smtClean="0"/>
            </a:br>
            <a:r>
              <a:rPr lang="en-US" sz="4000" b="1" smtClean="0"/>
              <a:t>Time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233613"/>
            <a:ext cx="8128000" cy="4183062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Font typeface="Arial" charset="0"/>
              <a:buNone/>
            </a:pPr>
            <a:r>
              <a:rPr lang="en-US" sz="2800" smtClean="0"/>
              <a:t>After studying Chapter 6 you will be able to:</a:t>
            </a:r>
            <a:endParaRPr lang="en-US" sz="100" b="1" smtClean="0"/>
          </a:p>
          <a:p>
            <a:pPr lvl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analyze your use of time;</a:t>
            </a:r>
          </a:p>
          <a:p>
            <a:pPr lvl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identify your time wasters;</a:t>
            </a:r>
          </a:p>
          <a:p>
            <a:pPr lvl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develop a time-management system;</a:t>
            </a:r>
          </a:p>
          <a:p>
            <a:pPr lvl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use strategies to reduce procrastination.</a:t>
            </a:r>
          </a:p>
        </p:txBody>
      </p:sp>
      <p:sp>
        <p:nvSpPr>
          <p:cNvPr id="46083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8" y="1949450"/>
            <a:ext cx="8029575" cy="411638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Learning Objectives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Emotions and Stress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Symptoms and Management of Emotionality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Symptoms and Management of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Worry</a:t>
            </a:r>
          </a:p>
          <a:p>
            <a:pPr lvl="1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Irrational Thinking Patterns</a:t>
            </a:r>
          </a:p>
          <a:p>
            <a:pPr lvl="1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Straight Thinking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Discussion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Chapter 6 Preview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</p:txBody>
      </p:sp>
      <p:sp>
        <p:nvSpPr>
          <p:cNvPr id="1945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8" y="1824038"/>
            <a:ext cx="8029575" cy="4464050"/>
          </a:xfrm>
        </p:spPr>
        <p:txBody>
          <a:bodyPr rtlCol="0">
            <a:normAutofit fontScale="55000" lnSpcReduction="20000"/>
          </a:bodyPr>
          <a:lstStyle/>
          <a:p>
            <a:pPr fontAlgn="auto">
              <a:lnSpc>
                <a:spcPct val="12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Understand the academic impediments related to emotions that college students face.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  <a:p>
            <a:pPr fontAlgn="auto">
              <a:lnSpc>
                <a:spcPct val="12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Differentiate between the cognitive and physiological symptoms of anxiety.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Identify symptoms of and strategies for managing emotionality.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Identify symptoms of worry. 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Differentiate between the various irrational thinking patterns and identify the irrational thinking patterns that may cause cognitive symptoms of anxiety.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Practice Straight Thinking in order to combat cognitive symptoms of anxiety.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83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304800" y="568325"/>
            <a:ext cx="8534400" cy="758825"/>
          </a:xfrm>
        </p:spPr>
        <p:txBody>
          <a:bodyPr/>
          <a:lstStyle/>
          <a:p>
            <a:r>
              <a:rPr lang="en-US" sz="4000" b="1" smtClean="0"/>
              <a:t>How do we live?</a:t>
            </a:r>
          </a:p>
        </p:txBody>
      </p:sp>
      <p:sp>
        <p:nvSpPr>
          <p:cNvPr id="41986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625475" y="1905000"/>
            <a:ext cx="7985125" cy="4283075"/>
          </a:xfrm>
        </p:spPr>
        <p:txBody>
          <a:bodyPr/>
          <a:lstStyle/>
          <a:p>
            <a:r>
              <a:rPr lang="en-US" smtClean="0"/>
              <a:t> </a:t>
            </a:r>
            <a:r>
              <a:rPr lang="en-US" sz="3200" b="1" smtClean="0"/>
              <a:t>Cognitively</a:t>
            </a:r>
            <a:r>
              <a:rPr lang="en-US" smtClean="0"/>
              <a:t> (rationally)</a:t>
            </a:r>
          </a:p>
          <a:p>
            <a:pPr lvl="1">
              <a:buClr>
                <a:schemeClr val="accent1"/>
              </a:buClr>
            </a:pPr>
            <a:r>
              <a:rPr lang="en-US" sz="2600" smtClean="0"/>
              <a:t>We </a:t>
            </a:r>
            <a:r>
              <a:rPr lang="en-US" sz="2600" b="1" i="1" smtClean="0"/>
              <a:t>think</a:t>
            </a:r>
            <a:r>
              <a:rPr lang="en-US" sz="2600" smtClean="0"/>
              <a:t>.</a:t>
            </a:r>
          </a:p>
          <a:p>
            <a:r>
              <a:rPr lang="en-US" smtClean="0"/>
              <a:t> </a:t>
            </a:r>
            <a:r>
              <a:rPr lang="en-US" sz="3200" b="1" smtClean="0"/>
              <a:t>Emotively</a:t>
            </a:r>
          </a:p>
          <a:p>
            <a:pPr lvl="1">
              <a:buClr>
                <a:schemeClr val="accent1"/>
              </a:buClr>
            </a:pPr>
            <a:r>
              <a:rPr lang="en-US" sz="2600" smtClean="0"/>
              <a:t>We </a:t>
            </a:r>
            <a:r>
              <a:rPr lang="en-US" sz="2600" b="1" i="1" smtClean="0"/>
              <a:t>feel</a:t>
            </a:r>
            <a:r>
              <a:rPr lang="en-US" sz="2600" smtClean="0"/>
              <a:t>. </a:t>
            </a:r>
          </a:p>
          <a:p>
            <a:r>
              <a:rPr lang="en-US" smtClean="0"/>
              <a:t> </a:t>
            </a:r>
            <a:r>
              <a:rPr lang="en-US" sz="3200" b="1" smtClean="0"/>
              <a:t>Behaviorally</a:t>
            </a:r>
          </a:p>
          <a:p>
            <a:pPr lvl="1">
              <a:buClr>
                <a:schemeClr val="accent1"/>
              </a:buClr>
            </a:pPr>
            <a:r>
              <a:rPr lang="en-US" sz="2600" smtClean="0"/>
              <a:t>We </a:t>
            </a:r>
            <a:r>
              <a:rPr lang="en-US" sz="2600" b="1" i="1" smtClean="0"/>
              <a:t>act</a:t>
            </a:r>
            <a:r>
              <a:rPr lang="en-US" sz="2600" smtClean="0"/>
              <a:t>.</a:t>
            </a:r>
          </a:p>
        </p:txBody>
      </p:sp>
      <p:sp>
        <p:nvSpPr>
          <p:cNvPr id="22531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fld id="{764FDA12-6641-49AF-9C18-CA761A9FECFE}" type="slidenum">
              <a:rPr lang="en-US" sz="160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pPr defTabSz="914400"/>
              <a:t>5</a:t>
            </a:fld>
            <a:endParaRPr lang="en-US" sz="160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762000" y="3333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4000" b="1">
                <a:solidFill>
                  <a:srgbClr val="404040"/>
                </a:solidFill>
                <a:latin typeface="Calisto MT" pitchFamily="18" charset="0"/>
              </a:rPr>
              <a:t>8 Impediments to </a:t>
            </a:r>
          </a:p>
          <a:p>
            <a:pPr algn="ctr"/>
            <a:r>
              <a:rPr lang="en-US" sz="4000" b="1">
                <a:solidFill>
                  <a:srgbClr val="404040"/>
                </a:solidFill>
                <a:latin typeface="Calisto MT" pitchFamily="18" charset="0"/>
              </a:rPr>
              <a:t>Academic Performance </a:t>
            </a:r>
          </a:p>
        </p:txBody>
      </p:sp>
      <p:sp>
        <p:nvSpPr>
          <p:cNvPr id="24579" name="Rectangle 8"/>
          <p:cNvSpPr>
            <a:spLocks noChangeArrowheads="1"/>
          </p:cNvSpPr>
          <p:nvPr/>
        </p:nvSpPr>
        <p:spPr bwMode="auto">
          <a:xfrm>
            <a:off x="4810125" y="1944688"/>
            <a:ext cx="36957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6. Work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7. Concern for a troubled friend or family member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8. Depression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35845" name="Rectangle 9"/>
          <p:cNvSpPr>
            <a:spLocks noChangeArrowheads="1"/>
          </p:cNvSpPr>
          <p:nvPr/>
        </p:nvSpPr>
        <p:spPr bwMode="auto">
          <a:xfrm>
            <a:off x="685800" y="1905000"/>
            <a:ext cx="3505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rgbClr val="404040"/>
              </a:buClr>
              <a:buFontTx/>
              <a:buAutoNum type="arabicPeriod"/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Stress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rgbClr val="404040"/>
              </a:buClr>
              <a:buFontTx/>
              <a:buAutoNum type="arabicPeriod"/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Sleep difficulty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3.  Anxiety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4.  Cold/flu/sore throat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5.  Internet use/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computer games</a:t>
            </a:r>
          </a:p>
        </p:txBody>
      </p:sp>
      <p:sp>
        <p:nvSpPr>
          <p:cNvPr id="24581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fld id="{9D9FFDEB-681F-490B-8337-C2393396217E}" type="slidenum">
              <a:rPr lang="en-US" sz="160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pPr defTabSz="914400"/>
              <a:t>6</a:t>
            </a:fld>
            <a:endParaRPr lang="en-US" sz="160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762000" y="30956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4000" b="1">
                <a:solidFill>
                  <a:srgbClr val="404040"/>
                </a:solidFill>
                <a:latin typeface="Calisto MT" pitchFamily="18" charset="0"/>
              </a:rPr>
              <a:t>8 Impediments to </a:t>
            </a:r>
          </a:p>
          <a:p>
            <a:pPr algn="ctr"/>
            <a:r>
              <a:rPr lang="en-US" sz="4000" b="1">
                <a:solidFill>
                  <a:srgbClr val="404040"/>
                </a:solidFill>
                <a:latin typeface="Calisto MT" pitchFamily="18" charset="0"/>
              </a:rPr>
              <a:t>Academic Performance </a:t>
            </a:r>
          </a:p>
        </p:txBody>
      </p:sp>
      <p:sp>
        <p:nvSpPr>
          <p:cNvPr id="26627" name="Rectangle 8"/>
          <p:cNvSpPr>
            <a:spLocks noChangeArrowheads="1"/>
          </p:cNvSpPr>
          <p:nvPr/>
        </p:nvSpPr>
        <p:spPr bwMode="auto">
          <a:xfrm>
            <a:off x="4810125" y="2157413"/>
            <a:ext cx="36957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6. Work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7. Internet use/computer games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n-US" sz="3200" b="1">
                <a:solidFill>
                  <a:srgbClr val="404040"/>
                </a:solidFill>
                <a:latin typeface="Calisto MT" pitchFamily="18" charset="0"/>
              </a:rPr>
              <a:t>8. Concern for a troubled friend or family member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35845" name="Rectangle 9"/>
          <p:cNvSpPr>
            <a:spLocks noChangeArrowheads="1"/>
          </p:cNvSpPr>
          <p:nvPr/>
        </p:nvSpPr>
        <p:spPr bwMode="auto">
          <a:xfrm>
            <a:off x="685800" y="2157413"/>
            <a:ext cx="3505200" cy="38623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3200" b="1">
                <a:solidFill>
                  <a:srgbClr val="404040"/>
                </a:solidFill>
                <a:latin typeface="Calisto MT" pitchFamily="18" charset="0"/>
              </a:rPr>
              <a:t>1.  Stress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3200" b="1">
                <a:solidFill>
                  <a:srgbClr val="404040"/>
                </a:solidFill>
                <a:latin typeface="Calisto MT" pitchFamily="18" charset="0"/>
              </a:rPr>
              <a:t>2.  Anxiety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3200" b="1">
                <a:solidFill>
                  <a:srgbClr val="404040"/>
                </a:solidFill>
                <a:latin typeface="Calisto MT" pitchFamily="18" charset="0"/>
              </a:rPr>
              <a:t>3.  Sleep difficulties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800">
                <a:solidFill>
                  <a:srgbClr val="404040"/>
                </a:solidFill>
                <a:latin typeface="Calisto MT" pitchFamily="18" charset="0"/>
              </a:rPr>
              <a:t>4.  Cold/flu/sore throat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3200" b="1">
                <a:solidFill>
                  <a:srgbClr val="404040"/>
                </a:solidFill>
                <a:latin typeface="Calisto MT" pitchFamily="18" charset="0"/>
              </a:rPr>
              <a:t>5.  Depression</a:t>
            </a:r>
          </a:p>
        </p:txBody>
      </p:sp>
      <p:sp>
        <p:nvSpPr>
          <p:cNvPr id="2662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fld id="{4198186A-B577-4F2A-9C56-4619DF5012FA}" type="slidenum">
              <a:rPr lang="en-US" sz="160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pPr defTabSz="914400"/>
              <a:t>7</a:t>
            </a:fld>
            <a:endParaRPr lang="en-US" sz="160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508000" y="277813"/>
            <a:ext cx="817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200" b="1">
                <a:solidFill>
                  <a:srgbClr val="404040"/>
                </a:solidFill>
                <a:latin typeface="Calisto MT" pitchFamily="18" charset="0"/>
              </a:rPr>
              <a:t>How vulnerable are you </a:t>
            </a:r>
            <a:br>
              <a:rPr lang="en-US" sz="4200" b="1">
                <a:solidFill>
                  <a:srgbClr val="404040"/>
                </a:solidFill>
                <a:latin typeface="Calisto MT" pitchFamily="18" charset="0"/>
              </a:rPr>
            </a:br>
            <a:r>
              <a:rPr lang="en-US" sz="4200" b="1">
                <a:solidFill>
                  <a:srgbClr val="404040"/>
                </a:solidFill>
                <a:latin typeface="Calisto MT" pitchFamily="18" charset="0"/>
              </a:rPr>
              <a:t>to stress?</a:t>
            </a: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508000" y="1841500"/>
            <a:ext cx="8178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defRPr/>
            </a:pPr>
            <a:r>
              <a:rPr lang="en-US" sz="2500" b="1" dirty="0">
                <a:solidFill>
                  <a:srgbClr val="404040"/>
                </a:solidFill>
                <a:latin typeface="Calisto MT"/>
                <a:cs typeface="Calisto MT"/>
              </a:rPr>
              <a:t>Give yourself 1 pt. for each statement that is true for you: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defRPr/>
            </a:pPr>
            <a:endParaRPr lang="en-US" sz="1400" dirty="0">
              <a:solidFill>
                <a:srgbClr val="404040"/>
              </a:solidFill>
              <a:latin typeface="Calisto MT"/>
              <a:cs typeface="Calisto MT"/>
            </a:endParaRPr>
          </a:p>
          <a:p>
            <a:pPr marL="457200" indent="-4572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charset="0"/>
              <a:buAutoNum type="arabicPeriod"/>
              <a:defRPr/>
            </a:pP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I eat </a:t>
            </a: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at least 1 balanced meal a day.</a:t>
            </a:r>
          </a:p>
          <a:p>
            <a:pPr marL="457200" indent="-4572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charset="0"/>
              <a:buAutoNum type="arabicPeriod"/>
              <a:defRPr/>
            </a:pP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I get </a:t>
            </a: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7 to 8 hours of sleep 4 nights a week.</a:t>
            </a:r>
          </a:p>
          <a:p>
            <a:pPr marL="457200" indent="-4572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charset="0"/>
              <a:buAutoNum type="arabicPeriod"/>
              <a:defRPr/>
            </a:pP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I exercise </a:t>
            </a: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at least twice a week.</a:t>
            </a:r>
          </a:p>
          <a:p>
            <a:pPr marL="457200" indent="-4572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charset="0"/>
              <a:buAutoNum type="arabicPeriod"/>
              <a:defRPr/>
            </a:pP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I don’</a:t>
            </a:r>
            <a:r>
              <a:rPr lang="en-US" altLang="ja-JP" sz="2500" dirty="0">
                <a:solidFill>
                  <a:srgbClr val="404040"/>
                </a:solidFill>
                <a:latin typeface="Calisto MT"/>
                <a:cs typeface="Calisto MT"/>
              </a:rPr>
              <a:t>t </a:t>
            </a:r>
            <a:r>
              <a:rPr lang="en-US" altLang="ja-JP" sz="2500" dirty="0">
                <a:solidFill>
                  <a:srgbClr val="404040"/>
                </a:solidFill>
                <a:latin typeface="Calisto MT"/>
                <a:cs typeface="Calisto MT"/>
              </a:rPr>
              <a:t>smoke or use drugs.</a:t>
            </a:r>
          </a:p>
          <a:p>
            <a:pPr marL="457200" indent="-4572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charset="0"/>
              <a:buAutoNum type="arabicPeriod"/>
              <a:defRPr/>
            </a:pP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I have an income adequate to meet my basic expenses.</a:t>
            </a:r>
          </a:p>
          <a:p>
            <a:pPr marL="457200" indent="-4572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charset="0"/>
              <a:buAutoNum type="arabicPeriod"/>
              <a:defRPr/>
            </a:pP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I drink </a:t>
            </a: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less than 3 cups of </a:t>
            </a: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coffee (</a:t>
            </a: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or tea or soda) a day.</a:t>
            </a:r>
          </a:p>
          <a:p>
            <a:pPr marL="457200" indent="-4572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charset="0"/>
              <a:buAutoNum type="arabicPeriod"/>
              <a:defRPr/>
            </a:pP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I have </a:t>
            </a: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1 or more friends to confide in.</a:t>
            </a:r>
          </a:p>
          <a:p>
            <a:pPr marL="457200" indent="-4572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charset="0"/>
              <a:buAutoNum type="arabicPeriod"/>
              <a:defRPr/>
            </a:pP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I do </a:t>
            </a: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something for fun at least once a week.</a:t>
            </a:r>
          </a:p>
          <a:p>
            <a:pPr marL="457200" indent="-4572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charset="0"/>
              <a:buAutoNum type="arabicPeriod"/>
              <a:defRPr/>
            </a:pP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I organize </a:t>
            </a: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my time effectively.</a:t>
            </a:r>
          </a:p>
          <a:p>
            <a:pPr marL="457200" indent="-4572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charset="0"/>
              <a:buAutoNum type="arabicPeriod"/>
              <a:defRPr/>
            </a:pP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I take </a:t>
            </a:r>
            <a:r>
              <a:rPr lang="en-US" sz="2500" dirty="0">
                <a:solidFill>
                  <a:srgbClr val="404040"/>
                </a:solidFill>
                <a:latin typeface="Calisto MT"/>
                <a:cs typeface="Calisto MT"/>
              </a:rPr>
              <a:t>quiet time for myself during the day.</a:t>
            </a:r>
          </a:p>
        </p:txBody>
      </p:sp>
      <p:sp>
        <p:nvSpPr>
          <p:cNvPr id="28676" name="Footer Placeholder 3"/>
          <p:cNvSpPr txBox="1">
            <a:spLocks/>
          </p:cNvSpPr>
          <p:nvPr/>
        </p:nvSpPr>
        <p:spPr bwMode="auto">
          <a:xfrm>
            <a:off x="5665788" y="6391275"/>
            <a:ext cx="31861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Emotionality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>
          <a:xfrm>
            <a:off x="541338" y="1884363"/>
            <a:ext cx="8229600" cy="450056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z="3200" b="1" smtClean="0"/>
              <a:t>Physiological Symptoms:</a:t>
            </a:r>
          </a:p>
          <a:p>
            <a:pPr marL="0" indent="0">
              <a:lnSpc>
                <a:spcPct val="80000"/>
              </a:lnSpc>
            </a:pPr>
            <a:r>
              <a:rPr lang="en-US" sz="2800" smtClean="0"/>
              <a:t>Rapid heart rate</a:t>
            </a:r>
          </a:p>
          <a:p>
            <a:pPr marL="0" indent="0">
              <a:lnSpc>
                <a:spcPct val="80000"/>
              </a:lnSpc>
            </a:pPr>
            <a:r>
              <a:rPr lang="en-US" sz="2800" smtClean="0"/>
              <a:t>Shallow (chest) breathing</a:t>
            </a:r>
          </a:p>
          <a:p>
            <a:pPr marL="0" indent="0">
              <a:lnSpc>
                <a:spcPct val="80000"/>
              </a:lnSpc>
            </a:pPr>
            <a:r>
              <a:rPr lang="en-US" sz="2800" smtClean="0"/>
              <a:t>Muscle tension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z="3200" b="1" smtClean="0"/>
              <a:t>Managing Physiological Symptoms: </a:t>
            </a:r>
          </a:p>
          <a:p>
            <a:pPr marL="0" indent="0"/>
            <a:r>
              <a:rPr lang="en-US" sz="2800" smtClean="0"/>
              <a:t>Diaphragmatic (belly) breathing</a:t>
            </a:r>
          </a:p>
          <a:p>
            <a:pPr marL="0" indent="0"/>
            <a:r>
              <a:rPr lang="en-US" sz="2800" smtClean="0"/>
              <a:t>Progressive muscle relaxation</a:t>
            </a:r>
          </a:p>
          <a:p>
            <a:pPr lvl="1"/>
            <a:endParaRPr lang="en-US" sz="2800" smtClean="0"/>
          </a:p>
          <a:p>
            <a:pPr lvl="1">
              <a:lnSpc>
                <a:spcPct val="80000"/>
              </a:lnSpc>
            </a:pPr>
            <a:endParaRPr lang="en-US" sz="2000" smtClean="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mtClean="0"/>
          </a:p>
          <a:p>
            <a:pPr marL="0" indent="0">
              <a:lnSpc>
                <a:spcPct val="80000"/>
              </a:lnSpc>
            </a:pPr>
            <a:endParaRPr lang="en-US" smtClean="0"/>
          </a:p>
        </p:txBody>
      </p:sp>
      <p:sp>
        <p:nvSpPr>
          <p:cNvPr id="30723" name="Footer Placeholder 3"/>
          <p:cNvSpPr txBox="1">
            <a:spLocks/>
          </p:cNvSpPr>
          <p:nvPr/>
        </p:nvSpPr>
        <p:spPr bwMode="auto">
          <a:xfrm>
            <a:off x="5667375" y="6297613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ea typeface="Calisto MT (Headings)"/>
                <a:cs typeface="Calisto MT (Headings)"/>
              </a:rPr>
              <a:t>Worry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37832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Font typeface="Arial" charset="0"/>
              <a:buNone/>
            </a:pPr>
            <a:r>
              <a:rPr lang="en-US" sz="3200" b="1" smtClean="0"/>
              <a:t>Cognitive symptoms: </a:t>
            </a:r>
          </a:p>
          <a:p>
            <a:pPr marL="0" indent="0">
              <a:lnSpc>
                <a:spcPct val="110000"/>
              </a:lnSpc>
            </a:pPr>
            <a:r>
              <a:rPr lang="en-US" sz="2800" smtClean="0"/>
              <a:t>Negative self-talk</a:t>
            </a:r>
          </a:p>
          <a:p>
            <a:pPr marL="0" indent="0">
              <a:lnSpc>
                <a:spcPct val="110000"/>
              </a:lnSpc>
            </a:pPr>
            <a:r>
              <a:rPr lang="en-US" sz="2800" smtClean="0"/>
              <a:t>Irrational thinking patterns</a:t>
            </a:r>
          </a:p>
          <a:p>
            <a:pPr marL="0" indent="0">
              <a:buFont typeface="Wingdings" pitchFamily="2" charset="2"/>
              <a:buAutoNum type="arabicPeriod"/>
            </a:pPr>
            <a:endParaRPr lang="en-US" smtClean="0"/>
          </a:p>
          <a:p>
            <a:pPr lvl="2">
              <a:lnSpc>
                <a:spcPct val="110000"/>
              </a:lnSpc>
            </a:pPr>
            <a:endParaRPr lang="en-US" smtClean="0"/>
          </a:p>
          <a:p>
            <a:pPr marL="0" indent="0">
              <a:lnSpc>
                <a:spcPct val="110000"/>
              </a:lnSpc>
            </a:pPr>
            <a:endParaRPr lang="en-US" smtClean="0"/>
          </a:p>
          <a:p>
            <a:pPr marL="0" indent="0">
              <a:lnSpc>
                <a:spcPct val="110000"/>
              </a:lnSpc>
            </a:pPr>
            <a:endParaRPr lang="en-US" smtClean="0"/>
          </a:p>
        </p:txBody>
      </p:sp>
      <p:sp>
        <p:nvSpPr>
          <p:cNvPr id="32771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791</TotalTime>
  <Words>729</Words>
  <Application>Microsoft Macintosh PowerPoint</Application>
  <PresentationFormat>On-screen Show (4:3)</PresentationFormat>
  <Paragraphs>157</Paragraphs>
  <Slides>16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Design Template</vt:lpstr>
      </vt:variant>
      <vt:variant>
        <vt:i4>15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43" baseType="lpstr">
      <vt:lpstr>Calisto MT</vt:lpstr>
      <vt:lpstr>Arial</vt:lpstr>
      <vt:lpstr>Calibri</vt:lpstr>
      <vt:lpstr>Brush Script MT</vt:lpstr>
      <vt:lpstr>Arial Black</vt:lpstr>
      <vt:lpstr>ＭＳ Ｐゴシック</vt:lpstr>
      <vt:lpstr>ＭＳ 明朝</vt:lpstr>
      <vt:lpstr>Wingdings</vt:lpstr>
      <vt:lpstr>Calisto MT (Headings)</vt:lpstr>
      <vt:lpstr>Times New Roman</vt:lpstr>
      <vt:lpstr>Century Gothic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Document</vt:lpstr>
      <vt:lpstr>Chapter 5</vt:lpstr>
      <vt:lpstr>Agenda</vt:lpstr>
      <vt:lpstr>Learning Objectives</vt:lpstr>
      <vt:lpstr>How do we live?</vt:lpstr>
      <vt:lpstr>Slide 5</vt:lpstr>
      <vt:lpstr>Slide 6</vt:lpstr>
      <vt:lpstr>Slide 7</vt:lpstr>
      <vt:lpstr>Emotionality</vt:lpstr>
      <vt:lpstr>Worry</vt:lpstr>
      <vt:lpstr>Irrational Thinking Patterns</vt:lpstr>
      <vt:lpstr>Slide 11</vt:lpstr>
      <vt:lpstr>Worry</vt:lpstr>
      <vt:lpstr>Changing Crooked Thinking to Straight Thinking</vt:lpstr>
      <vt:lpstr>Coping Strategies for Boredom</vt:lpstr>
      <vt:lpstr>Discussion Questions</vt:lpstr>
      <vt:lpstr>Preview of Chapter 6: Time 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Ayesha Madni</dc:creator>
  <cp:lastModifiedBy>Louise Smith</cp:lastModifiedBy>
  <cp:revision>106</cp:revision>
  <cp:lastPrinted>2012-03-16T00:10:51Z</cp:lastPrinted>
  <dcterms:created xsi:type="dcterms:W3CDTF">2012-03-15T20:37:55Z</dcterms:created>
  <dcterms:modified xsi:type="dcterms:W3CDTF">2016-06-01T15:59:08Z</dcterms:modified>
</cp:coreProperties>
</file>