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4" r:id="rId4"/>
    <p:sldId id="279" r:id="rId5"/>
    <p:sldId id="281" r:id="rId6"/>
    <p:sldId id="282" r:id="rId7"/>
    <p:sldId id="274" r:id="rId8"/>
    <p:sldId id="269" r:id="rId9"/>
    <p:sldId id="280" r:id="rId10"/>
    <p:sldId id="270" r:id="rId11"/>
    <p:sldId id="272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408" autoAdjust="0"/>
  </p:normalViewPr>
  <p:slideViewPr>
    <p:cSldViewPr snapToGrid="0" snapToObjects="1">
      <p:cViewPr varScale="1">
        <p:scale>
          <a:sx n="97" d="100"/>
          <a:sy n="97" d="100"/>
        </p:scale>
        <p:origin x="-20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666E958-165E-43E9-A655-FBF3084F72FD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20A2865-AECE-4A7A-BC31-986C60C60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2521DD4-11A4-4C3C-BC41-94F388521466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0A75F7E-0844-4737-AAD8-0D2F551CB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E28CC2-1F06-4ABF-9E1D-150EE3DDAAB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EFC01F-2F06-49CB-9E06-41706AF00536}" type="slidenum">
              <a:rPr lang="en-US">
                <a:solidFill>
                  <a:srgbClr val="000000"/>
                </a:solidFill>
                <a:latin typeface="Arial" charset="0"/>
                <a:ea typeface="ＭＳ Ｐゴシック" pitchFamily="34" charset="-128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7763" y="714375"/>
            <a:ext cx="2513012" cy="18843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373063" y="2847975"/>
            <a:ext cx="6186487" cy="5610225"/>
          </a:xfrm>
          <a:noFill/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3556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/>
            <a:fld id="{5A5FCA74-0EA3-49CD-9A8A-A3E18D971F8E}" type="slidenum">
              <a:rPr lang="en-US" sz="120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</a:rPr>
              <a:pPr algn="r"/>
              <a:t>4</a:t>
            </a:fld>
            <a:endParaRPr lang="en-US" sz="1200">
              <a:solidFill>
                <a:srgbClr val="000000"/>
              </a:solidFill>
              <a:latin typeface="Calibri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Exercise 6.3: Challenge Irrational Beliefs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53AD5A-608F-4B87-8D5A-9BF1F9FEB61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>
              <a:spcBef>
                <a:spcPct val="0"/>
              </a:spcBef>
            </a:pPr>
            <a:endParaRPr lang="en-US" smtClean="0"/>
          </a:p>
          <a:p>
            <a:pPr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72A328A-26C4-4309-B14C-7328C867FC7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87BD3-3999-4756-9D32-83AECD5BD36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fld id="{300C11CC-76BE-4ACF-8D8A-C396EA6957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500FF-FBF4-4860-9B91-F12369C87D41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4C2F4C06-2856-4C63-BAA8-25AE592215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FFA1-1FF7-4D19-B817-DEA583D7B5D2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E1349-538F-4A2D-83BE-7AC3B78C48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86DBB-06F9-4CD5-9E3A-79F41DAD2BC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2471E-FE9B-4309-8C8D-47906F613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A9F3E-871D-4C48-A2B0-AF0A5B58014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D09F-8A6B-4F19-8722-39B838A46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162372-5CF4-4549-A6DF-17DF6A85982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EC570-C210-44F5-8188-816DFA139E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7293B-AE8C-4C1A-9AB6-3B7C6F82D83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27CB-84AB-4974-995A-94E88564B1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E9992-E928-4972-9BBA-66EB7B756BE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A18A-5EF3-4818-864E-07EABBB68D3B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62035-0C06-48AB-918B-465911691C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1734F-5560-4E79-816A-4AA64350BDE9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925CD-E320-465A-A1FE-5C17EA0ABE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61AE-DC94-4970-AB3D-33CC8A5AAABF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93C32-2A05-4CEA-B4F6-5FC8BDB46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93B86-F8B3-4E79-913E-EFCDC47B6021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67E5A-4C1A-476B-9ED3-6569647CC4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87C94-C4DE-4517-91E1-07DAF5F9D1F5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83182C-211B-4492-A4AF-FF62191EE9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BCC3C-B8F1-466E-B399-3A3226430679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CC547-6A05-4B62-B6C2-2E7F948C4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B87BAFA2-E81E-4CDD-A19C-97EE17F4294F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fld id="{E1BF3E53-8084-453C-87CA-9B24BBFB33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fontAlgn="base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fontAlgn="base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fontAlgn="base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US" sz="4000" smtClean="0">
                <a:solidFill>
                  <a:srgbClr val="404040"/>
                </a:solidFill>
              </a:rPr>
              <a:t>Chapter 6</a:t>
            </a: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914400" y="3259138"/>
            <a:ext cx="7342188" cy="1752600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500" b="1" smtClean="0">
                <a:solidFill>
                  <a:srgbClr val="404040"/>
                </a:solidFill>
              </a:rPr>
              <a:t>Time Management</a:t>
            </a:r>
          </a:p>
        </p:txBody>
      </p:sp>
      <p:sp>
        <p:nvSpPr>
          <p:cNvPr id="1843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473200" y="274638"/>
            <a:ext cx="6192838" cy="1143000"/>
          </a:xfrm>
        </p:spPr>
        <p:txBody>
          <a:bodyPr/>
          <a:lstStyle/>
          <a:p>
            <a:r>
              <a:rPr lang="en-US" sz="4000" b="1" smtClean="0"/>
              <a:t>What is procrastination?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81013" y="2024063"/>
            <a:ext cx="8189912" cy="3952875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voluntary delay of an intended course of action past the time most likely to produce the desired performance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(Steel, 2007)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result in poor academic performance, negative emotions such as shame and guilt, and depression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(Steel, 2007)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Arial"/>
              <a:buChar char="•"/>
              <a:defRPr/>
            </a:pP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47% of the time that anyone spends online may involve procrastination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(Lavoie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&amp;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</a:t>
            </a:r>
            <a:r>
              <a:rPr lang="en-US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ychyl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2001)</a:t>
            </a:r>
            <a:r>
              <a:rPr 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77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577850" y="306388"/>
            <a:ext cx="8123238" cy="1143000"/>
          </a:xfrm>
        </p:spPr>
        <p:txBody>
          <a:bodyPr/>
          <a:lstStyle/>
          <a:p>
            <a:r>
              <a:rPr lang="en-US" sz="4000" b="1" smtClean="0"/>
              <a:t>What are the causes of procrastination?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850" y="1897063"/>
            <a:ext cx="7923213" cy="4267200"/>
          </a:xfrm>
        </p:spPr>
        <p:txBody>
          <a:bodyPr>
            <a:normAutofit/>
          </a:bodyPr>
          <a:lstStyle/>
          <a:p>
            <a:r>
              <a:rPr lang="en-US" sz="2800" b="1" smtClean="0"/>
              <a:t>Lack of conscientiousness </a:t>
            </a:r>
          </a:p>
          <a:p>
            <a:pPr lvl="1">
              <a:buClr>
                <a:srgbClr val="404040"/>
              </a:buClr>
            </a:pPr>
            <a:r>
              <a:rPr lang="en-US" sz="2600" smtClean="0"/>
              <a:t>associated with poor time management, work discipline, self-control, and responsibility</a:t>
            </a:r>
          </a:p>
          <a:p>
            <a:r>
              <a:rPr lang="en-US" sz="2800" b="1" smtClean="0"/>
              <a:t>Avoidance </a:t>
            </a:r>
          </a:p>
          <a:p>
            <a:pPr lvl="1">
              <a:buClr>
                <a:srgbClr val="404040"/>
              </a:buClr>
            </a:pPr>
            <a:r>
              <a:rPr lang="en-US" sz="2600" smtClean="0"/>
              <a:t>associated with fear of failure and anxiety</a:t>
            </a:r>
          </a:p>
          <a:p>
            <a:pPr algn="r">
              <a:buFont typeface="Arial" charset="0"/>
              <a:buNone/>
            </a:pPr>
            <a:r>
              <a:rPr lang="en-US" sz="1600" smtClean="0"/>
              <a:t>(Ferrari, Johnson, &amp; McCown, 1995)</a:t>
            </a:r>
          </a:p>
        </p:txBody>
      </p:sp>
      <p:sp>
        <p:nvSpPr>
          <p:cNvPr id="33795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74663" y="244475"/>
            <a:ext cx="8194675" cy="1339850"/>
          </a:xfrm>
        </p:spPr>
        <p:txBody>
          <a:bodyPr/>
          <a:lstStyle/>
          <a:p>
            <a:r>
              <a:rPr lang="en-US" sz="4000" b="1" smtClean="0"/>
              <a:t>Procrastination Elimination Strategies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sz="half" idx="1"/>
          </p:nvPr>
        </p:nvSpPr>
        <p:spPr>
          <a:xfrm>
            <a:off x="642938" y="1825625"/>
            <a:ext cx="3822700" cy="4249738"/>
          </a:xfrm>
        </p:spPr>
        <p:txBody>
          <a:bodyPr/>
          <a:lstStyle/>
          <a:p>
            <a:r>
              <a:rPr lang="en-US" sz="2400" smtClean="0"/>
              <a:t>Time-telling</a:t>
            </a:r>
          </a:p>
          <a:p>
            <a:r>
              <a:rPr lang="en-US" sz="2400" smtClean="0"/>
              <a:t>Prompts: reminder notes</a:t>
            </a:r>
          </a:p>
          <a:p>
            <a:r>
              <a:rPr lang="en-US" sz="2400" smtClean="0"/>
              <a:t>Reinforcement</a:t>
            </a:r>
          </a:p>
          <a:p>
            <a:r>
              <a:rPr lang="en-US" sz="2400" smtClean="0"/>
              <a:t>The bits-and-pieces approach</a:t>
            </a:r>
          </a:p>
          <a:p>
            <a:r>
              <a:rPr lang="en-US" sz="2400" smtClean="0"/>
              <a:t>The 5-minute plan</a:t>
            </a:r>
          </a:p>
        </p:txBody>
      </p:sp>
      <p:sp>
        <p:nvSpPr>
          <p:cNvPr id="34819" name="Content Placeholder 5"/>
          <p:cNvSpPr>
            <a:spLocks noGrp="1"/>
          </p:cNvSpPr>
          <p:nvPr>
            <p:ph sz="half" idx="2"/>
          </p:nvPr>
        </p:nvSpPr>
        <p:spPr>
          <a:xfrm>
            <a:off x="4884738" y="1825625"/>
            <a:ext cx="3784600" cy="3927475"/>
          </a:xfrm>
        </p:spPr>
        <p:txBody>
          <a:bodyPr/>
          <a:lstStyle/>
          <a:p>
            <a:r>
              <a:rPr lang="en-US" sz="2400" smtClean="0"/>
              <a:t>The 80% success rule</a:t>
            </a:r>
          </a:p>
          <a:p>
            <a:r>
              <a:rPr lang="en-US" sz="2400" smtClean="0"/>
              <a:t>Social support for task completion</a:t>
            </a:r>
          </a:p>
          <a:p>
            <a:r>
              <a:rPr lang="en-US" sz="2400" smtClean="0"/>
              <a:t>Establish a set time for a routine</a:t>
            </a:r>
          </a:p>
          <a:p>
            <a:r>
              <a:rPr lang="en-US" sz="2400" smtClean="0"/>
              <a:t>Modify the environment</a:t>
            </a:r>
          </a:p>
          <a:p>
            <a:r>
              <a:rPr lang="en-US" sz="2400" smtClean="0"/>
              <a:t>Challenging and changing beliefs and misperceptions.</a:t>
            </a:r>
          </a:p>
          <a:p>
            <a:endParaRPr lang="en-US" sz="2400" smtClean="0"/>
          </a:p>
        </p:txBody>
      </p:sp>
      <p:sp>
        <p:nvSpPr>
          <p:cNvPr id="34820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Discussion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338" y="1811338"/>
            <a:ext cx="8010525" cy="4554537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well do you manage your time/tasks? What time management strategies could you implement to hone your time management skills?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are the key differences between time management and procrastination?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is procrastination related to self-worth? How is it related to perfectionism?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what tasks do you tend to procrastinate? What may be the underlying cause?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What procrastination elimination strategies could you implement to combat procrastination tendencies?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86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Preview of Chapter 7: </a:t>
            </a:r>
            <a:b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Self-Regulation of the Physical &amp; </a:t>
            </a:r>
            <a:b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Social Environment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2047875"/>
            <a:ext cx="8128000" cy="4183063"/>
          </a:xfrm>
        </p:spPr>
        <p:txBody>
          <a:bodyPr>
            <a:normAutofit/>
          </a:bodyPr>
          <a:lstStyle/>
          <a:p>
            <a:pPr marL="0" indent="0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7 you will be able to:</a:t>
            </a:r>
            <a:endParaRPr lang="en-US" sz="100" b="1" smtClean="0"/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improve your attention and concentration;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select or modify study environments;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work more effectively in groups;</a:t>
            </a:r>
          </a:p>
          <a:p>
            <a:pPr lvl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prepare for and benefit from meetings with tutors and instructors.</a:t>
            </a:r>
          </a:p>
        </p:txBody>
      </p:sp>
      <p:sp>
        <p:nvSpPr>
          <p:cNvPr id="37891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00" smtClean="0"/>
              <a:t>Learning Objectives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Time Management vs. Procrastination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Time Management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Covey’s 4 Quadrants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Time Management Strategies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Procrastination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Causes of</a:t>
            </a:r>
          </a:p>
          <a:p>
            <a:pPr lvl="1">
              <a:lnSpc>
                <a:spcPct val="80000"/>
              </a:lnSpc>
            </a:pPr>
            <a:r>
              <a:rPr lang="en-US" sz="1800" smtClean="0"/>
              <a:t>Procrastination Elimination Strategies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Discussion</a:t>
            </a:r>
          </a:p>
          <a:p>
            <a:pPr>
              <a:lnSpc>
                <a:spcPct val="80000"/>
              </a:lnSpc>
            </a:pPr>
            <a:r>
              <a:rPr lang="en-US" sz="2000" smtClean="0"/>
              <a:t>Chapter 7 Preview</a:t>
            </a:r>
          </a:p>
        </p:txBody>
      </p:sp>
      <p:sp>
        <p:nvSpPr>
          <p:cNvPr id="194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088" y="1824038"/>
            <a:ext cx="8029575" cy="446405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mtClean="0"/>
              <a:t>Identify key differences between time management and procrastination.</a:t>
            </a:r>
          </a:p>
          <a:p>
            <a:pPr>
              <a:lnSpc>
                <a:spcPct val="80000"/>
              </a:lnSpc>
            </a:pPr>
            <a:r>
              <a:rPr lang="en-US" smtClean="0"/>
              <a:t>Use Covey’s 4 Quadrants to determine your level of time management.</a:t>
            </a:r>
            <a:endParaRPr lang="en-US" sz="2200" smtClean="0"/>
          </a:p>
          <a:p>
            <a:pPr>
              <a:lnSpc>
                <a:spcPct val="80000"/>
              </a:lnSpc>
            </a:pPr>
            <a:r>
              <a:rPr lang="en-US" smtClean="0"/>
              <a:t>Evaluate your strengths and challenges with time management and identify appropriate, effective time management strategies that you will implement. </a:t>
            </a:r>
          </a:p>
          <a:p>
            <a:pPr>
              <a:lnSpc>
                <a:spcPct val="80000"/>
              </a:lnSpc>
            </a:pPr>
            <a:r>
              <a:rPr lang="en-US" smtClean="0"/>
              <a:t>Understand the root causes of procrastination.</a:t>
            </a:r>
          </a:p>
          <a:p>
            <a:pPr>
              <a:lnSpc>
                <a:spcPct val="80000"/>
              </a:lnSpc>
            </a:pPr>
            <a:r>
              <a:rPr lang="en-US" smtClean="0"/>
              <a:t>Evaluate your challenges with procrastination and identify appropriate procrastination elimination strategies that you will implement. </a:t>
            </a:r>
          </a:p>
        </p:txBody>
      </p:sp>
      <p:sp>
        <p:nvSpPr>
          <p:cNvPr id="204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Placeholder 2"/>
          <p:cNvSpPr>
            <a:spLocks/>
          </p:cNvSpPr>
          <p:nvPr/>
        </p:nvSpPr>
        <p:spPr bwMode="auto">
          <a:xfrm>
            <a:off x="457200" y="1836738"/>
            <a:ext cx="4040188" cy="7620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rgbClr val="404040"/>
                </a:solidFill>
                <a:cs typeface="Calisto MT"/>
              </a:rPr>
              <a:t>Time Management</a:t>
            </a:r>
          </a:p>
        </p:txBody>
      </p:sp>
      <p:sp>
        <p:nvSpPr>
          <p:cNvPr id="20484" name="Content Placeholder 4"/>
          <p:cNvSpPr>
            <a:spLocks/>
          </p:cNvSpPr>
          <p:nvPr/>
        </p:nvSpPr>
        <p:spPr bwMode="auto">
          <a:xfrm>
            <a:off x="457200" y="2903538"/>
            <a:ext cx="4040188" cy="33115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/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Skill</a:t>
            </a:r>
          </a:p>
          <a:p>
            <a:pPr marL="800100" lvl="1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Do you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understand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 how to organize your time? </a:t>
            </a: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Knowledge</a:t>
            </a:r>
          </a:p>
          <a:p>
            <a:pPr marL="800100" lvl="1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Do you need to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learn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 how to manage your time to accomplish all of your work?</a:t>
            </a:r>
          </a:p>
          <a:p>
            <a:pPr marL="342900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Manage tasks</a:t>
            </a:r>
          </a:p>
          <a:p>
            <a:pPr marL="800100" lvl="1" indent="-342900" eaLnBrk="0" fontAlgn="auto" hangingPunct="0">
              <a:spcBef>
                <a:spcPts val="0"/>
              </a:spcBef>
              <a:spcAft>
                <a:spcPts val="0"/>
              </a:spcAft>
              <a:buSzPct val="70000"/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Do you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know how to prioritize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sto MT"/>
                <a:cs typeface="Calisto MT"/>
              </a:rPr>
              <a:t> your responsibilities?</a:t>
            </a:r>
          </a:p>
          <a:p>
            <a:pPr marL="685800" lvl="1" indent="-336550" eaLnBrk="0" fontAlgn="auto" hangingPunct="0">
              <a:spcBef>
                <a:spcPct val="20000"/>
              </a:spcBef>
              <a:spcAft>
                <a:spcPts val="0"/>
              </a:spcAft>
              <a:buSzPct val="70000"/>
              <a:buFont typeface="Wingdings" charset="0"/>
              <a:buChar char="n"/>
              <a:defRPr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0485" name="Text Placeholder 3"/>
          <p:cNvSpPr>
            <a:spLocks/>
          </p:cNvSpPr>
          <p:nvPr/>
        </p:nvSpPr>
        <p:spPr bwMode="auto">
          <a:xfrm>
            <a:off x="4648200" y="1912938"/>
            <a:ext cx="4041775" cy="6858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b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70000"/>
              <a:buFont typeface="Wingdings" pitchFamily="2" charset="2"/>
              <a:buNone/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Procrastination</a:t>
            </a:r>
          </a:p>
        </p:txBody>
      </p:sp>
      <p:sp>
        <p:nvSpPr>
          <p:cNvPr id="20486" name="Content Placeholder 5"/>
          <p:cNvSpPr>
            <a:spLocks/>
          </p:cNvSpPr>
          <p:nvPr/>
        </p:nvSpPr>
        <p:spPr bwMode="auto">
          <a:xfrm>
            <a:off x="4648200" y="2903538"/>
            <a:ext cx="4191000" cy="361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 eaLnBrk="0" hangingPunct="0">
              <a:buSzPct val="70000"/>
              <a:buFont typeface="Arial" charset="0"/>
              <a:buChar char="•"/>
            </a:pPr>
            <a:r>
              <a:rPr lang="en-US" sz="2000" b="1">
                <a:solidFill>
                  <a:srgbClr val="404040"/>
                </a:solidFill>
                <a:latin typeface="Calisto MT" pitchFamily="18" charset="0"/>
              </a:rPr>
              <a:t> </a:t>
            </a:r>
            <a:r>
              <a:rPr lang="en-US" b="1">
                <a:solidFill>
                  <a:srgbClr val="404040"/>
                </a:solidFill>
                <a:latin typeface="Calisto MT" pitchFamily="18" charset="0"/>
              </a:rPr>
              <a:t>Will</a:t>
            </a:r>
          </a:p>
          <a:p>
            <a:pPr marL="742950" lvl="1" indent="-285750" eaLnBrk="0" hangingPunct="0">
              <a:buSzPct val="70000"/>
              <a:buFont typeface="Arial" charset="0"/>
              <a:buChar char="•"/>
            </a:pP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Do you not </a:t>
            </a:r>
            <a:r>
              <a:rPr lang="en-US" i="1">
                <a:solidFill>
                  <a:srgbClr val="404040"/>
                </a:solidFill>
                <a:latin typeface="Calisto MT" pitchFamily="18" charset="0"/>
              </a:rPr>
              <a:t>feel</a:t>
            </a: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 like dedicating the adequate amount of time to a task?</a:t>
            </a:r>
          </a:p>
          <a:p>
            <a:pPr marL="285750" indent="-285750" eaLnBrk="0" hangingPunct="0">
              <a:buSzPct val="70000"/>
              <a:buFont typeface="Arial" charset="0"/>
              <a:buChar char="•"/>
            </a:pPr>
            <a:r>
              <a:rPr lang="en-US" b="1">
                <a:solidFill>
                  <a:srgbClr val="404040"/>
                </a:solidFill>
                <a:latin typeface="Calisto MT" pitchFamily="18" charset="0"/>
              </a:rPr>
              <a:t>Motivation</a:t>
            </a:r>
          </a:p>
          <a:p>
            <a:pPr marL="742950" lvl="1" indent="-285750" eaLnBrk="0" hangingPunct="0">
              <a:buSzPct val="70000"/>
              <a:buFont typeface="Arial" charset="0"/>
              <a:buChar char="•"/>
            </a:pP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Do you need </a:t>
            </a:r>
            <a:r>
              <a:rPr lang="en-US" i="1">
                <a:solidFill>
                  <a:srgbClr val="404040"/>
                </a:solidFill>
                <a:latin typeface="Calisto MT" pitchFamily="18" charset="0"/>
              </a:rPr>
              <a:t>motivation</a:t>
            </a: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 to start the tasks you set aside time for? </a:t>
            </a:r>
            <a:endParaRPr lang="en-US" b="1">
              <a:solidFill>
                <a:srgbClr val="404040"/>
              </a:solidFill>
              <a:latin typeface="Calisto MT" pitchFamily="18" charset="0"/>
            </a:endParaRPr>
          </a:p>
          <a:p>
            <a:pPr marL="285750" indent="-285750" eaLnBrk="0" hangingPunct="0">
              <a:buSzPct val="70000"/>
              <a:buFont typeface="Arial" charset="0"/>
              <a:buChar char="•"/>
            </a:pPr>
            <a:r>
              <a:rPr lang="en-US" b="1">
                <a:solidFill>
                  <a:srgbClr val="404040"/>
                </a:solidFill>
                <a:latin typeface="Calisto MT" pitchFamily="18" charset="0"/>
              </a:rPr>
              <a:t>Manage affect</a:t>
            </a:r>
          </a:p>
          <a:p>
            <a:pPr marL="742950" lvl="1" indent="-285750" eaLnBrk="0" hangingPunct="0">
              <a:buSzPct val="70000"/>
              <a:buFont typeface="Arial" charset="0"/>
              <a:buChar char="•"/>
            </a:pP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Do you </a:t>
            </a:r>
            <a:r>
              <a:rPr lang="en-US" i="1">
                <a:solidFill>
                  <a:srgbClr val="404040"/>
                </a:solidFill>
                <a:latin typeface="Calisto MT" pitchFamily="18" charset="0"/>
              </a:rPr>
              <a:t>feel overwhelmed </a:t>
            </a:r>
            <a:r>
              <a:rPr lang="en-US">
                <a:solidFill>
                  <a:srgbClr val="404040"/>
                </a:solidFill>
                <a:latin typeface="Calisto MT" pitchFamily="18" charset="0"/>
              </a:rPr>
              <a:t>with the number of tasks you have to accomplish?</a:t>
            </a:r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>
          <a:xfrm>
            <a:off x="382588" y="508000"/>
            <a:ext cx="8229600" cy="914400"/>
          </a:xfrm>
        </p:spPr>
        <p:txBody>
          <a:bodyPr anchor="t"/>
          <a:lstStyle/>
          <a:p>
            <a:r>
              <a:rPr lang="en-US" sz="3600" b="1" smtClean="0"/>
              <a:t>Time Management vs. Procrastination</a:t>
            </a:r>
          </a:p>
        </p:txBody>
      </p:sp>
      <p:sp>
        <p:nvSpPr>
          <p:cNvPr id="22534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2"/>
          <p:cNvSpPr txBox="1">
            <a:spLocks noChangeArrowheads="1"/>
          </p:cNvSpPr>
          <p:nvPr/>
        </p:nvSpPr>
        <p:spPr bwMode="auto">
          <a:xfrm>
            <a:off x="1752600" y="388938"/>
            <a:ext cx="6096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1">
                <a:solidFill>
                  <a:srgbClr val="40404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Prioritizing Tasks</a:t>
            </a:r>
            <a:endParaRPr lang="en-US" sz="4000" b="1">
              <a:solidFill>
                <a:schemeClr val="bg1"/>
              </a:solidFill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</p:txBody>
      </p:sp>
      <p:graphicFrame>
        <p:nvGraphicFramePr>
          <p:cNvPr id="195609" name="Group 25"/>
          <p:cNvGraphicFramePr>
            <a:graphicFrameLocks noGrp="1"/>
          </p:cNvGraphicFramePr>
          <p:nvPr/>
        </p:nvGraphicFramePr>
        <p:xfrm>
          <a:off x="349250" y="1470025"/>
          <a:ext cx="8513763" cy="4333875"/>
        </p:xfrm>
        <a:graphic>
          <a:graphicData uri="http://schemas.openxmlformats.org/drawingml/2006/table">
            <a:tbl>
              <a:tblPr/>
              <a:tblGrid>
                <a:gridCol w="2165350"/>
                <a:gridCol w="3200400"/>
                <a:gridCol w="3148013"/>
              </a:tblGrid>
              <a:tr h="969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Urgent</a:t>
                      </a:r>
                    </a:p>
                  </a:txBody>
                  <a:tcPr marT="45715" marB="45715" anchor="b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NOT Urgent</a:t>
                      </a:r>
                    </a:p>
                  </a:txBody>
                  <a:tcPr marT="45715" marB="45715" anchor="b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Important</a:t>
                      </a:r>
                    </a:p>
                  </a:txBody>
                  <a:tcPr marT="45715" marB="4571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NOT Important</a:t>
                      </a: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15" marB="4571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598" name="TextBox 6"/>
          <p:cNvSpPr txBox="1">
            <a:spLocks noChangeArrowheads="1"/>
          </p:cNvSpPr>
          <p:nvPr/>
        </p:nvSpPr>
        <p:spPr bwMode="auto">
          <a:xfrm>
            <a:off x="2590800" y="2590800"/>
            <a:ext cx="29718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Quadrant 1: </a:t>
            </a:r>
          </a:p>
          <a:p>
            <a:pPr algn="ctr" eaLnBrk="0" hangingPunct="0"/>
            <a:endParaRPr lang="en-US" sz="1000"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Projects due immediately</a:t>
            </a: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Exam tomorrow</a:t>
            </a:r>
          </a:p>
        </p:txBody>
      </p:sp>
      <p:sp>
        <p:nvSpPr>
          <p:cNvPr id="24599" name="TextBox 7"/>
          <p:cNvSpPr txBox="1">
            <a:spLocks noChangeArrowheads="1"/>
          </p:cNvSpPr>
          <p:nvPr/>
        </p:nvSpPr>
        <p:spPr bwMode="auto">
          <a:xfrm>
            <a:off x="5715000" y="2590800"/>
            <a:ext cx="307657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Quadrant 2: </a:t>
            </a:r>
            <a:endParaRPr lang="en-US" sz="1000"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endParaRPr lang="en-US" sz="1000"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Essay due in a week</a:t>
            </a: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Exercise</a:t>
            </a: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Goal setting</a:t>
            </a:r>
          </a:p>
        </p:txBody>
      </p:sp>
      <p:sp>
        <p:nvSpPr>
          <p:cNvPr id="24600" name="TextBox 8"/>
          <p:cNvSpPr txBox="1">
            <a:spLocks noChangeArrowheads="1"/>
          </p:cNvSpPr>
          <p:nvPr/>
        </p:nvSpPr>
        <p:spPr bwMode="auto">
          <a:xfrm>
            <a:off x="2514600" y="4267200"/>
            <a:ext cx="312420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Quadrant 3: </a:t>
            </a:r>
          </a:p>
          <a:p>
            <a:pPr algn="ctr" eaLnBrk="0" hangingPunct="0"/>
            <a:endParaRPr lang="en-US" sz="1000"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Other people’s small problems</a:t>
            </a: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Peer pressure</a:t>
            </a:r>
          </a:p>
        </p:txBody>
      </p:sp>
      <p:sp>
        <p:nvSpPr>
          <p:cNvPr id="24601" name="TextBox 9"/>
          <p:cNvSpPr txBox="1">
            <a:spLocks noChangeArrowheads="1"/>
          </p:cNvSpPr>
          <p:nvPr/>
        </p:nvSpPr>
        <p:spPr bwMode="auto">
          <a:xfrm>
            <a:off x="6019800" y="4267200"/>
            <a:ext cx="25765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000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Quadrant 4:</a:t>
            </a:r>
          </a:p>
          <a:p>
            <a:pPr algn="ctr" eaLnBrk="0" hangingPunct="0"/>
            <a:endParaRPr lang="en-US" sz="1000"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Too much screen time</a:t>
            </a:r>
          </a:p>
          <a:p>
            <a:pPr algn="ctr" eaLnBrk="0" hangingPunct="0"/>
            <a:r>
              <a:rPr lang="en-US" sz="1600" i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Too many naps</a:t>
            </a:r>
          </a:p>
          <a:p>
            <a:pPr algn="ctr" eaLnBrk="0" hangingPunct="0"/>
            <a:endParaRPr lang="en-US" b="1" i="1">
              <a:solidFill>
                <a:srgbClr val="BD1B12"/>
              </a:solidFill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</p:txBody>
      </p:sp>
      <p:sp>
        <p:nvSpPr>
          <p:cNvPr id="24602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2"/>
          <p:cNvSpPr txBox="1">
            <a:spLocks noChangeArrowheads="1"/>
          </p:cNvSpPr>
          <p:nvPr/>
        </p:nvSpPr>
        <p:spPr bwMode="auto">
          <a:xfrm>
            <a:off x="1752600" y="406400"/>
            <a:ext cx="609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Garamond" charset="0"/>
                <a:ea typeface="ＭＳ Ｐゴシック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404040"/>
                </a:solidFill>
                <a:latin typeface="+mj-lt"/>
              </a:rPr>
              <a:t>Prioritizing </a:t>
            </a:r>
            <a:r>
              <a:rPr lang="en-US" sz="4000" b="1" dirty="0" smtClean="0">
                <a:solidFill>
                  <a:srgbClr val="404040"/>
                </a:solidFill>
                <a:latin typeface="+mj-lt"/>
              </a:rPr>
              <a:t>Tasks</a:t>
            </a:r>
            <a:endParaRPr lang="en-US" sz="1700" b="1" dirty="0">
              <a:solidFill>
                <a:schemeClr val="bg1"/>
              </a:solidFill>
              <a:latin typeface="Perpetua" charset="0"/>
            </a:endParaRPr>
          </a:p>
        </p:txBody>
      </p:sp>
      <p:graphicFrame>
        <p:nvGraphicFramePr>
          <p:cNvPr id="195609" name="Group 25"/>
          <p:cNvGraphicFramePr>
            <a:graphicFrameLocks noGrp="1"/>
          </p:cNvGraphicFramePr>
          <p:nvPr/>
        </p:nvGraphicFramePr>
        <p:xfrm>
          <a:off x="349250" y="1470025"/>
          <a:ext cx="8513763" cy="4275138"/>
        </p:xfrm>
        <a:graphic>
          <a:graphicData uri="http://schemas.openxmlformats.org/drawingml/2006/table">
            <a:tbl>
              <a:tblPr/>
              <a:tblGrid>
                <a:gridCol w="2165350"/>
                <a:gridCol w="3200400"/>
                <a:gridCol w="3148013"/>
              </a:tblGrid>
              <a:tr h="909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25" marB="45725" horzOverflow="overflow">
                    <a:lnL>
                      <a:noFill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Urgent</a:t>
                      </a:r>
                    </a:p>
                  </a:txBody>
                  <a:tcPr marT="45725" marB="45725" anchor="b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NOT Urgent</a:t>
                      </a: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Important</a:t>
                      </a:r>
                    </a:p>
                  </a:txBody>
                  <a:tcPr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6826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sto MT"/>
                          <a:ea typeface="MS PGothic" pitchFamily="34" charset="-128"/>
                          <a:cs typeface="Calisto MT"/>
                        </a:rPr>
                        <a:t>NOT Important</a:t>
                      </a: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sto MT"/>
                        <a:ea typeface="MS PGothic" pitchFamily="34" charset="-128"/>
                        <a:cs typeface="Calisto MT"/>
                      </a:endParaRPr>
                    </a:p>
                  </a:txBody>
                  <a:tcPr marT="45725" marB="45725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646" name="TextBox 6"/>
          <p:cNvSpPr txBox="1">
            <a:spLocks noChangeArrowheads="1"/>
          </p:cNvSpPr>
          <p:nvPr/>
        </p:nvSpPr>
        <p:spPr bwMode="auto">
          <a:xfrm>
            <a:off x="2590800" y="2590800"/>
            <a:ext cx="29718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Q1: </a:t>
            </a:r>
          </a:p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The Procrastinator</a:t>
            </a:r>
          </a:p>
          <a:p>
            <a:pPr algn="ctr" eaLnBrk="0" hangingPunct="0"/>
            <a:endParaRPr lang="en-US" sz="1600" b="1">
              <a:solidFill>
                <a:srgbClr val="BD1B12"/>
              </a:solidFill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Stressed out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Burned out</a:t>
            </a:r>
          </a:p>
        </p:txBody>
      </p:sp>
      <p:sp>
        <p:nvSpPr>
          <p:cNvPr id="26647" name="TextBox 10"/>
          <p:cNvSpPr txBox="1">
            <a:spLocks noChangeArrowheads="1"/>
          </p:cNvSpPr>
          <p:nvPr/>
        </p:nvSpPr>
        <p:spPr bwMode="auto">
          <a:xfrm>
            <a:off x="2590800" y="4267200"/>
            <a:ext cx="29718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Q3: </a:t>
            </a:r>
          </a:p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The Yes-Person</a:t>
            </a:r>
          </a:p>
          <a:p>
            <a:pPr algn="ctr" eaLnBrk="0" hangingPunct="0"/>
            <a:endParaRPr lang="en-US" sz="1600" b="1">
              <a:solidFill>
                <a:srgbClr val="BD1B12"/>
              </a:solidFill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Resentment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Feels Used</a:t>
            </a:r>
          </a:p>
        </p:txBody>
      </p:sp>
      <p:sp>
        <p:nvSpPr>
          <p:cNvPr id="26648" name="TextBox 11"/>
          <p:cNvSpPr txBox="1">
            <a:spLocks noChangeArrowheads="1"/>
          </p:cNvSpPr>
          <p:nvPr/>
        </p:nvSpPr>
        <p:spPr bwMode="auto">
          <a:xfrm>
            <a:off x="5791200" y="4267200"/>
            <a:ext cx="2971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Q4: </a:t>
            </a:r>
          </a:p>
          <a:p>
            <a:pPr algn="ctr" eaLnBrk="0" hangingPunct="0"/>
            <a:r>
              <a:rPr lang="en-US" sz="1600" b="1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The Slacker</a:t>
            </a:r>
          </a:p>
          <a:p>
            <a:pPr algn="ctr" eaLnBrk="0" hangingPunct="0"/>
            <a:endParaRPr lang="en-US" sz="1600" b="1">
              <a:solidFill>
                <a:srgbClr val="BD1B12"/>
              </a:solidFill>
              <a:latin typeface="Calisto MT" pitchFamily="18" charset="0"/>
              <a:ea typeface="ＭＳ Ｐゴシック" pitchFamily="34" charset="-128"/>
              <a:cs typeface="Calisto MT" pitchFamily="18" charset="0"/>
            </a:endParaRPr>
          </a:p>
        </p:txBody>
      </p:sp>
      <p:sp>
        <p:nvSpPr>
          <p:cNvPr id="26649" name="TextBox 12"/>
          <p:cNvSpPr txBox="1">
            <a:spLocks noChangeArrowheads="1"/>
          </p:cNvSpPr>
          <p:nvPr/>
        </p:nvSpPr>
        <p:spPr bwMode="auto">
          <a:xfrm>
            <a:off x="5791200" y="2590800"/>
            <a:ext cx="2971800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Q2: </a:t>
            </a:r>
          </a:p>
          <a:p>
            <a:pPr algn="ctr" eaLnBrk="0" hangingPunct="0"/>
            <a:r>
              <a:rPr lang="en-US" sz="1600" b="1"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The Prioritizer</a:t>
            </a:r>
          </a:p>
          <a:p>
            <a:pPr algn="ctr" eaLnBrk="0" hangingPunct="0"/>
            <a:r>
              <a:rPr lang="en-US" sz="1600" b="1">
                <a:solidFill>
                  <a:srgbClr val="BD1B12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Vision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Balance</a:t>
            </a:r>
          </a:p>
          <a:p>
            <a:pPr algn="ctr" eaLnBrk="0" hangingPunct="0"/>
            <a:r>
              <a:rPr lang="en-US" sz="1600">
                <a:solidFill>
                  <a:srgbClr val="000000"/>
                </a:solidFill>
                <a:latin typeface="Calisto MT" pitchFamily="18" charset="0"/>
                <a:ea typeface="ＭＳ Ｐゴシック" pitchFamily="34" charset="-128"/>
                <a:cs typeface="Calisto MT" pitchFamily="18" charset="0"/>
              </a:rPr>
              <a:t>Control</a:t>
            </a:r>
          </a:p>
        </p:txBody>
      </p:sp>
      <p:sp>
        <p:nvSpPr>
          <p:cNvPr id="26650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/>
              <a:t>Time Management Strategies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sz="half" idx="1"/>
          </p:nvPr>
        </p:nvSpPr>
        <p:spPr>
          <a:xfrm>
            <a:off x="541338" y="1758950"/>
            <a:ext cx="3924300" cy="39274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Create an environment that is relatively free of distractions and interruptions.</a:t>
            </a:r>
          </a:p>
          <a:p>
            <a:pPr>
              <a:lnSpc>
                <a:spcPct val="90000"/>
              </a:lnSpc>
            </a:pPr>
            <a:r>
              <a:rPr lang="en-US" smtClean="0"/>
              <a:t>Take short breaks.</a:t>
            </a:r>
          </a:p>
          <a:p>
            <a:pPr>
              <a:lnSpc>
                <a:spcPct val="90000"/>
              </a:lnSpc>
            </a:pPr>
            <a:r>
              <a:rPr lang="en-US" smtClean="0"/>
              <a:t>Be specific in identifying how you plan to use your time.</a:t>
            </a:r>
          </a:p>
          <a:p>
            <a:pPr>
              <a:lnSpc>
                <a:spcPct val="90000"/>
              </a:lnSpc>
            </a:pPr>
            <a:r>
              <a:rPr lang="en-US" smtClean="0"/>
              <a:t>Alternate subjects when you have a long time block available for study.</a:t>
            </a:r>
          </a:p>
          <a:p>
            <a:pPr>
              <a:lnSpc>
                <a:spcPct val="90000"/>
              </a:lnSpc>
            </a:pPr>
            <a:r>
              <a:rPr lang="en-US" smtClean="0"/>
              <a:t>Estimate the time needed for each assignment.</a:t>
            </a:r>
          </a:p>
          <a:p>
            <a:pPr>
              <a:lnSpc>
                <a:spcPct val="90000"/>
              </a:lnSpc>
            </a:pPr>
            <a:r>
              <a:rPr lang="en-US" smtClean="0"/>
              <a:t>Prioritize tasks.</a:t>
            </a:r>
          </a:p>
          <a:p>
            <a:pPr>
              <a:lnSpc>
                <a:spcPct val="90000"/>
              </a:lnSpc>
            </a:pP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99000" y="1774825"/>
            <a:ext cx="3954463" cy="42814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Schedule tasks so they can be accomplished in 30- to 60-minute blocks of time.</a:t>
            </a:r>
          </a:p>
          <a:p>
            <a:pPr>
              <a:lnSpc>
                <a:spcPct val="80000"/>
              </a:lnSpc>
            </a:pPr>
            <a:r>
              <a:rPr lang="en-US" smtClean="0"/>
              <a:t>Do the assignments for the course you dislike first.</a:t>
            </a:r>
          </a:p>
          <a:p>
            <a:pPr>
              <a:lnSpc>
                <a:spcPct val="80000"/>
              </a:lnSpc>
            </a:pPr>
            <a:r>
              <a:rPr lang="en-US" smtClean="0"/>
              <a:t>Work ahead of your assignments when possible.</a:t>
            </a:r>
          </a:p>
          <a:p>
            <a:pPr>
              <a:lnSpc>
                <a:spcPct val="80000"/>
              </a:lnSpc>
            </a:pPr>
            <a:r>
              <a:rPr lang="en-US" smtClean="0"/>
              <a:t>Take down any appointments as soon as you make them in your smart phone or calendar.</a:t>
            </a:r>
          </a:p>
          <a:p>
            <a:pPr>
              <a:lnSpc>
                <a:spcPct val="80000"/>
              </a:lnSpc>
            </a:pPr>
            <a:r>
              <a:rPr lang="en-US" smtClean="0"/>
              <a:t>Use technology to manage your time.</a:t>
            </a:r>
          </a:p>
          <a:p>
            <a:pPr>
              <a:lnSpc>
                <a:spcPct val="80000"/>
              </a:lnSpc>
            </a:pPr>
            <a:endParaRPr lang="en-US" smtClean="0"/>
          </a:p>
        </p:txBody>
      </p:sp>
      <p:sp>
        <p:nvSpPr>
          <p:cNvPr id="28676" name="Footer Placeholder 3"/>
          <p:cNvSpPr txBox="1">
            <a:spLocks/>
          </p:cNvSpPr>
          <p:nvPr/>
        </p:nvSpPr>
        <p:spPr bwMode="auto">
          <a:xfrm>
            <a:off x="5748338" y="6381750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558800" y="333375"/>
            <a:ext cx="8026400" cy="1143000"/>
          </a:xfrm>
        </p:spPr>
        <p:txBody>
          <a:bodyPr/>
          <a:lstStyle/>
          <a:p>
            <a:r>
              <a:rPr lang="en-US" sz="4000" b="1" smtClean="0"/>
              <a:t>Developing a System of </a:t>
            </a:r>
            <a:br>
              <a:rPr lang="en-US" sz="4000" b="1" smtClean="0"/>
            </a:br>
            <a:r>
              <a:rPr lang="en-US" sz="4000" b="1" smtClean="0"/>
              <a:t>Time Planning and Management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042988" y="2235200"/>
            <a:ext cx="6777037" cy="3876675"/>
          </a:xfrm>
        </p:spPr>
        <p:txBody>
          <a:bodyPr/>
          <a:lstStyle/>
          <a:p>
            <a:r>
              <a:rPr lang="en-US" sz="2800" smtClean="0"/>
              <a:t>Semester Calendar</a:t>
            </a:r>
          </a:p>
          <a:p>
            <a:r>
              <a:rPr lang="en-US" sz="2800" smtClean="0"/>
              <a:t>Weekly Priority Tasks List</a:t>
            </a:r>
          </a:p>
          <a:p>
            <a:r>
              <a:rPr lang="en-US" sz="2800" smtClean="0"/>
              <a:t>Weekly Schedule</a:t>
            </a:r>
          </a:p>
        </p:txBody>
      </p:sp>
      <p:sp>
        <p:nvSpPr>
          <p:cNvPr id="2969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smtClean="0">
                <a:ea typeface="ＭＳ Ｐゴシック" pitchFamily="34" charset="-128"/>
                <a:cs typeface="Calisto MT" pitchFamily="18" charset="0"/>
              </a:rPr>
              <a:t>Are you a procrastinator? 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55600" y="1736725"/>
            <a:ext cx="8262938" cy="4189413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Clr>
                <a:schemeClr val="bg1"/>
              </a:buClr>
              <a:buFontTx/>
              <a:buNone/>
              <a:defRPr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Procrastinators: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verestimate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the time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they have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left to perform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tasks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U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nderestimate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the time it takes to complete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tasks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O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verestimate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how motivated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they will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feel the next day, the next week, the next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month, etc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.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 </a:t>
            </a: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hink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that succeeding at a task requires that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they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feel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like doing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it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  <a:p>
            <a:pPr fontAlgn="auto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B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elieve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that working when not in the mood is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Calisto MT"/>
              </a:rPr>
              <a:t>suboptimal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cs typeface="Calisto MT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956</TotalTime>
  <Words>767</Words>
  <Application>Microsoft Macintosh PowerPoint</Application>
  <PresentationFormat>On-screen Show (4:3)</PresentationFormat>
  <Paragraphs>166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15</vt:i4>
      </vt:variant>
      <vt:variant>
        <vt:lpstr>Slide Titles</vt:lpstr>
      </vt:variant>
      <vt:variant>
        <vt:i4>14</vt:i4>
      </vt:variant>
    </vt:vector>
  </HeadingPairs>
  <TitlesOfParts>
    <vt:vector size="37" baseType="lpstr">
      <vt:lpstr>Calisto MT</vt:lpstr>
      <vt:lpstr>Arial</vt:lpstr>
      <vt:lpstr>Calibri</vt:lpstr>
      <vt:lpstr>Brush Script MT</vt:lpstr>
      <vt:lpstr>Arial Black</vt:lpstr>
      <vt:lpstr>Wingdings</vt:lpstr>
      <vt:lpstr>ＭＳ Ｐゴシック</vt:lpstr>
      <vt:lpstr>Perpetua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Chapter 6</vt:lpstr>
      <vt:lpstr>Agenda</vt:lpstr>
      <vt:lpstr>Learning Objectives</vt:lpstr>
      <vt:lpstr>Time Management vs. Procrastination</vt:lpstr>
      <vt:lpstr>Slide 5</vt:lpstr>
      <vt:lpstr>Slide 6</vt:lpstr>
      <vt:lpstr>Time Management Strategies</vt:lpstr>
      <vt:lpstr>Developing a System of  Time Planning and Management</vt:lpstr>
      <vt:lpstr>Are you a procrastinator?  </vt:lpstr>
      <vt:lpstr>What is procrastination?</vt:lpstr>
      <vt:lpstr>What are the causes of procrastination?</vt:lpstr>
      <vt:lpstr>Procrastination Elimination Strategies</vt:lpstr>
      <vt:lpstr>Discussion Questions</vt:lpstr>
      <vt:lpstr>Preview of Chapter 7:  Self-Regulation of the Physical &amp;  Social Environment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115</cp:revision>
  <cp:lastPrinted>2012-03-16T19:19:45Z</cp:lastPrinted>
  <dcterms:created xsi:type="dcterms:W3CDTF">2012-03-15T20:37:55Z</dcterms:created>
  <dcterms:modified xsi:type="dcterms:W3CDTF">2016-06-01T16:06:41Z</dcterms:modified>
</cp:coreProperties>
</file>