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1.xml" ContentType="application/vnd.openxmlformats-officedocument.presentationml.tags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2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83" r:id="rId3"/>
    <p:sldId id="284" r:id="rId4"/>
    <p:sldId id="279" r:id="rId5"/>
    <p:sldId id="281" r:id="rId6"/>
    <p:sldId id="282" r:id="rId7"/>
    <p:sldId id="274" r:id="rId8"/>
    <p:sldId id="269" r:id="rId9"/>
    <p:sldId id="280" r:id="rId10"/>
    <p:sldId id="270" r:id="rId11"/>
    <p:sldId id="272" r:id="rId12"/>
    <p:sldId id="276" r:id="rId13"/>
    <p:sldId id="277" r:id="rId14"/>
    <p:sldId id="278" r:id="rId15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0408" autoAdjust="0"/>
  </p:normalViewPr>
  <p:slideViewPr>
    <p:cSldViewPr snapToGrid="0" snapToObjects="1">
      <p:cViewPr varScale="1">
        <p:scale>
          <a:sx n="97" d="100"/>
          <a:sy n="97" d="100"/>
        </p:scale>
        <p:origin x="-202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666E958-165E-43E9-A655-FBF3084F72FD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20A2865-AECE-4A7A-BC31-986C60C6078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2521DD4-11A4-4C3C-BC41-94F388521466}" type="datetimeFigureOut">
              <a:rPr lang="en-US"/>
              <a:pPr>
                <a:defRPr/>
              </a:pPr>
              <a:t>6/1/2016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C0A75F7E-0844-4737-AAD8-0D2F551CB3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1507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FBE28CC2-1F06-4ABF-9E1D-150EE3DDAABE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3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9EFC01F-2F06-49CB-9E06-41706AF00536}" type="slidenum">
              <a:rPr lang="en-US">
                <a:solidFill>
                  <a:srgbClr val="000000"/>
                </a:solidFill>
                <a:latin typeface="Arial" charset="0"/>
                <a:ea typeface="ＭＳ Ｐゴシック" pitchFamily="34" charset="-128"/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en-US">
              <a:solidFill>
                <a:srgbClr val="000000"/>
              </a:solidFill>
              <a:latin typeface="Arial" charset="0"/>
              <a:ea typeface="ＭＳ Ｐゴシック" pitchFamily="34" charset="-128"/>
              <a:cs typeface="Arial" charset="0"/>
            </a:endParaRPr>
          </a:p>
        </p:txBody>
      </p:sp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1147763" y="714375"/>
            <a:ext cx="2513012" cy="1884363"/>
          </a:xfrm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xfrm>
            <a:off x="373063" y="2847975"/>
            <a:ext cx="6186487" cy="5610225"/>
          </a:xfrm>
          <a:noFill/>
        </p:spPr>
        <p:txBody>
          <a:bodyPr wrap="square" lIns="91435" tIns="45718" rIns="91435" bIns="45718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  <p:sp>
        <p:nvSpPr>
          <p:cNvPr id="2355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/>
            <a:fld id="{5A5FCA74-0EA3-49CD-9A8A-A3E18D971F8E}" type="slidenum">
              <a:rPr lang="en-US" sz="1200">
                <a:solidFill>
                  <a:srgbClr val="000000"/>
                </a:solidFill>
                <a:latin typeface="Calibri" pitchFamily="34" charset="0"/>
                <a:ea typeface="ＭＳ Ｐゴシック" pitchFamily="34" charset="-128"/>
              </a:rPr>
              <a:pPr algn="r"/>
              <a:t>4</a:t>
            </a:fld>
            <a:endParaRPr lang="en-US" sz="1200">
              <a:solidFill>
                <a:srgbClr val="000000"/>
              </a:solidFill>
              <a:latin typeface="Calibri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GB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2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Exercise 6.3: Challenge Irrational Beliefs</a:t>
            </a:r>
          </a:p>
        </p:txBody>
      </p:sp>
      <p:sp>
        <p:nvSpPr>
          <p:cNvPr id="35843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8E53AD5A-608F-4B87-8D5A-9BF1F9FEB61C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12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Slide Image Placeholder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4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r>
              <a:rPr lang="en-US" smtClean="0"/>
              <a:t>Giving students a preview of the  next unit/chapter is a great way to get them engaged in learning and support them in self-regulating.</a:t>
            </a:r>
          </a:p>
          <a:p>
            <a:pPr>
              <a:spcBef>
                <a:spcPct val="0"/>
              </a:spcBef>
            </a:pPr>
            <a:endParaRPr lang="en-US" smtClean="0"/>
          </a:p>
          <a:p>
            <a:pPr>
              <a:spcBef>
                <a:spcPct val="0"/>
              </a:spcBef>
            </a:pPr>
            <a:r>
              <a:rPr lang="en-US" b="1" smtClean="0"/>
              <a:t>NOTE: If you are using this book out of order (as recommended), you can find the preview of other chapters at the end of the PowerPoint for the previous chapter.</a:t>
            </a:r>
          </a:p>
          <a:p>
            <a:pPr>
              <a:spcBef>
                <a:spcPct val="0"/>
              </a:spcBef>
            </a:pPr>
            <a:endParaRPr lang="en-US" smtClean="0"/>
          </a:p>
        </p:txBody>
      </p:sp>
      <p:sp>
        <p:nvSpPr>
          <p:cNvPr id="38915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72A328A-26C4-4309-B14C-7328C867FC78}" type="slidenum">
              <a:rPr lang="en-US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14</a:t>
            </a:fld>
            <a:endParaRPr lang="en-US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5" name="Rectangle 7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" name="Rectangle 13"/>
            <p:cNvSpPr>
              <a:spLocks/>
            </p:cNvSpPr>
            <p:nvPr/>
          </p:nvSpPr>
          <p:spPr>
            <a:xfrm>
              <a:off x="563082" y="474973"/>
              <a:ext cx="7982907" cy="5889005"/>
            </a:xfrm>
            <a:prstGeom prst="rect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  <p:cxnSp>
          <p:nvCxnSpPr>
            <p:cNvPr id="7" name="Straight Connector 14"/>
            <p:cNvCxnSpPr/>
            <p:nvPr/>
          </p:nvCxnSpPr>
          <p:spPr>
            <a:xfrm>
              <a:off x="563082" y="6133815"/>
              <a:ext cx="7982907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  <p:sp>
          <p:nvSpPr>
            <p:cNvPr id="8" name="Rectangle 16"/>
            <p:cNvSpPr/>
            <p:nvPr/>
          </p:nvSpPr>
          <p:spPr>
            <a:xfrm>
              <a:off x="563082" y="457512"/>
              <a:ext cx="7982907" cy="2577829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3950"/>
            <a:ext cx="7342188" cy="1924050"/>
          </a:xfrm>
        </p:spPr>
        <p:txBody>
          <a:bodyPr anchor="b">
            <a:noAutofit/>
          </a:bodyPr>
          <a:lstStyle>
            <a:lvl1pPr>
              <a:defRPr sz="5400" kern="120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4400" y="3429000"/>
            <a:ext cx="7342188" cy="1752600"/>
          </a:xfrm>
        </p:spPr>
        <p:txBody>
          <a:bodyPr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None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>
          <a:xfrm>
            <a:off x="573088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1E87BD3-3999-4756-9D32-83AECD5BD363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638800" y="6122988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191000" y="6122988"/>
            <a:ext cx="762000" cy="271462"/>
          </a:xfrm>
        </p:spPr>
        <p:txBody>
          <a:bodyPr/>
          <a:lstStyle>
            <a:lvl1pPr>
              <a:defRPr/>
            </a:lvl1pPr>
          </a:lstStyle>
          <a:p>
            <a:fld id="{300C11CC-76BE-4ACF-8D8A-C396EA69578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, Picture,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7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7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grpSp>
            <p:nvGrpSpPr>
              <p:cNvPr id="9" name="Group 26"/>
              <p:cNvGrpSpPr>
                <a:grpSpLocks/>
              </p:cNvGrpSpPr>
              <p:nvPr/>
            </p:nvGrpSpPr>
            <p:grpSpPr bwMode="auto">
              <a:xfrm>
                <a:off x="182880" y="173699"/>
                <a:ext cx="8778240" cy="6510602"/>
                <a:chOff x="182880" y="173699"/>
                <a:chExt cx="8778240" cy="6510602"/>
              </a:xfrm>
            </p:grpSpPr>
            <p:sp>
              <p:nvSpPr>
                <p:cNvPr id="11" name="Rectangle 28"/>
                <p:cNvSpPr/>
                <p:nvPr/>
              </p:nvSpPr>
              <p:spPr>
                <a:xfrm>
                  <a:off x="182880" y="173699"/>
                  <a:ext cx="8778240" cy="6510602"/>
                </a:xfrm>
                <a:prstGeom prst="rect">
                  <a:avLst/>
                </a:prstGeom>
                <a:solidFill>
                  <a:schemeClr val="bg1">
                    <a:lumMod val="95000"/>
                  </a:schemeClr>
                </a:solidFill>
                <a:ln w="12700">
                  <a:noFill/>
                </a:ln>
                <a:effectLst>
                  <a:outerShdw blurRad="63500" sx="101000" sy="101000" algn="ctr" rotWithShape="0">
                    <a:prstClr val="black">
                      <a:alpha val="40000"/>
                    </a:prstClr>
                  </a:outerShdw>
                </a:effectLst>
                <a:scene3d>
                  <a:camera prst="perspectiveFront" fov="4800000"/>
                  <a:lightRig rig="threePt" dir="t"/>
                </a:scene3d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grpSp>
              <p:nvGrpSpPr>
                <p:cNvPr id="12" name="Group 10"/>
                <p:cNvGrpSpPr>
                  <a:grpSpLocks/>
                </p:cNvGrpSpPr>
                <p:nvPr/>
              </p:nvGrpSpPr>
              <p:grpSpPr bwMode="auto">
                <a:xfrm>
                  <a:off x="256032" y="237744"/>
                  <a:ext cx="8622792" cy="6364224"/>
                  <a:chOff x="247157" y="247430"/>
                  <a:chExt cx="8622792" cy="6364224"/>
                </a:xfrm>
              </p:grpSpPr>
              <p:sp>
                <p:nvSpPr>
                  <p:cNvPr id="13" name="Rectangle 30"/>
                  <p:cNvSpPr>
                    <a:spLocks/>
                  </p:cNvSpPr>
                  <p:nvPr/>
                </p:nvSpPr>
                <p:spPr>
                  <a:xfrm>
                    <a:off x="247025" y="246872"/>
                    <a:ext cx="8622676" cy="6364582"/>
                  </a:xfrm>
                  <a:prstGeom prst="rect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  <p:txBody>
                  <a:bodyPr anchor="ctr"/>
                  <a:lstStyle/>
                  <a:p>
                    <a:pPr algn="ctr" fontAlgn="auto">
                      <a:spcBef>
                        <a:spcPts val="0"/>
                      </a:spcBef>
                      <a:spcAft>
                        <a:spcPts val="0"/>
                      </a:spcAft>
                      <a:defRPr/>
                    </a:pPr>
                    <a:endParaRPr/>
                  </a:p>
                </p:txBody>
              </p:sp>
              <p:cxnSp>
                <p:nvCxnSpPr>
                  <p:cNvPr id="14" name="Straight Connector 31"/>
                  <p:cNvCxnSpPr/>
                  <p:nvPr/>
                </p:nvCxnSpPr>
                <p:spPr>
                  <a:xfrm>
                    <a:off x="247025" y="6389249"/>
                    <a:ext cx="8622676" cy="1587"/>
                  </a:xfrm>
                  <a:prstGeom prst="line">
                    <a:avLst/>
                  </a:prstGeom>
                  <a:noFill/>
                  <a:ln w="12700">
                    <a:solidFill>
                      <a:schemeClr val="tx2">
                        <a:lumMod val="40000"/>
                        <a:lumOff val="60000"/>
                      </a:schemeClr>
                    </a:solidFill>
                  </a:ln>
                </p:spPr>
                <p:style>
                  <a:lnRef idx="2">
                    <a:schemeClr val="accent1">
                      <a:shade val="50000"/>
                    </a:schemeClr>
                  </a:lnRef>
                  <a:fillRef idx="1">
                    <a:schemeClr val="accent1"/>
                  </a:fillRef>
                  <a:effectRef idx="0">
                    <a:schemeClr val="accent1"/>
                  </a:effectRef>
                  <a:fontRef idx="minor">
                    <a:schemeClr val="lt1"/>
                  </a:fontRef>
                </p:style>
              </p:cxnSp>
            </p:grpSp>
          </p:grpSp>
          <p:sp>
            <p:nvSpPr>
              <p:cNvPr id="10" name="Rectangle 27"/>
              <p:cNvSpPr/>
              <p:nvPr/>
            </p:nvSpPr>
            <p:spPr>
              <a:xfrm rot="5400000">
                <a:off x="801568" y="3274246"/>
                <a:ext cx="6134441" cy="63495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  <p:sp>
          <p:nvSpPr>
            <p:cNvPr id="8" name="Rectangle 24"/>
            <p:cNvSpPr/>
            <p:nvPr/>
          </p:nvSpPr>
          <p:spPr>
            <a:xfrm rot="10800000">
              <a:off x="259074" y="1594222"/>
              <a:ext cx="3574791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694329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672323"/>
            <a:ext cx="3008313" cy="3403040"/>
          </a:xfrm>
        </p:spPr>
        <p:txBody>
          <a:bodyPr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7" name="Picture Placeholder 16"/>
          <p:cNvSpPr>
            <a:spLocks noGrp="1"/>
          </p:cNvSpPr>
          <p:nvPr>
            <p:ph type="pic" sz="quarter" idx="13"/>
          </p:nvPr>
        </p:nvSpPr>
        <p:spPr>
          <a:xfrm>
            <a:off x="352892" y="310123"/>
            <a:ext cx="3398837" cy="1204912"/>
          </a:xfrm>
        </p:spPr>
        <p:txBody>
          <a:bodyPr rtlCol="0">
            <a:normAutofit/>
          </a:bodyPr>
          <a:lstStyle>
            <a:lvl1pPr>
              <a:buNone/>
              <a:defRPr sz="18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5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0500FF-FBF4-4860-9B91-F12369C87D41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6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8" name="Slide Number Placeholder 6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4C2F4C06-2856-4C63-BAA8-25AE5922152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4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7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9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6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691640"/>
            <a:ext cx="3008376" cy="914400"/>
          </a:xfrm>
        </p:spPr>
        <p:txBody>
          <a:bodyPr anchor="b">
            <a:no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338559" y="612775"/>
            <a:ext cx="4114800" cy="5468112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2" y="2670048"/>
            <a:ext cx="3008376" cy="3401568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EBFFA1-1FF7-4D19-B817-DEA583D7B5D2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CE1349-538F-4A2D-83BE-7AC3B78C48C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6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8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21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22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19"/>
            <p:cNvSpPr/>
            <p:nvPr/>
          </p:nvSpPr>
          <p:spPr>
            <a:xfrm>
              <a:off x="255900" y="4203542"/>
              <a:ext cx="8622676" cy="63487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1" y="4287819"/>
            <a:ext cx="8021977" cy="916193"/>
          </a:xfrm>
        </p:spPr>
        <p:txBody>
          <a:bodyPr anchor="b">
            <a:no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6347" y="331694"/>
            <a:ext cx="8421624" cy="3783106"/>
          </a:xfrm>
        </p:spPr>
        <p:txBody>
          <a:bodyPr rtlCol="0">
            <a:normAutofit/>
          </a:bodyPr>
          <a:lstStyle>
            <a:lvl1pPr marL="0" indent="0">
              <a:buNone/>
              <a:defRPr sz="24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351" y="5271247"/>
            <a:ext cx="8021977" cy="1013011"/>
          </a:xfrm>
        </p:spPr>
        <p:txBody>
          <a:bodyPr rtlCol="0">
            <a:normAutofit/>
          </a:bodyPr>
          <a:lstStyle>
            <a:lvl1pPr marL="0" indent="0">
              <a:spcBef>
                <a:spcPts val="0"/>
              </a:spcBef>
              <a:buNone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786DBB-06F9-4CD5-9E3A-79F41DAD2BC5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C2471E-FE9B-4309-8C8D-47906F6135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hf sldNum="0"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12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3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5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6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17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0A9F3E-871D-4C48-A2B0-AF0A5B580140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8ED09F-8A6B-4F19-8722-39B838A46BC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5" name="Group 13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7" name="Rectangle 14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8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9" name="Rectangle 16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0" name="Straight Connector 18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6" name="Rectangle 17"/>
            <p:cNvSpPr/>
            <p:nvPr/>
          </p:nvSpPr>
          <p:spPr>
            <a:xfrm rot="5400000">
              <a:off x="4243019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399" y="609600"/>
            <a:ext cx="1416423" cy="5516563"/>
          </a:xfrm>
        </p:spPr>
        <p:txBody>
          <a:bodyPr vert="eaVert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78222" y="609600"/>
            <a:ext cx="6279777" cy="5516563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162372-5CF4-4549-A6DF-17DF6A85982C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4EC570-C210-44F5-8188-816DFA139E0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18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19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9" name="Rectangle 20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7293B-AE8C-4C1A-9AB6-3B7C6F82D83A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9F27CB-84AB-4974-995A-94E88564B11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9"/>
          <p:cNvGrpSpPr>
            <a:grpSpLocks/>
          </p:cNvGrpSpPr>
          <p:nvPr/>
        </p:nvGrpSpPr>
        <p:grpSpPr bwMode="auto">
          <a:xfrm>
            <a:off x="487363" y="411163"/>
            <a:ext cx="8169275" cy="6035675"/>
            <a:chOff x="486873" y="411480"/>
            <a:chExt cx="8170254" cy="6035040"/>
          </a:xfrm>
        </p:grpSpPr>
        <p:sp>
          <p:nvSpPr>
            <p:cNvPr id="6" name="Rectangle 11"/>
            <p:cNvSpPr/>
            <p:nvPr/>
          </p:nvSpPr>
          <p:spPr>
            <a:xfrm>
              <a:off x="486873" y="411480"/>
              <a:ext cx="8170254" cy="603504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1"/>
            <p:cNvGrpSpPr>
              <a:grpSpLocks/>
            </p:cNvGrpSpPr>
            <p:nvPr/>
          </p:nvGrpSpPr>
          <p:grpSpPr bwMode="auto">
            <a:xfrm>
              <a:off x="562842" y="475488"/>
              <a:ext cx="7982713" cy="5888736"/>
              <a:chOff x="562842" y="475488"/>
              <a:chExt cx="7982713" cy="5888736"/>
            </a:xfrm>
          </p:grpSpPr>
          <p:sp>
            <p:nvSpPr>
              <p:cNvPr id="8" name="Rectangle 7"/>
              <p:cNvSpPr>
                <a:spLocks/>
              </p:cNvSpPr>
              <p:nvPr/>
            </p:nvSpPr>
            <p:spPr>
              <a:xfrm>
                <a:off x="563082" y="474973"/>
                <a:ext cx="7982907" cy="5889005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8"/>
              <p:cNvCxnSpPr/>
              <p:nvPr/>
            </p:nvCxnSpPr>
            <p:spPr>
              <a:xfrm>
                <a:off x="563082" y="6133814"/>
                <a:ext cx="7982907" cy="1588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cxnSp>
            <p:nvCxnSpPr>
              <p:cNvPr id="10" name="Straight Connector 10"/>
              <p:cNvCxnSpPr/>
              <p:nvPr/>
            </p:nvCxnSpPr>
            <p:spPr>
              <a:xfrm>
                <a:off x="563082" y="3427412"/>
                <a:ext cx="7982907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0113" y="3442447"/>
            <a:ext cx="7345362" cy="153296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00113" y="5029200"/>
            <a:ext cx="7345362" cy="990600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14" name="Picture Placeholder 13"/>
          <p:cNvSpPr>
            <a:spLocks noGrp="1"/>
          </p:cNvSpPr>
          <p:nvPr>
            <p:ph type="pic" sz="quarter" idx="12"/>
          </p:nvPr>
        </p:nvSpPr>
        <p:spPr>
          <a:xfrm>
            <a:off x="636493" y="533400"/>
            <a:ext cx="7836408" cy="2828925"/>
          </a:xfrm>
        </p:spPr>
        <p:txBody>
          <a:bodyPr rtlCol="0">
            <a:normAutofit/>
          </a:bodyPr>
          <a:lstStyle>
            <a:lvl1pPr>
              <a:buNone/>
              <a:defRPr sz="2000"/>
            </a:lvl1pPr>
          </a:lstStyle>
          <a:p>
            <a:pPr lvl="0"/>
            <a:r>
              <a:rPr lang="en-US" noProof="0" smtClean="0"/>
              <a:t>Drag picture to placeholder or click icon to add</a:t>
            </a:r>
            <a:endParaRPr noProof="0"/>
          </a:p>
        </p:txBody>
      </p:sp>
      <p:sp>
        <p:nvSpPr>
          <p:cNvPr id="11" name="Date Placeholder 3"/>
          <p:cNvSpPr>
            <a:spLocks noGrp="1"/>
          </p:cNvSpPr>
          <p:nvPr>
            <p:ph type="dt" sz="half" idx="13"/>
          </p:nvPr>
        </p:nvSpPr>
        <p:spPr>
          <a:xfrm>
            <a:off x="569913" y="6122988"/>
            <a:ext cx="2133600" cy="2587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22E9992-E928-4972-9BBA-66EB7B756BEA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4"/>
          </p:nvPr>
        </p:nvSpPr>
        <p:spPr>
          <a:xfrm>
            <a:off x="5638800" y="6124575"/>
            <a:ext cx="2895600" cy="257175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</p:spTree>
  </p:cSld>
  <p:clrMapOvr>
    <a:masterClrMapping/>
  </p:clrMapOvr>
  <p:hf sldNum="0"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8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5" name="Rectangle 11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6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7" name="Rectangle 26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8" name="Straight Connector 27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00113" y="1371600"/>
            <a:ext cx="7345362" cy="1676400"/>
          </a:xfrm>
        </p:spPr>
        <p:txBody>
          <a:bodyPr anchor="b">
            <a:noAutofit/>
          </a:bodyPr>
          <a:lstStyle>
            <a:lvl1pPr algn="ctr">
              <a:defRPr sz="5400" b="0" i="0" cap="none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0113" y="3134566"/>
            <a:ext cx="7345362" cy="1500187"/>
          </a:xfrm>
        </p:spPr>
        <p:txBody>
          <a:bodyPr/>
          <a:lstStyle>
            <a:lvl1pPr marL="0" indent="0" algn="ctr">
              <a:spcBef>
                <a:spcPts val="300"/>
              </a:spcBef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E2A18A-5EF3-4818-864E-07EABBB68D3B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A62035-0C06-48AB-918B-465911691C6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6" name="Rectangle 2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7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8" name="Rectangle 2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9" name="Straight Connector 2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10" name="Rectangle 24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00111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199" y="2147888"/>
            <a:ext cx="3566160" cy="3927475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11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671734F-5560-4E79-816A-4AA64350BDE9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2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3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0925CD-E320-465A-A1FE-5C17EA0ABEE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8" name="Group 2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10" name="Rectangle 2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11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2" name="Rectangle 2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3" name="Straight Connector 30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  <p:sp>
              <p:nvSpPr>
                <p:cNvPr id="14" name="Rectangle 31"/>
                <p:cNvSpPr/>
                <p:nvPr/>
              </p:nvSpPr>
              <p:spPr>
                <a:xfrm>
                  <a:off x="247025" y="1611845"/>
                  <a:ext cx="8622676" cy="63487"/>
                </a:xfrm>
                <a:prstGeom prst="rect">
                  <a:avLst/>
                </a:prstGeom>
                <a:solidFill>
                  <a:schemeClr val="bg2">
                    <a:lumMod val="40000"/>
                    <a:lumOff val="60000"/>
                  </a:schemeClr>
                </a:solidFill>
                <a:ln w="3175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</p:grpSp>
        </p:grpSp>
        <p:cxnSp>
          <p:nvCxnSpPr>
            <p:cNvPr id="9" name="Straight Connector 22"/>
            <p:cNvCxnSpPr/>
            <p:nvPr/>
          </p:nvCxnSpPr>
          <p:spPr>
            <a:xfrm rot="16200000" flipH="1">
              <a:off x="2217422" y="4026572"/>
              <a:ext cx="4710743" cy="1588"/>
            </a:xfrm>
            <a:prstGeom prst="line">
              <a:avLst/>
            </a:prstGeom>
            <a:noFill/>
            <a:ln w="12700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301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2301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45539" y="1708990"/>
            <a:ext cx="3566160" cy="832503"/>
          </a:xfrm>
        </p:spPr>
        <p:txBody>
          <a:bodyPr anchor="ctr">
            <a:noAutofit/>
          </a:bodyPr>
          <a:lstStyle>
            <a:lvl1pPr marL="0" indent="0" algn="ctr">
              <a:spcBef>
                <a:spcPts val="300"/>
              </a:spcBef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45539" y="2590801"/>
            <a:ext cx="3566160" cy="3484562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15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DD61AE-DC94-4970-AB3D-33CC8A5AAABF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6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7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693C32-2A05-4CEA-B4F6-5FC8BDB463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11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4" name="Rectangle 12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5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6" name="Rectangle 14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7" name="Straight Connector 15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  <p:sp>
            <p:nvSpPr>
              <p:cNvPr id="8" name="Rectangle 16"/>
              <p:cNvSpPr/>
              <p:nvPr/>
            </p:nvSpPr>
            <p:spPr>
              <a:xfrm>
                <a:off x="247025" y="1611845"/>
                <a:ext cx="8622676" cy="63487"/>
              </a:xfrm>
              <a:prstGeom prst="rect">
                <a:avLst/>
              </a:prstGeom>
              <a:solidFill>
                <a:schemeClr val="bg2">
                  <a:lumMod val="40000"/>
                  <a:lumOff val="60000"/>
                </a:schemeClr>
              </a:solidFill>
              <a:ln w="3175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</p:grp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9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C93B86-F8B3-4E79-913E-EFCDC47B6021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1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B67E5A-4C1A-476B-9ED3-6569647CC45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9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sp>
          <p:nvSpPr>
            <p:cNvPr id="3" name="Rectangle 10"/>
            <p:cNvSpPr/>
            <p:nvPr/>
          </p:nvSpPr>
          <p:spPr>
            <a:xfrm>
              <a:off x="182880" y="173699"/>
              <a:ext cx="8778240" cy="6510602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 w="12700">
              <a:noFill/>
            </a:ln>
            <a:effectLst>
              <a:outerShdw blurRad="63500" sx="101000" sy="101000" algn="ctr" rotWithShape="0">
                <a:prstClr val="black">
                  <a:alpha val="40000"/>
                </a:prstClr>
              </a:outerShdw>
            </a:effectLst>
            <a:scene3d>
              <a:camera prst="perspectiveFront" fov="4800000"/>
              <a:lightRig rig="threePt" dir="t"/>
            </a:scene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grpSp>
          <p:nvGrpSpPr>
            <p:cNvPr id="4" name="Group 10"/>
            <p:cNvGrpSpPr>
              <a:grpSpLocks/>
            </p:cNvGrpSpPr>
            <p:nvPr/>
          </p:nvGrpSpPr>
          <p:grpSpPr bwMode="auto">
            <a:xfrm>
              <a:off x="256032" y="237744"/>
              <a:ext cx="8622792" cy="6364224"/>
              <a:chOff x="247157" y="247430"/>
              <a:chExt cx="8622792" cy="6364224"/>
            </a:xfrm>
          </p:grpSpPr>
          <p:sp>
            <p:nvSpPr>
              <p:cNvPr id="5" name="Rectangle 12"/>
              <p:cNvSpPr>
                <a:spLocks/>
              </p:cNvSpPr>
              <p:nvPr/>
            </p:nvSpPr>
            <p:spPr>
              <a:xfrm>
                <a:off x="247025" y="246872"/>
                <a:ext cx="8622676" cy="6364582"/>
              </a:xfrm>
              <a:prstGeom prst="rect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/>
              </a:p>
            </p:txBody>
          </p:sp>
          <p:cxnSp>
            <p:nvCxnSpPr>
              <p:cNvPr id="6" name="Straight Connector 13"/>
              <p:cNvCxnSpPr/>
              <p:nvPr/>
            </p:nvCxnSpPr>
            <p:spPr>
              <a:xfrm>
                <a:off x="247025" y="6389249"/>
                <a:ext cx="8622676" cy="1587"/>
              </a:xfrm>
              <a:prstGeom prst="line">
                <a:avLst/>
              </a:prstGeom>
              <a:noFill/>
              <a:ln w="12700">
                <a:solidFill>
                  <a:schemeClr val="tx2">
                    <a:lumMod val="40000"/>
                    <a:lumOff val="60000"/>
                  </a:schemeClr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</p:cxnSp>
        </p:grpSp>
      </p:grp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F987C94-C4DE-4517-91E1-07DAF5F9D1F5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783182C-211B-4492-A4AF-FF62191EE98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" name="Group 10"/>
          <p:cNvGrpSpPr>
            <a:grpSpLocks/>
          </p:cNvGrpSpPr>
          <p:nvPr/>
        </p:nvGrpSpPr>
        <p:grpSpPr bwMode="auto">
          <a:xfrm>
            <a:off x="182563" y="173038"/>
            <a:ext cx="8778875" cy="6511925"/>
            <a:chOff x="182880" y="173699"/>
            <a:chExt cx="8778240" cy="6510602"/>
          </a:xfrm>
        </p:grpSpPr>
        <p:grpSp>
          <p:nvGrpSpPr>
            <p:cNvPr id="6" name="Group 15"/>
            <p:cNvGrpSpPr>
              <a:grpSpLocks/>
            </p:cNvGrpSpPr>
            <p:nvPr/>
          </p:nvGrpSpPr>
          <p:grpSpPr bwMode="auto">
            <a:xfrm>
              <a:off x="182880" y="173699"/>
              <a:ext cx="8778240" cy="6510602"/>
              <a:chOff x="182880" y="173699"/>
              <a:chExt cx="8778240" cy="6510602"/>
            </a:xfrm>
          </p:grpSpPr>
          <p:sp>
            <p:nvSpPr>
              <p:cNvPr id="8" name="Rectangle 16"/>
              <p:cNvSpPr/>
              <p:nvPr/>
            </p:nvSpPr>
            <p:spPr>
              <a:xfrm>
                <a:off x="182880" y="173699"/>
                <a:ext cx="8778240" cy="6510602"/>
              </a:xfrm>
              <a:prstGeom prst="rect">
                <a:avLst/>
              </a:prstGeom>
              <a:solidFill>
                <a:schemeClr val="bg1">
                  <a:lumMod val="95000"/>
                </a:schemeClr>
              </a:solidFill>
              <a:ln w="12700">
                <a:noFill/>
              </a:ln>
              <a:effectLst>
                <a:outerShdw blurRad="63500" sx="101000" sy="101000" algn="ctr" rotWithShape="0">
                  <a:prstClr val="black">
                    <a:alpha val="40000"/>
                  </a:prstClr>
                </a:outerShdw>
              </a:effectLst>
              <a:scene3d>
                <a:camera prst="perspectiveFront" fov="4800000"/>
                <a:lightRig rig="threePt" dir="t"/>
              </a:scene3d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grpSp>
            <p:nvGrpSpPr>
              <p:cNvPr id="9" name="Group 10"/>
              <p:cNvGrpSpPr>
                <a:grpSpLocks/>
              </p:cNvGrpSpPr>
              <p:nvPr/>
            </p:nvGrpSpPr>
            <p:grpSpPr bwMode="auto">
              <a:xfrm>
                <a:off x="256032" y="237744"/>
                <a:ext cx="8622792" cy="6364224"/>
                <a:chOff x="247157" y="247430"/>
                <a:chExt cx="8622792" cy="6364224"/>
              </a:xfrm>
            </p:grpSpPr>
            <p:sp>
              <p:nvSpPr>
                <p:cNvPr id="10" name="Rectangle 18"/>
                <p:cNvSpPr>
                  <a:spLocks/>
                </p:cNvSpPr>
                <p:nvPr/>
              </p:nvSpPr>
              <p:spPr>
                <a:xfrm>
                  <a:off x="247025" y="246872"/>
                  <a:ext cx="8622676" cy="6364582"/>
                </a:xfrm>
                <a:prstGeom prst="rect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/>
                </a:p>
              </p:txBody>
            </p:sp>
            <p:cxnSp>
              <p:nvCxnSpPr>
                <p:cNvPr id="11" name="Straight Connector 19"/>
                <p:cNvCxnSpPr/>
                <p:nvPr/>
              </p:nvCxnSpPr>
              <p:spPr>
                <a:xfrm>
                  <a:off x="247025" y="6389249"/>
                  <a:ext cx="8622676" cy="1587"/>
                </a:xfrm>
                <a:prstGeom prst="line">
                  <a:avLst/>
                </a:prstGeom>
                <a:noFill/>
                <a:ln w="12700">
                  <a:solidFill>
                    <a:schemeClr val="tx2">
                      <a:lumMod val="40000"/>
                      <a:lumOff val="60000"/>
                    </a:schemeClr>
                  </a:solidFill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</p:cxnSp>
          </p:grpSp>
        </p:grpSp>
        <p:sp>
          <p:nvSpPr>
            <p:cNvPr id="7" name="Rectangle 32"/>
            <p:cNvSpPr/>
            <p:nvPr/>
          </p:nvSpPr>
          <p:spPr>
            <a:xfrm rot="5400000">
              <a:off x="801568" y="3274246"/>
              <a:ext cx="6134441" cy="63495"/>
            </a:xfrm>
            <a:prstGeom prst="rect">
              <a:avLst/>
            </a:prstGeom>
            <a:solidFill>
              <a:schemeClr val="bg2">
                <a:lumMod val="40000"/>
                <a:lumOff val="60000"/>
              </a:schemeClr>
            </a:solidFill>
            <a:ln w="3175">
              <a:solidFill>
                <a:schemeClr val="tx2">
                  <a:lumMod val="40000"/>
                  <a:lumOff val="6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225" y="1169892"/>
            <a:ext cx="3008313" cy="9144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28319" y="609600"/>
            <a:ext cx="4114800" cy="5465763"/>
          </a:xfrm>
        </p:spPr>
        <p:txBody>
          <a:bodyPr>
            <a:normAutofit/>
          </a:bodyPr>
          <a:lstStyle>
            <a:lvl1pPr>
              <a:defRPr sz="2400" baseline="0"/>
            </a:lvl1pPr>
            <a:lvl2pPr>
              <a:defRPr sz="2200" baseline="0"/>
            </a:lvl2pPr>
            <a:lvl3pPr>
              <a:defRPr sz="2000" baseline="0"/>
            </a:lvl3pPr>
            <a:lvl4pPr>
              <a:defRPr sz="1800" baseline="0"/>
            </a:lvl4pPr>
            <a:lvl5pPr>
              <a:defRPr sz="1800" baseline="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0225" y="2147888"/>
            <a:ext cx="3008313" cy="3262313"/>
          </a:xfrm>
        </p:spPr>
        <p:txBody>
          <a:bodyPr rtlCol="0">
            <a:normAutofit/>
          </a:bodyPr>
          <a:lstStyle>
            <a:lvl1pPr marL="0" indent="0">
              <a:lnSpc>
                <a:spcPct val="120000"/>
              </a:lnSpc>
              <a:spcBef>
                <a:spcPts val="600"/>
              </a:spcBef>
              <a:buNone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4BCC3C-B8F1-466E-B399-3A3226430679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13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14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9ECC547-6A05-4B62-B6C2-2E7F948C472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900113" y="244475"/>
            <a:ext cx="7345362" cy="1339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900113" y="2133600"/>
            <a:ext cx="7345362" cy="39322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44475" y="6372225"/>
            <a:ext cx="2133600" cy="2587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bg2">
                    <a:lumMod val="60000"/>
                    <a:lumOff val="40000"/>
                  </a:schemeClr>
                </a:solidFill>
                <a:latin typeface="Brush Script MT" pitchFamily="66" charset="0"/>
                <a:cs typeface="+mn-cs"/>
              </a:defRPr>
            </a:lvl1pPr>
          </a:lstStyle>
          <a:p>
            <a:pPr>
              <a:defRPr/>
            </a:pPr>
            <a:fld id="{B87BAFA2-E81E-4CDD-A19C-97EE17F4294F}" type="datetime1">
              <a:rPr lang="en-GB"/>
              <a:pPr>
                <a:defRPr/>
              </a:pPr>
              <a:t>01/06/2016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959475" y="6372225"/>
            <a:ext cx="2895600" cy="2571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B0BCC1"/>
                </a:solidFill>
                <a:latin typeface="Brush Script MT" pitchFamily="66" charset="0"/>
              </a:defRPr>
            </a:lvl1pPr>
          </a:lstStyle>
          <a:p>
            <a:r>
              <a:rPr lang="en-US"/>
              <a:t>Routledge/Taylor &amp; Francis 2013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191000" y="6356350"/>
            <a:ext cx="762000" cy="27146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B0BCC1"/>
                </a:solidFill>
                <a:latin typeface="Calisto MT" pitchFamily="18" charset="0"/>
              </a:defRPr>
            </a:lvl1pPr>
          </a:lstStyle>
          <a:p>
            <a:fld id="{E1BF3E53-8084-453C-87CA-9B24BBFB334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43" r:id="rId1"/>
    <p:sldLayoutId id="2147483944" r:id="rId2"/>
    <p:sldLayoutId id="2147483945" r:id="rId3"/>
    <p:sldLayoutId id="2147483946" r:id="rId4"/>
    <p:sldLayoutId id="2147483947" r:id="rId5"/>
    <p:sldLayoutId id="2147483948" r:id="rId6"/>
    <p:sldLayoutId id="2147483949" r:id="rId7"/>
    <p:sldLayoutId id="2147483950" r:id="rId8"/>
    <p:sldLayoutId id="2147483951" r:id="rId9"/>
    <p:sldLayoutId id="2147483952" r:id="rId10"/>
    <p:sldLayoutId id="2147483953" r:id="rId11"/>
    <p:sldLayoutId id="2147483954" r:id="rId12"/>
    <p:sldLayoutId id="2147483955" r:id="rId13"/>
    <p:sldLayoutId id="2147483956" r:id="rId14"/>
  </p:sldLayoutIdLst>
  <p:hf sldNum="0" hdr="0" dt="0"/>
  <p:txStyles>
    <p:titleStyle>
      <a:lvl1pPr algn="ctr" rtl="0" fontAlgn="base">
        <a:spcBef>
          <a:spcPct val="0"/>
        </a:spcBef>
        <a:spcAft>
          <a:spcPct val="0"/>
        </a:spcAft>
        <a:defRPr sz="4800" kern="1200">
          <a:solidFill>
            <a:srgbClr val="404040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800">
          <a:solidFill>
            <a:srgbClr val="404040"/>
          </a:solidFill>
          <a:latin typeface="Calisto MT" pitchFamily="18" charset="0"/>
        </a:defRPr>
      </a:lvl9pPr>
    </p:titleStyle>
    <p:bodyStyle>
      <a:lvl1pPr marL="342900" indent="-342900" algn="l" rtl="0" fontAlgn="base">
        <a:spcBef>
          <a:spcPts val="2000"/>
        </a:spcBef>
        <a:spcAft>
          <a:spcPct val="0"/>
        </a:spcAft>
        <a:buClr>
          <a:srgbClr val="404040"/>
        </a:buClr>
        <a:buFont typeface="Arial" charset="0"/>
        <a:buChar char="•"/>
        <a:defRPr sz="2400" kern="1200">
          <a:solidFill>
            <a:srgbClr val="404040"/>
          </a:solidFill>
          <a:latin typeface="+mn-lt"/>
          <a:ea typeface="+mn-ea"/>
          <a:cs typeface="+mn-cs"/>
        </a:defRPr>
      </a:lvl1pPr>
      <a:lvl2pPr marL="5794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sz="2200" kern="1200">
          <a:solidFill>
            <a:srgbClr val="404040"/>
          </a:solidFill>
          <a:latin typeface="+mn-lt"/>
          <a:ea typeface="+mn-ea"/>
          <a:cs typeface="+mn-cs"/>
        </a:defRPr>
      </a:lvl2pPr>
      <a:lvl3pPr marL="8080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sz="2000" kern="1200">
          <a:solidFill>
            <a:srgbClr val="404040"/>
          </a:solidFill>
          <a:latin typeface="+mn-lt"/>
          <a:ea typeface="+mn-ea"/>
          <a:cs typeface="+mn-cs"/>
        </a:defRPr>
      </a:lvl3pPr>
      <a:lvl4pPr marL="1036638" indent="-228600" algn="l" rtl="0" fontAlgn="base">
        <a:spcBef>
          <a:spcPts val="600"/>
        </a:spcBef>
        <a:spcAft>
          <a:spcPct val="0"/>
        </a:spcAft>
        <a:buClr>
          <a:srgbClr val="B0BCC1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4pPr>
      <a:lvl5pPr marL="1265238" indent="-228600" algn="l" rtl="0" fontAlgn="base">
        <a:spcBef>
          <a:spcPts val="600"/>
        </a:spcBef>
        <a:spcAft>
          <a:spcPct val="0"/>
        </a:spcAft>
        <a:buClr>
          <a:srgbClr val="404040"/>
        </a:buClr>
        <a:buFont typeface="Arial" charset="0"/>
        <a:buChar char="•"/>
        <a:defRPr kern="1200">
          <a:solidFill>
            <a:srgbClr val="404040"/>
          </a:solidFill>
          <a:latin typeface="+mn-lt"/>
          <a:ea typeface="+mn-ea"/>
          <a:cs typeface="+mn-cs"/>
        </a:defRPr>
      </a:lvl5pPr>
      <a:lvl6pPr marL="1485900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712913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947863" indent="-228600" algn="l" defTabSz="914400" rtl="0" eaLnBrk="1" latinLnBrk="0" hangingPunct="1">
        <a:spcBef>
          <a:spcPct val="20000"/>
        </a:spcBef>
        <a:buClr>
          <a:schemeClr val="bg2">
            <a:lumMod val="60000"/>
            <a:lumOff val="40000"/>
          </a:schemeClr>
        </a:buClr>
        <a:buFont typeface="Arial" pitchFamily="34" charset="0"/>
        <a:buChar char="•"/>
        <a:defRPr lang="en-US" sz="1800" kern="1200" dirty="0" smtClean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174875" indent="-228600" algn="l" defTabSz="914400" rtl="0" eaLnBrk="1" latinLnBrk="0" hangingPunct="1">
        <a:spcBef>
          <a:spcPct val="20000"/>
        </a:spcBef>
        <a:buClr>
          <a:schemeClr val="tx1">
            <a:lumMod val="75000"/>
            <a:lumOff val="25000"/>
          </a:schemeClr>
        </a:buClr>
        <a:buFont typeface="Arial" pitchFamily="34" charset="0"/>
        <a:buChar char="•"/>
        <a:defRPr lang="en-US" sz="1800" kern="1200" dirty="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8.xml"/><Relationship Id="rId1" Type="http://schemas.openxmlformats.org/officeDocument/2006/relationships/tags" Target="../tags/tag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r"/>
            <a:r>
              <a:rPr lang="en-US" sz="4000" smtClean="0">
                <a:solidFill>
                  <a:srgbClr val="404040"/>
                </a:solidFill>
              </a:rPr>
              <a:t>Chapter 6</a:t>
            </a:r>
          </a:p>
        </p:txBody>
      </p:sp>
      <p:sp>
        <p:nvSpPr>
          <p:cNvPr id="18434" name="Subtitle 2"/>
          <p:cNvSpPr>
            <a:spLocks noGrp="1"/>
          </p:cNvSpPr>
          <p:nvPr>
            <p:ph type="subTitle" idx="1"/>
          </p:nvPr>
        </p:nvSpPr>
        <p:spPr>
          <a:xfrm>
            <a:off x="914400" y="3259138"/>
            <a:ext cx="7342188" cy="1752600"/>
          </a:xfrm>
        </p:spPr>
        <p:txBody>
          <a:bodyPr/>
          <a:lstStyle/>
          <a:p>
            <a:pPr algn="r">
              <a:buClr>
                <a:srgbClr val="404040"/>
              </a:buClr>
              <a:buFont typeface="Arial" charset="0"/>
              <a:buNone/>
            </a:pPr>
            <a:r>
              <a:rPr lang="en-US" sz="4500" b="1" smtClean="0">
                <a:solidFill>
                  <a:srgbClr val="404040"/>
                </a:solidFill>
              </a:rPr>
              <a:t>Time Management</a:t>
            </a:r>
          </a:p>
        </p:txBody>
      </p:sp>
      <p:sp>
        <p:nvSpPr>
          <p:cNvPr id="18435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2"/>
          <p:cNvSpPr>
            <a:spLocks noGrp="1" noRot="1" noChangeArrowheads="1"/>
          </p:cNvSpPr>
          <p:nvPr>
            <p:ph type="title"/>
          </p:nvPr>
        </p:nvSpPr>
        <p:spPr>
          <a:xfrm>
            <a:off x="1473200" y="274638"/>
            <a:ext cx="6192838" cy="1143000"/>
          </a:xfrm>
        </p:spPr>
        <p:txBody>
          <a:bodyPr/>
          <a:lstStyle/>
          <a:p>
            <a:r>
              <a:rPr lang="en-US" sz="4000" b="1" smtClean="0"/>
              <a:t>What is procrastination?</a:t>
            </a: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>
          <a:xfrm>
            <a:off x="481013" y="2024063"/>
            <a:ext cx="8189912" cy="3952875"/>
          </a:xfrm>
          <a:prstGeom prst="rect">
            <a:avLst/>
          </a:prstGeom>
        </p:spPr>
        <p:txBody>
          <a:bodyPr/>
          <a:lstStyle>
            <a:lvl1pPr marL="34290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640080" indent="-27432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2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91440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20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12471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32588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17904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719072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192024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121408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SzPct val="76000"/>
              <a:buFont typeface="Wingdings 2" pitchFamily="18" charset="2"/>
              <a:buChar char=""/>
              <a:defRPr sz="14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The voluntary delay of an intended course of action past the time most likely to produce the desired performance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(Steel, 2007)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Can result in poor academic performance, negative emotions such as shame and guilt, and depression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(Steel, 2007)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</a:p>
          <a:p>
            <a:pPr fontAlgn="auto">
              <a:spcAft>
                <a:spcPts val="0"/>
              </a:spcAft>
              <a:buFont typeface="Arial"/>
              <a:buChar char="•"/>
              <a:defRPr/>
            </a:pP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47% of the time that anyone spends online may involve procrastination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(Lavoie </a:t>
            </a:r>
            <a:r>
              <a:rPr lang="en-US" sz="16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&amp;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600" dirty="0" err="1">
                <a:solidFill>
                  <a:schemeClr val="tx1">
                    <a:lumMod val="75000"/>
                    <a:lumOff val="25000"/>
                  </a:schemeClr>
                </a:solidFill>
              </a:rPr>
              <a:t>P</a:t>
            </a:r>
            <a:r>
              <a:rPr lang="en-US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ychyl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, 2001)</a:t>
            </a:r>
            <a:r>
              <a:rPr lang="en-US" sz="28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.</a:t>
            </a:r>
            <a:endParaRPr lang="en-US" sz="28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2771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/>
          <p:cNvSpPr>
            <a:spLocks noGrp="1"/>
          </p:cNvSpPr>
          <p:nvPr>
            <p:ph type="title"/>
          </p:nvPr>
        </p:nvSpPr>
        <p:spPr>
          <a:xfrm>
            <a:off x="577850" y="306388"/>
            <a:ext cx="8123238" cy="1143000"/>
          </a:xfrm>
        </p:spPr>
        <p:txBody>
          <a:bodyPr/>
          <a:lstStyle/>
          <a:p>
            <a:r>
              <a:rPr lang="en-US" sz="4000" b="1" smtClean="0"/>
              <a:t>What are the causes of procrastination?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7850" y="1897063"/>
            <a:ext cx="7923213" cy="4267200"/>
          </a:xfrm>
        </p:spPr>
        <p:txBody>
          <a:bodyPr>
            <a:normAutofit/>
          </a:bodyPr>
          <a:lstStyle/>
          <a:p>
            <a:r>
              <a:rPr lang="en-US" sz="2800" b="1" smtClean="0"/>
              <a:t>Lack of conscientiousness </a:t>
            </a:r>
          </a:p>
          <a:p>
            <a:pPr lvl="1">
              <a:buClr>
                <a:srgbClr val="404040"/>
              </a:buClr>
            </a:pPr>
            <a:r>
              <a:rPr lang="en-US" sz="2600" smtClean="0"/>
              <a:t>associated with poor time management, work discipline, self-control, and responsibility</a:t>
            </a:r>
          </a:p>
          <a:p>
            <a:r>
              <a:rPr lang="en-US" sz="2800" b="1" smtClean="0"/>
              <a:t>Avoidance </a:t>
            </a:r>
          </a:p>
          <a:p>
            <a:pPr lvl="1">
              <a:buClr>
                <a:srgbClr val="404040"/>
              </a:buClr>
            </a:pPr>
            <a:r>
              <a:rPr lang="en-US" sz="2600" smtClean="0"/>
              <a:t>associated with fear of failure and anxiety</a:t>
            </a:r>
          </a:p>
          <a:p>
            <a:pPr algn="r">
              <a:buFont typeface="Arial" charset="0"/>
              <a:buNone/>
            </a:pPr>
            <a:r>
              <a:rPr lang="en-US" sz="1600" smtClean="0"/>
              <a:t>(Ferrari, Johnson, &amp; McCown, 1995)</a:t>
            </a:r>
          </a:p>
        </p:txBody>
      </p:sp>
      <p:sp>
        <p:nvSpPr>
          <p:cNvPr id="33795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/>
          <p:cNvSpPr>
            <a:spLocks noGrp="1"/>
          </p:cNvSpPr>
          <p:nvPr>
            <p:ph type="title"/>
          </p:nvPr>
        </p:nvSpPr>
        <p:spPr>
          <a:xfrm>
            <a:off x="474663" y="244475"/>
            <a:ext cx="8194675" cy="1339850"/>
          </a:xfrm>
        </p:spPr>
        <p:txBody>
          <a:bodyPr/>
          <a:lstStyle/>
          <a:p>
            <a:r>
              <a:rPr lang="en-US" sz="4000" b="1" smtClean="0"/>
              <a:t>Procrastination Elimination Strategies</a:t>
            </a:r>
          </a:p>
        </p:txBody>
      </p:sp>
      <p:sp>
        <p:nvSpPr>
          <p:cNvPr id="34818" name="Content Placeholder 2"/>
          <p:cNvSpPr>
            <a:spLocks noGrp="1"/>
          </p:cNvSpPr>
          <p:nvPr>
            <p:ph sz="half" idx="1"/>
          </p:nvPr>
        </p:nvSpPr>
        <p:spPr>
          <a:xfrm>
            <a:off x="642938" y="1825625"/>
            <a:ext cx="3822700" cy="4249738"/>
          </a:xfrm>
        </p:spPr>
        <p:txBody>
          <a:bodyPr/>
          <a:lstStyle/>
          <a:p>
            <a:r>
              <a:rPr lang="en-US" sz="2400" smtClean="0"/>
              <a:t>Time-telling</a:t>
            </a:r>
          </a:p>
          <a:p>
            <a:r>
              <a:rPr lang="en-US" sz="2400" smtClean="0"/>
              <a:t>Prompts: reminder notes</a:t>
            </a:r>
          </a:p>
          <a:p>
            <a:r>
              <a:rPr lang="en-US" sz="2400" smtClean="0"/>
              <a:t>Reinforcement</a:t>
            </a:r>
          </a:p>
          <a:p>
            <a:r>
              <a:rPr lang="en-US" sz="2400" smtClean="0"/>
              <a:t>The bits-and-pieces approach</a:t>
            </a:r>
          </a:p>
          <a:p>
            <a:r>
              <a:rPr lang="en-US" sz="2400" smtClean="0"/>
              <a:t>The 5-minute plan</a:t>
            </a:r>
          </a:p>
        </p:txBody>
      </p:sp>
      <p:sp>
        <p:nvSpPr>
          <p:cNvPr id="34819" name="Content Placeholder 5"/>
          <p:cNvSpPr>
            <a:spLocks noGrp="1"/>
          </p:cNvSpPr>
          <p:nvPr>
            <p:ph sz="half" idx="2"/>
          </p:nvPr>
        </p:nvSpPr>
        <p:spPr>
          <a:xfrm>
            <a:off x="4884738" y="1825625"/>
            <a:ext cx="3784600" cy="3927475"/>
          </a:xfrm>
        </p:spPr>
        <p:txBody>
          <a:bodyPr/>
          <a:lstStyle/>
          <a:p>
            <a:r>
              <a:rPr lang="en-US" sz="2400" smtClean="0"/>
              <a:t>The 80% success rule</a:t>
            </a:r>
          </a:p>
          <a:p>
            <a:r>
              <a:rPr lang="en-US" sz="2400" smtClean="0"/>
              <a:t>Social support for task completion</a:t>
            </a:r>
          </a:p>
          <a:p>
            <a:r>
              <a:rPr lang="en-US" sz="2400" smtClean="0"/>
              <a:t>Establish a set time for a routine</a:t>
            </a:r>
          </a:p>
          <a:p>
            <a:r>
              <a:rPr lang="en-US" sz="2400" smtClean="0"/>
              <a:t>Modify the environment</a:t>
            </a:r>
          </a:p>
          <a:p>
            <a:r>
              <a:rPr lang="en-US" sz="2400" smtClean="0"/>
              <a:t>Challenging and changing beliefs and misperceptions.</a:t>
            </a:r>
          </a:p>
          <a:p>
            <a:endParaRPr lang="en-US" sz="2400" smtClean="0"/>
          </a:p>
        </p:txBody>
      </p:sp>
      <p:sp>
        <p:nvSpPr>
          <p:cNvPr id="34820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smtClean="0"/>
              <a:t>Discussion Questions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338" y="1811338"/>
            <a:ext cx="8010525" cy="4554537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well do you manage your time/tasks? What time management strategies could you implement to hone your time management skills?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are the key differences between time management and procrastination?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How is procrastination related to self-worth? How is it related to perfectionism?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On what tasks do you tend to procrastinate? What may be the underlying cause?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 pitchFamily="34" charset="0"/>
              <a:buChar char="•"/>
              <a:defRPr/>
            </a:pP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What procrastination elimination strategies could you implement to combat procrastination tendencies?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6867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244475"/>
            <a:ext cx="8128000" cy="133985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Preview of Chapter 7: </a:t>
            </a:r>
            <a:br>
              <a:rPr lang="en-US" sz="3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Self-Regulation of the Physical &amp; </a:t>
            </a:r>
            <a:b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</a:br>
            <a:r>
              <a:rPr lang="en-US" sz="32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Social Environment</a:t>
            </a:r>
            <a:endParaRPr lang="en-US" sz="32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8000" y="2047875"/>
            <a:ext cx="8128000" cy="4183063"/>
          </a:xfrm>
        </p:spPr>
        <p:txBody>
          <a:bodyPr>
            <a:normAutofit/>
          </a:bodyPr>
          <a:lstStyle/>
          <a:p>
            <a:pPr marL="0" indent="0">
              <a:lnSpc>
                <a:spcPct val="70000"/>
              </a:lnSpc>
              <a:buFont typeface="Arial" charset="0"/>
              <a:buNone/>
            </a:pPr>
            <a:r>
              <a:rPr lang="en-US" sz="2800" smtClean="0"/>
              <a:t>After studying Chapter 7 you will be able to:</a:t>
            </a:r>
            <a:endParaRPr lang="en-US" sz="100" b="1" smtClean="0"/>
          </a:p>
          <a:p>
            <a:pPr lvl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improve your attention and concentration;</a:t>
            </a:r>
          </a:p>
          <a:p>
            <a:pPr lvl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select or modify study environments;</a:t>
            </a:r>
          </a:p>
          <a:p>
            <a:pPr lvl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work more effectively in groups;</a:t>
            </a:r>
          </a:p>
          <a:p>
            <a:pPr lvl="1">
              <a:lnSpc>
                <a:spcPct val="150000"/>
              </a:lnSpc>
              <a:buClr>
                <a:srgbClr val="404040"/>
              </a:buClr>
            </a:pPr>
            <a:r>
              <a:rPr lang="en-US" sz="2600" smtClean="0"/>
              <a:t>prepare for and benefit from meetings with tutors and instructors.</a:t>
            </a:r>
          </a:p>
        </p:txBody>
      </p:sp>
      <p:sp>
        <p:nvSpPr>
          <p:cNvPr id="37891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Agenda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8" y="1949450"/>
            <a:ext cx="8029575" cy="4116388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z="2000" smtClean="0"/>
              <a:t>Learning Objectives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Time Management vs. Procrastination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Time Management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Covey’s 4 Quadrants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Time Management Strategies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Procrastination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Causes of</a:t>
            </a:r>
          </a:p>
          <a:p>
            <a:pPr lvl="1">
              <a:lnSpc>
                <a:spcPct val="80000"/>
              </a:lnSpc>
            </a:pPr>
            <a:r>
              <a:rPr lang="en-US" sz="1800" smtClean="0"/>
              <a:t>Procrastination Elimination Strategies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Discussion</a:t>
            </a:r>
          </a:p>
          <a:p>
            <a:pPr>
              <a:lnSpc>
                <a:spcPct val="80000"/>
              </a:lnSpc>
            </a:pPr>
            <a:r>
              <a:rPr lang="en-US" sz="2000" smtClean="0"/>
              <a:t>Chapter 7 Preview</a:t>
            </a:r>
          </a:p>
        </p:txBody>
      </p:sp>
      <p:sp>
        <p:nvSpPr>
          <p:cNvPr id="1945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Learning Objectives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3088" y="1824038"/>
            <a:ext cx="8029575" cy="4464050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smtClean="0"/>
              <a:t>Identify key differences between time management and procrastination.</a:t>
            </a:r>
          </a:p>
          <a:p>
            <a:pPr>
              <a:lnSpc>
                <a:spcPct val="80000"/>
              </a:lnSpc>
            </a:pPr>
            <a:r>
              <a:rPr lang="en-US" smtClean="0"/>
              <a:t>Use Covey’s 4 Quadrants to determine your level of time management.</a:t>
            </a:r>
            <a:endParaRPr lang="en-US" sz="2200" smtClean="0"/>
          </a:p>
          <a:p>
            <a:pPr>
              <a:lnSpc>
                <a:spcPct val="80000"/>
              </a:lnSpc>
            </a:pPr>
            <a:r>
              <a:rPr lang="en-US" smtClean="0"/>
              <a:t>Evaluate your strengths and challenges with time management and identify appropriate, effective time management strategies that you will implement. </a:t>
            </a:r>
          </a:p>
          <a:p>
            <a:pPr>
              <a:lnSpc>
                <a:spcPct val="80000"/>
              </a:lnSpc>
            </a:pPr>
            <a:r>
              <a:rPr lang="en-US" smtClean="0"/>
              <a:t>Understand the root causes of procrastination.</a:t>
            </a:r>
          </a:p>
          <a:p>
            <a:pPr>
              <a:lnSpc>
                <a:spcPct val="80000"/>
              </a:lnSpc>
            </a:pPr>
            <a:r>
              <a:rPr lang="en-US" smtClean="0"/>
              <a:t>Evaluate your challenges with procrastination and identify appropriate procrastination elimination strategies that you will implement. </a:t>
            </a:r>
          </a:p>
        </p:txBody>
      </p:sp>
      <p:sp>
        <p:nvSpPr>
          <p:cNvPr id="20483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Text Placeholder 2"/>
          <p:cNvSpPr>
            <a:spLocks/>
          </p:cNvSpPr>
          <p:nvPr/>
        </p:nvSpPr>
        <p:spPr bwMode="auto">
          <a:xfrm>
            <a:off x="457200" y="1836738"/>
            <a:ext cx="4040188" cy="7620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rgbClr val="404040"/>
                </a:solidFill>
                <a:cs typeface="Calisto MT"/>
              </a:rPr>
              <a:t>Time Management</a:t>
            </a:r>
          </a:p>
        </p:txBody>
      </p:sp>
      <p:sp>
        <p:nvSpPr>
          <p:cNvPr id="20484" name="Content Placeholder 4"/>
          <p:cNvSpPr>
            <a:spLocks/>
          </p:cNvSpPr>
          <p:nvPr/>
        </p:nvSpPr>
        <p:spPr bwMode="auto">
          <a:xfrm>
            <a:off x="457200" y="2903538"/>
            <a:ext cx="4040188" cy="3311525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/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SzPct val="70000"/>
              <a:buFont typeface="Arial"/>
              <a:buChar char="•"/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"/>
                <a:cs typeface="Calisto MT"/>
              </a:rPr>
              <a:t>Skill</a:t>
            </a:r>
          </a:p>
          <a:p>
            <a:pPr marL="800100" lvl="1" indent="-342900" eaLnBrk="0" fontAlgn="auto" hangingPunct="0">
              <a:spcBef>
                <a:spcPts val="0"/>
              </a:spcBef>
              <a:spcAft>
                <a:spcPts val="0"/>
              </a:spcAft>
              <a:buSzPct val="70000"/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"/>
                <a:cs typeface="Calisto MT"/>
              </a:rPr>
              <a:t>Do you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"/>
                <a:cs typeface="Calisto MT"/>
              </a:rPr>
              <a:t>understand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"/>
                <a:cs typeface="Calisto MT"/>
              </a:rPr>
              <a:t> how to organize your time? 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SzPct val="70000"/>
              <a:buFont typeface="Arial"/>
              <a:buChar char="•"/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"/>
                <a:cs typeface="Calisto MT"/>
              </a:rPr>
              <a:t>Knowledge</a:t>
            </a:r>
          </a:p>
          <a:p>
            <a:pPr marL="800100" lvl="1" indent="-342900" eaLnBrk="0" fontAlgn="auto" hangingPunct="0">
              <a:spcBef>
                <a:spcPts val="0"/>
              </a:spcBef>
              <a:spcAft>
                <a:spcPts val="0"/>
              </a:spcAft>
              <a:buSzPct val="70000"/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"/>
                <a:cs typeface="Calisto MT"/>
              </a:rPr>
              <a:t>Do you need to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"/>
                <a:cs typeface="Calisto MT"/>
              </a:rPr>
              <a:t>learn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"/>
                <a:cs typeface="Calisto MT"/>
              </a:rPr>
              <a:t> how to manage your time to accomplish all of your work?</a:t>
            </a:r>
          </a:p>
          <a:p>
            <a:pPr marL="342900" indent="-342900" eaLnBrk="0" fontAlgn="auto" hangingPunct="0">
              <a:spcBef>
                <a:spcPts val="0"/>
              </a:spcBef>
              <a:spcAft>
                <a:spcPts val="0"/>
              </a:spcAft>
              <a:buSzPct val="70000"/>
              <a:buFont typeface="Arial"/>
              <a:buChar char="•"/>
              <a:defRPr/>
            </a:pPr>
            <a:r>
              <a:rPr lang="en-US" b="1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"/>
                <a:cs typeface="Calisto MT"/>
              </a:rPr>
              <a:t>Manage tasks</a:t>
            </a:r>
          </a:p>
          <a:p>
            <a:pPr marL="800100" lvl="1" indent="-342900" eaLnBrk="0" fontAlgn="auto" hangingPunct="0">
              <a:spcBef>
                <a:spcPts val="0"/>
              </a:spcBef>
              <a:spcAft>
                <a:spcPts val="0"/>
              </a:spcAft>
              <a:buSzPct val="70000"/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"/>
                <a:cs typeface="Calisto MT"/>
              </a:rPr>
              <a:t>Do you 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"/>
                <a:cs typeface="Calisto MT"/>
              </a:rPr>
              <a:t>know how to prioritize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latin typeface="Calisto MT"/>
                <a:cs typeface="Calisto MT"/>
              </a:rPr>
              <a:t> your responsibilities?</a:t>
            </a:r>
          </a:p>
          <a:p>
            <a:pPr marL="685800" lvl="1" indent="-336550" eaLnBrk="0" fontAlgn="auto" hangingPunct="0">
              <a:spcBef>
                <a:spcPct val="20000"/>
              </a:spcBef>
              <a:spcAft>
                <a:spcPts val="0"/>
              </a:spcAft>
              <a:buSzPct val="70000"/>
              <a:buFont typeface="Wingdings" charset="0"/>
              <a:buChar char="n"/>
              <a:defRPr/>
            </a:pPr>
            <a:endParaRPr lang="en-US" sz="2000" dirty="0">
              <a:solidFill>
                <a:schemeClr val="tx1">
                  <a:lumMod val="75000"/>
                  <a:lumOff val="25000"/>
                </a:schemeClr>
              </a:solidFill>
              <a:latin typeface="Arial"/>
              <a:cs typeface="Arial"/>
            </a:endParaRPr>
          </a:p>
        </p:txBody>
      </p:sp>
      <p:sp>
        <p:nvSpPr>
          <p:cNvPr id="20485" name="Text Placeholder 3"/>
          <p:cNvSpPr>
            <a:spLocks/>
          </p:cNvSpPr>
          <p:nvPr/>
        </p:nvSpPr>
        <p:spPr bwMode="auto">
          <a:xfrm>
            <a:off x="4648200" y="1912938"/>
            <a:ext cx="4041775" cy="685800"/>
          </a:xfrm>
          <a:prstGeom prst="rect">
            <a:avLst/>
          </a:prstGeom>
          <a:noFill/>
          <a:ln>
            <a:noFill/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anchor="b"/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ct val="70000"/>
              <a:buFont typeface="Wingdings" pitchFamily="2" charset="2"/>
              <a:buNone/>
              <a:defRPr/>
            </a:pPr>
            <a:r>
              <a:rPr lang="en-US" sz="2800" b="1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Procrastination</a:t>
            </a:r>
          </a:p>
        </p:txBody>
      </p:sp>
      <p:sp>
        <p:nvSpPr>
          <p:cNvPr id="20486" name="Content Placeholder 5"/>
          <p:cNvSpPr>
            <a:spLocks/>
          </p:cNvSpPr>
          <p:nvPr/>
        </p:nvSpPr>
        <p:spPr bwMode="auto">
          <a:xfrm>
            <a:off x="4648200" y="2903538"/>
            <a:ext cx="4191000" cy="361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285750" indent="-285750" eaLnBrk="0" hangingPunct="0">
              <a:buSzPct val="70000"/>
              <a:buFont typeface="Arial" charset="0"/>
              <a:buChar char="•"/>
            </a:pPr>
            <a:r>
              <a:rPr lang="en-US" sz="2000" b="1">
                <a:solidFill>
                  <a:srgbClr val="404040"/>
                </a:solidFill>
                <a:latin typeface="Calisto MT" pitchFamily="18" charset="0"/>
              </a:rPr>
              <a:t> </a:t>
            </a:r>
            <a:r>
              <a:rPr lang="en-US" b="1">
                <a:solidFill>
                  <a:srgbClr val="404040"/>
                </a:solidFill>
                <a:latin typeface="Calisto MT" pitchFamily="18" charset="0"/>
              </a:rPr>
              <a:t>Will</a:t>
            </a:r>
          </a:p>
          <a:p>
            <a:pPr marL="742950" lvl="1" indent="-285750" eaLnBrk="0" hangingPunct="0">
              <a:buSzPct val="70000"/>
              <a:buFont typeface="Arial" charset="0"/>
              <a:buChar char="•"/>
            </a:pPr>
            <a:r>
              <a:rPr lang="en-US">
                <a:solidFill>
                  <a:srgbClr val="404040"/>
                </a:solidFill>
                <a:latin typeface="Calisto MT" pitchFamily="18" charset="0"/>
              </a:rPr>
              <a:t>Do you not </a:t>
            </a:r>
            <a:r>
              <a:rPr lang="en-US" i="1">
                <a:solidFill>
                  <a:srgbClr val="404040"/>
                </a:solidFill>
                <a:latin typeface="Calisto MT" pitchFamily="18" charset="0"/>
              </a:rPr>
              <a:t>feel</a:t>
            </a:r>
            <a:r>
              <a:rPr lang="en-US">
                <a:solidFill>
                  <a:srgbClr val="404040"/>
                </a:solidFill>
                <a:latin typeface="Calisto MT" pitchFamily="18" charset="0"/>
              </a:rPr>
              <a:t> like dedicating the adequate amount of time to a task?</a:t>
            </a:r>
          </a:p>
          <a:p>
            <a:pPr marL="285750" indent="-285750" eaLnBrk="0" hangingPunct="0">
              <a:buSzPct val="70000"/>
              <a:buFont typeface="Arial" charset="0"/>
              <a:buChar char="•"/>
            </a:pPr>
            <a:r>
              <a:rPr lang="en-US" b="1">
                <a:solidFill>
                  <a:srgbClr val="404040"/>
                </a:solidFill>
                <a:latin typeface="Calisto MT" pitchFamily="18" charset="0"/>
              </a:rPr>
              <a:t>Motivation</a:t>
            </a:r>
          </a:p>
          <a:p>
            <a:pPr marL="742950" lvl="1" indent="-285750" eaLnBrk="0" hangingPunct="0">
              <a:buSzPct val="70000"/>
              <a:buFont typeface="Arial" charset="0"/>
              <a:buChar char="•"/>
            </a:pPr>
            <a:r>
              <a:rPr lang="en-US">
                <a:solidFill>
                  <a:srgbClr val="404040"/>
                </a:solidFill>
                <a:latin typeface="Calisto MT" pitchFamily="18" charset="0"/>
              </a:rPr>
              <a:t>Do you need </a:t>
            </a:r>
            <a:r>
              <a:rPr lang="en-US" i="1">
                <a:solidFill>
                  <a:srgbClr val="404040"/>
                </a:solidFill>
                <a:latin typeface="Calisto MT" pitchFamily="18" charset="0"/>
              </a:rPr>
              <a:t>motivation</a:t>
            </a:r>
            <a:r>
              <a:rPr lang="en-US">
                <a:solidFill>
                  <a:srgbClr val="404040"/>
                </a:solidFill>
                <a:latin typeface="Calisto MT" pitchFamily="18" charset="0"/>
              </a:rPr>
              <a:t> to start the tasks you set aside time for? </a:t>
            </a:r>
            <a:endParaRPr lang="en-US" b="1">
              <a:solidFill>
                <a:srgbClr val="404040"/>
              </a:solidFill>
              <a:latin typeface="Calisto MT" pitchFamily="18" charset="0"/>
            </a:endParaRPr>
          </a:p>
          <a:p>
            <a:pPr marL="285750" indent="-285750" eaLnBrk="0" hangingPunct="0">
              <a:buSzPct val="70000"/>
              <a:buFont typeface="Arial" charset="0"/>
              <a:buChar char="•"/>
            </a:pPr>
            <a:r>
              <a:rPr lang="en-US" b="1">
                <a:solidFill>
                  <a:srgbClr val="404040"/>
                </a:solidFill>
                <a:latin typeface="Calisto MT" pitchFamily="18" charset="0"/>
              </a:rPr>
              <a:t>Manage affect</a:t>
            </a:r>
          </a:p>
          <a:p>
            <a:pPr marL="742950" lvl="1" indent="-285750" eaLnBrk="0" hangingPunct="0">
              <a:buSzPct val="70000"/>
              <a:buFont typeface="Arial" charset="0"/>
              <a:buChar char="•"/>
            </a:pPr>
            <a:r>
              <a:rPr lang="en-US">
                <a:solidFill>
                  <a:srgbClr val="404040"/>
                </a:solidFill>
                <a:latin typeface="Calisto MT" pitchFamily="18" charset="0"/>
              </a:rPr>
              <a:t>Do you </a:t>
            </a:r>
            <a:r>
              <a:rPr lang="en-US" i="1">
                <a:solidFill>
                  <a:srgbClr val="404040"/>
                </a:solidFill>
                <a:latin typeface="Calisto MT" pitchFamily="18" charset="0"/>
              </a:rPr>
              <a:t>feel overwhelmed </a:t>
            </a:r>
            <a:r>
              <a:rPr lang="en-US">
                <a:solidFill>
                  <a:srgbClr val="404040"/>
                </a:solidFill>
                <a:latin typeface="Calisto MT" pitchFamily="18" charset="0"/>
              </a:rPr>
              <a:t>with the number of tasks you have to accomplish?</a:t>
            </a:r>
          </a:p>
        </p:txBody>
      </p:sp>
      <p:sp>
        <p:nvSpPr>
          <p:cNvPr id="22533" name="Title 1"/>
          <p:cNvSpPr>
            <a:spLocks noGrp="1"/>
          </p:cNvSpPr>
          <p:nvPr>
            <p:ph type="title"/>
          </p:nvPr>
        </p:nvSpPr>
        <p:spPr>
          <a:xfrm>
            <a:off x="382588" y="508000"/>
            <a:ext cx="8229600" cy="914400"/>
          </a:xfrm>
        </p:spPr>
        <p:txBody>
          <a:bodyPr anchor="t"/>
          <a:lstStyle/>
          <a:p>
            <a:r>
              <a:rPr lang="en-US" sz="3600" b="1" smtClean="0"/>
              <a:t>Time Management vs. Procrastination</a:t>
            </a:r>
          </a:p>
        </p:txBody>
      </p:sp>
      <p:sp>
        <p:nvSpPr>
          <p:cNvPr id="22534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3" grpId="0" animBg="1"/>
      <p:bldP spid="20485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Box 2"/>
          <p:cNvSpPr txBox="1">
            <a:spLocks noChangeArrowheads="1"/>
          </p:cNvSpPr>
          <p:nvPr/>
        </p:nvSpPr>
        <p:spPr bwMode="auto">
          <a:xfrm>
            <a:off x="1752600" y="388938"/>
            <a:ext cx="6096000" cy="70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4000" b="1">
                <a:solidFill>
                  <a:srgbClr val="40404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Prioritizing Tasks</a:t>
            </a:r>
            <a:endParaRPr lang="en-US" sz="4000" b="1">
              <a:solidFill>
                <a:schemeClr val="bg1"/>
              </a:solidFill>
              <a:latin typeface="Calisto MT" pitchFamily="18" charset="0"/>
              <a:ea typeface="ＭＳ Ｐゴシック" pitchFamily="34" charset="-128"/>
              <a:cs typeface="Calisto MT" pitchFamily="18" charset="0"/>
            </a:endParaRPr>
          </a:p>
        </p:txBody>
      </p:sp>
      <p:graphicFrame>
        <p:nvGraphicFramePr>
          <p:cNvPr id="195609" name="Group 25"/>
          <p:cNvGraphicFramePr>
            <a:graphicFrameLocks noGrp="1"/>
          </p:cNvGraphicFramePr>
          <p:nvPr/>
        </p:nvGraphicFramePr>
        <p:xfrm>
          <a:off x="349250" y="1470025"/>
          <a:ext cx="8513763" cy="4333875"/>
        </p:xfrm>
        <a:graphic>
          <a:graphicData uri="http://schemas.openxmlformats.org/drawingml/2006/table">
            <a:tbl>
              <a:tblPr/>
              <a:tblGrid>
                <a:gridCol w="2165350"/>
                <a:gridCol w="3200400"/>
                <a:gridCol w="3148013"/>
              </a:tblGrid>
              <a:tr h="96924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</a:txBody>
                  <a:tcPr marT="45715" marB="45715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MS PGothic" pitchFamily="34" charset="-128"/>
                          <a:cs typeface="Calisto MT"/>
                        </a:rPr>
                        <a:t>Urgent</a:t>
                      </a:r>
                    </a:p>
                  </a:txBody>
                  <a:tcPr marT="45715" marB="45715" anchor="b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MS PGothic" pitchFamily="34" charset="-128"/>
                          <a:cs typeface="Calisto MT"/>
                        </a:rPr>
                        <a:t>NOT Urgent</a:t>
                      </a:r>
                    </a:p>
                  </a:txBody>
                  <a:tcPr marT="45715" marB="45715" anchor="b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82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MS PGothic" pitchFamily="34" charset="-128"/>
                          <a:cs typeface="Calisto MT"/>
                        </a:rPr>
                        <a:t>Important</a:t>
                      </a:r>
                    </a:p>
                  </a:txBody>
                  <a:tcPr marT="45715" marB="4571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823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MS PGothic" pitchFamily="34" charset="-128"/>
                          <a:cs typeface="Calisto MT"/>
                        </a:rPr>
                        <a:t>NOT Important</a:t>
                      </a: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</a:txBody>
                  <a:tcPr marT="45715" marB="45715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4598" name="TextBox 6"/>
          <p:cNvSpPr txBox="1">
            <a:spLocks noChangeArrowheads="1"/>
          </p:cNvSpPr>
          <p:nvPr/>
        </p:nvSpPr>
        <p:spPr bwMode="auto">
          <a:xfrm>
            <a:off x="2590800" y="2590800"/>
            <a:ext cx="2971800" cy="1046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Quadrant 1: </a:t>
            </a:r>
          </a:p>
          <a:p>
            <a:pPr algn="ctr" eaLnBrk="0" hangingPunct="0"/>
            <a:endParaRPr lang="en-US" sz="1000">
              <a:latin typeface="Calisto MT" pitchFamily="18" charset="0"/>
              <a:ea typeface="ＭＳ Ｐゴシック" pitchFamily="34" charset="-128"/>
              <a:cs typeface="Calisto MT" pitchFamily="18" charset="0"/>
            </a:endParaRPr>
          </a:p>
          <a:p>
            <a:pPr algn="ctr" eaLnBrk="0" hangingPunct="0"/>
            <a:r>
              <a:rPr lang="en-US" sz="1600" i="1">
                <a:solidFill>
                  <a:srgbClr val="BD1B12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Projects due immediately</a:t>
            </a:r>
          </a:p>
          <a:p>
            <a:pPr algn="ctr" eaLnBrk="0" hangingPunct="0"/>
            <a:r>
              <a:rPr lang="en-US" sz="1600" i="1">
                <a:solidFill>
                  <a:srgbClr val="BD1B12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Exam tomorrow</a:t>
            </a:r>
          </a:p>
        </p:txBody>
      </p:sp>
      <p:sp>
        <p:nvSpPr>
          <p:cNvPr id="24599" name="TextBox 7"/>
          <p:cNvSpPr txBox="1">
            <a:spLocks noChangeArrowheads="1"/>
          </p:cNvSpPr>
          <p:nvPr/>
        </p:nvSpPr>
        <p:spPr bwMode="auto">
          <a:xfrm>
            <a:off x="5715000" y="2590800"/>
            <a:ext cx="3076575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Quadrant 2: </a:t>
            </a:r>
            <a:endParaRPr lang="en-US" sz="1000">
              <a:latin typeface="Calisto MT" pitchFamily="18" charset="0"/>
              <a:ea typeface="ＭＳ Ｐゴシック" pitchFamily="34" charset="-128"/>
              <a:cs typeface="Calisto MT" pitchFamily="18" charset="0"/>
            </a:endParaRPr>
          </a:p>
          <a:p>
            <a:pPr algn="ctr" eaLnBrk="0" hangingPunct="0"/>
            <a:endParaRPr lang="en-US" sz="1000">
              <a:latin typeface="Calisto MT" pitchFamily="18" charset="0"/>
              <a:ea typeface="ＭＳ Ｐゴシック" pitchFamily="34" charset="-128"/>
              <a:cs typeface="Calisto MT" pitchFamily="18" charset="0"/>
            </a:endParaRPr>
          </a:p>
          <a:p>
            <a:pPr algn="ctr" eaLnBrk="0" hangingPunct="0"/>
            <a:r>
              <a:rPr lang="en-US" sz="1600" i="1">
                <a:solidFill>
                  <a:srgbClr val="BD1B12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Essay due in a week</a:t>
            </a:r>
          </a:p>
          <a:p>
            <a:pPr algn="ctr" eaLnBrk="0" hangingPunct="0"/>
            <a:r>
              <a:rPr lang="en-US" sz="1600" i="1">
                <a:solidFill>
                  <a:srgbClr val="BD1B12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Exercise</a:t>
            </a:r>
          </a:p>
          <a:p>
            <a:pPr algn="ctr" eaLnBrk="0" hangingPunct="0"/>
            <a:r>
              <a:rPr lang="en-US" sz="1600" i="1">
                <a:solidFill>
                  <a:srgbClr val="BD1B12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Goal setting</a:t>
            </a:r>
          </a:p>
        </p:txBody>
      </p:sp>
      <p:sp>
        <p:nvSpPr>
          <p:cNvPr id="24600" name="TextBox 8"/>
          <p:cNvSpPr txBox="1">
            <a:spLocks noChangeArrowheads="1"/>
          </p:cNvSpPr>
          <p:nvPr/>
        </p:nvSpPr>
        <p:spPr bwMode="auto">
          <a:xfrm>
            <a:off x="2514600" y="4267200"/>
            <a:ext cx="3124200" cy="1038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Quadrant 3: </a:t>
            </a:r>
          </a:p>
          <a:p>
            <a:pPr algn="ctr" eaLnBrk="0" hangingPunct="0"/>
            <a:endParaRPr lang="en-US" sz="1000">
              <a:latin typeface="Calisto MT" pitchFamily="18" charset="0"/>
              <a:ea typeface="ＭＳ Ｐゴシック" pitchFamily="34" charset="-128"/>
              <a:cs typeface="Calisto MT" pitchFamily="18" charset="0"/>
            </a:endParaRPr>
          </a:p>
          <a:p>
            <a:pPr algn="ctr" eaLnBrk="0" hangingPunct="0"/>
            <a:r>
              <a:rPr lang="en-US" sz="1600" i="1">
                <a:solidFill>
                  <a:srgbClr val="BD1B12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Other people’s small problems</a:t>
            </a:r>
          </a:p>
          <a:p>
            <a:pPr algn="ctr" eaLnBrk="0" hangingPunct="0"/>
            <a:r>
              <a:rPr lang="en-US" sz="1600" i="1">
                <a:solidFill>
                  <a:srgbClr val="BD1B12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Peer pressure</a:t>
            </a:r>
          </a:p>
        </p:txBody>
      </p:sp>
      <p:sp>
        <p:nvSpPr>
          <p:cNvPr id="24601" name="TextBox 9"/>
          <p:cNvSpPr txBox="1">
            <a:spLocks noChangeArrowheads="1"/>
          </p:cNvSpPr>
          <p:nvPr/>
        </p:nvSpPr>
        <p:spPr bwMode="auto">
          <a:xfrm>
            <a:off x="6019800" y="4267200"/>
            <a:ext cx="2576513" cy="1323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 sz="2000"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Quadrant 4:</a:t>
            </a:r>
          </a:p>
          <a:p>
            <a:pPr algn="ctr" eaLnBrk="0" hangingPunct="0"/>
            <a:endParaRPr lang="en-US" sz="1000">
              <a:latin typeface="Calisto MT" pitchFamily="18" charset="0"/>
              <a:ea typeface="ＭＳ Ｐゴシック" pitchFamily="34" charset="-128"/>
              <a:cs typeface="Calisto MT" pitchFamily="18" charset="0"/>
            </a:endParaRPr>
          </a:p>
          <a:p>
            <a:pPr algn="ctr" eaLnBrk="0" hangingPunct="0"/>
            <a:r>
              <a:rPr lang="en-US" sz="1600" i="1">
                <a:solidFill>
                  <a:srgbClr val="BD1B12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Too much screen time</a:t>
            </a:r>
          </a:p>
          <a:p>
            <a:pPr algn="ctr" eaLnBrk="0" hangingPunct="0"/>
            <a:r>
              <a:rPr lang="en-US" sz="1600" i="1">
                <a:solidFill>
                  <a:srgbClr val="BD1B12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Too many naps</a:t>
            </a:r>
          </a:p>
          <a:p>
            <a:pPr algn="ctr" eaLnBrk="0" hangingPunct="0"/>
            <a:endParaRPr lang="en-US" b="1" i="1">
              <a:solidFill>
                <a:srgbClr val="BD1B12"/>
              </a:solidFill>
              <a:latin typeface="Calisto MT" pitchFamily="18" charset="0"/>
              <a:ea typeface="ＭＳ Ｐゴシック" pitchFamily="34" charset="-128"/>
              <a:cs typeface="Calisto MT" pitchFamily="18" charset="0"/>
            </a:endParaRPr>
          </a:p>
        </p:txBody>
      </p:sp>
      <p:sp>
        <p:nvSpPr>
          <p:cNvPr id="24602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extBox 2"/>
          <p:cNvSpPr txBox="1">
            <a:spLocks noChangeArrowheads="1"/>
          </p:cNvSpPr>
          <p:nvPr/>
        </p:nvSpPr>
        <p:spPr bwMode="auto">
          <a:xfrm>
            <a:off x="1752600" y="406400"/>
            <a:ext cx="6096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/>
            <a:ext uri="{91240B29-F687-4f45-9708-019B960494DF}"/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Garamond" charset="0"/>
                <a:ea typeface="ＭＳ Ｐゴシック" charset="0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4000" b="1" dirty="0">
                <a:solidFill>
                  <a:srgbClr val="404040"/>
                </a:solidFill>
                <a:latin typeface="+mj-lt"/>
              </a:rPr>
              <a:t>Prioritizing </a:t>
            </a:r>
            <a:r>
              <a:rPr lang="en-US" sz="4000" b="1" dirty="0" smtClean="0">
                <a:solidFill>
                  <a:srgbClr val="404040"/>
                </a:solidFill>
                <a:latin typeface="+mj-lt"/>
              </a:rPr>
              <a:t>Tasks</a:t>
            </a:r>
            <a:endParaRPr lang="en-US" sz="1700" b="1" dirty="0">
              <a:solidFill>
                <a:schemeClr val="bg1"/>
              </a:solidFill>
              <a:latin typeface="Perpetua" charset="0"/>
            </a:endParaRPr>
          </a:p>
        </p:txBody>
      </p:sp>
      <p:graphicFrame>
        <p:nvGraphicFramePr>
          <p:cNvPr id="195609" name="Group 25"/>
          <p:cNvGraphicFramePr>
            <a:graphicFrameLocks noGrp="1"/>
          </p:cNvGraphicFramePr>
          <p:nvPr/>
        </p:nvGraphicFramePr>
        <p:xfrm>
          <a:off x="349250" y="1470025"/>
          <a:ext cx="8513763" cy="4275138"/>
        </p:xfrm>
        <a:graphic>
          <a:graphicData uri="http://schemas.openxmlformats.org/drawingml/2006/table">
            <a:tbl>
              <a:tblPr/>
              <a:tblGrid>
                <a:gridCol w="2165350"/>
                <a:gridCol w="3200400"/>
                <a:gridCol w="3148013"/>
              </a:tblGrid>
              <a:tr h="90974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C0C0C0"/>
                          </a:outerShdw>
                        </a:effectLst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</a:txBody>
                  <a:tcPr marT="45725" marB="45725" horzOverflow="overflow">
                    <a:lnL>
                      <a:noFill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MS PGothic" pitchFamily="34" charset="-128"/>
                          <a:cs typeface="Calisto MT"/>
                        </a:rPr>
                        <a:t>Urgent</a:t>
                      </a:r>
                    </a:p>
                  </a:txBody>
                  <a:tcPr marT="45725" marB="45725" anchor="b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MS PGothic" pitchFamily="34" charset="-128"/>
                          <a:cs typeface="Calisto MT"/>
                        </a:rPr>
                        <a:t>NOT Urgent</a:t>
                      </a:r>
                    </a:p>
                  </a:txBody>
                  <a:tcPr marT="45725" marB="45725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82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MS PGothic" pitchFamily="34" charset="-128"/>
                          <a:cs typeface="Calisto MT"/>
                        </a:rPr>
                        <a:t>Important</a:t>
                      </a:r>
                    </a:p>
                  </a:txBody>
                  <a:tcPr marT="45725" marB="45725"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682696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sto MT"/>
                          <a:ea typeface="MS PGothic" pitchFamily="34" charset="-128"/>
                          <a:cs typeface="Calisto MT"/>
                        </a:rPr>
                        <a:t>NOT Important</a:t>
                      </a:r>
                    </a:p>
                  </a:txBody>
                  <a:tcPr marT="45725" marB="45725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sto MT"/>
                        <a:ea typeface="MS PGothic" pitchFamily="34" charset="-128"/>
                        <a:cs typeface="Calisto MT"/>
                      </a:endParaRPr>
                    </a:p>
                  </a:txBody>
                  <a:tcPr marT="45725" marB="45725" horzOverflow="overflow">
                    <a:lnL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6646" name="TextBox 6"/>
          <p:cNvSpPr txBox="1">
            <a:spLocks noChangeArrowheads="1"/>
          </p:cNvSpPr>
          <p:nvPr/>
        </p:nvSpPr>
        <p:spPr bwMode="auto">
          <a:xfrm>
            <a:off x="2590800" y="2590800"/>
            <a:ext cx="2971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Q1: </a:t>
            </a:r>
          </a:p>
          <a:p>
            <a:pPr algn="ctr" eaLnBrk="0" hangingPunct="0"/>
            <a:r>
              <a:rPr lang="en-US" sz="1600" b="1">
                <a:solidFill>
                  <a:srgbClr val="00000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The Procrastinator</a:t>
            </a:r>
          </a:p>
          <a:p>
            <a:pPr algn="ctr" eaLnBrk="0" hangingPunct="0"/>
            <a:endParaRPr lang="en-US" sz="1600" b="1">
              <a:solidFill>
                <a:srgbClr val="BD1B12"/>
              </a:solidFill>
              <a:latin typeface="Calisto MT" pitchFamily="18" charset="0"/>
              <a:ea typeface="ＭＳ Ｐゴシック" pitchFamily="34" charset="-128"/>
              <a:cs typeface="Calisto MT" pitchFamily="18" charset="0"/>
            </a:endParaRPr>
          </a:p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Stressed out</a:t>
            </a:r>
          </a:p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Burned out</a:t>
            </a:r>
          </a:p>
        </p:txBody>
      </p:sp>
      <p:sp>
        <p:nvSpPr>
          <p:cNvPr id="26647" name="TextBox 10"/>
          <p:cNvSpPr txBox="1">
            <a:spLocks noChangeArrowheads="1"/>
          </p:cNvSpPr>
          <p:nvPr/>
        </p:nvSpPr>
        <p:spPr bwMode="auto">
          <a:xfrm>
            <a:off x="2590800" y="4267200"/>
            <a:ext cx="2971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Q3: </a:t>
            </a:r>
          </a:p>
          <a:p>
            <a:pPr algn="ctr" eaLnBrk="0" hangingPunct="0"/>
            <a:r>
              <a:rPr lang="en-US" sz="1600" b="1">
                <a:solidFill>
                  <a:srgbClr val="00000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The Yes-Person</a:t>
            </a:r>
          </a:p>
          <a:p>
            <a:pPr algn="ctr" eaLnBrk="0" hangingPunct="0"/>
            <a:endParaRPr lang="en-US" sz="1600" b="1">
              <a:solidFill>
                <a:srgbClr val="BD1B12"/>
              </a:solidFill>
              <a:latin typeface="Calisto MT" pitchFamily="18" charset="0"/>
              <a:ea typeface="ＭＳ Ｐゴシック" pitchFamily="34" charset="-128"/>
              <a:cs typeface="Calisto MT" pitchFamily="18" charset="0"/>
            </a:endParaRPr>
          </a:p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Resentment</a:t>
            </a:r>
          </a:p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Feels Used</a:t>
            </a:r>
          </a:p>
        </p:txBody>
      </p:sp>
      <p:sp>
        <p:nvSpPr>
          <p:cNvPr id="26648" name="TextBox 11"/>
          <p:cNvSpPr txBox="1">
            <a:spLocks noChangeArrowheads="1"/>
          </p:cNvSpPr>
          <p:nvPr/>
        </p:nvSpPr>
        <p:spPr bwMode="auto">
          <a:xfrm>
            <a:off x="5791200" y="4267200"/>
            <a:ext cx="2971800" cy="862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Q4: </a:t>
            </a:r>
          </a:p>
          <a:p>
            <a:pPr algn="ctr" eaLnBrk="0" hangingPunct="0"/>
            <a:r>
              <a:rPr lang="en-US" sz="1600" b="1">
                <a:solidFill>
                  <a:srgbClr val="00000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The Slacker</a:t>
            </a:r>
          </a:p>
          <a:p>
            <a:pPr algn="ctr" eaLnBrk="0" hangingPunct="0"/>
            <a:endParaRPr lang="en-US" sz="1600" b="1">
              <a:solidFill>
                <a:srgbClr val="BD1B12"/>
              </a:solidFill>
              <a:latin typeface="Calisto MT" pitchFamily="18" charset="0"/>
              <a:ea typeface="ＭＳ Ｐゴシック" pitchFamily="34" charset="-128"/>
              <a:cs typeface="Calisto MT" pitchFamily="18" charset="0"/>
            </a:endParaRPr>
          </a:p>
        </p:txBody>
      </p:sp>
      <p:sp>
        <p:nvSpPr>
          <p:cNvPr id="26649" name="TextBox 12"/>
          <p:cNvSpPr txBox="1">
            <a:spLocks noChangeArrowheads="1"/>
          </p:cNvSpPr>
          <p:nvPr/>
        </p:nvSpPr>
        <p:spPr bwMode="auto">
          <a:xfrm>
            <a:off x="5791200" y="2590800"/>
            <a:ext cx="2971800" cy="1354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/>
            <a:r>
              <a:rPr lang="en-US"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Q2: </a:t>
            </a:r>
          </a:p>
          <a:p>
            <a:pPr algn="ctr" eaLnBrk="0" hangingPunct="0"/>
            <a:r>
              <a:rPr lang="en-US" sz="1600" b="1"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The Prioritizer</a:t>
            </a:r>
          </a:p>
          <a:p>
            <a:pPr algn="ctr" eaLnBrk="0" hangingPunct="0"/>
            <a:r>
              <a:rPr lang="en-US" sz="1600" b="1">
                <a:solidFill>
                  <a:srgbClr val="BD1B12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 </a:t>
            </a:r>
            <a:r>
              <a:rPr lang="en-US" sz="1600">
                <a:solidFill>
                  <a:srgbClr val="00000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Vision</a:t>
            </a:r>
          </a:p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Balance</a:t>
            </a:r>
          </a:p>
          <a:p>
            <a:pPr algn="ctr" eaLnBrk="0" hangingPunct="0"/>
            <a:r>
              <a:rPr lang="en-US" sz="1600">
                <a:solidFill>
                  <a:srgbClr val="000000"/>
                </a:solidFill>
                <a:latin typeface="Calisto MT" pitchFamily="18" charset="0"/>
                <a:ea typeface="ＭＳ Ｐゴシック" pitchFamily="34" charset="-128"/>
                <a:cs typeface="Calisto MT" pitchFamily="18" charset="0"/>
              </a:rPr>
              <a:t>Control</a:t>
            </a:r>
          </a:p>
        </p:txBody>
      </p:sp>
      <p:sp>
        <p:nvSpPr>
          <p:cNvPr id="26650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/>
              <a:t>Time Management Strategies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sz="half" idx="1"/>
          </p:nvPr>
        </p:nvSpPr>
        <p:spPr>
          <a:xfrm>
            <a:off x="541338" y="1758950"/>
            <a:ext cx="3924300" cy="39274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Create an environment that is relatively free of distractions and interruptions.</a:t>
            </a:r>
          </a:p>
          <a:p>
            <a:pPr>
              <a:lnSpc>
                <a:spcPct val="90000"/>
              </a:lnSpc>
            </a:pPr>
            <a:r>
              <a:rPr lang="en-US" smtClean="0"/>
              <a:t>Take short breaks.</a:t>
            </a:r>
          </a:p>
          <a:p>
            <a:pPr>
              <a:lnSpc>
                <a:spcPct val="90000"/>
              </a:lnSpc>
            </a:pPr>
            <a:r>
              <a:rPr lang="en-US" smtClean="0"/>
              <a:t>Be specific in identifying how you plan to use your time.</a:t>
            </a:r>
          </a:p>
          <a:p>
            <a:pPr>
              <a:lnSpc>
                <a:spcPct val="90000"/>
              </a:lnSpc>
            </a:pPr>
            <a:r>
              <a:rPr lang="en-US" smtClean="0"/>
              <a:t>Alternate subjects when you have a long time block available for study.</a:t>
            </a:r>
          </a:p>
          <a:p>
            <a:pPr>
              <a:lnSpc>
                <a:spcPct val="90000"/>
              </a:lnSpc>
            </a:pPr>
            <a:r>
              <a:rPr lang="en-US" smtClean="0"/>
              <a:t>Estimate the time needed for each assignment.</a:t>
            </a:r>
          </a:p>
          <a:p>
            <a:pPr>
              <a:lnSpc>
                <a:spcPct val="90000"/>
              </a:lnSpc>
            </a:pPr>
            <a:r>
              <a:rPr lang="en-US" smtClean="0"/>
              <a:t>Prioritize tasks.</a:t>
            </a:r>
          </a:p>
          <a:p>
            <a:pPr>
              <a:lnSpc>
                <a:spcPct val="90000"/>
              </a:lnSpc>
            </a:pP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99000" y="1774825"/>
            <a:ext cx="3954463" cy="42814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mtClean="0"/>
              <a:t>Schedule tasks so they can be accomplished in 30- to 60-minute blocks of time.</a:t>
            </a:r>
          </a:p>
          <a:p>
            <a:pPr>
              <a:lnSpc>
                <a:spcPct val="80000"/>
              </a:lnSpc>
            </a:pPr>
            <a:r>
              <a:rPr lang="en-US" smtClean="0"/>
              <a:t>Do the assignments for the course you dislike first.</a:t>
            </a:r>
          </a:p>
          <a:p>
            <a:pPr>
              <a:lnSpc>
                <a:spcPct val="80000"/>
              </a:lnSpc>
            </a:pPr>
            <a:r>
              <a:rPr lang="en-US" smtClean="0"/>
              <a:t>Work ahead of your assignments when possible.</a:t>
            </a:r>
          </a:p>
          <a:p>
            <a:pPr>
              <a:lnSpc>
                <a:spcPct val="80000"/>
              </a:lnSpc>
            </a:pPr>
            <a:r>
              <a:rPr lang="en-US" smtClean="0"/>
              <a:t>Take down any appointments as soon as you make them in your smart phone or calendar.</a:t>
            </a:r>
          </a:p>
          <a:p>
            <a:pPr>
              <a:lnSpc>
                <a:spcPct val="80000"/>
              </a:lnSpc>
            </a:pPr>
            <a:r>
              <a:rPr lang="en-US" smtClean="0"/>
              <a:t>Use technology to manage your time.</a:t>
            </a:r>
          </a:p>
          <a:p>
            <a:pPr>
              <a:lnSpc>
                <a:spcPct val="80000"/>
              </a:lnSpc>
            </a:pPr>
            <a:endParaRPr lang="en-US" smtClean="0"/>
          </a:p>
        </p:txBody>
      </p:sp>
      <p:sp>
        <p:nvSpPr>
          <p:cNvPr id="28676" name="Footer Placeholder 3"/>
          <p:cNvSpPr txBox="1">
            <a:spLocks/>
          </p:cNvSpPr>
          <p:nvPr/>
        </p:nvSpPr>
        <p:spPr bwMode="auto">
          <a:xfrm>
            <a:off x="5748338" y="6381750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>
          <a:xfrm>
            <a:off x="558800" y="333375"/>
            <a:ext cx="8026400" cy="1143000"/>
          </a:xfrm>
        </p:spPr>
        <p:txBody>
          <a:bodyPr/>
          <a:lstStyle/>
          <a:p>
            <a:r>
              <a:rPr lang="en-US" sz="4000" b="1" smtClean="0"/>
              <a:t>Developing a System of </a:t>
            </a:r>
            <a:br>
              <a:rPr lang="en-US" sz="4000" b="1" smtClean="0"/>
            </a:br>
            <a:r>
              <a:rPr lang="en-US" sz="4000" b="1" smtClean="0"/>
              <a:t>Time Planning and Management</a:t>
            </a: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1042988" y="2235200"/>
            <a:ext cx="6777037" cy="3876675"/>
          </a:xfrm>
        </p:spPr>
        <p:txBody>
          <a:bodyPr/>
          <a:lstStyle/>
          <a:p>
            <a:r>
              <a:rPr lang="en-US" sz="2800" smtClean="0"/>
              <a:t>Semester Calendar</a:t>
            </a:r>
          </a:p>
          <a:p>
            <a:r>
              <a:rPr lang="en-US" sz="2800" smtClean="0"/>
              <a:t>Weekly Priority Tasks List</a:t>
            </a:r>
          </a:p>
          <a:p>
            <a:r>
              <a:rPr lang="en-US" sz="2800" smtClean="0"/>
              <a:t>Weekly Schedule</a:t>
            </a:r>
          </a:p>
        </p:txBody>
      </p:sp>
      <p:sp>
        <p:nvSpPr>
          <p:cNvPr id="29699" name="Footer Placeholder 3"/>
          <p:cNvSpPr txBox="1">
            <a:spLocks/>
          </p:cNvSpPr>
          <p:nvPr/>
        </p:nvSpPr>
        <p:spPr bwMode="auto">
          <a:xfrm>
            <a:off x="211138" y="6416675"/>
            <a:ext cx="31877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 defTabSz="914400"/>
            <a:r>
              <a:rPr lang="en-US" sz="1200">
                <a:latin typeface="Arial Black" pitchFamily="34" charset="0"/>
              </a:rPr>
              <a:t>© Routledge/Taylor &amp; Francis 2016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b="1" smtClean="0">
                <a:ea typeface="ＭＳ Ｐゴシック" pitchFamily="34" charset="-128"/>
                <a:cs typeface="Calisto MT" pitchFamily="18" charset="0"/>
              </a:rPr>
              <a:t>Are you a procrastinator?  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idx="1"/>
          </p:nvPr>
        </p:nvSpPr>
        <p:spPr>
          <a:xfrm>
            <a:off x="355600" y="1736725"/>
            <a:ext cx="8262938" cy="4189413"/>
          </a:xfrm>
        </p:spPr>
        <p:txBody>
          <a:bodyPr rtlCol="0">
            <a:noAutofit/>
          </a:bodyPr>
          <a:lstStyle/>
          <a:p>
            <a:pPr marL="0" indent="0" fontAlgn="auto">
              <a:spcAft>
                <a:spcPts val="0"/>
              </a:spcAft>
              <a:buClr>
                <a:schemeClr val="bg1"/>
              </a:buClr>
              <a:buFontTx/>
              <a:buNone/>
              <a:defRPr/>
            </a:pPr>
            <a:r>
              <a:rPr lang="en-US" sz="2800" b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Procrastinators: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verestimate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the time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they have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left to perform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tasks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Calisto MT"/>
            </a:endParaRP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U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nderestimate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the time it takes to complete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tasks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Calisto MT"/>
            </a:endParaRP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O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verestimate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how motivated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they will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feel the next day, the next week, the next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month, etc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.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 </a:t>
            </a: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T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hink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that succeeding at a task requires that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they </a:t>
            </a:r>
            <a:r>
              <a:rPr lang="en-US" i="1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feel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like doing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it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Calisto MT"/>
            </a:endParaRPr>
          </a:p>
          <a:p>
            <a:pPr fontAlgn="auto">
              <a:spcAft>
                <a:spcPts val="0"/>
              </a:spcAft>
              <a:buClr>
                <a:schemeClr val="tx1">
                  <a:lumMod val="75000"/>
                  <a:lumOff val="25000"/>
                </a:schemeClr>
              </a:buClr>
              <a:buFont typeface="Arial"/>
              <a:buChar char="•"/>
              <a:defRPr/>
            </a:pP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B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elieve </a:t>
            </a:r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that working when not in the mood is </a:t>
            </a:r>
            <a:r>
              <a:rPr lang="en-US" dirty="0" smtClean="0">
                <a:solidFill>
                  <a:schemeClr val="tx1">
                    <a:lumMod val="75000"/>
                    <a:lumOff val="25000"/>
                  </a:schemeClr>
                </a:solidFill>
                <a:cs typeface="Calisto MT"/>
              </a:rPr>
              <a:t>suboptimal</a:t>
            </a:r>
            <a:endParaRPr lang="en-US" dirty="0">
              <a:solidFill>
                <a:schemeClr val="tx1">
                  <a:lumMod val="75000"/>
                  <a:lumOff val="25000"/>
                </a:schemeClr>
              </a:solidFill>
              <a:cs typeface="Calisto MT"/>
            </a:endParaRP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  <p:tag name="DELIMITERS" val="3.1"/>
</p:tagLst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apital">
  <a:themeElements>
    <a:clrScheme name="Capital">
      <a:dk1>
        <a:srgbClr val="000000"/>
      </a:dk1>
      <a:lt1>
        <a:srgbClr val="FFFFFF"/>
      </a:lt1>
      <a:dk2>
        <a:srgbClr val="6F6D5D"/>
      </a:dk2>
      <a:lt2>
        <a:srgbClr val="7C8F97"/>
      </a:lt2>
      <a:accent1>
        <a:srgbClr val="4B5A60"/>
      </a:accent1>
      <a:accent2>
        <a:srgbClr val="9C5238"/>
      </a:accent2>
      <a:accent3>
        <a:srgbClr val="504539"/>
      </a:accent3>
      <a:accent4>
        <a:srgbClr val="C1AD79"/>
      </a:accent4>
      <a:accent5>
        <a:srgbClr val="667559"/>
      </a:accent5>
      <a:accent6>
        <a:srgbClr val="BAD6AD"/>
      </a:accent6>
      <a:hlink>
        <a:srgbClr val="524A82"/>
      </a:hlink>
      <a:folHlink>
        <a:srgbClr val="8F9954"/>
      </a:folHlink>
    </a:clrScheme>
    <a:fontScheme name="Capital">
      <a:majorFont>
        <a:latin typeface="Calisto MT"/>
        <a:ea typeface=""/>
        <a:cs typeface=""/>
        <a:font script="Jpan" typeface="ＭＳ 明朝"/>
        <a:font script="Hans" typeface="宋体"/>
        <a:font script="Hant" typeface="新細明體"/>
      </a:majorFont>
      <a:minorFont>
        <a:latin typeface="Calisto MT"/>
        <a:ea typeface=""/>
        <a:cs typeface=""/>
        <a:font script="Jpan" typeface="ＭＳ 明朝"/>
        <a:font script="Hans" typeface="宋体"/>
        <a:font script="Hant" typeface="新細明體"/>
      </a:minorFont>
    </a:fontScheme>
    <a:fmtScheme name="Capital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atMod val="150000"/>
                <a:lumMod val="50000"/>
              </a:schemeClr>
              <a:schemeClr val="phClr">
                <a:satMod val="300000"/>
                <a:lumMod val="125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satMod val="135000"/>
                <a:lumMod val="80000"/>
              </a:schemeClr>
              <a:schemeClr val="phClr">
                <a:satMod val="250000"/>
                <a:lumMod val="150000"/>
              </a:schemeClr>
            </a:duotone>
          </a:blip>
          <a:stretch/>
        </a:blip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31750" cap="flat" cmpd="sng" algn="ctr">
          <a:solidFill>
            <a:schemeClr val="phClr">
              <a:shade val="90000"/>
            </a:schemeClr>
          </a:solidFill>
          <a:prstDash val="solid"/>
        </a:ln>
        <a:ln w="44450" cap="flat" cmpd="sng" algn="ctr">
          <a:solidFill>
            <a:schemeClr val="phClr">
              <a:shade val="85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sx="101000" sy="101000" algn="ctr" rotWithShape="0">
              <a:srgbClr val="000000">
                <a:alpha val="40000"/>
              </a:srgbClr>
            </a:outerShdw>
          </a:effectLst>
          <a:scene3d>
            <a:camera prst="perspectiveFront" fov="3000000"/>
            <a:lightRig rig="threePt" dir="tl"/>
          </a:scene3d>
          <a:sp3d>
            <a:bevelT w="0" h="0"/>
          </a:sp3d>
        </a:effectStyle>
        <a:effectStyle>
          <a:effectLst>
            <a:innerShdw blurRad="190500">
              <a:srgbClr val="000000">
                <a:alpha val="50000"/>
              </a:srgbClr>
            </a:innerShdw>
          </a:effectLst>
          <a:scene3d>
            <a:camera prst="perspectiveFront" fov="4800000"/>
            <a:lightRig rig="twoPt" dir="t">
              <a:rot lat="0" lon="0" rev="4800000"/>
            </a:lightRig>
          </a:scene3d>
          <a:sp3d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3">
            <a:duotone>
              <a:schemeClr val="phClr">
                <a:satMod val="150000"/>
                <a:lumMod val="50000"/>
              </a:schemeClr>
              <a:schemeClr val="phClr">
                <a:satMod val="400000"/>
                <a:lumMod val="16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Capital.thmx</Template>
  <TotalTime>956</TotalTime>
  <Words>767</Words>
  <Application>Microsoft Macintosh PowerPoint</Application>
  <PresentationFormat>On-screen Show (4:3)</PresentationFormat>
  <Paragraphs>166</Paragraphs>
  <Slides>14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Design Template</vt:lpstr>
      </vt:variant>
      <vt:variant>
        <vt:i4>15</vt:i4>
      </vt:variant>
      <vt:variant>
        <vt:lpstr>Slide Titles</vt:lpstr>
      </vt:variant>
      <vt:variant>
        <vt:i4>14</vt:i4>
      </vt:variant>
    </vt:vector>
  </HeadingPairs>
  <TitlesOfParts>
    <vt:vector size="37" baseType="lpstr">
      <vt:lpstr>Calisto MT</vt:lpstr>
      <vt:lpstr>Arial</vt:lpstr>
      <vt:lpstr>Calibri</vt:lpstr>
      <vt:lpstr>Brush Script MT</vt:lpstr>
      <vt:lpstr>Arial Black</vt:lpstr>
      <vt:lpstr>Wingdings</vt:lpstr>
      <vt:lpstr>ＭＳ Ｐゴシック</vt:lpstr>
      <vt:lpstr>Perpetua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Capital</vt:lpstr>
      <vt:lpstr>Chapter 6</vt:lpstr>
      <vt:lpstr>Agenda</vt:lpstr>
      <vt:lpstr>Learning Objectives</vt:lpstr>
      <vt:lpstr>Time Management vs. Procrastination</vt:lpstr>
      <vt:lpstr>Slide 5</vt:lpstr>
      <vt:lpstr>Slide 6</vt:lpstr>
      <vt:lpstr>Time Management Strategies</vt:lpstr>
      <vt:lpstr>Developing a System of  Time Planning and Management</vt:lpstr>
      <vt:lpstr>Are you a procrastinator?  </vt:lpstr>
      <vt:lpstr>What is procrastination?</vt:lpstr>
      <vt:lpstr>What are the causes of procrastination?</vt:lpstr>
      <vt:lpstr>Procrastination Elimination Strategies</vt:lpstr>
      <vt:lpstr>Discussion Questions</vt:lpstr>
      <vt:lpstr>Preview of Chapter 7:  Self-Regulation of the Physical &amp;  Social Environment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Ayesha Madni</dc:creator>
  <cp:lastModifiedBy>Louise Smith</cp:lastModifiedBy>
  <cp:revision>115</cp:revision>
  <cp:lastPrinted>2012-03-16T19:19:45Z</cp:lastPrinted>
  <dcterms:created xsi:type="dcterms:W3CDTF">2012-03-15T20:37:55Z</dcterms:created>
  <dcterms:modified xsi:type="dcterms:W3CDTF">2016-06-01T16:06:41Z</dcterms:modified>
</cp:coreProperties>
</file>