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93" r:id="rId4"/>
    <p:sldId id="261" r:id="rId5"/>
    <p:sldId id="274" r:id="rId6"/>
    <p:sldId id="277" r:id="rId7"/>
    <p:sldId id="278" r:id="rId8"/>
    <p:sldId id="279" r:id="rId9"/>
    <p:sldId id="286" r:id="rId10"/>
    <p:sldId id="287" r:id="rId11"/>
    <p:sldId id="288" r:id="rId12"/>
    <p:sldId id="289" r:id="rId13"/>
    <p:sldId id="290" r:id="rId14"/>
    <p:sldId id="291" r:id="rId15"/>
    <p:sldId id="272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71" autoAdjust="0"/>
  </p:normalViewPr>
  <p:slideViewPr>
    <p:cSldViewPr snapToGrid="0" snapToObjects="1">
      <p:cViewPr varScale="1">
        <p:scale>
          <a:sx n="95" d="100"/>
          <a:sy n="95" d="100"/>
        </p:scale>
        <p:origin x="-20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8C1F3E-3B7B-4B18-B8D6-7C2552E4BF3D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5CE468-BFD2-4487-A5C6-4FEB2FF11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D13D5C-957E-44F3-8E20-FD556C78D332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0B7F23-D8C3-41BE-99B9-99EDD38C1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96A43-744F-45D2-A0D2-987047BC8D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F32E2B-E011-4E18-8A16-BA5422482B9B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Show the You-message first. Have students create an I-message to address the issue. Allow students to share with each other and then with the whole group. Reveal the example I-message here. 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77EBFB-B85A-49C0-89E5-63B755408B4A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9FEDEF-E5E3-4748-9A2E-638D7405BD1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0EA14C-E2FE-46DA-A2F3-09108695F57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7.1: Self-Observations: Evaluating Study Environments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2F9064-AD5C-4ADE-BCA6-BE1D5F2C7F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7.2: Self-Observation: Becoming Aware of Misdirected Attention</a:t>
            </a:r>
          </a:p>
          <a:p>
            <a:pPr>
              <a:spcBef>
                <a:spcPct val="0"/>
              </a:spcBef>
            </a:pPr>
            <a:r>
              <a:rPr lang="en-US" smtClean="0"/>
              <a:t>Exercise 7.3: Self-Observations: Becoming Aware of Your Listening Habits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1C608C-643C-479D-8E87-613CDA5145E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7.4: Dealing with Distracters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E9F69-EA7C-4E3F-8BA7-65F10C9560F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9FB630-E5AF-43B5-B336-6B54204A2088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50EA77-87B2-4933-9D4B-E3D9B5FE0972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A697F3-9F38-43D3-9C8F-94BFA516B240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4B12AF-4BDB-485D-9205-DDE8808B01D3}" type="slidenum">
              <a:rPr lang="en-US">
                <a:solidFill>
                  <a:srgbClr val="000000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4CD1-C37D-43B7-A272-C6812A98EF1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C1B2E47D-A070-4FF5-805A-62773E7FC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10AC-2107-4DF8-B6CC-72BC46BF2852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9D16F0-1B2F-40C9-8E85-9E48B7F9A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173C-8EA5-4819-951D-B43776DA5D7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DA6C6-DFA2-440D-9F98-77E7BE001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DFD4-B55D-4968-AAA1-0727951FAB2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55E74-AC97-4645-B92A-F4E3DE357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1AF9-4C61-46B8-963E-ECC93822DA3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2D96D-5B8B-4F6F-9DE8-CCD1E0258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1558-C268-4DA6-98C7-7C0DCF2AACC4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2A33-7811-4753-88A2-DF044A3BB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2EB3-BC2C-4AE6-A505-87D3A81AEB8D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84C76-D31C-4ECE-A590-C6A098FDA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05B8-125D-48AF-B8AB-5DD7D5D4C0AE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FCA1-0947-49AB-90F3-92FA4EF3765B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C7BF9-54BF-41E1-9F6D-F62C32B2C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51DD0-9660-4765-BD4C-4D215C3BC2F2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9E7C5-A5F1-42BD-8F2D-6054DEC22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60C7-ADA6-4CC0-9113-C110C34A02CD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A6B0-5A03-42F3-8F38-D5893C4E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384D-CC10-4EA6-9DAA-8C149E6CFD7F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3DFF-B9B0-4448-BCBC-116DAAFDF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570B-B1F1-46F7-B174-DF612CC1B9E6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64B6-EC62-45EB-92BC-FA2400B7E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FB0B-FE88-4E53-8006-B8A4A283A3E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F5D4-4C4B-4748-8534-F0F76C66B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183892D5-DE0B-4D3A-A2D3-4FCADE85CCA8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fld id="{DD1C45C4-9D0F-40D7-A066-198EA16C8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000" smtClean="0">
                <a:solidFill>
                  <a:srgbClr val="404040"/>
                </a:solidFill>
              </a:rPr>
              <a:t>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638" y="3238500"/>
            <a:ext cx="7473950" cy="23241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4500" b="1" dirty="0" smtClean="0">
                <a:latin typeface="+mj-lt"/>
              </a:rPr>
              <a:t>Self-Regulation of the Physical &amp; Social Environment</a:t>
            </a:r>
            <a:endParaRPr lang="en-US" sz="4500" b="1" dirty="0">
              <a:latin typeface="+mj-lt"/>
            </a:endParaRPr>
          </a:p>
        </p:txBody>
      </p:sp>
      <p:sp>
        <p:nvSpPr>
          <p:cNvPr id="1843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Two Types of Message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/>
          <a:lstStyle/>
          <a:p>
            <a:r>
              <a:rPr lang="en-US" sz="3200" b="1" smtClean="0">
                <a:ea typeface="MS PGothic" pitchFamily="34" charset="-128"/>
                <a:cs typeface="Calisto MT" pitchFamily="18" charset="0"/>
              </a:rPr>
              <a:t>You-message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79675"/>
            <a:ext cx="4040188" cy="2854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r>
              <a:rPr lang="en-US" i="1" dirty="0">
                <a:latin typeface="Arial"/>
                <a:cs typeface="Arial"/>
              </a:rPr>
              <a:t>“</a:t>
            </a:r>
            <a:r>
              <a:rPr lang="en-US" b="1" i="1" u="sng" dirty="0" smtClean="0">
                <a:latin typeface="Arial"/>
                <a:cs typeface="Arial"/>
              </a:rPr>
              <a:t>You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claimed </a:t>
            </a:r>
            <a:r>
              <a:rPr lang="en-US" i="1" dirty="0">
                <a:latin typeface="Arial"/>
                <a:cs typeface="Arial"/>
              </a:rPr>
              <a:t>you sent me an email about how I was close to failing your class but I checked and I never received any such email.”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/>
          <a:lstStyle/>
          <a:p>
            <a:r>
              <a:rPr lang="en-US" sz="3200" b="1" smtClean="0">
                <a:ea typeface="MS PGothic" pitchFamily="34" charset="-128"/>
                <a:cs typeface="Calisto MT" pitchFamily="18" charset="0"/>
              </a:rPr>
              <a:t>I-message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479675"/>
            <a:ext cx="4041775" cy="2854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altLang="ja-JP" b="1" i="1" u="sng" dirty="0" smtClean="0">
                <a:solidFill>
                  <a:srgbClr val="000000"/>
                </a:solidFill>
                <a:latin typeface="Arial"/>
                <a:cs typeface="Arial"/>
              </a:rPr>
              <a:t>I’m</a:t>
            </a:r>
            <a:r>
              <a:rPr lang="en-US" altLang="ja-JP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Arial"/>
                <a:cs typeface="Arial"/>
              </a:rPr>
              <a:t>really </a:t>
            </a:r>
            <a:r>
              <a:rPr lang="en-US" altLang="ja-JP" i="1" dirty="0" smtClean="0">
                <a:solidFill>
                  <a:srgbClr val="3366FF"/>
                </a:solidFill>
                <a:latin typeface="Arial"/>
                <a:cs typeface="Arial"/>
              </a:rPr>
              <a:t>confused </a:t>
            </a:r>
            <a:r>
              <a:rPr lang="en-US" altLang="ja-JP" i="1" dirty="0" smtClean="0">
                <a:solidFill>
                  <a:srgbClr val="FF0000"/>
                </a:solidFill>
                <a:latin typeface="Arial"/>
                <a:cs typeface="Arial"/>
              </a:rPr>
              <a:t>about you saying I’m failing the class</a:t>
            </a:r>
            <a:r>
              <a:rPr lang="en-US" altLang="ja-JP" i="1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altLang="ja-JP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ja-JP" i="1" dirty="0" smtClean="0">
                <a:solidFill>
                  <a:schemeClr val="tx1"/>
                </a:solidFill>
                <a:latin typeface="Arial"/>
                <a:cs typeface="Arial"/>
              </a:rPr>
              <a:t>because</a:t>
            </a:r>
            <a:r>
              <a:rPr lang="en-US" altLang="ja-JP" i="1" dirty="0" smtClean="0">
                <a:solidFill>
                  <a:srgbClr val="008000"/>
                </a:solidFill>
                <a:latin typeface="Arial"/>
                <a:cs typeface="Arial"/>
              </a:rPr>
              <a:t> I cannot find the email you sent</a:t>
            </a:r>
            <a:r>
              <a:rPr lang="en-US" altLang="ja-JP" i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  <a:endParaRPr lang="en-US" altLang="ja-JP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33798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You-message vs.  I-message</a:t>
            </a:r>
          </a:p>
        </p:txBody>
      </p:sp>
      <p:sp>
        <p:nvSpPr>
          <p:cNvPr id="35842" name="Text Placeholder 1"/>
          <p:cNvSpPr>
            <a:spLocks noGrp="1"/>
          </p:cNvSpPr>
          <p:nvPr>
            <p:ph type="body" idx="1"/>
          </p:nvPr>
        </p:nvSpPr>
        <p:spPr>
          <a:xfrm>
            <a:off x="631825" y="1709738"/>
            <a:ext cx="3567113" cy="831850"/>
          </a:xfrm>
        </p:spPr>
        <p:txBody>
          <a:bodyPr/>
          <a:lstStyle/>
          <a:p>
            <a:r>
              <a:rPr lang="en-US" sz="3200" b="1" smtClean="0">
                <a:ea typeface="MS PGothic" pitchFamily="34" charset="-128"/>
              </a:rPr>
              <a:t>You-message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631825" y="2590800"/>
            <a:ext cx="3567113" cy="3484563"/>
          </a:xfr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/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“You have a problem.”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Lays </a:t>
            </a:r>
            <a:r>
              <a:rPr lang="en-US" sz="2400" dirty="0">
                <a:solidFill>
                  <a:srgbClr val="404040"/>
                </a:solidFill>
                <a:cs typeface="Calisto MT"/>
              </a:rPr>
              <a:t>blame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Conveys criticism</a:t>
            </a:r>
            <a:endParaRPr lang="en-US" sz="2400" dirty="0">
              <a:solidFill>
                <a:srgbClr val="404040"/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Verbal </a:t>
            </a:r>
            <a:r>
              <a:rPr lang="en-US" sz="2400" dirty="0">
                <a:solidFill>
                  <a:srgbClr val="404040"/>
                </a:solidFill>
                <a:cs typeface="Calisto MT"/>
              </a:rPr>
              <a:t>attack</a:t>
            </a:r>
          </a:p>
        </p:txBody>
      </p:sp>
      <p:sp>
        <p:nvSpPr>
          <p:cNvPr id="35844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945063" y="1709738"/>
            <a:ext cx="3567112" cy="831850"/>
          </a:xfrm>
        </p:spPr>
        <p:txBody>
          <a:bodyPr/>
          <a:lstStyle/>
          <a:p>
            <a:r>
              <a:rPr lang="en-US" sz="3200" b="1" smtClean="0">
                <a:ea typeface="MS PGothic" pitchFamily="34" charset="-128"/>
              </a:rPr>
              <a:t>I-message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945063" y="2590800"/>
            <a:ext cx="3567112" cy="3484563"/>
          </a:xfr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“I have a problem.”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Focuses </a:t>
            </a:r>
            <a:r>
              <a:rPr lang="en-US" sz="2400" dirty="0">
                <a:solidFill>
                  <a:srgbClr val="404040"/>
                </a:solidFill>
                <a:cs typeface="Calisto MT"/>
              </a:rPr>
              <a:t>on the sender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cs typeface="Calisto MT"/>
              </a:rPr>
              <a:t>Expresses how the   sender feels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Does </a:t>
            </a:r>
            <a:r>
              <a:rPr lang="en-US" sz="2400" dirty="0">
                <a:solidFill>
                  <a:srgbClr val="404040"/>
                </a:solidFill>
                <a:cs typeface="Calisto MT"/>
              </a:rPr>
              <a:t>not assign blame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404040"/>
                </a:solidFill>
                <a:cs typeface="Calisto MT"/>
              </a:rPr>
              <a:t>Specific</a:t>
            </a:r>
            <a:endParaRPr lang="en-US" sz="2400" dirty="0">
              <a:solidFill>
                <a:srgbClr val="404040"/>
              </a:solidFill>
              <a:cs typeface="Calisto MT"/>
            </a:endParaRPr>
          </a:p>
        </p:txBody>
      </p:sp>
      <p:sp>
        <p:nvSpPr>
          <p:cNvPr id="3584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I-messages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endParaRPr lang="en-US" sz="2200" b="1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sz="2200" b="1" smtClean="0">
                <a:solidFill>
                  <a:srgbClr val="000000"/>
                </a:solidFill>
              </a:rPr>
              <a:t>I feel … (</a:t>
            </a:r>
            <a:r>
              <a:rPr lang="en-US" sz="2200" b="1" smtClean="0">
                <a:solidFill>
                  <a:srgbClr val="3366FF"/>
                </a:solidFill>
              </a:rPr>
              <a:t>feeling</a:t>
            </a:r>
            <a:r>
              <a:rPr lang="en-US" sz="2200" b="1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lnSpc>
                <a:spcPct val="90000"/>
              </a:lnSpc>
            </a:pPr>
            <a:r>
              <a:rPr lang="en-US" sz="2200" b="1" smtClean="0">
                <a:solidFill>
                  <a:schemeClr val="tx1"/>
                </a:solidFill>
              </a:rPr>
              <a:t>when … (</a:t>
            </a:r>
            <a:r>
              <a:rPr lang="en-US" sz="2200" b="1" smtClean="0">
                <a:solidFill>
                  <a:srgbClr val="FF0000"/>
                </a:solidFill>
              </a:rPr>
              <a:t>behavior</a:t>
            </a:r>
            <a:r>
              <a:rPr lang="en-US" sz="2200" b="1" smtClean="0">
                <a:solidFill>
                  <a:srgbClr val="000000"/>
                </a:solidFill>
              </a:rPr>
              <a:t>), </a:t>
            </a:r>
          </a:p>
          <a:p>
            <a:pPr marL="0" indent="0">
              <a:lnSpc>
                <a:spcPct val="90000"/>
              </a:lnSpc>
            </a:pPr>
            <a:r>
              <a:rPr lang="en-US" sz="2200" b="1" smtClean="0">
                <a:solidFill>
                  <a:srgbClr val="000000"/>
                </a:solidFill>
              </a:rPr>
              <a:t>because … (</a:t>
            </a:r>
            <a:r>
              <a:rPr lang="en-US" sz="2200" b="1" smtClean="0">
                <a:solidFill>
                  <a:srgbClr val="008000"/>
                </a:solidFill>
              </a:rPr>
              <a:t>consequence</a:t>
            </a:r>
            <a:r>
              <a:rPr lang="en-US" sz="2200" b="1" smtClean="0">
                <a:solidFill>
                  <a:srgbClr val="000000"/>
                </a:solidFill>
              </a:rPr>
              <a:t>).</a:t>
            </a:r>
          </a:p>
          <a:p>
            <a:pPr marL="0" indent="0">
              <a:lnSpc>
                <a:spcPct val="90000"/>
              </a:lnSpc>
              <a:buFont typeface="Brush Script MT" pitchFamily="66" charset="0"/>
              <a:buNone/>
            </a:pPr>
            <a:endParaRPr lang="en-US" sz="220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sz="2200" smtClean="0">
                <a:solidFill>
                  <a:srgbClr val="000000"/>
                </a:solidFill>
              </a:rPr>
              <a:t>“I feel </a:t>
            </a:r>
            <a:r>
              <a:rPr lang="en-US" sz="2200" smtClean="0">
                <a:solidFill>
                  <a:srgbClr val="3366FF"/>
                </a:solidFill>
              </a:rPr>
              <a:t>frustrated</a:t>
            </a:r>
            <a:r>
              <a:rPr lang="en-US" sz="2200" smtClean="0">
                <a:solidFill>
                  <a:srgbClr val="FF6600"/>
                </a:solidFill>
              </a:rPr>
              <a:t> </a:t>
            </a:r>
            <a:r>
              <a:rPr lang="en-US" sz="2200" smtClean="0">
                <a:solidFill>
                  <a:srgbClr val="000000"/>
                </a:solidFill>
              </a:rPr>
              <a:t>when </a:t>
            </a:r>
            <a:r>
              <a:rPr lang="en-US" sz="2200" smtClean="0">
                <a:solidFill>
                  <a:srgbClr val="FF0000"/>
                </a:solidFill>
              </a:rPr>
              <a:t>you leave your books and papers on the table</a:t>
            </a:r>
            <a:r>
              <a:rPr lang="en-US" sz="2200" smtClean="0">
                <a:solidFill>
                  <a:schemeClr val="tx1"/>
                </a:solidFill>
              </a:rPr>
              <a:t>,</a:t>
            </a:r>
            <a:r>
              <a:rPr lang="en-US" sz="2200" smtClean="0">
                <a:solidFill>
                  <a:srgbClr val="FF0000"/>
                </a:solidFill>
              </a:rPr>
              <a:t> </a:t>
            </a:r>
            <a:r>
              <a:rPr lang="en-US" sz="2200" smtClean="0">
                <a:solidFill>
                  <a:srgbClr val="000000"/>
                </a:solidFill>
              </a:rPr>
              <a:t>because </a:t>
            </a:r>
            <a:r>
              <a:rPr lang="en-US" sz="2200" smtClean="0">
                <a:solidFill>
                  <a:srgbClr val="008000"/>
                </a:solidFill>
              </a:rPr>
              <a:t>I cannot find enough room to do my homework.</a:t>
            </a:r>
            <a:r>
              <a:rPr lang="en-US" sz="2200" smtClean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3789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I-message Tips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4038600" cy="3810000"/>
          </a:xfrm>
        </p:spPr>
        <p:txBody>
          <a:bodyPr/>
          <a:lstStyle/>
          <a:p>
            <a:r>
              <a:rPr lang="en-US" sz="2800" smtClean="0">
                <a:ea typeface="MS PGothic" pitchFamily="34" charset="-128"/>
                <a:cs typeface="Calisto MT" pitchFamily="18" charset="0"/>
              </a:rPr>
              <a:t>Use the script.</a:t>
            </a:r>
          </a:p>
          <a:p>
            <a:r>
              <a:rPr lang="en-US" sz="2800" smtClean="0">
                <a:ea typeface="MS PGothic" pitchFamily="34" charset="-128"/>
                <a:cs typeface="Calisto MT" pitchFamily="18" charset="0"/>
              </a:rPr>
              <a:t>Practice.</a:t>
            </a:r>
          </a:p>
          <a:p>
            <a:r>
              <a:rPr lang="en-US" sz="2800" smtClean="0">
                <a:ea typeface="MS PGothic" pitchFamily="34" charset="-128"/>
                <a:cs typeface="Calisto MT" pitchFamily="18" charset="0"/>
              </a:rPr>
              <a:t>Use the person’s name.</a:t>
            </a:r>
          </a:p>
          <a:p>
            <a:r>
              <a:rPr lang="en-US" sz="2800" smtClean="0">
                <a:ea typeface="MS PGothic" pitchFamily="34" charset="-128"/>
                <a:cs typeface="Calisto MT" pitchFamily="18" charset="0"/>
              </a:rPr>
              <a:t>Deliver I-messages one to one.</a:t>
            </a:r>
          </a:p>
          <a:p>
            <a:r>
              <a:rPr lang="en-US" sz="2800" smtClean="0">
                <a:ea typeface="MS PGothic" pitchFamily="34" charset="-128"/>
                <a:cs typeface="Calisto MT" pitchFamily="18" charset="0"/>
              </a:rPr>
              <a:t>Wait until you’re calm.</a:t>
            </a:r>
          </a:p>
        </p:txBody>
      </p:sp>
      <p:pic>
        <p:nvPicPr>
          <p:cNvPr id="3993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362200"/>
            <a:ext cx="3005138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Two Types of Message</a:t>
            </a:r>
          </a:p>
        </p:txBody>
      </p:sp>
      <p:sp>
        <p:nvSpPr>
          <p:cNvPr id="4198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/>
          <a:lstStyle/>
          <a:p>
            <a:r>
              <a:rPr lang="en-US" b="1" smtClean="0">
                <a:ea typeface="MS PGothic" pitchFamily="34" charset="-128"/>
                <a:cs typeface="Calisto MT" pitchFamily="18" charset="0"/>
              </a:rPr>
              <a:t>You-message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79675"/>
            <a:ext cx="4040188" cy="2854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altLang="ja-JP" b="1" i="1" u="sng" dirty="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r>
              <a:rPr lang="en-US" altLang="ja-JP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Arial"/>
                <a:cs typeface="Arial"/>
              </a:rPr>
              <a:t>need to </a:t>
            </a:r>
            <a:r>
              <a:rPr lang="en-US" altLang="ja-JP" i="1" dirty="0" smtClean="0">
                <a:solidFill>
                  <a:srgbClr val="000000"/>
                </a:solidFill>
                <a:latin typeface="Arial"/>
                <a:cs typeface="Arial"/>
              </a:rPr>
              <a:t>get off your phone when we’re trying to have a conversation because it’s just rude.” </a:t>
            </a:r>
            <a:endParaRPr lang="en-US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98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/>
          <a:lstStyle/>
          <a:p>
            <a:r>
              <a:rPr lang="en-US" b="1" smtClean="0">
                <a:ea typeface="MS PGothic" pitchFamily="34" charset="-128"/>
                <a:cs typeface="Calisto MT" pitchFamily="18" charset="0"/>
              </a:rPr>
              <a:t>I-message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479675"/>
            <a:ext cx="4041775" cy="2854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altLang="ja-JP" b="1" i="1" u="sng" dirty="0" smtClean="0">
                <a:solidFill>
                  <a:srgbClr val="000000"/>
                </a:solidFill>
                <a:latin typeface="Arial"/>
                <a:cs typeface="Arial"/>
              </a:rPr>
              <a:t>I’m</a:t>
            </a:r>
            <a:r>
              <a:rPr lang="en-US" altLang="ja-JP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Arial"/>
                <a:cs typeface="Arial"/>
              </a:rPr>
              <a:t>really </a:t>
            </a:r>
            <a:r>
              <a:rPr lang="en-US" altLang="ja-JP" i="1" dirty="0">
                <a:solidFill>
                  <a:srgbClr val="3366FF"/>
                </a:solidFill>
                <a:latin typeface="Arial"/>
                <a:cs typeface="Arial"/>
              </a:rPr>
              <a:t>frustrated</a:t>
            </a:r>
            <a:r>
              <a:rPr lang="en-US" altLang="ja-JP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i="1" dirty="0" smtClean="0">
                <a:solidFill>
                  <a:srgbClr val="FF0000"/>
                </a:solidFill>
                <a:latin typeface="Arial"/>
                <a:cs typeface="Arial"/>
              </a:rPr>
              <a:t>when you’re on your phone while we’re talking</a:t>
            </a:r>
            <a:r>
              <a:rPr lang="en-US" altLang="ja-JP" i="1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altLang="ja-JP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ja-JP" i="1" dirty="0" smtClean="0">
                <a:solidFill>
                  <a:schemeClr val="tx1"/>
                </a:solidFill>
                <a:latin typeface="Arial"/>
                <a:cs typeface="Arial"/>
              </a:rPr>
              <a:t>because</a:t>
            </a:r>
            <a:r>
              <a:rPr lang="en-US" altLang="ja-JP" i="1" dirty="0" smtClean="0">
                <a:solidFill>
                  <a:srgbClr val="008000"/>
                </a:solidFill>
                <a:latin typeface="Arial"/>
                <a:cs typeface="Arial"/>
              </a:rPr>
              <a:t> it makes me feel like you aren’t listening to me</a:t>
            </a:r>
            <a:r>
              <a:rPr lang="en-US" altLang="ja-JP" i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  <a:endParaRPr lang="en-US" altLang="ja-JP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Brush Script MT" charset="0"/>
              <a:buNone/>
              <a:defRPr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1990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87363" y="306388"/>
            <a:ext cx="8191500" cy="1143000"/>
          </a:xfrm>
        </p:spPr>
        <p:txBody>
          <a:bodyPr/>
          <a:lstStyle/>
          <a:p>
            <a:r>
              <a:rPr lang="en-US" sz="4000" b="1" smtClean="0"/>
              <a:t>Combatting Social Loafing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609600" y="1947863"/>
            <a:ext cx="7932738" cy="4244975"/>
          </a:xfrm>
        </p:spPr>
        <p:txBody>
          <a:bodyPr/>
          <a:lstStyle/>
          <a:p>
            <a:r>
              <a:rPr lang="en-US" sz="2800" smtClean="0"/>
              <a:t>Ensure group size stays within four to six.</a:t>
            </a:r>
          </a:p>
          <a:p>
            <a:r>
              <a:rPr lang="en-US" sz="2800" smtClean="0"/>
              <a:t>Make each group participant identifiable.</a:t>
            </a:r>
          </a:p>
          <a:p>
            <a:r>
              <a:rPr lang="en-US" sz="2800" smtClean="0"/>
              <a:t>Make each group participant accountable.</a:t>
            </a:r>
          </a:p>
          <a:p>
            <a:r>
              <a:rPr lang="en-US" sz="2800" smtClean="0"/>
              <a:t>Offer incentives for good individual performance.</a:t>
            </a:r>
          </a:p>
        </p:txBody>
      </p:sp>
      <p:sp>
        <p:nvSpPr>
          <p:cNvPr id="4403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Discussion Questions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74675" y="1912938"/>
            <a:ext cx="7950200" cy="4152900"/>
          </a:xfrm>
        </p:spPr>
        <p:txBody>
          <a:bodyPr/>
          <a:lstStyle/>
          <a:p>
            <a:r>
              <a:rPr lang="en-US" smtClean="0"/>
              <a:t>How can you change your study environment to make it more conducive to reaching deep concentration?</a:t>
            </a:r>
          </a:p>
          <a:p>
            <a:r>
              <a:rPr lang="en-US" smtClean="0"/>
              <a:t>What forms of non-listening do you mainly engage in? What issues does this cause in your academic or personal life? How can you improve your listening skills?</a:t>
            </a:r>
          </a:p>
          <a:p>
            <a:r>
              <a:rPr lang="en-US" smtClean="0"/>
              <a:t>How can you incorporate I-messages into conflicts that arise between you and others?</a:t>
            </a:r>
          </a:p>
        </p:txBody>
      </p:sp>
      <p:sp>
        <p:nvSpPr>
          <p:cNvPr id="450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r>
              <a:rPr lang="en-US" sz="4000" smtClean="0"/>
              <a:t>Preview of Chapter 8: </a:t>
            </a:r>
            <a:br>
              <a:rPr lang="en-US" sz="4000" smtClean="0"/>
            </a:br>
            <a:r>
              <a:rPr lang="en-US" sz="4000" b="1" smtClean="0"/>
              <a:t>Learning from Textbooks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47875"/>
            <a:ext cx="8128000" cy="418306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8 you will be able to:</a:t>
            </a:r>
            <a:endParaRPr lang="en-US" sz="100" b="1" smtClean="0"/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use effective learning strategies to improve your reading and comprehension and retention.</a:t>
            </a:r>
          </a:p>
        </p:txBody>
      </p:sp>
      <p:sp>
        <p:nvSpPr>
          <p:cNvPr id="460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Agenda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/>
          <a:lstStyle/>
          <a:p>
            <a:r>
              <a:rPr lang="en-US" sz="2800" smtClean="0"/>
              <a:t>Learning Objectives</a:t>
            </a:r>
          </a:p>
          <a:p>
            <a:r>
              <a:rPr lang="en-US" sz="2800" smtClean="0"/>
              <a:t>Improving Attention and Concentration</a:t>
            </a:r>
          </a:p>
          <a:p>
            <a:r>
              <a:rPr lang="en-US" sz="2800" smtClean="0"/>
              <a:t>Using I-messages</a:t>
            </a:r>
          </a:p>
          <a:p>
            <a:r>
              <a:rPr lang="en-US" sz="2800" smtClean="0"/>
              <a:t>Combatting Social Loafing</a:t>
            </a:r>
          </a:p>
          <a:p>
            <a:r>
              <a:rPr lang="en-US" sz="2800" smtClean="0"/>
              <a:t>Discussion</a:t>
            </a:r>
          </a:p>
          <a:p>
            <a:r>
              <a:rPr lang="en-US" sz="2800" smtClean="0"/>
              <a:t>Chapter 8 Preview</a:t>
            </a:r>
          </a:p>
        </p:txBody>
      </p:sp>
      <p:sp>
        <p:nvSpPr>
          <p:cNvPr id="204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824038"/>
            <a:ext cx="8029575" cy="44640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Differentiate between Attention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and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Concentration.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Identify strategies to improve attention and concentration.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Differentiate between you-messages and I-messages. </a:t>
            </a:r>
          </a:p>
          <a:p>
            <a:pPr lvl="1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Understand the value of I-messages in regulating your social environment.</a:t>
            </a:r>
          </a:p>
          <a:p>
            <a:pPr lvl="1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Revise you-messages into effective I-messages. 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Identify strategies to combat social loafing when working in academic groups.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</p:txBody>
      </p:sp>
      <p:sp>
        <p:nvSpPr>
          <p:cNvPr id="2150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590550" y="455613"/>
            <a:ext cx="7926388" cy="1143000"/>
          </a:xfrm>
        </p:spPr>
        <p:txBody>
          <a:bodyPr/>
          <a:lstStyle/>
          <a:p>
            <a:r>
              <a:rPr lang="en-US" sz="4000" b="1" smtClean="0"/>
              <a:t>Attention vs. Concentration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90550" y="1865313"/>
            <a:ext cx="7926388" cy="4506912"/>
          </a:xfrm>
        </p:spPr>
        <p:txBody>
          <a:bodyPr/>
          <a:lstStyle/>
          <a:p>
            <a:r>
              <a:rPr lang="en-US" sz="2800" b="1" smtClean="0"/>
              <a:t>Attention</a:t>
            </a:r>
            <a:r>
              <a:rPr lang="en-US" sz="2800" smtClean="0"/>
              <a:t>: a </a:t>
            </a:r>
            <a:r>
              <a:rPr lang="en-US" sz="2800" u="sng" smtClean="0"/>
              <a:t>selective</a:t>
            </a:r>
            <a:r>
              <a:rPr lang="en-US" sz="2800" smtClean="0"/>
              <a:t> process that controls awareness of events in the environment.</a:t>
            </a:r>
          </a:p>
          <a:p>
            <a:r>
              <a:rPr lang="en-US" sz="2800" b="1" smtClean="0"/>
              <a:t>Concentration</a:t>
            </a:r>
            <a:r>
              <a:rPr lang="en-US" sz="2800" smtClean="0"/>
              <a:t>: a term used to identify the </a:t>
            </a:r>
            <a:r>
              <a:rPr lang="en-US" sz="2800" u="sng" smtClean="0"/>
              <a:t>continual refocusing </a:t>
            </a:r>
            <a:r>
              <a:rPr lang="en-US" sz="2800" smtClean="0"/>
              <a:t>on a perceived stimulus or message.</a:t>
            </a:r>
            <a:endParaRPr lang="en-US" sz="2600" smtClean="0"/>
          </a:p>
          <a:p>
            <a:endParaRPr lang="en-US" sz="2800" smtClean="0"/>
          </a:p>
        </p:txBody>
      </p:sp>
      <p:sp>
        <p:nvSpPr>
          <p:cNvPr id="2355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Distracters</a:t>
            </a:r>
          </a:p>
        </p:txBody>
      </p:sp>
      <p:sp>
        <p:nvSpPr>
          <p:cNvPr id="25602" name="Text Placeholder 4"/>
          <p:cNvSpPr>
            <a:spLocks noGrp="1"/>
          </p:cNvSpPr>
          <p:nvPr>
            <p:ph type="body" idx="1"/>
          </p:nvPr>
        </p:nvSpPr>
        <p:spPr>
          <a:xfrm>
            <a:off x="631825" y="1709738"/>
            <a:ext cx="3567113" cy="831850"/>
          </a:xfrm>
        </p:spPr>
        <p:txBody>
          <a:bodyPr/>
          <a:lstStyle/>
          <a:p>
            <a:r>
              <a:rPr lang="en-US" b="1" smtClean="0"/>
              <a:t>External Distracters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2"/>
          </p:nvPr>
        </p:nvSpPr>
        <p:spPr>
          <a:xfrm>
            <a:off x="434975" y="2590800"/>
            <a:ext cx="3914775" cy="3484563"/>
          </a:xfrm>
        </p:spPr>
        <p:txBody>
          <a:bodyPr/>
          <a:lstStyle/>
          <a:p>
            <a:r>
              <a:rPr lang="en-US" sz="2600" smtClean="0"/>
              <a:t>Environmental sources of interference</a:t>
            </a:r>
          </a:p>
          <a:p>
            <a:r>
              <a:rPr lang="en-US" sz="2600" smtClean="0"/>
              <a:t>Interruptions</a:t>
            </a:r>
          </a:p>
          <a:p>
            <a:r>
              <a:rPr lang="en-US" sz="2600" smtClean="0"/>
              <a:t>Uncomfortable study areas</a:t>
            </a:r>
          </a:p>
          <a:p>
            <a:r>
              <a:rPr lang="en-US" sz="2600" smtClean="0"/>
              <a:t>Disruptive roommates</a:t>
            </a:r>
          </a:p>
        </p:txBody>
      </p:sp>
      <p:sp>
        <p:nvSpPr>
          <p:cNvPr id="25604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45063" y="1709738"/>
            <a:ext cx="3567112" cy="831850"/>
          </a:xfrm>
        </p:spPr>
        <p:txBody>
          <a:bodyPr/>
          <a:lstStyle/>
          <a:p>
            <a:r>
              <a:rPr lang="en-US" b="1" smtClean="0"/>
              <a:t>Internal Distracters</a:t>
            </a:r>
          </a:p>
        </p:txBody>
      </p:sp>
      <p:sp>
        <p:nvSpPr>
          <p:cNvPr id="25605" name="Content Placeholder 6"/>
          <p:cNvSpPr>
            <a:spLocks noGrp="1"/>
          </p:cNvSpPr>
          <p:nvPr>
            <p:ph sz="quarter" idx="4"/>
          </p:nvPr>
        </p:nvSpPr>
        <p:spPr>
          <a:xfrm>
            <a:off x="4945063" y="2590800"/>
            <a:ext cx="3567112" cy="3484563"/>
          </a:xfrm>
        </p:spPr>
        <p:txBody>
          <a:bodyPr/>
          <a:lstStyle/>
          <a:p>
            <a:r>
              <a:rPr lang="en-US" sz="2600" smtClean="0"/>
              <a:t>Irrelevant thoughts</a:t>
            </a:r>
          </a:p>
          <a:p>
            <a:r>
              <a:rPr lang="en-US" sz="2600" smtClean="0"/>
              <a:t>Worry </a:t>
            </a:r>
          </a:p>
          <a:p>
            <a:r>
              <a:rPr lang="en-US" sz="2600" smtClean="0"/>
              <a:t>Physiological and emotional distress</a:t>
            </a:r>
          </a:p>
          <a:p>
            <a:r>
              <a:rPr lang="en-US" sz="2600" smtClean="0"/>
              <a:t>Daydreaming</a:t>
            </a:r>
          </a:p>
          <a:p>
            <a:endParaRPr lang="en-US" sz="2600" smtClean="0"/>
          </a:p>
        </p:txBody>
      </p:sp>
      <p:sp>
        <p:nvSpPr>
          <p:cNvPr id="2560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82588" y="379413"/>
            <a:ext cx="8297862" cy="1143000"/>
          </a:xfrm>
        </p:spPr>
        <p:txBody>
          <a:bodyPr/>
          <a:lstStyle/>
          <a:p>
            <a:r>
              <a:rPr lang="en-US" sz="4000" b="1" smtClean="0"/>
              <a:t>Improving </a:t>
            </a:r>
            <a:br>
              <a:rPr lang="en-US" sz="4000" b="1" smtClean="0"/>
            </a:br>
            <a:r>
              <a:rPr lang="en-US" sz="4000" b="1" smtClean="0"/>
              <a:t>Attention &amp; Concentration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2438" y="1776413"/>
            <a:ext cx="8297862" cy="40513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200" b="1" smtClean="0"/>
              <a:t>Manage </a:t>
            </a:r>
            <a:r>
              <a:rPr lang="en-US" sz="3200" b="1" i="1" smtClean="0"/>
              <a:t>external</a:t>
            </a:r>
            <a:r>
              <a:rPr lang="en-US" sz="3200" b="1" smtClean="0"/>
              <a:t> distractions:</a:t>
            </a:r>
          </a:p>
          <a:p>
            <a:pPr lvl="1"/>
            <a:r>
              <a:rPr lang="en-US" sz="2600" smtClean="0"/>
              <a:t>Establish a study area with minimal distractions.</a:t>
            </a:r>
          </a:p>
          <a:p>
            <a:pPr lvl="1"/>
            <a:r>
              <a:rPr lang="en-US" sz="2600" smtClean="0"/>
              <a:t>Have necessary materials available.</a:t>
            </a:r>
          </a:p>
          <a:p>
            <a:pPr lvl="1"/>
            <a:r>
              <a:rPr lang="en-US" sz="2600" smtClean="0"/>
              <a:t>Control noise levels.</a:t>
            </a:r>
          </a:p>
          <a:p>
            <a:pPr lvl="1"/>
            <a:r>
              <a:rPr lang="en-US" sz="2600" smtClean="0"/>
              <a:t>Move to the front of the lecture room.</a:t>
            </a:r>
          </a:p>
          <a:p>
            <a:pPr lvl="1"/>
            <a:r>
              <a:rPr lang="en-US" sz="2600" smtClean="0"/>
              <a:t>Reduce interruptions.</a:t>
            </a:r>
          </a:p>
          <a:p>
            <a:pPr lvl="1"/>
            <a:r>
              <a:rPr lang="en-US" sz="2600" smtClean="0"/>
              <a:t>Protest.</a:t>
            </a:r>
          </a:p>
          <a:p>
            <a:pPr lvl="1"/>
            <a:r>
              <a:rPr lang="en-US" sz="2600" smtClean="0"/>
              <a:t>Watch out for daydreaming.</a:t>
            </a:r>
          </a:p>
          <a:p>
            <a:pPr lvl="1"/>
            <a:r>
              <a:rPr lang="en-US" sz="2600" smtClean="0"/>
              <a:t>Deal with boredom.</a:t>
            </a:r>
          </a:p>
        </p:txBody>
      </p:sp>
      <p:sp>
        <p:nvSpPr>
          <p:cNvPr id="2765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590550" y="1871663"/>
            <a:ext cx="7926388" cy="4025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200" b="1" smtClean="0"/>
              <a:t>Manage </a:t>
            </a:r>
            <a:r>
              <a:rPr lang="en-US" sz="3200" b="1" i="1" smtClean="0"/>
              <a:t>internal</a:t>
            </a:r>
            <a:r>
              <a:rPr lang="en-US" sz="3200" b="1" smtClean="0"/>
              <a:t> distractions:</a:t>
            </a:r>
          </a:p>
          <a:p>
            <a:pPr lvl="1"/>
            <a:r>
              <a:rPr lang="en-US" sz="2600" smtClean="0"/>
              <a:t>Pay attention to, and whenever possible deal with, your physical state.</a:t>
            </a:r>
          </a:p>
          <a:p>
            <a:pPr lvl="1"/>
            <a:r>
              <a:rPr lang="en-US" sz="2600" smtClean="0"/>
              <a:t>Carefully determine when you will study in your time management plan.</a:t>
            </a:r>
          </a:p>
          <a:p>
            <a:pPr lvl="1"/>
            <a:r>
              <a:rPr lang="en-US" sz="2600" smtClean="0"/>
              <a:t>Watch out for daydreaming.</a:t>
            </a:r>
          </a:p>
          <a:p>
            <a:pPr lvl="1"/>
            <a:r>
              <a:rPr lang="en-US" sz="2600" smtClean="0"/>
              <a:t>Deal with boredom.</a:t>
            </a:r>
          </a:p>
          <a:p>
            <a:pPr lvl="1"/>
            <a:r>
              <a:rPr lang="en-US" sz="2600" smtClean="0"/>
              <a:t>Instead of worrying, take action.</a:t>
            </a:r>
          </a:p>
        </p:txBody>
      </p:sp>
      <p:sp>
        <p:nvSpPr>
          <p:cNvPr id="29698" name="Title 1"/>
          <p:cNvSpPr txBox="1">
            <a:spLocks/>
          </p:cNvSpPr>
          <p:nvPr/>
        </p:nvSpPr>
        <p:spPr bwMode="auto">
          <a:xfrm>
            <a:off x="382588" y="379413"/>
            <a:ext cx="8297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Improving </a:t>
            </a:r>
            <a:br>
              <a:rPr lang="en-US" sz="4000" b="1">
                <a:solidFill>
                  <a:srgbClr val="404040"/>
                </a:solidFill>
                <a:latin typeface="Calisto MT" pitchFamily="18" charset="0"/>
              </a:rPr>
            </a:br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Attention &amp; Concentration</a:t>
            </a:r>
          </a:p>
        </p:txBody>
      </p:sp>
      <p:sp>
        <p:nvSpPr>
          <p:cNvPr id="2969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>
          <a:xfrm>
            <a:off x="590550" y="1906588"/>
            <a:ext cx="7926388" cy="40767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200" b="1" smtClean="0"/>
              <a:t>Strategies that encourage concentration:</a:t>
            </a:r>
          </a:p>
          <a:p>
            <a:pPr lvl="1"/>
            <a:r>
              <a:rPr lang="en-US" sz="2600" smtClean="0"/>
              <a:t>Monitor concentration.</a:t>
            </a:r>
          </a:p>
          <a:p>
            <a:pPr lvl="1"/>
            <a:r>
              <a:rPr lang="en-US" sz="2600" smtClean="0"/>
              <a:t>Use self-reminders or self-direction.</a:t>
            </a:r>
          </a:p>
          <a:p>
            <a:pPr lvl="1"/>
            <a:r>
              <a:rPr lang="en-US" sz="2600" smtClean="0"/>
              <a:t>Set goals.</a:t>
            </a:r>
          </a:p>
          <a:p>
            <a:pPr lvl="1"/>
            <a:r>
              <a:rPr lang="en-US" sz="2600" smtClean="0"/>
              <a:t>Manage your time.</a:t>
            </a:r>
          </a:p>
          <a:p>
            <a:pPr lvl="1"/>
            <a:r>
              <a:rPr lang="en-US" sz="2600" smtClean="0"/>
              <a:t>Take breaks.</a:t>
            </a:r>
          </a:p>
          <a:p>
            <a:pPr lvl="1"/>
            <a:r>
              <a:rPr lang="en-US" sz="2600" smtClean="0"/>
              <a:t>Use active learning strategies.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2588" y="379413"/>
            <a:ext cx="8297862" cy="1143000"/>
          </a:xfrm>
        </p:spPr>
        <p:txBody>
          <a:bodyPr/>
          <a:lstStyle/>
          <a:p>
            <a:r>
              <a:rPr lang="en-US" sz="4000" b="1" smtClean="0"/>
              <a:t>Improving </a:t>
            </a:r>
            <a:br>
              <a:rPr lang="en-US" sz="4000" b="1" smtClean="0"/>
            </a:br>
            <a:r>
              <a:rPr lang="en-US" sz="4000" b="1" smtClean="0"/>
              <a:t>Attention &amp; Concentration</a:t>
            </a:r>
          </a:p>
        </p:txBody>
      </p:sp>
      <p:sp>
        <p:nvSpPr>
          <p:cNvPr id="3072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MS PGothic" pitchFamily="34" charset="-128"/>
                <a:cs typeface="Calisto MT" pitchFamily="18" charset="0"/>
              </a:rPr>
              <a:t>You-messages gone wrong</a:t>
            </a:r>
          </a:p>
        </p:txBody>
      </p:sp>
      <p:sp>
        <p:nvSpPr>
          <p:cNvPr id="106497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47888"/>
            <a:ext cx="4019550" cy="3927475"/>
          </a:xfrm>
        </p:spPr>
        <p:txBody>
          <a:bodyPr/>
          <a:lstStyle/>
          <a:p>
            <a:pPr marL="0" indent="0">
              <a:buFont typeface="Brush Script MT" pitchFamily="66" charset="0"/>
              <a:buNone/>
            </a:pPr>
            <a:r>
              <a:rPr lang="en-US" sz="2200" smtClean="0">
                <a:ea typeface="MS PGothic" pitchFamily="34" charset="-128"/>
                <a:cs typeface="Calisto MT" pitchFamily="18" charset="0"/>
              </a:rPr>
              <a:t>Email Subject: Grade in Psy 101</a:t>
            </a:r>
          </a:p>
          <a:p>
            <a:pPr marL="0" indent="0">
              <a:buFont typeface="Brush Script MT" pitchFamily="66" charset="0"/>
              <a:buNone/>
            </a:pPr>
            <a:r>
              <a:rPr lang="en-US" sz="2600" i="1" smtClean="0">
                <a:ea typeface="MS PGothic" pitchFamily="34" charset="-128"/>
                <a:cs typeface="Calisto MT" pitchFamily="18" charset="0"/>
              </a:rPr>
              <a:t>“You claimed you sent me an email about how I was close to failing your class but I checked and I never received any such email.”</a:t>
            </a: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146300"/>
            <a:ext cx="32956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2342</TotalTime>
  <Words>726</Words>
  <Application>Microsoft Macintosh PowerPoint</Application>
  <PresentationFormat>On-screen Show (4:3)</PresentationFormat>
  <Paragraphs>142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17</vt:i4>
      </vt:variant>
    </vt:vector>
  </HeadingPairs>
  <TitlesOfParts>
    <vt:vector size="40" baseType="lpstr">
      <vt:lpstr>Calisto MT</vt:lpstr>
      <vt:lpstr>Arial</vt:lpstr>
      <vt:lpstr>Calibri</vt:lpstr>
      <vt:lpstr>Brush Script MT</vt:lpstr>
      <vt:lpstr>Arial Black</vt:lpstr>
      <vt:lpstr>MS PGothic</vt:lpstr>
      <vt:lpstr>ＭＳ 明朝</vt:lpstr>
      <vt:lpstr>Times New Roman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Chapter 7</vt:lpstr>
      <vt:lpstr>Agenda</vt:lpstr>
      <vt:lpstr>Learning Objectives</vt:lpstr>
      <vt:lpstr>Attention vs. Concentration</vt:lpstr>
      <vt:lpstr>Distracters</vt:lpstr>
      <vt:lpstr>Improving  Attention &amp; Concentration</vt:lpstr>
      <vt:lpstr>Slide 7</vt:lpstr>
      <vt:lpstr>Improving  Attention &amp; Concentration</vt:lpstr>
      <vt:lpstr>You-messages gone wrong</vt:lpstr>
      <vt:lpstr>Two Types of Message</vt:lpstr>
      <vt:lpstr>You-message vs.  I-message</vt:lpstr>
      <vt:lpstr>I-messages</vt:lpstr>
      <vt:lpstr>I-message Tips</vt:lpstr>
      <vt:lpstr>Two Types of Message</vt:lpstr>
      <vt:lpstr>Combatting Social Loafing</vt:lpstr>
      <vt:lpstr>Discussion Questions</vt:lpstr>
      <vt:lpstr>Preview of Chapter 8:  Learning from Textbooks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141</cp:revision>
  <cp:lastPrinted>2012-03-16T19:19:45Z</cp:lastPrinted>
  <dcterms:created xsi:type="dcterms:W3CDTF">2012-03-15T20:37:55Z</dcterms:created>
  <dcterms:modified xsi:type="dcterms:W3CDTF">2016-06-01T16:19:55Z</dcterms:modified>
</cp:coreProperties>
</file>