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92" r:id="rId3"/>
    <p:sldId id="293" r:id="rId4"/>
    <p:sldId id="261" r:id="rId5"/>
    <p:sldId id="274" r:id="rId6"/>
    <p:sldId id="277" r:id="rId7"/>
    <p:sldId id="278" r:id="rId8"/>
    <p:sldId id="279" r:id="rId9"/>
    <p:sldId id="286" r:id="rId10"/>
    <p:sldId id="287" r:id="rId11"/>
    <p:sldId id="288" r:id="rId12"/>
    <p:sldId id="289" r:id="rId13"/>
    <p:sldId id="290" r:id="rId14"/>
    <p:sldId id="291" r:id="rId15"/>
    <p:sldId id="272" r:id="rId16"/>
    <p:sldId id="280" r:id="rId17"/>
    <p:sldId id="281" r:id="rId1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571" autoAdjust="0"/>
  </p:normalViewPr>
  <p:slideViewPr>
    <p:cSldViewPr snapToGrid="0" snapToObjects="1">
      <p:cViewPr varScale="1">
        <p:scale>
          <a:sx n="95" d="100"/>
          <a:sy n="95" d="100"/>
        </p:scale>
        <p:origin x="-20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08C1F3E-3B7B-4B18-B8D6-7C2552E4BF3D}" type="datetimeFigureOut">
              <a:rPr lang="en-US"/>
              <a:pPr>
                <a:defRPr/>
              </a:pPr>
              <a:t>6/1/2016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05CE468-BFD2-4487-A5C6-4FEB2FF117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6D13D5C-957E-44F3-8E20-FD556C78D332}" type="datetimeFigureOut">
              <a:rPr lang="en-US"/>
              <a:pPr>
                <a:defRPr/>
              </a:pPr>
              <a:t>6/1/2016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10B7F23-D8C3-41BE-99B9-99EDD38C1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E96A43-744F-45D2-A0D2-987047BC8DBD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4F32E2B-E011-4E18-8A16-BA5422482B9B}" type="slidenum">
              <a:rPr lang="en-US">
                <a:solidFill>
                  <a:srgbClr val="000000"/>
                </a:solidFill>
                <a:ea typeface="MS PGothic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>
              <a:solidFill>
                <a:srgbClr val="000000"/>
              </a:solidFill>
              <a:ea typeface="MS PGothic" pitchFamily="34" charset="-128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>
                <a:latin typeface="Times New Roman" pitchFamily="18" charset="0"/>
                <a:ea typeface="MS PGothic" pitchFamily="34" charset="-128"/>
              </a:rPr>
              <a:t>Show the You-message first. Have students create an I-message to address the issue. Allow students to share with each other and then with the whole group. Reveal the example I-message here. </a:t>
            </a: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877EBFB-B85A-49C0-89E5-63B755408B4A}" type="slidenum">
              <a:rPr lang="en-US">
                <a:solidFill>
                  <a:srgbClr val="000000"/>
                </a:solidFill>
                <a:ea typeface="MS PGothic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>
              <a:solidFill>
                <a:srgbClr val="000000"/>
              </a:solidFill>
              <a:ea typeface="MS PGothic" pitchFamily="34" charset="-128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Giving students a preview of the  next unit/chapter is a great way to get them engaged in learning and support them in self-regulating.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b="1" smtClean="0"/>
              <a:t>NOTE: If you are using this book out of order (as recommended), you can find the preview of other chapters at the end of the PowerPoint for the previous chapter.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F9FEDEF-E5E3-4748-9A2E-638D7405BD1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0EA14C-E2FE-46DA-A2F3-09108695F57B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Exercise 7.1: Self-Observations: Evaluating Study Environments</a:t>
            </a: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2F9064-AD5C-4ADE-BCA6-BE1D5F2C7FAD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Exercise 7.2: Self-Observation: Becoming Aware of Misdirected Attention</a:t>
            </a:r>
          </a:p>
          <a:p>
            <a:pPr>
              <a:spcBef>
                <a:spcPct val="0"/>
              </a:spcBef>
            </a:pPr>
            <a:r>
              <a:rPr lang="en-US" smtClean="0"/>
              <a:t>Exercise 7.3: Self-Observations: Becoming Aware of Your Listening Habits</a:t>
            </a: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1C608C-643C-479D-8E87-613CDA5145EF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Exercise 7.4: Dealing with Distracters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DE9F69-EA7C-4E3F-8BA7-65F10C9560F2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9FB630-E5AF-43B5-B336-6B54204A2088}" type="slidenum">
              <a:rPr lang="en-US">
                <a:solidFill>
                  <a:srgbClr val="000000"/>
                </a:solidFill>
                <a:ea typeface="MS PGothic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solidFill>
                <a:srgbClr val="000000"/>
              </a:solidFill>
              <a:ea typeface="MS PGothic" pitchFamily="34" charset="-128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350EA77-87B2-4933-9D4B-E3D9B5FE0972}" type="slidenum">
              <a:rPr lang="en-US">
                <a:solidFill>
                  <a:srgbClr val="000000"/>
                </a:solidFill>
                <a:ea typeface="MS PGothic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solidFill>
                <a:srgbClr val="000000"/>
              </a:solidFill>
              <a:ea typeface="MS PGothic" pitchFamily="34" charset="-128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A697F3-9F38-43D3-9C8F-94BFA516B240}" type="slidenum">
              <a:rPr lang="en-US">
                <a:solidFill>
                  <a:srgbClr val="000000"/>
                </a:solidFill>
                <a:ea typeface="MS PGothic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solidFill>
                <a:srgbClr val="000000"/>
              </a:solidFill>
              <a:ea typeface="MS PGothic" pitchFamily="34" charset="-128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B4B12AF-4BDB-485D-9205-DDE8808B01D3}" type="slidenum">
              <a:rPr lang="en-US">
                <a:solidFill>
                  <a:srgbClr val="000000"/>
                </a:solidFill>
                <a:ea typeface="MS PGothic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solidFill>
                <a:srgbClr val="000000"/>
              </a:solidFill>
              <a:ea typeface="MS PGothic" pitchFamily="34" charset="-128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487363" y="411163"/>
            <a:ext cx="8169275" cy="6035675"/>
            <a:chOff x="486873" y="411480"/>
            <a:chExt cx="8170254" cy="6035040"/>
          </a:xfrm>
        </p:grpSpPr>
        <p:sp>
          <p:nvSpPr>
            <p:cNvPr id="5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13"/>
            <p:cNvSpPr>
              <a:spLocks/>
            </p:cNvSpPr>
            <p:nvPr/>
          </p:nvSpPr>
          <p:spPr>
            <a:xfrm>
              <a:off x="563082" y="474973"/>
              <a:ext cx="7982907" cy="5889005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cxnSp>
          <p:nvCxnSpPr>
            <p:cNvPr id="7" name="Straight Connector 14"/>
            <p:cNvCxnSpPr/>
            <p:nvPr/>
          </p:nvCxnSpPr>
          <p:spPr>
            <a:xfrm>
              <a:off x="563082" y="6133815"/>
              <a:ext cx="7982907" cy="1588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" name="Rectangle 16"/>
            <p:cNvSpPr/>
            <p:nvPr/>
          </p:nvSpPr>
          <p:spPr>
            <a:xfrm>
              <a:off x="563082" y="457512"/>
              <a:ext cx="7982907" cy="2577829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573088" y="6122988"/>
            <a:ext cx="2133600" cy="258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14CD1-C37D-43B7-A272-C6812A98EF1C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988"/>
            <a:ext cx="2895600" cy="2571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988"/>
            <a:ext cx="762000" cy="271462"/>
          </a:xfrm>
        </p:spPr>
        <p:txBody>
          <a:bodyPr/>
          <a:lstStyle>
            <a:lvl1pPr>
              <a:defRPr/>
            </a:lvl1pPr>
          </a:lstStyle>
          <a:p>
            <a:fld id="{C1B2E47D-A070-4FF5-805A-62773E7FC1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7" name="Group 2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9" name="Group 26"/>
              <p:cNvGrpSpPr>
                <a:grpSpLocks/>
              </p:cNvGrpSpPr>
              <p:nvPr/>
            </p:nvGrpSpPr>
            <p:grpSpPr bwMode="auto"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11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grpSp>
              <p:nvGrpSpPr>
                <p:cNvPr id="12" name="Group 10"/>
                <p:cNvGrpSpPr>
                  <a:grpSpLocks/>
                </p:cNvGrpSpPr>
                <p:nvPr/>
              </p:nvGrpSpPr>
              <p:grpSpPr bwMode="auto"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13" name="Rectangle 30"/>
                  <p:cNvSpPr>
                    <a:spLocks/>
                  </p:cNvSpPr>
                  <p:nvPr/>
                </p:nvSpPr>
                <p:spPr>
                  <a:xfrm>
                    <a:off x="247025" y="246872"/>
                    <a:ext cx="8622676" cy="6364582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/>
                  </a:p>
                </p:txBody>
              </p:sp>
              <p:cxnSp>
                <p:nvCxnSpPr>
                  <p:cNvPr id="14" name="Straight Connector 31"/>
                  <p:cNvCxnSpPr/>
                  <p:nvPr/>
                </p:nvCxnSpPr>
                <p:spPr>
                  <a:xfrm>
                    <a:off x="247025" y="6389249"/>
                    <a:ext cx="8622676" cy="1587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10" name="Rectangle 27"/>
              <p:cNvSpPr/>
              <p:nvPr/>
            </p:nvSpPr>
            <p:spPr>
              <a:xfrm rot="5400000">
                <a:off x="801568" y="3274246"/>
                <a:ext cx="6134441" cy="63495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  <p:sp>
          <p:nvSpPr>
            <p:cNvPr id="8" name="Rectangle 24"/>
            <p:cNvSpPr/>
            <p:nvPr/>
          </p:nvSpPr>
          <p:spPr>
            <a:xfrm rot="10800000">
              <a:off x="259074" y="1594222"/>
              <a:ext cx="3574791" cy="6348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 rtlCol="0">
            <a:norm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810AC-2107-4DF8-B6CC-72BC46BF2852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C9D16F0-1B2F-40C9-8E85-9E48B7F9AC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19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1" name="Straight Connector 20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16"/>
            <p:cNvSpPr/>
            <p:nvPr/>
          </p:nvSpPr>
          <p:spPr>
            <a:xfrm rot="5400000">
              <a:off x="801568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6173C-8EA5-4819-951D-B43776DA5D7E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1DA6C6-DFA2-440D-9F98-77E7BE0018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8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21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1" name="Straight Connector 22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19"/>
            <p:cNvSpPr/>
            <p:nvPr/>
          </p:nvSpPr>
          <p:spPr>
            <a:xfrm>
              <a:off x="255900" y="4203542"/>
              <a:ext cx="8622676" cy="6348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5DFD4-B55D-4968-AAA1-0727951FAB27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55E74-AC97-4645-B92A-F4E3DE3578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5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15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8" name="Straight Connector 16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9" name="Rectangle 17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F1AF9-4C61-46B8-963E-ECC93822DA3C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72D96D-5B8B-4F6F-9DE8-CCD1E0258D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7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8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9" name="Rectangle 16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0" name="Straight Connector 18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6" name="Rectangle 17"/>
            <p:cNvSpPr/>
            <p:nvPr/>
          </p:nvSpPr>
          <p:spPr>
            <a:xfrm rot="5400000">
              <a:off x="4243019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51558-C268-4DA6-98C7-7C0DCF2AACC4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92A33-7811-4753-88A2-DF044A3BBA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5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18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8" name="Straight Connector 19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9" name="Rectangle 20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02EB3-BC2C-4AE6-A505-87D3A81AEB8D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C84C76-D31C-4ECE-A590-C6A098FDA5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487363" y="411163"/>
            <a:ext cx="8169275" cy="6035675"/>
            <a:chOff x="486873" y="411480"/>
            <a:chExt cx="8170254" cy="6035040"/>
          </a:xfrm>
        </p:grpSpPr>
        <p:sp>
          <p:nvSpPr>
            <p:cNvPr id="6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7" name="Group 11"/>
            <p:cNvGrpSpPr>
              <a:grpSpLocks/>
            </p:cNvGrpSpPr>
            <p:nvPr/>
          </p:nvGrpSpPr>
          <p:grpSpPr bwMode="auto"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3082" y="474973"/>
                <a:ext cx="7982907" cy="5889005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3082" y="6133814"/>
                <a:ext cx="7982907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0" name="Straight Connector 10"/>
              <p:cNvCxnSpPr/>
              <p:nvPr/>
            </p:nvCxnSpPr>
            <p:spPr>
              <a:xfrm>
                <a:off x="563082" y="3427412"/>
                <a:ext cx="7982907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 rtlCol="0">
            <a:normAutofit/>
          </a:bodyPr>
          <a:lstStyle>
            <a:lvl1pPr>
              <a:buNone/>
              <a:defRPr sz="20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3"/>
          </p:nvPr>
        </p:nvSpPr>
        <p:spPr>
          <a:xfrm>
            <a:off x="569913" y="6122988"/>
            <a:ext cx="2133600" cy="258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E05B8-125D-48AF-B8AB-5DD7D5D4C0AE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5638800" y="6124575"/>
            <a:ext cx="2895600" cy="2571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</p:spTree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5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26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8" name="Straight Connector 27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CFCA1-0947-49AB-90F3-92FA4EF3765B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C7BF9-54BF-41E1-9F6D-F62C32B2C0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6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7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8" name="Rectangle 22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9" name="Straight Connector 23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0" name="Rectangle 24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51DD0-9660-4765-BD4C-4D215C3BC2F2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9E7C5-A5F1-42BD-8F2D-6054DEC227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8" name="Group 2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0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11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2" name="Rectangle 28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3" name="Straight Connector 30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14" name="Rectangle 31"/>
                <p:cNvSpPr/>
                <p:nvPr/>
              </p:nvSpPr>
              <p:spPr>
                <a:xfrm>
                  <a:off x="247025" y="1611845"/>
                  <a:ext cx="8622676" cy="63487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</p:grpSp>
        </p:grpSp>
        <p:cxnSp>
          <p:nvCxnSpPr>
            <p:cNvPr id="9" name="Straight Connector 22"/>
            <p:cNvCxnSpPr/>
            <p:nvPr/>
          </p:nvCxnSpPr>
          <p:spPr>
            <a:xfrm rot="16200000" flipH="1">
              <a:off x="2217422" y="4026572"/>
              <a:ext cx="4710743" cy="1588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F60C7-ADA6-4CC0-9113-C110C34A02CD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0A6B0-5A03-42F3-8F38-D5893C4E2F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4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6" name="Rectangle 14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7" name="Straight Connector 15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8" name="Rectangle 16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9384D-CC10-4EA6-9DAA-8C149E6CFD7F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C3DFF-B9B0-4448-BCBC-116DAAFDF1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3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5" name="Rectangle 12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6" name="Straight Connector 13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5570B-B1F1-46F7-B174-DF612CC1B9E6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6364B6-EC62-45EB-92BC-FA2400B7EF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8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18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1" name="Straight Connector 19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32"/>
            <p:cNvSpPr/>
            <p:nvPr/>
          </p:nvSpPr>
          <p:spPr>
            <a:xfrm rot="5400000">
              <a:off x="801568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BFB0B-FE88-4E53-8006-B8A4A283A3E3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1F5D4-4C4B-4748-8534-F0F76C66BC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00113" y="244475"/>
            <a:ext cx="7345362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00113" y="2133600"/>
            <a:ext cx="7345362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4475" y="6372225"/>
            <a:ext cx="2133600" cy="258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cs typeface="+mn-cs"/>
              </a:defRPr>
            </a:lvl1pPr>
          </a:lstStyle>
          <a:p>
            <a:pPr>
              <a:defRPr/>
            </a:pPr>
            <a:fld id="{183892D5-DE0B-4D3A-A2D3-4FCADE85CCA8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9475" y="6372225"/>
            <a:ext cx="2895600" cy="2571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0BCC1"/>
                </a:solidFill>
                <a:latin typeface="Brush Script MT" pitchFamily="66" charset="0"/>
              </a:defRPr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0BCC1"/>
                </a:solidFill>
                <a:latin typeface="Calisto MT" pitchFamily="18" charset="0"/>
              </a:defRPr>
            </a:lvl1pPr>
          </a:lstStyle>
          <a:p>
            <a:fld id="{DD1C45C4-9D0F-40D7-A066-198EA16C82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  <p:sldLayoutId id="2147483954" r:id="rId12"/>
    <p:sldLayoutId id="2147483955" r:id="rId13"/>
    <p:sldLayoutId id="2147483956" r:id="rId14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9pPr>
    </p:titleStyle>
    <p:bodyStyle>
      <a:lvl1pPr marL="342900" indent="-342900" algn="l" rtl="0" fontAlgn="base">
        <a:spcBef>
          <a:spcPts val="2000"/>
        </a:spcBef>
        <a:spcAft>
          <a:spcPct val="0"/>
        </a:spcAft>
        <a:buClr>
          <a:srgbClr val="404040"/>
        </a:buClr>
        <a:buFont typeface="Arial" charset="0"/>
        <a:buChar char="•"/>
        <a:defRPr sz="2400" kern="1200">
          <a:solidFill>
            <a:srgbClr val="404040"/>
          </a:solidFill>
          <a:latin typeface="+mn-lt"/>
          <a:ea typeface="+mn-ea"/>
          <a:cs typeface="+mn-cs"/>
        </a:defRPr>
      </a:lvl1pPr>
      <a:lvl2pPr marL="579438" indent="-228600" algn="l" rtl="0" fontAlgn="base">
        <a:spcBef>
          <a:spcPts val="600"/>
        </a:spcBef>
        <a:spcAft>
          <a:spcPct val="0"/>
        </a:spcAft>
        <a:buClr>
          <a:srgbClr val="B0BCC1"/>
        </a:buClr>
        <a:buFont typeface="Arial" charset="0"/>
        <a:buChar char="•"/>
        <a:defRPr sz="2200" kern="1200">
          <a:solidFill>
            <a:srgbClr val="404040"/>
          </a:solidFill>
          <a:latin typeface="+mn-lt"/>
          <a:ea typeface="+mn-ea"/>
          <a:cs typeface="+mn-cs"/>
        </a:defRPr>
      </a:lvl2pPr>
      <a:lvl3pPr marL="808038" indent="-228600" algn="l" rtl="0" fontAlgn="base">
        <a:spcBef>
          <a:spcPts val="600"/>
        </a:spcBef>
        <a:spcAft>
          <a:spcPct val="0"/>
        </a:spcAft>
        <a:buClr>
          <a:srgbClr val="404040"/>
        </a:buClr>
        <a:buFont typeface="Arial" charset="0"/>
        <a:buChar char="•"/>
        <a:defRPr sz="2000" kern="1200">
          <a:solidFill>
            <a:srgbClr val="404040"/>
          </a:solidFill>
          <a:latin typeface="+mn-lt"/>
          <a:ea typeface="+mn-ea"/>
          <a:cs typeface="+mn-cs"/>
        </a:defRPr>
      </a:lvl3pPr>
      <a:lvl4pPr marL="1036638" indent="-228600" algn="l" rtl="0" fontAlgn="base">
        <a:spcBef>
          <a:spcPts val="600"/>
        </a:spcBef>
        <a:spcAft>
          <a:spcPct val="0"/>
        </a:spcAft>
        <a:buClr>
          <a:srgbClr val="B0BCC1"/>
        </a:buClr>
        <a:buFont typeface="Arial" charset="0"/>
        <a:buChar char="•"/>
        <a:defRPr kern="1200">
          <a:solidFill>
            <a:srgbClr val="404040"/>
          </a:solidFill>
          <a:latin typeface="+mn-lt"/>
          <a:ea typeface="+mn-ea"/>
          <a:cs typeface="+mn-cs"/>
        </a:defRPr>
      </a:lvl4pPr>
      <a:lvl5pPr marL="1265238" indent="-228600" algn="l" rtl="0" fontAlgn="base">
        <a:spcBef>
          <a:spcPts val="600"/>
        </a:spcBef>
        <a:spcAft>
          <a:spcPct val="0"/>
        </a:spcAft>
        <a:buClr>
          <a:srgbClr val="404040"/>
        </a:buClr>
        <a:buFont typeface="Arial" charset="0"/>
        <a:buChar char="•"/>
        <a:defRPr kern="1200">
          <a:solidFill>
            <a:srgbClr val="404040"/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sz="4000" smtClean="0">
                <a:solidFill>
                  <a:srgbClr val="404040"/>
                </a:solidFill>
              </a:rPr>
              <a:t>Chapter 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638" y="3238500"/>
            <a:ext cx="7473950" cy="2324100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en-US" sz="4500" b="1" dirty="0" smtClean="0">
                <a:latin typeface="+mj-lt"/>
              </a:rPr>
              <a:t>Self-Regulation of the Physical &amp; Social Environment</a:t>
            </a:r>
            <a:endParaRPr lang="en-US" sz="4500" b="1" dirty="0">
              <a:latin typeface="+mj-lt"/>
            </a:endParaRPr>
          </a:p>
        </p:txBody>
      </p:sp>
      <p:sp>
        <p:nvSpPr>
          <p:cNvPr id="18435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>
                <a:ea typeface="MS PGothic" pitchFamily="34" charset="-128"/>
                <a:cs typeface="Calisto MT" pitchFamily="18" charset="0"/>
              </a:rPr>
              <a:t>Two Types of Message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/>
          <a:lstStyle/>
          <a:p>
            <a:r>
              <a:rPr lang="en-US" sz="3200" b="1" smtClean="0">
                <a:ea typeface="MS PGothic" pitchFamily="34" charset="-128"/>
                <a:cs typeface="Calisto MT" pitchFamily="18" charset="0"/>
              </a:rPr>
              <a:t>You-message</a:t>
            </a:r>
          </a:p>
        </p:txBody>
      </p:sp>
      <p:sp>
        <p:nvSpPr>
          <p:cNvPr id="108546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479675"/>
            <a:ext cx="4040188" cy="28543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/>
          <a:lstStyle/>
          <a:p>
            <a:pPr marL="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Brush Script MT" charset="0"/>
              <a:buNone/>
              <a:defRPr/>
            </a:pPr>
            <a:r>
              <a:rPr lang="en-US" i="1" dirty="0">
                <a:latin typeface="Arial"/>
                <a:cs typeface="Arial"/>
              </a:rPr>
              <a:t>“</a:t>
            </a:r>
            <a:r>
              <a:rPr lang="en-US" b="1" i="1" u="sng" dirty="0" smtClean="0">
                <a:latin typeface="Arial"/>
                <a:cs typeface="Arial"/>
              </a:rPr>
              <a:t>You</a:t>
            </a:r>
            <a:r>
              <a:rPr lang="en-US" b="1" i="1" dirty="0" smtClean="0">
                <a:latin typeface="Arial"/>
                <a:cs typeface="Arial"/>
              </a:rPr>
              <a:t> </a:t>
            </a:r>
            <a:r>
              <a:rPr lang="en-US" i="1" dirty="0" smtClean="0">
                <a:latin typeface="Arial"/>
                <a:cs typeface="Arial"/>
              </a:rPr>
              <a:t>claimed </a:t>
            </a:r>
            <a:r>
              <a:rPr lang="en-US" i="1" dirty="0">
                <a:latin typeface="Arial"/>
                <a:cs typeface="Arial"/>
              </a:rPr>
              <a:t>you sent me an email about how I was close to failing your class but I checked and I never received any such email.”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/>
          <a:lstStyle/>
          <a:p>
            <a:r>
              <a:rPr lang="en-US" sz="3200" b="1" smtClean="0">
                <a:ea typeface="MS PGothic" pitchFamily="34" charset="-128"/>
                <a:cs typeface="Calisto MT" pitchFamily="18" charset="0"/>
              </a:rPr>
              <a:t>I-message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5025" y="2479675"/>
            <a:ext cx="4041775" cy="28543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/>
          <a:lstStyle/>
          <a:p>
            <a:pPr marL="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Brush Script MT" charset="0"/>
              <a:buNone/>
              <a:defRPr/>
            </a:pPr>
            <a:r>
              <a:rPr lang="en-US" i="1" dirty="0">
                <a:solidFill>
                  <a:srgbClr val="000000"/>
                </a:solidFill>
                <a:latin typeface="Arial"/>
                <a:cs typeface="Arial"/>
              </a:rPr>
              <a:t>“</a:t>
            </a:r>
            <a:r>
              <a:rPr lang="en-US" altLang="ja-JP" b="1" i="1" u="sng" dirty="0" smtClean="0">
                <a:solidFill>
                  <a:srgbClr val="000000"/>
                </a:solidFill>
                <a:latin typeface="Arial"/>
                <a:cs typeface="Arial"/>
              </a:rPr>
              <a:t>I’m</a:t>
            </a:r>
            <a:r>
              <a:rPr lang="en-US" altLang="ja-JP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ja-JP" i="1" dirty="0">
                <a:solidFill>
                  <a:srgbClr val="000000"/>
                </a:solidFill>
                <a:latin typeface="Arial"/>
                <a:cs typeface="Arial"/>
              </a:rPr>
              <a:t>really </a:t>
            </a:r>
            <a:r>
              <a:rPr lang="en-US" altLang="ja-JP" i="1" dirty="0" smtClean="0">
                <a:solidFill>
                  <a:srgbClr val="3366FF"/>
                </a:solidFill>
                <a:latin typeface="Arial"/>
                <a:cs typeface="Arial"/>
              </a:rPr>
              <a:t>confused </a:t>
            </a:r>
            <a:r>
              <a:rPr lang="en-US" altLang="ja-JP" i="1" dirty="0" smtClean="0">
                <a:solidFill>
                  <a:srgbClr val="FF0000"/>
                </a:solidFill>
                <a:latin typeface="Arial"/>
                <a:cs typeface="Arial"/>
              </a:rPr>
              <a:t>about you saying I’m failing the class</a:t>
            </a:r>
            <a:r>
              <a:rPr lang="en-US" altLang="ja-JP" i="1" dirty="0" smtClean="0">
                <a:solidFill>
                  <a:schemeClr val="tx1"/>
                </a:solidFill>
                <a:latin typeface="Arial"/>
                <a:cs typeface="Arial"/>
              </a:rPr>
              <a:t>,</a:t>
            </a:r>
            <a:r>
              <a:rPr lang="en-US" altLang="ja-JP" i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altLang="ja-JP" i="1" dirty="0" smtClean="0">
                <a:solidFill>
                  <a:schemeClr val="tx1"/>
                </a:solidFill>
                <a:latin typeface="Arial"/>
                <a:cs typeface="Arial"/>
              </a:rPr>
              <a:t>because</a:t>
            </a:r>
            <a:r>
              <a:rPr lang="en-US" altLang="ja-JP" i="1" dirty="0" smtClean="0">
                <a:solidFill>
                  <a:srgbClr val="008000"/>
                </a:solidFill>
                <a:latin typeface="Arial"/>
                <a:cs typeface="Arial"/>
              </a:rPr>
              <a:t> I cannot find the email you sent</a:t>
            </a:r>
            <a:r>
              <a:rPr lang="en-US" altLang="ja-JP" i="1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lang="en-US" i="1" dirty="0">
                <a:solidFill>
                  <a:srgbClr val="000000"/>
                </a:solidFill>
                <a:latin typeface="Arial"/>
                <a:cs typeface="Arial"/>
              </a:rPr>
              <a:t>”</a:t>
            </a:r>
            <a:endParaRPr lang="en-US" altLang="ja-JP" i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Brush Script MT" charset="0"/>
              <a:buNone/>
              <a:defRPr/>
            </a:pPr>
            <a:endParaRPr lang="en-US" sz="3200" dirty="0">
              <a:latin typeface="Arial"/>
              <a:cs typeface="Arial"/>
            </a:endParaRPr>
          </a:p>
        </p:txBody>
      </p:sp>
      <p:sp>
        <p:nvSpPr>
          <p:cNvPr id="33798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>
                <a:ea typeface="MS PGothic" pitchFamily="34" charset="-128"/>
                <a:cs typeface="Calisto MT" pitchFamily="18" charset="0"/>
              </a:rPr>
              <a:t>You-message vs.  I-message</a:t>
            </a:r>
          </a:p>
        </p:txBody>
      </p:sp>
      <p:sp>
        <p:nvSpPr>
          <p:cNvPr id="35842" name="Text Placeholder 1"/>
          <p:cNvSpPr>
            <a:spLocks noGrp="1"/>
          </p:cNvSpPr>
          <p:nvPr>
            <p:ph type="body" idx="1"/>
          </p:nvPr>
        </p:nvSpPr>
        <p:spPr>
          <a:xfrm>
            <a:off x="631825" y="1709738"/>
            <a:ext cx="3567113" cy="831850"/>
          </a:xfrm>
        </p:spPr>
        <p:txBody>
          <a:bodyPr/>
          <a:lstStyle/>
          <a:p>
            <a:r>
              <a:rPr lang="en-US" sz="3200" b="1" smtClean="0">
                <a:ea typeface="MS PGothic" pitchFamily="34" charset="-128"/>
              </a:rPr>
              <a:t>You-message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half" idx="2"/>
          </p:nvPr>
        </p:nvSpPr>
        <p:spPr>
          <a:xfrm>
            <a:off x="631825" y="2590800"/>
            <a:ext cx="3567113" cy="3484563"/>
          </a:xfr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/>
          <a:lstStyle/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404040"/>
                </a:solidFill>
                <a:cs typeface="Calisto MT"/>
              </a:rPr>
              <a:t>“You have a problem.”</a:t>
            </a: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404040"/>
                </a:solidFill>
                <a:cs typeface="Calisto MT"/>
              </a:rPr>
              <a:t>Lays </a:t>
            </a:r>
            <a:r>
              <a:rPr lang="en-US" sz="2400" dirty="0">
                <a:solidFill>
                  <a:srgbClr val="404040"/>
                </a:solidFill>
                <a:cs typeface="Calisto MT"/>
              </a:rPr>
              <a:t>blame</a:t>
            </a: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404040"/>
                </a:solidFill>
                <a:cs typeface="Calisto MT"/>
              </a:rPr>
              <a:t>Conveys criticism</a:t>
            </a:r>
            <a:endParaRPr lang="en-US" sz="2400" dirty="0">
              <a:solidFill>
                <a:srgbClr val="404040"/>
              </a:solidFill>
              <a:cs typeface="Calisto MT"/>
            </a:endParaRP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404040"/>
                </a:solidFill>
                <a:cs typeface="Calisto MT"/>
              </a:rPr>
              <a:t>Verbal </a:t>
            </a:r>
            <a:r>
              <a:rPr lang="en-US" sz="2400" dirty="0">
                <a:solidFill>
                  <a:srgbClr val="404040"/>
                </a:solidFill>
                <a:cs typeface="Calisto MT"/>
              </a:rPr>
              <a:t>attack</a:t>
            </a:r>
          </a:p>
        </p:txBody>
      </p:sp>
      <p:sp>
        <p:nvSpPr>
          <p:cNvPr id="35844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4945063" y="1709738"/>
            <a:ext cx="3567112" cy="831850"/>
          </a:xfrm>
        </p:spPr>
        <p:txBody>
          <a:bodyPr/>
          <a:lstStyle/>
          <a:p>
            <a:r>
              <a:rPr lang="en-US" sz="3200" b="1" smtClean="0">
                <a:ea typeface="MS PGothic" pitchFamily="34" charset="-128"/>
              </a:rPr>
              <a:t>I-message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4"/>
          </p:nvPr>
        </p:nvSpPr>
        <p:spPr>
          <a:xfrm>
            <a:off x="4945063" y="2590800"/>
            <a:ext cx="3567112" cy="3484563"/>
          </a:xfr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404040"/>
                </a:solidFill>
                <a:cs typeface="Calisto MT"/>
              </a:rPr>
              <a:t>“I have a problem.”</a:t>
            </a: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404040"/>
                </a:solidFill>
                <a:cs typeface="Calisto MT"/>
              </a:rPr>
              <a:t>Focuses </a:t>
            </a:r>
            <a:r>
              <a:rPr lang="en-US" sz="2400" dirty="0">
                <a:solidFill>
                  <a:srgbClr val="404040"/>
                </a:solidFill>
                <a:cs typeface="Calisto MT"/>
              </a:rPr>
              <a:t>on the sender</a:t>
            </a: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404040"/>
                </a:solidFill>
                <a:cs typeface="Calisto MT"/>
              </a:rPr>
              <a:t>Expresses how the   sender feels</a:t>
            </a: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404040"/>
                </a:solidFill>
                <a:cs typeface="Calisto MT"/>
              </a:rPr>
              <a:t>Does </a:t>
            </a:r>
            <a:r>
              <a:rPr lang="en-US" sz="2400" dirty="0">
                <a:solidFill>
                  <a:srgbClr val="404040"/>
                </a:solidFill>
                <a:cs typeface="Calisto MT"/>
              </a:rPr>
              <a:t>not assign blame</a:t>
            </a: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404040"/>
                </a:solidFill>
                <a:cs typeface="Calisto MT"/>
              </a:rPr>
              <a:t>Specific</a:t>
            </a:r>
            <a:endParaRPr lang="en-US" sz="2400" dirty="0">
              <a:solidFill>
                <a:srgbClr val="404040"/>
              </a:solidFill>
              <a:cs typeface="Calisto MT"/>
            </a:endParaRPr>
          </a:p>
        </p:txBody>
      </p:sp>
      <p:sp>
        <p:nvSpPr>
          <p:cNvPr id="35846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>
                <a:ea typeface="MS PGothic" pitchFamily="34" charset="-128"/>
                <a:cs typeface="Calisto MT" pitchFamily="18" charset="0"/>
              </a:rPr>
              <a:t>I-messages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Brush Script MT" pitchFamily="66" charset="0"/>
              <a:buNone/>
            </a:pPr>
            <a:endParaRPr lang="en-US" sz="2200" b="1" smtClean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</a:pPr>
            <a:r>
              <a:rPr lang="en-US" sz="2200" b="1" smtClean="0">
                <a:solidFill>
                  <a:srgbClr val="000000"/>
                </a:solidFill>
              </a:rPr>
              <a:t>I feel … (</a:t>
            </a:r>
            <a:r>
              <a:rPr lang="en-US" sz="2200" b="1" smtClean="0">
                <a:solidFill>
                  <a:srgbClr val="3366FF"/>
                </a:solidFill>
              </a:rPr>
              <a:t>feeling</a:t>
            </a:r>
            <a:r>
              <a:rPr lang="en-US" sz="2200" b="1" smtClean="0">
                <a:solidFill>
                  <a:schemeClr val="tx1"/>
                </a:solidFill>
              </a:rPr>
              <a:t>) </a:t>
            </a:r>
          </a:p>
          <a:p>
            <a:pPr marL="0" indent="0">
              <a:lnSpc>
                <a:spcPct val="90000"/>
              </a:lnSpc>
            </a:pPr>
            <a:r>
              <a:rPr lang="en-US" sz="2200" b="1" smtClean="0">
                <a:solidFill>
                  <a:schemeClr val="tx1"/>
                </a:solidFill>
              </a:rPr>
              <a:t>when … (</a:t>
            </a:r>
            <a:r>
              <a:rPr lang="en-US" sz="2200" b="1" smtClean="0">
                <a:solidFill>
                  <a:srgbClr val="FF0000"/>
                </a:solidFill>
              </a:rPr>
              <a:t>behavior</a:t>
            </a:r>
            <a:r>
              <a:rPr lang="en-US" sz="2200" b="1" smtClean="0">
                <a:solidFill>
                  <a:srgbClr val="000000"/>
                </a:solidFill>
              </a:rPr>
              <a:t>), </a:t>
            </a:r>
          </a:p>
          <a:p>
            <a:pPr marL="0" indent="0">
              <a:lnSpc>
                <a:spcPct val="90000"/>
              </a:lnSpc>
            </a:pPr>
            <a:r>
              <a:rPr lang="en-US" sz="2200" b="1" smtClean="0">
                <a:solidFill>
                  <a:srgbClr val="000000"/>
                </a:solidFill>
              </a:rPr>
              <a:t>because … (</a:t>
            </a:r>
            <a:r>
              <a:rPr lang="en-US" sz="2200" b="1" smtClean="0">
                <a:solidFill>
                  <a:srgbClr val="008000"/>
                </a:solidFill>
              </a:rPr>
              <a:t>consequence</a:t>
            </a:r>
            <a:r>
              <a:rPr lang="en-US" sz="2200" b="1" smtClean="0">
                <a:solidFill>
                  <a:srgbClr val="000000"/>
                </a:solidFill>
              </a:rPr>
              <a:t>).</a:t>
            </a:r>
          </a:p>
          <a:p>
            <a:pPr marL="0" indent="0">
              <a:lnSpc>
                <a:spcPct val="90000"/>
              </a:lnSpc>
              <a:buFont typeface="Brush Script MT" pitchFamily="66" charset="0"/>
              <a:buNone/>
            </a:pPr>
            <a:endParaRPr lang="en-US" sz="2200" smtClean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</a:pPr>
            <a:r>
              <a:rPr lang="en-US" sz="2200" smtClean="0">
                <a:solidFill>
                  <a:srgbClr val="000000"/>
                </a:solidFill>
              </a:rPr>
              <a:t>“I feel </a:t>
            </a:r>
            <a:r>
              <a:rPr lang="en-US" sz="2200" smtClean="0">
                <a:solidFill>
                  <a:srgbClr val="3366FF"/>
                </a:solidFill>
              </a:rPr>
              <a:t>frustrated</a:t>
            </a:r>
            <a:r>
              <a:rPr lang="en-US" sz="2200" smtClean="0">
                <a:solidFill>
                  <a:srgbClr val="FF6600"/>
                </a:solidFill>
              </a:rPr>
              <a:t> </a:t>
            </a:r>
            <a:r>
              <a:rPr lang="en-US" sz="2200" smtClean="0">
                <a:solidFill>
                  <a:srgbClr val="000000"/>
                </a:solidFill>
              </a:rPr>
              <a:t>when </a:t>
            </a:r>
            <a:r>
              <a:rPr lang="en-US" sz="2200" smtClean="0">
                <a:solidFill>
                  <a:srgbClr val="FF0000"/>
                </a:solidFill>
              </a:rPr>
              <a:t>you leave your books and papers on the table</a:t>
            </a:r>
            <a:r>
              <a:rPr lang="en-US" sz="2200" smtClean="0">
                <a:solidFill>
                  <a:schemeClr val="tx1"/>
                </a:solidFill>
              </a:rPr>
              <a:t>,</a:t>
            </a:r>
            <a:r>
              <a:rPr lang="en-US" sz="2200" smtClean="0">
                <a:solidFill>
                  <a:srgbClr val="FF0000"/>
                </a:solidFill>
              </a:rPr>
              <a:t> </a:t>
            </a:r>
            <a:r>
              <a:rPr lang="en-US" sz="2200" smtClean="0">
                <a:solidFill>
                  <a:srgbClr val="000000"/>
                </a:solidFill>
              </a:rPr>
              <a:t>because </a:t>
            </a:r>
            <a:r>
              <a:rPr lang="en-US" sz="2200" smtClean="0">
                <a:solidFill>
                  <a:srgbClr val="008000"/>
                </a:solidFill>
              </a:rPr>
              <a:t>I cannot find enough room to do my homework.</a:t>
            </a:r>
            <a:r>
              <a:rPr lang="en-US" sz="2200" smtClean="0">
                <a:solidFill>
                  <a:srgbClr val="000000"/>
                </a:solidFill>
              </a:rPr>
              <a:t>”</a:t>
            </a:r>
          </a:p>
        </p:txBody>
      </p:sp>
      <p:sp>
        <p:nvSpPr>
          <p:cNvPr id="37891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>
                <a:ea typeface="MS PGothic" pitchFamily="34" charset="-128"/>
                <a:cs typeface="Calisto MT" pitchFamily="18" charset="0"/>
              </a:rPr>
              <a:t>I-message Tips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33600"/>
            <a:ext cx="4038600" cy="3810000"/>
          </a:xfrm>
        </p:spPr>
        <p:txBody>
          <a:bodyPr/>
          <a:lstStyle/>
          <a:p>
            <a:r>
              <a:rPr lang="en-US" sz="2800" smtClean="0">
                <a:ea typeface="MS PGothic" pitchFamily="34" charset="-128"/>
                <a:cs typeface="Calisto MT" pitchFamily="18" charset="0"/>
              </a:rPr>
              <a:t>Use the script.</a:t>
            </a:r>
          </a:p>
          <a:p>
            <a:r>
              <a:rPr lang="en-US" sz="2800" smtClean="0">
                <a:ea typeface="MS PGothic" pitchFamily="34" charset="-128"/>
                <a:cs typeface="Calisto MT" pitchFamily="18" charset="0"/>
              </a:rPr>
              <a:t>Practice.</a:t>
            </a:r>
          </a:p>
          <a:p>
            <a:r>
              <a:rPr lang="en-US" sz="2800" smtClean="0">
                <a:ea typeface="MS PGothic" pitchFamily="34" charset="-128"/>
                <a:cs typeface="Calisto MT" pitchFamily="18" charset="0"/>
              </a:rPr>
              <a:t>Use the person’s name.</a:t>
            </a:r>
          </a:p>
          <a:p>
            <a:r>
              <a:rPr lang="en-US" sz="2800" smtClean="0">
                <a:ea typeface="MS PGothic" pitchFamily="34" charset="-128"/>
                <a:cs typeface="Calisto MT" pitchFamily="18" charset="0"/>
              </a:rPr>
              <a:t>Deliver I-messages one to one.</a:t>
            </a:r>
          </a:p>
          <a:p>
            <a:r>
              <a:rPr lang="en-US" sz="2800" smtClean="0">
                <a:ea typeface="MS PGothic" pitchFamily="34" charset="-128"/>
                <a:cs typeface="Calisto MT" pitchFamily="18" charset="0"/>
              </a:rPr>
              <a:t>Wait until you’re calm.</a:t>
            </a:r>
          </a:p>
        </p:txBody>
      </p:sp>
      <p:pic>
        <p:nvPicPr>
          <p:cNvPr id="39939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2362200"/>
            <a:ext cx="3005138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0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>
                <a:ea typeface="MS PGothic" pitchFamily="34" charset="-128"/>
                <a:cs typeface="Calisto MT" pitchFamily="18" charset="0"/>
              </a:rPr>
              <a:t>Two Types of Message</a:t>
            </a:r>
          </a:p>
        </p:txBody>
      </p:sp>
      <p:sp>
        <p:nvSpPr>
          <p:cNvPr id="41986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/>
          <a:lstStyle/>
          <a:p>
            <a:r>
              <a:rPr lang="en-US" b="1" smtClean="0">
                <a:ea typeface="MS PGothic" pitchFamily="34" charset="-128"/>
                <a:cs typeface="Calisto MT" pitchFamily="18" charset="0"/>
              </a:rPr>
              <a:t>You-message</a:t>
            </a:r>
          </a:p>
        </p:txBody>
      </p:sp>
      <p:sp>
        <p:nvSpPr>
          <p:cNvPr id="108546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479675"/>
            <a:ext cx="4040188" cy="28543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/>
          <a:lstStyle/>
          <a:p>
            <a:pPr marL="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Brush Script MT" charset="0"/>
              <a:buNone/>
              <a:defRPr/>
            </a:pPr>
            <a:r>
              <a:rPr lang="en-US" i="1" dirty="0">
                <a:solidFill>
                  <a:srgbClr val="000000"/>
                </a:solidFill>
                <a:latin typeface="Arial"/>
                <a:cs typeface="Arial"/>
              </a:rPr>
              <a:t>“</a:t>
            </a:r>
            <a:r>
              <a:rPr lang="en-US" altLang="ja-JP" b="1" i="1" u="sng" dirty="0">
                <a:solidFill>
                  <a:srgbClr val="000000"/>
                </a:solidFill>
                <a:latin typeface="Arial"/>
                <a:cs typeface="Arial"/>
              </a:rPr>
              <a:t>You</a:t>
            </a:r>
            <a:r>
              <a:rPr lang="en-US" altLang="ja-JP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ja-JP" i="1" dirty="0">
                <a:solidFill>
                  <a:srgbClr val="000000"/>
                </a:solidFill>
                <a:latin typeface="Arial"/>
                <a:cs typeface="Arial"/>
              </a:rPr>
              <a:t>need to </a:t>
            </a:r>
            <a:r>
              <a:rPr lang="en-US" altLang="ja-JP" i="1" dirty="0" smtClean="0">
                <a:solidFill>
                  <a:srgbClr val="000000"/>
                </a:solidFill>
                <a:latin typeface="Arial"/>
                <a:cs typeface="Arial"/>
              </a:rPr>
              <a:t>get off your phone when we’re trying to have a conversation because it’s just rude.” </a:t>
            </a:r>
            <a:endParaRPr lang="en-US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198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/>
          <a:lstStyle/>
          <a:p>
            <a:r>
              <a:rPr lang="en-US" b="1" smtClean="0">
                <a:ea typeface="MS PGothic" pitchFamily="34" charset="-128"/>
                <a:cs typeface="Calisto MT" pitchFamily="18" charset="0"/>
              </a:rPr>
              <a:t>I-message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5025" y="2479675"/>
            <a:ext cx="4041775" cy="28543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/>
          <a:lstStyle/>
          <a:p>
            <a:pPr marL="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Brush Script MT" charset="0"/>
              <a:buNone/>
              <a:defRPr/>
            </a:pPr>
            <a:r>
              <a:rPr lang="en-US" i="1" dirty="0">
                <a:solidFill>
                  <a:srgbClr val="000000"/>
                </a:solidFill>
                <a:latin typeface="Arial"/>
                <a:cs typeface="Arial"/>
              </a:rPr>
              <a:t>“</a:t>
            </a:r>
            <a:r>
              <a:rPr lang="en-US" altLang="ja-JP" b="1" i="1" u="sng" dirty="0" smtClean="0">
                <a:solidFill>
                  <a:srgbClr val="000000"/>
                </a:solidFill>
                <a:latin typeface="Arial"/>
                <a:cs typeface="Arial"/>
              </a:rPr>
              <a:t>I’m</a:t>
            </a:r>
            <a:r>
              <a:rPr lang="en-US" altLang="ja-JP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ja-JP" i="1" dirty="0">
                <a:solidFill>
                  <a:srgbClr val="000000"/>
                </a:solidFill>
                <a:latin typeface="Arial"/>
                <a:cs typeface="Arial"/>
              </a:rPr>
              <a:t>really </a:t>
            </a:r>
            <a:r>
              <a:rPr lang="en-US" altLang="ja-JP" i="1" dirty="0">
                <a:solidFill>
                  <a:srgbClr val="3366FF"/>
                </a:solidFill>
                <a:latin typeface="Arial"/>
                <a:cs typeface="Arial"/>
              </a:rPr>
              <a:t>frustrated</a:t>
            </a:r>
            <a:r>
              <a:rPr lang="en-US" altLang="ja-JP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ja-JP" i="1" dirty="0" smtClean="0">
                <a:solidFill>
                  <a:srgbClr val="FF0000"/>
                </a:solidFill>
                <a:latin typeface="Arial"/>
                <a:cs typeface="Arial"/>
              </a:rPr>
              <a:t>when you’re on your phone while we’re talking</a:t>
            </a:r>
            <a:r>
              <a:rPr lang="en-US" altLang="ja-JP" i="1" dirty="0">
                <a:solidFill>
                  <a:schemeClr val="tx1"/>
                </a:solidFill>
                <a:latin typeface="Arial"/>
                <a:cs typeface="Arial"/>
              </a:rPr>
              <a:t>,</a:t>
            </a:r>
            <a:r>
              <a:rPr lang="en-US" altLang="ja-JP" i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altLang="ja-JP" i="1" dirty="0" smtClean="0">
                <a:solidFill>
                  <a:schemeClr val="tx1"/>
                </a:solidFill>
                <a:latin typeface="Arial"/>
                <a:cs typeface="Arial"/>
              </a:rPr>
              <a:t>because</a:t>
            </a:r>
            <a:r>
              <a:rPr lang="en-US" altLang="ja-JP" i="1" dirty="0" smtClean="0">
                <a:solidFill>
                  <a:srgbClr val="008000"/>
                </a:solidFill>
                <a:latin typeface="Arial"/>
                <a:cs typeface="Arial"/>
              </a:rPr>
              <a:t> it makes me feel like you aren’t listening to me</a:t>
            </a:r>
            <a:r>
              <a:rPr lang="en-US" altLang="ja-JP" i="1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lang="en-US" i="1" dirty="0">
                <a:solidFill>
                  <a:srgbClr val="000000"/>
                </a:solidFill>
                <a:latin typeface="Arial"/>
                <a:cs typeface="Arial"/>
              </a:rPr>
              <a:t>”</a:t>
            </a:r>
            <a:endParaRPr lang="en-US" altLang="ja-JP" i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Brush Script MT" charset="0"/>
              <a:buNone/>
              <a:defRPr/>
            </a:pPr>
            <a:endParaRPr lang="en-US" sz="3200" dirty="0">
              <a:latin typeface="Arial"/>
              <a:cs typeface="Arial"/>
            </a:endParaRPr>
          </a:p>
        </p:txBody>
      </p:sp>
      <p:sp>
        <p:nvSpPr>
          <p:cNvPr id="41990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>
          <a:xfrm>
            <a:off x="487363" y="306388"/>
            <a:ext cx="8191500" cy="1143000"/>
          </a:xfrm>
        </p:spPr>
        <p:txBody>
          <a:bodyPr/>
          <a:lstStyle/>
          <a:p>
            <a:r>
              <a:rPr lang="en-US" sz="4000" b="1" smtClean="0"/>
              <a:t>Combatting Social Loafing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609600" y="1947863"/>
            <a:ext cx="7932738" cy="4244975"/>
          </a:xfrm>
        </p:spPr>
        <p:txBody>
          <a:bodyPr/>
          <a:lstStyle/>
          <a:p>
            <a:r>
              <a:rPr lang="en-US" sz="2800" smtClean="0"/>
              <a:t>Ensure group size stays within four to six.</a:t>
            </a:r>
          </a:p>
          <a:p>
            <a:r>
              <a:rPr lang="en-US" sz="2800" smtClean="0"/>
              <a:t>Make each group participant identifiable.</a:t>
            </a:r>
          </a:p>
          <a:p>
            <a:r>
              <a:rPr lang="en-US" sz="2800" smtClean="0"/>
              <a:t>Make each group participant accountable.</a:t>
            </a:r>
          </a:p>
          <a:p>
            <a:r>
              <a:rPr lang="en-US" sz="2800" smtClean="0"/>
              <a:t>Offer incentives for good individual performance.</a:t>
            </a:r>
          </a:p>
        </p:txBody>
      </p:sp>
      <p:sp>
        <p:nvSpPr>
          <p:cNvPr id="44035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Discussion Questions</a:t>
            </a: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574675" y="1912938"/>
            <a:ext cx="7950200" cy="4152900"/>
          </a:xfrm>
        </p:spPr>
        <p:txBody>
          <a:bodyPr/>
          <a:lstStyle/>
          <a:p>
            <a:r>
              <a:rPr lang="en-US" smtClean="0"/>
              <a:t>How can you change your study environment to make it more conducive to reaching deep concentration?</a:t>
            </a:r>
          </a:p>
          <a:p>
            <a:r>
              <a:rPr lang="en-US" smtClean="0"/>
              <a:t>What forms of non-listening do you mainly engage in? What issues does this cause in your academic or personal life? How can you improve your listening skills?</a:t>
            </a:r>
          </a:p>
          <a:p>
            <a:r>
              <a:rPr lang="en-US" smtClean="0"/>
              <a:t>How can you incorporate I-messages into conflicts that arise between you and others?</a:t>
            </a:r>
          </a:p>
        </p:txBody>
      </p:sp>
      <p:sp>
        <p:nvSpPr>
          <p:cNvPr id="45059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>
          <a:xfrm>
            <a:off x="508000" y="244475"/>
            <a:ext cx="8128000" cy="1339850"/>
          </a:xfrm>
        </p:spPr>
        <p:txBody>
          <a:bodyPr/>
          <a:lstStyle/>
          <a:p>
            <a:r>
              <a:rPr lang="en-US" sz="4000" smtClean="0"/>
              <a:t>Preview of Chapter 8: </a:t>
            </a:r>
            <a:br>
              <a:rPr lang="en-US" sz="4000" smtClean="0"/>
            </a:br>
            <a:r>
              <a:rPr lang="en-US" sz="4000" b="1" smtClean="0"/>
              <a:t>Learning from Textbooks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047875"/>
            <a:ext cx="8128000" cy="4183063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buFont typeface="Arial" charset="0"/>
              <a:buNone/>
            </a:pPr>
            <a:r>
              <a:rPr lang="en-US" sz="2800" smtClean="0"/>
              <a:t>After studying Chapter 8 you will be able to:</a:t>
            </a:r>
            <a:endParaRPr lang="en-US" sz="100" b="1" smtClean="0"/>
          </a:p>
          <a:p>
            <a:pPr lvl="1">
              <a:lnSpc>
                <a:spcPct val="150000"/>
              </a:lnSpc>
              <a:buClr>
                <a:srgbClr val="404040"/>
              </a:buClr>
            </a:pPr>
            <a:r>
              <a:rPr lang="en-US" sz="2600" smtClean="0"/>
              <a:t>use effective learning strategies to improve your reading and comprehension and retention.</a:t>
            </a:r>
          </a:p>
        </p:txBody>
      </p:sp>
      <p:sp>
        <p:nvSpPr>
          <p:cNvPr id="46083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/>
              <a:t>Agenda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573088" y="1949450"/>
            <a:ext cx="8029575" cy="4116388"/>
          </a:xfrm>
        </p:spPr>
        <p:txBody>
          <a:bodyPr/>
          <a:lstStyle/>
          <a:p>
            <a:r>
              <a:rPr lang="en-US" sz="2800" smtClean="0"/>
              <a:t>Learning Objectives</a:t>
            </a:r>
          </a:p>
          <a:p>
            <a:r>
              <a:rPr lang="en-US" sz="2800" smtClean="0"/>
              <a:t>Improving Attention and Concentration</a:t>
            </a:r>
          </a:p>
          <a:p>
            <a:r>
              <a:rPr lang="en-US" sz="2800" smtClean="0"/>
              <a:t>Using I-messages</a:t>
            </a:r>
          </a:p>
          <a:p>
            <a:r>
              <a:rPr lang="en-US" sz="2800" smtClean="0"/>
              <a:t>Combatting Social Loafing</a:t>
            </a:r>
          </a:p>
          <a:p>
            <a:r>
              <a:rPr lang="en-US" sz="2800" smtClean="0"/>
              <a:t>Discussion</a:t>
            </a:r>
          </a:p>
          <a:p>
            <a:r>
              <a:rPr lang="en-US" sz="2800" smtClean="0"/>
              <a:t>Chapter 8 Preview</a:t>
            </a:r>
          </a:p>
        </p:txBody>
      </p:sp>
      <p:sp>
        <p:nvSpPr>
          <p:cNvPr id="20483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088" y="1824038"/>
            <a:ext cx="8029575" cy="446405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Differentiate between Attention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and 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Concentration.</a:t>
            </a: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Identify strategies to improve attention and concentration.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cs typeface="Calisto MT"/>
            </a:endParaRP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Differentiate between you-messages and I-messages. </a:t>
            </a:r>
          </a:p>
          <a:p>
            <a:pPr lvl="1" fontAlgn="auto"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Understand the value of I-messages in regulating your social environment.</a:t>
            </a:r>
          </a:p>
          <a:p>
            <a:pPr lvl="1" fontAlgn="auto"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Revise you-messages into effective I-messages. </a:t>
            </a: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  <a:cs typeface="Calisto MT"/>
            </a:endParaRP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Identify strategies to combat social loafing when working in academic groups.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cs typeface="Calisto MT"/>
            </a:endParaRP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cs typeface="Calisto MT"/>
            </a:endParaRPr>
          </a:p>
        </p:txBody>
      </p:sp>
      <p:sp>
        <p:nvSpPr>
          <p:cNvPr id="21507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590550" y="455613"/>
            <a:ext cx="7926388" cy="1143000"/>
          </a:xfrm>
        </p:spPr>
        <p:txBody>
          <a:bodyPr/>
          <a:lstStyle/>
          <a:p>
            <a:r>
              <a:rPr lang="en-US" sz="4000" b="1" smtClean="0"/>
              <a:t>Attention vs. Concentration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590550" y="1865313"/>
            <a:ext cx="7926388" cy="4506912"/>
          </a:xfrm>
        </p:spPr>
        <p:txBody>
          <a:bodyPr/>
          <a:lstStyle/>
          <a:p>
            <a:r>
              <a:rPr lang="en-US" sz="2800" b="1" smtClean="0"/>
              <a:t>Attention</a:t>
            </a:r>
            <a:r>
              <a:rPr lang="en-US" sz="2800" smtClean="0"/>
              <a:t>: a </a:t>
            </a:r>
            <a:r>
              <a:rPr lang="en-US" sz="2800" u="sng" smtClean="0"/>
              <a:t>selective</a:t>
            </a:r>
            <a:r>
              <a:rPr lang="en-US" sz="2800" smtClean="0"/>
              <a:t> process that controls awareness of events in the environment.</a:t>
            </a:r>
          </a:p>
          <a:p>
            <a:r>
              <a:rPr lang="en-US" sz="2800" b="1" smtClean="0"/>
              <a:t>Concentration</a:t>
            </a:r>
            <a:r>
              <a:rPr lang="en-US" sz="2800" smtClean="0"/>
              <a:t>: a term used to identify the </a:t>
            </a:r>
            <a:r>
              <a:rPr lang="en-US" sz="2800" u="sng" smtClean="0"/>
              <a:t>continual refocusing </a:t>
            </a:r>
            <a:r>
              <a:rPr lang="en-US" sz="2800" smtClean="0"/>
              <a:t>on a perceived stimulus or message.</a:t>
            </a:r>
            <a:endParaRPr lang="en-US" sz="2600" smtClean="0"/>
          </a:p>
          <a:p>
            <a:endParaRPr lang="en-US" sz="2800" smtClean="0"/>
          </a:p>
        </p:txBody>
      </p:sp>
      <p:sp>
        <p:nvSpPr>
          <p:cNvPr id="23555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/>
              <a:t>Distracters</a:t>
            </a:r>
          </a:p>
        </p:txBody>
      </p:sp>
      <p:sp>
        <p:nvSpPr>
          <p:cNvPr id="25602" name="Text Placeholder 4"/>
          <p:cNvSpPr>
            <a:spLocks noGrp="1"/>
          </p:cNvSpPr>
          <p:nvPr>
            <p:ph type="body" idx="1"/>
          </p:nvPr>
        </p:nvSpPr>
        <p:spPr>
          <a:xfrm>
            <a:off x="631825" y="1709738"/>
            <a:ext cx="3567113" cy="831850"/>
          </a:xfrm>
        </p:spPr>
        <p:txBody>
          <a:bodyPr/>
          <a:lstStyle/>
          <a:p>
            <a:r>
              <a:rPr lang="en-US" b="1" smtClean="0"/>
              <a:t>External Distracters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half" idx="2"/>
          </p:nvPr>
        </p:nvSpPr>
        <p:spPr>
          <a:xfrm>
            <a:off x="434975" y="2590800"/>
            <a:ext cx="3914775" cy="3484563"/>
          </a:xfrm>
        </p:spPr>
        <p:txBody>
          <a:bodyPr/>
          <a:lstStyle/>
          <a:p>
            <a:r>
              <a:rPr lang="en-US" sz="2600" smtClean="0"/>
              <a:t>Environmental sources of interference</a:t>
            </a:r>
          </a:p>
          <a:p>
            <a:r>
              <a:rPr lang="en-US" sz="2600" smtClean="0"/>
              <a:t>Interruptions</a:t>
            </a:r>
          </a:p>
          <a:p>
            <a:r>
              <a:rPr lang="en-US" sz="2600" smtClean="0"/>
              <a:t>Uncomfortable study areas</a:t>
            </a:r>
          </a:p>
          <a:p>
            <a:r>
              <a:rPr lang="en-US" sz="2600" smtClean="0"/>
              <a:t>Disruptive roommates</a:t>
            </a:r>
          </a:p>
        </p:txBody>
      </p:sp>
      <p:sp>
        <p:nvSpPr>
          <p:cNvPr id="25604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945063" y="1709738"/>
            <a:ext cx="3567112" cy="831850"/>
          </a:xfrm>
        </p:spPr>
        <p:txBody>
          <a:bodyPr/>
          <a:lstStyle/>
          <a:p>
            <a:r>
              <a:rPr lang="en-US" b="1" smtClean="0"/>
              <a:t>Internal Distracters</a:t>
            </a:r>
          </a:p>
        </p:txBody>
      </p:sp>
      <p:sp>
        <p:nvSpPr>
          <p:cNvPr id="25605" name="Content Placeholder 6"/>
          <p:cNvSpPr>
            <a:spLocks noGrp="1"/>
          </p:cNvSpPr>
          <p:nvPr>
            <p:ph sz="quarter" idx="4"/>
          </p:nvPr>
        </p:nvSpPr>
        <p:spPr>
          <a:xfrm>
            <a:off x="4945063" y="2590800"/>
            <a:ext cx="3567112" cy="3484563"/>
          </a:xfrm>
        </p:spPr>
        <p:txBody>
          <a:bodyPr/>
          <a:lstStyle/>
          <a:p>
            <a:r>
              <a:rPr lang="en-US" sz="2600" smtClean="0"/>
              <a:t>Irrelevant thoughts</a:t>
            </a:r>
          </a:p>
          <a:p>
            <a:r>
              <a:rPr lang="en-US" sz="2600" smtClean="0"/>
              <a:t>Worry </a:t>
            </a:r>
          </a:p>
          <a:p>
            <a:r>
              <a:rPr lang="en-US" sz="2600" smtClean="0"/>
              <a:t>Physiological and emotional distress</a:t>
            </a:r>
          </a:p>
          <a:p>
            <a:r>
              <a:rPr lang="en-US" sz="2600" smtClean="0"/>
              <a:t>Daydreaming</a:t>
            </a:r>
          </a:p>
          <a:p>
            <a:endParaRPr lang="en-US" sz="2600" smtClean="0"/>
          </a:p>
        </p:txBody>
      </p:sp>
      <p:sp>
        <p:nvSpPr>
          <p:cNvPr id="25606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382588" y="379413"/>
            <a:ext cx="8297862" cy="1143000"/>
          </a:xfrm>
        </p:spPr>
        <p:txBody>
          <a:bodyPr/>
          <a:lstStyle/>
          <a:p>
            <a:r>
              <a:rPr lang="en-US" sz="4000" b="1" smtClean="0"/>
              <a:t>Improving </a:t>
            </a:r>
            <a:br>
              <a:rPr lang="en-US" sz="4000" b="1" smtClean="0"/>
            </a:br>
            <a:r>
              <a:rPr lang="en-US" sz="4000" b="1" smtClean="0"/>
              <a:t>Attention &amp; Concentration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2438" y="1776413"/>
            <a:ext cx="8297862" cy="40513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3200" b="1" smtClean="0"/>
              <a:t>Manage </a:t>
            </a:r>
            <a:r>
              <a:rPr lang="en-US" sz="3200" b="1" i="1" smtClean="0"/>
              <a:t>external</a:t>
            </a:r>
            <a:r>
              <a:rPr lang="en-US" sz="3200" b="1" smtClean="0"/>
              <a:t> distractions:</a:t>
            </a:r>
          </a:p>
          <a:p>
            <a:pPr lvl="1"/>
            <a:r>
              <a:rPr lang="en-US" sz="2600" smtClean="0"/>
              <a:t>Establish a study area with minimal distractions.</a:t>
            </a:r>
          </a:p>
          <a:p>
            <a:pPr lvl="1"/>
            <a:r>
              <a:rPr lang="en-US" sz="2600" smtClean="0"/>
              <a:t>Have necessary materials available.</a:t>
            </a:r>
          </a:p>
          <a:p>
            <a:pPr lvl="1"/>
            <a:r>
              <a:rPr lang="en-US" sz="2600" smtClean="0"/>
              <a:t>Control noise levels.</a:t>
            </a:r>
          </a:p>
          <a:p>
            <a:pPr lvl="1"/>
            <a:r>
              <a:rPr lang="en-US" sz="2600" smtClean="0"/>
              <a:t>Move to the front of the lecture room.</a:t>
            </a:r>
          </a:p>
          <a:p>
            <a:pPr lvl="1"/>
            <a:r>
              <a:rPr lang="en-US" sz="2600" smtClean="0"/>
              <a:t>Reduce interruptions.</a:t>
            </a:r>
          </a:p>
          <a:p>
            <a:pPr lvl="1"/>
            <a:r>
              <a:rPr lang="en-US" sz="2600" smtClean="0"/>
              <a:t>Protest.</a:t>
            </a:r>
          </a:p>
          <a:p>
            <a:pPr lvl="1"/>
            <a:r>
              <a:rPr lang="en-US" sz="2600" smtClean="0"/>
              <a:t>Watch out for daydreaming.</a:t>
            </a:r>
          </a:p>
          <a:p>
            <a:pPr lvl="1"/>
            <a:r>
              <a:rPr lang="en-US" sz="2600" smtClean="0"/>
              <a:t>Deal with boredom.</a:t>
            </a:r>
          </a:p>
        </p:txBody>
      </p:sp>
      <p:sp>
        <p:nvSpPr>
          <p:cNvPr id="27651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ontent Placeholder 2"/>
          <p:cNvSpPr>
            <a:spLocks noGrp="1"/>
          </p:cNvSpPr>
          <p:nvPr>
            <p:ph idx="1"/>
          </p:nvPr>
        </p:nvSpPr>
        <p:spPr>
          <a:xfrm>
            <a:off x="590550" y="1871663"/>
            <a:ext cx="7926388" cy="40259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3200" b="1" smtClean="0"/>
              <a:t>Manage </a:t>
            </a:r>
            <a:r>
              <a:rPr lang="en-US" sz="3200" b="1" i="1" smtClean="0"/>
              <a:t>internal</a:t>
            </a:r>
            <a:r>
              <a:rPr lang="en-US" sz="3200" b="1" smtClean="0"/>
              <a:t> distractions:</a:t>
            </a:r>
          </a:p>
          <a:p>
            <a:pPr lvl="1"/>
            <a:r>
              <a:rPr lang="en-US" sz="2600" smtClean="0"/>
              <a:t>Pay attention to, and whenever possible deal with, your physical state.</a:t>
            </a:r>
          </a:p>
          <a:p>
            <a:pPr lvl="1"/>
            <a:r>
              <a:rPr lang="en-US" sz="2600" smtClean="0"/>
              <a:t>Carefully determine when you will study in your time management plan.</a:t>
            </a:r>
          </a:p>
          <a:p>
            <a:pPr lvl="1"/>
            <a:r>
              <a:rPr lang="en-US" sz="2600" smtClean="0"/>
              <a:t>Watch out for daydreaming.</a:t>
            </a:r>
          </a:p>
          <a:p>
            <a:pPr lvl="1"/>
            <a:r>
              <a:rPr lang="en-US" sz="2600" smtClean="0"/>
              <a:t>Deal with boredom.</a:t>
            </a:r>
          </a:p>
          <a:p>
            <a:pPr lvl="1"/>
            <a:r>
              <a:rPr lang="en-US" sz="2600" smtClean="0"/>
              <a:t>Instead of worrying, take action.</a:t>
            </a:r>
          </a:p>
        </p:txBody>
      </p:sp>
      <p:sp>
        <p:nvSpPr>
          <p:cNvPr id="29698" name="Title 1"/>
          <p:cNvSpPr txBox="1">
            <a:spLocks/>
          </p:cNvSpPr>
          <p:nvPr/>
        </p:nvSpPr>
        <p:spPr bwMode="auto">
          <a:xfrm>
            <a:off x="382588" y="379413"/>
            <a:ext cx="82978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4400"/>
            <a:r>
              <a:rPr lang="en-US" sz="4000" b="1">
                <a:solidFill>
                  <a:srgbClr val="404040"/>
                </a:solidFill>
                <a:latin typeface="Calisto MT" pitchFamily="18" charset="0"/>
              </a:rPr>
              <a:t>Improving </a:t>
            </a:r>
            <a:br>
              <a:rPr lang="en-US" sz="4000" b="1">
                <a:solidFill>
                  <a:srgbClr val="404040"/>
                </a:solidFill>
                <a:latin typeface="Calisto MT" pitchFamily="18" charset="0"/>
              </a:rPr>
            </a:br>
            <a:r>
              <a:rPr lang="en-US" sz="4000" b="1">
                <a:solidFill>
                  <a:srgbClr val="404040"/>
                </a:solidFill>
                <a:latin typeface="Calisto MT" pitchFamily="18" charset="0"/>
              </a:rPr>
              <a:t>Attention &amp; Concentration</a:t>
            </a:r>
          </a:p>
        </p:txBody>
      </p:sp>
      <p:sp>
        <p:nvSpPr>
          <p:cNvPr id="29699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Content Placeholder 2"/>
          <p:cNvSpPr>
            <a:spLocks noGrp="1"/>
          </p:cNvSpPr>
          <p:nvPr>
            <p:ph idx="1"/>
          </p:nvPr>
        </p:nvSpPr>
        <p:spPr>
          <a:xfrm>
            <a:off x="590550" y="1906588"/>
            <a:ext cx="7926388" cy="40767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3200" b="1" smtClean="0"/>
              <a:t>Strategies that encourage concentration:</a:t>
            </a:r>
          </a:p>
          <a:p>
            <a:pPr lvl="1"/>
            <a:r>
              <a:rPr lang="en-US" sz="2600" smtClean="0"/>
              <a:t>Monitor concentration.</a:t>
            </a:r>
          </a:p>
          <a:p>
            <a:pPr lvl="1"/>
            <a:r>
              <a:rPr lang="en-US" sz="2600" smtClean="0"/>
              <a:t>Use self-reminders or self-direction.</a:t>
            </a:r>
          </a:p>
          <a:p>
            <a:pPr lvl="1"/>
            <a:r>
              <a:rPr lang="en-US" sz="2600" smtClean="0"/>
              <a:t>Set goals.</a:t>
            </a:r>
          </a:p>
          <a:p>
            <a:pPr lvl="1"/>
            <a:r>
              <a:rPr lang="en-US" sz="2600" smtClean="0"/>
              <a:t>Manage your time.</a:t>
            </a:r>
          </a:p>
          <a:p>
            <a:pPr lvl="1"/>
            <a:r>
              <a:rPr lang="en-US" sz="2600" smtClean="0"/>
              <a:t>Take breaks.</a:t>
            </a:r>
          </a:p>
          <a:p>
            <a:pPr lvl="1"/>
            <a:r>
              <a:rPr lang="en-US" sz="2600" smtClean="0"/>
              <a:t>Use active learning strategies.</a:t>
            </a:r>
          </a:p>
        </p:txBody>
      </p:sp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382588" y="379413"/>
            <a:ext cx="8297862" cy="1143000"/>
          </a:xfrm>
        </p:spPr>
        <p:txBody>
          <a:bodyPr/>
          <a:lstStyle/>
          <a:p>
            <a:r>
              <a:rPr lang="en-US" sz="4000" b="1" smtClean="0"/>
              <a:t>Improving </a:t>
            </a:r>
            <a:br>
              <a:rPr lang="en-US" sz="4000" b="1" smtClean="0"/>
            </a:br>
            <a:r>
              <a:rPr lang="en-US" sz="4000" b="1" smtClean="0"/>
              <a:t>Attention &amp; Concentration</a:t>
            </a:r>
          </a:p>
        </p:txBody>
      </p:sp>
      <p:sp>
        <p:nvSpPr>
          <p:cNvPr id="30723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>
                <a:ea typeface="MS PGothic" pitchFamily="34" charset="-128"/>
                <a:cs typeface="Calisto MT" pitchFamily="18" charset="0"/>
              </a:rPr>
              <a:t>You-messages gone wrong</a:t>
            </a:r>
          </a:p>
        </p:txBody>
      </p:sp>
      <p:sp>
        <p:nvSpPr>
          <p:cNvPr id="106497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147888"/>
            <a:ext cx="4019550" cy="3927475"/>
          </a:xfrm>
        </p:spPr>
        <p:txBody>
          <a:bodyPr/>
          <a:lstStyle/>
          <a:p>
            <a:pPr marL="0" indent="0">
              <a:buFont typeface="Brush Script MT" pitchFamily="66" charset="0"/>
              <a:buNone/>
            </a:pPr>
            <a:r>
              <a:rPr lang="en-US" sz="2200" smtClean="0">
                <a:ea typeface="MS PGothic" pitchFamily="34" charset="-128"/>
                <a:cs typeface="Calisto MT" pitchFamily="18" charset="0"/>
              </a:rPr>
              <a:t>Email Subject: Grade in Psy 101</a:t>
            </a:r>
          </a:p>
          <a:p>
            <a:pPr marL="0" indent="0">
              <a:buFont typeface="Brush Script MT" pitchFamily="66" charset="0"/>
              <a:buNone/>
            </a:pPr>
            <a:r>
              <a:rPr lang="en-US" sz="2600" i="1" smtClean="0">
                <a:ea typeface="MS PGothic" pitchFamily="34" charset="-128"/>
                <a:cs typeface="Calisto MT" pitchFamily="18" charset="0"/>
              </a:rPr>
              <a:t>“You claimed you sent me an email about how I was close to failing your class but I checked and I never received any such email.”</a:t>
            </a:r>
          </a:p>
        </p:txBody>
      </p:sp>
      <p:pic>
        <p:nvPicPr>
          <p:cNvPr id="31747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2146300"/>
            <a:ext cx="329565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2342</TotalTime>
  <Words>726</Words>
  <Application>Microsoft Macintosh PowerPoint</Application>
  <PresentationFormat>On-screen Show (4:3)</PresentationFormat>
  <Paragraphs>142</Paragraphs>
  <Slides>17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Design Template</vt:lpstr>
      </vt:variant>
      <vt:variant>
        <vt:i4>15</vt:i4>
      </vt:variant>
      <vt:variant>
        <vt:lpstr>Slide Titles</vt:lpstr>
      </vt:variant>
      <vt:variant>
        <vt:i4>17</vt:i4>
      </vt:variant>
    </vt:vector>
  </HeadingPairs>
  <TitlesOfParts>
    <vt:vector size="40" baseType="lpstr">
      <vt:lpstr>Calisto MT</vt:lpstr>
      <vt:lpstr>Arial</vt:lpstr>
      <vt:lpstr>Calibri</vt:lpstr>
      <vt:lpstr>Brush Script MT</vt:lpstr>
      <vt:lpstr>Arial Black</vt:lpstr>
      <vt:lpstr>MS PGothic</vt:lpstr>
      <vt:lpstr>ＭＳ 明朝</vt:lpstr>
      <vt:lpstr>Times New Roman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Chapter 7</vt:lpstr>
      <vt:lpstr>Agenda</vt:lpstr>
      <vt:lpstr>Learning Objectives</vt:lpstr>
      <vt:lpstr>Attention vs. Concentration</vt:lpstr>
      <vt:lpstr>Distracters</vt:lpstr>
      <vt:lpstr>Improving  Attention &amp; Concentration</vt:lpstr>
      <vt:lpstr>Slide 7</vt:lpstr>
      <vt:lpstr>Improving  Attention &amp; Concentration</vt:lpstr>
      <vt:lpstr>You-messages gone wrong</vt:lpstr>
      <vt:lpstr>Two Types of Message</vt:lpstr>
      <vt:lpstr>You-message vs.  I-message</vt:lpstr>
      <vt:lpstr>I-messages</vt:lpstr>
      <vt:lpstr>I-message Tips</vt:lpstr>
      <vt:lpstr>Two Types of Message</vt:lpstr>
      <vt:lpstr>Combatting Social Loafing</vt:lpstr>
      <vt:lpstr>Discussion Questions</vt:lpstr>
      <vt:lpstr>Preview of Chapter 8:  Learning from Textbooks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Ayesha Madni</dc:creator>
  <cp:lastModifiedBy>Louise Smith</cp:lastModifiedBy>
  <cp:revision>141</cp:revision>
  <cp:lastPrinted>2012-03-16T19:19:45Z</cp:lastPrinted>
  <dcterms:created xsi:type="dcterms:W3CDTF">2012-03-15T20:37:55Z</dcterms:created>
  <dcterms:modified xsi:type="dcterms:W3CDTF">2016-06-01T16:19:55Z</dcterms:modified>
</cp:coreProperties>
</file>