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  <p:sldMasterId id="2147483943" r:id="rId2"/>
  </p:sldMasterIdLst>
  <p:notesMasterIdLst>
    <p:notesMasterId r:id="rId18"/>
  </p:notesMasterIdLst>
  <p:handoutMasterIdLst>
    <p:handoutMasterId r:id="rId19"/>
  </p:handoutMasterIdLst>
  <p:sldIdLst>
    <p:sldId id="256" r:id="rId3"/>
    <p:sldId id="292" r:id="rId4"/>
    <p:sldId id="293" r:id="rId5"/>
    <p:sldId id="261" r:id="rId6"/>
    <p:sldId id="274" r:id="rId7"/>
    <p:sldId id="288" r:id="rId8"/>
    <p:sldId id="286" r:id="rId9"/>
    <p:sldId id="280" r:id="rId10"/>
    <p:sldId id="289" r:id="rId11"/>
    <p:sldId id="290" r:id="rId12"/>
    <p:sldId id="291" r:id="rId13"/>
    <p:sldId id="287" r:id="rId14"/>
    <p:sldId id="285" r:id="rId15"/>
    <p:sldId id="283" r:id="rId16"/>
    <p:sldId id="284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000" autoAdjust="0"/>
  </p:normalViewPr>
  <p:slideViewPr>
    <p:cSldViewPr snapToGrid="0" snapToObjects="1">
      <p:cViewPr varScale="1">
        <p:scale>
          <a:sx n="96" d="100"/>
          <a:sy n="96" d="100"/>
        </p:scale>
        <p:origin x="-20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0AC3415-4B0E-4C4E-BC8B-BEFF00777E3D}" type="datetimeFigureOut">
              <a:rPr lang="en-US"/>
              <a:pPr>
                <a:defRPr/>
              </a:pPr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FEB7D0-3BE5-459B-A87E-D643E9383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61514C6-0FF8-4AF2-81E2-A1BA96AFBEC2}" type="datetimeFigureOut">
              <a:rPr lang="en-US"/>
              <a:pPr>
                <a:defRPr/>
              </a:pPr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FF13D2A-2ADD-41E3-BE71-70F309D66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7CB7E4-41A8-4C1D-BF76-70F7EF6E1F1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9688">
              <a:spcBef>
                <a:spcPts val="538"/>
              </a:spcBef>
              <a:buClr>
                <a:srgbClr val="FFFF00"/>
              </a:buClr>
              <a:buSzPct val="75000"/>
              <a:buFont typeface="Wingdings" pitchFamily="2" charset="2"/>
              <a:buNone/>
            </a:pPr>
            <a:endParaRPr lang="en-GB" smtClean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Giving students a preview of the  next unit/chapter is a great way to get them engaged in learning and support them in self-regulating.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b="1" smtClean="0"/>
              <a:t>NOTE: If you are using this book out of order (as recommended), you can find the preview of other chapters at the end of the PowerPoint for the previous chapter.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E1BE85-5133-4B4D-BA3E-5F6D30400FA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Exercise 8.1: Self-Observation: Assessing Reading Strategies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E611B6-DE4D-44FC-8914-E9F19931FCF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Exercise 8.2: Understanding the Importance of Prior Knowledge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AE4BCA-71FE-40B3-B8BC-E17C83FE3EA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Exercise 8.2: Understanding the Importance of Prior Knowledge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A607ED-7185-4555-A2C4-3EB3D1F7036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Image found at: http://nbjenglish.wikispaces.com/NONFICTION+READING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3FCC1D-5541-45FD-885D-8E0CC687FEA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Exercise 8.3: Representations in Academic Content</a:t>
            </a:r>
          </a:p>
          <a:p>
            <a:pPr>
              <a:spcBef>
                <a:spcPct val="0"/>
              </a:spcBef>
            </a:pPr>
            <a:r>
              <a:rPr lang="en-US" smtClean="0"/>
              <a:t>Exercise 8.4: Self-Observation: Constructing Different Representations for the Material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10AB3D-A118-4CDD-8668-B730DFC171B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9CA829EF-AB06-478F-8BDE-C6FA7D5E30BF}" type="slidenum">
              <a:rPr lang="en-US" sz="1200">
                <a:latin typeface="Times New Roman" pitchFamily="18" charset="0"/>
                <a:ea typeface="ＭＳ Ｐゴシック" pitchFamily="34" charset="-128"/>
                <a:sym typeface="Times New Roman" pitchFamily="18" charset="0"/>
              </a:rPr>
              <a:pPr algn="r"/>
              <a:t>9</a:t>
            </a:fld>
            <a:endParaRPr lang="en-US" sz="1200">
              <a:latin typeface="Times New Roman" pitchFamily="18" charset="0"/>
              <a:ea typeface="ＭＳ Ｐゴシック" pitchFamily="34" charset="-128"/>
              <a:sym typeface="Times New Roman" pitchFamily="18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85D29EF4-1D9B-4616-8E9D-87BA5EABDDBB}" type="slidenum">
              <a:rPr lang="en-US" sz="1200">
                <a:latin typeface="Times New Roman" pitchFamily="18" charset="0"/>
                <a:ea typeface="ＭＳ Ｐゴシック" pitchFamily="34" charset="-128"/>
                <a:sym typeface="Times New Roman" pitchFamily="18" charset="0"/>
              </a:rPr>
              <a:pPr algn="r"/>
              <a:t>10</a:t>
            </a:fld>
            <a:endParaRPr lang="en-US" sz="1200">
              <a:latin typeface="Times New Roman" pitchFamily="18" charset="0"/>
              <a:ea typeface="ＭＳ Ｐゴシック" pitchFamily="34" charset="-128"/>
              <a:sym typeface="Times New Roman" pitchFamily="18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685800"/>
            <a:ext cx="3881438" cy="29114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6125" y="3748088"/>
            <a:ext cx="5027613" cy="4113212"/>
          </a:xfrm>
          <a:noFill/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z="1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latin typeface="Times New Roman" pitchFamily="18" charset="0"/>
              </a:rPr>
              <a:t>Have students create questions for all 6 levels for a topic previously covered (i.e., self-regulation, motivation, goal setting). . </a:t>
            </a:r>
          </a:p>
        </p:txBody>
      </p:sp>
      <p:sp>
        <p:nvSpPr>
          <p:cNvPr id="5017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551485-1598-4C8C-A1F4-13710A2ED81D}" type="slidenum">
              <a:rPr lang="en-US">
                <a:latin typeface="Calibri" pitchFamily="34" charset="0"/>
              </a:rPr>
              <a:pPr algn="r"/>
              <a:t>11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5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3"/>
            <p:cNvSpPr>
              <a:spLocks/>
            </p:cNvSpPr>
            <p:nvPr/>
          </p:nvSpPr>
          <p:spPr>
            <a:xfrm>
              <a:off x="563082" y="474973"/>
              <a:ext cx="7982907" cy="5889005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cxnSp>
          <p:nvCxnSpPr>
            <p:cNvPr id="7" name="Straight Connector 14"/>
            <p:cNvCxnSpPr/>
            <p:nvPr/>
          </p:nvCxnSpPr>
          <p:spPr>
            <a:xfrm>
              <a:off x="563082" y="6133815"/>
              <a:ext cx="7982907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Rectangle 16"/>
            <p:cNvSpPr/>
            <p:nvPr/>
          </p:nvSpPr>
          <p:spPr>
            <a:xfrm>
              <a:off x="563082" y="457512"/>
              <a:ext cx="7982907" cy="257782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73088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708E8-CC27-4773-8232-92B07F19FFEB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988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988"/>
            <a:ext cx="762000" cy="271462"/>
          </a:xfrm>
        </p:spPr>
        <p:txBody>
          <a:bodyPr/>
          <a:lstStyle>
            <a:lvl1pPr>
              <a:defRPr/>
            </a:lvl1pPr>
          </a:lstStyle>
          <a:p>
            <a:fld id="{1C586188-AF47-4456-8C56-569C541AB3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9" name="Group 26"/>
              <p:cNvGrpSpPr>
                <a:grpSpLocks/>
              </p:cNvGrpSpPr>
              <p:nvPr/>
            </p:nvGrpSpPr>
            <p:grpSpPr bwMode="auto"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11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12" name="Group 10"/>
                <p:cNvGrpSpPr>
                  <a:grpSpLocks/>
                </p:cNvGrpSpPr>
                <p:nvPr/>
              </p:nvGrpSpPr>
              <p:grpSpPr bwMode="auto"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13" name="Rectangle 30"/>
                  <p:cNvSpPr>
                    <a:spLocks/>
                  </p:cNvSpPr>
                  <p:nvPr/>
                </p:nvSpPr>
                <p:spPr>
                  <a:xfrm>
                    <a:off x="247025" y="246872"/>
                    <a:ext cx="8622676" cy="636458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/>
                  </a:p>
                </p:txBody>
              </p:sp>
              <p:cxnSp>
                <p:nvCxnSpPr>
                  <p:cNvPr id="14" name="Straight Connector 31"/>
                  <p:cNvCxnSpPr/>
                  <p:nvPr/>
                </p:nvCxnSpPr>
                <p:spPr>
                  <a:xfrm>
                    <a:off x="247025" y="6389249"/>
                    <a:ext cx="8622676" cy="158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10" name="Rectangle 27"/>
              <p:cNvSpPr/>
              <p:nvPr/>
            </p:nvSpPr>
            <p:spPr>
              <a:xfrm rot="5400000">
                <a:off x="801568" y="3274246"/>
                <a:ext cx="6134441" cy="63495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  <p:sp>
          <p:nvSpPr>
            <p:cNvPr id="8" name="Rectangle 24"/>
            <p:cNvSpPr/>
            <p:nvPr/>
          </p:nvSpPr>
          <p:spPr>
            <a:xfrm rot="10800000">
              <a:off x="259074" y="1594222"/>
              <a:ext cx="3574791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 rtlCol="0">
            <a:norm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F0782-F61D-4275-8BA5-981EC3574455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C5B1B71-70CD-4939-ACC6-E83B97E263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9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6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4A195-B5FA-4A22-B8BE-F31AD7D53343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80717-FBA0-473E-BB08-629A30810C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21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2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9"/>
            <p:cNvSpPr/>
            <p:nvPr/>
          </p:nvSpPr>
          <p:spPr>
            <a:xfrm>
              <a:off x="255900" y="4203542"/>
              <a:ext cx="8622676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B2372-7898-4E41-AF1F-021FC18486B8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DAA34-9C26-45BD-81E1-C915CB2755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5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6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17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93EF-043B-42C3-A0E1-93959DFBC3A4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C7B1B-9D86-4931-ADEE-0648E809A6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7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9" name="Rectangle 16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0" name="Straight Connector 18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6" name="Rectangle 17"/>
            <p:cNvSpPr/>
            <p:nvPr/>
          </p:nvSpPr>
          <p:spPr>
            <a:xfrm rot="5400000">
              <a:off x="4243019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7FA14-C6D6-4709-8EEE-50B929E38849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5DC86-B7C9-4C4D-891A-BBF501E840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F2484-6E58-4A92-B8C3-DAB8EA2FC977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59463-6025-4434-9AE5-E1A1F3B2E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2C9B7-58E1-4527-8EE9-871CB68832D2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24F54-191E-4943-AB2B-1E7C0CE45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FD056-AE9C-421C-9FEC-E0797FCA0E17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17932-30FD-4FC3-AA82-332DAB3B2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EBF09-DDBE-4989-A1C9-1577EC3AB841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E5861-15F8-426E-8432-53CB8EC00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713D0-EE7F-449D-9325-F1506E031555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06776-88E8-4C60-9C3C-595F43FF5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8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9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20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09770-9EE9-4DCE-BA07-EA6BFD701D23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A2DCA-186E-4F31-A425-83B4C61B4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271EC-8AB8-4401-B46B-E4A8AC524877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4736-8F9B-43EA-8A38-0DFC0E608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232FA-CD91-4EC2-BEDE-A787C5C1E0D9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22DD5-030A-4E89-B99D-0C3442C29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69875-80CA-43ED-9935-DFCE404234BB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9971E-8834-4772-9BCD-292CF0F70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19AEB-D190-49BE-B409-44C39DD05594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BE072-0A32-468A-8879-2F8E91BB2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9CC37-D4C2-4D1A-B45E-F5F45EDF52FB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66847-7A80-47F8-A4C1-4C0559633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3A356-337A-4FC6-AE1C-B6A447B7035E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74042-CF9D-43A7-8E60-6998712D1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6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3082" y="474973"/>
                <a:ext cx="7982907" cy="5889005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3082" y="6133814"/>
                <a:ext cx="7982907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" name="Straight Connector 10"/>
              <p:cNvCxnSpPr/>
              <p:nvPr/>
            </p:nvCxnSpPr>
            <p:spPr>
              <a:xfrm>
                <a:off x="563082" y="3427412"/>
                <a:ext cx="7982907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 rtlCol="0">
            <a:norm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569913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EF395-945C-4200-A30B-DFAE075B9F91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638800" y="6124575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2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2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22E8E-3A76-484C-99DE-FC851D8BD521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B2122-D008-4F08-9916-6E85D4FD09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6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8" name="Rectangle 2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2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0" name="Rectangle 24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BDE5E-3A7E-4D3D-8082-AEEBE5F33CA6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C1F56-C778-4A88-A8FD-3B8D022CE4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0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2" name="Rectangle 2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3" name="Straight Connector 3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4" name="Rectangle 31"/>
                <p:cNvSpPr/>
                <p:nvPr/>
              </p:nvSpPr>
              <p:spPr>
                <a:xfrm>
                  <a:off x="247025" y="1611845"/>
                  <a:ext cx="8622676" cy="63487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</p:grpSp>
        </p:grpSp>
        <p:cxnSp>
          <p:nvCxnSpPr>
            <p:cNvPr id="9" name="Straight Connector 22"/>
            <p:cNvCxnSpPr/>
            <p:nvPr/>
          </p:nvCxnSpPr>
          <p:spPr>
            <a:xfrm rot="16200000" flipH="1">
              <a:off x="2217422" y="4026572"/>
              <a:ext cx="4710743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FECB7-4878-4D06-935C-DDBA4417D7F5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B57FA-66E2-4A27-9315-E5146ABC0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4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6" name="Rectangle 14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7" name="Straight Connector 15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" name="Rectangle 16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E0537-8B5D-4A6B-86CE-0FF8EF2E5E6E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29E12-B1B0-4FB7-823D-180B139D35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3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5" name="Rectangle 1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6" name="Straight Connector 1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A39AE-9501-422A-8420-A304B04643EA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C0B40-EE05-4054-9B96-847F763FFC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19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32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A591A-C46B-4EE4-8A84-69251DADB3B7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B328A-F072-407E-B7AA-E3154B742B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00113" y="244475"/>
            <a:ext cx="7345362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0113" y="2133600"/>
            <a:ext cx="73453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4475" y="6372225"/>
            <a:ext cx="2133600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cs typeface="+mn-cs"/>
              </a:defRPr>
            </a:lvl1pPr>
          </a:lstStyle>
          <a:p>
            <a:pPr>
              <a:defRPr/>
            </a:pPr>
            <a:fld id="{A723A08B-C7C9-42B3-91D6-31326E3D8A32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9475" y="6372225"/>
            <a:ext cx="2895600" cy="257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0BCC1"/>
                </a:solidFill>
                <a:latin typeface="Brush Script MT" pitchFamily="66" charset="0"/>
              </a:defRPr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0BCC1"/>
                </a:solidFill>
                <a:latin typeface="Calisto MT" pitchFamily="18" charset="0"/>
              </a:defRPr>
            </a:lvl1pPr>
          </a:lstStyle>
          <a:p>
            <a:fld id="{F971D4A6-036F-4838-953A-EBAE739C36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9pPr>
    </p:titleStyle>
    <p:bodyStyle>
      <a:lvl1pPr marL="342900" indent="-342900" algn="l" rtl="0" fontAlgn="base">
        <a:spcBef>
          <a:spcPts val="2000"/>
        </a:spcBef>
        <a:spcAft>
          <a:spcPct val="0"/>
        </a:spcAft>
        <a:buClr>
          <a:srgbClr val="404040"/>
        </a:buClr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579438" indent="-228600" algn="l" rtl="0" fontAlgn="base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sz="2200" kern="1200">
          <a:solidFill>
            <a:srgbClr val="404040"/>
          </a:solidFill>
          <a:latin typeface="+mn-lt"/>
          <a:ea typeface="+mn-ea"/>
          <a:cs typeface="+mn-cs"/>
        </a:defRPr>
      </a:lvl2pPr>
      <a:lvl3pPr marL="808038" indent="-228600" algn="l" rtl="0" fontAlgn="base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036638" indent="-228600" algn="l" rtl="0" fontAlgn="base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265238" indent="-228600" algn="l" rtl="0" fontAlgn="base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AFCF26-7002-474D-94FC-B2E9C63D4A1A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Routledge/Taylor &amp; Francis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F30AD7-EC59-4C6E-B7D7-5B458BA7A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7" r:id="rId2"/>
    <p:sldLayoutId id="2147483966" r:id="rId3"/>
    <p:sldLayoutId id="2147483965" r:id="rId4"/>
    <p:sldLayoutId id="2147483964" r:id="rId5"/>
    <p:sldLayoutId id="2147483963" r:id="rId6"/>
    <p:sldLayoutId id="2147483962" r:id="rId7"/>
    <p:sldLayoutId id="2147483961" r:id="rId8"/>
    <p:sldLayoutId id="2147483960" r:id="rId9"/>
    <p:sldLayoutId id="2147483959" r:id="rId10"/>
    <p:sldLayoutId id="2147483958" r:id="rId11"/>
  </p:sldLayoutIdLst>
  <p:hf sldNum="0" hd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sz="4000" smtClean="0">
                <a:solidFill>
                  <a:srgbClr val="404040"/>
                </a:solidFill>
              </a:rPr>
              <a:t>Chapter 8</a:t>
            </a:r>
          </a:p>
        </p:txBody>
      </p:sp>
      <p:sp>
        <p:nvSpPr>
          <p:cNvPr id="30722" name="Subtitle 2"/>
          <p:cNvSpPr>
            <a:spLocks noGrp="1"/>
          </p:cNvSpPr>
          <p:nvPr>
            <p:ph type="subTitle" idx="1"/>
          </p:nvPr>
        </p:nvSpPr>
        <p:spPr>
          <a:xfrm>
            <a:off x="1400175" y="3178175"/>
            <a:ext cx="6856413" cy="1262063"/>
          </a:xfrm>
        </p:spPr>
        <p:txBody>
          <a:bodyPr/>
          <a:lstStyle/>
          <a:p>
            <a:pPr algn="r">
              <a:buClr>
                <a:srgbClr val="404040"/>
              </a:buClr>
              <a:buFont typeface="Arial" charset="0"/>
              <a:buNone/>
            </a:pPr>
            <a:r>
              <a:rPr lang="en-US" sz="4500" b="1" smtClean="0">
                <a:solidFill>
                  <a:srgbClr val="404040"/>
                </a:solidFill>
              </a:rPr>
              <a:t>Learning from Textbooks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11138" y="6416675"/>
            <a:ext cx="31877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5"/>
          <p:cNvSpPr txBox="1">
            <a:spLocks noGrp="1"/>
          </p:cNvSpPr>
          <p:nvPr/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/>
            <a:fld id="{EF8051D8-A77E-4F48-9C94-0CDFE77CBAE2}" type="slidenum">
              <a:rPr lang="en-US" sz="1400">
                <a:latin typeface="Times New Roman" pitchFamily="18" charset="0"/>
                <a:ea typeface="ＭＳ Ｐゴシック" pitchFamily="34" charset="-128"/>
                <a:sym typeface="Times New Roman" pitchFamily="18" charset="0"/>
              </a:rPr>
              <a:pPr algn="r"/>
              <a:t>10</a:t>
            </a:fld>
            <a:endParaRPr lang="en-US" sz="1400">
              <a:latin typeface="Times New Roman" pitchFamily="18" charset="0"/>
              <a:ea typeface="ＭＳ Ｐゴシック" pitchFamily="34" charset="-128"/>
              <a:sym typeface="Times New Roman" pitchFamily="18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1530350"/>
          </a:xfrm>
        </p:spPr>
        <p:txBody>
          <a:bodyPr lIns="92075" tIns="46038" bIns="46038"/>
          <a:lstStyle/>
          <a:p>
            <a:r>
              <a:rPr lang="en-US" b="1" smtClean="0">
                <a:ea typeface="ＭＳ Ｐゴシック" pitchFamily="34" charset="-128"/>
                <a:cs typeface="Calisto MT" pitchFamily="18" charset="0"/>
              </a:rPr>
              <a:t>Bloom’</a:t>
            </a:r>
            <a:r>
              <a:rPr lang="en-US" altLang="ja-JP" b="1" smtClean="0">
                <a:ea typeface="ＭＳ Ｐゴシック" pitchFamily="34" charset="-128"/>
                <a:cs typeface="Calisto MT" pitchFamily="18" charset="0"/>
              </a:rPr>
              <a:t>s Taxonomy</a:t>
            </a:r>
            <a:r>
              <a:rPr lang="en-US" altLang="ja-JP" smtClean="0">
                <a:ea typeface="ＭＳ Ｐゴシック" pitchFamily="34" charset="-128"/>
                <a:cs typeface="Calisto MT" pitchFamily="18" charset="0"/>
              </a:rPr>
              <a:t/>
            </a:r>
            <a:br>
              <a:rPr lang="en-US" altLang="ja-JP" smtClean="0">
                <a:ea typeface="ＭＳ Ｐゴシック" pitchFamily="34" charset="-128"/>
                <a:cs typeface="Calisto MT" pitchFamily="18" charset="0"/>
              </a:rPr>
            </a:br>
            <a:r>
              <a:rPr lang="en-US" altLang="ja-JP" sz="2000" smtClean="0">
                <a:ea typeface="ＭＳ Ｐゴシック" pitchFamily="34" charset="-128"/>
                <a:cs typeface="Calisto MT" pitchFamily="18" charset="0"/>
              </a:rPr>
              <a:t> (Anderson and Krathwohl, 2001) </a:t>
            </a:r>
            <a:endParaRPr lang="en-US" sz="2000" smtClean="0">
              <a:ea typeface="ＭＳ Ｐゴシック" pitchFamily="34" charset="-128"/>
              <a:cs typeface="Calisto MT" pitchFamily="18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089025" y="1911350"/>
            <a:ext cx="7167563" cy="433705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400">
              <a:latin typeface="Calisto MT" pitchFamily="18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269086" y="2436087"/>
            <a:ext cx="240433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  <a:sym typeface="Times New Roman" charset="0"/>
              </a:defRPr>
            </a:lvl1pPr>
            <a:lvl2pPr marL="742950" indent="-28575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2pPr>
            <a:lvl3pPr marL="1143000" indent="-22860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3pPr>
            <a:lvl4pPr marL="1600200" indent="-22860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4pPr>
            <a:lvl5pPr marL="2057400" indent="-22860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Create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Evaluate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Analyze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Apply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Understand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Remember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2775" name="AutoShape 7"/>
          <p:cNvSpPr>
            <a:spLocks/>
          </p:cNvSpPr>
          <p:nvPr/>
        </p:nvSpPr>
        <p:spPr bwMode="auto">
          <a:xfrm>
            <a:off x="4724400" y="4981575"/>
            <a:ext cx="381000" cy="914400"/>
          </a:xfrm>
          <a:prstGeom prst="rightBrace">
            <a:avLst>
              <a:gd name="adj1" fmla="val 2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 sz="2400">
              <a:latin typeface="Calisto MT" pitchFamily="18" charset="0"/>
            </a:endParaRPr>
          </a:p>
        </p:txBody>
      </p:sp>
      <p:sp>
        <p:nvSpPr>
          <p:cNvPr id="32776" name="AutoShape 8"/>
          <p:cNvSpPr>
            <a:spLocks/>
          </p:cNvSpPr>
          <p:nvPr/>
        </p:nvSpPr>
        <p:spPr bwMode="auto">
          <a:xfrm>
            <a:off x="4673600" y="2628900"/>
            <a:ext cx="381000" cy="1752600"/>
          </a:xfrm>
          <a:prstGeom prst="rightBrace">
            <a:avLst>
              <a:gd name="adj1" fmla="val 3833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 sz="2400">
              <a:solidFill>
                <a:schemeClr val="bg2"/>
              </a:solidFill>
              <a:latin typeface="Calisto MT" pitchFamily="18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5257800" y="5167863"/>
            <a:ext cx="1722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  <a:sym typeface="Times New Roman" charset="0"/>
              </a:defRPr>
            </a:lvl1pPr>
            <a:lvl2pPr marL="742950" indent="-28575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2pPr>
            <a:lvl3pPr marL="1143000" indent="-22860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3pPr>
            <a:lvl4pPr marL="1600200" indent="-22860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4pPr>
            <a:lvl5pPr marL="2057400" indent="-22860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Lower level 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5257800" y="3276600"/>
            <a:ext cx="1773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  <a:sym typeface="Times New Roman" charset="0"/>
              </a:defRPr>
            </a:lvl1pPr>
            <a:lvl2pPr marL="742950" indent="-28575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2pPr>
            <a:lvl3pPr marL="1143000" indent="-22860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3pPr>
            <a:lvl4pPr marL="1600200" indent="-22860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4pPr>
            <a:lvl5pPr marL="2057400" indent="-228600" eaLnBrk="0" hangingPunct="0"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FFFF"/>
                </a:solidFill>
                <a:latin typeface="Times New Roman" charset="0"/>
                <a:ea typeface="ＭＳ Ｐゴシック" charset="0"/>
                <a:sym typeface="Times New Roman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Higher level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 autoUpdateAnimBg="0"/>
      <p:bldP spid="32774" grpId="0" build="p" autoUpdateAnimBg="0" rev="1"/>
      <p:bldP spid="32775" grpId="0" animBg="1"/>
      <p:bldP spid="32776" grpId="0" animBg="1" autoUpdateAnimBg="0"/>
      <p:bldP spid="32777" grpId="0" autoUpdateAnimBg="0"/>
      <p:bldP spid="3277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52400" y="85725"/>
            <a:ext cx="9574213" cy="1143000"/>
          </a:xfrm>
        </p:spPr>
        <p:txBody>
          <a:bodyPr/>
          <a:lstStyle/>
          <a:p>
            <a:r>
              <a:rPr lang="en-US" sz="4000" b="1" smtClean="0">
                <a:ea typeface="ＭＳ Ｐゴシック" pitchFamily="34" charset="-128"/>
                <a:cs typeface="Calisto MT" pitchFamily="18" charset="0"/>
              </a:rPr>
              <a:t>IPS in Bloom’s Taxonomy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95400"/>
            <a:ext cx="8229600" cy="5200650"/>
          </a:xfrm>
        </p:spPr>
        <p:txBody>
          <a:bodyPr rtlCol="0">
            <a:normAutofit fontScale="85000" lnSpcReduction="20000"/>
          </a:bodyPr>
          <a:lstStyle/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chemeClr val="tx1"/>
                </a:solidFill>
                <a:latin typeface="Arial" charset="0"/>
                <a:ea typeface="MS PGothic" charset="0"/>
              </a:rPr>
              <a:t>Create</a:t>
            </a:r>
            <a:r>
              <a:rPr lang="en-US" dirty="0">
                <a:solidFill>
                  <a:schemeClr val="accent1"/>
                </a:solidFill>
                <a:latin typeface="Arial" charset="0"/>
                <a:ea typeface="MS PGothic" charset="0"/>
              </a:rPr>
              <a:t>: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MS PGothic" charset="0"/>
              </a:rPr>
              <a:t>How would you design a study routine that effectively maximizes working memory?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MS PGothic" charset="0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00"/>
                </a:solidFill>
                <a:latin typeface="Arial" charset="0"/>
                <a:ea typeface="MS PGothic" charset="0"/>
              </a:rPr>
              <a:t>Evaluate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MS PGothic" charset="0"/>
              </a:rPr>
              <a:t>: With the knowledge you now have of the IPS, assess whether or not students should be allowed to use their cell phones while studying. Why or why not?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MS PGothic" charset="0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00"/>
                </a:solidFill>
                <a:latin typeface="Arial" charset="0"/>
                <a:ea typeface="MS PGothic" charset="0"/>
              </a:rPr>
              <a:t>Analyze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MS PGothic" charset="0"/>
              </a:rPr>
              <a:t>: How are elaboration and organization similar and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MS PGothic" charset="0"/>
              </a:rPr>
              <a:t>different?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MS PGothic" charset="0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00"/>
                </a:solidFill>
                <a:latin typeface="Arial" charset="0"/>
                <a:ea typeface="MS PGothic" charset="0"/>
              </a:rPr>
              <a:t>Apply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MS PGothic" charset="0"/>
              </a:rPr>
              <a:t>: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MS PGothic" charset="0"/>
              </a:rPr>
              <a:t>What mnemonic could you use to remember the 6 components of self</a:t>
            </a:r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MS PGothic" charset="0"/>
              </a:rPr>
              <a:t>-regulation?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MS PGothic" charset="0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00"/>
                </a:solidFill>
                <a:latin typeface="Arial" charset="0"/>
                <a:ea typeface="MS PGothic" charset="0"/>
              </a:rPr>
              <a:t>Understand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MS PGothic" charset="0"/>
              </a:rPr>
              <a:t>: Why is it important to encode information we want to remember? 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MS PGothic" charset="0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00"/>
                </a:solidFill>
                <a:latin typeface="Arial" charset="0"/>
                <a:ea typeface="MS PGothic" charset="0"/>
              </a:rPr>
              <a:t>Remember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MS PGothic" charset="0"/>
              </a:rPr>
              <a:t>: How long does information stay in the short-term sensory store?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>
          <a:xfrm>
            <a:off x="508000" y="244475"/>
            <a:ext cx="8128000" cy="1339850"/>
          </a:xfrm>
        </p:spPr>
        <p:txBody>
          <a:bodyPr/>
          <a:lstStyle/>
          <a:p>
            <a:r>
              <a:rPr lang="en-US" sz="4000" b="1" smtClean="0"/>
              <a:t>The Advantages of Representations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508000" y="1930400"/>
            <a:ext cx="8128000" cy="4183063"/>
          </a:xfrm>
        </p:spPr>
        <p:txBody>
          <a:bodyPr/>
          <a:lstStyle/>
          <a:p>
            <a:r>
              <a:rPr lang="en-US" smtClean="0"/>
              <a:t>Physical closeness of information</a:t>
            </a:r>
          </a:p>
          <a:p>
            <a:r>
              <a:rPr lang="en-US" smtClean="0"/>
              <a:t>Clutter is reduced</a:t>
            </a:r>
          </a:p>
          <a:p>
            <a:r>
              <a:rPr lang="en-US" smtClean="0"/>
              <a:t>Missing details are obvious</a:t>
            </a:r>
          </a:p>
          <a:p>
            <a:r>
              <a:rPr lang="en-US" smtClean="0"/>
              <a:t>Big picture is developed</a:t>
            </a:r>
          </a:p>
        </p:txBody>
      </p:sp>
      <p:sp>
        <p:nvSpPr>
          <p:cNvPr id="5120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3"/>
          <p:cNvSpPr>
            <a:spLocks/>
          </p:cNvSpPr>
          <p:nvPr/>
        </p:nvSpPr>
        <p:spPr bwMode="auto">
          <a:xfrm>
            <a:off x="7010400" y="6381750"/>
            <a:ext cx="19431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1275" bIns="0" anchor="ctr"/>
          <a:lstStyle/>
          <a:p>
            <a:pPr marL="41275" algn="r"/>
            <a:r>
              <a:rPr lang="en-US" sz="1400">
                <a:latin typeface="Calibri" pitchFamily="34" charset="0"/>
                <a:cs typeface="Times New Roman" pitchFamily="18" charset="0"/>
              </a:rPr>
              <a:t>32</a:t>
            </a:r>
          </a:p>
        </p:txBody>
      </p:sp>
      <p:sp>
        <p:nvSpPr>
          <p:cNvPr id="79874" name="Rectangle 34"/>
          <p:cNvSpPr>
            <a:spLocks/>
          </p:cNvSpPr>
          <p:nvPr/>
        </p:nvSpPr>
        <p:spPr bwMode="auto">
          <a:xfrm>
            <a:off x="830263" y="889000"/>
            <a:ext cx="18367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3200" b="1">
                <a:latin typeface="Calisto MT" pitchFamily="18" charset="0"/>
              </a:rPr>
              <a:t>Hierarchy</a:t>
            </a:r>
          </a:p>
        </p:txBody>
      </p:sp>
      <p:grpSp>
        <p:nvGrpSpPr>
          <p:cNvPr id="79875" name="Group 42"/>
          <p:cNvGrpSpPr>
            <a:grpSpLocks/>
          </p:cNvGrpSpPr>
          <p:nvPr/>
        </p:nvGrpSpPr>
        <p:grpSpPr bwMode="auto">
          <a:xfrm>
            <a:off x="3198813" y="749300"/>
            <a:ext cx="5719762" cy="1143000"/>
            <a:chOff x="0" y="0"/>
            <a:chExt cx="3603" cy="720"/>
          </a:xfrm>
        </p:grpSpPr>
        <p:sp>
          <p:nvSpPr>
            <p:cNvPr id="89121" name="Freeform 35"/>
            <p:cNvSpPr>
              <a:spLocks/>
            </p:cNvSpPr>
            <p:nvPr/>
          </p:nvSpPr>
          <p:spPr bwMode="auto">
            <a:xfrm rot="5400000" flipH="1">
              <a:off x="2360" y="-270"/>
              <a:ext cx="144" cy="12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800" y="0"/>
                  </a:lnTo>
                  <a:lnTo>
                    <a:pt x="10800" y="21600"/>
                  </a:lnTo>
                  <a:lnTo>
                    <a:pt x="21600" y="21600"/>
                  </a:ln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122" name="Line 36"/>
            <p:cNvSpPr>
              <a:spLocks noChangeShapeType="1"/>
            </p:cNvSpPr>
            <p:nvPr/>
          </p:nvSpPr>
          <p:spPr bwMode="auto">
            <a:xfrm rot="10800000" flipH="1">
              <a:off x="1801" y="288"/>
              <a:ext cx="1" cy="144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123" name="Freeform 37"/>
            <p:cNvSpPr>
              <a:spLocks/>
            </p:cNvSpPr>
            <p:nvPr/>
          </p:nvSpPr>
          <p:spPr bwMode="auto">
            <a:xfrm rot="-5400000">
              <a:off x="1097" y="-271"/>
              <a:ext cx="144" cy="126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0800" y="0"/>
                  </a:lnTo>
                  <a:lnTo>
                    <a:pt x="10800" y="21600"/>
                  </a:lnTo>
                  <a:lnTo>
                    <a:pt x="21600" y="21600"/>
                  </a:ln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124" name="AutoShape 38"/>
            <p:cNvSpPr>
              <a:spLocks/>
            </p:cNvSpPr>
            <p:nvPr/>
          </p:nvSpPr>
          <p:spPr bwMode="auto">
            <a:xfrm>
              <a:off x="1260" y="0"/>
              <a:ext cx="1081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125" name="AutoShape 39"/>
            <p:cNvSpPr>
              <a:spLocks/>
            </p:cNvSpPr>
            <p:nvPr/>
          </p:nvSpPr>
          <p:spPr bwMode="auto">
            <a:xfrm>
              <a:off x="0" y="432"/>
              <a:ext cx="1080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126" name="AutoShape 40"/>
            <p:cNvSpPr>
              <a:spLocks/>
            </p:cNvSpPr>
            <p:nvPr/>
          </p:nvSpPr>
          <p:spPr bwMode="auto">
            <a:xfrm>
              <a:off x="1260" y="432"/>
              <a:ext cx="1081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127" name="AutoShape 41"/>
            <p:cNvSpPr>
              <a:spLocks/>
            </p:cNvSpPr>
            <p:nvPr/>
          </p:nvSpPr>
          <p:spPr bwMode="auto">
            <a:xfrm>
              <a:off x="2521" y="432"/>
              <a:ext cx="1082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9876" name="Rectangle 43"/>
          <p:cNvSpPr>
            <a:spLocks/>
          </p:cNvSpPr>
          <p:nvPr/>
        </p:nvSpPr>
        <p:spPr bwMode="auto">
          <a:xfrm>
            <a:off x="830263" y="2716213"/>
            <a:ext cx="12985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3200" b="1">
                <a:latin typeface="Calisto MT" pitchFamily="18" charset="0"/>
              </a:rPr>
              <a:t>Matrix </a:t>
            </a:r>
          </a:p>
        </p:txBody>
      </p:sp>
      <p:sp>
        <p:nvSpPr>
          <p:cNvPr id="79877" name="Rectangle 44"/>
          <p:cNvSpPr>
            <a:spLocks/>
          </p:cNvSpPr>
          <p:nvPr/>
        </p:nvSpPr>
        <p:spPr bwMode="auto">
          <a:xfrm>
            <a:off x="830263" y="4260850"/>
            <a:ext cx="17002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3200" b="1">
                <a:latin typeface="Calisto MT" pitchFamily="18" charset="0"/>
              </a:rPr>
              <a:t>Sequence</a:t>
            </a:r>
          </a:p>
        </p:txBody>
      </p:sp>
      <p:sp>
        <p:nvSpPr>
          <p:cNvPr id="79878" name="Rectangle 45"/>
          <p:cNvSpPr>
            <a:spLocks/>
          </p:cNvSpPr>
          <p:nvPr/>
        </p:nvSpPr>
        <p:spPr bwMode="auto">
          <a:xfrm>
            <a:off x="3124200" y="4343400"/>
            <a:ext cx="1689100" cy="317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879" name="Rectangle 46"/>
          <p:cNvSpPr>
            <a:spLocks/>
          </p:cNvSpPr>
          <p:nvPr/>
        </p:nvSpPr>
        <p:spPr bwMode="auto">
          <a:xfrm>
            <a:off x="5105400" y="4343400"/>
            <a:ext cx="1689100" cy="317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880" name="Rectangle 47"/>
          <p:cNvSpPr>
            <a:spLocks/>
          </p:cNvSpPr>
          <p:nvPr/>
        </p:nvSpPr>
        <p:spPr bwMode="auto">
          <a:xfrm>
            <a:off x="7086600" y="4343400"/>
            <a:ext cx="1689100" cy="317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881" name="Line 48"/>
          <p:cNvSpPr>
            <a:spLocks noChangeShapeType="1"/>
          </p:cNvSpPr>
          <p:nvPr/>
        </p:nvSpPr>
        <p:spPr bwMode="auto">
          <a:xfrm>
            <a:off x="4800600" y="4495800"/>
            <a:ext cx="304800" cy="158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882" name="Line 49"/>
          <p:cNvSpPr>
            <a:spLocks noChangeShapeType="1"/>
          </p:cNvSpPr>
          <p:nvPr/>
        </p:nvSpPr>
        <p:spPr bwMode="auto">
          <a:xfrm>
            <a:off x="6781800" y="4495800"/>
            <a:ext cx="304800" cy="158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883" name="Rectangle 50"/>
          <p:cNvSpPr>
            <a:spLocks/>
          </p:cNvSpPr>
          <p:nvPr/>
        </p:nvSpPr>
        <p:spPr bwMode="auto">
          <a:xfrm>
            <a:off x="830263" y="5503863"/>
            <a:ext cx="16573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3200" b="1">
                <a:latin typeface="Calisto MT" pitchFamily="18" charset="0"/>
              </a:rPr>
              <a:t>Diagram </a:t>
            </a:r>
          </a:p>
        </p:txBody>
      </p:sp>
      <p:sp>
        <p:nvSpPr>
          <p:cNvPr id="52236" name="Rectangle 51"/>
          <p:cNvSpPr>
            <a:spLocks/>
          </p:cNvSpPr>
          <p:nvPr/>
        </p:nvSpPr>
        <p:spPr bwMode="auto">
          <a:xfrm>
            <a:off x="2514600" y="6096000"/>
            <a:ext cx="12858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400">
                <a:latin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52237" name="Rectangle 52"/>
          <p:cNvSpPr>
            <a:spLocks/>
          </p:cNvSpPr>
          <p:nvPr/>
        </p:nvSpPr>
        <p:spPr bwMode="auto">
          <a:xfrm>
            <a:off x="5791200" y="5791200"/>
            <a:ext cx="12858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400">
                <a:latin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52238" name="Rectangle 53"/>
          <p:cNvSpPr>
            <a:spLocks/>
          </p:cNvSpPr>
          <p:nvPr/>
        </p:nvSpPr>
        <p:spPr bwMode="auto">
          <a:xfrm>
            <a:off x="5638800" y="6289675"/>
            <a:ext cx="12858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400">
                <a:latin typeface="Calibri" pitchFamily="34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56374" name="Group 54"/>
          <p:cNvGraphicFramePr>
            <a:graphicFrameLocks noGrp="1"/>
          </p:cNvGraphicFramePr>
          <p:nvPr/>
        </p:nvGraphicFramePr>
        <p:xfrm>
          <a:off x="3276600" y="2514600"/>
          <a:ext cx="5410200" cy="1057275"/>
        </p:xfrm>
        <a:graphic>
          <a:graphicData uri="http://schemas.openxmlformats.org/drawingml/2006/table">
            <a:tbl>
              <a:tblPr/>
              <a:tblGrid>
                <a:gridCol w="1346200"/>
                <a:gridCol w="1473200"/>
                <a:gridCol w="1295400"/>
                <a:gridCol w="1295400"/>
              </a:tblGrid>
              <a:tr h="528638"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FFFF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sym typeface="Times New Roman" pitchFamily="18" charset="0"/>
                      </a:endParaRPr>
                    </a:p>
                  </a:txBody>
                  <a:tcPr marL="50800" marR="50800" marT="50831" marB="50831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FFFF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sym typeface="Times New Roman" pitchFamily="18" charset="0"/>
                      </a:endParaRPr>
                    </a:p>
                  </a:txBody>
                  <a:tcPr marL="50800" marR="50800" marT="50831" marB="50831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FFFF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sym typeface="Times New Roman" pitchFamily="18" charset="0"/>
                      </a:endParaRPr>
                    </a:p>
                  </a:txBody>
                  <a:tcPr marL="50800" marR="50800" marT="50831" marB="50831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FFFF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sym typeface="Times New Roman" pitchFamily="18" charset="0"/>
                      </a:endParaRPr>
                    </a:p>
                  </a:txBody>
                  <a:tcPr marL="50800" marR="50800" marT="50831" marB="50831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FFFF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sym typeface="Times New Roman" pitchFamily="18" charset="0"/>
                      </a:endParaRPr>
                    </a:p>
                  </a:txBody>
                  <a:tcPr marL="50800" marR="50800" marT="50831" marB="50831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FFFF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sym typeface="Times New Roman" pitchFamily="18" charset="0"/>
                      </a:endParaRPr>
                    </a:p>
                  </a:txBody>
                  <a:tcPr marL="50800" marR="50800" marT="50831" marB="50831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FFFF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sym typeface="Times New Roman" pitchFamily="18" charset="0"/>
                      </a:endParaRPr>
                    </a:p>
                  </a:txBody>
                  <a:tcPr marL="50800" marR="50800" marT="50831" marB="50831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FFFF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sym typeface="Times New Roman" pitchFamily="18" charset="0"/>
                      </a:endParaRPr>
                    </a:p>
                  </a:txBody>
                  <a:tcPr marL="50800" marR="50800" marT="50831" marB="50831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9904" name="Picture 8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2850" y="5105400"/>
            <a:ext cx="1962150" cy="1371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/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76" grpId="0"/>
      <p:bldP spid="79877" grpId="0"/>
      <p:bldP spid="79878" grpId="0" animBg="1"/>
      <p:bldP spid="79879" grpId="0" animBg="1"/>
      <p:bldP spid="79880" grpId="0" animBg="1"/>
      <p:bldP spid="798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508000" y="244475"/>
            <a:ext cx="8128000" cy="1339850"/>
          </a:xfrm>
        </p:spPr>
        <p:txBody>
          <a:bodyPr/>
          <a:lstStyle/>
          <a:p>
            <a:r>
              <a:rPr lang="en-US" sz="4000" b="1" smtClean="0"/>
              <a:t>Discussion Questions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508000" y="1930400"/>
            <a:ext cx="8128000" cy="4183063"/>
          </a:xfrm>
        </p:spPr>
        <p:txBody>
          <a:bodyPr/>
          <a:lstStyle/>
          <a:p>
            <a:r>
              <a:rPr lang="en-US" smtClean="0"/>
              <a:t>What strategies do you engage in before, during, and/or after reading a difficult text or article?</a:t>
            </a:r>
          </a:p>
          <a:p>
            <a:r>
              <a:rPr lang="en-US" smtClean="0"/>
              <a:t>What new strategies are you willing to try?</a:t>
            </a:r>
          </a:p>
          <a:p>
            <a:r>
              <a:rPr lang="en-US" smtClean="0"/>
              <a:t>What are the benefits of creating representations from your readings?</a:t>
            </a:r>
          </a:p>
          <a:p>
            <a:r>
              <a:rPr lang="en-US" smtClean="0"/>
              <a:t>How could you implement the use of representations in your study routine?</a:t>
            </a:r>
          </a:p>
        </p:txBody>
      </p:sp>
      <p:sp>
        <p:nvSpPr>
          <p:cNvPr id="5427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508000" y="244475"/>
            <a:ext cx="8128000" cy="1339850"/>
          </a:xfrm>
        </p:spPr>
        <p:txBody>
          <a:bodyPr/>
          <a:lstStyle/>
          <a:p>
            <a:r>
              <a:rPr lang="en-US" sz="4000" smtClean="0"/>
              <a:t>Preview of Chapter 9:</a:t>
            </a:r>
            <a:br>
              <a:rPr lang="en-US" sz="4000" smtClean="0"/>
            </a:br>
            <a:r>
              <a:rPr lang="en-US" sz="4000" b="1" smtClean="0"/>
              <a:t>Learning in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930400"/>
            <a:ext cx="8128000" cy="4183063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Font typeface="Arial" charset="0"/>
              <a:buNone/>
            </a:pPr>
            <a:r>
              <a:rPr lang="en-US" sz="2800" smtClean="0"/>
              <a:t>After reading Chapter 9, you will be able to:</a:t>
            </a:r>
            <a:endParaRPr lang="en-US" sz="100" b="1" smtClean="0"/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understand how to take effective class notes;</a:t>
            </a:r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write effective mirror questions;</a:t>
            </a:r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address common note-taking problems.</a:t>
            </a:r>
          </a:p>
        </p:txBody>
      </p:sp>
      <p:sp>
        <p:nvSpPr>
          <p:cNvPr id="5529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1949450"/>
            <a:ext cx="8029575" cy="41163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smtClean="0"/>
              <a:t>Learning Objectives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5 Key Effective Reading Strategies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Strategies to Use </a:t>
            </a:r>
            <a:r>
              <a:rPr lang="en-US" sz="2000" i="1" smtClean="0"/>
              <a:t>Before</a:t>
            </a:r>
            <a:r>
              <a:rPr lang="en-US" sz="2000" smtClean="0"/>
              <a:t> Reading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Strategies to Use </a:t>
            </a:r>
            <a:r>
              <a:rPr lang="en-US" sz="2000" i="1" smtClean="0"/>
              <a:t>During </a:t>
            </a:r>
            <a:r>
              <a:rPr lang="en-US" sz="2000" smtClean="0"/>
              <a:t>Reading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Strategies to Use </a:t>
            </a:r>
            <a:r>
              <a:rPr lang="en-US" sz="2000" i="1" smtClean="0"/>
              <a:t>After </a:t>
            </a:r>
            <a:r>
              <a:rPr lang="en-US" sz="2000" smtClean="0"/>
              <a:t>Reading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Higher- and Lower-Level Questions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Creating Representations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Discussion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Chapter 9 Preview</a:t>
            </a:r>
          </a:p>
        </p:txBody>
      </p:sp>
      <p:sp>
        <p:nvSpPr>
          <p:cNvPr id="31747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1824038"/>
            <a:ext cx="8029575" cy="47482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smtClean="0"/>
              <a:t>Identify the 5 key strategies used by effective readers and how these strategies relate to self-regulation.</a:t>
            </a:r>
          </a:p>
          <a:p>
            <a:pPr>
              <a:lnSpc>
                <a:spcPct val="90000"/>
              </a:lnSpc>
            </a:pPr>
            <a:r>
              <a:rPr lang="en-US" sz="2600" smtClean="0"/>
              <a:t>Differentiate between effective reading strategies  used </a:t>
            </a:r>
            <a:r>
              <a:rPr lang="en-US" sz="2600" i="1" smtClean="0"/>
              <a:t>before, during, </a:t>
            </a:r>
            <a:r>
              <a:rPr lang="en-US" sz="2600" smtClean="0"/>
              <a:t>and</a:t>
            </a:r>
            <a:r>
              <a:rPr lang="en-US" sz="2600" i="1" smtClean="0"/>
              <a:t> after</a:t>
            </a:r>
            <a:r>
              <a:rPr lang="en-US" sz="2600" smtClean="0"/>
              <a:t> reading.</a:t>
            </a:r>
          </a:p>
          <a:p>
            <a:pPr>
              <a:lnSpc>
                <a:spcPct val="90000"/>
              </a:lnSpc>
            </a:pPr>
            <a:r>
              <a:rPr lang="en-US" sz="2600" smtClean="0"/>
              <a:t>Understand the different levels of questions that can be used to study.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Practice creating higher- and lower-level questions.</a:t>
            </a:r>
          </a:p>
          <a:p>
            <a:pPr>
              <a:lnSpc>
                <a:spcPct val="90000"/>
              </a:lnSpc>
            </a:pPr>
            <a:r>
              <a:rPr lang="en-US" sz="2600" smtClean="0"/>
              <a:t>Identify the 4 representations used to organize information from textbooks.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Practice creating representations.</a:t>
            </a:r>
          </a:p>
          <a:p>
            <a:pPr>
              <a:lnSpc>
                <a:spcPct val="90000"/>
              </a:lnSpc>
            </a:pPr>
            <a:endParaRPr lang="en-US" sz="2600" smtClean="0"/>
          </a:p>
        </p:txBody>
      </p:sp>
      <p:sp>
        <p:nvSpPr>
          <p:cNvPr id="32771" name="Footer Placeholder 3"/>
          <p:cNvSpPr txBox="1">
            <a:spLocks/>
          </p:cNvSpPr>
          <p:nvPr/>
        </p:nvSpPr>
        <p:spPr bwMode="auto">
          <a:xfrm>
            <a:off x="5738813" y="6397625"/>
            <a:ext cx="31861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38150" y="333375"/>
            <a:ext cx="8266113" cy="1143000"/>
          </a:xfrm>
        </p:spPr>
        <p:txBody>
          <a:bodyPr/>
          <a:lstStyle/>
          <a:p>
            <a:r>
              <a:rPr lang="en-US" sz="4000" b="1" smtClean="0"/>
              <a:t>5 Effective Reading Strategies </a:t>
            </a:r>
            <a:br>
              <a:rPr lang="en-US" sz="4000" b="1" smtClean="0"/>
            </a:br>
            <a:r>
              <a:rPr lang="en-US" sz="4000" b="1" smtClean="0"/>
              <a:t>Used by Skillful Readers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590550" y="1865313"/>
            <a:ext cx="7926388" cy="4506912"/>
          </a:xfrm>
        </p:spPr>
        <p:txBody>
          <a:bodyPr/>
          <a:lstStyle/>
          <a:p>
            <a:r>
              <a:rPr lang="en-US" sz="2800" smtClean="0"/>
              <a:t>Determine importance.</a:t>
            </a:r>
          </a:p>
          <a:p>
            <a:r>
              <a:rPr lang="en-US" sz="2800" smtClean="0"/>
              <a:t>Summarize information.</a:t>
            </a:r>
          </a:p>
          <a:p>
            <a:r>
              <a:rPr lang="en-US" sz="2800" smtClean="0"/>
              <a:t>Draw inferences.</a:t>
            </a:r>
          </a:p>
          <a:p>
            <a:r>
              <a:rPr lang="en-US" sz="2800" smtClean="0"/>
              <a:t>Generate questions.</a:t>
            </a:r>
          </a:p>
          <a:p>
            <a:r>
              <a:rPr lang="en-US" sz="2800" smtClean="0"/>
              <a:t>Monitor comprehension.</a:t>
            </a:r>
            <a:endParaRPr lang="en-US" sz="2600" smtClean="0"/>
          </a:p>
          <a:p>
            <a:endParaRPr lang="en-US" sz="2800" smtClean="0"/>
          </a:p>
        </p:txBody>
      </p:sp>
      <p:sp>
        <p:nvSpPr>
          <p:cNvPr id="3481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590550" y="455613"/>
            <a:ext cx="7926388" cy="1143000"/>
          </a:xfrm>
        </p:spPr>
        <p:txBody>
          <a:bodyPr/>
          <a:lstStyle/>
          <a:p>
            <a:r>
              <a:rPr lang="en-US" sz="4000" b="1" smtClean="0"/>
              <a:t>Strategies to Use </a:t>
            </a:r>
            <a:br>
              <a:rPr lang="en-US" sz="4000" b="1" smtClean="0"/>
            </a:br>
            <a:r>
              <a:rPr lang="en-US" sz="4000" b="1" i="1" smtClean="0"/>
              <a:t>BEFORE</a:t>
            </a:r>
            <a:r>
              <a:rPr lang="en-US" sz="4000" b="1" smtClean="0"/>
              <a:t> Reading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590550" y="1981200"/>
            <a:ext cx="7926388" cy="4324350"/>
          </a:xfrm>
        </p:spPr>
        <p:txBody>
          <a:bodyPr/>
          <a:lstStyle/>
          <a:p>
            <a:r>
              <a:rPr lang="en-US" sz="2800" smtClean="0"/>
              <a:t>Preview the book for learning aids.</a:t>
            </a:r>
          </a:p>
          <a:p>
            <a:r>
              <a:rPr lang="en-US" sz="2800" smtClean="0"/>
              <a:t>Survey the assignment before each reading session.</a:t>
            </a:r>
          </a:p>
          <a:p>
            <a:r>
              <a:rPr lang="en-US" sz="2800" smtClean="0"/>
              <a:t>Read accompanying questions.</a:t>
            </a:r>
          </a:p>
        </p:txBody>
      </p:sp>
      <p:sp>
        <p:nvSpPr>
          <p:cNvPr id="36867" name="Footer Placeholder 3"/>
          <p:cNvSpPr txBox="1">
            <a:spLocks/>
          </p:cNvSpPr>
          <p:nvPr/>
        </p:nvSpPr>
        <p:spPr bwMode="auto">
          <a:xfrm>
            <a:off x="211138" y="6434138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590550" y="455613"/>
            <a:ext cx="7926388" cy="1143000"/>
          </a:xfrm>
        </p:spPr>
        <p:txBody>
          <a:bodyPr/>
          <a:lstStyle/>
          <a:p>
            <a:r>
              <a:rPr lang="en-US" sz="4000" b="1" smtClean="0"/>
              <a:t>Strategies to Use </a:t>
            </a:r>
            <a:br>
              <a:rPr lang="en-US" sz="4000" b="1" smtClean="0"/>
            </a:br>
            <a:r>
              <a:rPr lang="en-US" sz="4000" b="1" i="1" smtClean="0"/>
              <a:t>DURING </a:t>
            </a:r>
            <a:r>
              <a:rPr lang="en-US" sz="4000" b="1" smtClean="0"/>
              <a:t>Reading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90550" y="1981200"/>
            <a:ext cx="7926388" cy="4324350"/>
          </a:xfrm>
        </p:spPr>
        <p:txBody>
          <a:bodyPr/>
          <a:lstStyle/>
          <a:p>
            <a:r>
              <a:rPr lang="en-US" sz="2600" smtClean="0"/>
              <a:t>Think of the text as a conversation.</a:t>
            </a:r>
          </a:p>
          <a:p>
            <a:r>
              <a:rPr lang="en-US" sz="2600" smtClean="0"/>
              <a:t>Turn headings into questions.</a:t>
            </a:r>
          </a:p>
          <a:p>
            <a:r>
              <a:rPr lang="en-US" sz="2600" smtClean="0"/>
              <a:t>Highlight* and annotate.</a:t>
            </a:r>
          </a:p>
          <a:p>
            <a:r>
              <a:rPr lang="en-US" sz="2600" smtClean="0"/>
              <a:t>Monitor comprehension.</a:t>
            </a:r>
          </a:p>
        </p:txBody>
      </p:sp>
      <p:sp>
        <p:nvSpPr>
          <p:cNvPr id="38915" name="Footer Placeholder 3"/>
          <p:cNvSpPr txBox="1">
            <a:spLocks/>
          </p:cNvSpPr>
          <p:nvPr/>
        </p:nvSpPr>
        <p:spPr bwMode="auto">
          <a:xfrm>
            <a:off x="211138" y="6434138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3" descr="HighlightDON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6288" y="1736725"/>
            <a:ext cx="5027612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14350" y="244475"/>
            <a:ext cx="8015288" cy="1339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does highlighting too much information affect working memory?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Content Placeholder 2"/>
          <p:cNvSpPr>
            <a:spLocks noGrp="1"/>
          </p:cNvSpPr>
          <p:nvPr>
            <p:ph idx="1"/>
          </p:nvPr>
        </p:nvSpPr>
        <p:spPr>
          <a:xfrm>
            <a:off x="439738" y="1930400"/>
            <a:ext cx="8213725" cy="4216400"/>
          </a:xfrm>
        </p:spPr>
        <p:txBody>
          <a:bodyPr/>
          <a:lstStyle/>
          <a:p>
            <a:r>
              <a:rPr lang="en-US" sz="2800" smtClean="0"/>
              <a:t>Answer the questions you generated.</a:t>
            </a:r>
          </a:p>
          <a:p>
            <a:r>
              <a:rPr lang="en-US" sz="2800" smtClean="0"/>
              <a:t>Consider summarizing the material.</a:t>
            </a:r>
          </a:p>
          <a:p>
            <a:r>
              <a:rPr lang="en-US" sz="2800" smtClean="0"/>
              <a:t>Consider outlining the material.</a:t>
            </a:r>
          </a:p>
          <a:p>
            <a:r>
              <a:rPr lang="en-US" sz="2800" smtClean="0"/>
              <a:t>Consider representing the material.</a:t>
            </a:r>
          </a:p>
          <a:p>
            <a:pPr marL="365125" lvl="1" indent="0">
              <a:buFont typeface="Arial" charset="0"/>
              <a:buNone/>
            </a:pPr>
            <a:endParaRPr lang="en-US" sz="2600" smtClean="0"/>
          </a:p>
        </p:txBody>
      </p:sp>
      <p:sp>
        <p:nvSpPr>
          <p:cNvPr id="43010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  <p:sp>
        <p:nvSpPr>
          <p:cNvPr id="43011" name="Title 1"/>
          <p:cNvSpPr>
            <a:spLocks noGrp="1"/>
          </p:cNvSpPr>
          <p:nvPr>
            <p:ph type="title"/>
          </p:nvPr>
        </p:nvSpPr>
        <p:spPr>
          <a:xfrm>
            <a:off x="590550" y="455613"/>
            <a:ext cx="7926388" cy="1143000"/>
          </a:xfrm>
        </p:spPr>
        <p:txBody>
          <a:bodyPr/>
          <a:lstStyle/>
          <a:p>
            <a:r>
              <a:rPr lang="en-US" sz="4000" b="1" smtClean="0"/>
              <a:t>Strategies to Use </a:t>
            </a:r>
            <a:r>
              <a:rPr lang="en-US" sz="4000" b="1" i="1" smtClean="0"/>
              <a:t>AFTER </a:t>
            </a:r>
            <a:r>
              <a:rPr lang="en-US" sz="4000" b="1" smtClean="0"/>
              <a:t>Reading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5"/>
          <p:cNvSpPr txBox="1">
            <a:spLocks noGrp="1"/>
          </p:cNvSpPr>
          <p:nvPr/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/>
            <a:fld id="{1E9AC1F0-CF61-4447-89F8-3934003D9F8E}" type="slidenum">
              <a:rPr lang="en-US" sz="1400">
                <a:latin typeface="Times New Roman" pitchFamily="18" charset="0"/>
                <a:ea typeface="ＭＳ Ｐゴシック" pitchFamily="34" charset="-128"/>
                <a:sym typeface="Times New Roman" pitchFamily="18" charset="0"/>
              </a:rPr>
              <a:pPr algn="r"/>
              <a:t>9</a:t>
            </a:fld>
            <a:endParaRPr lang="en-US" sz="1400">
              <a:latin typeface="Times New Roman" pitchFamily="18" charset="0"/>
              <a:ea typeface="ＭＳ Ｐゴシック" pitchFamily="34" charset="-128"/>
              <a:sym typeface="Times New Roman" pitchFamily="18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bIns="46038"/>
          <a:lstStyle/>
          <a:p>
            <a:r>
              <a:rPr lang="en-US" sz="4000" b="1" smtClean="0">
                <a:ea typeface="ＭＳ Ｐゴシック" pitchFamily="34" charset="-128"/>
                <a:cs typeface="Calisto MT" pitchFamily="18" charset="0"/>
              </a:rPr>
              <a:t>Two Types of Question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00113" y="2147888"/>
            <a:ext cx="3565525" cy="3927475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  <a:cs typeface="Calisto MT" pitchFamily="18" charset="0"/>
              </a:rPr>
              <a:t>Higher level 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924425" y="2147888"/>
            <a:ext cx="3565525" cy="3927475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  <a:cs typeface="Calisto MT" pitchFamily="18" charset="0"/>
              </a:rPr>
              <a:t>Lower level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15051</TotalTime>
  <Words>555</Words>
  <Application>Microsoft Macintosh PowerPoint</Application>
  <PresentationFormat>On-screen Show (4:3)</PresentationFormat>
  <Paragraphs>107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16</vt:i4>
      </vt:variant>
      <vt:variant>
        <vt:lpstr>Slide Titles</vt:lpstr>
      </vt:variant>
      <vt:variant>
        <vt:i4>15</vt:i4>
      </vt:variant>
    </vt:vector>
  </HeadingPairs>
  <TitlesOfParts>
    <vt:vector size="39" baseType="lpstr">
      <vt:lpstr>Calisto MT</vt:lpstr>
      <vt:lpstr>Arial</vt:lpstr>
      <vt:lpstr>Calibri</vt:lpstr>
      <vt:lpstr>Brush Script MT</vt:lpstr>
      <vt:lpstr>Arial Black</vt:lpstr>
      <vt:lpstr>Times New Roman</vt:lpstr>
      <vt:lpstr>ＭＳ Ｐゴシック</vt:lpstr>
      <vt:lpstr>Wingdings</vt:lpstr>
      <vt:lpstr>Capital</vt:lpstr>
      <vt:lpstr>Office Theme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Chapter 8</vt:lpstr>
      <vt:lpstr>Agenda</vt:lpstr>
      <vt:lpstr>Learning Objectives</vt:lpstr>
      <vt:lpstr>5 Effective Reading Strategies  Used by Skillful Readers</vt:lpstr>
      <vt:lpstr>Strategies to Use  BEFORE Reading</vt:lpstr>
      <vt:lpstr>Strategies to Use  DURING Reading</vt:lpstr>
      <vt:lpstr>How does highlighting too much information affect working memory?</vt:lpstr>
      <vt:lpstr>Strategies to Use AFTER Reading</vt:lpstr>
      <vt:lpstr>Two Types of Question </vt:lpstr>
      <vt:lpstr>Bloom’s Taxonomy  (Anderson and Krathwohl, 2001) </vt:lpstr>
      <vt:lpstr>IPS in Bloom’s Taxonomy</vt:lpstr>
      <vt:lpstr>The Advantages of Representations</vt:lpstr>
      <vt:lpstr>Slide 13</vt:lpstr>
      <vt:lpstr>Discussion Questions</vt:lpstr>
      <vt:lpstr>Preview of Chapter 9: Learning in Class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Madni</dc:creator>
  <cp:lastModifiedBy>Louise Smith</cp:lastModifiedBy>
  <cp:revision>150</cp:revision>
  <cp:lastPrinted>2012-03-16T19:19:45Z</cp:lastPrinted>
  <dcterms:created xsi:type="dcterms:W3CDTF">2012-03-15T20:37:55Z</dcterms:created>
  <dcterms:modified xsi:type="dcterms:W3CDTF">2016-06-01T16:28:24Z</dcterms:modified>
</cp:coreProperties>
</file>