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  <p:sldMasterId id="2147483943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2" r:id="rId4"/>
    <p:sldId id="293" r:id="rId5"/>
    <p:sldId id="261" r:id="rId6"/>
    <p:sldId id="274" r:id="rId7"/>
    <p:sldId id="288" r:id="rId8"/>
    <p:sldId id="286" r:id="rId9"/>
    <p:sldId id="280" r:id="rId10"/>
    <p:sldId id="289" r:id="rId11"/>
    <p:sldId id="290" r:id="rId12"/>
    <p:sldId id="291" r:id="rId13"/>
    <p:sldId id="287" r:id="rId14"/>
    <p:sldId id="285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 snapToGrid="0" snapToObjects="1">
      <p:cViewPr varScale="1">
        <p:scale>
          <a:sx n="96" d="100"/>
          <a:sy n="96" d="100"/>
        </p:scale>
        <p:origin x="-20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AC3415-4B0E-4C4E-BC8B-BEFF00777E3D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EB7D0-3BE5-459B-A87E-D643E9383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1514C6-0FF8-4AF2-81E2-A1BA96AFBEC2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F13D2A-2ADD-41E3-BE71-70F309D6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7CB7E4-41A8-4C1D-BF76-70F7EF6E1F1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9688">
              <a:spcBef>
                <a:spcPts val="538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GB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E1BE85-5133-4B4D-BA3E-5F6D30400F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8.1: Self-Observation: Assessing Reading Strategies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E611B6-DE4D-44FC-8914-E9F19931FCF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8.2: Understanding the Importance of Prior Knowledge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AE4BCA-71FE-40B3-B8BC-E17C83FE3EA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8.2: Understanding the Importance of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607ED-7185-4555-A2C4-3EB3D1F703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Image found at: http://nbjenglish.wikispaces.com/NONFICTION+READING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3FCC1D-5541-45FD-885D-8E0CC687FE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8.3: Representations in Academic Content</a:t>
            </a:r>
          </a:p>
          <a:p>
            <a:pPr>
              <a:spcBef>
                <a:spcPct val="0"/>
              </a:spcBef>
            </a:pPr>
            <a:r>
              <a:rPr lang="en-US" smtClean="0"/>
              <a:t>Exercise 8.4: Self-Observation: Constructing Different Representations for the Material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10AB3D-A118-4CDD-8668-B730DFC171B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9CA829EF-AB06-478F-8BDE-C6FA7D5E30BF}" type="slidenum">
              <a:rPr lang="en-US" sz="1200">
                <a:latin typeface="Times New Roman" pitchFamily="18" charset="0"/>
                <a:ea typeface="ＭＳ Ｐゴシック" pitchFamily="34" charset="-128"/>
                <a:sym typeface="Times New Roman" pitchFamily="18" charset="0"/>
              </a:rPr>
              <a:pPr algn="r"/>
              <a:t>9</a:t>
            </a:fld>
            <a:endParaRPr lang="en-US" sz="1200">
              <a:latin typeface="Times New Roman" pitchFamily="18" charset="0"/>
              <a:ea typeface="ＭＳ Ｐゴシック" pitchFamily="34" charset="-128"/>
              <a:sym typeface="Times New Roman" pitchFamily="18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85D29EF4-1D9B-4616-8E9D-87BA5EABDDBB}" type="slidenum">
              <a:rPr lang="en-US" sz="1200">
                <a:latin typeface="Times New Roman" pitchFamily="18" charset="0"/>
                <a:ea typeface="ＭＳ Ｐゴシック" pitchFamily="34" charset="-128"/>
                <a:sym typeface="Times New Roman" pitchFamily="18" charset="0"/>
              </a:rPr>
              <a:pPr algn="r"/>
              <a:t>10</a:t>
            </a:fld>
            <a:endParaRPr lang="en-US" sz="1200">
              <a:latin typeface="Times New Roman" pitchFamily="18" charset="0"/>
              <a:ea typeface="ＭＳ Ｐゴシック" pitchFamily="34" charset="-128"/>
              <a:sym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685800"/>
            <a:ext cx="3881438" cy="29114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3748088"/>
            <a:ext cx="5027613" cy="4113212"/>
          </a:xfrm>
          <a:noFill/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z="1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Have students create questions for all 6 levels for a topic previously covered (i.e., self-regulation, motivation, goal setting). . </a:t>
            </a:r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551485-1598-4C8C-A1F4-13710A2ED81D}" type="slidenum">
              <a:rPr lang="en-US">
                <a:latin typeface="Calibri" pitchFamily="34" charset="0"/>
              </a:rPr>
              <a:pPr algn="r"/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708E8-CC27-4773-8232-92B07F19FFEB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1C586188-AF47-4456-8C56-569C541AB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0782-F61D-4275-8BA5-981EC357445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C5B1B71-70CD-4939-ACC6-E83B97E26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A195-B5FA-4A22-B8BE-F31AD7D5334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0717-FBA0-473E-BB08-629A30810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2372-7898-4E41-AF1F-021FC18486B8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DAA34-9C26-45BD-81E1-C915CB275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93EF-043B-42C3-A0E1-93959DFBC3A4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C7B1B-9D86-4931-ADEE-0648E809A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FA14-C6D6-4709-8EEE-50B929E38849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5DC86-B7C9-4C4D-891A-BBF501E84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2484-6E58-4A92-B8C3-DAB8EA2FC97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59463-6025-4434-9AE5-E1A1F3B2E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2C9B7-58E1-4527-8EE9-871CB68832D2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4F54-191E-4943-AB2B-1E7C0CE45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D056-AE9C-421C-9FEC-E0797FCA0E1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7932-30FD-4FC3-AA82-332DAB3B2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BF09-DDBE-4989-A1C9-1577EC3AB841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5861-15F8-426E-8432-53CB8EC0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13D0-EE7F-449D-9325-F1506E03155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06776-88E8-4C60-9C3C-595F43FF5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9770-9EE9-4DCE-BA07-EA6BFD701D2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2DCA-186E-4F31-A425-83B4C61B4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71EC-8AB8-4401-B46B-E4A8AC52487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4736-8F9B-43EA-8A38-0DFC0E60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32FA-CD91-4EC2-BEDE-A787C5C1E0D9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2DD5-030A-4E89-B99D-0C3442C29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9875-80CA-43ED-9935-DFCE404234BB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971E-8834-4772-9BCD-292CF0F70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9AEB-D190-49BE-B409-44C39DD05594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E072-0A32-468A-8879-2F8E91BB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CC37-D4C2-4D1A-B45E-F5F45EDF52FB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6847-7A80-47F8-A4C1-4C055963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A356-337A-4FC6-AE1C-B6A447B7035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4042-CF9D-43A7-8E60-6998712D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F395-945C-4200-A30B-DFAE075B9F91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2E8E-3A76-484C-99DE-FC851D8BD521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B2122-D008-4F08-9916-6E85D4FD0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DE5E-3A7E-4D3D-8082-AEEBE5F33CA6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C1F56-C778-4A88-A8FD-3B8D022CE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ECB7-4878-4D06-935C-DDBA4417D7F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B57FA-66E2-4A27-9315-E5146ABC0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E0537-8B5D-4A6B-86CE-0FF8EF2E5E6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29E12-B1B0-4FB7-823D-180B139D3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39AE-9501-422A-8420-A304B04643E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C0B40-EE05-4054-9B96-847F763FF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591A-C46B-4EE4-8A84-69251DADB3B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B328A-F072-407E-B7AA-E3154B742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A723A08B-C7C9-42B3-91D6-31326E3D8A32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fld id="{F971D4A6-036F-4838-953A-EBAE739C36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AFCF26-7002-474D-94FC-B2E9C63D4A1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Routledge/Taylor &amp; Francis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30AD7-EC59-4C6E-B7D7-5B458BA7A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7" r:id="rId2"/>
    <p:sldLayoutId id="2147483966" r:id="rId3"/>
    <p:sldLayoutId id="2147483965" r:id="rId4"/>
    <p:sldLayoutId id="2147483964" r:id="rId5"/>
    <p:sldLayoutId id="2147483963" r:id="rId6"/>
    <p:sldLayoutId id="2147483962" r:id="rId7"/>
    <p:sldLayoutId id="2147483961" r:id="rId8"/>
    <p:sldLayoutId id="2147483960" r:id="rId9"/>
    <p:sldLayoutId id="2147483959" r:id="rId10"/>
    <p:sldLayoutId id="2147483958" r:id="rId11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000" smtClean="0">
                <a:solidFill>
                  <a:srgbClr val="404040"/>
                </a:solidFill>
              </a:rPr>
              <a:t>Chapter 8</a:t>
            </a:r>
          </a:p>
        </p:txBody>
      </p:sp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>
          <a:xfrm>
            <a:off x="1400175" y="3178175"/>
            <a:ext cx="6856413" cy="1262063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500" b="1" smtClean="0">
                <a:solidFill>
                  <a:srgbClr val="404040"/>
                </a:solidFill>
              </a:rPr>
              <a:t>Learning from Textbooks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 txBox="1">
            <a:spLocks noGrp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EF8051D8-A77E-4F48-9C94-0CDFE77CBAE2}" type="slidenum">
              <a:rPr lang="en-US" sz="1400">
                <a:latin typeface="Times New Roman" pitchFamily="18" charset="0"/>
                <a:ea typeface="ＭＳ Ｐゴシック" pitchFamily="34" charset="-128"/>
                <a:sym typeface="Times New Roman" pitchFamily="18" charset="0"/>
              </a:rPr>
              <a:pPr algn="r"/>
              <a:t>10</a:t>
            </a:fld>
            <a:endParaRPr lang="en-US" sz="1400">
              <a:latin typeface="Times New Roman" pitchFamily="18" charset="0"/>
              <a:ea typeface="ＭＳ Ｐゴシック" pitchFamily="34" charset="-128"/>
              <a:sym typeface="Times New Roman" pitchFamily="18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530350"/>
          </a:xfrm>
        </p:spPr>
        <p:txBody>
          <a:bodyPr lIns="92075" tIns="46038" bIns="46038"/>
          <a:lstStyle/>
          <a:p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Bloom’</a:t>
            </a:r>
            <a:r>
              <a:rPr lang="en-US" altLang="ja-JP" b="1" smtClean="0">
                <a:ea typeface="ＭＳ Ｐゴシック" pitchFamily="34" charset="-128"/>
                <a:cs typeface="Calisto MT" pitchFamily="18" charset="0"/>
              </a:rPr>
              <a:t>s Taxonomy</a:t>
            </a:r>
            <a:r>
              <a:rPr lang="en-US" altLang="ja-JP" smtClean="0">
                <a:ea typeface="ＭＳ Ｐゴシック" pitchFamily="34" charset="-128"/>
                <a:cs typeface="Calisto MT" pitchFamily="18" charset="0"/>
              </a:rPr>
              <a:t/>
            </a:r>
            <a:br>
              <a:rPr lang="en-US" altLang="ja-JP" smtClean="0">
                <a:ea typeface="ＭＳ Ｐゴシック" pitchFamily="34" charset="-128"/>
                <a:cs typeface="Calisto MT" pitchFamily="18" charset="0"/>
              </a:rPr>
            </a:br>
            <a:r>
              <a:rPr lang="en-US" altLang="ja-JP" sz="2000" smtClean="0">
                <a:ea typeface="ＭＳ Ｐゴシック" pitchFamily="34" charset="-128"/>
                <a:cs typeface="Calisto MT" pitchFamily="18" charset="0"/>
              </a:rPr>
              <a:t> (Anderson and Krathwohl, 2001) </a:t>
            </a:r>
            <a:endParaRPr lang="en-US" sz="2000" smtClean="0">
              <a:ea typeface="ＭＳ Ｐゴシック" pitchFamily="34" charset="-128"/>
              <a:cs typeface="Calisto MT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89025" y="1911350"/>
            <a:ext cx="7167563" cy="43370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>
              <a:latin typeface="Calisto MT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269086" y="2436087"/>
            <a:ext cx="240433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Create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Evaluate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Analyze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Apply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Understand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Remember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2775" name="AutoShape 7"/>
          <p:cNvSpPr>
            <a:spLocks/>
          </p:cNvSpPr>
          <p:nvPr/>
        </p:nvSpPr>
        <p:spPr bwMode="auto">
          <a:xfrm>
            <a:off x="4724400" y="4981575"/>
            <a:ext cx="381000" cy="914400"/>
          </a:xfrm>
          <a:prstGeom prst="rightBrace">
            <a:avLst>
              <a:gd name="adj1" fmla="val 2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400">
              <a:latin typeface="Calisto MT" pitchFamily="18" charset="0"/>
            </a:endParaRPr>
          </a:p>
        </p:txBody>
      </p:sp>
      <p:sp>
        <p:nvSpPr>
          <p:cNvPr id="32776" name="AutoShape 8"/>
          <p:cNvSpPr>
            <a:spLocks/>
          </p:cNvSpPr>
          <p:nvPr/>
        </p:nvSpPr>
        <p:spPr bwMode="auto">
          <a:xfrm>
            <a:off x="4673600" y="2628900"/>
            <a:ext cx="381000" cy="1752600"/>
          </a:xfrm>
          <a:prstGeom prst="rightBrace">
            <a:avLst>
              <a:gd name="adj1" fmla="val 3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>
              <a:solidFill>
                <a:schemeClr val="bg2"/>
              </a:solidFill>
              <a:latin typeface="Calisto MT" pitchFamily="18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257800" y="5167863"/>
            <a:ext cx="172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Lower level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257800" y="3276600"/>
            <a:ext cx="177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  <a:sym typeface="Times New Roman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Times New Roman" charset="0"/>
                <a:ea typeface="ＭＳ Ｐゴシック" charset="0"/>
                <a:sym typeface="Times New Roman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Higher level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 autoUpdateAnimBg="0"/>
      <p:bldP spid="32774" grpId="0" build="p" autoUpdateAnimBg="0" rev="1"/>
      <p:bldP spid="32775" grpId="0" animBg="1"/>
      <p:bldP spid="32776" grpId="0" animBg="1" autoUpdateAnimBg="0"/>
      <p:bldP spid="32777" grpId="0" autoUpdateAnimBg="0"/>
      <p:bldP spid="327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85725"/>
            <a:ext cx="9574213" cy="1143000"/>
          </a:xfrm>
        </p:spPr>
        <p:txBody>
          <a:bodyPr/>
          <a:lstStyle/>
          <a:p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IPS in Bloom’s Taxonomy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229600" cy="52006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chemeClr val="tx1"/>
                </a:solidFill>
                <a:latin typeface="Arial" charset="0"/>
                <a:ea typeface="MS PGothic" charset="0"/>
              </a:rPr>
              <a:t>Create</a:t>
            </a:r>
            <a:r>
              <a:rPr lang="en-US" dirty="0">
                <a:solidFill>
                  <a:schemeClr val="accent1"/>
                </a:solidFill>
                <a:latin typeface="Arial" charset="0"/>
                <a:ea typeface="MS PGothic" charset="0"/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How would you design a study routine that effectively maximizes working memory?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00"/>
                </a:solidFill>
                <a:latin typeface="Arial" charset="0"/>
                <a:ea typeface="MS PGothic" charset="0"/>
              </a:rPr>
              <a:t>Evaluate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: With the knowledge you now have of the IPS, assess whether or not students should be allowed to use their cell phones while studying. Why or why not?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00"/>
                </a:solidFill>
                <a:latin typeface="Arial" charset="0"/>
                <a:ea typeface="MS PGothic" charset="0"/>
              </a:rPr>
              <a:t>Analyze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: How are elaboration and organization similar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different?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00"/>
                </a:solidFill>
                <a:latin typeface="Arial" charset="0"/>
                <a:ea typeface="MS PGothic" charset="0"/>
              </a:rPr>
              <a:t>Apply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What mnemonic could you use to remember the 6 components of self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-regulation?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00"/>
                </a:solidFill>
                <a:latin typeface="Arial" charset="0"/>
                <a:ea typeface="MS PGothic" charset="0"/>
              </a:rPr>
              <a:t>Understand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: Why is it important to encode information we want to remember?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00"/>
                </a:solidFill>
                <a:latin typeface="Arial" charset="0"/>
                <a:ea typeface="MS PGothic" charset="0"/>
              </a:rPr>
              <a:t>Remember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MS PGothic" charset="0"/>
              </a:rPr>
              <a:t>: How long does information stay in the short-term sensory store?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r>
              <a:rPr lang="en-US" sz="4000" b="1" smtClean="0"/>
              <a:t>The Advantages of Representations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508000" y="1930400"/>
            <a:ext cx="8128000" cy="4183063"/>
          </a:xfrm>
        </p:spPr>
        <p:txBody>
          <a:bodyPr/>
          <a:lstStyle/>
          <a:p>
            <a:r>
              <a:rPr lang="en-US" smtClean="0"/>
              <a:t>Physical closeness of information</a:t>
            </a:r>
          </a:p>
          <a:p>
            <a:r>
              <a:rPr lang="en-US" smtClean="0"/>
              <a:t>Clutter is reduced</a:t>
            </a:r>
          </a:p>
          <a:p>
            <a:r>
              <a:rPr lang="en-US" smtClean="0"/>
              <a:t>Missing details are obvious</a:t>
            </a:r>
          </a:p>
          <a:p>
            <a:r>
              <a:rPr lang="en-US" smtClean="0"/>
              <a:t>Big picture is developed</a:t>
            </a:r>
          </a:p>
        </p:txBody>
      </p:sp>
      <p:sp>
        <p:nvSpPr>
          <p:cNvPr id="5120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3"/>
          <p:cNvSpPr>
            <a:spLocks/>
          </p:cNvSpPr>
          <p:nvPr/>
        </p:nvSpPr>
        <p:spPr bwMode="auto">
          <a:xfrm>
            <a:off x="7010400" y="6381750"/>
            <a:ext cx="19431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1275" bIns="0" anchor="ctr"/>
          <a:lstStyle/>
          <a:p>
            <a:pPr marL="41275" algn="r"/>
            <a:r>
              <a:rPr lang="en-US" sz="1400">
                <a:latin typeface="Calibri" pitchFamily="34" charset="0"/>
                <a:cs typeface="Times New Roman" pitchFamily="18" charset="0"/>
              </a:rPr>
              <a:t>32</a:t>
            </a:r>
          </a:p>
        </p:txBody>
      </p:sp>
      <p:sp>
        <p:nvSpPr>
          <p:cNvPr id="79874" name="Rectangle 34"/>
          <p:cNvSpPr>
            <a:spLocks/>
          </p:cNvSpPr>
          <p:nvPr/>
        </p:nvSpPr>
        <p:spPr bwMode="auto">
          <a:xfrm>
            <a:off x="830263" y="889000"/>
            <a:ext cx="1836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 b="1">
                <a:latin typeface="Calisto MT" pitchFamily="18" charset="0"/>
              </a:rPr>
              <a:t>Hierarchy</a:t>
            </a:r>
          </a:p>
        </p:txBody>
      </p:sp>
      <p:grpSp>
        <p:nvGrpSpPr>
          <p:cNvPr id="79875" name="Group 42"/>
          <p:cNvGrpSpPr>
            <a:grpSpLocks/>
          </p:cNvGrpSpPr>
          <p:nvPr/>
        </p:nvGrpSpPr>
        <p:grpSpPr bwMode="auto">
          <a:xfrm>
            <a:off x="3198813" y="749300"/>
            <a:ext cx="5719762" cy="1143000"/>
            <a:chOff x="0" y="0"/>
            <a:chExt cx="3603" cy="720"/>
          </a:xfrm>
        </p:grpSpPr>
        <p:sp>
          <p:nvSpPr>
            <p:cNvPr id="89121" name="Freeform 35"/>
            <p:cNvSpPr>
              <a:spLocks/>
            </p:cNvSpPr>
            <p:nvPr/>
          </p:nvSpPr>
          <p:spPr bwMode="auto">
            <a:xfrm rot="5400000" flipH="1">
              <a:off x="2360" y="-270"/>
              <a:ext cx="144" cy="12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2" name="Line 36"/>
            <p:cNvSpPr>
              <a:spLocks noChangeShapeType="1"/>
            </p:cNvSpPr>
            <p:nvPr/>
          </p:nvSpPr>
          <p:spPr bwMode="auto">
            <a:xfrm rot="10800000" flipH="1">
              <a:off x="1801" y="288"/>
              <a:ext cx="1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3" name="Freeform 37"/>
            <p:cNvSpPr>
              <a:spLocks/>
            </p:cNvSpPr>
            <p:nvPr/>
          </p:nvSpPr>
          <p:spPr bwMode="auto">
            <a:xfrm rot="-5400000">
              <a:off x="1097" y="-271"/>
              <a:ext cx="144" cy="12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4" name="AutoShape 38"/>
            <p:cNvSpPr>
              <a:spLocks/>
            </p:cNvSpPr>
            <p:nvPr/>
          </p:nvSpPr>
          <p:spPr bwMode="auto">
            <a:xfrm>
              <a:off x="1260" y="0"/>
              <a:ext cx="1081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5" name="AutoShape 39"/>
            <p:cNvSpPr>
              <a:spLocks/>
            </p:cNvSpPr>
            <p:nvPr/>
          </p:nvSpPr>
          <p:spPr bwMode="auto">
            <a:xfrm>
              <a:off x="0" y="432"/>
              <a:ext cx="1080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6" name="AutoShape 40"/>
            <p:cNvSpPr>
              <a:spLocks/>
            </p:cNvSpPr>
            <p:nvPr/>
          </p:nvSpPr>
          <p:spPr bwMode="auto">
            <a:xfrm>
              <a:off x="1260" y="432"/>
              <a:ext cx="1081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127" name="AutoShape 41"/>
            <p:cNvSpPr>
              <a:spLocks/>
            </p:cNvSpPr>
            <p:nvPr/>
          </p:nvSpPr>
          <p:spPr bwMode="auto">
            <a:xfrm>
              <a:off x="2521" y="432"/>
              <a:ext cx="1082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876" name="Rectangle 43"/>
          <p:cNvSpPr>
            <a:spLocks/>
          </p:cNvSpPr>
          <p:nvPr/>
        </p:nvSpPr>
        <p:spPr bwMode="auto">
          <a:xfrm>
            <a:off x="830263" y="2716213"/>
            <a:ext cx="1298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 b="1">
                <a:latin typeface="Calisto MT" pitchFamily="18" charset="0"/>
              </a:rPr>
              <a:t>Matrix </a:t>
            </a:r>
          </a:p>
        </p:txBody>
      </p:sp>
      <p:sp>
        <p:nvSpPr>
          <p:cNvPr id="79877" name="Rectangle 44"/>
          <p:cNvSpPr>
            <a:spLocks/>
          </p:cNvSpPr>
          <p:nvPr/>
        </p:nvSpPr>
        <p:spPr bwMode="auto">
          <a:xfrm>
            <a:off x="830263" y="4260850"/>
            <a:ext cx="1700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 b="1">
                <a:latin typeface="Calisto MT" pitchFamily="18" charset="0"/>
              </a:rPr>
              <a:t>Sequence</a:t>
            </a:r>
          </a:p>
        </p:txBody>
      </p:sp>
      <p:sp>
        <p:nvSpPr>
          <p:cNvPr id="79878" name="Rectangle 45"/>
          <p:cNvSpPr>
            <a:spLocks/>
          </p:cNvSpPr>
          <p:nvPr/>
        </p:nvSpPr>
        <p:spPr bwMode="auto">
          <a:xfrm>
            <a:off x="3124200" y="4343400"/>
            <a:ext cx="1689100" cy="31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79" name="Rectangle 46"/>
          <p:cNvSpPr>
            <a:spLocks/>
          </p:cNvSpPr>
          <p:nvPr/>
        </p:nvSpPr>
        <p:spPr bwMode="auto">
          <a:xfrm>
            <a:off x="5105400" y="4343400"/>
            <a:ext cx="1689100" cy="31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80" name="Rectangle 47"/>
          <p:cNvSpPr>
            <a:spLocks/>
          </p:cNvSpPr>
          <p:nvPr/>
        </p:nvSpPr>
        <p:spPr bwMode="auto">
          <a:xfrm>
            <a:off x="7086600" y="4343400"/>
            <a:ext cx="1689100" cy="31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81" name="Line 48"/>
          <p:cNvSpPr>
            <a:spLocks noChangeShapeType="1"/>
          </p:cNvSpPr>
          <p:nvPr/>
        </p:nvSpPr>
        <p:spPr bwMode="auto">
          <a:xfrm>
            <a:off x="4800600" y="4495800"/>
            <a:ext cx="304800" cy="15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82" name="Line 49"/>
          <p:cNvSpPr>
            <a:spLocks noChangeShapeType="1"/>
          </p:cNvSpPr>
          <p:nvPr/>
        </p:nvSpPr>
        <p:spPr bwMode="auto">
          <a:xfrm>
            <a:off x="6781800" y="4495800"/>
            <a:ext cx="304800" cy="15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83" name="Rectangle 50"/>
          <p:cNvSpPr>
            <a:spLocks/>
          </p:cNvSpPr>
          <p:nvPr/>
        </p:nvSpPr>
        <p:spPr bwMode="auto">
          <a:xfrm>
            <a:off x="830263" y="5503863"/>
            <a:ext cx="1657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200" b="1">
                <a:latin typeface="Calisto MT" pitchFamily="18" charset="0"/>
              </a:rPr>
              <a:t>Diagram </a:t>
            </a:r>
          </a:p>
        </p:txBody>
      </p:sp>
      <p:sp>
        <p:nvSpPr>
          <p:cNvPr id="52236" name="Rectangle 51"/>
          <p:cNvSpPr>
            <a:spLocks/>
          </p:cNvSpPr>
          <p:nvPr/>
        </p:nvSpPr>
        <p:spPr bwMode="auto">
          <a:xfrm>
            <a:off x="2514600" y="6096000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2237" name="Rectangle 52"/>
          <p:cNvSpPr>
            <a:spLocks/>
          </p:cNvSpPr>
          <p:nvPr/>
        </p:nvSpPr>
        <p:spPr bwMode="auto">
          <a:xfrm>
            <a:off x="5791200" y="5791200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2238" name="Rectangle 53"/>
          <p:cNvSpPr>
            <a:spLocks/>
          </p:cNvSpPr>
          <p:nvPr/>
        </p:nvSpPr>
        <p:spPr bwMode="auto">
          <a:xfrm>
            <a:off x="5638800" y="628967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6374" name="Group 54"/>
          <p:cNvGraphicFramePr>
            <a:graphicFrameLocks noGrp="1"/>
          </p:cNvGraphicFramePr>
          <p:nvPr/>
        </p:nvGraphicFramePr>
        <p:xfrm>
          <a:off x="3276600" y="2514600"/>
          <a:ext cx="5410200" cy="1057275"/>
        </p:xfrm>
        <a:graphic>
          <a:graphicData uri="http://schemas.openxmlformats.org/drawingml/2006/table">
            <a:tbl>
              <a:tblPr/>
              <a:tblGrid>
                <a:gridCol w="1346200"/>
                <a:gridCol w="1473200"/>
                <a:gridCol w="1295400"/>
                <a:gridCol w="1295400"/>
              </a:tblGrid>
              <a:tr h="5286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Times New Roman" pitchFamily="18" charset="0"/>
                      </a:endParaRPr>
                    </a:p>
                  </a:txBody>
                  <a:tcPr marL="50800" marR="50800" marT="50831" marB="50831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9904" name="Picture 8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2850" y="5105400"/>
            <a:ext cx="196215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6" grpId="0"/>
      <p:bldP spid="79877" grpId="0"/>
      <p:bldP spid="79878" grpId="0" animBg="1"/>
      <p:bldP spid="79879" grpId="0" animBg="1"/>
      <p:bldP spid="79880" grpId="0" animBg="1"/>
      <p:bldP spid="798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r>
              <a:rPr lang="en-US" sz="4000" b="1" smtClean="0"/>
              <a:t>Discussion Questions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08000" y="1930400"/>
            <a:ext cx="8128000" cy="4183063"/>
          </a:xfrm>
        </p:spPr>
        <p:txBody>
          <a:bodyPr/>
          <a:lstStyle/>
          <a:p>
            <a:r>
              <a:rPr lang="en-US" smtClean="0"/>
              <a:t>What strategies do you engage in before, during, and/or after reading a difficult text or article?</a:t>
            </a:r>
          </a:p>
          <a:p>
            <a:r>
              <a:rPr lang="en-US" smtClean="0"/>
              <a:t>What new strategies are you willing to try?</a:t>
            </a:r>
          </a:p>
          <a:p>
            <a:r>
              <a:rPr lang="en-US" smtClean="0"/>
              <a:t>What are the benefits of creating representations from your readings?</a:t>
            </a:r>
          </a:p>
          <a:p>
            <a:r>
              <a:rPr lang="en-US" smtClean="0"/>
              <a:t>How could you implement the use of representations in your study routine?</a:t>
            </a:r>
          </a:p>
        </p:txBody>
      </p:sp>
      <p:sp>
        <p:nvSpPr>
          <p:cNvPr id="5427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r>
              <a:rPr lang="en-US" sz="4000" smtClean="0"/>
              <a:t>Preview of Chapter 9:</a:t>
            </a:r>
            <a:br>
              <a:rPr lang="en-US" sz="4000" smtClean="0"/>
            </a:br>
            <a:r>
              <a:rPr lang="en-US" sz="4000" b="1" smtClean="0"/>
              <a:t>Learning 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30400"/>
            <a:ext cx="8128000" cy="418306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reading Chapter 9, you will be able to:</a:t>
            </a:r>
            <a:endParaRPr lang="en-US" sz="100" b="1" smtClean="0"/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understand how to take effective class notes;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write effective mirror questions;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address common note-taking problems.</a:t>
            </a:r>
          </a:p>
        </p:txBody>
      </p:sp>
      <p:sp>
        <p:nvSpPr>
          <p:cNvPr id="5529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smtClean="0"/>
              <a:t>Learning Objectives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5 Key Effective Reading Strategies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Strategies to Use </a:t>
            </a:r>
            <a:r>
              <a:rPr lang="en-US" sz="2000" i="1" smtClean="0"/>
              <a:t>Before</a:t>
            </a:r>
            <a:r>
              <a:rPr lang="en-US" sz="2000" smtClean="0"/>
              <a:t> Reading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Strategies to Use </a:t>
            </a:r>
            <a:r>
              <a:rPr lang="en-US" sz="2000" i="1" smtClean="0"/>
              <a:t>During </a:t>
            </a:r>
            <a:r>
              <a:rPr lang="en-US" sz="2000" smtClean="0"/>
              <a:t>Reading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Strategies to Use </a:t>
            </a:r>
            <a:r>
              <a:rPr lang="en-US" sz="2000" i="1" smtClean="0"/>
              <a:t>After </a:t>
            </a:r>
            <a:r>
              <a:rPr lang="en-US" sz="2000" smtClean="0"/>
              <a:t>Reading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Higher- and Lower-Level Questions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Creating Representations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Discussion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Chapter 9 Preview</a:t>
            </a:r>
          </a:p>
        </p:txBody>
      </p:sp>
      <p:sp>
        <p:nvSpPr>
          <p:cNvPr id="3174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824038"/>
            <a:ext cx="8029575" cy="4748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smtClean="0"/>
              <a:t>Identify the 5 key strategies used by effective readers and how these strategies relate to self-regulation.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Differentiate between effective reading strategies  used </a:t>
            </a:r>
            <a:r>
              <a:rPr lang="en-US" sz="2600" i="1" smtClean="0"/>
              <a:t>before, during, </a:t>
            </a:r>
            <a:r>
              <a:rPr lang="en-US" sz="2600" smtClean="0"/>
              <a:t>and</a:t>
            </a:r>
            <a:r>
              <a:rPr lang="en-US" sz="2600" i="1" smtClean="0"/>
              <a:t> after</a:t>
            </a:r>
            <a:r>
              <a:rPr lang="en-US" sz="2600" smtClean="0"/>
              <a:t> reading.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Understand the different levels of questions that can be used to study.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Practice creating higher- and lower-level questions.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Identify the 4 representations used to organize information from textbooks.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Practice creating representations.</a:t>
            </a:r>
          </a:p>
          <a:p>
            <a:pPr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32771" name="Footer Placeholder 3"/>
          <p:cNvSpPr txBox="1">
            <a:spLocks/>
          </p:cNvSpPr>
          <p:nvPr/>
        </p:nvSpPr>
        <p:spPr bwMode="auto">
          <a:xfrm>
            <a:off x="5738813" y="6397625"/>
            <a:ext cx="318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38150" y="333375"/>
            <a:ext cx="8266113" cy="1143000"/>
          </a:xfrm>
        </p:spPr>
        <p:txBody>
          <a:bodyPr/>
          <a:lstStyle/>
          <a:p>
            <a:r>
              <a:rPr lang="en-US" sz="4000" b="1" smtClean="0"/>
              <a:t>5 Effective Reading Strategies </a:t>
            </a:r>
            <a:br>
              <a:rPr lang="en-US" sz="4000" b="1" smtClean="0"/>
            </a:br>
            <a:r>
              <a:rPr lang="en-US" sz="4000" b="1" smtClean="0"/>
              <a:t>Used by Skillful Readers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90550" y="1865313"/>
            <a:ext cx="7926388" cy="4506912"/>
          </a:xfrm>
        </p:spPr>
        <p:txBody>
          <a:bodyPr/>
          <a:lstStyle/>
          <a:p>
            <a:r>
              <a:rPr lang="en-US" sz="2800" smtClean="0"/>
              <a:t>Determine importance.</a:t>
            </a:r>
          </a:p>
          <a:p>
            <a:r>
              <a:rPr lang="en-US" sz="2800" smtClean="0"/>
              <a:t>Summarize information.</a:t>
            </a:r>
          </a:p>
          <a:p>
            <a:r>
              <a:rPr lang="en-US" sz="2800" smtClean="0"/>
              <a:t>Draw inferences.</a:t>
            </a:r>
          </a:p>
          <a:p>
            <a:r>
              <a:rPr lang="en-US" sz="2800" smtClean="0"/>
              <a:t>Generate questions.</a:t>
            </a:r>
          </a:p>
          <a:p>
            <a:r>
              <a:rPr lang="en-US" sz="2800" smtClean="0"/>
              <a:t>Monitor comprehension.</a:t>
            </a:r>
            <a:endParaRPr lang="en-US" sz="2600" smtClean="0"/>
          </a:p>
          <a:p>
            <a:endParaRPr lang="en-US" sz="2800" smtClean="0"/>
          </a:p>
        </p:txBody>
      </p:sp>
      <p:sp>
        <p:nvSpPr>
          <p:cNvPr id="3481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590550" y="455613"/>
            <a:ext cx="7926388" cy="1143000"/>
          </a:xfrm>
        </p:spPr>
        <p:txBody>
          <a:bodyPr/>
          <a:lstStyle/>
          <a:p>
            <a:r>
              <a:rPr lang="en-US" sz="4000" b="1" smtClean="0"/>
              <a:t>Strategies to Use </a:t>
            </a:r>
            <a:br>
              <a:rPr lang="en-US" sz="4000" b="1" smtClean="0"/>
            </a:br>
            <a:r>
              <a:rPr lang="en-US" sz="4000" b="1" i="1" smtClean="0"/>
              <a:t>BEFORE</a:t>
            </a:r>
            <a:r>
              <a:rPr lang="en-US" sz="4000" b="1" smtClean="0"/>
              <a:t> Reading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590550" y="1981200"/>
            <a:ext cx="7926388" cy="4324350"/>
          </a:xfrm>
        </p:spPr>
        <p:txBody>
          <a:bodyPr/>
          <a:lstStyle/>
          <a:p>
            <a:r>
              <a:rPr lang="en-US" sz="2800" smtClean="0"/>
              <a:t>Preview the book for learning aids.</a:t>
            </a:r>
          </a:p>
          <a:p>
            <a:r>
              <a:rPr lang="en-US" sz="2800" smtClean="0"/>
              <a:t>Survey the assignment before each reading session.</a:t>
            </a:r>
          </a:p>
          <a:p>
            <a:r>
              <a:rPr lang="en-US" sz="2800" smtClean="0"/>
              <a:t>Read accompanying questions.</a:t>
            </a:r>
          </a:p>
        </p:txBody>
      </p:sp>
      <p:sp>
        <p:nvSpPr>
          <p:cNvPr id="36867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90550" y="455613"/>
            <a:ext cx="7926388" cy="1143000"/>
          </a:xfrm>
        </p:spPr>
        <p:txBody>
          <a:bodyPr/>
          <a:lstStyle/>
          <a:p>
            <a:r>
              <a:rPr lang="en-US" sz="4000" b="1" smtClean="0"/>
              <a:t>Strategies to Use </a:t>
            </a:r>
            <a:br>
              <a:rPr lang="en-US" sz="4000" b="1" smtClean="0"/>
            </a:br>
            <a:r>
              <a:rPr lang="en-US" sz="4000" b="1" i="1" smtClean="0"/>
              <a:t>DURING </a:t>
            </a:r>
            <a:r>
              <a:rPr lang="en-US" sz="4000" b="1" smtClean="0"/>
              <a:t>Reading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90550" y="1981200"/>
            <a:ext cx="7926388" cy="4324350"/>
          </a:xfrm>
        </p:spPr>
        <p:txBody>
          <a:bodyPr/>
          <a:lstStyle/>
          <a:p>
            <a:r>
              <a:rPr lang="en-US" sz="2600" smtClean="0"/>
              <a:t>Think of the text as a conversation.</a:t>
            </a:r>
          </a:p>
          <a:p>
            <a:r>
              <a:rPr lang="en-US" sz="2600" smtClean="0"/>
              <a:t>Turn headings into questions.</a:t>
            </a:r>
          </a:p>
          <a:p>
            <a:r>
              <a:rPr lang="en-US" sz="2600" smtClean="0"/>
              <a:t>Highlight* and annotate.</a:t>
            </a:r>
          </a:p>
          <a:p>
            <a:r>
              <a:rPr lang="en-US" sz="2600" smtClean="0"/>
              <a:t>Monitor comprehension.</a:t>
            </a:r>
          </a:p>
        </p:txBody>
      </p:sp>
      <p:sp>
        <p:nvSpPr>
          <p:cNvPr id="38915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HighlightDON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6288" y="1736725"/>
            <a:ext cx="5027612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4350" y="244475"/>
            <a:ext cx="8015288" cy="1339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does highlighting too much information affect working memory?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439738" y="1930400"/>
            <a:ext cx="8213725" cy="4216400"/>
          </a:xfrm>
        </p:spPr>
        <p:txBody>
          <a:bodyPr/>
          <a:lstStyle/>
          <a:p>
            <a:r>
              <a:rPr lang="en-US" sz="2800" smtClean="0"/>
              <a:t>Answer the questions you generated.</a:t>
            </a:r>
          </a:p>
          <a:p>
            <a:r>
              <a:rPr lang="en-US" sz="2800" smtClean="0"/>
              <a:t>Consider summarizing the material.</a:t>
            </a:r>
          </a:p>
          <a:p>
            <a:r>
              <a:rPr lang="en-US" sz="2800" smtClean="0"/>
              <a:t>Consider outlining the material.</a:t>
            </a:r>
          </a:p>
          <a:p>
            <a:r>
              <a:rPr lang="en-US" sz="2800" smtClean="0"/>
              <a:t>Consider representing the material.</a:t>
            </a:r>
          </a:p>
          <a:p>
            <a:pPr marL="365125" lvl="1" indent="0">
              <a:buFont typeface="Arial" charset="0"/>
              <a:buNone/>
            </a:pPr>
            <a:endParaRPr lang="en-US" sz="2600" smtClean="0"/>
          </a:p>
        </p:txBody>
      </p:sp>
      <p:sp>
        <p:nvSpPr>
          <p:cNvPr id="43010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>
          <a:xfrm>
            <a:off x="590550" y="455613"/>
            <a:ext cx="7926388" cy="1143000"/>
          </a:xfrm>
        </p:spPr>
        <p:txBody>
          <a:bodyPr/>
          <a:lstStyle/>
          <a:p>
            <a:r>
              <a:rPr lang="en-US" sz="4000" b="1" smtClean="0"/>
              <a:t>Strategies to Use </a:t>
            </a:r>
            <a:r>
              <a:rPr lang="en-US" sz="4000" b="1" i="1" smtClean="0"/>
              <a:t>AFTER </a:t>
            </a:r>
            <a:r>
              <a:rPr lang="en-US" sz="4000" b="1" smtClean="0"/>
              <a:t>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 txBox="1">
            <a:spLocks noGrp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1E9AC1F0-CF61-4447-89F8-3934003D9F8E}" type="slidenum">
              <a:rPr lang="en-US" sz="1400">
                <a:latin typeface="Times New Roman" pitchFamily="18" charset="0"/>
                <a:ea typeface="ＭＳ Ｐゴシック" pitchFamily="34" charset="-128"/>
                <a:sym typeface="Times New Roman" pitchFamily="18" charset="0"/>
              </a:rPr>
              <a:pPr algn="r"/>
              <a:t>9</a:t>
            </a:fld>
            <a:endParaRPr lang="en-US" sz="1400">
              <a:latin typeface="Times New Roman" pitchFamily="18" charset="0"/>
              <a:ea typeface="ＭＳ Ｐゴシック" pitchFamily="34" charset="-128"/>
              <a:sym typeface="Times New Roman" pitchFamily="18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bIns="46038"/>
          <a:lstStyle/>
          <a:p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Two Types of Question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00113" y="2147888"/>
            <a:ext cx="3565525" cy="3927475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  <a:cs typeface="Calisto MT" pitchFamily="18" charset="0"/>
              </a:rPr>
              <a:t>Higher level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24425" y="2147888"/>
            <a:ext cx="3565525" cy="3927475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  <a:cs typeface="Calisto MT" pitchFamily="18" charset="0"/>
              </a:rPr>
              <a:t>Lower level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15051</TotalTime>
  <Words>555</Words>
  <Application>Microsoft Macintosh PowerPoint</Application>
  <PresentationFormat>On-screen Show (4:3)</PresentationFormat>
  <Paragraphs>107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16</vt:i4>
      </vt:variant>
      <vt:variant>
        <vt:lpstr>Slide Titles</vt:lpstr>
      </vt:variant>
      <vt:variant>
        <vt:i4>15</vt:i4>
      </vt:variant>
    </vt:vector>
  </HeadingPairs>
  <TitlesOfParts>
    <vt:vector size="39" baseType="lpstr">
      <vt:lpstr>Calisto MT</vt:lpstr>
      <vt:lpstr>Arial</vt:lpstr>
      <vt:lpstr>Calibri</vt:lpstr>
      <vt:lpstr>Brush Script MT</vt:lpstr>
      <vt:lpstr>Arial Black</vt:lpstr>
      <vt:lpstr>Times New Roman</vt:lpstr>
      <vt:lpstr>ＭＳ Ｐゴシック</vt:lpstr>
      <vt:lpstr>Wingdings</vt:lpstr>
      <vt:lpstr>Capital</vt:lpstr>
      <vt:lpstr>Office Theme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Chapter 8</vt:lpstr>
      <vt:lpstr>Agenda</vt:lpstr>
      <vt:lpstr>Learning Objectives</vt:lpstr>
      <vt:lpstr>5 Effective Reading Strategies  Used by Skillful Readers</vt:lpstr>
      <vt:lpstr>Strategies to Use  BEFORE Reading</vt:lpstr>
      <vt:lpstr>Strategies to Use  DURING Reading</vt:lpstr>
      <vt:lpstr>How does highlighting too much information affect working memory?</vt:lpstr>
      <vt:lpstr>Strategies to Use AFTER Reading</vt:lpstr>
      <vt:lpstr>Two Types of Question </vt:lpstr>
      <vt:lpstr>Bloom’s Taxonomy  (Anderson and Krathwohl, 2001) </vt:lpstr>
      <vt:lpstr>IPS in Bloom’s Taxonomy</vt:lpstr>
      <vt:lpstr>The Advantages of Representations</vt:lpstr>
      <vt:lpstr>Slide 13</vt:lpstr>
      <vt:lpstr>Discussion Questions</vt:lpstr>
      <vt:lpstr>Preview of Chapter 9: Learning in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150</cp:revision>
  <cp:lastPrinted>2012-03-16T19:19:45Z</cp:lastPrinted>
  <dcterms:created xsi:type="dcterms:W3CDTF">2012-03-15T20:37:55Z</dcterms:created>
  <dcterms:modified xsi:type="dcterms:W3CDTF">2016-06-01T16:28:24Z</dcterms:modified>
</cp:coreProperties>
</file>