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77" r:id="rId4"/>
    <p:sldId id="261" r:id="rId5"/>
    <p:sldId id="266" r:id="rId6"/>
    <p:sldId id="263" r:id="rId7"/>
    <p:sldId id="274" r:id="rId8"/>
    <p:sldId id="270" r:id="rId9"/>
    <p:sldId id="264" r:id="rId10"/>
    <p:sldId id="265" r:id="rId11"/>
    <p:sldId id="27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57" autoAdjust="0"/>
  </p:normalViewPr>
  <p:slideViewPr>
    <p:cSldViewPr snapToGrid="0" snapToObjects="1">
      <p:cViewPr varScale="1">
        <p:scale>
          <a:sx n="92" d="100"/>
          <a:sy n="92" d="100"/>
        </p:scale>
        <p:origin x="-21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C5EFD-BC9C-42ED-AE77-9D5167F1249B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DEC5D3-A9B2-4C72-82F4-662D7546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EE70D-84DE-4A1D-B79F-387FC8650FA2}" type="datetimeFigureOut">
              <a:rPr lang="en-US"/>
              <a:pPr>
                <a:defRPr/>
              </a:pPr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E995E-DF01-4640-82B1-D3742DB93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C94FF-1565-4806-9454-24138B1EC3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Exercise 9.1: Self-Observation: Analyzing Note-Taking Strategies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52583-F331-47D9-AF6D-820BEAD84C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Exercise 9.1: Self-Observation: Analyzing Note-Taking Strategies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C0A03-AFA3-4385-8CA2-F998DD1BA6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Exercise 9.2: Practicing the Note-Taking Strategy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8E3C-FC19-496E-8C63-C617B099A4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AB45E-D2C0-49BD-A5EB-FC77F47D1094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  <a:sym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Times New Roman" pitchFamily="18" charset="0"/>
              <a:ea typeface="MS PGothic" pitchFamily="34" charset="-128"/>
              <a:cs typeface="Arial" charset="0"/>
              <a:sym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b="1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Exercise 9.3: Identifying the Different Levels of Questions in the Lectures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3C5AF-07D5-4336-87CD-29BD00F51F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Giving students a preview of the  next unit/chapter is a great way to get them engaged in learning and support them in self-regulating.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NOTE: If you are using this book out of order (as recommended), you can find the preview of other chapters at the end of the PowerPoint for the previous chapter.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5FD87-39C6-44A7-8146-AC20A592CC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88B4-714B-40B3-BA69-C993F8D23160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4581-0D44-47AB-BAE1-AC4E81EC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30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05E5-B64A-48FA-856B-B95B27DC54B7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FFF-326F-48E0-A84D-B6BFC4A7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4585-7690-4A02-B40E-28042ED118CC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F533-7717-4CD2-8B81-D7D7F8E0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2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821-0D42-4E07-BBD6-463B2637FBB1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80FD-58A3-4003-89A6-44455088B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A59A-FBB1-4D90-B869-3A9685BF6C6F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70CB-B83E-48D7-86F9-99A4D8AF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16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190F-7A1C-40B5-B6DC-02443BE9968E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D5A5-A3ED-432B-B5D7-73A71B32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8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525D-7A3B-421A-A8E5-186092600121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54BF-83DE-491D-9407-63BBEB26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1326-1975-4822-AF49-0370C5479B0A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2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FF3E-8F3E-4579-A9FF-D263B3F60CCF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E764-7A6C-40C9-B648-09CEAEBC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2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2A5C-3D42-425A-A448-3D4403C4289F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75CC-E8AE-41EF-9734-4E049D28E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2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4D7E-1162-4550-B839-D99DEA5C8CA8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CEFC-5240-4295-A230-BF511DDE7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1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33A0-36ED-4237-B383-146388E3EF0F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2C8F-2146-4848-852C-62817DFB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1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43C-9ABC-4A9C-8C42-8CAAAAE04C91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F948-D372-447F-BA04-F66333CAF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5B9C-632C-4327-96B6-041FE6250492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3895-F7B1-4DC6-996D-D53BC6120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cs typeface="+mn-cs"/>
              </a:defRPr>
            </a:lvl1pPr>
          </a:lstStyle>
          <a:p>
            <a:pPr>
              <a:defRPr/>
            </a:pPr>
            <a:fld id="{43E3E019-A7DE-4CD4-A3D1-9D743A50FABC}" type="datetime1">
              <a:rPr lang="en-GB"/>
              <a:pPr>
                <a:defRPr/>
              </a:pPr>
              <a:t>03/06/2016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0BCC1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r>
              <a:rPr lang="en-US"/>
              <a:t>Routledge/Taylor &amp; Francis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0BCC1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CEB18C97-C8F2-4A91-9A2E-BA41F5C4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US" sz="4000" smtClean="0">
                <a:solidFill>
                  <a:srgbClr val="404040"/>
                </a:solidFill>
              </a:rPr>
              <a:t>Chapter 9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2443163" y="3213100"/>
            <a:ext cx="5813425" cy="1260475"/>
          </a:xfrm>
        </p:spPr>
        <p:txBody>
          <a:bodyPr/>
          <a:lstStyle/>
          <a:p>
            <a:pPr algn="r">
              <a:buClr>
                <a:srgbClr val="404040"/>
              </a:buClr>
              <a:buFont typeface="Arial" charset="0"/>
              <a:buNone/>
            </a:pPr>
            <a:r>
              <a:rPr lang="en-US" sz="4500" b="1" smtClean="0">
                <a:solidFill>
                  <a:srgbClr val="404040"/>
                </a:solidFill>
              </a:rPr>
              <a:t>Learning in Class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11138" y="6416675"/>
            <a:ext cx="31877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Discussion Questions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73088" y="1949450"/>
            <a:ext cx="8029575" cy="4116388"/>
          </a:xfrm>
        </p:spPr>
        <p:txBody>
          <a:bodyPr/>
          <a:lstStyle/>
          <a:p>
            <a:pPr eaLnBrk="1" hangingPunct="1"/>
            <a:r>
              <a:rPr lang="en-US" smtClean="0"/>
              <a:t>Are you note-making or just note-taking? How can you change your notes to make them more conducive to studying?</a:t>
            </a:r>
          </a:p>
          <a:p>
            <a:pPr eaLnBrk="1" hangingPunct="1"/>
            <a:r>
              <a:rPr lang="en-US" smtClean="0"/>
              <a:t>What strategies are you willing to implement before, during, after class?</a:t>
            </a:r>
          </a:p>
        </p:txBody>
      </p:sp>
      <p:sp>
        <p:nvSpPr>
          <p:cNvPr id="33795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08000" y="244475"/>
            <a:ext cx="8128000" cy="1339850"/>
          </a:xfrm>
        </p:spPr>
        <p:txBody>
          <a:bodyPr/>
          <a:lstStyle/>
          <a:p>
            <a:pPr eaLnBrk="1" hangingPunct="1"/>
            <a:r>
              <a:rPr lang="en-US" sz="4000" smtClean="0"/>
              <a:t>Preview of Chapter 10:</a:t>
            </a:r>
            <a:br>
              <a:rPr lang="en-US" sz="4000" smtClean="0"/>
            </a:br>
            <a:r>
              <a:rPr lang="en-US" sz="4000" b="1" smtClean="0"/>
              <a:t>Preparing for Exams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08000" y="2286000"/>
            <a:ext cx="8128000" cy="3827463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sz="2800" smtClean="0"/>
              <a:t>After reading Chapter 10, you will be able to:</a:t>
            </a:r>
            <a:endParaRPr lang="en-US" sz="100" b="1" smtClean="0"/>
          </a:p>
          <a:p>
            <a:pPr lvl="1" eaLnBrk="1" hangingPunct="1">
              <a:lnSpc>
                <a:spcPct val="150000"/>
              </a:lnSpc>
              <a:buClr>
                <a:srgbClr val="404040"/>
              </a:buClr>
            </a:pPr>
            <a:r>
              <a:rPr lang="en-US" sz="2600" smtClean="0"/>
              <a:t>develop an effective study plan.</a:t>
            </a:r>
          </a:p>
        </p:txBody>
      </p:sp>
      <p:sp>
        <p:nvSpPr>
          <p:cNvPr id="34819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Agenda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73088" y="1949450"/>
            <a:ext cx="8029575" cy="4116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Learning 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Note-</a:t>
            </a:r>
            <a:r>
              <a:rPr lang="en-US" sz="2800" u="sng" smtClean="0"/>
              <a:t>M</a:t>
            </a:r>
            <a:r>
              <a:rPr lang="en-US" sz="2800" smtClean="0"/>
              <a:t>aking </a:t>
            </a:r>
            <a:r>
              <a:rPr lang="en-US" sz="2800" i="1" smtClean="0"/>
              <a:t>Before</a:t>
            </a:r>
            <a:r>
              <a:rPr lang="en-US" sz="2800" smtClean="0"/>
              <a:t>, </a:t>
            </a:r>
            <a:r>
              <a:rPr lang="en-US" sz="2800" i="1" smtClean="0"/>
              <a:t>During</a:t>
            </a:r>
            <a:r>
              <a:rPr lang="en-US" sz="2800" smtClean="0"/>
              <a:t>, and </a:t>
            </a:r>
            <a:r>
              <a:rPr lang="en-US" sz="2800" i="1" smtClean="0"/>
              <a:t>After</a:t>
            </a:r>
            <a:r>
              <a:rPr lang="en-US" sz="2800" smtClean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Mirror and Summary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Addressing Common Issues with Taking Notes in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Chapter 10 Preview</a:t>
            </a:r>
          </a:p>
        </p:txBody>
      </p:sp>
      <p:sp>
        <p:nvSpPr>
          <p:cNvPr id="19459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Learning 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73088" y="1824038"/>
            <a:ext cx="8029575" cy="4748212"/>
          </a:xfrm>
        </p:spPr>
        <p:txBody>
          <a:bodyPr/>
          <a:lstStyle/>
          <a:p>
            <a:pPr eaLnBrk="1" hangingPunct="1"/>
            <a:r>
              <a:rPr lang="en-US" sz="2800" smtClean="0"/>
              <a:t>Distinguish between strategies used to make notes before, during, and after class. </a:t>
            </a:r>
          </a:p>
          <a:p>
            <a:pPr eaLnBrk="1" hangingPunct="1"/>
            <a:r>
              <a:rPr lang="en-US" sz="2800" smtClean="0"/>
              <a:t>Differentiate between note-taking and note-making.</a:t>
            </a:r>
          </a:p>
          <a:p>
            <a:pPr eaLnBrk="1" hangingPunct="1"/>
            <a:r>
              <a:rPr lang="en-US" sz="2800" smtClean="0"/>
              <a:t>Compare and contrast mirror and summary questions.</a:t>
            </a:r>
          </a:p>
          <a:p>
            <a:pPr eaLnBrk="1" hangingPunct="1"/>
            <a:r>
              <a:rPr lang="en-US" sz="2800" smtClean="0"/>
              <a:t>Practice addressing common issues with taking notes in class.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0483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58775" y="330200"/>
            <a:ext cx="8423275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How Can I </a:t>
            </a:r>
            <a:r>
              <a:rPr lang="en-US" sz="4000" b="1" i="1" smtClean="0"/>
              <a:t>Make </a:t>
            </a:r>
            <a:r>
              <a:rPr lang="en-US" sz="4000" b="1" smtClean="0"/>
              <a:t>Better Class Notes?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90550" y="1860550"/>
            <a:ext cx="8191500" cy="4364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i="1" smtClean="0"/>
              <a:t>Before</a:t>
            </a:r>
            <a:r>
              <a:rPr lang="en-US" sz="2800" b="1" smtClean="0"/>
              <a:t> the lecture:</a:t>
            </a:r>
          </a:p>
          <a:p>
            <a:pPr marL="0" indent="0" eaLnBrk="1" hangingPunct="1"/>
            <a:r>
              <a:rPr lang="en-US" sz="2800" smtClean="0"/>
              <a:t>complete assigned readings;</a:t>
            </a:r>
          </a:p>
          <a:p>
            <a:pPr marL="0" indent="0" eaLnBrk="1" hangingPunct="1"/>
            <a:r>
              <a:rPr lang="en-US" sz="2800" smtClean="0"/>
              <a:t>review notes from the previous class;</a:t>
            </a:r>
          </a:p>
          <a:p>
            <a:pPr marL="0" indent="0" eaLnBrk="1" hangingPunct="1"/>
            <a:r>
              <a:rPr lang="en-US" sz="2800" smtClean="0"/>
              <a:t>bring all necessary materials;</a:t>
            </a:r>
          </a:p>
          <a:p>
            <a:pPr marL="0" indent="0" eaLnBrk="1" hangingPunct="1"/>
            <a:r>
              <a:rPr lang="en-US" sz="2800" smtClean="0"/>
              <a:t>sit toward the front of the room;</a:t>
            </a:r>
          </a:p>
          <a:p>
            <a:pPr marL="0" indent="0" eaLnBrk="1" hangingPunct="1"/>
            <a:r>
              <a:rPr lang="en-US" sz="2800" smtClean="0"/>
              <a:t>date and number each day’s notes.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7163" y="6380163"/>
            <a:ext cx="31877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58775" y="330200"/>
            <a:ext cx="8423275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How Can I </a:t>
            </a:r>
            <a:r>
              <a:rPr lang="en-US" sz="4000" b="1" i="1" smtClean="0"/>
              <a:t>Make </a:t>
            </a:r>
            <a:r>
              <a:rPr lang="en-US" sz="4000" b="1" smtClean="0"/>
              <a:t>Better Class Notes?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90550" y="1860550"/>
            <a:ext cx="8191500" cy="4364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i="1" smtClean="0"/>
              <a:t>During</a:t>
            </a:r>
            <a:r>
              <a:rPr lang="en-US" sz="2800" b="1" smtClean="0"/>
              <a:t> the lecture:</a:t>
            </a:r>
          </a:p>
          <a:p>
            <a:pPr marL="0" indent="0" eaLnBrk="1" hangingPunct="1"/>
            <a:r>
              <a:rPr lang="en-US" sz="2800" smtClean="0"/>
              <a:t>listen carefully and take notes focusing on main ideas and supporting details;</a:t>
            </a:r>
          </a:p>
          <a:p>
            <a:pPr marL="0" indent="0" eaLnBrk="1" hangingPunct="1"/>
            <a:r>
              <a:rPr lang="en-US" sz="2800" smtClean="0"/>
              <a:t>use abbreviations whenever possible;</a:t>
            </a:r>
          </a:p>
          <a:p>
            <a:pPr marL="0" indent="0" eaLnBrk="1" hangingPunct="1"/>
            <a:r>
              <a:rPr lang="en-US" sz="2800" smtClean="0"/>
              <a:t>use an indenting format.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7163" y="6380163"/>
            <a:ext cx="31877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393700" y="1628775"/>
            <a:ext cx="8334375" cy="4289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i="1" smtClean="0"/>
              <a:t>After</a:t>
            </a:r>
            <a:r>
              <a:rPr lang="en-US" sz="2800" b="1" smtClean="0"/>
              <a:t> the lecture: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add any important information;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locate information you did not understand;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play a form of academic jeopardy;</a:t>
            </a:r>
          </a:p>
          <a:p>
            <a:pPr marL="0" indent="0" eaLnBrk="1" hangingPunct="1">
              <a:lnSpc>
                <a:spcPct val="70000"/>
              </a:lnSpc>
            </a:pPr>
            <a:r>
              <a:rPr lang="en-US" smtClean="0"/>
              <a:t>underline key terms/phrases that trigger answers to questions;</a:t>
            </a:r>
          </a:p>
          <a:p>
            <a:pPr marL="0" indent="0" eaLnBrk="1" hangingPunct="1">
              <a:lnSpc>
                <a:spcPct val="70000"/>
              </a:lnSpc>
            </a:pPr>
            <a:r>
              <a:rPr lang="en-US" smtClean="0"/>
              <a:t>read the terms/phrases to verify that they help you recall key information;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cover the notes and attempt to answer questions;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construct representations;</a:t>
            </a:r>
          </a:p>
          <a:p>
            <a:pPr marL="0" indent="0" eaLnBrk="1" hangingPunct="1">
              <a:lnSpc>
                <a:spcPct val="50000"/>
              </a:lnSpc>
            </a:pPr>
            <a:r>
              <a:rPr lang="en-US" smtClean="0"/>
              <a:t>write a summary question.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89613" y="6354763"/>
            <a:ext cx="31861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© Routledge/Taylor &amp; Francis 2016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58775" y="330200"/>
            <a:ext cx="8423275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How Can I </a:t>
            </a:r>
            <a:r>
              <a:rPr lang="en-US" sz="4000" b="1" i="1" smtClean="0"/>
              <a:t>Make </a:t>
            </a:r>
            <a:r>
              <a:rPr lang="en-US" sz="4000" b="1" smtClean="0"/>
              <a:t>Better Class Notes?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cs typeface="Times New Roman" pitchFamily="18" charset="0"/>
              </a:rPr>
              <a:t>Note-</a:t>
            </a:r>
            <a:r>
              <a:rPr lang="en-US" sz="4000" b="1" i="1" smtClean="0">
                <a:cs typeface="Times New Roman" pitchFamily="18" charset="0"/>
              </a:rPr>
              <a:t>Making</a:t>
            </a:r>
            <a:endParaRPr lang="en-US" sz="4000" smtClean="0"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606425" y="1954213"/>
            <a:ext cx="4064000" cy="4418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MS PGothic" pitchFamily="34" charset="-128"/>
                <a:cs typeface="Calisto MT" pitchFamily="18" charset="0"/>
              </a:rPr>
              <a:t>3-inch margin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MS PGothic" pitchFamily="34" charset="-128"/>
                <a:cs typeface="Calisto MT" pitchFamily="18" charset="0"/>
              </a:rPr>
              <a:t>Indenting format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MS PGothic" pitchFamily="34" charset="-128"/>
                <a:cs typeface="Calisto MT" pitchFamily="18" charset="0"/>
              </a:rPr>
              <a:t>Main points at the margin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MS PGothic" pitchFamily="34" charset="-128"/>
                <a:cs typeface="Calisto MT" pitchFamily="18" charset="0"/>
              </a:rPr>
              <a:t>Indent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ea typeface="MS PGothic" pitchFamily="34" charset="-128"/>
                <a:cs typeface="Calisto MT" pitchFamily="18" charset="0"/>
              </a:rPr>
              <a:t>Supporting ideas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>
                <a:ea typeface="MS PGothic" pitchFamily="34" charset="-128"/>
                <a:cs typeface="Calisto MT" pitchFamily="18" charset="0"/>
              </a:rPr>
              <a:t>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MS PGothic" pitchFamily="34" charset="-128"/>
                <a:cs typeface="Calisto MT" pitchFamily="18" charset="0"/>
              </a:rPr>
              <a:t>Skip 2 lines between topics</a:t>
            </a:r>
          </a:p>
          <a:p>
            <a:pPr eaLnBrk="1" hangingPunct="1"/>
            <a:endParaRPr lang="en-US" smtClean="0"/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 rot="10800000">
            <a:off x="5257800" y="1954213"/>
            <a:ext cx="3048000" cy="4187825"/>
            <a:chOff x="2736" y="912"/>
            <a:chExt cx="2016" cy="3070"/>
          </a:xfrm>
        </p:grpSpPr>
        <p:sp>
          <p:nvSpPr>
            <p:cNvPr id="2867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36" y="912"/>
              <a:ext cx="2016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913"/>
              <a:ext cx="2018" cy="30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/>
            </a:extLst>
          </p:spPr>
        </p:pic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151563" y="2543175"/>
            <a:ext cx="2154237" cy="1676400"/>
          </a:xfrm>
          <a:prstGeom prst="rect">
            <a:avLst/>
          </a:prstGeom>
          <a:solidFill>
            <a:schemeClr val="accent1">
              <a:alpha val="18823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>
              <a:latin typeface="Calisto MT" pitchFamily="18" charset="0"/>
            </a:endParaRPr>
          </a:p>
        </p:txBody>
      </p:sp>
      <p:sp>
        <p:nvSpPr>
          <p:cNvPr id="28677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Mirror and Summary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Q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uestions</a:t>
            </a:r>
          </a:p>
        </p:txBody>
      </p:sp>
      <p:sp>
        <p:nvSpPr>
          <p:cNvPr id="29698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257800" cy="4603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sz="2800" b="1" smtClean="0">
                <a:ea typeface="MS PGothic" pitchFamily="34" charset="-128"/>
                <a:cs typeface="Calisto MT" pitchFamily="18" charset="0"/>
              </a:rPr>
              <a:t>Mirror</a:t>
            </a:r>
          </a:p>
          <a:p>
            <a:pPr lvl="1" eaLnBrk="1" hangingPunct="1">
              <a:lnSpc>
                <a:spcPct val="110000"/>
              </a:lnSpc>
              <a:buClr>
                <a:schemeClr val="accent1"/>
              </a:buClr>
            </a:pPr>
            <a:r>
              <a:rPr lang="en-US" smtClean="0"/>
              <a:t>If the information in my notes was an answer to a question, what would the question be? (Unlimited quantity)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n-US" sz="2800" b="1" smtClean="0">
                <a:ea typeface="MS PGothic" pitchFamily="34" charset="-128"/>
              </a:rPr>
              <a:t>Summary</a:t>
            </a:r>
          </a:p>
          <a:p>
            <a:pPr lvl="1" eaLnBrk="1" hangingPunct="1">
              <a:lnSpc>
                <a:spcPct val="110000"/>
              </a:lnSpc>
              <a:buClr>
                <a:schemeClr val="accent1"/>
              </a:buClr>
            </a:pPr>
            <a:r>
              <a:rPr lang="en-US" smtClean="0"/>
              <a:t>What is one major question that reflects the purpose of today’</a:t>
            </a:r>
            <a:r>
              <a:rPr lang="en-US" altLang="ja-JP" smtClean="0">
                <a:cs typeface="ＭＳ 明朝"/>
              </a:rPr>
              <a:t>s lecture? </a:t>
            </a:r>
            <a:r>
              <a:rPr lang="en-US" smtClean="0"/>
              <a:t>(usually no more than 1-2 per lecture) </a:t>
            </a:r>
          </a:p>
        </p:txBody>
      </p:sp>
      <p:pic>
        <p:nvPicPr>
          <p:cNvPr id="20485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67400" y="1954213"/>
            <a:ext cx="2819400" cy="408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5943600" y="2716213"/>
            <a:ext cx="685800" cy="685800"/>
          </a:xfrm>
          <a:prstGeom prst="rect">
            <a:avLst/>
          </a:prstGeom>
          <a:solidFill>
            <a:srgbClr val="FFFD61">
              <a:alpha val="23137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>
              <a:latin typeface="Calisto MT" pitchFamily="18" charset="0"/>
            </a:endParaRPr>
          </a:p>
        </p:txBody>
      </p:sp>
      <p:sp>
        <p:nvSpPr>
          <p:cNvPr id="20487" name="Rectangle 1031"/>
          <p:cNvSpPr>
            <a:spLocks noChangeArrowheads="1"/>
          </p:cNvSpPr>
          <p:nvPr/>
        </p:nvSpPr>
        <p:spPr bwMode="auto">
          <a:xfrm>
            <a:off x="5943600" y="4468813"/>
            <a:ext cx="685800" cy="685800"/>
          </a:xfrm>
          <a:prstGeom prst="rect">
            <a:avLst/>
          </a:prstGeom>
          <a:solidFill>
            <a:srgbClr val="FFFD61">
              <a:alpha val="23137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>
              <a:latin typeface="Calisto MT" pitchFamily="18" charset="0"/>
            </a:endParaRPr>
          </a:p>
        </p:txBody>
      </p:sp>
      <p:sp>
        <p:nvSpPr>
          <p:cNvPr id="20488" name="Rectangle 1032"/>
          <p:cNvSpPr>
            <a:spLocks noChangeArrowheads="1"/>
          </p:cNvSpPr>
          <p:nvPr/>
        </p:nvSpPr>
        <p:spPr bwMode="auto">
          <a:xfrm>
            <a:off x="6248400" y="5840413"/>
            <a:ext cx="2362200" cy="228600"/>
          </a:xfrm>
          <a:prstGeom prst="rect">
            <a:avLst/>
          </a:prstGeom>
          <a:solidFill>
            <a:srgbClr val="FFFD61">
              <a:alpha val="23921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>
              <a:latin typeface="Calisto MT" pitchFamily="18" charset="0"/>
            </a:endParaRPr>
          </a:p>
        </p:txBody>
      </p:sp>
      <p:sp>
        <p:nvSpPr>
          <p:cNvPr id="29703" name="Footer Placeholder 3"/>
          <p:cNvSpPr txBox="1">
            <a:spLocks/>
          </p:cNvSpPr>
          <p:nvPr/>
        </p:nvSpPr>
        <p:spPr bwMode="auto">
          <a:xfrm>
            <a:off x="211138" y="6416675"/>
            <a:ext cx="318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en-US" sz="1200">
                <a:latin typeface="Arial Black" pitchFamily="34" charset="0"/>
              </a:rPr>
              <a:t>© Routledge/Taylor &amp; Francis 2016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11163" y="330200"/>
            <a:ext cx="8316912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Answer the following questions </a:t>
            </a:r>
            <a:br>
              <a:rPr lang="en-US" sz="4000" b="1" smtClean="0"/>
            </a:br>
            <a:r>
              <a:rPr lang="en-US" sz="4000" b="1" smtClean="0"/>
              <a:t>in your group.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931988"/>
            <a:ext cx="8316912" cy="43116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I copy over my notes?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I take notes in my textbook?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I tape record the lecture?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I try to listen and not write when I don’t understand something?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can’t write as fast as my professors talk. What should I do?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I better concentrate on the lecture?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 I deal with an instructor who constantly wanders from one topic to another?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 do about all the technical terms in the lecture that I can’t spell?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11138" y="6416675"/>
            <a:ext cx="31877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© Routledge/Taylor &amp; Francis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15574</TotalTime>
  <Words>520</Words>
  <Application>Microsoft Macintosh PowerPoint</Application>
  <PresentationFormat>On-screen Show (4:3)</PresentationFormat>
  <Paragraphs>90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Arial</vt:lpstr>
      <vt:lpstr>Calisto MT</vt:lpstr>
      <vt:lpstr>Calibri</vt:lpstr>
      <vt:lpstr>Brush Script MT</vt:lpstr>
      <vt:lpstr>Arial Black</vt:lpstr>
      <vt:lpstr>Times New Roman</vt:lpstr>
      <vt:lpstr>MS PGothic</vt:lpstr>
      <vt:lpstr>ＭＳ 明朝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Capital</vt:lpstr>
      <vt:lpstr>Chapter 9</vt:lpstr>
      <vt:lpstr>Agenda</vt:lpstr>
      <vt:lpstr>Learning Objectives</vt:lpstr>
      <vt:lpstr>How Can I Make Better Class Notes?</vt:lpstr>
      <vt:lpstr>How Can I Make Better Class Notes?</vt:lpstr>
      <vt:lpstr>How Can I Make Better Class Notes?</vt:lpstr>
      <vt:lpstr>Note-Making</vt:lpstr>
      <vt:lpstr>Mirror and Summary Questions</vt:lpstr>
      <vt:lpstr>Answer the following questions  in your group.</vt:lpstr>
      <vt:lpstr>Discussion Questions</vt:lpstr>
      <vt:lpstr>Preview of Chapter 10: Preparing for Exams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Madni</dc:creator>
  <cp:lastModifiedBy>Louise Smith</cp:lastModifiedBy>
  <cp:revision>159</cp:revision>
  <cp:lastPrinted>2012-03-16T19:19:45Z</cp:lastPrinted>
  <dcterms:created xsi:type="dcterms:W3CDTF">2012-03-15T20:37:55Z</dcterms:created>
  <dcterms:modified xsi:type="dcterms:W3CDTF">2016-06-03T10:48:12Z</dcterms:modified>
</cp:coreProperties>
</file>