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5358" r:id="rId1"/>
    <p:sldMasterId id="2147485370" r:id="rId2"/>
  </p:sldMasterIdLst>
  <p:notesMasterIdLst>
    <p:notesMasterId r:id="rId34"/>
  </p:notesMasterIdLst>
  <p:sldIdLst>
    <p:sldId id="256" r:id="rId3"/>
    <p:sldId id="257"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C0967E"/>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6" d="100"/>
          <a:sy n="146" d="100"/>
        </p:scale>
        <p:origin x="-528" y="-104"/>
      </p:cViewPr>
      <p:guideLst>
        <p:guide orient="horz" pos="2160"/>
        <p:guide pos="2880"/>
      </p:guideLst>
    </p:cSldViewPr>
  </p:slideViewPr>
  <p:outlineViewPr>
    <p:cViewPr>
      <p:scale>
        <a:sx n="40" d="100"/>
        <a:sy n="40"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Lst>
  </p:outlineViewPr>
  <p:notesTextViewPr>
    <p:cViewPr>
      <p:scale>
        <a:sx n="155" d="100"/>
        <a:sy n="155" d="100"/>
      </p:scale>
      <p:origin x="0" y="0"/>
    </p:cViewPr>
  </p:notesTextViewPr>
  <p:sorterViewPr>
    <p:cViewPr>
      <p:scale>
        <a:sx n="66" d="100"/>
        <a:sy n="66" d="100"/>
      </p:scale>
      <p:origin x="0" y="0"/>
    </p:cViewPr>
  </p:sorterViewPr>
  <p:notesViewPr>
    <p:cSldViewPr>
      <p:cViewPr varScale="1">
        <p:scale>
          <a:sx n="88" d="100"/>
          <a:sy n="88" d="100"/>
        </p:scale>
        <p:origin x="-3576"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_rels/viewProps.xml.rels><?xml version="1.0" encoding="UTF-8" standalone="yes"?>
<Relationships xmlns="http://schemas.openxmlformats.org/package/2006/relationships"><Relationship Id="rId9" Type="http://schemas.openxmlformats.org/officeDocument/2006/relationships/slide" Target="slides/slide10.xml"/><Relationship Id="rId20" Type="http://schemas.openxmlformats.org/officeDocument/2006/relationships/slide" Target="slides/slide22.xml"/><Relationship Id="rId21" Type="http://schemas.openxmlformats.org/officeDocument/2006/relationships/slide" Target="slides/slide23.xml"/><Relationship Id="rId22" Type="http://schemas.openxmlformats.org/officeDocument/2006/relationships/slide" Target="slides/slide24.xml"/><Relationship Id="rId23" Type="http://schemas.openxmlformats.org/officeDocument/2006/relationships/slide" Target="slides/slide26.xml"/><Relationship Id="rId24" Type="http://schemas.openxmlformats.org/officeDocument/2006/relationships/slide" Target="slides/slide27.xml"/><Relationship Id="rId25" Type="http://schemas.openxmlformats.org/officeDocument/2006/relationships/slide" Target="slides/slide28.xml"/><Relationship Id="rId26" Type="http://schemas.openxmlformats.org/officeDocument/2006/relationships/slide" Target="slides/slide29.xml"/><Relationship Id="rId27" Type="http://schemas.openxmlformats.org/officeDocument/2006/relationships/slide" Target="slides/slide30.xml"/><Relationship Id="rId28" Type="http://schemas.openxmlformats.org/officeDocument/2006/relationships/slide" Target="slides/slide31.xml"/><Relationship Id="rId10" Type="http://schemas.openxmlformats.org/officeDocument/2006/relationships/slide" Target="slides/slide11.xml"/><Relationship Id="rId11" Type="http://schemas.openxmlformats.org/officeDocument/2006/relationships/slide" Target="slides/slide12.xml"/><Relationship Id="rId12" Type="http://schemas.openxmlformats.org/officeDocument/2006/relationships/slide" Target="slides/slide14.xml"/><Relationship Id="rId13" Type="http://schemas.openxmlformats.org/officeDocument/2006/relationships/slide" Target="slides/slide15.xml"/><Relationship Id="rId14" Type="http://schemas.openxmlformats.org/officeDocument/2006/relationships/slide" Target="slides/slide16.xml"/><Relationship Id="rId15" Type="http://schemas.openxmlformats.org/officeDocument/2006/relationships/slide" Target="slides/slide17.xml"/><Relationship Id="rId16" Type="http://schemas.openxmlformats.org/officeDocument/2006/relationships/slide" Target="slides/slide18.xml"/><Relationship Id="rId17" Type="http://schemas.openxmlformats.org/officeDocument/2006/relationships/slide" Target="slides/slide19.xml"/><Relationship Id="rId18" Type="http://schemas.openxmlformats.org/officeDocument/2006/relationships/slide" Target="slides/slide20.xml"/><Relationship Id="rId19" Type="http://schemas.openxmlformats.org/officeDocument/2006/relationships/slide" Target="slides/slide21.xml"/><Relationship Id="rId1" Type="http://schemas.openxmlformats.org/officeDocument/2006/relationships/slide" Target="slides/slide1.xml"/><Relationship Id="rId2" Type="http://schemas.openxmlformats.org/officeDocument/2006/relationships/slide" Target="slides/slide3.xml"/><Relationship Id="rId3" Type="http://schemas.openxmlformats.org/officeDocument/2006/relationships/slide" Target="slides/slide4.xml"/><Relationship Id="rId4" Type="http://schemas.openxmlformats.org/officeDocument/2006/relationships/slide" Target="slides/slide5.xml"/><Relationship Id="rId5" Type="http://schemas.openxmlformats.org/officeDocument/2006/relationships/slide" Target="slides/slide6.xml"/><Relationship Id="rId6" Type="http://schemas.openxmlformats.org/officeDocument/2006/relationships/slide" Target="slides/slide7.xml"/><Relationship Id="rId7" Type="http://schemas.openxmlformats.org/officeDocument/2006/relationships/slide" Target="slides/slide8.xml"/><Relationship Id="rId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2.png"/></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027"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028" name="Rectangle 4"/>
          <p:cNvSpPr>
            <a:spLocks noGrp="1" noRot="1" noChangeAspect="1" noChangeArrowheads="1" noTextEdit="1"/>
          </p:cNvSpPr>
          <p:nvPr>
            <p:ph type="sldImg" idx="2"/>
          </p:nvPr>
        </p:nvSpPr>
        <p:spPr bwMode="auto">
          <a:xfrm>
            <a:off x="1828800" y="685800"/>
            <a:ext cx="3200400" cy="19812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1029" name="Rectangle 5"/>
          <p:cNvSpPr>
            <a:spLocks noGrp="1" noChangeArrowheads="1"/>
          </p:cNvSpPr>
          <p:nvPr>
            <p:ph type="body" sz="quarter" idx="3"/>
          </p:nvPr>
        </p:nvSpPr>
        <p:spPr bwMode="auto">
          <a:xfrm>
            <a:off x="914400" y="2819400"/>
            <a:ext cx="5029200"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30"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031"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pPr>
              <a:defRPr/>
            </a:pPr>
            <a:fld id="{A2A562CD-7DC6-5841-9017-4EA283007998}" type="slidenum">
              <a:rPr lang="en-US"/>
              <a:pPr>
                <a:defRPr/>
              </a:pPr>
              <a:t>‹#›</a:t>
            </a:fld>
            <a:endParaRPr lang="en-US"/>
          </a:p>
        </p:txBody>
      </p:sp>
      <p:sp>
        <p:nvSpPr>
          <p:cNvPr id="132104" name="Rectangle 8"/>
          <p:cNvSpPr>
            <a:spLocks noChangeArrowheads="1"/>
          </p:cNvSpPr>
          <p:nvPr/>
        </p:nvSpPr>
        <p:spPr bwMode="auto">
          <a:xfrm>
            <a:off x="1181100" y="8534400"/>
            <a:ext cx="4495800" cy="49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sz="1000">
                <a:solidFill>
                  <a:schemeClr val="bg2"/>
                </a:solidFill>
                <a:latin typeface="Verdana" charset="0"/>
              </a:rPr>
              <a:t>Contents of this Presentation is copyright © 2012 by Routledge, and may only be reproduced for classroom use</a:t>
            </a:r>
            <a:r>
              <a:rPr lang="en-US" sz="1600">
                <a:solidFill>
                  <a:schemeClr val="bg2"/>
                </a:solidFill>
                <a:latin typeface="Times New Roman" charset="0"/>
              </a:rPr>
              <a:t> </a:t>
            </a:r>
          </a:p>
        </p:txBody>
      </p:sp>
      <p:pic>
        <p:nvPicPr>
          <p:cNvPr id="132105" name="Picture 9" descr="routlogo"/>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801938" y="5181600"/>
            <a:ext cx="1254125"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06" name="Picture 10" descr="routlogo"/>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801938" y="7086600"/>
            <a:ext cx="1254125"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19067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D43EA0D-21AD-7D40-92D0-F223D9ECCB36}" type="slidenum">
              <a:rPr lang="en-US" sz="1200"/>
              <a:pPr/>
              <a:t>1</a:t>
            </a:fld>
            <a:endParaRPr lang="en-US" sz="1200"/>
          </a:p>
        </p:txBody>
      </p:sp>
      <p:sp>
        <p:nvSpPr>
          <p:cNvPr id="97282" name="Rectangle 2"/>
          <p:cNvSpPr>
            <a:spLocks noGrp="1" noRot="1" noChangeAspect="1" noChangeArrowheads="1" noTextEdit="1"/>
          </p:cNvSpPr>
          <p:nvPr>
            <p:ph type="sldImg"/>
          </p:nvPr>
        </p:nvSpPr>
        <p:spPr>
          <a:xfrm>
            <a:off x="2108200" y="685800"/>
            <a:ext cx="2641600" cy="1981200"/>
          </a:xfrm>
          <a:ln/>
          <a:extLst>
            <a:ext uri="{FAA26D3D-D897-4be2-8F04-BA451C77F1D7}">
              <ma14:placeholderFlag xmlns:ma14="http://schemas.microsoft.com/office/mac/drawingml/2011/main" val="1"/>
            </a:ext>
          </a:extLst>
        </p:spPr>
      </p:sp>
      <p:sp>
        <p:nvSpPr>
          <p:cNvPr id="134147" name="Rectangle 3"/>
          <p:cNvSpPr>
            <a:spLocks noGrp="1" noChangeArrowheads="1"/>
          </p:cNvSpPr>
          <p:nvPr>
            <p:ph type="body" idx="1"/>
          </p:nvPr>
        </p:nvSpPr>
        <p:spPr>
          <a:noFill/>
        </p:spPr>
        <p:txBody>
          <a:bodyPr/>
          <a:lstStyle/>
          <a:p>
            <a:pPr eaLnBrk="1" hangingPunct="1"/>
            <a:r>
              <a:rPr lang="en-US"/>
              <a:t>Chapter 10 (chapter 9 in previous editions) takes us to Sub-Saharan Africa, where our musical tour takes us to Ghana, Nigeria, the rainforests of the Congo region, Zimbabwe, Uganda, Senegal, and the Republic of South Africa</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9E0CEF9-EE29-3B48-B772-43F71647C363}" type="slidenum">
              <a:rPr lang="en-US" sz="1200"/>
              <a:pPr/>
              <a:t>10</a:t>
            </a:fld>
            <a:endParaRPr lang="en-US" sz="1200"/>
          </a:p>
        </p:txBody>
      </p:sp>
      <p:sp>
        <p:nvSpPr>
          <p:cNvPr id="181250" name="Rectangle 1026"/>
          <p:cNvSpPr>
            <a:spLocks noGrp="1" noRot="1" noChangeAspect="1" noChangeArrowheads="1" noTextEdit="1"/>
          </p:cNvSpPr>
          <p:nvPr>
            <p:ph type="sldImg"/>
          </p:nvPr>
        </p:nvSpPr>
        <p:spPr>
          <a:xfrm>
            <a:off x="2108200" y="685800"/>
            <a:ext cx="2641600" cy="1981200"/>
          </a:xfrm>
          <a:ln/>
          <a:extLst>
            <a:ext uri="{FAA26D3D-D897-4be2-8F04-BA451C77F1D7}">
              <ma14:placeholderFlag xmlns:ma14="http://schemas.microsoft.com/office/mac/drawingml/2011/main" val="1"/>
            </a:ext>
          </a:extLst>
        </p:spPr>
      </p:sp>
      <p:sp>
        <p:nvSpPr>
          <p:cNvPr id="152579" name="Rectangle 1027"/>
          <p:cNvSpPr>
            <a:spLocks noGrp="1" noChangeArrowheads="1"/>
          </p:cNvSpPr>
          <p:nvPr>
            <p:ph type="body" idx="1"/>
          </p:nvPr>
        </p:nvSpPr>
        <p:spPr>
          <a:noFill/>
        </p:spPr>
        <p:txBody>
          <a:bodyPr/>
          <a:lstStyle/>
          <a:p>
            <a:pPr eaLnBrk="1" hangingPunct="1"/>
            <a:r>
              <a:rPr lang="ja-JP" altLang="en-US"/>
              <a:t>“</a:t>
            </a:r>
            <a:r>
              <a:rPr lang="en-US" altLang="ja-JP" b="1"/>
              <a:t>Recreational</a:t>
            </a:r>
            <a:r>
              <a:rPr lang="ja-JP" altLang="en-US" b="1"/>
              <a:t>”</a:t>
            </a:r>
            <a:r>
              <a:rPr lang="en-US" altLang="ja-JP" b="1"/>
              <a:t> bands</a:t>
            </a:r>
            <a:r>
              <a:rPr lang="en-US" altLang="ja-JP"/>
              <a:t> are common throughout Ghana.  Such bands may be organized as a </a:t>
            </a:r>
            <a:r>
              <a:rPr lang="ja-JP" altLang="en-US"/>
              <a:t>“</a:t>
            </a:r>
            <a:r>
              <a:rPr lang="en-US" altLang="ja-JP"/>
              <a:t>troupe</a:t>
            </a:r>
            <a:r>
              <a:rPr lang="ja-JP" altLang="en-US"/>
              <a:t>”</a:t>
            </a:r>
            <a:r>
              <a:rPr lang="en-US" altLang="ja-JP"/>
              <a:t> that always performs together and gets hired for performances, or they may be just community-based impromptu bands with no set personnel.  Such ensembles play for both formal, e.g., royal funeral, and informal contexts, e.g., the marketplace.</a:t>
            </a:r>
          </a:p>
          <a:p>
            <a:pPr eaLnBrk="1" hangingPunct="1"/>
            <a:endParaRPr lang="en-US"/>
          </a:p>
          <a:p>
            <a:pPr eaLnBrk="1" hangingPunct="1"/>
            <a:r>
              <a:rPr lang="en-US"/>
              <a:t>Drum ensembles will inevitably have a </a:t>
            </a:r>
            <a:r>
              <a:rPr lang="ja-JP" altLang="en-US"/>
              <a:t>“</a:t>
            </a:r>
            <a:r>
              <a:rPr lang="en-US" altLang="ja-JP" b="1"/>
              <a:t>master</a:t>
            </a:r>
            <a:r>
              <a:rPr lang="ja-JP" altLang="en-US" b="1"/>
              <a:t>”</a:t>
            </a:r>
            <a:r>
              <a:rPr lang="en-US" altLang="ja-JP" b="1"/>
              <a:t> drummer</a:t>
            </a:r>
            <a:r>
              <a:rPr lang="en-US" altLang="ja-JP"/>
              <a:t> who leads the ensemble.  The master drummer is responsible for keeping everyone focused on playing their part, for inspiring musicians to play new rhythms, for calling out dancers, even praising onlookers, etc.  Their rhythmic patterns are often less repetitive than those of the other musicians, which allows the master drummer more freedom to </a:t>
            </a:r>
            <a:r>
              <a:rPr lang="ja-JP" altLang="en-US"/>
              <a:t>“</a:t>
            </a:r>
            <a:r>
              <a:rPr lang="en-US" altLang="ja-JP"/>
              <a:t>play</a:t>
            </a:r>
            <a:r>
              <a:rPr lang="ja-JP" altLang="en-US"/>
              <a:t>”</a:t>
            </a:r>
            <a:r>
              <a:rPr lang="en-US" altLang="ja-JP"/>
              <a:t> with the music.</a:t>
            </a:r>
          </a:p>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E3D32C5-54B2-0C42-A1DD-6E34A55997F8}" type="slidenum">
              <a:rPr lang="en-US" sz="1200"/>
              <a:pPr/>
              <a:t>11</a:t>
            </a:fld>
            <a:endParaRPr lang="en-US" sz="1200"/>
          </a:p>
        </p:txBody>
      </p:sp>
      <p:sp>
        <p:nvSpPr>
          <p:cNvPr id="182274" name="Rectangle 2"/>
          <p:cNvSpPr>
            <a:spLocks noGrp="1" noRot="1" noChangeAspect="1" noChangeArrowheads="1" noTextEdit="1"/>
          </p:cNvSpPr>
          <p:nvPr>
            <p:ph type="sldImg"/>
          </p:nvPr>
        </p:nvSpPr>
        <p:spPr>
          <a:xfrm>
            <a:off x="2108200" y="685800"/>
            <a:ext cx="2641600" cy="1981200"/>
          </a:xfrm>
          <a:ln/>
          <a:extLst>
            <a:ext uri="{FAA26D3D-D897-4be2-8F04-BA451C77F1D7}">
              <ma14:placeholderFlag xmlns:ma14="http://schemas.microsoft.com/office/mac/drawingml/2011/main" val="1"/>
            </a:ext>
          </a:extLst>
        </p:spPr>
      </p:sp>
      <p:sp>
        <p:nvSpPr>
          <p:cNvPr id="154627" name="Rectangle 3"/>
          <p:cNvSpPr>
            <a:spLocks noGrp="1" noChangeArrowheads="1"/>
          </p:cNvSpPr>
          <p:nvPr>
            <p:ph type="body" idx="1"/>
          </p:nvPr>
        </p:nvSpPr>
        <p:spPr>
          <a:noFill/>
        </p:spPr>
        <p:txBody>
          <a:bodyPr/>
          <a:lstStyle/>
          <a:p>
            <a:pPr eaLnBrk="1" hangingPunct="1"/>
            <a:r>
              <a:rPr lang="en-US"/>
              <a:t>[PLAY AUDIO EXAMPLE, CD 2.20]</a:t>
            </a:r>
          </a:p>
          <a:p>
            <a:pPr eaLnBrk="1" hangingPunct="1"/>
            <a:endParaRPr lang="en-US"/>
          </a:p>
          <a:p>
            <a:pPr eaLnBrk="1" hangingPunct="1"/>
            <a:r>
              <a:rPr lang="en-US"/>
              <a:t>First Impressions: Only a voice and drum are heard in this example.  The drum seemingly mimics the sound of the vocalist.</a:t>
            </a:r>
          </a:p>
          <a:p>
            <a:pPr eaLnBrk="1" hangingPunct="1"/>
            <a:endParaRPr lang="en-US"/>
          </a:p>
          <a:p>
            <a:pPr eaLnBrk="1" hangingPunct="1"/>
            <a:r>
              <a:rPr lang="en-US"/>
              <a:t>Aural Analysis: Drum languages depend on two criteria: the tonal contours of the language and the rhythm of the speech.  By mimicking these aspects, a drummer can </a:t>
            </a:r>
            <a:r>
              <a:rPr lang="ja-JP" altLang="en-US"/>
              <a:t>“</a:t>
            </a:r>
            <a:r>
              <a:rPr lang="en-US" altLang="ja-JP"/>
              <a:t>speak</a:t>
            </a:r>
            <a:r>
              <a:rPr lang="ja-JP" altLang="en-US"/>
              <a:t>”</a:t>
            </a:r>
            <a:r>
              <a:rPr lang="en-US" altLang="ja-JP"/>
              <a:t> with his drum and be understood by cultural insiders familiar with the combination of tones and rhythm.</a:t>
            </a:r>
          </a:p>
          <a:p>
            <a:pPr eaLnBrk="1" hangingPunct="1"/>
            <a:endParaRPr lang="en-US"/>
          </a:p>
          <a:p>
            <a:pPr eaLnBrk="1" hangingPunct="1"/>
            <a:r>
              <a:rPr lang="en-US"/>
              <a:t>Many Ghanaian languages are tonal, meaning that the inflection of the voice is as important to the meaning of a word as its phonetic sound.  In order to imitate the tones, a drum must be able to produce at least two pitches so that a </a:t>
            </a:r>
            <a:r>
              <a:rPr lang="ja-JP" altLang="en-US"/>
              <a:t>“</a:t>
            </a:r>
            <a:r>
              <a:rPr lang="en-US" altLang="ja-JP"/>
              <a:t>high</a:t>
            </a:r>
            <a:r>
              <a:rPr lang="ja-JP" altLang="en-US"/>
              <a:t>”</a:t>
            </a:r>
            <a:r>
              <a:rPr lang="en-US" altLang="ja-JP"/>
              <a:t> and </a:t>
            </a:r>
            <a:r>
              <a:rPr lang="ja-JP" altLang="en-US"/>
              <a:t>“</a:t>
            </a:r>
            <a:r>
              <a:rPr lang="en-US" altLang="ja-JP"/>
              <a:t>low</a:t>
            </a:r>
            <a:r>
              <a:rPr lang="ja-JP" altLang="en-US"/>
              <a:t>”</a:t>
            </a:r>
            <a:r>
              <a:rPr lang="en-US" altLang="ja-JP"/>
              <a:t> sound can be used to imitate tonal inflection.  A </a:t>
            </a:r>
            <a:r>
              <a:rPr lang="ja-JP" altLang="en-US"/>
              <a:t>“</a:t>
            </a:r>
            <a:r>
              <a:rPr lang="en-US" altLang="ja-JP"/>
              <a:t>rising</a:t>
            </a:r>
            <a:r>
              <a:rPr lang="ja-JP" altLang="en-US"/>
              <a:t>”</a:t>
            </a:r>
            <a:r>
              <a:rPr lang="en-US" altLang="ja-JP"/>
              <a:t> tone, for example, would be a combination of the two, from low to high.  If you are familiar with the rhythm and tones of the cartoon theme song to </a:t>
            </a:r>
            <a:r>
              <a:rPr lang="ja-JP" altLang="en-US"/>
              <a:t>“</a:t>
            </a:r>
            <a:r>
              <a:rPr lang="en-US" altLang="ja-JP"/>
              <a:t>George of the Jungle,</a:t>
            </a:r>
            <a:r>
              <a:rPr lang="ja-JP" altLang="en-US"/>
              <a:t>”</a:t>
            </a:r>
            <a:r>
              <a:rPr lang="en-US" altLang="ja-JP"/>
              <a:t> this is a good way to demonstrate this concept.  The listener must not only recognize the distinctive high-low pattern, but also have the cultural knowledge of the cartoon (or Brendan Fraser movie) to associate the musical pattern with the words of the song. </a:t>
            </a:r>
          </a:p>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64E170A-FE56-A741-8F8C-3A33B57125D2}" type="slidenum">
              <a:rPr lang="en-US" sz="1200"/>
              <a:pPr/>
              <a:t>12</a:t>
            </a:fld>
            <a:endParaRPr lang="en-US" sz="1200"/>
          </a:p>
        </p:txBody>
      </p:sp>
      <p:sp>
        <p:nvSpPr>
          <p:cNvPr id="183298" name="Rectangle 2"/>
          <p:cNvSpPr>
            <a:spLocks noGrp="1" noRot="1" noChangeAspect="1" noChangeArrowheads="1" noTextEdit="1"/>
          </p:cNvSpPr>
          <p:nvPr>
            <p:ph type="sldImg"/>
          </p:nvPr>
        </p:nvSpPr>
        <p:spPr>
          <a:xfrm>
            <a:off x="2260600" y="609600"/>
            <a:ext cx="2336800" cy="1752600"/>
          </a:xfrm>
          <a:ln/>
          <a:extLst>
            <a:ext uri="{FAA26D3D-D897-4be2-8F04-BA451C77F1D7}">
              <ma14:placeholderFlag xmlns:ma14="http://schemas.microsoft.com/office/mac/drawingml/2011/main" val="1"/>
            </a:ext>
          </a:extLst>
        </p:spPr>
      </p:sp>
      <p:sp>
        <p:nvSpPr>
          <p:cNvPr id="156675" name="Rectangle 3"/>
          <p:cNvSpPr>
            <a:spLocks noGrp="1" noChangeArrowheads="1"/>
          </p:cNvSpPr>
          <p:nvPr>
            <p:ph type="body" idx="1"/>
          </p:nvPr>
        </p:nvSpPr>
        <p:spPr>
          <a:xfrm>
            <a:off x="914400" y="2438400"/>
            <a:ext cx="5029200" cy="5638800"/>
          </a:xfrm>
          <a:noFill/>
        </p:spPr>
        <p:txBody>
          <a:bodyPr/>
          <a:lstStyle/>
          <a:p>
            <a:pPr eaLnBrk="1" hangingPunct="1"/>
            <a:r>
              <a:rPr lang="en-US" sz="1100"/>
              <a:t>As is true in many parts of the world, music is believed to strengthen the efficacy of speech.  In the </a:t>
            </a:r>
            <a:r>
              <a:rPr lang="ja-JP" altLang="en-US" sz="1100"/>
              <a:t>“</a:t>
            </a:r>
            <a:r>
              <a:rPr lang="en-US" altLang="ja-JP" sz="1100"/>
              <a:t>talking drum</a:t>
            </a:r>
            <a:r>
              <a:rPr lang="ja-JP" altLang="en-US" sz="1100"/>
              <a:t>”</a:t>
            </a:r>
            <a:r>
              <a:rPr lang="en-US" altLang="ja-JP" sz="1100"/>
              <a:t> traditions of Sub-Saharan Africa, this is especially true as these </a:t>
            </a:r>
            <a:r>
              <a:rPr lang="ja-JP" altLang="en-US" sz="1100"/>
              <a:t>“</a:t>
            </a:r>
            <a:r>
              <a:rPr lang="en-US" altLang="ja-JP" sz="1100" b="1"/>
              <a:t>surrogate speech</a:t>
            </a:r>
            <a:r>
              <a:rPr lang="ja-JP" altLang="en-US" sz="1100"/>
              <a:t>”</a:t>
            </a:r>
            <a:r>
              <a:rPr lang="en-US" altLang="ja-JP" sz="1100"/>
              <a:t> performances may entirely replace regular speech.  Drums are often prized by royalty and can be the symbol of a chief</a:t>
            </a:r>
            <a:r>
              <a:rPr lang="ja-JP" altLang="en-US" sz="1100"/>
              <a:t>’</a:t>
            </a:r>
            <a:r>
              <a:rPr lang="en-US" altLang="ja-JP" sz="1100"/>
              <a:t>s power.  In times of war, the enemy often sought to capture the chief</a:t>
            </a:r>
            <a:r>
              <a:rPr lang="ja-JP" altLang="en-US" sz="1100"/>
              <a:t>’</a:t>
            </a:r>
            <a:r>
              <a:rPr lang="en-US" altLang="ja-JP" sz="1100"/>
              <a:t>s royal drums in order to claim victory (much as Western armies tried to capture the opponent</a:t>
            </a:r>
            <a:r>
              <a:rPr lang="ja-JP" altLang="en-US" sz="1100"/>
              <a:t>’</a:t>
            </a:r>
            <a:r>
              <a:rPr lang="en-US" altLang="ja-JP" sz="1100"/>
              <a:t>s flag).</a:t>
            </a:r>
          </a:p>
          <a:p>
            <a:pPr eaLnBrk="1" hangingPunct="1"/>
            <a:endParaRPr lang="en-US" sz="1100"/>
          </a:p>
          <a:p>
            <a:pPr eaLnBrk="1" hangingPunct="1"/>
            <a:r>
              <a:rPr lang="en-US" sz="1100"/>
              <a:t>Such royal drums are often used for praising the chief, as well as ancestral spirits.  The sound of the drum is believed to be heard in the spiritual plane and consequently performance on such drums is considered a sacred, or at the least a highly specialized activity.  Using a drum to recite the powerful ancestral spirits of a family</a:t>
            </a:r>
            <a:r>
              <a:rPr lang="ja-JP" altLang="en-US" sz="1100"/>
              <a:t>’</a:t>
            </a:r>
            <a:r>
              <a:rPr lang="en-US" altLang="ja-JP" sz="1100"/>
              <a:t>s lineage is believed to bring those spirits into the presence of the community, thus </a:t>
            </a:r>
            <a:r>
              <a:rPr lang="ja-JP" altLang="en-US" sz="1100"/>
              <a:t>“</a:t>
            </a:r>
            <a:r>
              <a:rPr lang="en-US" altLang="ja-JP" sz="1100" b="1"/>
              <a:t>praise drumming</a:t>
            </a:r>
            <a:r>
              <a:rPr lang="ja-JP" altLang="en-US" sz="1100"/>
              <a:t>”</a:t>
            </a:r>
            <a:r>
              <a:rPr lang="en-US" altLang="ja-JP" sz="1100"/>
              <a:t> traditions are taken very seriously.</a:t>
            </a:r>
          </a:p>
          <a:p>
            <a:pPr eaLnBrk="1" hangingPunct="1"/>
            <a:endParaRPr lang="en-US" sz="1100"/>
          </a:p>
          <a:p>
            <a:pPr eaLnBrk="1" hangingPunct="1"/>
            <a:r>
              <a:rPr lang="en-US" sz="1100"/>
              <a:t>Often times, the patterns played on the drums involve the </a:t>
            </a:r>
            <a:r>
              <a:rPr lang="en-US" sz="1100" b="1"/>
              <a:t>recitation of proverbs or poetry</a:t>
            </a:r>
            <a:r>
              <a:rPr lang="en-US" sz="1100"/>
              <a:t>.  The poetry itself often contains secondary meanings understood by cultural insiders.  Thus, even non-natives who have learned to speak the language being performed on the drum may still be challenged to understand the deeper meaning of the poetry.</a:t>
            </a:r>
          </a:p>
          <a:p>
            <a:pPr eaLnBrk="1" hangingPunct="1"/>
            <a:endParaRPr lang="en-US" sz="11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08200" y="685800"/>
            <a:ext cx="2641600" cy="1981200"/>
          </a:xfrm>
        </p:spPr>
      </p:sp>
      <p:sp>
        <p:nvSpPr>
          <p:cNvPr id="158722" name="Notes Placeholder 2"/>
          <p:cNvSpPr>
            <a:spLocks noGrp="1"/>
          </p:cNvSpPr>
          <p:nvPr>
            <p:ph type="body" idx="1"/>
          </p:nvPr>
        </p:nvSpPr>
        <p:spPr>
          <a:noFill/>
        </p:spPr>
        <p:txBody>
          <a:bodyPr/>
          <a:lstStyle/>
          <a:p>
            <a:r>
              <a:rPr lang="en-US"/>
              <a:t>Similar to Ghana, Nigeria has a great amount of ethnic diversity, but is one of the most populous countries in Africa.  By comparison, Ghana has roughly 24 million people, while Nigeria has over 155 million.  More than half of these people live in the city of Lagos, which is the third largest city on the continent behind Cairo, Egypt; and Kinshasa, DRC (Democratic Republic of the Congo).  </a:t>
            </a:r>
          </a:p>
          <a:p>
            <a:endParaRPr lang="en-US"/>
          </a:p>
          <a:p>
            <a:r>
              <a:rPr lang="en-US"/>
              <a:t>The majority populations of Nigeria include the Hausa/Fulani, Igbo, and Yoruba.  The Yoruba are probably best known among these, as their cultural traditions are often cited as the root of many activities found in the Americas and Caribbean due to the colonial slave trade.</a:t>
            </a:r>
          </a:p>
          <a:p>
            <a:endParaRPr lang="en-US"/>
          </a:p>
          <a:p>
            <a:r>
              <a:rPr lang="en-US"/>
              <a:t>Many of Africa’s popular music genres, dubbed generically as “Afro-Pop” have centered in Nigeria.  Afrobeat, created by Afropop icon, Fela Kuti, and Juju music, which we study in this chapter, are the two most significant genres, but other styles, such as Ghanaian Highlife or Congolese soukous, were also important popular genres through much of the twentieth century.</a:t>
            </a:r>
          </a:p>
          <a:p>
            <a:endParaRPr lang="en-US"/>
          </a:p>
          <a:p>
            <a:endParaRPr lang="en-US"/>
          </a:p>
        </p:txBody>
      </p:sp>
      <p:sp>
        <p:nvSpPr>
          <p:cNvPr id="158723"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F01AA1C-5D14-4645-91A1-8FAFF861786A}" type="slidenum">
              <a:rPr lang="en-US" sz="1200"/>
              <a:pPr/>
              <a:t>13</a:t>
            </a:fld>
            <a:endParaRPr 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2192880-C41A-1048-949B-AAEED8839BD8}" type="slidenum">
              <a:rPr lang="en-US" sz="1200"/>
              <a:pPr/>
              <a:t>14</a:t>
            </a:fld>
            <a:endParaRPr lang="en-US" sz="1200"/>
          </a:p>
        </p:txBody>
      </p:sp>
      <p:sp>
        <p:nvSpPr>
          <p:cNvPr id="184322" name="Rectangle 2"/>
          <p:cNvSpPr>
            <a:spLocks noGrp="1" noRot="1" noChangeAspect="1" noChangeArrowheads="1" noTextEdit="1"/>
          </p:cNvSpPr>
          <p:nvPr>
            <p:ph type="sldImg"/>
          </p:nvPr>
        </p:nvSpPr>
        <p:spPr>
          <a:xfrm>
            <a:off x="2108200" y="685800"/>
            <a:ext cx="2641600" cy="1981200"/>
          </a:xfrm>
          <a:ln/>
          <a:extLst>
            <a:ext uri="{FAA26D3D-D897-4be2-8F04-BA451C77F1D7}">
              <ma14:placeholderFlag xmlns:ma14="http://schemas.microsoft.com/office/mac/drawingml/2011/main" val="1"/>
            </a:ext>
          </a:extLst>
        </p:spPr>
      </p:sp>
      <p:sp>
        <p:nvSpPr>
          <p:cNvPr id="160771" name="Rectangle 3"/>
          <p:cNvSpPr>
            <a:spLocks noGrp="1" noChangeArrowheads="1"/>
          </p:cNvSpPr>
          <p:nvPr>
            <p:ph type="body" idx="1"/>
          </p:nvPr>
        </p:nvSpPr>
        <p:spPr>
          <a:noFill/>
        </p:spPr>
        <p:txBody>
          <a:bodyPr/>
          <a:lstStyle/>
          <a:p>
            <a:pPr eaLnBrk="1" hangingPunct="1"/>
            <a:r>
              <a:rPr lang="en-US" sz="1000"/>
              <a:t>[PLAY AUDIO EXAMPLE, CD 2.21]</a:t>
            </a:r>
          </a:p>
          <a:p>
            <a:pPr eaLnBrk="1" hangingPunct="1"/>
            <a:endParaRPr lang="en-US" sz="1000"/>
          </a:p>
          <a:p>
            <a:pPr eaLnBrk="1" hangingPunct="1"/>
            <a:r>
              <a:rPr lang="en-US" sz="1000"/>
              <a:t>First Impressions: The use of electric guitars and keyboard quickly suggest that Juju is a popular music style.  The polyrhythmic undercurrent is also an outstanding feature, along with the distinctive fluctuating timbre of the lead drum. Those familiar with popular world music might even recognize the voice of lead vocalist, King Sunny Adé, one of the most successful world music artists from Africa.</a:t>
            </a:r>
          </a:p>
          <a:p>
            <a:pPr eaLnBrk="1" hangingPunct="1"/>
            <a:endParaRPr lang="en-US" sz="1000"/>
          </a:p>
          <a:p>
            <a:pPr eaLnBrk="1" hangingPunct="1"/>
            <a:r>
              <a:rPr lang="en-US" sz="1000"/>
              <a:t>Aural Analysis: While the melodic instruments and voices are most prominent, there is a continuous undercurrent of polyrhythmic percussion throughout the performance.  (See chapter 10:site 1 for further explanation of polyrhythm.)  Most prominent of the percussion is the </a:t>
            </a:r>
            <a:r>
              <a:rPr lang="en-US" sz="1000" i="1"/>
              <a:t>gan gan</a:t>
            </a:r>
            <a:r>
              <a:rPr lang="en-US" sz="1000"/>
              <a:t>, an hourglass pressure drum found in a variety of sizes by different names (e.g., </a:t>
            </a:r>
            <a:r>
              <a:rPr lang="en-US" sz="1000" i="1"/>
              <a:t>dundun</a:t>
            </a:r>
            <a:r>
              <a:rPr lang="en-US" sz="1000"/>
              <a:t>) throughout much of West Africa.  Such drums are especially common in Nigeria where they are found in a variety of traditional contexts.  These drums “talk” by changing pitch during performance (see chapter 10:site 2 for further explanation of talking drums), often conveying the same message as the vocal lyrics, but also improvising solos. Other instruments that help to identify the genre are the use of an electric organ and pedal steel guitar, though the latter is not heard in this example.</a:t>
            </a:r>
          </a:p>
          <a:p>
            <a:pPr eaLnBrk="1" hangingPunct="1"/>
            <a:endParaRPr lang="en-US" sz="1000"/>
          </a:p>
          <a:p>
            <a:pPr eaLnBrk="1" hangingPunct="1"/>
            <a:r>
              <a:rPr lang="en-US" sz="1000"/>
              <a:t>Because this is a popular style, Juju music often has an easily discernable “duple meter” beat, which encourages its accessibility to a wider audience that may not be able to dance easily to the complex polyrhythms.</a:t>
            </a:r>
          </a:p>
          <a:p>
            <a:pPr eaLnBrk="1" hangingPunct="1"/>
            <a:endParaRPr lang="en-US" sz="1000"/>
          </a:p>
          <a:p>
            <a:pPr eaLnBrk="1" hangingPunct="1"/>
            <a:r>
              <a:rPr lang="en-US" sz="1000"/>
              <a:t>English is widely spoken in Nigeria, so many songs include English lyrics.  Juju is originally associated with the Yoruba people, so this is the primary indigenous language sung by its most prominent artists.</a:t>
            </a:r>
          </a:p>
          <a:p>
            <a:pPr eaLnBrk="1" hangingPunct="1"/>
            <a:endParaRPr lang="en-US" sz="10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A06EB17-1396-AD44-99B7-0471A0AC979D}" type="slidenum">
              <a:rPr lang="en-US" sz="1200"/>
              <a:pPr/>
              <a:t>15</a:t>
            </a:fld>
            <a:endParaRPr lang="en-US" sz="1200"/>
          </a:p>
        </p:txBody>
      </p:sp>
      <p:sp>
        <p:nvSpPr>
          <p:cNvPr id="185346" name="Rectangle 2"/>
          <p:cNvSpPr>
            <a:spLocks noGrp="1" noRot="1" noChangeAspect="1" noChangeArrowheads="1" noTextEdit="1"/>
          </p:cNvSpPr>
          <p:nvPr>
            <p:ph type="sldImg"/>
          </p:nvPr>
        </p:nvSpPr>
        <p:spPr>
          <a:xfrm>
            <a:off x="2108200" y="685800"/>
            <a:ext cx="2641600" cy="1981200"/>
          </a:xfrm>
          <a:ln/>
          <a:extLst>
            <a:ext uri="{FAA26D3D-D897-4be2-8F04-BA451C77F1D7}">
              <ma14:placeholderFlag xmlns:ma14="http://schemas.microsoft.com/office/mac/drawingml/2011/main" val="1"/>
            </a:ext>
          </a:extLst>
        </p:spPr>
      </p:sp>
      <p:sp>
        <p:nvSpPr>
          <p:cNvPr id="162819" name="Rectangle 3"/>
          <p:cNvSpPr>
            <a:spLocks noGrp="1" noChangeArrowheads="1"/>
          </p:cNvSpPr>
          <p:nvPr>
            <p:ph type="body" idx="1"/>
          </p:nvPr>
        </p:nvSpPr>
        <p:spPr>
          <a:noFill/>
        </p:spPr>
        <p:txBody>
          <a:bodyPr/>
          <a:lstStyle/>
          <a:p>
            <a:pPr eaLnBrk="1" hangingPunct="1"/>
            <a:r>
              <a:rPr lang="en-US"/>
              <a:t>Juju music began as a relatively small ensemble consisting of a few percussion instruments and a guitar.  The main focus was on the lyrics, but as popular dance contexts thrived through the 1940s and 1950s, due in part to the success of Ghanaian Highlife music, many  Nigerian musicians, such as I.K. Dairo, began to expand the ensemble to perform at such venues.  The key distinguishing feature between Highlife and Juju at that time was a greater emphasis on polyrhythmic drumming and the incorporation of the “talking drum” as a solo instrument.  </a:t>
            </a:r>
          </a:p>
          <a:p>
            <a:pPr eaLnBrk="1" hangingPunct="1"/>
            <a:endParaRPr lang="en-US"/>
          </a:p>
          <a:p>
            <a:pPr eaLnBrk="1" hangingPunct="1"/>
            <a:r>
              <a:rPr lang="en-US"/>
              <a:t>During the 1960s, King Sunny Adé established a Highlife band, but transitioned to Juju as Nigerian nationalism encouraged this music as an expression of cultural identity.  KSA added features, such as the pedal steel guitar, and became well-known for his electric guitar solos and vibrant stage shows.  His royal lineage also brought him great attention, as musicians are generally considered to have low social status.  His prolific output of recordings peaked with his signing to Island Records, an internationally recognized music label best known for introducing Bob Marley to global audiences.  While his tenure with Island was short-lived, KSA has continued to produce successful recordings among world music enthusiasts for over forty years.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DA0F3AA-3F16-3443-8C11-4561D800EBE3}" type="slidenum">
              <a:rPr lang="en-US" sz="1200"/>
              <a:pPr/>
              <a:t>16</a:t>
            </a:fld>
            <a:endParaRPr lang="en-US" sz="1200"/>
          </a:p>
        </p:txBody>
      </p:sp>
      <p:sp>
        <p:nvSpPr>
          <p:cNvPr id="186370" name="Rectangle 2"/>
          <p:cNvSpPr>
            <a:spLocks noGrp="1" noRot="1" noChangeAspect="1" noChangeArrowheads="1" noTextEdit="1"/>
          </p:cNvSpPr>
          <p:nvPr>
            <p:ph type="sldImg"/>
          </p:nvPr>
        </p:nvSpPr>
        <p:spPr>
          <a:xfrm>
            <a:off x="2108200" y="685800"/>
            <a:ext cx="2641600" cy="1981200"/>
          </a:xfrm>
          <a:ln/>
          <a:extLst>
            <a:ext uri="{FAA26D3D-D897-4be2-8F04-BA451C77F1D7}">
              <ma14:placeholderFlag xmlns:ma14="http://schemas.microsoft.com/office/mac/drawingml/2011/main" val="1"/>
            </a:ext>
          </a:extLst>
        </p:spPr>
      </p:sp>
      <p:sp>
        <p:nvSpPr>
          <p:cNvPr id="164867" name="Rectangle 3"/>
          <p:cNvSpPr>
            <a:spLocks noGrp="1" noChangeArrowheads="1"/>
          </p:cNvSpPr>
          <p:nvPr>
            <p:ph type="body" idx="1"/>
          </p:nvPr>
        </p:nvSpPr>
        <p:spPr>
          <a:noFill/>
        </p:spPr>
        <p:txBody>
          <a:bodyPr/>
          <a:lstStyle/>
          <a:p>
            <a:pPr eaLnBrk="1" hangingPunct="1"/>
            <a:r>
              <a:rPr lang="en-US"/>
              <a:t>Pygmy populations living traditional lifestyles are found throughout the rainforest region of Central Africa.</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346834E-94E9-214E-AF1F-23EFD3E337A6}" type="slidenum">
              <a:rPr lang="en-US" sz="1200"/>
              <a:pPr/>
              <a:t>17</a:t>
            </a:fld>
            <a:endParaRPr lang="en-US" sz="1200"/>
          </a:p>
        </p:txBody>
      </p:sp>
      <p:sp>
        <p:nvSpPr>
          <p:cNvPr id="187394" name="Rectangle 2"/>
          <p:cNvSpPr>
            <a:spLocks noGrp="1" noRot="1" noChangeAspect="1" noChangeArrowheads="1" noTextEdit="1"/>
          </p:cNvSpPr>
          <p:nvPr>
            <p:ph type="sldImg"/>
          </p:nvPr>
        </p:nvSpPr>
        <p:spPr>
          <a:xfrm>
            <a:off x="2108200" y="685800"/>
            <a:ext cx="2641600" cy="1981200"/>
          </a:xfrm>
          <a:ln/>
          <a:extLst>
            <a:ext uri="{FAA26D3D-D897-4be2-8F04-BA451C77F1D7}">
              <ma14:placeholderFlag xmlns:ma14="http://schemas.microsoft.com/office/mac/drawingml/2011/main" val="1"/>
            </a:ext>
          </a:extLst>
        </p:spPr>
      </p:sp>
      <p:sp>
        <p:nvSpPr>
          <p:cNvPr id="166915" name="Rectangle 3"/>
          <p:cNvSpPr>
            <a:spLocks noGrp="1" noChangeArrowheads="1"/>
          </p:cNvSpPr>
          <p:nvPr>
            <p:ph type="body" idx="1"/>
          </p:nvPr>
        </p:nvSpPr>
        <p:spPr>
          <a:noFill/>
        </p:spPr>
        <p:txBody>
          <a:bodyPr/>
          <a:lstStyle/>
          <a:p>
            <a:pPr eaLnBrk="1" hangingPunct="1"/>
            <a:r>
              <a:rPr lang="en-US"/>
              <a:t>The </a:t>
            </a:r>
            <a:r>
              <a:rPr lang="en-US" b="1"/>
              <a:t>rainforests</a:t>
            </a:r>
            <a:r>
              <a:rPr lang="en-US"/>
              <a:t> of Central Africa spread throughout the DRC (formerly known as Zaire), as well as the Republic of the Congo.  Kinshasa is the largest city in the region and numerous ethnic groups are found.  Best known of these are the various pygmy ethnic groups.</a:t>
            </a:r>
          </a:p>
          <a:p>
            <a:pPr eaLnBrk="1" hangingPunct="1"/>
            <a:endParaRPr lang="en-US"/>
          </a:p>
          <a:p>
            <a:pPr eaLnBrk="1" hangingPunct="1"/>
            <a:r>
              <a:rPr lang="en-US"/>
              <a:t>Many urban dwellers consider the </a:t>
            </a:r>
            <a:r>
              <a:rPr lang="en-US" b="1"/>
              <a:t>pygmies</a:t>
            </a:r>
            <a:r>
              <a:rPr lang="en-US"/>
              <a:t> a </a:t>
            </a:r>
            <a:r>
              <a:rPr lang="ja-JP" altLang="en-US"/>
              <a:t>“</a:t>
            </a:r>
            <a:r>
              <a:rPr lang="en-US" altLang="ja-JP"/>
              <a:t>mystical</a:t>
            </a:r>
            <a:r>
              <a:rPr lang="ja-JP" altLang="en-US"/>
              <a:t>”</a:t>
            </a:r>
            <a:r>
              <a:rPr lang="en-US" altLang="ja-JP"/>
              <a:t> population, though there are many urbanites who have regular contact with pygmy  groups for economic trade.  Estimates place the pygmy population between 40,000 and 600,000, though the former is more likely. Pygmy populations are known for their short stature, averaging less than five feet in height.  There are several different pygmy ethnic groups, the Mbuti (heard in the audio example), studied by Colin Turnbull in the 1960s, being the best known.  </a:t>
            </a:r>
          </a:p>
          <a:p>
            <a:pPr eaLnBrk="1" hangingPunct="1"/>
            <a:endParaRPr lang="en-US"/>
          </a:p>
          <a:p>
            <a:pPr eaLnBrk="1" hangingPunct="1"/>
            <a:r>
              <a:rPr lang="en-US"/>
              <a:t>Anthropologists have been fascinated with many aspects of pygmy culture. Pygmy communities are often cited as the premiere example of a </a:t>
            </a:r>
            <a:r>
              <a:rPr lang="ja-JP" altLang="en-US"/>
              <a:t>“</a:t>
            </a:r>
            <a:r>
              <a:rPr lang="en-US" altLang="ja-JP" b="1"/>
              <a:t>nomadic egalitarian society</a:t>
            </a:r>
            <a:r>
              <a:rPr lang="en-US" altLang="ja-JP"/>
              <a:t>.</a:t>
            </a:r>
            <a:r>
              <a:rPr lang="ja-JP" altLang="en-US"/>
              <a:t>”</a:t>
            </a:r>
            <a:r>
              <a:rPr lang="en-US" altLang="ja-JP"/>
              <a:t>  Nomadic societies frequently move their dwellings according to the availability of resources.  An egalitarian society is one in which each member plays an </a:t>
            </a:r>
            <a:r>
              <a:rPr lang="ja-JP" altLang="en-US"/>
              <a:t>“</a:t>
            </a:r>
            <a:r>
              <a:rPr lang="en-US" altLang="ja-JP"/>
              <a:t>equal</a:t>
            </a:r>
            <a:r>
              <a:rPr lang="ja-JP" altLang="en-US"/>
              <a:t>”</a:t>
            </a:r>
            <a:r>
              <a:rPr lang="en-US" altLang="ja-JP"/>
              <a:t> role.  As such, there is no chief or social hierarchy, though individuals may take on a leadership role dependent on context, e.g., a young man may lead a hunting party or an elder a spiritual ritual.</a:t>
            </a:r>
          </a:p>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374E5BE-1673-3C4C-B856-21BF5EB0049A}" type="slidenum">
              <a:rPr lang="en-US" sz="1200"/>
              <a:pPr/>
              <a:t>18</a:t>
            </a:fld>
            <a:endParaRPr lang="en-US" sz="1200"/>
          </a:p>
        </p:txBody>
      </p:sp>
      <p:sp>
        <p:nvSpPr>
          <p:cNvPr id="188418" name="Rectangle 2"/>
          <p:cNvSpPr>
            <a:spLocks noGrp="1" noRot="1" noChangeAspect="1" noChangeArrowheads="1" noTextEdit="1"/>
          </p:cNvSpPr>
          <p:nvPr>
            <p:ph type="sldImg"/>
          </p:nvPr>
        </p:nvSpPr>
        <p:spPr>
          <a:xfrm>
            <a:off x="2108200" y="685800"/>
            <a:ext cx="2641600" cy="1981200"/>
          </a:xfrm>
          <a:ln/>
          <a:extLst>
            <a:ext uri="{FAA26D3D-D897-4be2-8F04-BA451C77F1D7}">
              <ma14:placeholderFlag xmlns:ma14="http://schemas.microsoft.com/office/mac/drawingml/2011/main" val="1"/>
            </a:ext>
          </a:extLst>
        </p:spPr>
      </p:sp>
      <p:sp>
        <p:nvSpPr>
          <p:cNvPr id="168963" name="Rectangle 3"/>
          <p:cNvSpPr>
            <a:spLocks noGrp="1" noChangeArrowheads="1"/>
          </p:cNvSpPr>
          <p:nvPr>
            <p:ph type="body" idx="1"/>
          </p:nvPr>
        </p:nvSpPr>
        <p:spPr>
          <a:noFill/>
        </p:spPr>
        <p:txBody>
          <a:bodyPr/>
          <a:lstStyle/>
          <a:p>
            <a:pPr eaLnBrk="1" hangingPunct="1"/>
            <a:r>
              <a:rPr lang="en-US"/>
              <a:t>[PLAY AUDIO EXAMPLE, CD 2.22]</a:t>
            </a:r>
          </a:p>
          <a:p>
            <a:pPr eaLnBrk="1" hangingPunct="1"/>
            <a:endParaRPr lang="en-US"/>
          </a:p>
          <a:p>
            <a:pPr eaLnBrk="1" hangingPunct="1"/>
            <a:r>
              <a:rPr lang="en-US"/>
              <a:t>First Impressions: Each vocal line consists of utterances that interweave with other group members. These often sound like “hooting,” rather than singing as text is not generally associated with the verbalizations.</a:t>
            </a:r>
          </a:p>
          <a:p>
            <a:pPr eaLnBrk="1" hangingPunct="1"/>
            <a:endParaRPr lang="en-US"/>
          </a:p>
          <a:p>
            <a:pPr eaLnBrk="1" hangingPunct="1"/>
            <a:r>
              <a:rPr lang="en-US"/>
              <a:t>Aural Analysis: Although pygmy populations are often far from contact with outside music traditions, they still create music using </a:t>
            </a:r>
            <a:r>
              <a:rPr lang="en-US" b="1"/>
              <a:t>polyrhythm</a:t>
            </a:r>
            <a:r>
              <a:rPr lang="en-US"/>
              <a:t>.  In this case, however, voices dominate, rather than instruments.  While some performers organize the vocals in the typical </a:t>
            </a:r>
            <a:r>
              <a:rPr lang="en-US" b="1"/>
              <a:t>call and response</a:t>
            </a:r>
            <a:r>
              <a:rPr lang="en-US"/>
              <a:t> pattern, others repeat short phrases that interlock with other vocal performers to create a thick rhythmically dense music.  Small drums or rattles are sometimes used in addition to the voices, but full instrumental ensembles are not often found.</a:t>
            </a:r>
          </a:p>
          <a:p>
            <a:pPr eaLnBrk="1" hangingPunct="1"/>
            <a:endParaRPr lang="en-US"/>
          </a:p>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AB9A4FA-3C11-F741-878B-EEB6D406E5BE}" type="slidenum">
              <a:rPr lang="en-US" sz="1200"/>
              <a:pPr/>
              <a:t>19</a:t>
            </a:fld>
            <a:endParaRPr lang="en-US" sz="1200"/>
          </a:p>
        </p:txBody>
      </p:sp>
      <p:sp>
        <p:nvSpPr>
          <p:cNvPr id="189442" name="Rectangle 2"/>
          <p:cNvSpPr>
            <a:spLocks noGrp="1" noRot="1" noChangeAspect="1" noChangeArrowheads="1" noTextEdit="1"/>
          </p:cNvSpPr>
          <p:nvPr>
            <p:ph type="sldImg"/>
          </p:nvPr>
        </p:nvSpPr>
        <p:spPr>
          <a:xfrm>
            <a:off x="2108200" y="685800"/>
            <a:ext cx="2641600" cy="1981200"/>
          </a:xfrm>
          <a:ln/>
          <a:extLst>
            <a:ext uri="{FAA26D3D-D897-4be2-8F04-BA451C77F1D7}">
              <ma14:placeholderFlag xmlns:ma14="http://schemas.microsoft.com/office/mac/drawingml/2011/main" val="1"/>
            </a:ext>
          </a:extLst>
        </p:spPr>
      </p:sp>
      <p:sp>
        <p:nvSpPr>
          <p:cNvPr id="171011" name="Rectangle 3"/>
          <p:cNvSpPr>
            <a:spLocks noGrp="1" noChangeArrowheads="1"/>
          </p:cNvSpPr>
          <p:nvPr>
            <p:ph type="body" idx="1"/>
          </p:nvPr>
        </p:nvSpPr>
        <p:spPr>
          <a:noFill/>
        </p:spPr>
        <p:txBody>
          <a:bodyPr/>
          <a:lstStyle/>
          <a:p>
            <a:pPr eaLnBrk="1" hangingPunct="1"/>
            <a:r>
              <a:rPr lang="en-US"/>
              <a:t>Heavy instruments would be a burden to carry from place to place, so the voice is the primary instrument among nomadic pygmy groups, along with small portable instruments, such as a drum, bell, or rattle.</a:t>
            </a:r>
          </a:p>
          <a:p>
            <a:pPr eaLnBrk="1" hangingPunct="1"/>
            <a:endParaRPr lang="en-US"/>
          </a:p>
          <a:p>
            <a:pPr eaLnBrk="1" hangingPunct="1"/>
            <a:r>
              <a:rPr lang="en-US"/>
              <a:t>Performances are usually a community activity with each person contributing to the whole.  Ethnomusicologists often consider this </a:t>
            </a:r>
            <a:r>
              <a:rPr lang="ja-JP" altLang="en-US"/>
              <a:t>“</a:t>
            </a:r>
            <a:r>
              <a:rPr lang="en-US" altLang="ja-JP"/>
              <a:t>equal participation</a:t>
            </a:r>
            <a:r>
              <a:rPr lang="ja-JP" altLang="en-US"/>
              <a:t>”</a:t>
            </a:r>
            <a:r>
              <a:rPr lang="en-US" altLang="ja-JP"/>
              <a:t> in musical performance as a reflection of pygmy egalitarian social structure.</a:t>
            </a:r>
          </a:p>
          <a:p>
            <a:pPr eaLnBrk="1" hangingPunct="1"/>
            <a:endParaRPr lang="en-US"/>
          </a:p>
          <a:p>
            <a:pPr eaLnBrk="1" hangingPunct="1"/>
            <a:r>
              <a:rPr lang="en-US"/>
              <a:t>Most performances are done in connection with spiritual activities.  Animistic beliefs revolving around the rainforest, as well as lunar cycle, dominate Pygmy belief systems.</a:t>
            </a:r>
          </a:p>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7B6D7EB-96BE-5D4D-9907-7C5C5C39B5D4}" type="slidenum">
              <a:rPr lang="en-US" sz="1200"/>
              <a:pPr/>
              <a:t>2</a:t>
            </a:fld>
            <a:endParaRPr lang="en-US" sz="1200"/>
          </a:p>
        </p:txBody>
      </p:sp>
      <p:sp>
        <p:nvSpPr>
          <p:cNvPr id="98306" name="Rectangle 2"/>
          <p:cNvSpPr>
            <a:spLocks noGrp="1" noRot="1" noChangeAspect="1" noChangeArrowheads="1" noTextEdit="1"/>
          </p:cNvSpPr>
          <p:nvPr>
            <p:ph type="sldImg"/>
          </p:nvPr>
        </p:nvSpPr>
        <p:spPr>
          <a:xfrm>
            <a:off x="2108200" y="685800"/>
            <a:ext cx="2641600" cy="1981200"/>
          </a:xfrm>
          <a:ln/>
          <a:extLst>
            <a:ext uri="{FAA26D3D-D897-4be2-8F04-BA451C77F1D7}">
              <ma14:placeholderFlag xmlns:ma14="http://schemas.microsoft.com/office/mac/drawingml/2011/main" val="1"/>
            </a:ext>
          </a:extLst>
        </p:spPr>
      </p:sp>
      <p:sp>
        <p:nvSpPr>
          <p:cNvPr id="136195" name="Rectangle 3"/>
          <p:cNvSpPr>
            <a:spLocks noGrp="1" noChangeArrowheads="1"/>
          </p:cNvSpPr>
          <p:nvPr>
            <p:ph type="body" idx="1"/>
          </p:nvPr>
        </p:nvSpPr>
        <p:spPr>
          <a:noFill/>
        </p:spPr>
        <p:txBody>
          <a:bodyPr/>
          <a:lstStyle/>
          <a:p>
            <a:pPr eaLnBrk="1" hangingPunct="1"/>
            <a:r>
              <a:rPr lang="en-US"/>
              <a:t>Note that Africa is the second largest continent (Asia being first), although Mercator projection maps make it appear smaller, as discussed in chapter 1 lecture.</a:t>
            </a:r>
          </a:p>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0853DCE-DD9B-B145-B2C1-2432DD12DCA4}" type="slidenum">
              <a:rPr lang="en-US" sz="1200"/>
              <a:pPr/>
              <a:t>20</a:t>
            </a:fld>
            <a:endParaRPr lang="en-US" sz="1200"/>
          </a:p>
        </p:txBody>
      </p:sp>
      <p:sp>
        <p:nvSpPr>
          <p:cNvPr id="194562" name="Rectangle 2"/>
          <p:cNvSpPr>
            <a:spLocks noGrp="1" noRot="1" noChangeAspect="1" noChangeArrowheads="1" noTextEdit="1"/>
          </p:cNvSpPr>
          <p:nvPr>
            <p:ph type="sldImg"/>
          </p:nvPr>
        </p:nvSpPr>
        <p:spPr>
          <a:xfrm>
            <a:off x="2108200" y="685800"/>
            <a:ext cx="2641600" cy="1981200"/>
          </a:xfrm>
          <a:ln/>
          <a:extLst>
            <a:ext uri="{FAA26D3D-D897-4be2-8F04-BA451C77F1D7}">
              <ma14:placeholderFlag xmlns:ma14="http://schemas.microsoft.com/office/mac/drawingml/2011/main" val="1"/>
            </a:ext>
          </a:extLst>
        </p:spPr>
      </p:sp>
      <p:sp>
        <p:nvSpPr>
          <p:cNvPr id="181251" name="Rectangle 3"/>
          <p:cNvSpPr>
            <a:spLocks noGrp="1" noChangeArrowheads="1"/>
          </p:cNvSpPr>
          <p:nvPr>
            <p:ph type="body" idx="1"/>
          </p:nvPr>
        </p:nvSpPr>
        <p:spPr>
          <a:noFill/>
        </p:spPr>
        <p:txBody>
          <a:bodyPr/>
          <a:lstStyle/>
          <a:p>
            <a:pPr eaLnBrk="1" hangingPunct="1"/>
            <a:r>
              <a:rPr lang="en-US"/>
              <a:t>The </a:t>
            </a:r>
            <a:r>
              <a:rPr lang="en-US" i="1"/>
              <a:t>akadinda</a:t>
            </a:r>
            <a:r>
              <a:rPr lang="en-US"/>
              <a:t> is but one of many xylophone traditions found throughout Sub-Saharan Africa.</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9E8D131-9B0D-E249-95FE-AAFF9E672A60}" type="slidenum">
              <a:rPr lang="en-US" sz="1200"/>
              <a:pPr/>
              <a:t>21</a:t>
            </a:fld>
            <a:endParaRPr lang="en-US" sz="1200"/>
          </a:p>
        </p:txBody>
      </p:sp>
      <p:sp>
        <p:nvSpPr>
          <p:cNvPr id="195586" name="Rectangle 2"/>
          <p:cNvSpPr>
            <a:spLocks noGrp="1" noRot="1" noChangeAspect="1" noChangeArrowheads="1" noTextEdit="1"/>
          </p:cNvSpPr>
          <p:nvPr>
            <p:ph type="sldImg"/>
          </p:nvPr>
        </p:nvSpPr>
        <p:spPr>
          <a:xfrm>
            <a:off x="2108200" y="685800"/>
            <a:ext cx="2641600" cy="1981200"/>
          </a:xfrm>
          <a:ln/>
          <a:extLst>
            <a:ext uri="{FAA26D3D-D897-4be2-8F04-BA451C77F1D7}">
              <ma14:placeholderFlag xmlns:ma14="http://schemas.microsoft.com/office/mac/drawingml/2011/main" val="1"/>
            </a:ext>
          </a:extLst>
        </p:spPr>
      </p:sp>
      <p:sp>
        <p:nvSpPr>
          <p:cNvPr id="183299" name="Rectangle 3"/>
          <p:cNvSpPr>
            <a:spLocks noGrp="1" noChangeArrowheads="1"/>
          </p:cNvSpPr>
          <p:nvPr>
            <p:ph type="body" idx="1"/>
          </p:nvPr>
        </p:nvSpPr>
        <p:spPr>
          <a:noFill/>
        </p:spPr>
        <p:txBody>
          <a:bodyPr/>
          <a:lstStyle/>
          <a:p>
            <a:pPr eaLnBrk="1" hangingPunct="1"/>
            <a:r>
              <a:rPr lang="en-US" b="1"/>
              <a:t>Lake Victoria</a:t>
            </a:r>
            <a:r>
              <a:rPr lang="en-US"/>
              <a:t> is the second largest freshwater lake in the world (Lake Superior in the USA is the first).  The region</a:t>
            </a:r>
            <a:r>
              <a:rPr lang="ja-JP" altLang="en-US"/>
              <a:t>’</a:t>
            </a:r>
            <a:r>
              <a:rPr lang="en-US" altLang="ja-JP"/>
              <a:t>s known history dates to the 4th century AD where it was a major crossroads between the Nilotic and Bantu peoples who traded via the Nile River that flows from Lake Victoria.  </a:t>
            </a:r>
          </a:p>
          <a:p>
            <a:pPr eaLnBrk="1" hangingPunct="1"/>
            <a:endParaRPr lang="en-US"/>
          </a:p>
          <a:p>
            <a:pPr eaLnBrk="1" hangingPunct="1"/>
            <a:r>
              <a:rPr lang="en-US"/>
              <a:t>The most powerful kingdom to arise was that of </a:t>
            </a:r>
            <a:r>
              <a:rPr lang="en-US" b="1"/>
              <a:t>Buganda</a:t>
            </a:r>
            <a:r>
              <a:rPr lang="en-US"/>
              <a:t>, which had its origins in the late 14th century, but came to dominate the region primarily during the 19th century.  </a:t>
            </a:r>
            <a:r>
              <a:rPr lang="en-US" b="1"/>
              <a:t>Buganda</a:t>
            </a:r>
            <a:r>
              <a:rPr lang="en-US"/>
              <a:t> is believed to have two kings, one human, the other spiritual.  The spiritual king is represented by a pair of </a:t>
            </a:r>
            <a:r>
              <a:rPr lang="en-US" b="1"/>
              <a:t>royal drums</a:t>
            </a:r>
            <a:r>
              <a:rPr lang="en-US"/>
              <a:t>, while the human king is responsible for secular affairs.  This kingdom still exists within the larger nation of Uganda, which derives its name from Buganda.</a:t>
            </a:r>
          </a:p>
          <a:p>
            <a:pPr eaLnBrk="1" hangingPunct="1"/>
            <a:endParaRPr lang="en-US"/>
          </a:p>
          <a:p>
            <a:pPr eaLnBrk="1" hangingPunct="1"/>
            <a:r>
              <a:rPr lang="en-US"/>
              <a:t>Achieving independence from British colonial rule in 1962, the country saw a series of political coups, the most notorious of these led by the dictator </a:t>
            </a:r>
            <a:r>
              <a:rPr lang="en-US" b="1"/>
              <a:t>Idi Amin</a:t>
            </a:r>
            <a:r>
              <a:rPr lang="en-US"/>
              <a:t>.  During the 1970s, his leadership caused the deaths of roughly 300,000 people and the forcible exile of nearly the entire East Indian population of the country.  Uganda consequently fell into economic despair from which it is still trying to recover.</a:t>
            </a:r>
          </a:p>
          <a:p>
            <a:pPr eaLnBrk="1" hangingPunct="1"/>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9483AE5-15F2-854B-8310-D5FEEAE282F6}" type="slidenum">
              <a:rPr lang="en-US" sz="1200"/>
              <a:pPr/>
              <a:t>22</a:t>
            </a:fld>
            <a:endParaRPr lang="en-US" sz="1200"/>
          </a:p>
        </p:txBody>
      </p:sp>
      <p:sp>
        <p:nvSpPr>
          <p:cNvPr id="196610" name="Rectangle 2"/>
          <p:cNvSpPr>
            <a:spLocks noGrp="1" noRot="1" noChangeAspect="1" noChangeArrowheads="1" noTextEdit="1"/>
          </p:cNvSpPr>
          <p:nvPr>
            <p:ph type="sldImg"/>
          </p:nvPr>
        </p:nvSpPr>
        <p:spPr>
          <a:xfrm>
            <a:off x="2108200" y="685800"/>
            <a:ext cx="2641600" cy="1981200"/>
          </a:xfrm>
          <a:ln/>
          <a:extLst>
            <a:ext uri="{FAA26D3D-D897-4be2-8F04-BA451C77F1D7}">
              <ma14:placeholderFlag xmlns:ma14="http://schemas.microsoft.com/office/mac/drawingml/2011/main" val="1"/>
            </a:ext>
          </a:extLst>
        </p:spPr>
      </p:sp>
      <p:sp>
        <p:nvSpPr>
          <p:cNvPr id="185347" name="Rectangle 3"/>
          <p:cNvSpPr>
            <a:spLocks noGrp="1" noChangeArrowheads="1"/>
          </p:cNvSpPr>
          <p:nvPr>
            <p:ph type="body" idx="1"/>
          </p:nvPr>
        </p:nvSpPr>
        <p:spPr>
          <a:noFill/>
        </p:spPr>
        <p:txBody>
          <a:bodyPr/>
          <a:lstStyle/>
          <a:p>
            <a:pPr eaLnBrk="1" hangingPunct="1"/>
            <a:r>
              <a:rPr lang="en-US"/>
              <a:t>[PLAY AUDIO EXAMPLE, CD 2.24]</a:t>
            </a:r>
          </a:p>
          <a:p>
            <a:pPr eaLnBrk="1" hangingPunct="1"/>
            <a:endParaRPr lang="en-US"/>
          </a:p>
          <a:p>
            <a:pPr eaLnBrk="1" hangingPunct="1"/>
            <a:r>
              <a:rPr lang="en-US"/>
              <a:t>The akadinda is a log xylophone with between seventeen and twenty-two bars.  The performers sit opposite each other, striking the ends of the bars to create interweaving patterns.  While similar traditions exist elsewhere in Uganda, the akadinda is unique for its triple interlocking patterns, while duple is more typical of other similar xylophone traditions, e.g., amadinda.  The rhythmic density of akadinda performance can approach nearly six hundred beats per minute.</a:t>
            </a:r>
          </a:p>
          <a:p>
            <a:pPr eaLnBrk="1" hangingPunct="1"/>
            <a:endParaRPr lang="en-US"/>
          </a:p>
          <a:p>
            <a:pPr eaLnBrk="1" hangingPunct="1"/>
            <a:r>
              <a:rPr lang="en-US"/>
              <a:t>Akadinda </a:t>
            </a:r>
            <a:r>
              <a:rPr lang="ja-JP" altLang="en-US"/>
              <a:t>“</a:t>
            </a:r>
            <a:r>
              <a:rPr lang="en-US" altLang="ja-JP"/>
              <a:t>ensembles</a:t>
            </a:r>
            <a:r>
              <a:rPr lang="ja-JP" altLang="en-US"/>
              <a:t>”</a:t>
            </a:r>
            <a:r>
              <a:rPr lang="en-US" altLang="ja-JP"/>
              <a:t> are sometimes found utilizing individual instruments of different ranges.</a:t>
            </a:r>
          </a:p>
          <a:p>
            <a:pPr eaLnBrk="1" hangingPunct="1"/>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7CB8BB4-F1AC-D648-9327-9D1C6CA71783}" type="slidenum">
              <a:rPr lang="en-US" sz="1200"/>
              <a:pPr/>
              <a:t>23</a:t>
            </a:fld>
            <a:endParaRPr lang="en-US" sz="1200"/>
          </a:p>
        </p:txBody>
      </p:sp>
      <p:sp>
        <p:nvSpPr>
          <p:cNvPr id="197634" name="Rectangle 2"/>
          <p:cNvSpPr>
            <a:spLocks noGrp="1" noRot="1" noChangeAspect="1" noChangeArrowheads="1" noTextEdit="1"/>
          </p:cNvSpPr>
          <p:nvPr>
            <p:ph type="sldImg"/>
          </p:nvPr>
        </p:nvSpPr>
        <p:spPr>
          <a:xfrm>
            <a:off x="2108200" y="685800"/>
            <a:ext cx="2641600" cy="1981200"/>
          </a:xfrm>
          <a:ln/>
          <a:extLst>
            <a:ext uri="{FAA26D3D-D897-4be2-8F04-BA451C77F1D7}">
              <ma14:placeholderFlag xmlns:ma14="http://schemas.microsoft.com/office/mac/drawingml/2011/main" val="1"/>
            </a:ext>
          </a:extLst>
        </p:spPr>
      </p:sp>
      <p:sp>
        <p:nvSpPr>
          <p:cNvPr id="187395" name="Rectangle 3"/>
          <p:cNvSpPr>
            <a:spLocks noGrp="1" noChangeArrowheads="1"/>
          </p:cNvSpPr>
          <p:nvPr>
            <p:ph type="body" idx="1"/>
          </p:nvPr>
        </p:nvSpPr>
        <p:spPr>
          <a:noFill/>
        </p:spPr>
        <p:txBody>
          <a:bodyPr/>
          <a:lstStyle/>
          <a:p>
            <a:pPr eaLnBrk="1" hangingPunct="1"/>
            <a:r>
              <a:rPr lang="en-US"/>
              <a:t>The akadinda is typically associated with music of the court.  This music, like many court traditions, is often used to praise the king (kabaka) and his royal lineage.  In this way, the akadinda can act as a surrogate speech instrument, similar to the </a:t>
            </a:r>
            <a:r>
              <a:rPr lang="ja-JP" altLang="en-US"/>
              <a:t>“</a:t>
            </a:r>
            <a:r>
              <a:rPr lang="en-US" altLang="ja-JP"/>
              <a:t>talking drums.”</a:t>
            </a:r>
          </a:p>
          <a:p>
            <a:pPr eaLnBrk="1" hangingPunct="1"/>
            <a:endParaRPr lang="en-US"/>
          </a:p>
          <a:p>
            <a:pPr eaLnBrk="1" hangingPunct="1"/>
            <a:r>
              <a:rPr lang="en-US"/>
              <a:t>The most closely associated tradition is performance on the amadinda, which uses double interlocking patterns (the same amount of </a:t>
            </a:r>
            <a:r>
              <a:rPr lang="ja-JP" altLang="en-US"/>
              <a:t>“</a:t>
            </a:r>
            <a:r>
              <a:rPr lang="en-US" altLang="ja-JP"/>
              <a:t>time</a:t>
            </a:r>
            <a:r>
              <a:rPr lang="ja-JP" altLang="en-US"/>
              <a:t>”</a:t>
            </a:r>
            <a:r>
              <a:rPr lang="en-US" altLang="ja-JP"/>
              <a:t> would have only two pulses instead of three) and has only twelve pitches.  The embaire, also uses double interlocking patterns but only utilizes seven pitches; it is played in the same manner with performers on either side of the pitch bars.</a:t>
            </a:r>
          </a:p>
          <a:p>
            <a:pPr eaLnBrk="1" hangingPunct="1"/>
            <a:endParaRPr lang="en-US"/>
          </a:p>
          <a:p>
            <a:pPr eaLnBrk="1" hangingPunct="1"/>
            <a:r>
              <a:rPr lang="en-US"/>
              <a:t>Xylophones are common instruments throughout Sub-Saharan Africa.  Most use wooden pitch bars (keys) suspended over a resonator.  The most common type has a gourd resonator for each individual bar, as with the balafon pictured above.  Often times a small membrane is placed over a hole in the resonator to produce a </a:t>
            </a:r>
            <a:r>
              <a:rPr lang="ja-JP" altLang="en-US"/>
              <a:t>“</a:t>
            </a:r>
            <a:r>
              <a:rPr lang="en-US" altLang="ja-JP"/>
              <a:t>buzzing</a:t>
            </a:r>
            <a:r>
              <a:rPr lang="ja-JP" altLang="en-US"/>
              <a:t>”</a:t>
            </a:r>
            <a:r>
              <a:rPr lang="en-US" altLang="ja-JP"/>
              <a:t> timbre typical of a variety of instruments found in Sub-Saharan Africa.  Other xylophones use the earth itself as a resonator.  Polyrhythm is inevitably the manner in which xylophone traditions are musically organized.</a:t>
            </a:r>
          </a:p>
          <a:p>
            <a:pPr eaLnBrk="1" hangingPunct="1"/>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339B655-94CC-A345-82C4-5611F5813EC7}" type="slidenum">
              <a:rPr lang="en-US" sz="1200"/>
              <a:pPr/>
              <a:t>24</a:t>
            </a:fld>
            <a:endParaRPr lang="en-US" sz="1200"/>
          </a:p>
        </p:txBody>
      </p:sp>
      <p:sp>
        <p:nvSpPr>
          <p:cNvPr id="198658" name="Rectangle 2"/>
          <p:cNvSpPr>
            <a:spLocks noGrp="1" noRot="1" noChangeAspect="1" noChangeArrowheads="1" noTextEdit="1"/>
          </p:cNvSpPr>
          <p:nvPr>
            <p:ph type="sldImg"/>
          </p:nvPr>
        </p:nvSpPr>
        <p:spPr>
          <a:xfrm>
            <a:off x="2108200" y="685800"/>
            <a:ext cx="2641600" cy="1981200"/>
          </a:xfrm>
          <a:ln/>
          <a:extLst>
            <a:ext uri="{FAA26D3D-D897-4be2-8F04-BA451C77F1D7}">
              <ma14:placeholderFlag xmlns:ma14="http://schemas.microsoft.com/office/mac/drawingml/2011/main" val="1"/>
            </a:ext>
          </a:extLst>
        </p:spPr>
      </p:sp>
      <p:sp>
        <p:nvSpPr>
          <p:cNvPr id="189443" name="Rectangle 3"/>
          <p:cNvSpPr>
            <a:spLocks noGrp="1" noChangeArrowheads="1"/>
          </p:cNvSpPr>
          <p:nvPr>
            <p:ph type="body" idx="1"/>
          </p:nvPr>
        </p:nvSpPr>
        <p:spPr>
          <a:noFill/>
        </p:spPr>
        <p:txBody>
          <a:bodyPr/>
          <a:lstStyle/>
          <a:p>
            <a:pPr eaLnBrk="1" hangingPunct="1"/>
            <a:r>
              <a:rPr lang="en-US"/>
              <a:t>Senegal-Gambia is often referred to as a single entity because the two areas are culturally so similar.</a:t>
            </a:r>
          </a:p>
          <a:p>
            <a:pPr eaLnBrk="1" hangingPunct="1"/>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08200" y="685800"/>
            <a:ext cx="2641600" cy="1981200"/>
          </a:xfrm>
        </p:spPr>
      </p:sp>
      <p:sp>
        <p:nvSpPr>
          <p:cNvPr id="191490" name="Notes Placeholder 2"/>
          <p:cNvSpPr>
            <a:spLocks noGrp="1"/>
          </p:cNvSpPr>
          <p:nvPr>
            <p:ph type="body" idx="1"/>
          </p:nvPr>
        </p:nvSpPr>
        <p:spPr>
          <a:noFill/>
        </p:spPr>
        <p:txBody>
          <a:bodyPr/>
          <a:lstStyle/>
          <a:p>
            <a:pPr eaLnBrk="1" hangingPunct="1"/>
            <a:r>
              <a:rPr lang="en-US"/>
              <a:t>As was typical of European </a:t>
            </a:r>
            <a:r>
              <a:rPr lang="en-US" b="1"/>
              <a:t>colonization</a:t>
            </a:r>
            <a:r>
              <a:rPr lang="en-US"/>
              <a:t>, the political borders of Senegal and Gambia were determined by geographic features rather than cultural considerations.  In the case of Gambia (the smallest country on the African continent), it was colonized by the British who wanted control of the Gambia river that runs through the center of the region.  The surrounding country, Senegal, was colonized by the French.</a:t>
            </a:r>
          </a:p>
          <a:p>
            <a:pPr eaLnBrk="1" hangingPunct="1"/>
            <a:endParaRPr lang="en-US"/>
          </a:p>
          <a:p>
            <a:pPr eaLnBrk="1" hangingPunct="1"/>
            <a:r>
              <a:rPr lang="en-US"/>
              <a:t>The predominant ethnic group of the region is the </a:t>
            </a:r>
            <a:r>
              <a:rPr lang="en-US" b="1"/>
              <a:t>Mandinka</a:t>
            </a:r>
            <a:r>
              <a:rPr lang="en-US"/>
              <a:t>, descendants of the Mali Empire that dominated the region from the 14th to 17th centuries.  Mandinka peoples are found in almost every country of West Africa.</a:t>
            </a:r>
          </a:p>
          <a:p>
            <a:pPr eaLnBrk="1" hangingPunct="1"/>
            <a:endParaRPr lang="en-US"/>
          </a:p>
          <a:p>
            <a:pPr eaLnBrk="1" hangingPunct="1"/>
            <a:r>
              <a:rPr lang="en-US"/>
              <a:t>Though found in many places throughout Sub-Saharan Africa, the </a:t>
            </a:r>
            <a:r>
              <a:rPr lang="en-US" b="1"/>
              <a:t>jalolu</a:t>
            </a:r>
            <a:r>
              <a:rPr lang="en-US"/>
              <a:t> (plural of </a:t>
            </a:r>
            <a:r>
              <a:rPr lang="en-US" b="1"/>
              <a:t>jali</a:t>
            </a:r>
            <a:r>
              <a:rPr lang="en-US"/>
              <a:t>) are perhaps the best known of oral historians.  While Western culture relies on empirical evidence to determine history, the Mandinka rely on a jali to recount the history of their people.  These musician-historians are given a very low social status so that they can </a:t>
            </a:r>
            <a:r>
              <a:rPr lang="ja-JP" altLang="en-US"/>
              <a:t>“</a:t>
            </a:r>
            <a:r>
              <a:rPr lang="en-US" altLang="ja-JP"/>
              <a:t>praise</a:t>
            </a:r>
            <a:r>
              <a:rPr lang="ja-JP" altLang="en-US"/>
              <a:t>”</a:t>
            </a:r>
            <a:r>
              <a:rPr lang="en-US" altLang="ja-JP"/>
              <a:t> people of nearly any social strata, but they are much respected by royalty and common folk alike.  A common proverb suggests their significance, </a:t>
            </a:r>
            <a:r>
              <a:rPr lang="ja-JP" altLang="en-US"/>
              <a:t>“</a:t>
            </a:r>
            <a:r>
              <a:rPr lang="en-US" altLang="ja-JP"/>
              <a:t>When a jali dies, a library has burned to the ground.</a:t>
            </a:r>
            <a:r>
              <a:rPr lang="ja-JP" altLang="en-US"/>
              <a:t>”</a:t>
            </a:r>
            <a:endParaRPr lang="en-US" altLang="ja-JP"/>
          </a:p>
          <a:p>
            <a:pPr eaLnBrk="1" hangingPunct="1"/>
            <a:endParaRPr lang="en-US"/>
          </a:p>
          <a:p>
            <a:endParaRPr lang="en-US"/>
          </a:p>
        </p:txBody>
      </p:sp>
      <p:sp>
        <p:nvSpPr>
          <p:cNvPr id="191491"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42DAA2B-3A8D-624C-B0F1-144E44097644}" type="slidenum">
              <a:rPr lang="en-US" sz="1200"/>
              <a:pPr/>
              <a:t>25</a:t>
            </a:fld>
            <a:endParaRPr 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9EF6EFC-8645-C842-9E8A-BB2B8E346FE2}" type="slidenum">
              <a:rPr lang="en-US" sz="1200"/>
              <a:pPr/>
              <a:t>26</a:t>
            </a:fld>
            <a:endParaRPr lang="en-US" sz="1200"/>
          </a:p>
        </p:txBody>
      </p:sp>
      <p:sp>
        <p:nvSpPr>
          <p:cNvPr id="200706" name="Rectangle 2"/>
          <p:cNvSpPr>
            <a:spLocks noGrp="1" noRot="1" noChangeAspect="1" noChangeArrowheads="1" noTextEdit="1"/>
          </p:cNvSpPr>
          <p:nvPr>
            <p:ph type="sldImg"/>
          </p:nvPr>
        </p:nvSpPr>
        <p:spPr>
          <a:xfrm>
            <a:off x="2108200" y="685800"/>
            <a:ext cx="2641600" cy="1981200"/>
          </a:xfrm>
          <a:ln/>
          <a:extLst>
            <a:ext uri="{FAA26D3D-D897-4be2-8F04-BA451C77F1D7}">
              <ma14:placeholderFlag xmlns:ma14="http://schemas.microsoft.com/office/mac/drawingml/2011/main" val="1"/>
            </a:ext>
          </a:extLst>
        </p:spPr>
      </p:sp>
      <p:sp>
        <p:nvSpPr>
          <p:cNvPr id="193539" name="Rectangle 3"/>
          <p:cNvSpPr>
            <a:spLocks noGrp="1" noChangeArrowheads="1"/>
          </p:cNvSpPr>
          <p:nvPr>
            <p:ph type="body" idx="1"/>
          </p:nvPr>
        </p:nvSpPr>
        <p:spPr>
          <a:noFill/>
        </p:spPr>
        <p:txBody>
          <a:bodyPr/>
          <a:lstStyle/>
          <a:p>
            <a:pPr eaLnBrk="1" hangingPunct="1"/>
            <a:r>
              <a:rPr lang="en-US"/>
              <a:t>[PLAY AUDIO EXAMPLE, CD 3.1]</a:t>
            </a:r>
          </a:p>
          <a:p>
            <a:pPr eaLnBrk="1" hangingPunct="1"/>
            <a:r>
              <a:rPr lang="en-US"/>
              <a:t>First Impressions: The two features of this music are the instrument, a harp-like sound that churns continuously throughout the performance, and the voice, where each phrase sounds more like a declamation than a melody.</a:t>
            </a:r>
          </a:p>
          <a:p>
            <a:pPr eaLnBrk="1" hangingPunct="1"/>
            <a:endParaRPr lang="en-US"/>
          </a:p>
          <a:p>
            <a:pPr eaLnBrk="1" hangingPunct="1"/>
            <a:r>
              <a:rPr lang="en-US"/>
              <a:t>Aural Analysis: The </a:t>
            </a:r>
            <a:r>
              <a:rPr lang="en-US" b="1"/>
              <a:t>kora</a:t>
            </a:r>
            <a:r>
              <a:rPr lang="en-US"/>
              <a:t> is classified as a lute-harp.  A lute due to its basic construction (body &amp; neck), but harp as the plane of strings runs perpendicular, rather than parallel, to the face of the resonator.  Roderic Knight, a specialist in kora performance, suggests the term </a:t>
            </a:r>
            <a:r>
              <a:rPr lang="ja-JP" altLang="en-US"/>
              <a:t>“</a:t>
            </a:r>
            <a:r>
              <a:rPr lang="en-US" altLang="ja-JP"/>
              <a:t>bridge-harp</a:t>
            </a:r>
            <a:r>
              <a:rPr lang="ja-JP" altLang="en-US"/>
              <a:t>”</a:t>
            </a:r>
            <a:r>
              <a:rPr lang="en-US" altLang="ja-JP"/>
              <a:t> to describe the instrument.  The slide shows a close-up of the bridge, revealing two sets of strings.  The strings are tied to the neck by leather straps that are twisted for tuning.  Performers generally sit on the ground.</a:t>
            </a:r>
          </a:p>
          <a:p>
            <a:pPr eaLnBrk="1" hangingPunct="1"/>
            <a:endParaRPr lang="en-US"/>
          </a:p>
          <a:p>
            <a:pPr eaLnBrk="1" hangingPunct="1"/>
            <a:r>
              <a:rPr lang="en-US"/>
              <a:t>The music has two basic features, the </a:t>
            </a:r>
            <a:r>
              <a:rPr lang="en-US" b="1" i="1"/>
              <a:t>kumbengo</a:t>
            </a:r>
            <a:r>
              <a:rPr lang="en-US"/>
              <a:t>, which is an underlying polyrhythmic pattern, and the </a:t>
            </a:r>
            <a:r>
              <a:rPr lang="en-US" b="1" i="1"/>
              <a:t>birimintingo</a:t>
            </a:r>
            <a:r>
              <a:rPr lang="en-US"/>
              <a:t>, which are the solo </a:t>
            </a:r>
            <a:r>
              <a:rPr lang="ja-JP" altLang="en-US"/>
              <a:t>“</a:t>
            </a:r>
            <a:r>
              <a:rPr lang="en-US" altLang="ja-JP"/>
              <a:t>flourishes</a:t>
            </a:r>
            <a:r>
              <a:rPr lang="ja-JP" altLang="en-US"/>
              <a:t>”</a:t>
            </a:r>
            <a:r>
              <a:rPr lang="en-US" altLang="ja-JP"/>
              <a:t> a performer plays when not singing.  The instrument is played with only the thumbs and forefingers.  The pitches of the strings alternate in scale degree from one side to the next so that the </a:t>
            </a:r>
            <a:r>
              <a:rPr lang="en-US" altLang="ja-JP" i="1"/>
              <a:t>birimintingo</a:t>
            </a:r>
            <a:r>
              <a:rPr lang="en-US" altLang="ja-JP"/>
              <a:t> can be played more quickly.  The </a:t>
            </a:r>
            <a:r>
              <a:rPr lang="en-US" altLang="ja-JP" i="1"/>
              <a:t>kumbengo</a:t>
            </a:r>
            <a:r>
              <a:rPr lang="en-US" altLang="ja-JP"/>
              <a:t> is generally maintained throughout the performance, underlying the singing as well as </a:t>
            </a:r>
            <a:r>
              <a:rPr lang="en-US" altLang="ja-JP" i="1"/>
              <a:t>birimintingo</a:t>
            </a:r>
            <a:r>
              <a:rPr lang="en-US" altLang="ja-JP"/>
              <a:t> solo passages.  </a:t>
            </a:r>
          </a:p>
          <a:p>
            <a:pPr eaLnBrk="1" hangingPunct="1"/>
            <a:endParaRPr lang="en-US"/>
          </a:p>
          <a:p>
            <a:pPr eaLnBrk="1" hangingPunct="1"/>
            <a:r>
              <a:rPr lang="en-US"/>
              <a:t>The vocalist sings during the purely </a:t>
            </a:r>
            <a:r>
              <a:rPr lang="en-US" i="1"/>
              <a:t>kumbengo</a:t>
            </a:r>
            <a:r>
              <a:rPr lang="en-US"/>
              <a:t> sections.  The singing style often sounds like shouting with a descending melodic contour.  The jali shows his skill as a musician during the </a:t>
            </a:r>
            <a:r>
              <a:rPr lang="en-US" i="1"/>
              <a:t>birimintingo</a:t>
            </a:r>
            <a:r>
              <a:rPr lang="en-US"/>
              <a:t> and his skill as an oral historian/praise singer during the </a:t>
            </a:r>
            <a:r>
              <a:rPr lang="en-US" i="1"/>
              <a:t>kumbengo</a:t>
            </a:r>
            <a:r>
              <a:rPr lang="en-US"/>
              <a:t> sections.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12A61A0-4441-DA46-A5F5-7F3AB032114B}" type="slidenum">
              <a:rPr lang="en-US" sz="1200"/>
              <a:pPr/>
              <a:t>27</a:t>
            </a:fld>
            <a:endParaRPr lang="en-US" sz="1200"/>
          </a:p>
        </p:txBody>
      </p:sp>
      <p:sp>
        <p:nvSpPr>
          <p:cNvPr id="201730" name="Rectangle 2"/>
          <p:cNvSpPr>
            <a:spLocks noGrp="1" noRot="1" noChangeAspect="1" noChangeArrowheads="1" noTextEdit="1"/>
          </p:cNvSpPr>
          <p:nvPr>
            <p:ph type="sldImg"/>
          </p:nvPr>
        </p:nvSpPr>
        <p:spPr>
          <a:xfrm>
            <a:off x="2133600" y="609600"/>
            <a:ext cx="2336800" cy="1752600"/>
          </a:xfrm>
          <a:ln/>
          <a:extLst>
            <a:ext uri="{FAA26D3D-D897-4be2-8F04-BA451C77F1D7}">
              <ma14:placeholderFlag xmlns:ma14="http://schemas.microsoft.com/office/mac/drawingml/2011/main" val="1"/>
            </a:ext>
          </a:extLst>
        </p:spPr>
      </p:sp>
      <p:sp>
        <p:nvSpPr>
          <p:cNvPr id="195587" name="Rectangle 3"/>
          <p:cNvSpPr>
            <a:spLocks noGrp="1" noChangeArrowheads="1"/>
          </p:cNvSpPr>
          <p:nvPr>
            <p:ph type="body" idx="1"/>
          </p:nvPr>
        </p:nvSpPr>
        <p:spPr>
          <a:xfrm>
            <a:off x="914400" y="2438400"/>
            <a:ext cx="5029200" cy="5638800"/>
          </a:xfrm>
          <a:noFill/>
        </p:spPr>
        <p:txBody>
          <a:bodyPr/>
          <a:lstStyle/>
          <a:p>
            <a:pPr eaLnBrk="1" hangingPunct="1"/>
            <a:r>
              <a:rPr lang="en-US" sz="1100"/>
              <a:t>While the </a:t>
            </a:r>
            <a:r>
              <a:rPr lang="en-US" sz="1100" b="1"/>
              <a:t>jali</a:t>
            </a:r>
            <a:r>
              <a:rPr lang="ja-JP" altLang="en-US" sz="1100" b="1"/>
              <a:t>’</a:t>
            </a:r>
            <a:r>
              <a:rPr lang="en-US" altLang="ja-JP" sz="1100" b="1"/>
              <a:t>s</a:t>
            </a:r>
            <a:r>
              <a:rPr lang="en-US" altLang="ja-JP" sz="1100"/>
              <a:t> main function is as an </a:t>
            </a:r>
            <a:r>
              <a:rPr lang="en-US" altLang="ja-JP" sz="1100" b="1"/>
              <a:t>oral historian</a:t>
            </a:r>
            <a:r>
              <a:rPr lang="en-US" altLang="ja-JP" sz="1100"/>
              <a:t>, the manner in which he recounts the history of the Mandinka people or specific family lineages is through </a:t>
            </a:r>
            <a:r>
              <a:rPr lang="ja-JP" altLang="en-US" sz="1100"/>
              <a:t>“</a:t>
            </a:r>
            <a:r>
              <a:rPr lang="en-US" altLang="ja-JP" sz="1100" b="1"/>
              <a:t>praise-singing</a:t>
            </a:r>
            <a:r>
              <a:rPr lang="en-US" altLang="ja-JP" sz="1100"/>
              <a:t>.</a:t>
            </a:r>
            <a:r>
              <a:rPr lang="ja-JP" altLang="en-US" sz="1100"/>
              <a:t>”</a:t>
            </a:r>
            <a:r>
              <a:rPr lang="en-US" altLang="ja-JP" sz="1100"/>
              <a:t>  A person</a:t>
            </a:r>
            <a:r>
              <a:rPr lang="ja-JP" altLang="en-US" sz="1100"/>
              <a:t>’</a:t>
            </a:r>
            <a:r>
              <a:rPr lang="en-US" altLang="ja-JP" sz="1100"/>
              <a:t>s surname generally indicates their family</a:t>
            </a:r>
            <a:r>
              <a:rPr lang="ja-JP" altLang="en-US" sz="1100"/>
              <a:t>’</a:t>
            </a:r>
            <a:r>
              <a:rPr lang="en-US" altLang="ja-JP" sz="1100"/>
              <a:t>s role within society.  For example, the name </a:t>
            </a:r>
            <a:r>
              <a:rPr lang="ja-JP" altLang="en-US" sz="1100"/>
              <a:t>“</a:t>
            </a:r>
            <a:r>
              <a:rPr lang="en-US" altLang="ja-JP" sz="1100"/>
              <a:t>Smith</a:t>
            </a:r>
            <a:r>
              <a:rPr lang="ja-JP" altLang="en-US" sz="1100"/>
              <a:t>”</a:t>
            </a:r>
            <a:r>
              <a:rPr lang="en-US" altLang="ja-JP" sz="1100"/>
              <a:t> is common in the United States.  This name is a shortened form of </a:t>
            </a:r>
            <a:r>
              <a:rPr lang="ja-JP" altLang="en-US" sz="1100"/>
              <a:t>“</a:t>
            </a:r>
            <a:r>
              <a:rPr lang="en-US" altLang="ja-JP" sz="1100"/>
              <a:t>Blacksmith,</a:t>
            </a:r>
            <a:r>
              <a:rPr lang="ja-JP" altLang="en-US" sz="1100"/>
              <a:t>”</a:t>
            </a:r>
            <a:r>
              <a:rPr lang="en-US" altLang="ja-JP" sz="1100"/>
              <a:t> which is an occupation mostly outdated.  Yet, a person named Smith undoubtedly had an ancestor whose role in society was as a blacksmith.  Thus, the name indicates to the </a:t>
            </a:r>
            <a:r>
              <a:rPr lang="en-US" altLang="ja-JP" sz="1100" b="1"/>
              <a:t>jali</a:t>
            </a:r>
            <a:r>
              <a:rPr lang="en-US" altLang="ja-JP" sz="1100"/>
              <a:t> a family history that he can sing about, if known.</a:t>
            </a:r>
          </a:p>
          <a:p>
            <a:pPr eaLnBrk="1" hangingPunct="1"/>
            <a:endParaRPr lang="en-US" sz="1100"/>
          </a:p>
          <a:p>
            <a:pPr eaLnBrk="1" hangingPunct="1"/>
            <a:r>
              <a:rPr lang="en-US" sz="1100"/>
              <a:t>When a jali praises a person</a:t>
            </a:r>
            <a:r>
              <a:rPr lang="ja-JP" altLang="en-US" sz="1100"/>
              <a:t>’</a:t>
            </a:r>
            <a:r>
              <a:rPr lang="en-US" altLang="ja-JP" sz="1100"/>
              <a:t>s name and family lineage, the recipient of such praises is expected to </a:t>
            </a:r>
            <a:r>
              <a:rPr lang="ja-JP" altLang="en-US" sz="1100"/>
              <a:t>“</a:t>
            </a:r>
            <a:r>
              <a:rPr lang="en-US" altLang="ja-JP" sz="1100"/>
              <a:t>spray</a:t>
            </a:r>
            <a:r>
              <a:rPr lang="ja-JP" altLang="en-US" sz="1100"/>
              <a:t>”</a:t>
            </a:r>
            <a:r>
              <a:rPr lang="en-US" altLang="ja-JP" sz="1100"/>
              <a:t> or </a:t>
            </a:r>
            <a:r>
              <a:rPr lang="ja-JP" altLang="en-US" sz="1100"/>
              <a:t>“</a:t>
            </a:r>
            <a:r>
              <a:rPr lang="en-US" altLang="ja-JP" sz="1100"/>
              <a:t>shower</a:t>
            </a:r>
            <a:r>
              <a:rPr lang="ja-JP" altLang="en-US" sz="1100"/>
              <a:t>”</a:t>
            </a:r>
            <a:r>
              <a:rPr lang="en-US" altLang="ja-JP" sz="1100"/>
              <a:t> him with money as a sign of respect to the jali as well as the praised ancestors.  This is in part how a jali earns a living.  The jali necessarily has a low social status so that they can praise the names of almost anyone.  Nevertheless, the jali</a:t>
            </a:r>
            <a:r>
              <a:rPr lang="ja-JP" altLang="en-US" sz="1100"/>
              <a:t>’</a:t>
            </a:r>
            <a:r>
              <a:rPr lang="en-US" altLang="ja-JP" sz="1100"/>
              <a:t>s ability to recount hundreds, if not thousands of years of history is greatly admired and to some extent viewed as a near </a:t>
            </a:r>
            <a:r>
              <a:rPr lang="ja-JP" altLang="en-US" sz="1100"/>
              <a:t>“</a:t>
            </a:r>
            <a:r>
              <a:rPr lang="en-US" altLang="ja-JP" sz="1100"/>
              <a:t>supernatural</a:t>
            </a:r>
            <a:r>
              <a:rPr lang="ja-JP" altLang="en-US" sz="1100"/>
              <a:t>”</a:t>
            </a:r>
            <a:r>
              <a:rPr lang="en-US" altLang="ja-JP" sz="1100"/>
              <a:t> power.  When the jali sings praises to an ancestor, that ancestors spirit is present within the community.  If a person fails to </a:t>
            </a:r>
            <a:r>
              <a:rPr lang="ja-JP" altLang="en-US" sz="1100"/>
              <a:t>“</a:t>
            </a:r>
            <a:r>
              <a:rPr lang="en-US" altLang="ja-JP" sz="1100"/>
              <a:t>spray</a:t>
            </a:r>
            <a:r>
              <a:rPr lang="ja-JP" altLang="en-US" sz="1100"/>
              <a:t>”</a:t>
            </a:r>
            <a:r>
              <a:rPr lang="en-US" altLang="ja-JP" sz="1100"/>
              <a:t> the jali appropriately, he risks offending not only the jali, but the ancestor spirits, potentially angering them which risks causing ill to the community.  </a:t>
            </a:r>
          </a:p>
          <a:p>
            <a:pPr eaLnBrk="1" hangingPunct="1"/>
            <a:endParaRPr lang="en-US" sz="1100"/>
          </a:p>
          <a:p>
            <a:pPr eaLnBrk="1" hangingPunct="1"/>
            <a:r>
              <a:rPr lang="en-US" sz="1100"/>
              <a:t>An interesting occurrence is to find that </a:t>
            </a:r>
            <a:r>
              <a:rPr lang="en-US" sz="1100" b="1"/>
              <a:t>jalolu</a:t>
            </a:r>
            <a:r>
              <a:rPr lang="en-US" sz="1100"/>
              <a:t> are sometimes buried in trees, the belief being that any negative intentions a </a:t>
            </a:r>
            <a:r>
              <a:rPr lang="en-US" sz="1100" b="1"/>
              <a:t>jali</a:t>
            </a:r>
            <a:r>
              <a:rPr lang="en-US" sz="1100"/>
              <a:t> may have had at his death will be overridden by the positive energy of the tree, typically considered a highly spiritual entity.</a:t>
            </a:r>
          </a:p>
          <a:p>
            <a:pPr eaLnBrk="1" hangingPunct="1"/>
            <a:endParaRPr lang="en-US" sz="1100"/>
          </a:p>
          <a:p>
            <a:pPr eaLnBrk="1" hangingPunct="1"/>
            <a:r>
              <a:rPr lang="en-US" sz="1100"/>
              <a:t>The French term </a:t>
            </a:r>
            <a:r>
              <a:rPr lang="ja-JP" altLang="en-US" sz="1100"/>
              <a:t>“</a:t>
            </a:r>
            <a:r>
              <a:rPr lang="en-US" altLang="ja-JP" sz="1100" b="1"/>
              <a:t>griot</a:t>
            </a:r>
            <a:r>
              <a:rPr lang="ja-JP" altLang="en-US" sz="1100"/>
              <a:t>”</a:t>
            </a:r>
            <a:r>
              <a:rPr lang="en-US" altLang="ja-JP" sz="1100"/>
              <a:t> is often found in reference to </a:t>
            </a:r>
            <a:r>
              <a:rPr lang="en-US" altLang="ja-JP" sz="1100" b="1"/>
              <a:t>jalolu</a:t>
            </a:r>
            <a:r>
              <a:rPr lang="en-US" altLang="ja-JP" sz="1100"/>
              <a:t>.  </a:t>
            </a:r>
            <a:r>
              <a:rPr lang="en-US" altLang="ja-JP" sz="1100" b="1"/>
              <a:t>Griot</a:t>
            </a:r>
            <a:r>
              <a:rPr lang="en-US" altLang="ja-JP" sz="1100"/>
              <a:t> means </a:t>
            </a:r>
            <a:r>
              <a:rPr lang="ja-JP" altLang="en-US" sz="1100"/>
              <a:t>“</a:t>
            </a:r>
            <a:r>
              <a:rPr lang="en-US" altLang="ja-JP" sz="1100"/>
              <a:t>wandering minstrel,</a:t>
            </a:r>
            <a:r>
              <a:rPr lang="ja-JP" altLang="en-US" sz="1100"/>
              <a:t>”</a:t>
            </a:r>
            <a:r>
              <a:rPr lang="en-US" altLang="ja-JP" sz="1100"/>
              <a:t> and the modern </a:t>
            </a:r>
            <a:r>
              <a:rPr lang="en-US" altLang="ja-JP" sz="1100" b="1"/>
              <a:t>jali</a:t>
            </a:r>
            <a:r>
              <a:rPr lang="en-US" altLang="ja-JP" sz="1100"/>
              <a:t> frequently finds himself living in this itinerant manner.  Many jalolu were once employed by the royal families of the </a:t>
            </a:r>
            <a:r>
              <a:rPr lang="en-US" altLang="ja-JP" sz="1100" b="1"/>
              <a:t>Mandinka</a:t>
            </a:r>
            <a:r>
              <a:rPr lang="en-US" altLang="ja-JP" sz="1100"/>
              <a:t>.  When the British and French colonized the region, many of these kingdoms lost their wealth and could no longer patron the </a:t>
            </a:r>
            <a:r>
              <a:rPr lang="en-US" altLang="ja-JP" sz="1100" b="1"/>
              <a:t>jalolu</a:t>
            </a:r>
            <a:r>
              <a:rPr lang="en-US" altLang="ja-JP" sz="1100"/>
              <a:t>.  Thus, the musicians were forced to wander from town to town praising names of less wealthy patrons in order to survive. </a:t>
            </a:r>
          </a:p>
          <a:p>
            <a:pPr eaLnBrk="1" hangingPunct="1"/>
            <a:endParaRPr lang="en-US" sz="11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F12F07E-6210-BE4C-A6BB-A41AE20BDB4A}" type="slidenum">
              <a:rPr lang="en-US" sz="1200"/>
              <a:pPr/>
              <a:t>28</a:t>
            </a:fld>
            <a:endParaRPr lang="en-US" sz="1200"/>
          </a:p>
        </p:txBody>
      </p:sp>
      <p:sp>
        <p:nvSpPr>
          <p:cNvPr id="202754" name="Rectangle 2"/>
          <p:cNvSpPr>
            <a:spLocks noGrp="1" noRot="1" noChangeAspect="1" noChangeArrowheads="1" noTextEdit="1"/>
          </p:cNvSpPr>
          <p:nvPr>
            <p:ph type="sldImg"/>
          </p:nvPr>
        </p:nvSpPr>
        <p:spPr>
          <a:xfrm>
            <a:off x="2108200" y="685800"/>
            <a:ext cx="2641600" cy="1981200"/>
          </a:xfrm>
          <a:ln/>
          <a:extLst>
            <a:ext uri="{FAA26D3D-D897-4be2-8F04-BA451C77F1D7}">
              <ma14:placeholderFlag xmlns:ma14="http://schemas.microsoft.com/office/mac/drawingml/2011/main" val="1"/>
            </a:ext>
          </a:extLst>
        </p:spPr>
      </p:sp>
      <p:sp>
        <p:nvSpPr>
          <p:cNvPr id="197635" name="Rectangle 3"/>
          <p:cNvSpPr>
            <a:spLocks noGrp="1" noChangeArrowheads="1"/>
          </p:cNvSpPr>
          <p:nvPr>
            <p:ph type="body" idx="1"/>
          </p:nvPr>
        </p:nvSpPr>
        <p:spPr>
          <a:noFill/>
        </p:spPr>
        <p:txBody>
          <a:bodyPr/>
          <a:lstStyle/>
          <a:p>
            <a:pPr eaLnBrk="1" hangingPunct="1"/>
            <a:r>
              <a:rPr lang="en-US"/>
              <a:t>The Republic of South Africa is often referred to simply as “South Africa.”</a:t>
            </a:r>
            <a:endParaRPr lang="en-US" altLang="ja-JP"/>
          </a:p>
          <a:p>
            <a:pPr eaLnBrk="1" hangingPunct="1"/>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45B1F60-4F5C-834C-AD59-F8A14ACAE552}" type="slidenum">
              <a:rPr lang="en-US" sz="1200"/>
              <a:pPr/>
              <a:t>29</a:t>
            </a:fld>
            <a:endParaRPr lang="en-US" sz="1200"/>
          </a:p>
        </p:txBody>
      </p:sp>
      <p:sp>
        <p:nvSpPr>
          <p:cNvPr id="203778" name="Rectangle 2"/>
          <p:cNvSpPr>
            <a:spLocks noGrp="1" noRot="1" noChangeAspect="1" noChangeArrowheads="1" noTextEdit="1"/>
          </p:cNvSpPr>
          <p:nvPr>
            <p:ph type="sldImg"/>
          </p:nvPr>
        </p:nvSpPr>
        <p:spPr>
          <a:xfrm>
            <a:off x="2311400" y="609600"/>
            <a:ext cx="2235200" cy="1676400"/>
          </a:xfrm>
          <a:ln/>
          <a:extLst>
            <a:ext uri="{FAA26D3D-D897-4be2-8F04-BA451C77F1D7}">
              <ma14:placeholderFlag xmlns:ma14="http://schemas.microsoft.com/office/mac/drawingml/2011/main" val="1"/>
            </a:ext>
          </a:extLst>
        </p:spPr>
      </p:sp>
      <p:sp>
        <p:nvSpPr>
          <p:cNvPr id="199683" name="Rectangle 3"/>
          <p:cNvSpPr>
            <a:spLocks noGrp="1" noChangeArrowheads="1"/>
          </p:cNvSpPr>
          <p:nvPr>
            <p:ph type="body" idx="1"/>
          </p:nvPr>
        </p:nvSpPr>
        <p:spPr>
          <a:xfrm>
            <a:off x="914400" y="2590800"/>
            <a:ext cx="5029200" cy="5638800"/>
          </a:xfrm>
          <a:noFill/>
        </p:spPr>
        <p:txBody>
          <a:bodyPr/>
          <a:lstStyle/>
          <a:p>
            <a:pPr eaLnBrk="1" hangingPunct="1"/>
            <a:r>
              <a:rPr lang="en-US" sz="1100"/>
              <a:t>Twice the size of Texas, South Africa is populated by many different ethnic groups with eleven official languages and several more unofficial ones.  European colonization began with the Dutch and later the British.  Those of Dutch descent are referred to as Afrikaners and speak Afrikaans, a language derived from Dutch and particular to South Africa, as well as parts of Namibia.  The Afrikaners were Protestant Calvinist Christians with very strict attitudes towards the indigenous populations of the region.  When the British began arriving in the early 1800s, many Afrikaners migrated north in hopes of maintaining their strict social and religious practices.</a:t>
            </a:r>
          </a:p>
          <a:p>
            <a:pPr eaLnBrk="1" hangingPunct="1"/>
            <a:endParaRPr lang="en-US" sz="1100"/>
          </a:p>
          <a:p>
            <a:pPr eaLnBrk="1" hangingPunct="1"/>
            <a:r>
              <a:rPr lang="en-US" sz="1100"/>
              <a:t>This was also the period when the great warrior king, Shaka Zulu lived.  He established one of Sub-Saharan Africa</a:t>
            </a:r>
            <a:r>
              <a:rPr lang="ja-JP" altLang="en-US" sz="1100"/>
              <a:t>’</a:t>
            </a:r>
            <a:r>
              <a:rPr lang="en-US" altLang="ja-JP" sz="1100"/>
              <a:t>s most powerful kingdoms, reigning over regions in modern South Africa and neighboring countries.  Shaka</a:t>
            </a:r>
            <a:r>
              <a:rPr lang="ja-JP" altLang="en-US" sz="1100"/>
              <a:t>’</a:t>
            </a:r>
            <a:r>
              <a:rPr lang="en-US" altLang="ja-JP" sz="1100"/>
              <a:t>s warriors are believed to have defeated the encroaching Afrikaners on several occasions, which has helped him attain a mythological status among many Zulu today.</a:t>
            </a:r>
          </a:p>
          <a:p>
            <a:pPr eaLnBrk="1" hangingPunct="1"/>
            <a:endParaRPr lang="en-US" sz="1100"/>
          </a:p>
          <a:p>
            <a:pPr eaLnBrk="1" hangingPunct="1"/>
            <a:r>
              <a:rPr lang="en-US" sz="1100"/>
              <a:t>In modern history, the policy of racial segregation, known as Apartheid, is most notable.  For decades, this institutionalized segregation system kept non-European descended populations in economic and social poverty.  While these populations were not </a:t>
            </a:r>
            <a:r>
              <a:rPr lang="ja-JP" altLang="en-US" sz="1100"/>
              <a:t>“</a:t>
            </a:r>
            <a:r>
              <a:rPr lang="en-US" altLang="ja-JP" sz="1100"/>
              <a:t>slaves,</a:t>
            </a:r>
            <a:r>
              <a:rPr lang="ja-JP" altLang="en-US" sz="1100"/>
              <a:t>”</a:t>
            </a:r>
            <a:r>
              <a:rPr lang="en-US" altLang="ja-JP" sz="1100"/>
              <a:t> they were often forced to work and live in appalling conditions.</a:t>
            </a:r>
          </a:p>
          <a:p>
            <a:pPr eaLnBrk="1" hangingPunct="1"/>
            <a:endParaRPr lang="en-US" sz="1100"/>
          </a:p>
          <a:p>
            <a:pPr eaLnBrk="1" hangingPunct="1"/>
            <a:r>
              <a:rPr lang="en-US" sz="1100"/>
              <a:t>Founded in 1912, the African National Congress (ANC) began seeking a nonviolent end to the racial discrimination.  Most famous among their leaders was Nelson Mandela (b.1918) who was imprisoned in 1962 and finally released in 1990 after increasing internal political turmoil in South Africa and rising international pressure.  Apartheid laws were soon abolished and Nelson Mandela became the first black President of South Africa in 1994 after an overwhelming victory in the country</a:t>
            </a:r>
            <a:r>
              <a:rPr lang="ja-JP" altLang="en-US" sz="1100"/>
              <a:t>’</a:t>
            </a:r>
            <a:r>
              <a:rPr lang="en-US" altLang="ja-JP" sz="1100"/>
              <a:t>s first democratic elections.</a:t>
            </a:r>
          </a:p>
          <a:p>
            <a:pPr eaLnBrk="1" hangingPunct="1"/>
            <a:endParaRPr lang="en-US" sz="11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5010DFD-6C1F-3A4B-A2FD-D0235BF98931}" type="slidenum">
              <a:rPr lang="en-US" sz="1200"/>
              <a:pPr/>
              <a:t>3</a:t>
            </a:fld>
            <a:endParaRPr lang="en-US" sz="1200"/>
          </a:p>
        </p:txBody>
      </p:sp>
      <p:sp>
        <p:nvSpPr>
          <p:cNvPr id="174082" name="Rectangle 1026"/>
          <p:cNvSpPr>
            <a:spLocks noGrp="1" noRot="1" noChangeAspect="1" noChangeArrowheads="1" noTextEdit="1"/>
          </p:cNvSpPr>
          <p:nvPr>
            <p:ph type="sldImg"/>
          </p:nvPr>
        </p:nvSpPr>
        <p:spPr>
          <a:xfrm>
            <a:off x="2057400" y="381000"/>
            <a:ext cx="2743200" cy="2057400"/>
          </a:xfrm>
          <a:ln/>
          <a:extLst>
            <a:ext uri="{FAA26D3D-D897-4be2-8F04-BA451C77F1D7}">
              <ma14:placeholderFlag xmlns:ma14="http://schemas.microsoft.com/office/mac/drawingml/2011/main" val="1"/>
            </a:ext>
          </a:extLst>
        </p:spPr>
      </p:sp>
      <p:sp>
        <p:nvSpPr>
          <p:cNvPr id="138243" name="Rectangle 1027"/>
          <p:cNvSpPr>
            <a:spLocks noGrp="1" noChangeArrowheads="1"/>
          </p:cNvSpPr>
          <p:nvPr>
            <p:ph type="body" idx="1"/>
          </p:nvPr>
        </p:nvSpPr>
        <p:spPr>
          <a:xfrm>
            <a:off x="914400" y="2514600"/>
            <a:ext cx="5029200" cy="5886450"/>
          </a:xfrm>
          <a:noFill/>
        </p:spPr>
        <p:txBody>
          <a:bodyPr>
            <a:spAutoFit/>
          </a:bodyPr>
          <a:lstStyle/>
          <a:p>
            <a:pPr eaLnBrk="1" hangingPunct="1"/>
            <a:r>
              <a:rPr lang="en-US" sz="1000"/>
              <a:t>While mining is a large industry and there are many major urban areas throughout Sub-Saharan Africa, most people still earn a living as </a:t>
            </a:r>
            <a:r>
              <a:rPr lang="en-US" sz="1000" b="1"/>
              <a:t>farmers</a:t>
            </a:r>
            <a:r>
              <a:rPr lang="en-US" sz="1000"/>
              <a:t>.  Traditional housing (huts) is common and economic subsistence is community based.</a:t>
            </a:r>
          </a:p>
          <a:p>
            <a:pPr eaLnBrk="1" hangingPunct="1"/>
            <a:endParaRPr lang="en-US" sz="1000"/>
          </a:p>
          <a:p>
            <a:pPr eaLnBrk="1" hangingPunct="1"/>
            <a:r>
              <a:rPr lang="en-US" sz="1000"/>
              <a:t>The </a:t>
            </a:r>
            <a:r>
              <a:rPr lang="en-US" sz="1000" b="1"/>
              <a:t>Pan-Arabic Zone</a:t>
            </a:r>
            <a:r>
              <a:rPr lang="en-US" sz="1000"/>
              <a:t> stretches across northern Africa, including Morocco, Algeria, Tunisia, Libya, and Egypt.</a:t>
            </a:r>
          </a:p>
          <a:p>
            <a:pPr eaLnBrk="1" hangingPunct="1"/>
            <a:r>
              <a:rPr lang="en-US" sz="1000"/>
              <a:t>The </a:t>
            </a:r>
            <a:r>
              <a:rPr lang="en-US" sz="1000" b="1"/>
              <a:t>Sahel Zone</a:t>
            </a:r>
            <a:r>
              <a:rPr lang="en-US" sz="1000"/>
              <a:t> is actually a political association of ex-French colonies, as well as Nigeria, but geographically speaking it refers to the region dominated by the Sahara desert. Though Senegal, and Nigeria are also considered part of Sub-Saharan Africa, the Sahel Zone includes Senegal, Mauritania, Mali, Burkina Faso, Niger, Nigeria, Chad, Sudan, Ethiopia, Eritrea, Djibouti, and Somalia.</a:t>
            </a:r>
            <a:r>
              <a:rPr lang="en-US" sz="1000">
                <a:solidFill>
                  <a:srgbClr val="002BB8"/>
                </a:solidFill>
                <a:latin typeface="Helvetica" charset="0"/>
              </a:rPr>
              <a:t> </a:t>
            </a:r>
          </a:p>
          <a:p>
            <a:pPr eaLnBrk="1" hangingPunct="1"/>
            <a:r>
              <a:rPr lang="en-US" sz="1000" b="1"/>
              <a:t>Sub-Saharan Africa</a:t>
            </a:r>
            <a:r>
              <a:rPr lang="en-US" sz="1000"/>
              <a:t> includes those countries south of the Sahara desert, essentially those not listed above.  The countries in West Africa along the coast have many major urban centers and rich vegetation.  Lush rainforests are still found in the Central region of Africa.  The </a:t>
            </a:r>
            <a:r>
              <a:rPr lang="en-US" sz="1000" b="1"/>
              <a:t>Kalahari desert</a:t>
            </a:r>
            <a:r>
              <a:rPr lang="en-US" sz="1000"/>
              <a:t> is found in Botswana as well as Angola, South Africa, and Namibia.</a:t>
            </a:r>
          </a:p>
          <a:p>
            <a:pPr eaLnBrk="1" hangingPunct="1"/>
            <a:endParaRPr lang="en-US" sz="1000"/>
          </a:p>
          <a:p>
            <a:pPr eaLnBrk="1" hangingPunct="1"/>
            <a:r>
              <a:rPr lang="en-US" sz="1000"/>
              <a:t>Numerous ethnic groups are found in almost every country of Sub-Saharan Africa.  Most countries are usually dominated by only a few, but many smaller groups co-exist within the same political boundaries.  Language is typically linked to the ethnic group as well, e.g., the Zulu ethnic group speaks Zulu.  Many Sub-Saharan Africans are multi-lingual, speaking several indigenous dialects as well as European languages, English and French being the most common.</a:t>
            </a:r>
          </a:p>
          <a:p>
            <a:pPr eaLnBrk="1" hangingPunct="1"/>
            <a:endParaRPr lang="en-US" sz="1000"/>
          </a:p>
          <a:p>
            <a:pPr eaLnBrk="1" hangingPunct="1"/>
            <a:r>
              <a:rPr lang="en-US" sz="1000"/>
              <a:t>The after-effects of European colonization are still quite evident in the </a:t>
            </a:r>
            <a:r>
              <a:rPr lang="en-US" sz="1000" b="1"/>
              <a:t>modern politics</a:t>
            </a:r>
            <a:r>
              <a:rPr lang="en-US" sz="1000"/>
              <a:t> of Sub-Saharan Africa.  The political borders of many Sub-Saharan African nations were determined by European officials without the input of the indigenous population.  Consequently, nations were created that divided peoples of the same ethnic group while combining peoples without a common ethnic background.  While these groups peacefully co-exist in many nations, civil strife is a recurring problem in other nations.  Dictators sometimes rise to power and natural disasters are continually exacerbated by ineffective political leadership.  The African Union (Founded in 2002) is the most recent attempt to unify the political resources of the continent to raise its standing in the international community.</a:t>
            </a:r>
          </a:p>
          <a:p>
            <a:pPr eaLnBrk="1" hangingPunct="1"/>
            <a:endParaRPr lang="en-US" sz="10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6B63D9C-40F0-DD4F-B65E-9AD5E2EC1DCC}" type="slidenum">
              <a:rPr lang="en-US" sz="1200"/>
              <a:pPr/>
              <a:t>30</a:t>
            </a:fld>
            <a:endParaRPr lang="en-US" sz="1200"/>
          </a:p>
        </p:txBody>
      </p:sp>
      <p:sp>
        <p:nvSpPr>
          <p:cNvPr id="204802" name="Rectangle 2"/>
          <p:cNvSpPr>
            <a:spLocks noGrp="1" noRot="1" noChangeAspect="1" noChangeArrowheads="1" noTextEdit="1"/>
          </p:cNvSpPr>
          <p:nvPr>
            <p:ph type="sldImg"/>
          </p:nvPr>
        </p:nvSpPr>
        <p:spPr>
          <a:xfrm>
            <a:off x="2108200" y="685800"/>
            <a:ext cx="2641600" cy="1981200"/>
          </a:xfrm>
          <a:ln/>
          <a:extLst>
            <a:ext uri="{FAA26D3D-D897-4be2-8F04-BA451C77F1D7}">
              <ma14:placeholderFlag xmlns:ma14="http://schemas.microsoft.com/office/mac/drawingml/2011/main" val="1"/>
            </a:ext>
          </a:extLst>
        </p:spPr>
      </p:sp>
      <p:sp>
        <p:nvSpPr>
          <p:cNvPr id="201731" name="Rectangle 3"/>
          <p:cNvSpPr>
            <a:spLocks noGrp="1" noChangeArrowheads="1"/>
          </p:cNvSpPr>
          <p:nvPr>
            <p:ph type="body" idx="1"/>
          </p:nvPr>
        </p:nvSpPr>
        <p:spPr>
          <a:noFill/>
        </p:spPr>
        <p:txBody>
          <a:bodyPr/>
          <a:lstStyle/>
          <a:p>
            <a:pPr eaLnBrk="1" hangingPunct="1"/>
            <a:r>
              <a:rPr lang="en-US"/>
              <a:t>[PLAY AUDIO EXAMPLE, CD 3.2]</a:t>
            </a:r>
          </a:p>
          <a:p>
            <a:pPr eaLnBrk="1" hangingPunct="1"/>
            <a:endParaRPr lang="en-US"/>
          </a:p>
          <a:p>
            <a:pPr eaLnBrk="1" hangingPunct="1"/>
            <a:r>
              <a:rPr lang="en-US"/>
              <a:t>First Impressions: Purely vocals, </a:t>
            </a:r>
            <a:r>
              <a:rPr lang="en-US" i="1"/>
              <a:t>mbube</a:t>
            </a:r>
            <a:r>
              <a:rPr lang="en-US"/>
              <a:t> choirs have a deep sound with lush harmonies.</a:t>
            </a:r>
          </a:p>
          <a:p>
            <a:pPr eaLnBrk="1" hangingPunct="1"/>
            <a:r>
              <a:rPr lang="en-US"/>
              <a:t>Aural Analysis: Vocal polyphony pre-dates the arrival of European colonialists in South Africa.  </a:t>
            </a:r>
            <a:r>
              <a:rPr lang="en-US" b="1"/>
              <a:t>Call and Response</a:t>
            </a:r>
            <a:r>
              <a:rPr lang="en-US"/>
              <a:t> is still prevalent, but the response consists of </a:t>
            </a:r>
            <a:r>
              <a:rPr lang="ja-JP" altLang="en-US"/>
              <a:t>“</a:t>
            </a:r>
            <a:r>
              <a:rPr lang="en-US" altLang="ja-JP"/>
              <a:t>harmony</a:t>
            </a:r>
            <a:r>
              <a:rPr lang="ja-JP" altLang="en-US"/>
              <a:t>”</a:t>
            </a:r>
            <a:r>
              <a:rPr lang="en-US" altLang="ja-JP"/>
              <a:t> with an emphasis on the lower range of voices.  The call is performed by the </a:t>
            </a:r>
            <a:r>
              <a:rPr lang="ja-JP" altLang="en-US"/>
              <a:t>“</a:t>
            </a:r>
            <a:r>
              <a:rPr lang="en-US" altLang="ja-JP" b="1"/>
              <a:t>Controller</a:t>
            </a:r>
            <a:r>
              <a:rPr lang="ja-JP" altLang="en-US"/>
              <a:t>”</a:t>
            </a:r>
            <a:r>
              <a:rPr lang="en-US" altLang="ja-JP"/>
              <a:t> and the </a:t>
            </a:r>
            <a:r>
              <a:rPr lang="ja-JP" altLang="en-US"/>
              <a:t>“</a:t>
            </a:r>
            <a:r>
              <a:rPr lang="en-US" altLang="ja-JP" b="1"/>
              <a:t>Chord</a:t>
            </a:r>
            <a:r>
              <a:rPr lang="ja-JP" altLang="en-US"/>
              <a:t>”</a:t>
            </a:r>
            <a:r>
              <a:rPr lang="en-US" altLang="ja-JP"/>
              <a:t> is the term used for the group response.  Of particular note are the </a:t>
            </a:r>
            <a:r>
              <a:rPr lang="ja-JP" altLang="en-US"/>
              <a:t>“</a:t>
            </a:r>
            <a:r>
              <a:rPr lang="en-US" altLang="ja-JP"/>
              <a:t>swooping</a:t>
            </a:r>
            <a:r>
              <a:rPr lang="ja-JP" altLang="en-US"/>
              <a:t>”</a:t>
            </a:r>
            <a:r>
              <a:rPr lang="en-US" altLang="ja-JP"/>
              <a:t> effects of the voices.  Instruments are generally absent, though </a:t>
            </a:r>
            <a:r>
              <a:rPr lang="en-US" altLang="ja-JP" b="1"/>
              <a:t>dance</a:t>
            </a:r>
            <a:r>
              <a:rPr lang="en-US" altLang="ja-JP"/>
              <a:t> is often an important feature of performance. Rhythmic changes often occur from section to section within a piece.  This adds vibrancy to the music, but is not “polyrhythm,” merely a shift in meter or tempo.</a:t>
            </a:r>
          </a:p>
          <a:p>
            <a:pPr eaLnBrk="1" hangingPunct="1"/>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7B439AE-FB54-2F4E-9FFE-1D9107DC711E}" type="slidenum">
              <a:rPr lang="en-US" sz="1200"/>
              <a:pPr/>
              <a:t>31</a:t>
            </a:fld>
            <a:endParaRPr lang="en-US" sz="1200"/>
          </a:p>
        </p:txBody>
      </p:sp>
      <p:sp>
        <p:nvSpPr>
          <p:cNvPr id="205826" name="Rectangle 2"/>
          <p:cNvSpPr>
            <a:spLocks noGrp="1" noRot="1" noChangeAspect="1" noChangeArrowheads="1" noTextEdit="1"/>
          </p:cNvSpPr>
          <p:nvPr>
            <p:ph type="sldImg"/>
          </p:nvPr>
        </p:nvSpPr>
        <p:spPr>
          <a:xfrm>
            <a:off x="2108200" y="685800"/>
            <a:ext cx="2641600" cy="1981200"/>
          </a:xfrm>
          <a:ln/>
          <a:extLst>
            <a:ext uri="{FAA26D3D-D897-4be2-8F04-BA451C77F1D7}">
              <ma14:placeholderFlag xmlns:ma14="http://schemas.microsoft.com/office/mac/drawingml/2011/main" val="1"/>
            </a:ext>
          </a:extLst>
        </p:spPr>
      </p:sp>
      <p:sp>
        <p:nvSpPr>
          <p:cNvPr id="203779" name="Rectangle 3"/>
          <p:cNvSpPr>
            <a:spLocks noGrp="1" noChangeArrowheads="1"/>
          </p:cNvSpPr>
          <p:nvPr>
            <p:ph type="body" idx="1"/>
          </p:nvPr>
        </p:nvSpPr>
        <p:spPr>
          <a:noFill/>
        </p:spPr>
        <p:txBody>
          <a:bodyPr/>
          <a:lstStyle/>
          <a:p>
            <a:pPr eaLnBrk="1" hangingPunct="1"/>
            <a:r>
              <a:rPr lang="en-US"/>
              <a:t>Mbube choirs are strongly associated with South Africa</a:t>
            </a:r>
            <a:r>
              <a:rPr lang="ja-JP" altLang="en-US"/>
              <a:t>’</a:t>
            </a:r>
            <a:r>
              <a:rPr lang="en-US" altLang="ja-JP"/>
              <a:t>s townships.  During the period of Apartheid, a township was a segregated area for non-whites who worked in various industries owned by the European-descended populations, such as mining.  These residential areas were seriously impoverished and still bear the marks of military presence, e.g., barbed wire surrounding the camp.</a:t>
            </a:r>
          </a:p>
          <a:p>
            <a:pPr eaLnBrk="1" hangingPunct="1"/>
            <a:endParaRPr lang="en-US"/>
          </a:p>
          <a:p>
            <a:pPr eaLnBrk="1" hangingPunct="1"/>
            <a:r>
              <a:rPr lang="en-US"/>
              <a:t>Among the Zulu, singing competitions became popular beginning in the 1930s.  These high energy performances involved high stepping dance movements derived from Zulu traditional dances and often incorporated lyrical content directed at the plight of the workers.</a:t>
            </a:r>
          </a:p>
          <a:p>
            <a:pPr eaLnBrk="1" hangingPunct="1"/>
            <a:endParaRPr lang="en-US"/>
          </a:p>
          <a:p>
            <a:pPr eaLnBrk="1" hangingPunct="1"/>
            <a:r>
              <a:rPr lang="en-US"/>
              <a:t>Most famous among these mbube choirs was a group from Ladysmith, known as Black Mambazo.  The latter term means </a:t>
            </a:r>
            <a:r>
              <a:rPr lang="ja-JP" altLang="en-US"/>
              <a:t>“</a:t>
            </a:r>
            <a:r>
              <a:rPr lang="en-US" altLang="ja-JP"/>
              <a:t>axe</a:t>
            </a:r>
            <a:r>
              <a:rPr lang="ja-JP" altLang="en-US"/>
              <a:t>”</a:t>
            </a:r>
            <a:r>
              <a:rPr lang="en-US" altLang="ja-JP"/>
              <a:t> and was a reference to their ability to </a:t>
            </a:r>
            <a:r>
              <a:rPr lang="ja-JP" altLang="en-US"/>
              <a:t>“</a:t>
            </a:r>
            <a:r>
              <a:rPr lang="en-US" altLang="ja-JP"/>
              <a:t>chop down</a:t>
            </a:r>
            <a:r>
              <a:rPr lang="ja-JP" altLang="en-US"/>
              <a:t>”</a:t>
            </a:r>
            <a:r>
              <a:rPr lang="en-US" altLang="ja-JP"/>
              <a:t> the competition.  They developed a softer style of mbube singing described as iscathamiya, meaning </a:t>
            </a:r>
            <a:r>
              <a:rPr lang="ja-JP" altLang="en-US"/>
              <a:t>“</a:t>
            </a:r>
            <a:r>
              <a:rPr lang="en-US" altLang="ja-JP"/>
              <a:t>walk like a cat (stealthily),</a:t>
            </a:r>
            <a:r>
              <a:rPr lang="ja-JP" altLang="en-US"/>
              <a:t>”</a:t>
            </a:r>
            <a:r>
              <a:rPr lang="en-US" altLang="ja-JP"/>
              <a:t> a reference to their modified high stepping dance that did not utilize the typical loud stomp on the ground performed by other mbube choirs.  Ladysmith Black Mambazo gained international fame when they were featured on American artist Paul Simon</a:t>
            </a:r>
            <a:r>
              <a:rPr lang="ja-JP" altLang="en-US"/>
              <a:t>’</a:t>
            </a:r>
            <a:r>
              <a:rPr lang="en-US" altLang="ja-JP"/>
              <a:t>s album, Graceland, which won numerous grammy awards in 1986.  They continue to be one of the most successful international world music groups.  A bonus audio track from their grammy award winning album, </a:t>
            </a:r>
            <a:r>
              <a:rPr lang="en-US" altLang="ja-JP" i="1"/>
              <a:t>Raise Your Spirits Higher</a:t>
            </a:r>
            <a:r>
              <a:rPr lang="en-US" altLang="ja-JP"/>
              <a:t>, is included on the CDs of the textbook (third edition - CD 3.3).</a:t>
            </a:r>
          </a:p>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87C0288-C141-C140-8A8F-1FD452B8C10E}" type="slidenum">
              <a:rPr lang="en-US" sz="1200"/>
              <a:pPr/>
              <a:t>4</a:t>
            </a:fld>
            <a:endParaRPr lang="en-US" sz="1200"/>
          </a:p>
        </p:txBody>
      </p:sp>
      <p:sp>
        <p:nvSpPr>
          <p:cNvPr id="175106" name="Rectangle 1026"/>
          <p:cNvSpPr>
            <a:spLocks noGrp="1" noRot="1" noChangeAspect="1" noChangeArrowheads="1" noTextEdit="1"/>
          </p:cNvSpPr>
          <p:nvPr>
            <p:ph type="sldImg"/>
          </p:nvPr>
        </p:nvSpPr>
        <p:spPr>
          <a:xfrm>
            <a:off x="2108200" y="685800"/>
            <a:ext cx="2641600" cy="1981200"/>
          </a:xfrm>
          <a:ln/>
          <a:extLst>
            <a:ext uri="{FAA26D3D-D897-4be2-8F04-BA451C77F1D7}">
              <ma14:placeholderFlag xmlns:ma14="http://schemas.microsoft.com/office/mac/drawingml/2011/main" val="1"/>
            </a:ext>
          </a:extLst>
        </p:spPr>
      </p:sp>
      <p:sp>
        <p:nvSpPr>
          <p:cNvPr id="140291" name="Rectangle 1027"/>
          <p:cNvSpPr>
            <a:spLocks noGrp="1" noChangeArrowheads="1"/>
          </p:cNvSpPr>
          <p:nvPr>
            <p:ph type="body" idx="1"/>
          </p:nvPr>
        </p:nvSpPr>
        <p:spPr>
          <a:noFill/>
        </p:spPr>
        <p:txBody>
          <a:bodyPr/>
          <a:lstStyle/>
          <a:p>
            <a:pPr eaLnBrk="1" hangingPunct="1"/>
            <a:r>
              <a:rPr lang="en-US"/>
              <a:t>While Western culture tends to emphasize individual identity over social identity, a common generalization is that Sub-Saharan Africans value the </a:t>
            </a:r>
            <a:r>
              <a:rPr lang="en-US" b="1"/>
              <a:t>community</a:t>
            </a:r>
            <a:r>
              <a:rPr lang="en-US"/>
              <a:t> over the success of any single person.  This essence of the individual</a:t>
            </a:r>
            <a:r>
              <a:rPr lang="ja-JP" altLang="en-US"/>
              <a:t>’</a:t>
            </a:r>
            <a:r>
              <a:rPr lang="en-US" altLang="ja-JP"/>
              <a:t>s identity being wrapped up in his social relations is expressed in many common proverbs, such as </a:t>
            </a:r>
            <a:r>
              <a:rPr lang="en-US"/>
              <a:t>“</a:t>
            </a:r>
            <a:r>
              <a:rPr lang="en-US" altLang="ja-JP"/>
              <a:t>I am, because we are.</a:t>
            </a:r>
            <a:r>
              <a:rPr lang="en-US"/>
              <a:t>”</a:t>
            </a:r>
            <a:r>
              <a:rPr lang="en-US" altLang="ja-JP"/>
              <a:t>  Many activities reflect this notion as well, such as eating from a communal bowl, community owned properties, such as musical instruments, raising children, as well as music and dance performance.</a:t>
            </a:r>
          </a:p>
          <a:p>
            <a:pPr eaLnBrk="1" hangingPunct="1"/>
            <a:endParaRPr lang="en-US"/>
          </a:p>
          <a:p>
            <a:pPr eaLnBrk="1" hangingPunct="1"/>
            <a:r>
              <a:rPr lang="en-US"/>
              <a:t>Animistic traditions are still quite prevalent, even in areas where modern religions, e.g., Islam or Christianity, dominate.  Ancestral spirits are acknowledged in most areas and considered an everyday presence among the living.</a:t>
            </a:r>
          </a:p>
          <a:p>
            <a:pPr eaLnBrk="1" hangingPunct="1"/>
            <a:endParaRPr lang="en-US"/>
          </a:p>
          <a:p>
            <a:pPr eaLnBrk="1" hangingPunct="1"/>
            <a:r>
              <a:rPr lang="en-US"/>
              <a:t>Musical activity is found in most contexts.  While some people </a:t>
            </a:r>
            <a:r>
              <a:rPr lang="ja-JP" altLang="en-US"/>
              <a:t>“</a:t>
            </a:r>
            <a:r>
              <a:rPr lang="en-US" altLang="ja-JP"/>
              <a:t>specialize</a:t>
            </a:r>
            <a:r>
              <a:rPr lang="ja-JP" altLang="en-US"/>
              <a:t>”</a:t>
            </a:r>
            <a:r>
              <a:rPr lang="en-US" altLang="ja-JP"/>
              <a:t> in music activity, especially for ritual occasions, a common assumption is that </a:t>
            </a:r>
            <a:r>
              <a:rPr lang="ja-JP" altLang="en-US"/>
              <a:t>“</a:t>
            </a:r>
            <a:r>
              <a:rPr lang="en-US" altLang="ja-JP"/>
              <a:t>anyone</a:t>
            </a:r>
            <a:r>
              <a:rPr lang="ja-JP" altLang="en-US"/>
              <a:t>”</a:t>
            </a:r>
            <a:r>
              <a:rPr lang="en-US" altLang="ja-JP"/>
              <a:t> can sing, dance, and play an instrument.  You need not have </a:t>
            </a:r>
            <a:r>
              <a:rPr lang="ja-JP" altLang="en-US"/>
              <a:t>“</a:t>
            </a:r>
            <a:r>
              <a:rPr lang="en-US" altLang="ja-JP"/>
              <a:t>talent</a:t>
            </a:r>
            <a:r>
              <a:rPr lang="ja-JP" altLang="en-US"/>
              <a:t>”</a:t>
            </a:r>
            <a:r>
              <a:rPr lang="en-US" altLang="ja-JP"/>
              <a:t> to perform music competently, as is the general attitude in Western cultures.  A oft-quoted proverb, </a:t>
            </a:r>
            <a:r>
              <a:rPr lang="ja-JP" altLang="en-US"/>
              <a:t>“</a:t>
            </a:r>
            <a:r>
              <a:rPr lang="en-US" altLang="ja-JP"/>
              <a:t>If you can talk, you can sing; if you can walk, you can dance,</a:t>
            </a:r>
            <a:r>
              <a:rPr lang="ja-JP" altLang="en-US"/>
              <a:t>”</a:t>
            </a:r>
            <a:r>
              <a:rPr lang="en-US" altLang="ja-JP"/>
              <a:t> reflects this belief.</a:t>
            </a:r>
          </a:p>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14B9ECA-1D95-E140-9586-2ED497EFFEC3}" type="slidenum">
              <a:rPr lang="en-US" sz="1200"/>
              <a:pPr/>
              <a:t>5</a:t>
            </a:fld>
            <a:endParaRPr lang="en-US" sz="1200"/>
          </a:p>
        </p:txBody>
      </p:sp>
      <p:sp>
        <p:nvSpPr>
          <p:cNvPr id="176130" name="Rectangle 1026"/>
          <p:cNvSpPr>
            <a:spLocks noGrp="1" noRot="1" noChangeAspect="1" noChangeArrowheads="1" noTextEdit="1"/>
          </p:cNvSpPr>
          <p:nvPr>
            <p:ph type="sldImg"/>
          </p:nvPr>
        </p:nvSpPr>
        <p:spPr>
          <a:xfrm>
            <a:off x="2005013" y="609600"/>
            <a:ext cx="2846387" cy="2133600"/>
          </a:xfrm>
          <a:ln/>
          <a:extLst>
            <a:ext uri="{FAA26D3D-D897-4be2-8F04-BA451C77F1D7}">
              <ma14:placeholderFlag xmlns:ma14="http://schemas.microsoft.com/office/mac/drawingml/2011/main" val="1"/>
            </a:ext>
          </a:extLst>
        </p:spPr>
      </p:sp>
      <p:sp>
        <p:nvSpPr>
          <p:cNvPr id="142339" name="Rectangle 1027"/>
          <p:cNvSpPr>
            <a:spLocks noGrp="1" noChangeArrowheads="1"/>
          </p:cNvSpPr>
          <p:nvPr>
            <p:ph type="body" idx="1"/>
          </p:nvPr>
        </p:nvSpPr>
        <p:spPr>
          <a:xfrm>
            <a:off x="914400" y="3124200"/>
            <a:ext cx="5029200" cy="5576888"/>
          </a:xfrm>
          <a:noFill/>
        </p:spPr>
        <p:txBody>
          <a:bodyPr>
            <a:spAutoFit/>
          </a:bodyPr>
          <a:lstStyle/>
          <a:p>
            <a:pPr eaLnBrk="1" hangingPunct="1"/>
            <a:r>
              <a:rPr lang="en-US"/>
              <a:t>Music traditions are generally learned through observation.  Some specialist traditions require initiation, but the use of notation to learn music performance is quite uncommon, limited primarily to European derived genres.</a:t>
            </a:r>
          </a:p>
          <a:p>
            <a:pPr eaLnBrk="1" hangingPunct="1"/>
            <a:endParaRPr lang="en-US"/>
          </a:p>
          <a:p>
            <a:pPr eaLnBrk="1" hangingPunct="1"/>
            <a:r>
              <a:rPr lang="en-US"/>
              <a:t>Though many individual performance traditions exist, music ensembles predominate in most areas, reflecting the general emphasis on </a:t>
            </a:r>
            <a:r>
              <a:rPr lang="en-US" b="1"/>
              <a:t>social over individual identity</a:t>
            </a:r>
            <a:r>
              <a:rPr lang="en-US"/>
              <a:t>.</a:t>
            </a:r>
          </a:p>
          <a:p>
            <a:pPr eaLnBrk="1" hangingPunct="1"/>
            <a:endParaRPr lang="en-US"/>
          </a:p>
          <a:p>
            <a:pPr eaLnBrk="1" hangingPunct="1"/>
            <a:r>
              <a:rPr lang="en-US" b="1"/>
              <a:t>Polyrhythmic</a:t>
            </a:r>
            <a:r>
              <a:rPr lang="en-US"/>
              <a:t> organization is most typical of instrumental performance throughout Sub-Saharan Africa.  This can be described as a </a:t>
            </a:r>
            <a:r>
              <a:rPr lang="ja-JP" altLang="en-US"/>
              <a:t>“</a:t>
            </a:r>
            <a:r>
              <a:rPr lang="en-US" altLang="ja-JP"/>
              <a:t>blending of rhythms</a:t>
            </a:r>
            <a:r>
              <a:rPr lang="ja-JP" altLang="en-US"/>
              <a:t>”</a:t>
            </a:r>
            <a:r>
              <a:rPr lang="en-US" altLang="ja-JP"/>
              <a:t> as opposed to pitches, e.g., harmony.  The use of idiophones and membranophones is most common, especially in Western Africa, encouraging community participation.  Polyrhythm is discussed in more depth in Site 1.</a:t>
            </a:r>
          </a:p>
          <a:p>
            <a:pPr eaLnBrk="1" hangingPunct="1"/>
            <a:endParaRPr lang="en-US"/>
          </a:p>
          <a:p>
            <a:pPr eaLnBrk="1" hangingPunct="1"/>
            <a:r>
              <a:rPr lang="en-US"/>
              <a:t>While vocal polyrhythm is found in some areas, e.g., pygmies, </a:t>
            </a:r>
            <a:r>
              <a:rPr lang="en-US" b="1"/>
              <a:t>call and response</a:t>
            </a:r>
            <a:r>
              <a:rPr lang="en-US"/>
              <a:t> is more typical.  This type of organization encourages community participation.</a:t>
            </a:r>
          </a:p>
          <a:p>
            <a:pPr eaLnBrk="1" hangingPunct="1"/>
            <a:endParaRPr lang="en-US"/>
          </a:p>
          <a:p>
            <a:pPr eaLnBrk="1" hangingPunct="1"/>
            <a:r>
              <a:rPr lang="en-US" b="1"/>
              <a:t>Dance</a:t>
            </a:r>
            <a:r>
              <a:rPr lang="en-US"/>
              <a:t> is ubiquitous in many areas.  Some cultures do not have a separate term for instrumental music, singing, and dance, the three being considered part of the same activity.  Dance activity also encourages community participation.</a:t>
            </a:r>
          </a:p>
          <a:p>
            <a:pPr eaLnBrk="1" hangingPunct="1"/>
            <a:endParaRPr lang="en-US"/>
          </a:p>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2BAAEA7-7183-9343-B683-1E47D65D221F}" type="slidenum">
              <a:rPr lang="en-US" sz="1200"/>
              <a:pPr/>
              <a:t>6</a:t>
            </a:fld>
            <a:endParaRPr lang="en-US" sz="1200"/>
          </a:p>
        </p:txBody>
      </p:sp>
      <p:sp>
        <p:nvSpPr>
          <p:cNvPr id="177154" name="Rectangle 1026"/>
          <p:cNvSpPr>
            <a:spLocks noGrp="1" noRot="1" noChangeAspect="1" noChangeArrowheads="1" noTextEdit="1"/>
          </p:cNvSpPr>
          <p:nvPr>
            <p:ph type="sldImg"/>
          </p:nvPr>
        </p:nvSpPr>
        <p:spPr>
          <a:xfrm>
            <a:off x="2108200" y="685800"/>
            <a:ext cx="2641600" cy="1981200"/>
          </a:xfrm>
          <a:ln/>
          <a:extLst>
            <a:ext uri="{FAA26D3D-D897-4be2-8F04-BA451C77F1D7}">
              <ma14:placeholderFlag xmlns:ma14="http://schemas.microsoft.com/office/mac/drawingml/2011/main" val="1"/>
            </a:ext>
          </a:extLst>
        </p:spPr>
      </p:sp>
      <p:sp>
        <p:nvSpPr>
          <p:cNvPr id="144387" name="Rectangle 1027"/>
          <p:cNvSpPr>
            <a:spLocks noGrp="1" noChangeArrowheads="1"/>
          </p:cNvSpPr>
          <p:nvPr>
            <p:ph type="body" idx="1"/>
          </p:nvPr>
        </p:nvSpPr>
        <p:spPr>
          <a:noFill/>
        </p:spPr>
        <p:txBody>
          <a:bodyPr/>
          <a:lstStyle/>
          <a:p>
            <a:pPr eaLnBrk="1" hangingPunct="1"/>
            <a:r>
              <a:rPr lang="en-US"/>
              <a:t>Our visit to Ghana includes two types of traditional music, polyrhythmic ensemble performance and an introduction to the “talking” drum.</a:t>
            </a:r>
          </a:p>
          <a:p>
            <a:pPr eaLnBrk="1" hangingPunct="1"/>
            <a:endParaRPr lang="en-US"/>
          </a:p>
          <a:p>
            <a:pPr eaLnBrk="1" hangingPunct="1"/>
            <a:r>
              <a:rPr lang="en-US"/>
              <a:t>(Note: Palm Wine “Highlife” Song is now located on the textbook website.)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4BE4A58-9250-B14D-83CE-36C92AFC83E1}" type="slidenum">
              <a:rPr lang="en-US" sz="1200"/>
              <a:pPr/>
              <a:t>7</a:t>
            </a:fld>
            <a:endParaRPr lang="en-US" sz="1200"/>
          </a:p>
        </p:txBody>
      </p:sp>
      <p:sp>
        <p:nvSpPr>
          <p:cNvPr id="178178" name="Rectangle 1026"/>
          <p:cNvSpPr>
            <a:spLocks noGrp="1" noRot="1" noChangeAspect="1" noChangeArrowheads="1" noTextEdit="1"/>
          </p:cNvSpPr>
          <p:nvPr>
            <p:ph type="sldImg"/>
          </p:nvPr>
        </p:nvSpPr>
        <p:spPr>
          <a:xfrm>
            <a:off x="2108200" y="685800"/>
            <a:ext cx="2641600" cy="1981200"/>
          </a:xfrm>
          <a:ln/>
          <a:extLst>
            <a:ext uri="{FAA26D3D-D897-4be2-8F04-BA451C77F1D7}">
              <ma14:placeholderFlag xmlns:ma14="http://schemas.microsoft.com/office/mac/drawingml/2011/main" val="1"/>
            </a:ext>
          </a:extLst>
        </p:spPr>
      </p:sp>
      <p:sp>
        <p:nvSpPr>
          <p:cNvPr id="146435" name="Rectangle 1027"/>
          <p:cNvSpPr>
            <a:spLocks noGrp="1" noChangeArrowheads="1"/>
          </p:cNvSpPr>
          <p:nvPr>
            <p:ph type="body" idx="1"/>
          </p:nvPr>
        </p:nvSpPr>
        <p:spPr>
          <a:noFill/>
        </p:spPr>
        <p:txBody>
          <a:bodyPr/>
          <a:lstStyle/>
          <a:p>
            <a:pPr eaLnBrk="1" hangingPunct="1"/>
            <a:r>
              <a:rPr lang="en-US"/>
              <a:t>West African culture is most familiar to Europe and America, consequently the world, due primarily to its geographic proximity to both continents.  West African traditions are also widely known as most Africans brought as slaves to the Western hemisphere were from this region.  Consequently, many West African cultural traditions, including music and dance performance, found in the Caribbean and Americas come from this area.</a:t>
            </a:r>
          </a:p>
          <a:p>
            <a:pPr eaLnBrk="1" hangingPunct="1"/>
            <a:endParaRPr lang="en-US"/>
          </a:p>
          <a:p>
            <a:pPr eaLnBrk="1" hangingPunct="1"/>
            <a:r>
              <a:rPr lang="en-US" b="1"/>
              <a:t>Kente</a:t>
            </a:r>
            <a:r>
              <a:rPr lang="en-US"/>
              <a:t> cloth, the Asante colors in particular, is very popular among African Americans in the United States.  This unique weaving pattern often represents specific ethnic groups found in Ghana.  At one time, certain types of cloth were only worn by people of royal lineage.  Today certain weaves are still sometimes worn to represent one</a:t>
            </a:r>
            <a:r>
              <a:rPr lang="ja-JP" altLang="en-US"/>
              <a:t>’</a:t>
            </a:r>
            <a:r>
              <a:rPr lang="en-US" altLang="ja-JP"/>
              <a:t>s social status.</a:t>
            </a:r>
          </a:p>
          <a:p>
            <a:pPr eaLnBrk="1" hangingPunct="1"/>
            <a:endParaRPr lang="en-US"/>
          </a:p>
          <a:p>
            <a:pPr eaLnBrk="1" hangingPunct="1"/>
            <a:r>
              <a:rPr lang="en-US" b="1"/>
              <a:t>Akan languages</a:t>
            </a:r>
            <a:r>
              <a:rPr lang="en-US"/>
              <a:t> are the most common in Ghana.  Asante, Fante, and Twi are the most common, though there are nearly twenty other Akan languages.  Other major languages in Ghana include Ewe and Dagbani, as well as English.</a:t>
            </a:r>
          </a:p>
          <a:p>
            <a:pPr eaLnBrk="1" hangingPunct="1"/>
            <a:endParaRPr lang="en-US"/>
          </a:p>
          <a:p>
            <a:pPr eaLnBrk="1" hangingPunct="1"/>
            <a:r>
              <a:rPr lang="en-US"/>
              <a:t>The intricate weaving patterns of </a:t>
            </a:r>
            <a:r>
              <a:rPr lang="en-US" b="1"/>
              <a:t>kente</a:t>
            </a:r>
            <a:r>
              <a:rPr lang="en-US"/>
              <a:t> cloth can be used as an analogy to represent the intricate </a:t>
            </a:r>
            <a:r>
              <a:rPr lang="ja-JP" altLang="en-US"/>
              <a:t>“</a:t>
            </a:r>
            <a:r>
              <a:rPr lang="en-US" altLang="ja-JP"/>
              <a:t>interweaving</a:t>
            </a:r>
            <a:r>
              <a:rPr lang="ja-JP" altLang="en-US"/>
              <a:t>”</a:t>
            </a:r>
            <a:r>
              <a:rPr lang="en-US" altLang="ja-JP"/>
              <a:t> rhythms of Ghana</a:t>
            </a:r>
            <a:r>
              <a:rPr lang="ja-JP" altLang="en-US"/>
              <a:t>’</a:t>
            </a:r>
            <a:r>
              <a:rPr lang="en-US" altLang="ja-JP"/>
              <a:t>s polyrhythmic percussion ensemble traditions. Note squares that look similar, but have slight variations, creating an overall beautiful effect.</a:t>
            </a:r>
          </a:p>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FC75011-A81B-B848-8277-81002AC59FFA}" type="slidenum">
              <a:rPr lang="en-US" sz="1200"/>
              <a:pPr/>
              <a:t>8</a:t>
            </a:fld>
            <a:endParaRPr lang="en-US" sz="1200"/>
          </a:p>
        </p:txBody>
      </p:sp>
      <p:sp>
        <p:nvSpPr>
          <p:cNvPr id="179202" name="Rectangle 1026"/>
          <p:cNvSpPr>
            <a:spLocks noGrp="1" noRot="1" noChangeAspect="1" noChangeArrowheads="1" noTextEdit="1"/>
          </p:cNvSpPr>
          <p:nvPr>
            <p:ph type="sldImg"/>
          </p:nvPr>
        </p:nvSpPr>
        <p:spPr>
          <a:xfrm>
            <a:off x="2108200" y="685800"/>
            <a:ext cx="2641600" cy="1981200"/>
          </a:xfrm>
          <a:ln/>
          <a:extLst>
            <a:ext uri="{FAA26D3D-D897-4be2-8F04-BA451C77F1D7}">
              <ma14:placeholderFlag xmlns:ma14="http://schemas.microsoft.com/office/mac/drawingml/2011/main" val="1"/>
            </a:ext>
          </a:extLst>
        </p:spPr>
      </p:sp>
      <p:sp>
        <p:nvSpPr>
          <p:cNvPr id="148483" name="Rectangle 1027"/>
          <p:cNvSpPr>
            <a:spLocks noGrp="1" noChangeArrowheads="1"/>
          </p:cNvSpPr>
          <p:nvPr>
            <p:ph type="body" idx="1"/>
          </p:nvPr>
        </p:nvSpPr>
        <p:spPr>
          <a:noFill/>
        </p:spPr>
        <p:txBody>
          <a:bodyPr/>
          <a:lstStyle/>
          <a:p>
            <a:pPr eaLnBrk="1" hangingPunct="1"/>
            <a:r>
              <a:rPr lang="en-US"/>
              <a:t>[PLAY AUDIO EXAMPLE, CD 2.19]</a:t>
            </a:r>
          </a:p>
          <a:p>
            <a:pPr eaLnBrk="1" hangingPunct="1"/>
            <a:endParaRPr lang="en-US"/>
          </a:p>
          <a:p>
            <a:pPr eaLnBrk="1" hangingPunct="1"/>
            <a:r>
              <a:rPr lang="en-US"/>
              <a:t>The essential beauty of Sub-Saharan African polyrhythmic drumming is the </a:t>
            </a:r>
            <a:r>
              <a:rPr lang="ja-JP" altLang="en-US"/>
              <a:t>“</a:t>
            </a:r>
            <a:r>
              <a:rPr lang="en-US" altLang="ja-JP" b="1"/>
              <a:t>kaleidoscope</a:t>
            </a:r>
            <a:r>
              <a:rPr lang="ja-JP" altLang="en-US"/>
              <a:t>”</a:t>
            </a:r>
            <a:r>
              <a:rPr lang="en-US" altLang="ja-JP"/>
              <a:t> of sound.  Each </a:t>
            </a:r>
            <a:r>
              <a:rPr lang="en-US" altLang="ja-JP" b="1"/>
              <a:t>time line pattern</a:t>
            </a:r>
            <a:r>
              <a:rPr lang="en-US" altLang="ja-JP"/>
              <a:t> interweaves with others to create a rhythmically dense sound that at first seems very repetitive, but a deeper listening reveals subtle variations that keep the music constantly </a:t>
            </a:r>
            <a:r>
              <a:rPr lang="ja-JP" altLang="en-US"/>
              <a:t>“</a:t>
            </a:r>
            <a:r>
              <a:rPr lang="en-US" altLang="ja-JP"/>
              <a:t>turning</a:t>
            </a:r>
            <a:r>
              <a:rPr lang="ja-JP" altLang="en-US"/>
              <a:t>”</a:t>
            </a:r>
            <a:r>
              <a:rPr lang="en-US" altLang="ja-JP"/>
              <a:t> to create new interesting patterns.</a:t>
            </a:r>
          </a:p>
          <a:p>
            <a:pPr eaLnBrk="1" hangingPunct="1"/>
            <a:endParaRPr lang="en-US"/>
          </a:p>
          <a:p>
            <a:pPr eaLnBrk="1" hangingPunct="1"/>
            <a:r>
              <a:rPr lang="en-US"/>
              <a:t>There is a large variety of </a:t>
            </a:r>
            <a:r>
              <a:rPr lang="en-US" b="1"/>
              <a:t>drums, rattles, and bells</a:t>
            </a:r>
            <a:r>
              <a:rPr lang="en-US"/>
              <a:t> used in Ghanaian music to create polyrhythmic music.  Many of the bells are </a:t>
            </a:r>
            <a:r>
              <a:rPr lang="ja-JP" altLang="en-US"/>
              <a:t>“</a:t>
            </a:r>
            <a:r>
              <a:rPr lang="en-US" altLang="ja-JP"/>
              <a:t>double</a:t>
            </a:r>
            <a:r>
              <a:rPr lang="ja-JP" altLang="en-US"/>
              <a:t>”</a:t>
            </a:r>
            <a:r>
              <a:rPr lang="en-US" altLang="ja-JP"/>
              <a:t> bells that can produce high and low sounds.  The rattles are most often gourds with external beads, though many with internal seeds are found as well.  Drums come in a great variety of sizes and most often fit the membrane face on a frame using pegs to tighten the drumhead.  Drums may be played with a stick, hand or often both to create unique timbres. Polyrhythm can be considered a type of independent polyphony, as opposed to harmony or heterophony.  The vocal organization of </a:t>
            </a:r>
            <a:r>
              <a:rPr lang="en-US" altLang="ja-JP" b="1"/>
              <a:t>Call &amp; Response</a:t>
            </a:r>
            <a:r>
              <a:rPr lang="en-US" altLang="ja-JP"/>
              <a:t> is most common in Ghanaian singing.</a:t>
            </a:r>
          </a:p>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69DF898-A268-3B4E-8667-E55DEE11E991}" type="slidenum">
              <a:rPr lang="en-US" sz="1200"/>
              <a:pPr/>
              <a:t>9</a:t>
            </a:fld>
            <a:endParaRPr lang="en-US" sz="1200"/>
          </a:p>
        </p:txBody>
      </p:sp>
      <p:sp>
        <p:nvSpPr>
          <p:cNvPr id="180226" name="Rectangle 1026"/>
          <p:cNvSpPr>
            <a:spLocks noGrp="1" noRot="1" noChangeAspect="1" noChangeArrowheads="1" noTextEdit="1"/>
          </p:cNvSpPr>
          <p:nvPr>
            <p:ph type="sldImg"/>
          </p:nvPr>
        </p:nvSpPr>
        <p:spPr>
          <a:xfrm>
            <a:off x="2057400" y="685800"/>
            <a:ext cx="2438400" cy="1828800"/>
          </a:xfrm>
          <a:ln/>
          <a:extLst>
            <a:ext uri="{FAA26D3D-D897-4be2-8F04-BA451C77F1D7}">
              <ma14:placeholderFlag xmlns:ma14="http://schemas.microsoft.com/office/mac/drawingml/2011/main" val="1"/>
            </a:ext>
          </a:extLst>
        </p:spPr>
      </p:sp>
      <p:sp>
        <p:nvSpPr>
          <p:cNvPr id="150531" name="Rectangle 1027"/>
          <p:cNvSpPr>
            <a:spLocks noGrp="1" noChangeArrowheads="1"/>
          </p:cNvSpPr>
          <p:nvPr>
            <p:ph type="body" idx="1"/>
          </p:nvPr>
        </p:nvSpPr>
        <p:spPr>
          <a:xfrm>
            <a:off x="914400" y="2590800"/>
            <a:ext cx="5029200" cy="5867400"/>
          </a:xfrm>
          <a:noFill/>
        </p:spPr>
        <p:txBody>
          <a:bodyPr/>
          <a:lstStyle/>
          <a:p>
            <a:pPr eaLnBrk="1" hangingPunct="1"/>
            <a:r>
              <a:rPr lang="en-US"/>
              <a:t>Polyrhythmic music, no matter as an ensemble or a solo performance, tends to be quite </a:t>
            </a:r>
            <a:r>
              <a:rPr lang="ja-JP" altLang="en-US"/>
              <a:t>“</a:t>
            </a:r>
            <a:r>
              <a:rPr lang="en-US" altLang="ja-JP"/>
              <a:t>busy</a:t>
            </a:r>
            <a:r>
              <a:rPr lang="ja-JP" altLang="en-US"/>
              <a:t>”</a:t>
            </a:r>
            <a:r>
              <a:rPr lang="en-US" altLang="ja-JP"/>
              <a:t> or </a:t>
            </a:r>
            <a:r>
              <a:rPr lang="en-US" altLang="ja-JP" b="1"/>
              <a:t>rhythmically dense</a:t>
            </a:r>
            <a:r>
              <a:rPr lang="en-US" altLang="ja-JP"/>
              <a:t>.  As a novice listener, finding </a:t>
            </a:r>
            <a:r>
              <a:rPr lang="ja-JP" altLang="en-US"/>
              <a:t>“</a:t>
            </a:r>
            <a:r>
              <a:rPr lang="en-US" altLang="ja-JP"/>
              <a:t>space</a:t>
            </a:r>
            <a:r>
              <a:rPr lang="ja-JP" altLang="en-US"/>
              <a:t>”</a:t>
            </a:r>
            <a:r>
              <a:rPr lang="en-US" altLang="ja-JP"/>
              <a:t> in this music is difficult, yet this is how Ghanaian musicians approach creating polyrhythmic music, </a:t>
            </a:r>
            <a:r>
              <a:rPr lang="ja-JP" altLang="en-US"/>
              <a:t>“</a:t>
            </a:r>
            <a:r>
              <a:rPr lang="en-US" altLang="ja-JP"/>
              <a:t>fitting</a:t>
            </a:r>
            <a:r>
              <a:rPr lang="ja-JP" altLang="en-US"/>
              <a:t>”</a:t>
            </a:r>
            <a:r>
              <a:rPr lang="en-US" altLang="ja-JP"/>
              <a:t> their unique pattern into the overall sound.</a:t>
            </a:r>
          </a:p>
          <a:p>
            <a:pPr eaLnBrk="1" hangingPunct="1"/>
            <a:endParaRPr lang="en-US"/>
          </a:p>
          <a:p>
            <a:pPr eaLnBrk="1" hangingPunct="1"/>
            <a:r>
              <a:rPr lang="en-US"/>
              <a:t>While the Ghanaian musician generally considers how their </a:t>
            </a:r>
            <a:r>
              <a:rPr lang="ja-JP" altLang="en-US"/>
              <a:t>“</a:t>
            </a:r>
            <a:r>
              <a:rPr lang="en-US" altLang="ja-JP"/>
              <a:t>simple</a:t>
            </a:r>
            <a:r>
              <a:rPr lang="ja-JP" altLang="en-US"/>
              <a:t>”</a:t>
            </a:r>
            <a:r>
              <a:rPr lang="en-US" altLang="ja-JP"/>
              <a:t> (often quite rhythmically challenging for a novice) pattern adds to the combined whole, the outsider can better appreciate the music if they initially try to deconstruct some of the individual patterns to hear how they fit with the overall.  But just like </a:t>
            </a:r>
            <a:r>
              <a:rPr lang="en-US" altLang="ja-JP" b="1"/>
              <a:t>Kente</a:t>
            </a:r>
            <a:r>
              <a:rPr lang="en-US" altLang="ja-JP"/>
              <a:t> cloth, no one </a:t>
            </a:r>
            <a:r>
              <a:rPr lang="ja-JP" altLang="en-US"/>
              <a:t>“</a:t>
            </a:r>
            <a:r>
              <a:rPr lang="en-US" altLang="ja-JP"/>
              <a:t>weave</a:t>
            </a:r>
            <a:r>
              <a:rPr lang="ja-JP" altLang="en-US"/>
              <a:t>”</a:t>
            </a:r>
            <a:r>
              <a:rPr lang="en-US" altLang="ja-JP"/>
              <a:t> (</a:t>
            </a:r>
            <a:r>
              <a:rPr lang="en-US" altLang="ja-JP" b="1"/>
              <a:t>timeline pattern</a:t>
            </a:r>
            <a:r>
              <a:rPr lang="en-US" altLang="ja-JP"/>
              <a:t>) is all that interesting, but when the complex whole is observed, the patterns together make a colorful array of sound.</a:t>
            </a:r>
          </a:p>
          <a:p>
            <a:pPr eaLnBrk="1" hangingPunct="1"/>
            <a:endParaRPr lang="en-US"/>
          </a:p>
          <a:p>
            <a:pPr eaLnBrk="1" hangingPunct="1"/>
            <a:r>
              <a:rPr lang="en-US"/>
              <a:t>In deconstructing such music, it is useful to find the </a:t>
            </a:r>
            <a:r>
              <a:rPr lang="ja-JP" altLang="en-US"/>
              <a:t>“</a:t>
            </a:r>
            <a:r>
              <a:rPr lang="en-US" altLang="ja-JP" b="1"/>
              <a:t>density referent</a:t>
            </a:r>
            <a:r>
              <a:rPr lang="en-US" altLang="ja-JP"/>
              <a:t>,</a:t>
            </a:r>
            <a:r>
              <a:rPr lang="ja-JP" altLang="en-US"/>
              <a:t>”</a:t>
            </a:r>
            <a:r>
              <a:rPr lang="en-US" altLang="ja-JP"/>
              <a:t> which is usually an instrument with a distinctive sound, such as a bell or handclaps, as in the audio example.  The other rhythmic patterns often play in relation to this reference pattern.  Keep in mind that this interplay of rhythmic patterns among instruments is the key approach Ghanaian musicians use to create music, rather than an implied meter as in Western music.  A Westerner may </a:t>
            </a:r>
            <a:r>
              <a:rPr lang="ja-JP" altLang="en-US"/>
              <a:t>“</a:t>
            </a:r>
            <a:r>
              <a:rPr lang="en-US" altLang="ja-JP"/>
              <a:t>find</a:t>
            </a:r>
            <a:r>
              <a:rPr lang="ja-JP" altLang="en-US"/>
              <a:t>”</a:t>
            </a:r>
            <a:r>
              <a:rPr lang="en-US" altLang="ja-JP"/>
              <a:t> a meter in the music, such as 12/8, but that is the European mindset to organizing such music.  The relationship between instruments is more important to a Ghanaian musician than following an abstract meter.</a:t>
            </a:r>
          </a:p>
          <a:p>
            <a:pPr eaLnBrk="1" hangingPunct="1"/>
            <a:endParaRPr lang="en-US"/>
          </a:p>
          <a:p>
            <a:pPr eaLnBrk="1" hangingPunct="1"/>
            <a:r>
              <a:rPr lang="en-US"/>
              <a:t>The table shows a simple cross-rhythm, discussed in the book.  Often times it is easiest to orally demonstrate this pattern by patting hands on a table or lap while repeating the phrase </a:t>
            </a:r>
            <a:r>
              <a:rPr lang="ja-JP" altLang="en-US"/>
              <a:t>“</a:t>
            </a:r>
            <a:r>
              <a:rPr lang="en-US" altLang="ja-JP"/>
              <a:t>To-GE-ther (sounding both hands simultaneously on the second syllable), RIGHT, LEFT, RIGHT,</a:t>
            </a:r>
            <a:r>
              <a:rPr lang="ja-JP" altLang="en-US"/>
              <a:t>”</a:t>
            </a:r>
            <a:r>
              <a:rPr lang="en-US" altLang="ja-JP"/>
              <a:t> to establish the pattern.</a:t>
            </a:r>
          </a:p>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Slide Number Placeholder 7"/>
          <p:cNvSpPr>
            <a:spLocks noGrp="1"/>
          </p:cNvSpPr>
          <p:nvPr>
            <p:ph type="sldNum" sz="quarter" idx="11"/>
          </p:nvPr>
        </p:nvSpPr>
        <p:spPr/>
        <p:txBody>
          <a:bodyPr/>
          <a:lstStyle/>
          <a:p>
            <a:pPr>
              <a:defRPr/>
            </a:pPr>
            <a:fld id="{C4B24720-8E29-FE4E-A961-850F8D4B5BC6}" type="slidenum">
              <a:rPr lang="en-US" smtClean="0"/>
              <a:pPr>
                <a:defRPr/>
              </a:pPr>
              <a:t>‹#›</a:t>
            </a:fld>
            <a:endParaRPr lang="en-US"/>
          </a:p>
        </p:txBody>
      </p:sp>
      <p:sp>
        <p:nvSpPr>
          <p:cNvPr id="9" name="Footer Placeholder 8"/>
          <p:cNvSpPr>
            <a:spLocks noGrp="1"/>
          </p:cNvSpPr>
          <p:nvPr>
            <p:ph type="ftr" sz="quarter" idx="12"/>
          </p:nvPr>
        </p:nvSpPr>
        <p:spPr/>
        <p:txBody>
          <a:bodyPr/>
          <a:lstStyle/>
          <a:p>
            <a:pPr>
              <a:defRPr/>
            </a:pPr>
            <a:endParaRPr lang="en-US"/>
          </a:p>
        </p:txBody>
      </p:sp>
      <p:pic>
        <p:nvPicPr>
          <p:cNvPr id="10" name="Picture 7" descr="routlogo"/>
          <p:cNvPicPr>
            <a:picLocks noChangeAspect="1" noChangeArrowheads="1"/>
          </p:cNvPicPr>
          <p:nvPr userDrawn="1"/>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762000" y="6234113"/>
            <a:ext cx="9144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8DC582A-22BD-A54A-A8DF-5B31A44163A1}" type="slidenum">
              <a:rPr lang="en-US" smtClean="0"/>
              <a:pPr>
                <a:defRPr/>
              </a:pPr>
              <a:t>‹#›</a:t>
            </a:fld>
            <a:endParaRPr lang="en-US"/>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7F2A925-52FC-D14A-971B-64F58FB4CB76}" type="slidenum">
              <a:rPr lang="en-US" smtClean="0"/>
              <a:pPr>
                <a:defRPr/>
              </a:pPr>
              <a:t>‹#›</a:t>
            </a:fld>
            <a:endParaRPr lang="en-US"/>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2895600" y="609600"/>
            <a:ext cx="57912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43000" y="2133600"/>
            <a:ext cx="7543800"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143000" y="4191000"/>
            <a:ext cx="7543800"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07442D39-A659-C142-AA31-DFAA580ACE53}" type="slidenum">
              <a:rPr lang="en-US"/>
              <a:pPr>
                <a:defRPr/>
              </a:pPr>
              <a:t>‹#›</a:t>
            </a:fld>
            <a:endParaRPr lang="en-US"/>
          </a:p>
        </p:txBody>
      </p:sp>
    </p:spTree>
    <p:extLst>
      <p:ext uri="{BB962C8B-B14F-4D97-AF65-F5344CB8AC3E}">
        <p14:creationId xmlns:p14="http://schemas.microsoft.com/office/powerpoint/2010/main" val="2316484387"/>
      </p:ext>
    </p:extLst>
  </p:cSld>
  <p:clrMapOvr>
    <a:masterClrMapping/>
  </p:clrMapOvr>
  <p:transition xmlns:p14="http://schemas.microsoft.com/office/powerpoint/2010/main">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95600" y="609600"/>
            <a:ext cx="57912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43000" y="2133600"/>
            <a:ext cx="36957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2133600"/>
            <a:ext cx="36957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7E102C32-BF89-0E41-AB2A-3BBAF030B4E3}" type="slidenum">
              <a:rPr lang="en-US"/>
              <a:pPr>
                <a:defRPr/>
              </a:pPr>
              <a:t>‹#›</a:t>
            </a:fld>
            <a:endParaRPr lang="en-US"/>
          </a:p>
        </p:txBody>
      </p:sp>
    </p:spTree>
    <p:extLst>
      <p:ext uri="{BB962C8B-B14F-4D97-AF65-F5344CB8AC3E}">
        <p14:creationId xmlns:p14="http://schemas.microsoft.com/office/powerpoint/2010/main" val="2296726508"/>
      </p:ext>
    </p:extLst>
  </p:cSld>
  <p:clrMapOvr>
    <a:masterClrMapping/>
  </p:clrMapOvr>
  <p:transition xmlns:p14="http://schemas.microsoft.com/office/powerpoint/2010/main">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895600" y="609600"/>
            <a:ext cx="5791200" cy="1371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143000" y="2133600"/>
            <a:ext cx="36957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91100" y="2133600"/>
            <a:ext cx="36957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2"/>
          <p:cNvSpPr>
            <a:spLocks noGrp="1"/>
          </p:cNvSpPr>
          <p:nvPr>
            <p:ph type="ftr" sz="quarter" idx="10"/>
          </p:nvPr>
        </p:nvSpPr>
        <p:spPr/>
        <p:txBody>
          <a:bodyPr/>
          <a:lstStyle>
            <a:lvl1pPr>
              <a:defRPr/>
            </a:lvl1pPr>
          </a:lstStyle>
          <a:p>
            <a:pPr>
              <a:defRPr/>
            </a:pPr>
            <a:endParaRPr lang="en-US"/>
          </a:p>
        </p:txBody>
      </p:sp>
      <p:sp>
        <p:nvSpPr>
          <p:cNvPr id="6" name="Date Placeholder 13"/>
          <p:cNvSpPr>
            <a:spLocks noGrp="1"/>
          </p:cNvSpPr>
          <p:nvPr>
            <p:ph type="dt" sz="half"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FA851D85-57B3-5948-8159-02C0460EF016}" type="slidenum">
              <a:rPr lang="en-US"/>
              <a:pPr>
                <a:defRPr/>
              </a:pPr>
              <a:t>‹#›</a:t>
            </a:fld>
            <a:endParaRPr lang="en-US"/>
          </a:p>
        </p:txBody>
      </p:sp>
    </p:spTree>
    <p:extLst>
      <p:ext uri="{BB962C8B-B14F-4D97-AF65-F5344CB8AC3E}">
        <p14:creationId xmlns:p14="http://schemas.microsoft.com/office/powerpoint/2010/main" val="419970245"/>
      </p:ext>
    </p:extLst>
  </p:cSld>
  <p:clrMapOvr>
    <a:masterClrMapping/>
  </p:clrMapOvr>
  <p:transition xmlns:p14="http://schemas.microsoft.com/office/powerpoint/2010/main">
    <p:dissolv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895600" y="609600"/>
            <a:ext cx="57912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43000" y="2133600"/>
            <a:ext cx="36957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991100" y="2133600"/>
            <a:ext cx="3695700"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991100" y="4191000"/>
            <a:ext cx="3695700"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23"/>
          <p:cNvSpPr>
            <a:spLocks noGrp="1"/>
          </p:cNvSpPr>
          <p:nvPr>
            <p:ph type="dt" sz="half" idx="10"/>
          </p:nvPr>
        </p:nvSpPr>
        <p:spPr/>
        <p:txBody>
          <a:bodyPr/>
          <a:lstStyle>
            <a:lvl1pPr>
              <a:defRPr/>
            </a:lvl1pPr>
          </a:lstStyle>
          <a:p>
            <a:pPr>
              <a:defRPr/>
            </a:pPr>
            <a:endParaRPr lang="en-US"/>
          </a:p>
        </p:txBody>
      </p:sp>
      <p:sp>
        <p:nvSpPr>
          <p:cNvPr id="7" name="Footer Placeholder 9"/>
          <p:cNvSpPr>
            <a:spLocks noGrp="1"/>
          </p:cNvSpPr>
          <p:nvPr>
            <p:ph type="ftr" sz="quarter" idx="11"/>
          </p:nvPr>
        </p:nvSpPr>
        <p:spPr/>
        <p:txBody>
          <a:bodyPr/>
          <a:lstStyle>
            <a:lvl1pPr>
              <a:defRPr/>
            </a:lvl1pPr>
          </a:lstStyle>
          <a:p>
            <a:pPr>
              <a:defRPr/>
            </a:pPr>
            <a:endParaRPr lang="en-US"/>
          </a:p>
        </p:txBody>
      </p:sp>
      <p:sp>
        <p:nvSpPr>
          <p:cNvPr id="8" name="Slide Number Placeholder 21"/>
          <p:cNvSpPr>
            <a:spLocks noGrp="1"/>
          </p:cNvSpPr>
          <p:nvPr>
            <p:ph type="sldNum" sz="quarter" idx="12"/>
          </p:nvPr>
        </p:nvSpPr>
        <p:spPr/>
        <p:txBody>
          <a:bodyPr/>
          <a:lstStyle>
            <a:lvl1pPr>
              <a:defRPr/>
            </a:lvl1pPr>
          </a:lstStyle>
          <a:p>
            <a:pPr>
              <a:defRPr/>
            </a:pPr>
            <a:fld id="{69359BBF-A884-6441-8F3B-7DEADFD2D816}" type="slidenum">
              <a:rPr lang="en-US"/>
              <a:pPr>
                <a:defRPr/>
              </a:pPr>
              <a:t>‹#›</a:t>
            </a:fld>
            <a:endParaRPr lang="en-US"/>
          </a:p>
        </p:txBody>
      </p:sp>
    </p:spTree>
    <p:extLst>
      <p:ext uri="{BB962C8B-B14F-4D97-AF65-F5344CB8AC3E}">
        <p14:creationId xmlns:p14="http://schemas.microsoft.com/office/powerpoint/2010/main" val="2040854304"/>
      </p:ext>
    </p:extLst>
  </p:cSld>
  <p:clrMapOvr>
    <a:masterClrMapping/>
  </p:clrMapOvr>
  <p:transition xmlns:p14="http://schemas.microsoft.com/office/powerpoint/2010/main">
    <p:dissolv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895600" y="609600"/>
            <a:ext cx="5791200" cy="1371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143000" y="2133600"/>
            <a:ext cx="3695700"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1143000" y="4191000"/>
            <a:ext cx="3695700"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991100" y="2133600"/>
            <a:ext cx="36957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13"/>
          <p:cNvSpPr>
            <a:spLocks noGrp="1"/>
          </p:cNvSpPr>
          <p:nvPr>
            <p:ph type="dt" sz="half" idx="10"/>
          </p:nvPr>
        </p:nvSpPr>
        <p:spPr/>
        <p:txBody>
          <a:bodyPr/>
          <a:lstStyle>
            <a:lvl1pPr>
              <a:defRPr/>
            </a:lvl1pPr>
          </a:lstStyle>
          <a:p>
            <a:pPr>
              <a:defRPr/>
            </a:pPr>
            <a:endParaRPr lang="en-US"/>
          </a:p>
        </p:txBody>
      </p:sp>
      <p:sp>
        <p:nvSpPr>
          <p:cNvPr id="7" name="Footer Placeholder 2"/>
          <p:cNvSpPr>
            <a:spLocks noGrp="1"/>
          </p:cNvSpPr>
          <p:nvPr>
            <p:ph type="ftr" sz="quarter" idx="11"/>
          </p:nvPr>
        </p:nvSpPr>
        <p:spPr/>
        <p:txBody>
          <a:bodyPr/>
          <a:lstStyle>
            <a:lvl1pPr>
              <a:defRPr/>
            </a:lvl1pPr>
          </a:lstStyle>
          <a:p>
            <a:pPr>
              <a:defRPr/>
            </a:pPr>
            <a:endParaRPr lang="en-US"/>
          </a:p>
        </p:txBody>
      </p:sp>
      <p:sp>
        <p:nvSpPr>
          <p:cNvPr id="8" name="Slide Number Placeholder 22"/>
          <p:cNvSpPr>
            <a:spLocks noGrp="1"/>
          </p:cNvSpPr>
          <p:nvPr>
            <p:ph type="sldNum" sz="quarter" idx="12"/>
          </p:nvPr>
        </p:nvSpPr>
        <p:spPr/>
        <p:txBody>
          <a:bodyPr/>
          <a:lstStyle>
            <a:lvl1pPr>
              <a:defRPr/>
            </a:lvl1pPr>
          </a:lstStyle>
          <a:p>
            <a:pPr>
              <a:defRPr/>
            </a:pPr>
            <a:fld id="{50004A72-2A9D-8849-A5DC-E2D570B30AB5}" type="slidenum">
              <a:rPr lang="en-US"/>
              <a:pPr>
                <a:defRPr/>
              </a:pPr>
              <a:t>‹#›</a:t>
            </a:fld>
            <a:endParaRPr lang="en-US"/>
          </a:p>
        </p:txBody>
      </p:sp>
    </p:spTree>
    <p:extLst>
      <p:ext uri="{BB962C8B-B14F-4D97-AF65-F5344CB8AC3E}">
        <p14:creationId xmlns:p14="http://schemas.microsoft.com/office/powerpoint/2010/main" val="1496547918"/>
      </p:ext>
    </p:extLst>
  </p:cSld>
  <p:clrMapOvr>
    <a:masterClrMapping/>
  </p:clrMapOvr>
  <p:transition xmlns:p14="http://schemas.microsoft.com/office/powerpoint/2010/main">
    <p:dissolv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Slide Number Placeholder 7"/>
          <p:cNvSpPr>
            <a:spLocks noGrp="1"/>
          </p:cNvSpPr>
          <p:nvPr>
            <p:ph type="sldNum" sz="quarter" idx="11"/>
          </p:nvPr>
        </p:nvSpPr>
        <p:spPr/>
        <p:txBody>
          <a:bodyPr/>
          <a:lstStyle/>
          <a:p>
            <a:pPr>
              <a:defRPr/>
            </a:pPr>
            <a:fld id="{01F8DA4B-47B7-E44B-974B-EF113E3A236D}" type="slidenum">
              <a:rPr lang="en-US" smtClean="0"/>
              <a:pPr>
                <a:defRPr/>
              </a:pPr>
              <a:t>‹#›</a:t>
            </a:fld>
            <a:endParaRPr lang="en-US"/>
          </a:p>
        </p:txBody>
      </p:sp>
      <p:sp>
        <p:nvSpPr>
          <p:cNvPr id="9" name="Footer Placeholder 8"/>
          <p:cNvSpPr>
            <a:spLocks noGrp="1"/>
          </p:cNvSpPr>
          <p:nvPr>
            <p:ph type="ftr" sz="quarter" idx="12"/>
          </p:nvPr>
        </p:nvSpPr>
        <p:spPr/>
        <p:txBody>
          <a:bodyPr/>
          <a:lstStyle/>
          <a:p>
            <a:pPr>
              <a:defRPr/>
            </a:pPr>
            <a:endParaRPr lang="en-US"/>
          </a:p>
        </p:txBody>
      </p:sp>
      <p:pic>
        <p:nvPicPr>
          <p:cNvPr id="10" name="Picture 7" descr="routlogo"/>
          <p:cNvPicPr>
            <a:picLocks noChangeAspect="1" noChangeArrowheads="1"/>
          </p:cNvPicPr>
          <p:nvPr userDrawn="1"/>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762000" y="6234113"/>
            <a:ext cx="9144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052E5BA-FDAB-3744-9E80-42AFA2A3F96E}" type="slidenum">
              <a:rPr lang="en-US" smtClean="0"/>
              <a:pPr>
                <a:defRPr/>
              </a:pPr>
              <a:t>‹#›</a:t>
            </a:fld>
            <a:endParaRPr lang="en-US"/>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2A810D6-1C0E-664E-A8B7-94962E0D9795}" type="slidenum">
              <a:rPr lang="en-US" smtClean="0"/>
              <a:pPr>
                <a:defRPr/>
              </a:pPr>
              <a:t>‹#›</a:t>
            </a:fld>
            <a:endParaRPr lang="en-US"/>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2E53544-7713-9340-8366-1F02121DE5D5}" type="slidenum">
              <a:rPr lang="en-US" smtClean="0"/>
              <a:pPr>
                <a:defRPr/>
              </a:pPr>
              <a:t>‹#›</a:t>
            </a:fld>
            <a:endParaRPr lang="en-US"/>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55BA7CD-1C6F-7A44-B021-E12D018FCC92}" type="slidenum">
              <a:rPr lang="en-US" smtClean="0"/>
              <a:pPr>
                <a:defRPr/>
              </a:pPr>
              <a:t>‹#›</a:t>
            </a:fld>
            <a:endParaRPr lang="en-US"/>
          </a:p>
        </p:txBody>
      </p:sp>
      <p:sp>
        <p:nvSpPr>
          <p:cNvPr id="9" name="Title 8"/>
          <p:cNvSpPr>
            <a:spLocks noGrp="1"/>
          </p:cNvSpPr>
          <p:nvPr>
            <p:ph type="title"/>
          </p:nvPr>
        </p:nvSpPr>
        <p:spPr>
          <a:xfrm>
            <a:off x="914400" y="1544715"/>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9FD9FEED-DA40-B54D-97E3-2F24DDEA0E7E}" type="slidenum">
              <a:rPr lang="en-US" smtClean="0"/>
              <a:pPr>
                <a:defRPr/>
              </a:pPr>
              <a:t>‹#›</a:t>
            </a:fld>
            <a:endParaRPr lang="en-US"/>
          </a:p>
        </p:txBody>
      </p:sp>
      <p:sp>
        <p:nvSpPr>
          <p:cNvPr id="10" name="Title 9"/>
          <p:cNvSpPr>
            <a:spLocks noGrp="1"/>
          </p:cNvSpPr>
          <p:nvPr>
            <p:ph type="title"/>
          </p:nvPr>
        </p:nvSpPr>
        <p:spPr>
          <a:xfrm>
            <a:off x="914400" y="1544715"/>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3C61F940-5C5B-684B-93DD-3E3C804E1626}" type="slidenum">
              <a:rPr lang="en-US" smtClean="0"/>
              <a:pPr>
                <a:defRPr/>
              </a:pPr>
              <a:t>‹#›</a:t>
            </a:fld>
            <a:endParaRPr lang="en-US"/>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EE3C2759-B726-C540-8EB0-48759D9F1856}" type="slidenum">
              <a:rPr lang="en-US" smtClean="0"/>
              <a:pPr>
                <a:defRPr/>
              </a:pPr>
              <a:t>‹#›</a:t>
            </a:fld>
            <a:endParaRPr lang="en-US"/>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73AFC37-A5C5-AA40-9BC4-F7A10ADA1578}" type="slidenum">
              <a:rPr lang="en-US" smtClean="0"/>
              <a:pPr>
                <a:defRPr/>
              </a:pPr>
              <a:t>‹#›</a:t>
            </a:fld>
            <a:endParaRPr lang="en-US"/>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A9609C9-3833-2543-88A0-60C44D31A37A}" type="slidenum">
              <a:rPr lang="en-US" smtClean="0"/>
              <a:pPr>
                <a:defRPr/>
              </a:pPr>
              <a:t>‹#›</a:t>
            </a:fld>
            <a:endParaRPr lang="en-US"/>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1BC42E9-EC6C-9346-8B41-1E126E7737BC}" type="slidenum">
              <a:rPr lang="en-US" smtClean="0"/>
              <a:pPr>
                <a:defRPr/>
              </a:pPr>
              <a:t>‹#›</a:t>
            </a:fld>
            <a:endParaRPr lang="en-US"/>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852634E-DDB3-874D-B511-FB67F7066790}" type="slidenum">
              <a:rPr lang="en-US" smtClean="0"/>
              <a:pPr>
                <a:defRPr/>
              </a:pPr>
              <a:t>‹#›</a:t>
            </a:fld>
            <a:endParaRPr lang="en-US"/>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1852C68-73BF-D74C-8CC1-6CA99EFA9EBB}" type="slidenum">
              <a:rPr lang="en-US" smtClean="0"/>
              <a:pPr>
                <a:defRPr/>
              </a:pPr>
              <a:t>‹#›</a:t>
            </a:fld>
            <a:endParaRPr lang="en-US"/>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8179908-0AC9-6C44-BA23-540B7A0F31F6}" type="slidenum">
              <a:rPr lang="en-US" smtClean="0"/>
              <a:pPr>
                <a:defRPr/>
              </a:pPr>
              <a:t>‹#›</a:t>
            </a:fld>
            <a:endParaRPr lang="en-US"/>
          </a:p>
        </p:txBody>
      </p:sp>
      <p:sp>
        <p:nvSpPr>
          <p:cNvPr id="9" name="Title 8"/>
          <p:cNvSpPr>
            <a:spLocks noGrp="1"/>
          </p:cNvSpPr>
          <p:nvPr>
            <p:ph type="title"/>
          </p:nvPr>
        </p:nvSpPr>
        <p:spPr>
          <a:xfrm>
            <a:off x="914400" y="1544715"/>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BD47AD64-3018-4448-ABDB-084C69A7CF6C}" type="slidenum">
              <a:rPr lang="en-US" smtClean="0"/>
              <a:pPr>
                <a:defRPr/>
              </a:pPr>
              <a:t>‹#›</a:t>
            </a:fld>
            <a:endParaRPr lang="en-US"/>
          </a:p>
        </p:txBody>
      </p:sp>
      <p:sp>
        <p:nvSpPr>
          <p:cNvPr id="10" name="Title 9"/>
          <p:cNvSpPr>
            <a:spLocks noGrp="1"/>
          </p:cNvSpPr>
          <p:nvPr>
            <p:ph type="title"/>
          </p:nvPr>
        </p:nvSpPr>
        <p:spPr>
          <a:xfrm>
            <a:off x="914400" y="1544715"/>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7444F772-CC03-2140-9DDA-063A3889C361}" type="slidenum">
              <a:rPr lang="en-US" smtClean="0"/>
              <a:pPr>
                <a:defRPr/>
              </a:pPr>
              <a:t>‹#›</a:t>
            </a:fld>
            <a:endParaRPr lang="en-US"/>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CDC831F9-FF1C-C143-B21E-D142D4CAF866}" type="slidenum">
              <a:rPr lang="en-US" smtClean="0"/>
              <a:pPr>
                <a:defRPr/>
              </a:pPr>
              <a:t>‹#›</a:t>
            </a:fld>
            <a:endParaRPr lang="en-US"/>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3B7B665-9F06-954A-90EE-F5B1221C6528}" type="slidenum">
              <a:rPr lang="en-US" smtClean="0"/>
              <a:pPr>
                <a:defRPr/>
              </a:pPr>
              <a:t>‹#›</a:t>
            </a:fld>
            <a:endParaRPr lang="en-US"/>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EB2A816-6851-DC4E-8C2E-6D473D267788}" type="slidenum">
              <a:rPr lang="en-US" smtClean="0"/>
              <a:pPr>
                <a:defRPr/>
              </a:pPr>
              <a:t>‹#›</a:t>
            </a:fld>
            <a:endParaRPr lang="en-US"/>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7.xml"/><Relationship Id="rId12" Type="http://schemas.openxmlformats.org/officeDocument/2006/relationships/theme" Target="../theme/theme2.xml"/><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 Id="rId9" Type="http://schemas.openxmlformats.org/officeDocument/2006/relationships/slideLayout" Target="../slideLayouts/slideLayout25.xml"/><Relationship Id="rId10"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pPr>
              <a:defRPr/>
            </a:pPr>
            <a:endParaRPr lang="en-US"/>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pPr>
              <a:defRPr/>
            </a:pPr>
            <a:fld id="{FE82E59D-AA8D-4D4D-A880-01EC827A68CF}" type="slidenum">
              <a:rPr lang="en-US" smtClean="0"/>
              <a:pPr>
                <a:defRPr/>
              </a:pPr>
              <a:t>‹#›</a:t>
            </a:fld>
            <a:endParaRPr lang="en-US"/>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pPr>
              <a:defRPr/>
            </a:pPr>
            <a:endParaRPr lang="en-US"/>
          </a:p>
        </p:txBody>
      </p:sp>
    </p:spTree>
  </p:cSld>
  <p:clrMap bg1="dk1" tx1="lt1" bg2="dk2" tx2="lt2" accent1="accent1" accent2="accent2" accent3="accent3" accent4="accent4" accent5="accent5" accent6="accent6" hlink="hlink" folHlink="folHlink"/>
  <p:sldLayoutIdLst>
    <p:sldLayoutId id="2147485359" r:id="rId1"/>
    <p:sldLayoutId id="2147485360" r:id="rId2"/>
    <p:sldLayoutId id="2147485361" r:id="rId3"/>
    <p:sldLayoutId id="2147485362" r:id="rId4"/>
    <p:sldLayoutId id="2147485363" r:id="rId5"/>
    <p:sldLayoutId id="2147485364" r:id="rId6"/>
    <p:sldLayoutId id="2147485365" r:id="rId7"/>
    <p:sldLayoutId id="2147485366" r:id="rId8"/>
    <p:sldLayoutId id="2147485367" r:id="rId9"/>
    <p:sldLayoutId id="2147485368" r:id="rId10"/>
    <p:sldLayoutId id="2147485369" r:id="rId11"/>
    <p:sldLayoutId id="2147485382" r:id="rId12"/>
    <p:sldLayoutId id="2147485383" r:id="rId13"/>
    <p:sldLayoutId id="2147485384" r:id="rId14"/>
    <p:sldLayoutId id="2147485385" r:id="rId15"/>
    <p:sldLayoutId id="2147485386" r:id="rId16"/>
  </p:sldLayoutIdLst>
  <p:transition xmlns:p14="http://schemas.microsoft.com/office/powerpoint/2010/main">
    <p:dissolve/>
  </p:transition>
  <p:timing>
    <p:tnLst>
      <p:par>
        <p:cTn xmlns:p14="http://schemas.microsoft.com/office/powerpoint/2010/main" id="1" dur="indefinite" restart="never" nodeType="tmRoot"/>
      </p:par>
    </p:tnLst>
  </p:timing>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pPr>
              <a:defRPr/>
            </a:pPr>
            <a:endParaRPr lang="en-US"/>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pPr>
              <a:defRPr/>
            </a:pPr>
            <a:fld id="{FE82E59D-AA8D-4D4D-A880-01EC827A68CF}" type="slidenum">
              <a:rPr lang="en-US" smtClean="0"/>
              <a:pPr>
                <a:defRPr/>
              </a:pPr>
              <a:t>‹#›</a:t>
            </a:fld>
            <a:endParaRPr lang="en-US"/>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pPr>
              <a:defRPr/>
            </a:pPr>
            <a:endParaRPr lang="en-US"/>
          </a:p>
        </p:txBody>
      </p:sp>
    </p:spTree>
  </p:cSld>
  <p:clrMap bg1="dk1" tx1="lt1" bg2="dk2" tx2="lt2" accent1="accent1" accent2="accent2" accent3="accent3" accent4="accent4" accent5="accent5" accent6="accent6" hlink="hlink" folHlink="folHlink"/>
  <p:sldLayoutIdLst>
    <p:sldLayoutId id="2147485371" r:id="rId1"/>
    <p:sldLayoutId id="2147485372" r:id="rId2"/>
    <p:sldLayoutId id="2147485373" r:id="rId3"/>
    <p:sldLayoutId id="2147485374" r:id="rId4"/>
    <p:sldLayoutId id="2147485375" r:id="rId5"/>
    <p:sldLayoutId id="2147485376" r:id="rId6"/>
    <p:sldLayoutId id="2147485377" r:id="rId7"/>
    <p:sldLayoutId id="2147485378" r:id="rId8"/>
    <p:sldLayoutId id="2147485379" r:id="rId9"/>
    <p:sldLayoutId id="2147485380" r:id="rId10"/>
    <p:sldLayoutId id="2147485381" r:id="rId11"/>
  </p:sldLayoutIdLst>
  <p:transition xmlns:p14="http://schemas.microsoft.com/office/powerpoint/2010/main">
    <p:dissolve/>
  </p:transition>
  <p:timing>
    <p:tnLst>
      <p:par>
        <p:cTn xmlns:p14="http://schemas.microsoft.com/office/powerpoint/2010/main" id="1" dur="indefinite" restart="never" nodeType="tmRoot"/>
      </p:par>
    </p:tnLst>
  </p:timing>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 Id="rId3"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1" Type="http://schemas.openxmlformats.org/officeDocument/2006/relationships/slideLayout" Target="../slideLayouts/slideLayout1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3.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png"/><Relationship Id="rId1" Type="http://schemas.openxmlformats.org/officeDocument/2006/relationships/slideLayout" Target="../slideLayouts/slideLayout1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7.xml"/><Relationship Id="rId3" Type="http://schemas.openxmlformats.org/officeDocument/2006/relationships/image" Target="../media/image26.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1" Type="http://schemas.openxmlformats.org/officeDocument/2006/relationships/slideLayout" Target="../slideLayouts/slideLayout16.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jpg"/><Relationship Id="rId1" Type="http://schemas.openxmlformats.org/officeDocument/2006/relationships/slideLayout" Target="../slideLayouts/slideLayout12.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nchor="ctr"/>
          <a:lstStyle/>
          <a:p>
            <a:pPr algn="ctr" eaLnBrk="1" fontAlgn="auto" hangingPunct="1">
              <a:spcAft>
                <a:spcPts val="0"/>
              </a:spcAft>
              <a:defRPr/>
            </a:pPr>
            <a:r>
              <a:rPr dirty="0" smtClean="0">
                <a:solidFill>
                  <a:schemeClr val="tx1"/>
                </a:solidFill>
                <a:ea typeface="+mj-ea"/>
                <a:cs typeface="+mj-cs"/>
              </a:rPr>
              <a:t>Sub-Saharan Africa</a:t>
            </a:r>
          </a:p>
        </p:txBody>
      </p:sp>
      <p:sp>
        <p:nvSpPr>
          <p:cNvPr id="2051" name="Rectangle 3"/>
          <p:cNvSpPr>
            <a:spLocks noGrp="1" noChangeArrowheads="1"/>
          </p:cNvSpPr>
          <p:nvPr>
            <p:ph idx="1"/>
          </p:nvPr>
        </p:nvSpPr>
        <p:spPr>
          <a:xfrm>
            <a:off x="533400" y="4343400"/>
            <a:ext cx="8229600" cy="1569660"/>
          </a:xfrm>
        </p:spPr>
        <p:txBody>
          <a:bodyPr>
            <a:spAutoFit/>
          </a:bodyPr>
          <a:lstStyle/>
          <a:p>
            <a:pPr marL="0" indent="0" algn="ctr" eaLnBrk="1" fontAlgn="auto" hangingPunct="1">
              <a:spcAft>
                <a:spcPts val="0"/>
              </a:spcAft>
              <a:buFont typeface="Wingdings 2"/>
              <a:buNone/>
              <a:defRPr/>
            </a:pPr>
            <a:r>
              <a:rPr lang="en-US" sz="2400" dirty="0" smtClean="0">
                <a:solidFill>
                  <a:srgbClr val="FEFAC9"/>
                </a:solidFill>
                <a:effectLst>
                  <a:outerShdw blurRad="50800" dist="38100" dir="2700000" algn="tl" rotWithShape="0">
                    <a:srgbClr val="000000">
                      <a:alpha val="43000"/>
                    </a:srgbClr>
                  </a:outerShdw>
                </a:effectLst>
                <a:ea typeface="+mn-ea"/>
                <a:cs typeface="+mn-cs"/>
              </a:rPr>
              <a:t>Ghana, Nigeria, D.R. Congo</a:t>
            </a:r>
            <a:br>
              <a:rPr lang="en-US" sz="2400" dirty="0" smtClean="0">
                <a:solidFill>
                  <a:srgbClr val="FEFAC9"/>
                </a:solidFill>
                <a:effectLst>
                  <a:outerShdw blurRad="50800" dist="38100" dir="2700000" algn="tl" rotWithShape="0">
                    <a:srgbClr val="000000">
                      <a:alpha val="43000"/>
                    </a:srgbClr>
                  </a:outerShdw>
                </a:effectLst>
                <a:ea typeface="+mn-ea"/>
                <a:cs typeface="+mn-cs"/>
              </a:rPr>
            </a:br>
            <a:r>
              <a:rPr lang="en-US" sz="2400" dirty="0" smtClean="0">
                <a:solidFill>
                  <a:srgbClr val="FEFAC9"/>
                </a:solidFill>
                <a:effectLst>
                  <a:outerShdw blurRad="50800" dist="38100" dir="2700000" algn="tl" rotWithShape="0">
                    <a:srgbClr val="000000">
                      <a:alpha val="43000"/>
                    </a:srgbClr>
                  </a:outerShdw>
                </a:effectLst>
                <a:ea typeface="+mn-ea"/>
                <a:cs typeface="+mn-cs"/>
              </a:rPr>
              <a:t>Zimbabwe, Uganda</a:t>
            </a:r>
            <a:br>
              <a:rPr lang="en-US" sz="2400" dirty="0" smtClean="0">
                <a:solidFill>
                  <a:srgbClr val="FEFAC9"/>
                </a:solidFill>
                <a:effectLst>
                  <a:outerShdw blurRad="50800" dist="38100" dir="2700000" algn="tl" rotWithShape="0">
                    <a:srgbClr val="000000">
                      <a:alpha val="43000"/>
                    </a:srgbClr>
                  </a:outerShdw>
                </a:effectLst>
                <a:ea typeface="+mn-ea"/>
                <a:cs typeface="+mn-cs"/>
              </a:rPr>
            </a:br>
            <a:r>
              <a:rPr lang="en-US" sz="2400" dirty="0" smtClean="0">
                <a:solidFill>
                  <a:srgbClr val="FEFAC9"/>
                </a:solidFill>
                <a:effectLst>
                  <a:outerShdw blurRad="50800" dist="38100" dir="2700000" algn="tl" rotWithShape="0">
                    <a:srgbClr val="000000">
                      <a:alpha val="43000"/>
                    </a:srgbClr>
                  </a:outerShdw>
                </a:effectLst>
                <a:ea typeface="+mn-ea"/>
                <a:cs typeface="+mn-cs"/>
              </a:rPr>
              <a:t>Senegal-Gambia</a:t>
            </a:r>
            <a:br>
              <a:rPr lang="en-US" sz="2400" dirty="0" smtClean="0">
                <a:solidFill>
                  <a:srgbClr val="FEFAC9"/>
                </a:solidFill>
                <a:effectLst>
                  <a:outerShdw blurRad="50800" dist="38100" dir="2700000" algn="tl" rotWithShape="0">
                    <a:srgbClr val="000000">
                      <a:alpha val="43000"/>
                    </a:srgbClr>
                  </a:outerShdw>
                </a:effectLst>
                <a:ea typeface="+mn-ea"/>
                <a:cs typeface="+mn-cs"/>
              </a:rPr>
            </a:br>
            <a:r>
              <a:rPr lang="en-US" sz="2400" dirty="0" smtClean="0">
                <a:solidFill>
                  <a:srgbClr val="FEFAC9"/>
                </a:solidFill>
                <a:effectLst>
                  <a:outerShdw blurRad="50800" dist="38100" dir="2700000" algn="tl" rotWithShape="0">
                    <a:srgbClr val="000000">
                      <a:alpha val="43000"/>
                    </a:srgbClr>
                  </a:outerShdw>
                </a:effectLst>
                <a:ea typeface="+mn-ea"/>
                <a:cs typeface="+mn-cs"/>
              </a:rPr>
              <a:t>Republic of South Africa</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762000" y="609600"/>
            <a:ext cx="5791200" cy="762000"/>
          </a:xfrm>
        </p:spPr>
        <p:txBody>
          <a:bodyPr/>
          <a:lstStyle/>
          <a:p>
            <a:pPr eaLnBrk="1" fontAlgn="auto" hangingPunct="1">
              <a:spcAft>
                <a:spcPts val="0"/>
              </a:spcAft>
              <a:defRPr/>
            </a:pPr>
            <a:r>
              <a:rPr smtClean="0">
                <a:ea typeface="+mj-ea"/>
                <a:cs typeface="+mj-cs"/>
              </a:rPr>
              <a:t>Cultural Considerations</a:t>
            </a:r>
          </a:p>
        </p:txBody>
      </p:sp>
      <p:sp>
        <p:nvSpPr>
          <p:cNvPr id="151554" name="Content Placeholder 2"/>
          <p:cNvSpPr>
            <a:spLocks noGrp="1"/>
          </p:cNvSpPr>
          <p:nvPr>
            <p:ph type="body" sz="half" idx="1"/>
          </p:nvPr>
        </p:nvSpPr>
        <p:spPr>
          <a:xfrm>
            <a:off x="838200" y="1447800"/>
            <a:ext cx="7467600" cy="1524000"/>
          </a:xfrm>
        </p:spPr>
        <p:txBody>
          <a:bodyPr>
            <a:normAutofit lnSpcReduction="10000"/>
          </a:bodyPr>
          <a:lstStyle/>
          <a:p>
            <a:pPr eaLnBrk="1" hangingPunct="1"/>
            <a:r>
              <a:rPr lang="en-US" sz="2800">
                <a:latin typeface="Constantia" charset="0"/>
              </a:rPr>
              <a:t>Recreational bands</a:t>
            </a:r>
          </a:p>
          <a:p>
            <a:pPr eaLnBrk="1" hangingPunct="1"/>
            <a:r>
              <a:rPr lang="en-US" sz="2800">
                <a:latin typeface="Constantia" charset="0"/>
              </a:rPr>
              <a:t>Formal and Informal contexts </a:t>
            </a:r>
          </a:p>
          <a:p>
            <a:pPr eaLnBrk="1" hangingPunct="1"/>
            <a:r>
              <a:rPr lang="en-US" sz="2800">
                <a:latin typeface="Constantia" charset="0"/>
              </a:rPr>
              <a:t>Master drummers</a:t>
            </a:r>
          </a:p>
          <a:p>
            <a:pPr eaLnBrk="1" hangingPunct="1"/>
            <a:endParaRPr lang="en-US" sz="2800">
              <a:latin typeface="Constantia" charset="0"/>
            </a:endParaRPr>
          </a:p>
        </p:txBody>
      </p:sp>
      <p:pic>
        <p:nvPicPr>
          <p:cNvPr id="119817" name="Picture 9" descr="P170-Nsuase-kete"/>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2054" r="648"/>
          <a:stretch/>
        </p:blipFill>
        <p:spPr>
          <a:xfrm>
            <a:off x="4267200" y="2989263"/>
            <a:ext cx="4237038" cy="3265487"/>
          </a:xfrm>
          <a:ln w="38100" cap="sq">
            <a:solidFill>
              <a:srgbClr val="000000"/>
            </a:solidFill>
            <a:miter lim="800000"/>
          </a:ln>
          <a:effectLst>
            <a:outerShdw blurRad="50800" dist="38100" dir="2700000" algn="tl" rotWithShape="0">
              <a:srgbClr val="000000">
                <a:alpha val="43000"/>
              </a:srgbClr>
            </a:outerShdw>
          </a:effectLst>
        </p:spPr>
      </p:pic>
      <p:sp>
        <p:nvSpPr>
          <p:cNvPr id="151556" name="Text Box 10"/>
          <p:cNvSpPr txBox="1">
            <a:spLocks noChangeArrowheads="1"/>
          </p:cNvSpPr>
          <p:nvPr/>
        </p:nvSpPr>
        <p:spPr bwMode="auto">
          <a:xfrm>
            <a:off x="1752600" y="5562600"/>
            <a:ext cx="243840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sz="1600"/>
              <a:t>A </a:t>
            </a:r>
            <a:r>
              <a:rPr lang="en-US" sz="1600" i="1"/>
              <a:t>kete</a:t>
            </a:r>
            <a:r>
              <a:rPr lang="en-US" sz="1600"/>
              <a:t> drum group at an </a:t>
            </a:r>
            <a:r>
              <a:rPr lang="en-US" sz="1600" i="1"/>
              <a:t>Asante</a:t>
            </a:r>
            <a:r>
              <a:rPr lang="en-US" sz="1600"/>
              <a:t> funeral</a:t>
            </a:r>
          </a:p>
        </p:txBody>
      </p:sp>
    </p:spTree>
    <p:extLst>
      <p:ext uri="{BB962C8B-B14F-4D97-AF65-F5344CB8AC3E}">
        <p14:creationId xmlns:p14="http://schemas.microsoft.com/office/powerpoint/2010/main" val="28977823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eaLnBrk="1" fontAlgn="auto" hangingPunct="1">
              <a:spcAft>
                <a:spcPts val="0"/>
              </a:spcAft>
              <a:defRPr/>
            </a:pPr>
            <a:r>
              <a:rPr smtClean="0">
                <a:ea typeface="+mj-ea"/>
                <a:cs typeface="+mj-cs"/>
              </a:rPr>
              <a:t>Site 2: </a:t>
            </a:r>
            <a:r>
              <a:rPr lang="ja-JP" altLang="en-US" smtClean="0">
                <a:ea typeface="+mj-ea"/>
                <a:cs typeface="+mj-cs"/>
              </a:rPr>
              <a:t>“</a:t>
            </a:r>
            <a:r>
              <a:rPr smtClean="0">
                <a:ea typeface="+mj-ea"/>
                <a:cs typeface="+mj-cs"/>
              </a:rPr>
              <a:t>Talking</a:t>
            </a:r>
            <a:r>
              <a:rPr lang="ja-JP" altLang="en-US" smtClean="0">
                <a:ea typeface="+mj-ea"/>
                <a:cs typeface="+mj-cs"/>
              </a:rPr>
              <a:t>”</a:t>
            </a:r>
            <a:r>
              <a:rPr smtClean="0">
                <a:ea typeface="+mj-ea"/>
                <a:cs typeface="+mj-cs"/>
              </a:rPr>
              <a:t> Drums</a:t>
            </a:r>
          </a:p>
        </p:txBody>
      </p:sp>
      <p:sp>
        <p:nvSpPr>
          <p:cNvPr id="153602" name="Rectangle 3"/>
          <p:cNvSpPr>
            <a:spLocks noGrp="1" noChangeArrowheads="1"/>
          </p:cNvSpPr>
          <p:nvPr>
            <p:ph type="body" sz="half" idx="1"/>
          </p:nvPr>
        </p:nvSpPr>
        <p:spPr>
          <a:xfrm>
            <a:off x="914400" y="2133600"/>
            <a:ext cx="5410200" cy="3962400"/>
          </a:xfrm>
        </p:spPr>
        <p:txBody>
          <a:bodyPr/>
          <a:lstStyle/>
          <a:p>
            <a:pPr eaLnBrk="1" hangingPunct="1">
              <a:lnSpc>
                <a:spcPct val="90000"/>
              </a:lnSpc>
            </a:pPr>
            <a:r>
              <a:rPr lang="en-US" sz="3200">
                <a:latin typeface="Constantia" charset="0"/>
              </a:rPr>
              <a:t>First Impressions</a:t>
            </a:r>
          </a:p>
          <a:p>
            <a:pPr lvl="1" eaLnBrk="1" hangingPunct="1">
              <a:lnSpc>
                <a:spcPct val="90000"/>
              </a:lnSpc>
            </a:pPr>
            <a:r>
              <a:rPr lang="en-US" sz="2800">
                <a:latin typeface="Constantia" charset="0"/>
              </a:rPr>
              <a:t>Mimic drum</a:t>
            </a:r>
          </a:p>
          <a:p>
            <a:pPr eaLnBrk="1" hangingPunct="1">
              <a:lnSpc>
                <a:spcPct val="90000"/>
              </a:lnSpc>
            </a:pPr>
            <a:r>
              <a:rPr lang="en-US" sz="3200">
                <a:latin typeface="Constantia" charset="0"/>
              </a:rPr>
              <a:t>Aural Analysis</a:t>
            </a:r>
          </a:p>
          <a:p>
            <a:pPr lvl="1" eaLnBrk="1" hangingPunct="1">
              <a:lnSpc>
                <a:spcPct val="90000"/>
              </a:lnSpc>
            </a:pPr>
            <a:r>
              <a:rPr lang="en-US" sz="2800">
                <a:latin typeface="Constantia" charset="0"/>
              </a:rPr>
              <a:t>Surrogate Speech:</a:t>
            </a:r>
          </a:p>
          <a:p>
            <a:pPr lvl="2" eaLnBrk="1" hangingPunct="1">
              <a:lnSpc>
                <a:spcPct val="90000"/>
              </a:lnSpc>
            </a:pPr>
            <a:r>
              <a:rPr lang="en-US" sz="2400">
                <a:latin typeface="Constantia" charset="0"/>
              </a:rPr>
              <a:t>Tonal contour of language</a:t>
            </a:r>
          </a:p>
          <a:p>
            <a:pPr lvl="2" eaLnBrk="1" hangingPunct="1">
              <a:lnSpc>
                <a:spcPct val="90000"/>
              </a:lnSpc>
            </a:pPr>
            <a:r>
              <a:rPr lang="en-US" sz="2400">
                <a:latin typeface="Constantia" charset="0"/>
              </a:rPr>
              <a:t>Speech rhythm</a:t>
            </a:r>
          </a:p>
          <a:p>
            <a:pPr lvl="1" eaLnBrk="1" hangingPunct="1">
              <a:lnSpc>
                <a:spcPct val="90000"/>
              </a:lnSpc>
            </a:pPr>
            <a:r>
              <a:rPr lang="en-US" sz="2800">
                <a:latin typeface="Constantia" charset="0"/>
              </a:rPr>
              <a:t>Hi/Lo drums or one drum with multiple tones</a:t>
            </a:r>
          </a:p>
        </p:txBody>
      </p:sp>
      <p:pic>
        <p:nvPicPr>
          <p:cNvPr id="121861" name="Picture 5" descr="P173-Ghana-Atumpan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943600" y="2057400"/>
            <a:ext cx="2717800" cy="3962400"/>
          </a:xfrm>
          <a:ln>
            <a:solidFill>
              <a:schemeClr val="tx1"/>
            </a:solidFill>
            <a:miter lim="800000"/>
            <a:headEnd/>
            <a:tailEnd/>
          </a:ln>
          <a:effectLst>
            <a:outerShdw blurRad="63500" dist="38099" dir="2700000" algn="ctr" rotWithShape="0">
              <a:srgbClr val="000000">
                <a:alpha val="74998"/>
              </a:srgbClr>
            </a:outerShdw>
          </a:effectLst>
        </p:spPr>
      </p:pic>
      <p:sp>
        <p:nvSpPr>
          <p:cNvPr id="153604" name="Text Box 6"/>
          <p:cNvSpPr txBox="1">
            <a:spLocks noChangeArrowheads="1"/>
          </p:cNvSpPr>
          <p:nvPr/>
        </p:nvSpPr>
        <p:spPr bwMode="auto">
          <a:xfrm>
            <a:off x="5867400" y="6019800"/>
            <a:ext cx="220980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a:t>A pair of </a:t>
            </a:r>
            <a:r>
              <a:rPr lang="en-US" sz="1600" i="1"/>
              <a:t>atumpan </a:t>
            </a:r>
            <a:r>
              <a:rPr lang="ja-JP" altLang="en-US" sz="1600"/>
              <a:t>“</a:t>
            </a:r>
            <a:r>
              <a:rPr lang="en-US" altLang="ja-JP" sz="1600"/>
              <a:t>talking</a:t>
            </a:r>
            <a:r>
              <a:rPr lang="ja-JP" altLang="en-US" sz="1600"/>
              <a:t>”</a:t>
            </a:r>
            <a:r>
              <a:rPr lang="en-US" altLang="ja-JP" sz="1600"/>
              <a:t> drums</a:t>
            </a:r>
            <a:endParaRPr lang="en-US" sz="1600"/>
          </a:p>
        </p:txBody>
      </p:sp>
    </p:spTree>
    <p:extLst>
      <p:ext uri="{BB962C8B-B14F-4D97-AF65-F5344CB8AC3E}">
        <p14:creationId xmlns:p14="http://schemas.microsoft.com/office/powerpoint/2010/main" val="12698895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990600" y="457200"/>
            <a:ext cx="7315200" cy="1154097"/>
          </a:xfrm>
        </p:spPr>
        <p:txBody>
          <a:bodyPr/>
          <a:lstStyle/>
          <a:p>
            <a:pPr eaLnBrk="1" fontAlgn="auto" hangingPunct="1">
              <a:spcAft>
                <a:spcPts val="0"/>
              </a:spcAft>
              <a:defRPr/>
            </a:pPr>
            <a:r>
              <a:rPr dirty="0" smtClean="0">
                <a:ea typeface="+mj-ea"/>
                <a:cs typeface="+mj-cs"/>
              </a:rPr>
              <a:t>Cultural Considerations</a:t>
            </a:r>
          </a:p>
        </p:txBody>
      </p:sp>
      <p:sp>
        <p:nvSpPr>
          <p:cNvPr id="155649" name="Rectangle 3"/>
          <p:cNvSpPr>
            <a:spLocks noGrp="1" noChangeArrowheads="1"/>
          </p:cNvSpPr>
          <p:nvPr>
            <p:ph idx="1"/>
          </p:nvPr>
        </p:nvSpPr>
        <p:spPr>
          <a:xfrm>
            <a:off x="914400" y="1600200"/>
            <a:ext cx="7315200" cy="3539527"/>
          </a:xfrm>
        </p:spPr>
        <p:txBody>
          <a:bodyPr/>
          <a:lstStyle/>
          <a:p>
            <a:pPr eaLnBrk="1" hangingPunct="1"/>
            <a:r>
              <a:rPr lang="en-US" sz="2800" dirty="0">
                <a:latin typeface="Constantia" charset="0"/>
              </a:rPr>
              <a:t>Drums give words more power</a:t>
            </a:r>
          </a:p>
          <a:p>
            <a:pPr eaLnBrk="1" hangingPunct="1"/>
            <a:r>
              <a:rPr lang="en-US" sz="2800" dirty="0">
                <a:latin typeface="Constantia" charset="0"/>
              </a:rPr>
              <a:t>Praise drumming</a:t>
            </a:r>
          </a:p>
          <a:p>
            <a:pPr eaLnBrk="1" hangingPunct="1"/>
            <a:r>
              <a:rPr lang="ja-JP" altLang="en-US" sz="2800" dirty="0">
                <a:latin typeface="Constantia" charset="0"/>
                <a:ea typeface="ヒラギノ角ゴ Pro W3" charset="0"/>
                <a:cs typeface="ヒラギノ角ゴ Pro W3" charset="0"/>
              </a:rPr>
              <a:t>“</a:t>
            </a:r>
            <a:r>
              <a:rPr lang="en-US" altLang="ja-JP" sz="2800" dirty="0">
                <a:latin typeface="Constantia" charset="0"/>
              </a:rPr>
              <a:t>Proverb</a:t>
            </a:r>
            <a:r>
              <a:rPr lang="ja-JP" altLang="en-US" sz="2800" dirty="0">
                <a:latin typeface="Constantia" charset="0"/>
                <a:ea typeface="ヒラギノ角ゴ Pro W3" charset="0"/>
                <a:cs typeface="ヒラギノ角ゴ Pro W3" charset="0"/>
              </a:rPr>
              <a:t>”</a:t>
            </a:r>
            <a:r>
              <a:rPr lang="en-US" altLang="ja-JP" sz="2800" dirty="0">
                <a:latin typeface="Constantia" charset="0"/>
              </a:rPr>
              <a:t> performance</a:t>
            </a:r>
            <a:endParaRPr lang="en-US" sz="2800" dirty="0">
              <a:latin typeface="Constantia" charset="0"/>
            </a:endParaRPr>
          </a:p>
        </p:txBody>
      </p:sp>
      <p:pic>
        <p:nvPicPr>
          <p:cNvPr id="123908" name="Picture 4" descr="Pressure-Drum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352800"/>
            <a:ext cx="3767138" cy="2825750"/>
          </a:xfrm>
          <a:prstGeom prst="rect">
            <a:avLst/>
          </a:prstGeom>
          <a:noFill/>
          <a:ln w="9525">
            <a:solidFill>
              <a:schemeClr val="tx1"/>
            </a:solidFill>
            <a:miter lim="800000"/>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Lst>
        </p:spPr>
      </p:pic>
      <p:sp>
        <p:nvSpPr>
          <p:cNvPr id="155652" name="Text Box 5"/>
          <p:cNvSpPr txBox="1">
            <a:spLocks noChangeArrowheads="1"/>
          </p:cNvSpPr>
          <p:nvPr/>
        </p:nvSpPr>
        <p:spPr bwMode="auto">
          <a:xfrm>
            <a:off x="2286000" y="5638800"/>
            <a:ext cx="2438400" cy="51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sz="1400" i="1" dirty="0" err="1">
                <a:latin typeface="Verdana" charset="0"/>
              </a:rPr>
              <a:t>Donno</a:t>
            </a:r>
            <a:r>
              <a:rPr lang="en-US" sz="1400" dirty="0">
                <a:latin typeface="Verdana" charset="0"/>
              </a:rPr>
              <a:t> drums of the </a:t>
            </a:r>
            <a:r>
              <a:rPr lang="en-US" sz="1400" i="1" dirty="0">
                <a:latin typeface="Verdana" charset="0"/>
              </a:rPr>
              <a:t>Asante</a:t>
            </a:r>
            <a:r>
              <a:rPr lang="en-US" sz="1400" dirty="0">
                <a:latin typeface="Verdana" charset="0"/>
              </a:rPr>
              <a:t> Queen mother</a:t>
            </a:r>
          </a:p>
        </p:txBody>
      </p:sp>
    </p:spTree>
    <p:extLst>
      <p:ext uri="{BB962C8B-B14F-4D97-AF65-F5344CB8AC3E}">
        <p14:creationId xmlns:p14="http://schemas.microsoft.com/office/powerpoint/2010/main" val="30667131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Title 1"/>
          <p:cNvSpPr>
            <a:spLocks noGrp="1"/>
          </p:cNvSpPr>
          <p:nvPr>
            <p:ph type="title"/>
          </p:nvPr>
        </p:nvSpPr>
        <p:spPr/>
        <p:txBody>
          <a:bodyPr/>
          <a:lstStyle/>
          <a:p>
            <a:pPr eaLnBrk="1" hangingPunct="1"/>
            <a:r>
              <a:rPr lang="en-US">
                <a:latin typeface="Calisto MT" charset="0"/>
              </a:rPr>
              <a:t>Arrival: Nigeria</a:t>
            </a:r>
          </a:p>
        </p:txBody>
      </p:sp>
      <p:sp>
        <p:nvSpPr>
          <p:cNvPr id="157698" name="Content Placeholder 2"/>
          <p:cNvSpPr>
            <a:spLocks noGrp="1"/>
          </p:cNvSpPr>
          <p:nvPr>
            <p:ph idx="1"/>
          </p:nvPr>
        </p:nvSpPr>
        <p:spPr>
          <a:xfrm>
            <a:off x="914400" y="2769833"/>
            <a:ext cx="4114800" cy="3630967"/>
          </a:xfrm>
        </p:spPr>
        <p:txBody>
          <a:bodyPr>
            <a:normAutofit/>
          </a:bodyPr>
          <a:lstStyle/>
          <a:p>
            <a:pPr eaLnBrk="1" hangingPunct="1"/>
            <a:r>
              <a:rPr lang="en-US" sz="2800" dirty="0">
                <a:latin typeface="Calisto MT" charset="0"/>
              </a:rPr>
              <a:t>Lagos – 3</a:t>
            </a:r>
            <a:r>
              <a:rPr lang="en-US" sz="2800" baseline="30000" dirty="0">
                <a:latin typeface="Calisto MT" charset="0"/>
              </a:rPr>
              <a:t>rd</a:t>
            </a:r>
            <a:r>
              <a:rPr lang="en-US" sz="2800" dirty="0">
                <a:latin typeface="Calisto MT" charset="0"/>
              </a:rPr>
              <a:t> largest city in Africa</a:t>
            </a:r>
          </a:p>
          <a:p>
            <a:pPr eaLnBrk="1" hangingPunct="1"/>
            <a:r>
              <a:rPr lang="en-US" sz="2800" dirty="0">
                <a:latin typeface="Calisto MT" charset="0"/>
              </a:rPr>
              <a:t>Diverse ethnic populations</a:t>
            </a:r>
          </a:p>
          <a:p>
            <a:pPr lvl="1" eaLnBrk="1" hangingPunct="1"/>
            <a:r>
              <a:rPr lang="en-US" sz="2400" dirty="0">
                <a:latin typeface="Calisto MT" charset="0"/>
              </a:rPr>
              <a:t>Hausa/Fulani, Igbo, Yoruba</a:t>
            </a:r>
          </a:p>
          <a:p>
            <a:pPr eaLnBrk="1" hangingPunct="1"/>
            <a:r>
              <a:rPr lang="en-US" sz="2800" dirty="0">
                <a:latin typeface="Calisto MT" charset="0"/>
              </a:rPr>
              <a:t>Afro-</a:t>
            </a:r>
            <a:r>
              <a:rPr lang="en-US" sz="2800" dirty="0" smtClean="0">
                <a:latin typeface="Calisto MT" charset="0"/>
              </a:rPr>
              <a:t>Pop</a:t>
            </a:r>
            <a:endParaRPr lang="en-US" sz="2800" dirty="0">
              <a:latin typeface="Calisto MT" charset="0"/>
            </a:endParaRPr>
          </a:p>
        </p:txBody>
      </p:sp>
      <p:pic>
        <p:nvPicPr>
          <p:cNvPr id="4" name="Picture 3" descr="map_nigeri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3124200"/>
            <a:ext cx="3124200" cy="3082544"/>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34663062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1752600" y="609600"/>
            <a:ext cx="6934200" cy="1371600"/>
          </a:xfrm>
        </p:spPr>
        <p:txBody>
          <a:bodyPr rtlCol="0">
            <a:normAutofit/>
          </a:bodyPr>
          <a:lstStyle/>
          <a:p>
            <a:pPr eaLnBrk="1" fontAlgn="auto" hangingPunct="1">
              <a:spcAft>
                <a:spcPts val="0"/>
              </a:spcAft>
              <a:defRPr/>
            </a:pPr>
            <a:r>
              <a:rPr lang="en-US" dirty="0" smtClean="0">
                <a:latin typeface="Calisto MT"/>
                <a:ea typeface="+mj-ea"/>
                <a:cs typeface="Calisto MT"/>
              </a:rPr>
              <a:t>Site 3: </a:t>
            </a:r>
            <a:r>
              <a:rPr lang="en-US" dirty="0" err="1">
                <a:latin typeface="Calisto MT"/>
                <a:ea typeface="+mj-ea"/>
                <a:cs typeface="Calisto MT"/>
              </a:rPr>
              <a:t>Jùjú</a:t>
            </a:r>
            <a:r>
              <a:rPr lang="en-US" dirty="0">
                <a:latin typeface="Calisto MT"/>
                <a:ea typeface="+mj-ea"/>
                <a:cs typeface="Calisto MT"/>
              </a:rPr>
              <a:t> Popular Music </a:t>
            </a:r>
            <a:endParaRPr lang="en-US" dirty="0" smtClean="0">
              <a:latin typeface="Calisto MT"/>
              <a:ea typeface="+mj-ea"/>
              <a:cs typeface="Calisto MT"/>
            </a:endParaRPr>
          </a:p>
        </p:txBody>
      </p:sp>
      <p:sp>
        <p:nvSpPr>
          <p:cNvPr id="159746" name="Rectangle 3"/>
          <p:cNvSpPr>
            <a:spLocks noGrp="1" noChangeArrowheads="1"/>
          </p:cNvSpPr>
          <p:nvPr>
            <p:ph idx="1"/>
          </p:nvPr>
        </p:nvSpPr>
        <p:spPr>
          <a:xfrm>
            <a:off x="1143000" y="1981200"/>
            <a:ext cx="7848600" cy="3884140"/>
          </a:xfrm>
        </p:spPr>
        <p:txBody>
          <a:bodyPr>
            <a:spAutoFit/>
          </a:bodyPr>
          <a:lstStyle/>
          <a:p>
            <a:pPr eaLnBrk="1" hangingPunct="1"/>
            <a:r>
              <a:rPr lang="en-US" sz="4000" dirty="0">
                <a:latin typeface="Calisto MT" charset="0"/>
              </a:rPr>
              <a:t>First Impressions</a:t>
            </a:r>
          </a:p>
          <a:p>
            <a:pPr lvl="1" eaLnBrk="1" hangingPunct="1"/>
            <a:r>
              <a:rPr lang="en-US" sz="2400" dirty="0">
                <a:latin typeface="Calisto MT" charset="0"/>
              </a:rPr>
              <a:t>Modern Instruments, e.g., electric guitar</a:t>
            </a:r>
          </a:p>
          <a:p>
            <a:pPr lvl="1" eaLnBrk="1" hangingPunct="1"/>
            <a:r>
              <a:rPr lang="en-US" sz="2400" dirty="0">
                <a:latin typeface="Calisto MT" charset="0"/>
              </a:rPr>
              <a:t>Polyrhythmic undercurrent</a:t>
            </a:r>
          </a:p>
          <a:p>
            <a:pPr eaLnBrk="1" hangingPunct="1"/>
            <a:r>
              <a:rPr lang="en-US" sz="2800" dirty="0">
                <a:latin typeface="Calisto MT" charset="0"/>
              </a:rPr>
              <a:t>Aural Analysis</a:t>
            </a:r>
          </a:p>
          <a:p>
            <a:pPr lvl="1" eaLnBrk="1" hangingPunct="1"/>
            <a:r>
              <a:rPr lang="en-US" sz="2400" i="1" dirty="0" err="1">
                <a:latin typeface="Calisto MT" charset="0"/>
              </a:rPr>
              <a:t>Gan</a:t>
            </a:r>
            <a:r>
              <a:rPr lang="en-US" sz="2400" i="1" dirty="0">
                <a:latin typeface="Calisto MT" charset="0"/>
              </a:rPr>
              <a:t> </a:t>
            </a:r>
            <a:r>
              <a:rPr lang="en-US" sz="2400" i="1" dirty="0" err="1">
                <a:latin typeface="Calisto MT" charset="0"/>
              </a:rPr>
              <a:t>gan</a:t>
            </a:r>
            <a:r>
              <a:rPr lang="en-US" sz="2400" dirty="0">
                <a:latin typeface="Calisto MT" charset="0"/>
              </a:rPr>
              <a:t> (hourglass pressure drum)</a:t>
            </a:r>
          </a:p>
          <a:p>
            <a:pPr lvl="1" eaLnBrk="1" hangingPunct="1"/>
            <a:r>
              <a:rPr lang="en-US" sz="2400" dirty="0">
                <a:latin typeface="Calisto MT" charset="0"/>
              </a:rPr>
              <a:t>Pedal steel guitar, electric organ</a:t>
            </a:r>
          </a:p>
          <a:p>
            <a:pPr lvl="1" eaLnBrk="1" hangingPunct="1"/>
            <a:r>
              <a:rPr lang="en-US" sz="2400" dirty="0">
                <a:latin typeface="Calisto MT" charset="0"/>
              </a:rPr>
              <a:t>Discernable beat</a:t>
            </a:r>
          </a:p>
          <a:p>
            <a:pPr lvl="1" eaLnBrk="1" hangingPunct="1"/>
            <a:r>
              <a:rPr lang="en-US" sz="2400" dirty="0">
                <a:latin typeface="Calisto MT" charset="0"/>
              </a:rPr>
              <a:t>English and Yoruba </a:t>
            </a:r>
            <a:r>
              <a:rPr lang="en-US" sz="2400" dirty="0" smtClean="0">
                <a:latin typeface="Calisto MT" charset="0"/>
              </a:rPr>
              <a:t>languages</a:t>
            </a:r>
            <a:endParaRPr lang="en-US" sz="2400" dirty="0">
              <a:latin typeface="Calisto MT" charset="0"/>
            </a:endParaRPr>
          </a:p>
        </p:txBody>
      </p:sp>
    </p:spTree>
    <p:extLst>
      <p:ext uri="{BB962C8B-B14F-4D97-AF65-F5344CB8AC3E}">
        <p14:creationId xmlns:p14="http://schemas.microsoft.com/office/powerpoint/2010/main" val="309443780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2"/>
          <p:cNvSpPr>
            <a:spLocks noGrp="1" noChangeArrowheads="1"/>
          </p:cNvSpPr>
          <p:nvPr>
            <p:ph type="title"/>
          </p:nvPr>
        </p:nvSpPr>
        <p:spPr/>
        <p:txBody>
          <a:bodyPr/>
          <a:lstStyle/>
          <a:p>
            <a:pPr eaLnBrk="1" hangingPunct="1"/>
            <a:r>
              <a:rPr lang="en-US" dirty="0">
                <a:latin typeface="Calisto MT" charset="0"/>
              </a:rPr>
              <a:t>Cultural Considerations</a:t>
            </a:r>
          </a:p>
        </p:txBody>
      </p:sp>
      <p:pic>
        <p:nvPicPr>
          <p:cNvPr id="161794" name="Content Placeholder 2" descr="10-9 Ade20050429-077lr.jpg"/>
          <p:cNvPicPr>
            <a:picLocks noGrp="1" noChangeAspect="1"/>
          </p:cNvPicPr>
          <p:nvPr>
            <p:ph sz="quarter" idx="13"/>
          </p:nvPr>
        </p:nvPicPr>
        <p:blipFill>
          <a:blip r:embed="rId3">
            <a:extLst>
              <a:ext uri="{28A0092B-C50C-407E-A947-70E740481C1C}">
                <a14:useLocalDpi xmlns:a14="http://schemas.microsoft.com/office/drawing/2010/main" val="0"/>
              </a:ext>
            </a:extLst>
          </a:blip>
          <a:srcRect t="10418" b="10418"/>
          <a:stretch>
            <a:fillRect/>
          </a:stretch>
        </p:blipFill>
        <p:spPr/>
      </p:pic>
      <p:sp>
        <p:nvSpPr>
          <p:cNvPr id="161795" name="Content Placeholder 6"/>
          <p:cNvSpPr>
            <a:spLocks noGrp="1"/>
          </p:cNvSpPr>
          <p:nvPr>
            <p:ph sz="quarter" idx="14"/>
          </p:nvPr>
        </p:nvSpPr>
        <p:spPr>
          <a:xfrm>
            <a:off x="4681728" y="2743200"/>
            <a:ext cx="3928872" cy="3595687"/>
          </a:xfrm>
        </p:spPr>
        <p:txBody>
          <a:bodyPr>
            <a:normAutofit/>
          </a:bodyPr>
          <a:lstStyle/>
          <a:p>
            <a:pPr eaLnBrk="1" hangingPunct="1"/>
            <a:r>
              <a:rPr lang="en-US" sz="2800" dirty="0">
                <a:latin typeface="Calisto MT" charset="0"/>
              </a:rPr>
              <a:t>Early </a:t>
            </a:r>
            <a:r>
              <a:rPr lang="en-US" sz="2800" dirty="0" err="1">
                <a:latin typeface="Calisto MT" charset="0"/>
              </a:rPr>
              <a:t>Jùjú</a:t>
            </a:r>
            <a:endParaRPr lang="en-US" sz="2800" dirty="0">
              <a:latin typeface="Calisto MT" charset="0"/>
            </a:endParaRPr>
          </a:p>
          <a:p>
            <a:pPr eaLnBrk="1" hangingPunct="1"/>
            <a:r>
              <a:rPr lang="en-US" sz="2800" dirty="0">
                <a:latin typeface="Calisto MT" charset="0"/>
              </a:rPr>
              <a:t>King Sunny </a:t>
            </a:r>
            <a:r>
              <a:rPr lang="en-US" sz="2800" dirty="0" err="1">
                <a:latin typeface="Calisto MT" charset="0"/>
              </a:rPr>
              <a:t>Adé</a:t>
            </a:r>
            <a:r>
              <a:rPr lang="en-US" sz="2800" dirty="0">
                <a:latin typeface="Calisto MT" charset="0"/>
              </a:rPr>
              <a:t> (KSA)</a:t>
            </a:r>
          </a:p>
          <a:p>
            <a:pPr eaLnBrk="1" hangingPunct="1"/>
            <a:r>
              <a:rPr lang="en-US" sz="2800" dirty="0">
                <a:latin typeface="Calisto MT" charset="0"/>
              </a:rPr>
              <a:t>Island Records</a:t>
            </a:r>
          </a:p>
        </p:txBody>
      </p:sp>
    </p:spTree>
    <p:extLst>
      <p:ext uri="{BB962C8B-B14F-4D97-AF65-F5344CB8AC3E}">
        <p14:creationId xmlns:p14="http://schemas.microsoft.com/office/powerpoint/2010/main" val="171933523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ctrTitle"/>
          </p:nvPr>
        </p:nvSpPr>
        <p:spPr>
          <a:xfrm>
            <a:off x="2438400" y="2514600"/>
            <a:ext cx="4114800" cy="914400"/>
          </a:xfrm>
        </p:spPr>
        <p:txBody>
          <a:bodyPr/>
          <a:lstStyle/>
          <a:p>
            <a:pPr algn="ctr" eaLnBrk="1" fontAlgn="auto" hangingPunct="1">
              <a:spcAft>
                <a:spcPts val="0"/>
              </a:spcAft>
              <a:defRPr/>
            </a:pPr>
            <a:r>
              <a:rPr dirty="0" smtClean="0">
                <a:solidFill>
                  <a:schemeClr val="tx1"/>
                </a:solidFill>
                <a:ea typeface="+mj-ea"/>
                <a:cs typeface="+mj-cs"/>
              </a:rPr>
              <a:t>Central Africa</a:t>
            </a:r>
          </a:p>
        </p:txBody>
      </p:sp>
      <p:sp>
        <p:nvSpPr>
          <p:cNvPr id="131075" name="Rectangle 3"/>
          <p:cNvSpPr>
            <a:spLocks noGrp="1" noChangeArrowheads="1"/>
          </p:cNvSpPr>
          <p:nvPr>
            <p:ph type="subTitle" idx="1"/>
          </p:nvPr>
        </p:nvSpPr>
        <p:spPr>
          <a:xfrm>
            <a:off x="2743200" y="3581400"/>
            <a:ext cx="3352800" cy="609600"/>
          </a:xfrm>
        </p:spPr>
        <p:txBody>
          <a:bodyPr/>
          <a:lstStyle/>
          <a:p>
            <a:pPr algn="ctr" eaLnBrk="1" fontAlgn="auto" hangingPunct="1">
              <a:spcAft>
                <a:spcPts val="0"/>
              </a:spcAft>
              <a:buFont typeface="Wingdings 2"/>
              <a:buNone/>
              <a:defRPr/>
            </a:pPr>
            <a:r>
              <a:rPr lang="en-US" dirty="0" smtClean="0">
                <a:ea typeface="+mn-ea"/>
                <a:cs typeface="+mn-cs"/>
              </a:rPr>
              <a:t>Site 4: Pygmy Music</a:t>
            </a:r>
          </a:p>
        </p:txBody>
      </p:sp>
    </p:spTree>
    <p:extLst>
      <p:ext uri="{BB962C8B-B14F-4D97-AF65-F5344CB8AC3E}">
        <p14:creationId xmlns:p14="http://schemas.microsoft.com/office/powerpoint/2010/main" val="13531695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2"/>
          <p:cNvSpPr>
            <a:spLocks noGrp="1" noChangeArrowheads="1"/>
          </p:cNvSpPr>
          <p:nvPr>
            <p:ph type="title"/>
          </p:nvPr>
        </p:nvSpPr>
        <p:spPr>
          <a:xfrm>
            <a:off x="457200" y="1066800"/>
            <a:ext cx="8153400" cy="1154097"/>
          </a:xfrm>
          <a:extLst>
            <a:ext uri="{AF507438-7753-43e0-B8FC-AC1667EBCBE1}">
              <a14:hiddenEffects xmlns:a14="http://schemas.microsoft.com/office/drawing/2010/main">
                <a:effectLst>
                  <a:outerShdw dist="25399" dir="2700000" algn="ctr" rotWithShape="0">
                    <a:srgbClr val="000000">
                      <a:alpha val="74997"/>
                    </a:srgbClr>
                  </a:outerShdw>
                </a:effectLst>
              </a14:hiddenEffects>
            </a:ext>
          </a:extLst>
        </p:spPr>
        <p:txBody>
          <a:bodyPr anchor="t">
            <a:noAutofit/>
          </a:bodyPr>
          <a:lstStyle/>
          <a:p>
            <a:pPr marL="54864" indent="0" eaLnBrk="1" fontAlgn="auto" hangingPunct="1">
              <a:spcAft>
                <a:spcPts val="0"/>
              </a:spcAft>
              <a:defRPr/>
            </a:pPr>
            <a:r>
              <a:rPr lang="en-US" sz="3200" dirty="0">
                <a:latin typeface="Calisto MT"/>
                <a:ea typeface="ヒラギノ角ゴ Pro W3" charset="0"/>
                <a:cs typeface="Calisto MT"/>
              </a:rPr>
              <a:t>Arrival: Democratic Republic of the Congo</a:t>
            </a:r>
          </a:p>
        </p:txBody>
      </p:sp>
      <p:sp>
        <p:nvSpPr>
          <p:cNvPr id="165890" name="Rectangle 3"/>
          <p:cNvSpPr>
            <a:spLocks noGrp="1" noChangeArrowheads="1"/>
          </p:cNvSpPr>
          <p:nvPr>
            <p:ph idx="1"/>
          </p:nvPr>
        </p:nvSpPr>
        <p:spPr>
          <a:xfrm>
            <a:off x="914400" y="2133600"/>
            <a:ext cx="7315200" cy="1348061"/>
          </a:xfrm>
          <a:extLst>
            <a:ext uri="{AF507438-7753-43e0-B8FC-AC1667EBCBE1}">
              <a14:hiddenEffects xmlns:a14="http://schemas.microsoft.com/office/drawing/2010/main">
                <a:effectLst>
                  <a:outerShdw dist="25399" dir="2700000" algn="ctr" rotWithShape="0">
                    <a:srgbClr val="000000">
                      <a:alpha val="74997"/>
                    </a:srgbClr>
                  </a:outerShdw>
                </a:effectLst>
              </a14:hiddenEffects>
            </a:ext>
          </a:extLst>
        </p:spPr>
        <p:txBody>
          <a:bodyPr>
            <a:spAutoFit/>
          </a:bodyPr>
          <a:lstStyle/>
          <a:p>
            <a:pPr eaLnBrk="1" hangingPunct="1"/>
            <a:r>
              <a:rPr lang="en-US" sz="2400" dirty="0">
                <a:latin typeface="Calisto MT"/>
                <a:ea typeface="ヒラギノ角ゴ Pro W3" charset="0"/>
                <a:cs typeface="Calisto MT"/>
              </a:rPr>
              <a:t>Rainforests of Central Africa</a:t>
            </a:r>
          </a:p>
          <a:p>
            <a:pPr eaLnBrk="1" hangingPunct="1"/>
            <a:r>
              <a:rPr lang="en-US" sz="2400" dirty="0">
                <a:latin typeface="Calisto MT"/>
                <a:ea typeface="ヒラギノ角ゴ Pro W3" charset="0"/>
                <a:cs typeface="Calisto MT"/>
              </a:rPr>
              <a:t>Unknown Pygmy population</a:t>
            </a:r>
          </a:p>
          <a:p>
            <a:pPr eaLnBrk="1" hangingPunct="1"/>
            <a:r>
              <a:rPr lang="en-US" sz="2400" dirty="0">
                <a:latin typeface="Calisto MT"/>
                <a:ea typeface="ヒラギノ角ゴ Pro W3" charset="0"/>
                <a:cs typeface="Calisto MT"/>
              </a:rPr>
              <a:t>Nomadic egalitarian societies</a:t>
            </a:r>
          </a:p>
        </p:txBody>
      </p:sp>
      <p:pic>
        <p:nvPicPr>
          <p:cNvPr id="2" name="Picture 1" descr="congo_dr_small_ma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3733800"/>
            <a:ext cx="2971800" cy="2679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1612090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2895600" y="801469"/>
            <a:ext cx="5791200" cy="646331"/>
          </a:xfrm>
        </p:spPr>
        <p:txBody>
          <a:bodyPr>
            <a:spAutoFit/>
          </a:bodyPr>
          <a:lstStyle/>
          <a:p>
            <a:pPr marL="54864" indent="0" eaLnBrk="1" fontAlgn="auto" hangingPunct="1">
              <a:spcAft>
                <a:spcPts val="0"/>
              </a:spcAft>
              <a:defRPr/>
            </a:pPr>
            <a:r>
              <a:rPr lang="en-US" sz="3600" dirty="0" smtClean="0">
                <a:solidFill>
                  <a:schemeClr val="tx2">
                    <a:tint val="100000"/>
                    <a:shade val="90000"/>
                    <a:satMod val="250000"/>
                    <a:alpha val="100000"/>
                  </a:schemeClr>
                </a:solidFill>
                <a:latin typeface="Calisto MT"/>
                <a:ea typeface="+mj-ea"/>
                <a:cs typeface="Calisto MT"/>
              </a:rPr>
              <a:t>Site 4: Pygmy Music</a:t>
            </a:r>
          </a:p>
        </p:txBody>
      </p:sp>
      <p:sp>
        <p:nvSpPr>
          <p:cNvPr id="167938" name="Rectangle 3"/>
          <p:cNvSpPr>
            <a:spLocks noGrp="1" noChangeArrowheads="1"/>
          </p:cNvSpPr>
          <p:nvPr>
            <p:ph idx="1"/>
          </p:nvPr>
        </p:nvSpPr>
        <p:spPr>
          <a:xfrm>
            <a:off x="381000" y="1692275"/>
            <a:ext cx="4114800" cy="3268587"/>
          </a:xfrm>
        </p:spPr>
        <p:txBody>
          <a:bodyPr>
            <a:spAutoFit/>
          </a:bodyPr>
          <a:lstStyle/>
          <a:p>
            <a:pPr eaLnBrk="1" hangingPunct="1"/>
            <a:r>
              <a:rPr lang="en-US" dirty="0">
                <a:latin typeface="Calisto MT"/>
                <a:cs typeface="Calisto MT"/>
              </a:rPr>
              <a:t>First Impressions</a:t>
            </a:r>
          </a:p>
          <a:p>
            <a:pPr lvl="1" eaLnBrk="1" hangingPunct="1"/>
            <a:r>
              <a:rPr lang="en-US" sz="2800" dirty="0">
                <a:latin typeface="Calisto MT"/>
                <a:cs typeface="Calisto MT"/>
              </a:rPr>
              <a:t>Interweaving</a:t>
            </a:r>
            <a:br>
              <a:rPr lang="en-US" sz="2800" dirty="0">
                <a:latin typeface="Calisto MT"/>
                <a:cs typeface="Calisto MT"/>
              </a:rPr>
            </a:br>
            <a:r>
              <a:rPr lang="en-US" sz="2800" dirty="0">
                <a:latin typeface="Calisto MT"/>
                <a:cs typeface="Calisto MT"/>
              </a:rPr>
              <a:t>“Hoots and hollers”</a:t>
            </a:r>
          </a:p>
          <a:p>
            <a:pPr eaLnBrk="1" hangingPunct="1"/>
            <a:r>
              <a:rPr lang="en-US" dirty="0">
                <a:latin typeface="Calisto MT"/>
                <a:cs typeface="Calisto MT"/>
              </a:rPr>
              <a:t>Aural Analysis</a:t>
            </a:r>
          </a:p>
          <a:p>
            <a:pPr lvl="1" eaLnBrk="1" hangingPunct="1"/>
            <a:r>
              <a:rPr lang="en-US" sz="2800" dirty="0">
                <a:latin typeface="Calisto MT"/>
                <a:cs typeface="Calisto MT"/>
              </a:rPr>
              <a:t>Vocal polyrhythm</a:t>
            </a:r>
          </a:p>
          <a:p>
            <a:pPr lvl="1" eaLnBrk="1" hangingPunct="1"/>
            <a:r>
              <a:rPr lang="en-US" sz="2800" dirty="0">
                <a:latin typeface="Calisto MT"/>
                <a:cs typeface="Calisto MT"/>
              </a:rPr>
              <a:t>Minimal percussion</a:t>
            </a:r>
          </a:p>
          <a:p>
            <a:pPr lvl="1" eaLnBrk="1" hangingPunct="1"/>
            <a:r>
              <a:rPr lang="en-US" sz="2800" dirty="0">
                <a:latin typeface="Calisto MT"/>
                <a:cs typeface="Calisto MT"/>
              </a:rPr>
              <a:t>Call &amp; response</a:t>
            </a:r>
          </a:p>
        </p:txBody>
      </p:sp>
      <p:pic>
        <p:nvPicPr>
          <p:cNvPr id="134148" name="Picture 4" descr="P175-Pygmies"/>
          <p:cNvPicPr>
            <a:picLocks noChangeAspect="1" noChangeArrowheads="1"/>
          </p:cNvPicPr>
          <p:nvPr/>
        </p:nvPicPr>
        <p:blipFill>
          <a:blip r:embed="rId3">
            <a:extLst>
              <a:ext uri="{28A0092B-C50C-407E-A947-70E740481C1C}">
                <a14:useLocalDpi xmlns:a14="http://schemas.microsoft.com/office/drawing/2010/main" val="0"/>
              </a:ext>
            </a:extLst>
          </a:blip>
          <a:srcRect l="1819" t="2917"/>
          <a:stretch>
            <a:fillRect/>
          </a:stretch>
        </p:blipFill>
        <p:spPr bwMode="auto">
          <a:xfrm>
            <a:off x="4572000" y="1981200"/>
            <a:ext cx="3962400" cy="2544763"/>
          </a:xfrm>
          <a:prstGeom prst="rect">
            <a:avLst/>
          </a:prstGeom>
          <a:noFill/>
          <a:ln w="9525">
            <a:solidFill>
              <a:schemeClr val="tx1"/>
            </a:solidFill>
            <a:miter lim="800000"/>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Lst>
        </p:spPr>
      </p:pic>
      <p:sp>
        <p:nvSpPr>
          <p:cNvPr id="167940" name="Rectangle 2"/>
          <p:cNvSpPr>
            <a:spLocks noChangeArrowheads="1"/>
          </p:cNvSpPr>
          <p:nvPr/>
        </p:nvSpPr>
        <p:spPr bwMode="auto">
          <a:xfrm>
            <a:off x="4572000" y="4724400"/>
            <a:ext cx="3962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en-US" sz="1400"/>
              <a:t>Pygmies of the </a:t>
            </a:r>
            <a:r>
              <a:rPr lang="en-US" sz="1400" i="1"/>
              <a:t>Bangombe</a:t>
            </a:r>
            <a:r>
              <a:rPr lang="en-US" sz="1400"/>
              <a:t> ethnic group</a:t>
            </a:r>
          </a:p>
        </p:txBody>
      </p:sp>
    </p:spTree>
    <p:extLst>
      <p:ext uri="{BB962C8B-B14F-4D97-AF65-F5344CB8AC3E}">
        <p14:creationId xmlns:p14="http://schemas.microsoft.com/office/powerpoint/2010/main" val="11129721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3048000" y="609600"/>
            <a:ext cx="5791200" cy="1371600"/>
          </a:xfrm>
        </p:spPr>
        <p:txBody>
          <a:bodyPr>
            <a:normAutofit/>
          </a:bodyPr>
          <a:lstStyle/>
          <a:p>
            <a:pPr marL="54864" indent="0" eaLnBrk="1" fontAlgn="auto" hangingPunct="1">
              <a:spcAft>
                <a:spcPts val="0"/>
              </a:spcAft>
              <a:defRPr/>
            </a:pPr>
            <a:r>
              <a:rPr lang="en-US" dirty="0" smtClean="0">
                <a:solidFill>
                  <a:schemeClr val="tx2">
                    <a:tint val="100000"/>
                    <a:shade val="90000"/>
                    <a:satMod val="250000"/>
                    <a:alpha val="100000"/>
                  </a:schemeClr>
                </a:solidFill>
                <a:latin typeface="Calisto MT"/>
                <a:ea typeface="+mj-ea"/>
                <a:cs typeface="Calisto MT"/>
              </a:rPr>
              <a:t>Cultural Considerations</a:t>
            </a:r>
          </a:p>
        </p:txBody>
      </p:sp>
      <p:pic>
        <p:nvPicPr>
          <p:cNvPr id="136198" name="Picture 6" descr="Pygmy2-copy"/>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81000" y="2413000"/>
            <a:ext cx="3352800" cy="3302000"/>
          </a:xfrm>
          <a:ln>
            <a:solidFill>
              <a:schemeClr val="tx1"/>
            </a:solidFill>
            <a:miter lim="800000"/>
            <a:headEnd/>
            <a:tailEnd/>
          </a:ln>
          <a:effectLst>
            <a:outerShdw blurRad="63500" dist="38099" dir="2700000" algn="ctr" rotWithShape="0">
              <a:srgbClr val="000000">
                <a:alpha val="74998"/>
              </a:srgbClr>
            </a:outerShdw>
          </a:effectLst>
        </p:spPr>
      </p:pic>
      <p:sp>
        <p:nvSpPr>
          <p:cNvPr id="169987" name="Rectangle 3"/>
          <p:cNvSpPr>
            <a:spLocks noGrp="1" noChangeArrowheads="1"/>
          </p:cNvSpPr>
          <p:nvPr>
            <p:ph type="body" sz="half" idx="2"/>
          </p:nvPr>
        </p:nvSpPr>
        <p:spPr>
          <a:xfrm>
            <a:off x="3962400" y="2438400"/>
            <a:ext cx="5181600" cy="1766637"/>
          </a:xfrm>
        </p:spPr>
        <p:txBody>
          <a:bodyPr>
            <a:spAutoFit/>
          </a:bodyPr>
          <a:lstStyle/>
          <a:p>
            <a:pPr eaLnBrk="1" hangingPunct="1"/>
            <a:r>
              <a:rPr lang="en-US" sz="3200" dirty="0">
                <a:latin typeface="Calisto MT"/>
                <a:cs typeface="Calisto MT"/>
              </a:rPr>
              <a:t>Portable instruments</a:t>
            </a:r>
          </a:p>
          <a:p>
            <a:pPr eaLnBrk="1" hangingPunct="1"/>
            <a:r>
              <a:rPr lang="en-US" sz="3200" dirty="0">
                <a:latin typeface="Calisto MT"/>
                <a:cs typeface="Calisto MT"/>
              </a:rPr>
              <a:t>Communal performance</a:t>
            </a:r>
          </a:p>
          <a:p>
            <a:pPr eaLnBrk="1" hangingPunct="1"/>
            <a:r>
              <a:rPr lang="en-US" sz="3200" dirty="0">
                <a:latin typeface="Calisto MT"/>
                <a:cs typeface="Calisto MT"/>
              </a:rPr>
              <a:t>Animistic beliefs</a:t>
            </a:r>
          </a:p>
        </p:txBody>
      </p:sp>
      <p:sp>
        <p:nvSpPr>
          <p:cNvPr id="169988" name="Text Box 7"/>
          <p:cNvSpPr txBox="1">
            <a:spLocks noChangeArrowheads="1"/>
          </p:cNvSpPr>
          <p:nvPr/>
        </p:nvSpPr>
        <p:spPr bwMode="auto">
          <a:xfrm>
            <a:off x="609600" y="5819775"/>
            <a:ext cx="2971800" cy="58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600"/>
              <a:t>A pygmy drummer of the </a:t>
            </a:r>
            <a:r>
              <a:rPr lang="en-US" sz="1600" i="1"/>
              <a:t>Bagombe</a:t>
            </a:r>
            <a:r>
              <a:rPr lang="en-US" sz="1600"/>
              <a:t> ethnic group</a:t>
            </a:r>
          </a:p>
        </p:txBody>
      </p:sp>
    </p:spTree>
    <p:extLst>
      <p:ext uri="{BB962C8B-B14F-4D97-AF65-F5344CB8AC3E}">
        <p14:creationId xmlns:p14="http://schemas.microsoft.com/office/powerpoint/2010/main" val="310669787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248400" y="1219200"/>
            <a:ext cx="2667000" cy="701675"/>
          </a:xfrm>
        </p:spPr>
        <p:txBody>
          <a:bodyPr>
            <a:spAutoFit/>
          </a:bodyPr>
          <a:lstStyle/>
          <a:p>
            <a:pPr eaLnBrk="1" fontAlgn="auto" hangingPunct="1">
              <a:spcAft>
                <a:spcPts val="0"/>
              </a:spcAft>
              <a:defRPr/>
            </a:pPr>
            <a:r>
              <a:rPr sz="4000" smtClean="0">
                <a:ea typeface="+mj-ea"/>
                <a:cs typeface="+mj-cs"/>
              </a:rPr>
              <a:t>Africa Map</a:t>
            </a:r>
          </a:p>
        </p:txBody>
      </p:sp>
      <p:pic>
        <p:nvPicPr>
          <p:cNvPr id="135171" name="Content Placeholder 3" descr="WMGJ3e-AfricaMap.jpg"/>
          <p:cNvPicPr>
            <a:picLocks noGrp="1" noChangeAspect="1"/>
          </p:cNvPicPr>
          <p:nvPr>
            <p:ph idx="1"/>
          </p:nvPr>
        </p:nvPicPr>
        <p:blipFill>
          <a:blip r:embed="rId3">
            <a:extLst>
              <a:ext uri="{28A0092B-C50C-407E-A947-70E740481C1C}">
                <a14:useLocalDpi xmlns:a14="http://schemas.microsoft.com/office/drawing/2010/main" val="0"/>
              </a:ext>
            </a:extLst>
          </a:blip>
          <a:srcRect t="217" b="500"/>
          <a:stretch>
            <a:fillRect/>
          </a:stretch>
        </p:blipFill>
        <p:spPr>
          <a:xfrm>
            <a:off x="533400" y="304800"/>
            <a:ext cx="5410200" cy="6219825"/>
          </a:xfrm>
          <a:ln>
            <a:solidFill>
              <a:srgbClr val="000000"/>
            </a:solid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ctrTitle"/>
          </p:nvPr>
        </p:nvSpPr>
        <p:spPr/>
        <p:txBody>
          <a:bodyPr/>
          <a:lstStyle/>
          <a:p>
            <a:pPr fontAlgn="auto">
              <a:spcAft>
                <a:spcPts val="0"/>
              </a:spcAft>
              <a:defRPr/>
            </a:pPr>
            <a:r>
              <a:rPr lang="en-US" smtClean="0"/>
              <a:t>Uganda</a:t>
            </a:r>
          </a:p>
        </p:txBody>
      </p:sp>
      <p:sp>
        <p:nvSpPr>
          <p:cNvPr id="147459" name="Rectangle 3"/>
          <p:cNvSpPr>
            <a:spLocks noGrp="1" noChangeArrowheads="1"/>
          </p:cNvSpPr>
          <p:nvPr>
            <p:ph type="subTitle" idx="1"/>
          </p:nvPr>
        </p:nvSpPr>
        <p:spPr/>
        <p:txBody>
          <a:bodyPr/>
          <a:lstStyle/>
          <a:p>
            <a:pPr fontAlgn="auto">
              <a:spcAft>
                <a:spcPts val="0"/>
              </a:spcAft>
              <a:defRPr/>
            </a:pPr>
            <a:r>
              <a:rPr lang="en-US" smtClean="0"/>
              <a:t>Site 6: </a:t>
            </a:r>
            <a:r>
              <a:rPr lang="en-US" i="1" smtClean="0"/>
              <a:t>Akadinda</a:t>
            </a:r>
            <a:r>
              <a:rPr lang="en-US" smtClean="0"/>
              <a:t> Xylophone</a:t>
            </a:r>
          </a:p>
        </p:txBody>
      </p:sp>
    </p:spTree>
    <p:extLst>
      <p:ext uri="{BB962C8B-B14F-4D97-AF65-F5344CB8AC3E}">
        <p14:creationId xmlns:p14="http://schemas.microsoft.com/office/powerpoint/2010/main" val="60121565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2895600" y="914400"/>
            <a:ext cx="5791200" cy="701675"/>
          </a:xfrm>
        </p:spPr>
        <p:txBody>
          <a:bodyPr>
            <a:spAutoFit/>
          </a:bodyPr>
          <a:lstStyle/>
          <a:p>
            <a:pPr eaLnBrk="1" fontAlgn="auto" hangingPunct="1">
              <a:spcAft>
                <a:spcPts val="0"/>
              </a:spcAft>
              <a:defRPr/>
            </a:pPr>
            <a:r>
              <a:rPr smtClean="0">
                <a:ea typeface="+mj-ea"/>
                <a:cs typeface="+mj-cs"/>
              </a:rPr>
              <a:t>Arrival: Uganda</a:t>
            </a:r>
          </a:p>
        </p:txBody>
      </p:sp>
      <p:sp>
        <p:nvSpPr>
          <p:cNvPr id="182277" name="Rectangle 3"/>
          <p:cNvSpPr>
            <a:spLocks noGrp="1" noChangeArrowheads="1"/>
          </p:cNvSpPr>
          <p:nvPr>
            <p:ph type="body" sz="half" idx="1"/>
          </p:nvPr>
        </p:nvSpPr>
        <p:spPr>
          <a:xfrm>
            <a:off x="5029200" y="1752600"/>
            <a:ext cx="3962400" cy="1801813"/>
          </a:xfrm>
        </p:spPr>
        <p:txBody>
          <a:bodyPr>
            <a:spAutoFit/>
          </a:bodyPr>
          <a:lstStyle/>
          <a:p>
            <a:pPr eaLnBrk="1" hangingPunct="1">
              <a:lnSpc>
                <a:spcPct val="120000"/>
              </a:lnSpc>
            </a:pPr>
            <a:r>
              <a:rPr lang="en-US">
                <a:latin typeface="Constantia" charset="0"/>
              </a:rPr>
              <a:t>Lake Victoria</a:t>
            </a:r>
          </a:p>
          <a:p>
            <a:pPr eaLnBrk="1" hangingPunct="1">
              <a:lnSpc>
                <a:spcPct val="120000"/>
              </a:lnSpc>
            </a:pPr>
            <a:r>
              <a:rPr lang="en-US">
                <a:latin typeface="Constantia" charset="0"/>
              </a:rPr>
              <a:t>Kingdom of Buganda</a:t>
            </a:r>
          </a:p>
          <a:p>
            <a:pPr eaLnBrk="1" hangingPunct="1">
              <a:lnSpc>
                <a:spcPct val="120000"/>
              </a:lnSpc>
            </a:pPr>
            <a:r>
              <a:rPr lang="en-US">
                <a:latin typeface="Constantia" charset="0"/>
              </a:rPr>
              <a:t>Idi Amin </a:t>
            </a:r>
            <a:r>
              <a:rPr lang="en-US" sz="2000">
                <a:latin typeface="Constantia" charset="0"/>
              </a:rPr>
              <a:t>(r.1971-1979)</a:t>
            </a:r>
            <a:endParaRPr lang="en-US">
              <a:latin typeface="Constantia" charset="0"/>
            </a:endParaRPr>
          </a:p>
        </p:txBody>
      </p:sp>
      <p:pic>
        <p:nvPicPr>
          <p:cNvPr id="149512" name="Picture 8" descr="kabaka_waves"/>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2867025" y="1828800"/>
            <a:ext cx="1870075" cy="2362200"/>
          </a:xfrm>
          <a:ln>
            <a:solidFill>
              <a:schemeClr val="tx1"/>
            </a:solidFill>
            <a:miter lim="800000"/>
            <a:headEnd/>
            <a:tailEnd/>
          </a:ln>
          <a:effectLst>
            <a:outerShdw blurRad="63500" dist="38099" dir="2700000" algn="ctr" rotWithShape="0">
              <a:srgbClr val="000000">
                <a:alpha val="74998"/>
              </a:srgbClr>
            </a:outerShdw>
          </a:effectLst>
        </p:spPr>
      </p:pic>
      <p:pic>
        <p:nvPicPr>
          <p:cNvPr id="149513" name="Picture 9" descr="20171"/>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562600" y="3886200"/>
            <a:ext cx="1485900" cy="2286000"/>
          </a:xfrm>
          <a:ln>
            <a:solidFill>
              <a:schemeClr val="tx1"/>
            </a:solidFill>
            <a:miter lim="800000"/>
            <a:headEnd/>
            <a:tailEnd/>
          </a:ln>
          <a:effectLst>
            <a:outerShdw blurRad="63500" dist="38099" dir="2700000" algn="ctr" rotWithShape="0">
              <a:srgbClr val="000000">
                <a:alpha val="74998"/>
              </a:srgbClr>
            </a:outerShdw>
          </a:effectLst>
        </p:spPr>
      </p:pic>
      <p:sp>
        <p:nvSpPr>
          <p:cNvPr id="182280" name="Rectangle 4"/>
          <p:cNvSpPr>
            <a:spLocks noChangeArrowheads="1"/>
          </p:cNvSpPr>
          <p:nvPr/>
        </p:nvSpPr>
        <p:spPr bwMode="auto">
          <a:xfrm>
            <a:off x="609600" y="1828800"/>
            <a:ext cx="2133600" cy="79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a:r>
              <a:rPr lang="en-US" sz="1600" i="1" dirty="0" err="1">
                <a:solidFill>
                  <a:srgbClr val="FFFFFF"/>
                </a:solidFill>
                <a:latin typeface="Times" charset="0"/>
              </a:rPr>
              <a:t>Kabaka</a:t>
            </a:r>
            <a:r>
              <a:rPr lang="en-US" sz="1600" dirty="0">
                <a:solidFill>
                  <a:srgbClr val="FFFFFF"/>
                </a:solidFill>
                <a:latin typeface="Times" charset="0"/>
              </a:rPr>
              <a:t> </a:t>
            </a:r>
            <a:r>
              <a:rPr lang="en-US" sz="1600" dirty="0" err="1">
                <a:solidFill>
                  <a:srgbClr val="FFFFFF"/>
                </a:solidFill>
                <a:latin typeface="Times" charset="0"/>
              </a:rPr>
              <a:t>Muwenda</a:t>
            </a:r>
            <a:r>
              <a:rPr lang="en-US" sz="1600" dirty="0">
                <a:solidFill>
                  <a:srgbClr val="FFFFFF"/>
                </a:solidFill>
                <a:latin typeface="Times" charset="0"/>
              </a:rPr>
              <a:t> </a:t>
            </a:r>
            <a:r>
              <a:rPr lang="en-US" sz="1600" dirty="0" err="1">
                <a:solidFill>
                  <a:srgbClr val="FFFFFF"/>
                </a:solidFill>
                <a:latin typeface="Times" charset="0"/>
              </a:rPr>
              <a:t>Mutebi</a:t>
            </a:r>
            <a:r>
              <a:rPr lang="en-US" sz="1600" dirty="0">
                <a:solidFill>
                  <a:srgbClr val="FFFFFF"/>
                </a:solidFill>
                <a:latin typeface="Times" charset="0"/>
              </a:rPr>
              <a:t> II of Buganda</a:t>
            </a:r>
          </a:p>
          <a:p>
            <a:pPr algn="r"/>
            <a:r>
              <a:rPr lang="en-US" sz="1400" dirty="0">
                <a:solidFill>
                  <a:srgbClr val="FFFFFF"/>
                </a:solidFill>
                <a:latin typeface="Times" charset="0"/>
              </a:rPr>
              <a:t>(b.1955)</a:t>
            </a:r>
          </a:p>
        </p:txBody>
      </p:sp>
      <p:sp>
        <p:nvSpPr>
          <p:cNvPr id="182281" name="Text Box 10"/>
          <p:cNvSpPr txBox="1">
            <a:spLocks noChangeArrowheads="1"/>
          </p:cNvSpPr>
          <p:nvPr/>
        </p:nvSpPr>
        <p:spPr bwMode="auto">
          <a:xfrm>
            <a:off x="7086600" y="5638800"/>
            <a:ext cx="1905000" cy="519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a:t>Dictator Idi Amin </a:t>
            </a:r>
            <a:r>
              <a:rPr lang="en-US" sz="1200"/>
              <a:t>(1923 - 2003)</a:t>
            </a:r>
            <a:endParaRPr lang="en-US" sz="1800"/>
          </a:p>
        </p:txBody>
      </p:sp>
    </p:spTree>
    <p:extLst>
      <p:ext uri="{BB962C8B-B14F-4D97-AF65-F5344CB8AC3E}">
        <p14:creationId xmlns:p14="http://schemas.microsoft.com/office/powerpoint/2010/main" val="116165930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2"/>
          <p:cNvSpPr>
            <a:spLocks noGrp="1" noChangeArrowheads="1"/>
          </p:cNvSpPr>
          <p:nvPr>
            <p:ph type="title"/>
          </p:nvPr>
        </p:nvSpPr>
        <p:spPr/>
        <p:txBody>
          <a:bodyPr/>
          <a:lstStyle/>
          <a:p>
            <a:pPr eaLnBrk="1" hangingPunct="1"/>
            <a:r>
              <a:rPr lang="en-US">
                <a:latin typeface="Calisto MT" charset="0"/>
              </a:rPr>
              <a:t>Site 6: </a:t>
            </a:r>
            <a:r>
              <a:rPr lang="en-US" i="1">
                <a:latin typeface="Calisto MT" charset="0"/>
              </a:rPr>
              <a:t>Akadinda</a:t>
            </a:r>
            <a:endParaRPr lang="en-US">
              <a:latin typeface="Calisto MT" charset="0"/>
            </a:endParaRPr>
          </a:p>
        </p:txBody>
      </p:sp>
      <p:sp>
        <p:nvSpPr>
          <p:cNvPr id="184322" name="Rectangle 3"/>
          <p:cNvSpPr>
            <a:spLocks noGrp="1" noChangeArrowheads="1"/>
          </p:cNvSpPr>
          <p:nvPr>
            <p:ph type="body" sz="half" idx="1"/>
          </p:nvPr>
        </p:nvSpPr>
        <p:spPr>
          <a:xfrm>
            <a:off x="914400" y="2133600"/>
            <a:ext cx="6477000" cy="3581400"/>
          </a:xfrm>
        </p:spPr>
        <p:txBody>
          <a:bodyPr/>
          <a:lstStyle/>
          <a:p>
            <a:pPr eaLnBrk="1" hangingPunct="1"/>
            <a:r>
              <a:rPr lang="en-US" sz="3200">
                <a:latin typeface="Calisto MT" charset="0"/>
              </a:rPr>
              <a:t>First Impressions</a:t>
            </a:r>
          </a:p>
          <a:p>
            <a:pPr lvl="1" eaLnBrk="1" hangingPunct="1"/>
            <a:r>
              <a:rPr lang="en-US" sz="2800">
                <a:latin typeface="Calisto MT" charset="0"/>
              </a:rPr>
              <a:t>Super-dense</a:t>
            </a:r>
            <a:br>
              <a:rPr lang="en-US" sz="2800">
                <a:latin typeface="Calisto MT" charset="0"/>
              </a:rPr>
            </a:br>
            <a:r>
              <a:rPr lang="ja-JP" altLang="en-US" sz="2800">
                <a:latin typeface="Calisto MT" charset="0"/>
                <a:ea typeface="ＭＳ Ｐ明朝" charset="0"/>
                <a:cs typeface="ＭＳ Ｐ明朝" charset="0"/>
              </a:rPr>
              <a:t>“</a:t>
            </a:r>
            <a:r>
              <a:rPr lang="en-US" altLang="ja-JP" sz="2800">
                <a:latin typeface="Calisto MT" charset="0"/>
              </a:rPr>
              <a:t>rush hour</a:t>
            </a:r>
            <a:r>
              <a:rPr lang="ja-JP" altLang="en-US" sz="2800">
                <a:latin typeface="Calisto MT" charset="0"/>
                <a:ea typeface="ＭＳ Ｐ明朝" charset="0"/>
                <a:cs typeface="ＭＳ Ｐ明朝" charset="0"/>
              </a:rPr>
              <a:t>”</a:t>
            </a:r>
            <a:r>
              <a:rPr lang="en-US" altLang="ja-JP" sz="2800">
                <a:latin typeface="Calisto MT" charset="0"/>
              </a:rPr>
              <a:t> rhythm</a:t>
            </a:r>
          </a:p>
          <a:p>
            <a:pPr eaLnBrk="1" hangingPunct="1"/>
            <a:r>
              <a:rPr lang="en-US" sz="3200">
                <a:latin typeface="Calisto MT" charset="0"/>
              </a:rPr>
              <a:t>Aural Analysis</a:t>
            </a:r>
          </a:p>
          <a:p>
            <a:pPr lvl="1" eaLnBrk="1" hangingPunct="1"/>
            <a:r>
              <a:rPr lang="en-US" sz="2800" i="1">
                <a:latin typeface="Calisto MT" charset="0"/>
              </a:rPr>
              <a:t>Akadinda</a:t>
            </a:r>
            <a:endParaRPr lang="en-US" sz="2800">
              <a:latin typeface="Calisto MT" charset="0"/>
            </a:endParaRPr>
          </a:p>
          <a:p>
            <a:pPr lvl="1" eaLnBrk="1" hangingPunct="1"/>
            <a:r>
              <a:rPr lang="en-US" sz="2800">
                <a:latin typeface="Calisto MT" charset="0"/>
              </a:rPr>
              <a:t>Triple interlocking patterns</a:t>
            </a:r>
          </a:p>
        </p:txBody>
      </p:sp>
      <p:pic>
        <p:nvPicPr>
          <p:cNvPr id="151557" name="Picture 5" descr="P178-Akadinda"/>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105400" y="2298700"/>
            <a:ext cx="3733800" cy="2306638"/>
          </a:xfrm>
          <a:ln>
            <a:solidFill>
              <a:schemeClr val="tx1"/>
            </a:solidFill>
            <a:miter lim="800000"/>
            <a:headEnd/>
            <a:tailEnd/>
          </a:ln>
          <a:effectLst>
            <a:outerShdw blurRad="63500" dist="38099" dir="2700000" algn="ctr" rotWithShape="0">
              <a:srgbClr val="000000">
                <a:alpha val="74998"/>
              </a:srgbClr>
            </a:outerShdw>
          </a:effectLst>
        </p:spPr>
      </p:pic>
      <p:sp>
        <p:nvSpPr>
          <p:cNvPr id="184324" name="Text Box 6"/>
          <p:cNvSpPr txBox="1">
            <a:spLocks noChangeArrowheads="1"/>
          </p:cNvSpPr>
          <p:nvPr/>
        </p:nvSpPr>
        <p:spPr bwMode="auto">
          <a:xfrm>
            <a:off x="6629400" y="4724400"/>
            <a:ext cx="2209800" cy="33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sz="1600" i="1"/>
              <a:t>Akadinda</a:t>
            </a:r>
            <a:r>
              <a:rPr lang="en-US" sz="1600"/>
              <a:t> performers</a:t>
            </a:r>
          </a:p>
        </p:txBody>
      </p:sp>
    </p:spTree>
    <p:extLst>
      <p:ext uri="{BB962C8B-B14F-4D97-AF65-F5344CB8AC3E}">
        <p14:creationId xmlns:p14="http://schemas.microsoft.com/office/powerpoint/2010/main" val="101371769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2"/>
          <p:cNvSpPr>
            <a:spLocks noGrp="1" noChangeArrowheads="1"/>
          </p:cNvSpPr>
          <p:nvPr>
            <p:ph type="title"/>
          </p:nvPr>
        </p:nvSpPr>
        <p:spPr>
          <a:xfrm>
            <a:off x="914400" y="304800"/>
            <a:ext cx="7315200" cy="1154097"/>
          </a:xfrm>
        </p:spPr>
        <p:txBody>
          <a:bodyPr/>
          <a:lstStyle/>
          <a:p>
            <a:pPr eaLnBrk="1" hangingPunct="1"/>
            <a:r>
              <a:rPr lang="en-US" dirty="0">
                <a:latin typeface="Calisto MT" charset="0"/>
              </a:rPr>
              <a:t>Cultural Considerations</a:t>
            </a:r>
          </a:p>
        </p:txBody>
      </p:sp>
      <p:sp>
        <p:nvSpPr>
          <p:cNvPr id="186370" name="Rectangle 3"/>
          <p:cNvSpPr>
            <a:spLocks noGrp="1" noChangeArrowheads="1"/>
          </p:cNvSpPr>
          <p:nvPr>
            <p:ph idx="1"/>
          </p:nvPr>
        </p:nvSpPr>
        <p:spPr>
          <a:xfrm>
            <a:off x="914400" y="1752601"/>
            <a:ext cx="4114800" cy="1295400"/>
          </a:xfrm>
        </p:spPr>
        <p:txBody>
          <a:bodyPr/>
          <a:lstStyle/>
          <a:p>
            <a:pPr eaLnBrk="1" hangingPunct="1"/>
            <a:r>
              <a:rPr lang="en-US" sz="3200" dirty="0">
                <a:latin typeface="Calisto MT" charset="0"/>
              </a:rPr>
              <a:t>Royal instrument</a:t>
            </a:r>
          </a:p>
          <a:p>
            <a:pPr eaLnBrk="1" hangingPunct="1"/>
            <a:r>
              <a:rPr lang="en-US" sz="3200" dirty="0">
                <a:latin typeface="Calisto MT" charset="0"/>
              </a:rPr>
              <a:t>Other xylophones</a:t>
            </a:r>
          </a:p>
        </p:txBody>
      </p:sp>
      <p:pic>
        <p:nvPicPr>
          <p:cNvPr id="153604" name="Picture 4" descr="P21a-Ghana-gyil-Xylophone"/>
          <p:cNvPicPr>
            <a:picLocks noChangeAspect="1" noChangeArrowheads="1"/>
          </p:cNvPicPr>
          <p:nvPr/>
        </p:nvPicPr>
        <p:blipFill>
          <a:blip r:embed="rId3">
            <a:extLst>
              <a:ext uri="{28A0092B-C50C-407E-A947-70E740481C1C}">
                <a14:useLocalDpi xmlns:a14="http://schemas.microsoft.com/office/drawing/2010/main" val="0"/>
              </a:ext>
            </a:extLst>
          </a:blip>
          <a:srcRect l="8699" r="2766" b="15218"/>
          <a:stretch>
            <a:fillRect/>
          </a:stretch>
        </p:blipFill>
        <p:spPr bwMode="auto">
          <a:xfrm>
            <a:off x="1219200" y="3581400"/>
            <a:ext cx="3810000" cy="2476500"/>
          </a:xfrm>
          <a:prstGeom prst="rect">
            <a:avLst/>
          </a:prstGeom>
          <a:noFill/>
          <a:ln w="9525">
            <a:solidFill>
              <a:schemeClr val="tx1"/>
            </a:solidFill>
            <a:miter lim="800000"/>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Lst>
        </p:spPr>
      </p:pic>
      <p:pic>
        <p:nvPicPr>
          <p:cNvPr id="153605" name="Picture 5" descr="5-42-African-Xylophones"/>
          <p:cNvPicPr>
            <a:picLocks noChangeAspect="1" noChangeArrowheads="1"/>
          </p:cNvPicPr>
          <p:nvPr/>
        </p:nvPicPr>
        <p:blipFill rotWithShape="1">
          <a:blip r:embed="rId4">
            <a:extLst>
              <a:ext uri="{28A0092B-C50C-407E-A947-70E740481C1C}">
                <a14:useLocalDpi xmlns:a14="http://schemas.microsoft.com/office/drawing/2010/main" val="0"/>
              </a:ext>
            </a:extLst>
          </a:blip>
          <a:srcRect t="8" b="8"/>
          <a:stretch/>
        </p:blipFill>
        <p:spPr bwMode="auto">
          <a:xfrm>
            <a:off x="5257800" y="2281238"/>
            <a:ext cx="3581400" cy="2293937"/>
          </a:xfrm>
          <a:prstGeom prst="rect">
            <a:avLst/>
          </a:prstGeom>
          <a:noFill/>
          <a:ln w="9525">
            <a:solidFill>
              <a:schemeClr val="tx1"/>
            </a:solidFill>
            <a:miter lim="800000"/>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Lst>
        </p:spPr>
      </p:pic>
      <p:sp>
        <p:nvSpPr>
          <p:cNvPr id="186373" name="Text Box 6"/>
          <p:cNvSpPr txBox="1">
            <a:spLocks noChangeArrowheads="1"/>
          </p:cNvSpPr>
          <p:nvPr/>
        </p:nvSpPr>
        <p:spPr bwMode="auto">
          <a:xfrm>
            <a:off x="1371600" y="6172200"/>
            <a:ext cx="3505200" cy="33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600" i="1"/>
              <a:t>Gyil</a:t>
            </a:r>
            <a:r>
              <a:rPr lang="en-US" sz="1600"/>
              <a:t> xylophones from Ghana</a:t>
            </a:r>
            <a:endParaRPr lang="en-US" sz="1600" i="1"/>
          </a:p>
        </p:txBody>
      </p:sp>
      <p:sp>
        <p:nvSpPr>
          <p:cNvPr id="186374" name="Text Box 7"/>
          <p:cNvSpPr txBox="1">
            <a:spLocks noChangeArrowheads="1"/>
          </p:cNvSpPr>
          <p:nvPr/>
        </p:nvSpPr>
        <p:spPr bwMode="auto">
          <a:xfrm>
            <a:off x="5486400" y="4724400"/>
            <a:ext cx="320040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600"/>
              <a:t>Gourd resonators of a </a:t>
            </a:r>
            <a:r>
              <a:rPr lang="en-US" sz="1600" i="1"/>
              <a:t>balafon</a:t>
            </a:r>
            <a:r>
              <a:rPr lang="en-US" sz="1600"/>
              <a:t> from Senegal</a:t>
            </a:r>
          </a:p>
        </p:txBody>
      </p:sp>
    </p:spTree>
    <p:extLst>
      <p:ext uri="{BB962C8B-B14F-4D97-AF65-F5344CB8AC3E}">
        <p14:creationId xmlns:p14="http://schemas.microsoft.com/office/powerpoint/2010/main" val="1694351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ctrTitle"/>
          </p:nvPr>
        </p:nvSpPr>
        <p:spPr/>
        <p:txBody>
          <a:bodyPr/>
          <a:lstStyle/>
          <a:p>
            <a:pPr eaLnBrk="1" fontAlgn="auto" hangingPunct="1">
              <a:spcAft>
                <a:spcPts val="0"/>
              </a:spcAft>
              <a:defRPr/>
            </a:pPr>
            <a:r>
              <a:rPr lang="en-US" smtClean="0">
                <a:ea typeface="+mj-ea"/>
                <a:cs typeface="+mj-cs"/>
              </a:rPr>
              <a:t>Senegal-Gambia</a:t>
            </a:r>
          </a:p>
        </p:txBody>
      </p:sp>
      <p:sp>
        <p:nvSpPr>
          <p:cNvPr id="155651" name="Rectangle 3"/>
          <p:cNvSpPr>
            <a:spLocks noGrp="1" noChangeArrowheads="1"/>
          </p:cNvSpPr>
          <p:nvPr>
            <p:ph type="subTitle" idx="1"/>
          </p:nvPr>
        </p:nvSpPr>
        <p:spPr/>
        <p:txBody>
          <a:bodyPr/>
          <a:lstStyle/>
          <a:p>
            <a:pPr eaLnBrk="1" fontAlgn="auto" hangingPunct="1">
              <a:lnSpc>
                <a:spcPct val="90000"/>
              </a:lnSpc>
              <a:spcAft>
                <a:spcPts val="0"/>
              </a:spcAft>
              <a:buFont typeface="Calisto MT" pitchFamily="18" charset="0"/>
              <a:buNone/>
              <a:defRPr/>
            </a:pPr>
            <a:r>
              <a:rPr lang="en-US" sz="2800" dirty="0" smtClean="0">
                <a:ea typeface="+mn-ea"/>
                <a:cs typeface="+mn-cs"/>
              </a:rPr>
              <a:t>Site 7: </a:t>
            </a:r>
            <a:r>
              <a:rPr lang="en-US" sz="2800" i="1" dirty="0" err="1" smtClean="0">
                <a:ea typeface="+mn-ea"/>
                <a:cs typeface="+mn-cs"/>
              </a:rPr>
              <a:t>Jali</a:t>
            </a:r>
            <a:r>
              <a:rPr lang="en-US" sz="2800" dirty="0" smtClean="0">
                <a:ea typeface="+mn-ea"/>
                <a:cs typeface="+mn-cs"/>
              </a:rPr>
              <a:t> with </a:t>
            </a:r>
            <a:r>
              <a:rPr lang="en-US" sz="2800" i="1" dirty="0" err="1" smtClean="0">
                <a:ea typeface="+mn-ea"/>
                <a:cs typeface="+mn-cs"/>
              </a:rPr>
              <a:t>Kora</a:t>
            </a:r>
            <a:endParaRPr lang="en-US" sz="2800" dirty="0" smtClean="0">
              <a:ea typeface="+mn-ea"/>
              <a:cs typeface="+mn-cs"/>
            </a:endParaRPr>
          </a:p>
        </p:txBody>
      </p:sp>
    </p:spTree>
    <p:extLst>
      <p:ext uri="{BB962C8B-B14F-4D97-AF65-F5344CB8AC3E}">
        <p14:creationId xmlns:p14="http://schemas.microsoft.com/office/powerpoint/2010/main" val="315195736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3500"/>
            <a:ext cx="8839200" cy="1282700"/>
          </a:xfrm>
        </p:spPr>
        <p:txBody>
          <a:bodyPr/>
          <a:lstStyle/>
          <a:p>
            <a:pPr eaLnBrk="1" fontAlgn="auto" hangingPunct="1">
              <a:spcAft>
                <a:spcPts val="0"/>
              </a:spcAft>
              <a:defRPr/>
            </a:pPr>
            <a:r>
              <a:rPr lang="en-US" dirty="0" smtClean="0">
                <a:ea typeface="+mj-ea"/>
                <a:cs typeface="+mj-cs"/>
              </a:rPr>
              <a:t>Arrival: Senegal-Gambia</a:t>
            </a:r>
            <a:endParaRPr lang="en-US" dirty="0">
              <a:ea typeface="+mj-ea"/>
              <a:cs typeface="+mj-cs"/>
            </a:endParaRPr>
          </a:p>
        </p:txBody>
      </p:sp>
      <p:sp>
        <p:nvSpPr>
          <p:cNvPr id="3" name="Content Placeholder 2"/>
          <p:cNvSpPr>
            <a:spLocks noGrp="1"/>
          </p:cNvSpPr>
          <p:nvPr>
            <p:ph idx="1"/>
          </p:nvPr>
        </p:nvSpPr>
        <p:spPr>
          <a:xfrm>
            <a:off x="914400" y="1752600"/>
            <a:ext cx="7315200" cy="3539527"/>
          </a:xfrm>
        </p:spPr>
        <p:txBody>
          <a:bodyPr/>
          <a:lstStyle/>
          <a:p>
            <a:pPr eaLnBrk="1" fontAlgn="auto" hangingPunct="1">
              <a:spcAft>
                <a:spcPts val="0"/>
              </a:spcAft>
              <a:buFont typeface="Calisto MT" pitchFamily="18" charset="0"/>
              <a:buChar char="•"/>
              <a:defRPr/>
            </a:pPr>
            <a:r>
              <a:rPr lang="en-US" sz="3200" dirty="0">
                <a:ea typeface="+mn-ea"/>
                <a:cs typeface="+mn-cs"/>
              </a:rPr>
              <a:t>Former French &amp; British colonies</a:t>
            </a:r>
          </a:p>
          <a:p>
            <a:pPr eaLnBrk="1" fontAlgn="auto" hangingPunct="1">
              <a:spcAft>
                <a:spcPts val="0"/>
              </a:spcAft>
              <a:buFont typeface="Calisto MT" pitchFamily="18" charset="0"/>
              <a:buChar char="•"/>
              <a:defRPr/>
            </a:pPr>
            <a:r>
              <a:rPr lang="en-US" sz="3200" i="1" dirty="0" err="1">
                <a:ea typeface="+mn-ea"/>
                <a:cs typeface="+mn-cs"/>
              </a:rPr>
              <a:t>Mandinka</a:t>
            </a:r>
            <a:r>
              <a:rPr lang="en-US" sz="3200" dirty="0">
                <a:ea typeface="+mn-ea"/>
                <a:cs typeface="+mn-cs"/>
              </a:rPr>
              <a:t> ethnic group</a:t>
            </a:r>
            <a:r>
              <a:rPr lang="en-US" sz="3200" i="1" dirty="0">
                <a:ea typeface="+mn-ea"/>
                <a:cs typeface="+mn-cs"/>
              </a:rPr>
              <a:t> </a:t>
            </a:r>
          </a:p>
          <a:p>
            <a:pPr eaLnBrk="1" fontAlgn="auto" hangingPunct="1">
              <a:spcAft>
                <a:spcPts val="0"/>
              </a:spcAft>
              <a:buFont typeface="Calisto MT" pitchFamily="18" charset="0"/>
              <a:buChar char="•"/>
              <a:defRPr/>
            </a:pPr>
            <a:r>
              <a:rPr lang="en-US" sz="3200" i="1" dirty="0" err="1">
                <a:ea typeface="+mn-ea"/>
                <a:cs typeface="+mn-cs"/>
              </a:rPr>
              <a:t>Jali</a:t>
            </a:r>
            <a:r>
              <a:rPr lang="en-US" sz="3200" dirty="0">
                <a:ea typeface="+mn-ea"/>
                <a:cs typeface="+mn-cs"/>
              </a:rPr>
              <a:t> as oral historian</a:t>
            </a:r>
          </a:p>
          <a:p>
            <a:pPr eaLnBrk="1" fontAlgn="auto" hangingPunct="1">
              <a:spcAft>
                <a:spcPts val="0"/>
              </a:spcAft>
              <a:buFont typeface="Calisto MT" pitchFamily="18" charset="0"/>
              <a:buChar char="•"/>
              <a:defRPr/>
            </a:pPr>
            <a:endParaRPr lang="en-US" sz="3200" dirty="0">
              <a:ea typeface="+mn-ea"/>
              <a:cs typeface="+mn-cs"/>
            </a:endParaRPr>
          </a:p>
        </p:txBody>
      </p:sp>
      <p:pic>
        <p:nvPicPr>
          <p:cNvPr id="4" name="Picture 3" descr="senegal_afric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3759200"/>
            <a:ext cx="2971800" cy="2565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804496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1524000" y="533400"/>
            <a:ext cx="7162800" cy="762000"/>
          </a:xfrm>
        </p:spPr>
        <p:txBody>
          <a:bodyPr/>
          <a:lstStyle/>
          <a:p>
            <a:pPr eaLnBrk="1" fontAlgn="auto" hangingPunct="1">
              <a:spcAft>
                <a:spcPts val="0"/>
              </a:spcAft>
              <a:defRPr/>
            </a:pPr>
            <a:r>
              <a:rPr lang="en-US" dirty="0" smtClean="0">
                <a:ea typeface="+mj-ea"/>
                <a:cs typeface="+mj-cs"/>
              </a:rPr>
              <a:t>Site 7: </a:t>
            </a:r>
            <a:r>
              <a:rPr lang="en-US" i="1" dirty="0" err="1" smtClean="0">
                <a:ea typeface="+mj-ea"/>
                <a:cs typeface="+mj-cs"/>
              </a:rPr>
              <a:t>Jali</a:t>
            </a:r>
            <a:r>
              <a:rPr lang="en-US" dirty="0" smtClean="0">
                <a:ea typeface="+mj-ea"/>
                <a:cs typeface="+mj-cs"/>
              </a:rPr>
              <a:t> with </a:t>
            </a:r>
            <a:r>
              <a:rPr lang="en-US" i="1" dirty="0" err="1" smtClean="0">
                <a:ea typeface="+mj-ea"/>
                <a:cs typeface="+mj-cs"/>
              </a:rPr>
              <a:t>Kora</a:t>
            </a:r>
            <a:endParaRPr lang="en-US" dirty="0" smtClean="0">
              <a:ea typeface="+mj-ea"/>
              <a:cs typeface="+mj-cs"/>
            </a:endParaRPr>
          </a:p>
        </p:txBody>
      </p:sp>
      <p:sp>
        <p:nvSpPr>
          <p:cNvPr id="160771" name="Rectangle 3"/>
          <p:cNvSpPr>
            <a:spLocks noGrp="1" noChangeArrowheads="1"/>
          </p:cNvSpPr>
          <p:nvPr>
            <p:ph type="body" sz="half" idx="1"/>
          </p:nvPr>
        </p:nvSpPr>
        <p:spPr>
          <a:xfrm>
            <a:off x="1295400" y="1524000"/>
            <a:ext cx="5638800" cy="4687888"/>
          </a:xfrm>
        </p:spPr>
        <p:txBody>
          <a:bodyPr>
            <a:spAutoFit/>
          </a:bodyPr>
          <a:lstStyle/>
          <a:p>
            <a:pPr eaLnBrk="1" fontAlgn="auto" hangingPunct="1">
              <a:spcAft>
                <a:spcPts val="0"/>
              </a:spcAft>
              <a:buFont typeface="Calisto MT" pitchFamily="18" charset="0"/>
              <a:buChar char="•"/>
              <a:defRPr/>
            </a:pPr>
            <a:r>
              <a:rPr lang="en-US" sz="3200" dirty="0" smtClean="0">
                <a:ea typeface="+mn-ea"/>
                <a:cs typeface="+mn-cs"/>
              </a:rPr>
              <a:t>First Impressions</a:t>
            </a:r>
          </a:p>
          <a:p>
            <a:pPr lvl="1" eaLnBrk="1" fontAlgn="auto" hangingPunct="1">
              <a:spcAft>
                <a:spcPts val="0"/>
              </a:spcAft>
              <a:buClr>
                <a:schemeClr val="bg2">
                  <a:lumMod val="60000"/>
                  <a:lumOff val="40000"/>
                </a:schemeClr>
              </a:buClr>
              <a:buFont typeface="Calisto MT" pitchFamily="18" charset="0"/>
              <a:buChar char="•"/>
              <a:defRPr/>
            </a:pPr>
            <a:r>
              <a:rPr lang="en-US" sz="2800" dirty="0" smtClean="0">
                <a:ea typeface="+mn-ea"/>
              </a:rPr>
              <a:t>Churning</a:t>
            </a:r>
            <a:br>
              <a:rPr lang="en-US" sz="2800" dirty="0" smtClean="0">
                <a:ea typeface="+mn-ea"/>
              </a:rPr>
            </a:br>
            <a:r>
              <a:rPr lang="en-US" sz="2800" dirty="0" smtClean="0">
                <a:ea typeface="+mn-ea"/>
              </a:rPr>
              <a:t>underlying harp</a:t>
            </a:r>
          </a:p>
          <a:p>
            <a:pPr lvl="1" eaLnBrk="1" fontAlgn="auto" hangingPunct="1">
              <a:spcAft>
                <a:spcPts val="0"/>
              </a:spcAft>
              <a:buClr>
                <a:schemeClr val="bg2">
                  <a:lumMod val="60000"/>
                  <a:lumOff val="40000"/>
                </a:schemeClr>
              </a:buClr>
              <a:buFont typeface="Calisto MT" pitchFamily="18" charset="0"/>
              <a:buChar char="•"/>
              <a:defRPr/>
            </a:pPr>
            <a:r>
              <a:rPr lang="en-US" sz="2800" dirty="0" smtClean="0">
                <a:ea typeface="+mn-ea"/>
              </a:rPr>
              <a:t>Declamatory vocal</a:t>
            </a:r>
          </a:p>
          <a:p>
            <a:pPr eaLnBrk="1" fontAlgn="auto" hangingPunct="1">
              <a:spcAft>
                <a:spcPts val="0"/>
              </a:spcAft>
              <a:buFont typeface="Calisto MT" pitchFamily="18" charset="0"/>
              <a:buChar char="•"/>
              <a:defRPr/>
            </a:pPr>
            <a:r>
              <a:rPr lang="en-US" sz="3200" dirty="0" smtClean="0">
                <a:ea typeface="+mn-ea"/>
                <a:cs typeface="+mn-cs"/>
              </a:rPr>
              <a:t>Aural Analysis</a:t>
            </a:r>
          </a:p>
          <a:p>
            <a:pPr lvl="1" eaLnBrk="1" fontAlgn="auto" hangingPunct="1">
              <a:spcAft>
                <a:spcPts val="0"/>
              </a:spcAft>
              <a:buClr>
                <a:schemeClr val="bg2">
                  <a:lumMod val="60000"/>
                  <a:lumOff val="40000"/>
                </a:schemeClr>
              </a:buClr>
              <a:buFont typeface="Calisto MT" pitchFamily="18" charset="0"/>
              <a:buChar char="•"/>
              <a:defRPr/>
            </a:pPr>
            <a:r>
              <a:rPr lang="en-US" sz="2800" i="1" dirty="0" smtClean="0">
                <a:ea typeface="+mn-ea"/>
              </a:rPr>
              <a:t> </a:t>
            </a:r>
            <a:r>
              <a:rPr lang="en-US" sz="2800" i="1" dirty="0" err="1" smtClean="0">
                <a:ea typeface="+mn-ea"/>
              </a:rPr>
              <a:t>Kora</a:t>
            </a:r>
            <a:endParaRPr lang="en-US" sz="2800" i="1" dirty="0" smtClean="0">
              <a:ea typeface="+mn-ea"/>
            </a:endParaRPr>
          </a:p>
          <a:p>
            <a:pPr lvl="2" eaLnBrk="1" fontAlgn="auto" hangingPunct="1">
              <a:spcAft>
                <a:spcPts val="0"/>
              </a:spcAft>
              <a:buFont typeface="Calisto MT" pitchFamily="18" charset="0"/>
              <a:buChar char="•"/>
              <a:defRPr/>
            </a:pPr>
            <a:r>
              <a:rPr lang="en-US" sz="2400" i="1" dirty="0" err="1" smtClean="0">
                <a:ea typeface="+mn-ea"/>
              </a:rPr>
              <a:t>Kumbengo</a:t>
            </a:r>
            <a:endParaRPr lang="en-US" sz="2400" i="1" dirty="0" smtClean="0">
              <a:ea typeface="+mn-ea"/>
            </a:endParaRPr>
          </a:p>
          <a:p>
            <a:pPr lvl="2" eaLnBrk="1" fontAlgn="auto" hangingPunct="1">
              <a:spcAft>
                <a:spcPts val="0"/>
              </a:spcAft>
              <a:buFont typeface="Calisto MT" pitchFamily="18" charset="0"/>
              <a:buChar char="•"/>
              <a:defRPr/>
            </a:pPr>
            <a:r>
              <a:rPr lang="en-US" sz="2400" i="1" dirty="0" err="1" smtClean="0">
                <a:ea typeface="+mn-ea"/>
              </a:rPr>
              <a:t>Birimintingo</a:t>
            </a:r>
            <a:endParaRPr lang="en-US" sz="2400" i="1" dirty="0" smtClean="0">
              <a:ea typeface="+mn-ea"/>
            </a:endParaRPr>
          </a:p>
          <a:p>
            <a:pPr lvl="1" eaLnBrk="1" fontAlgn="auto" hangingPunct="1">
              <a:spcAft>
                <a:spcPts val="0"/>
              </a:spcAft>
              <a:buClr>
                <a:schemeClr val="bg2">
                  <a:lumMod val="60000"/>
                  <a:lumOff val="40000"/>
                </a:schemeClr>
              </a:buClr>
              <a:buFont typeface="Calisto MT" pitchFamily="18" charset="0"/>
              <a:buChar char="•"/>
              <a:defRPr/>
            </a:pPr>
            <a:r>
              <a:rPr lang="en-US" sz="2800" dirty="0" smtClean="0">
                <a:ea typeface="+mn-ea"/>
              </a:rPr>
              <a:t>Syllabic singing</a:t>
            </a:r>
          </a:p>
        </p:txBody>
      </p:sp>
      <p:pic>
        <p:nvPicPr>
          <p:cNvPr id="160773" name="Picture 5" descr="5-37-Kora"/>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3046"/>
          <a:stretch>
            <a:fillRect/>
          </a:stretch>
        </p:blipFill>
        <p:spPr>
          <a:xfrm>
            <a:off x="5638800" y="2057400"/>
            <a:ext cx="2413000" cy="3886200"/>
          </a:xfrm>
          <a:ln>
            <a:solidFill>
              <a:schemeClr val="tx1"/>
            </a:solidFill>
            <a:miter lim="800000"/>
            <a:headEnd/>
            <a:tailEnd/>
          </a:ln>
          <a:effectLst>
            <a:outerShdw blurRad="63500" dist="38099" dir="2700000" algn="ctr" rotWithShape="0">
              <a:srgbClr val="000000">
                <a:alpha val="74998"/>
              </a:srgbClr>
            </a:outerShdw>
          </a:effectLst>
        </p:spPr>
      </p:pic>
      <p:pic>
        <p:nvPicPr>
          <p:cNvPr id="160776" name="Picture 8" descr="P180-Kora-brid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4648200"/>
            <a:ext cx="1612900" cy="1995488"/>
          </a:xfrm>
          <a:prstGeom prst="rect">
            <a:avLst/>
          </a:prstGeom>
          <a:noFill/>
          <a:effectLst>
            <a:outerShdw blurRad="381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Lst>
        </p:spPr>
      </p:pic>
      <p:sp>
        <p:nvSpPr>
          <p:cNvPr id="192517" name="Text Box 17"/>
          <p:cNvSpPr txBox="1">
            <a:spLocks noChangeArrowheads="1"/>
          </p:cNvSpPr>
          <p:nvPr/>
        </p:nvSpPr>
        <p:spPr bwMode="auto">
          <a:xfrm>
            <a:off x="5562600" y="6019800"/>
            <a:ext cx="198120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600" i="1"/>
              <a:t>Kora</a:t>
            </a:r>
            <a:r>
              <a:rPr lang="en-US" sz="1600"/>
              <a:t> and</a:t>
            </a:r>
            <a:br>
              <a:rPr lang="en-US" sz="1600"/>
            </a:br>
            <a:r>
              <a:rPr lang="en-US" sz="1600"/>
              <a:t>close-up of bridge</a:t>
            </a:r>
          </a:p>
        </p:txBody>
      </p:sp>
    </p:spTree>
    <p:extLst>
      <p:ext uri="{BB962C8B-B14F-4D97-AF65-F5344CB8AC3E}">
        <p14:creationId xmlns:p14="http://schemas.microsoft.com/office/powerpoint/2010/main" val="42803528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normAutofit fontScale="90000"/>
          </a:bodyPr>
          <a:lstStyle/>
          <a:p>
            <a:pPr algn="r" eaLnBrk="1" fontAlgn="auto" hangingPunct="1">
              <a:spcAft>
                <a:spcPts val="0"/>
              </a:spcAft>
              <a:defRPr/>
            </a:pPr>
            <a:r>
              <a:rPr lang="en-US" sz="4400" dirty="0" smtClean="0">
                <a:ea typeface="+mj-ea"/>
                <a:cs typeface="+mj-cs"/>
              </a:rPr>
              <a:t>Cultural Considerations</a:t>
            </a:r>
          </a:p>
        </p:txBody>
      </p:sp>
      <p:pic>
        <p:nvPicPr>
          <p:cNvPr id="4" name="Content Placeholder 3" descr="10-20 Bai Konteh kora.jpg"/>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t="8157" b="-481"/>
          <a:stretch/>
        </p:blipFill>
        <p:spPr>
          <a:xfrm>
            <a:off x="1143000" y="2133600"/>
            <a:ext cx="3340100" cy="3951288"/>
          </a:xfrm>
          <a:ln w="38100" cap="sq">
            <a:solidFill>
              <a:srgbClr val="000000"/>
            </a:solidFill>
            <a:miter lim="800000"/>
          </a:ln>
          <a:effectLst>
            <a:outerShdw blurRad="50800" dist="38100" dir="2700000" algn="tl" rotWithShape="0">
              <a:srgbClr val="000000">
                <a:alpha val="43000"/>
              </a:srgbClr>
            </a:outerShdw>
          </a:effectLst>
        </p:spPr>
      </p:pic>
      <p:sp>
        <p:nvSpPr>
          <p:cNvPr id="162819" name="Rectangle 3"/>
          <p:cNvSpPr>
            <a:spLocks noGrp="1" noChangeArrowheads="1"/>
          </p:cNvSpPr>
          <p:nvPr>
            <p:ph type="body" sz="half" idx="2"/>
          </p:nvPr>
        </p:nvSpPr>
        <p:spPr>
          <a:xfrm>
            <a:off x="4724400" y="2133600"/>
            <a:ext cx="4191000" cy="3962400"/>
          </a:xfrm>
        </p:spPr>
        <p:txBody>
          <a:bodyPr/>
          <a:lstStyle/>
          <a:p>
            <a:pPr eaLnBrk="1" fontAlgn="auto" hangingPunct="1">
              <a:lnSpc>
                <a:spcPct val="130000"/>
              </a:lnSpc>
              <a:spcAft>
                <a:spcPts val="0"/>
              </a:spcAft>
              <a:buFont typeface="Calisto MT" pitchFamily="18" charset="0"/>
              <a:buChar char="•"/>
              <a:defRPr/>
            </a:pPr>
            <a:r>
              <a:rPr lang="en-US" sz="3200" dirty="0" smtClean="0">
                <a:solidFill>
                  <a:srgbClr val="E5E5D3"/>
                </a:solidFill>
                <a:ea typeface="+mn-ea"/>
                <a:cs typeface="+mn-cs"/>
              </a:rPr>
              <a:t>Praise-singing</a:t>
            </a:r>
          </a:p>
          <a:p>
            <a:pPr eaLnBrk="1" fontAlgn="auto" hangingPunct="1">
              <a:lnSpc>
                <a:spcPct val="130000"/>
              </a:lnSpc>
              <a:spcAft>
                <a:spcPts val="0"/>
              </a:spcAft>
              <a:buFont typeface="Calisto MT" pitchFamily="18" charset="0"/>
              <a:buChar char="•"/>
              <a:defRPr/>
            </a:pPr>
            <a:r>
              <a:rPr lang="ja-JP" altLang="en-US" sz="3200" dirty="0" smtClean="0">
                <a:solidFill>
                  <a:srgbClr val="E5E5D3"/>
                </a:solidFill>
                <a:ea typeface="+mn-ea"/>
                <a:cs typeface="+mn-cs"/>
              </a:rPr>
              <a:t>“</a:t>
            </a:r>
            <a:r>
              <a:rPr lang="en-US" sz="3200" dirty="0" smtClean="0">
                <a:solidFill>
                  <a:srgbClr val="E5E5D3"/>
                </a:solidFill>
                <a:ea typeface="+mn-ea"/>
                <a:cs typeface="+mn-cs"/>
              </a:rPr>
              <a:t>Spraying</a:t>
            </a:r>
            <a:r>
              <a:rPr lang="ja-JP" altLang="en-US" sz="3200" dirty="0" smtClean="0">
                <a:solidFill>
                  <a:srgbClr val="E5E5D3"/>
                </a:solidFill>
                <a:ea typeface="+mn-ea"/>
                <a:cs typeface="+mn-cs"/>
              </a:rPr>
              <a:t>”</a:t>
            </a:r>
            <a:endParaRPr lang="en-US" sz="3200" dirty="0" smtClean="0">
              <a:solidFill>
                <a:srgbClr val="E5E5D3"/>
              </a:solidFill>
              <a:ea typeface="+mn-ea"/>
              <a:cs typeface="+mn-cs"/>
            </a:endParaRPr>
          </a:p>
          <a:p>
            <a:pPr eaLnBrk="1" fontAlgn="auto" hangingPunct="1">
              <a:lnSpc>
                <a:spcPct val="130000"/>
              </a:lnSpc>
              <a:spcAft>
                <a:spcPts val="0"/>
              </a:spcAft>
              <a:buFont typeface="Calisto MT" pitchFamily="18" charset="0"/>
              <a:buChar char="•"/>
              <a:defRPr/>
            </a:pPr>
            <a:r>
              <a:rPr lang="en-US" sz="3200" i="1" dirty="0" err="1" smtClean="0">
                <a:solidFill>
                  <a:srgbClr val="E5E5D3"/>
                </a:solidFill>
                <a:ea typeface="+mn-ea"/>
                <a:cs typeface="+mn-cs"/>
              </a:rPr>
              <a:t>Griot</a:t>
            </a:r>
            <a:r>
              <a:rPr lang="en-US" sz="3200" dirty="0" smtClean="0">
                <a:solidFill>
                  <a:srgbClr val="E5E5D3"/>
                </a:solidFill>
                <a:ea typeface="+mn-ea"/>
                <a:cs typeface="+mn-cs"/>
              </a:rPr>
              <a:t> - modern </a:t>
            </a:r>
            <a:r>
              <a:rPr lang="en-US" sz="3200" i="1" dirty="0" err="1" smtClean="0">
                <a:solidFill>
                  <a:srgbClr val="E5E5D3"/>
                </a:solidFill>
                <a:ea typeface="+mn-ea"/>
                <a:cs typeface="+mn-cs"/>
              </a:rPr>
              <a:t>jali</a:t>
            </a:r>
            <a:endParaRPr lang="en-US" sz="3200" dirty="0" smtClean="0">
              <a:solidFill>
                <a:srgbClr val="E5E5D3"/>
              </a:solidFill>
              <a:ea typeface="+mn-ea"/>
              <a:cs typeface="+mn-cs"/>
            </a:endParaRPr>
          </a:p>
        </p:txBody>
      </p:sp>
      <p:sp>
        <p:nvSpPr>
          <p:cNvPr id="194564" name="Text Box 6"/>
          <p:cNvSpPr txBox="1">
            <a:spLocks noChangeArrowheads="1"/>
          </p:cNvSpPr>
          <p:nvPr/>
        </p:nvSpPr>
        <p:spPr bwMode="auto">
          <a:xfrm>
            <a:off x="4648200" y="5562600"/>
            <a:ext cx="2133600" cy="338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600" i="1"/>
              <a:t>Jali</a:t>
            </a:r>
            <a:r>
              <a:rPr lang="en-US" sz="1600"/>
              <a:t> playing </a:t>
            </a:r>
            <a:r>
              <a:rPr lang="en-US" sz="1600" i="1"/>
              <a:t>kora</a:t>
            </a:r>
            <a:endParaRPr lang="en-US" sz="1600"/>
          </a:p>
        </p:txBody>
      </p:sp>
    </p:spTree>
    <p:extLst>
      <p:ext uri="{BB962C8B-B14F-4D97-AF65-F5344CB8AC3E}">
        <p14:creationId xmlns:p14="http://schemas.microsoft.com/office/powerpoint/2010/main" val="16079561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ctrTitle"/>
          </p:nvPr>
        </p:nvSpPr>
        <p:spPr/>
        <p:txBody>
          <a:bodyPr>
            <a:normAutofit/>
          </a:bodyPr>
          <a:lstStyle/>
          <a:p>
            <a:pPr eaLnBrk="1" fontAlgn="auto" hangingPunct="1">
              <a:spcAft>
                <a:spcPts val="0"/>
              </a:spcAft>
              <a:defRPr/>
            </a:pPr>
            <a:r>
              <a:rPr lang="en-US" sz="4000" dirty="0" smtClean="0">
                <a:ea typeface="+mj-ea"/>
                <a:cs typeface="+mj-cs"/>
              </a:rPr>
              <a:t>Republic of South Africa</a:t>
            </a:r>
          </a:p>
        </p:txBody>
      </p:sp>
      <p:sp>
        <p:nvSpPr>
          <p:cNvPr id="196610" name="Rectangle 3"/>
          <p:cNvSpPr>
            <a:spLocks noGrp="1" noChangeArrowheads="1"/>
          </p:cNvSpPr>
          <p:nvPr>
            <p:ph type="subTitle" idx="1"/>
          </p:nvPr>
        </p:nvSpPr>
        <p:spPr/>
        <p:txBody>
          <a:bodyPr/>
          <a:lstStyle/>
          <a:p>
            <a:pPr eaLnBrk="1" hangingPunct="1"/>
            <a:r>
              <a:rPr lang="en-US">
                <a:latin typeface="Tw Cen MT" charset="0"/>
              </a:rPr>
              <a:t>Site 8: </a:t>
            </a:r>
            <a:r>
              <a:rPr lang="en-US" i="1">
                <a:latin typeface="Tw Cen MT" charset="0"/>
              </a:rPr>
              <a:t>Mbube</a:t>
            </a:r>
            <a:r>
              <a:rPr lang="en-US">
                <a:latin typeface="Tw Cen MT" charset="0"/>
              </a:rPr>
              <a:t> Vocal Choir</a:t>
            </a:r>
          </a:p>
        </p:txBody>
      </p:sp>
    </p:spTree>
    <p:extLst>
      <p:ext uri="{BB962C8B-B14F-4D97-AF65-F5344CB8AC3E}">
        <p14:creationId xmlns:p14="http://schemas.microsoft.com/office/powerpoint/2010/main" val="353649960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895600" y="76200"/>
            <a:ext cx="5791200" cy="1371600"/>
          </a:xfrm>
        </p:spPr>
        <p:txBody>
          <a:bodyPr/>
          <a:lstStyle/>
          <a:p>
            <a:pPr eaLnBrk="1" hangingPunct="1"/>
            <a:r>
              <a:rPr lang="en-US">
                <a:latin typeface="Tw Cen MT" charset="0"/>
              </a:rPr>
              <a:t>Arrival: South Africa</a:t>
            </a:r>
          </a:p>
        </p:txBody>
      </p:sp>
      <p:pic>
        <p:nvPicPr>
          <p:cNvPr id="166922" name="Picture 10" descr="shakaportrait"/>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1295400" y="1828800"/>
            <a:ext cx="1941513" cy="3276600"/>
          </a:xfrm>
          <a:ln>
            <a:solidFill>
              <a:schemeClr val="tx1"/>
            </a:solidFill>
            <a:miter lim="800000"/>
            <a:headEnd/>
            <a:tailEnd/>
          </a:ln>
          <a:effectLst>
            <a:outerShdw blurRad="63500" dist="38099" dir="2700000" algn="ctr" rotWithShape="0">
              <a:srgbClr val="000000">
                <a:alpha val="74998"/>
              </a:srgbClr>
            </a:outerShdw>
          </a:effectLst>
        </p:spPr>
      </p:pic>
      <p:pic>
        <p:nvPicPr>
          <p:cNvPr id="166923" name="Picture 11" descr="nmvoting"/>
          <p:cNvPicPr>
            <a:picLocks noGrp="1" noChangeAspect="1" noChangeArrowheads="1"/>
          </p:cNvPicPr>
          <p:nvPr>
            <p:ph sz="quarter" idx="2"/>
          </p:nvPr>
        </p:nvPicPr>
        <p:blipFill rotWithShape="1">
          <a:blip r:embed="rId4">
            <a:extLst>
              <a:ext uri="{28A0092B-C50C-407E-A947-70E740481C1C}">
                <a14:useLocalDpi xmlns:a14="http://schemas.microsoft.com/office/drawing/2010/main" val="0"/>
              </a:ext>
            </a:extLst>
          </a:blip>
          <a:srcRect t="8926" b="31104"/>
          <a:stretch/>
        </p:blipFill>
        <p:spPr>
          <a:xfrm>
            <a:off x="6629400" y="3810000"/>
            <a:ext cx="2324100" cy="1901825"/>
          </a:xfrm>
          <a:ln>
            <a:solidFill>
              <a:schemeClr val="tx1"/>
            </a:solidFill>
            <a:miter lim="800000"/>
            <a:headEnd/>
            <a:tailEnd/>
          </a:ln>
          <a:effectLst>
            <a:outerShdw blurRad="63500" dist="38099" dir="2700000" algn="ctr" rotWithShape="0">
              <a:srgbClr val="000000">
                <a:alpha val="74998"/>
              </a:srgbClr>
            </a:outerShdw>
          </a:effectLst>
        </p:spPr>
      </p:pic>
      <p:sp>
        <p:nvSpPr>
          <p:cNvPr id="198660" name="Rectangle 3"/>
          <p:cNvSpPr>
            <a:spLocks noGrp="1" noChangeArrowheads="1"/>
          </p:cNvSpPr>
          <p:nvPr>
            <p:ph type="body" sz="half" idx="3"/>
          </p:nvPr>
        </p:nvSpPr>
        <p:spPr>
          <a:xfrm>
            <a:off x="3429000" y="2057400"/>
            <a:ext cx="4648200" cy="2505301"/>
          </a:xfrm>
        </p:spPr>
        <p:txBody>
          <a:bodyPr>
            <a:spAutoFit/>
          </a:bodyPr>
          <a:lstStyle/>
          <a:p>
            <a:pPr eaLnBrk="1" hangingPunct="1"/>
            <a:r>
              <a:rPr lang="en-US" sz="2800" i="1" dirty="0">
                <a:latin typeface="Tw Cen MT" charset="0"/>
              </a:rPr>
              <a:t>Afrikaners</a:t>
            </a:r>
            <a:endParaRPr lang="en-US" sz="2800" dirty="0">
              <a:latin typeface="Tw Cen MT" charset="0"/>
            </a:endParaRPr>
          </a:p>
          <a:p>
            <a:pPr eaLnBrk="1" hangingPunct="1"/>
            <a:r>
              <a:rPr lang="en-US" sz="2800" dirty="0" err="1">
                <a:latin typeface="Tw Cen MT" charset="0"/>
              </a:rPr>
              <a:t>Shaka</a:t>
            </a:r>
            <a:r>
              <a:rPr lang="en-US" sz="2800" dirty="0">
                <a:latin typeface="Tw Cen MT" charset="0"/>
              </a:rPr>
              <a:t> Zulu (1787-1828)</a:t>
            </a:r>
            <a:endParaRPr lang="en-US" sz="3200" dirty="0">
              <a:latin typeface="Tw Cen MT" charset="0"/>
            </a:endParaRPr>
          </a:p>
          <a:p>
            <a:pPr eaLnBrk="1" hangingPunct="1"/>
            <a:r>
              <a:rPr lang="en-US" sz="2800" dirty="0">
                <a:latin typeface="Tw Cen MT" charset="0"/>
              </a:rPr>
              <a:t>Apartheid</a:t>
            </a:r>
          </a:p>
          <a:p>
            <a:pPr eaLnBrk="1" hangingPunct="1"/>
            <a:r>
              <a:rPr lang="en-US" sz="2800" dirty="0">
                <a:latin typeface="Tw Cen MT" charset="0"/>
              </a:rPr>
              <a:t>Nelson Mandela</a:t>
            </a:r>
            <a:br>
              <a:rPr lang="en-US" sz="2800" dirty="0">
                <a:latin typeface="Tw Cen MT" charset="0"/>
              </a:rPr>
            </a:br>
            <a:r>
              <a:rPr lang="en-US" sz="2800" dirty="0">
                <a:latin typeface="Tw Cen MT" charset="0"/>
              </a:rPr>
              <a:t>and the ANC</a:t>
            </a:r>
          </a:p>
        </p:txBody>
      </p:sp>
      <p:sp>
        <p:nvSpPr>
          <p:cNvPr id="198661" name="Text Box 12"/>
          <p:cNvSpPr txBox="1">
            <a:spLocks noChangeArrowheads="1"/>
          </p:cNvSpPr>
          <p:nvPr/>
        </p:nvSpPr>
        <p:spPr bwMode="auto">
          <a:xfrm>
            <a:off x="1219200" y="5181600"/>
            <a:ext cx="1463675" cy="54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a:t>Shaka Zulu </a:t>
            </a:r>
            <a:r>
              <a:rPr lang="en-US" sz="1400"/>
              <a:t>(1787 - 1828)</a:t>
            </a:r>
            <a:endParaRPr lang="en-US" sz="1600"/>
          </a:p>
        </p:txBody>
      </p:sp>
      <p:sp>
        <p:nvSpPr>
          <p:cNvPr id="198662" name="Text Box 13"/>
          <p:cNvSpPr txBox="1">
            <a:spLocks noChangeArrowheads="1"/>
          </p:cNvSpPr>
          <p:nvPr/>
        </p:nvSpPr>
        <p:spPr bwMode="auto">
          <a:xfrm>
            <a:off x="3276600" y="5486400"/>
            <a:ext cx="3276600" cy="82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sz="1600"/>
              <a:t>Nelson Mandela </a:t>
            </a:r>
            <a:r>
              <a:rPr lang="en-US" sz="1400"/>
              <a:t>(b.1918)</a:t>
            </a:r>
            <a:r>
              <a:rPr lang="en-US" sz="1600"/>
              <a:t/>
            </a:r>
            <a:br>
              <a:rPr lang="en-US" sz="1600"/>
            </a:br>
            <a:r>
              <a:rPr lang="en-US" sz="1600"/>
              <a:t>votes in South Africa</a:t>
            </a:r>
            <a:r>
              <a:rPr lang="ja-JP" altLang="en-US" sz="1600"/>
              <a:t>’</a:t>
            </a:r>
            <a:r>
              <a:rPr lang="en-US" altLang="ja-JP" sz="1600"/>
              <a:t>s</a:t>
            </a:r>
            <a:br>
              <a:rPr lang="en-US" altLang="ja-JP" sz="1600"/>
            </a:br>
            <a:r>
              <a:rPr lang="en-US" altLang="ja-JP" sz="1600"/>
              <a:t>first democratic elections</a:t>
            </a:r>
            <a:endParaRPr lang="en-US" sz="1600"/>
          </a:p>
        </p:txBody>
      </p:sp>
    </p:spTree>
    <p:extLst>
      <p:ext uri="{BB962C8B-B14F-4D97-AF65-F5344CB8AC3E}">
        <p14:creationId xmlns:p14="http://schemas.microsoft.com/office/powerpoint/2010/main" val="483124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2895600" y="1143000"/>
            <a:ext cx="5791200" cy="762000"/>
          </a:xfrm>
        </p:spPr>
        <p:txBody>
          <a:bodyPr/>
          <a:lstStyle/>
          <a:p>
            <a:pPr eaLnBrk="1" fontAlgn="auto" hangingPunct="1">
              <a:spcAft>
                <a:spcPts val="0"/>
              </a:spcAft>
              <a:defRPr/>
            </a:pPr>
            <a:r>
              <a:rPr smtClean="0">
                <a:ea typeface="+mj-ea"/>
                <a:cs typeface="+mj-cs"/>
              </a:rPr>
              <a:t>Background Preparation</a:t>
            </a:r>
          </a:p>
        </p:txBody>
      </p:sp>
      <p:sp>
        <p:nvSpPr>
          <p:cNvPr id="137217" name="Rectangle 4"/>
          <p:cNvSpPr>
            <a:spLocks noGrp="1" noChangeArrowheads="1"/>
          </p:cNvSpPr>
          <p:nvPr>
            <p:ph idx="1"/>
          </p:nvPr>
        </p:nvSpPr>
        <p:spPr>
          <a:xfrm>
            <a:off x="1371600" y="1905000"/>
            <a:ext cx="7543800" cy="2874963"/>
          </a:xfrm>
        </p:spPr>
        <p:txBody>
          <a:bodyPr>
            <a:spAutoFit/>
          </a:bodyPr>
          <a:lstStyle/>
          <a:p>
            <a:pPr eaLnBrk="1" hangingPunct="1"/>
            <a:r>
              <a:rPr lang="en-US" sz="3200">
                <a:latin typeface="Constantia" charset="0"/>
              </a:rPr>
              <a:t>Farming is a primary occupation </a:t>
            </a:r>
          </a:p>
          <a:p>
            <a:pPr eaLnBrk="1" hangingPunct="1"/>
            <a:r>
              <a:rPr lang="en-US" sz="3200">
                <a:latin typeface="Constantia" charset="0"/>
              </a:rPr>
              <a:t>Cultural Zones:</a:t>
            </a:r>
          </a:p>
          <a:p>
            <a:pPr lvl="1" eaLnBrk="1" hangingPunct="1"/>
            <a:r>
              <a:rPr lang="en-US" sz="2800">
                <a:latin typeface="Constantia" charset="0"/>
              </a:rPr>
              <a:t>Pan-Arabic/Sahel/Sub-Saharan Africa</a:t>
            </a:r>
          </a:p>
          <a:p>
            <a:pPr eaLnBrk="1" hangingPunct="1"/>
            <a:r>
              <a:rPr lang="en-US" sz="3200">
                <a:latin typeface="Constantia" charset="0"/>
              </a:rPr>
              <a:t>Nearly 3,000 separate ethnic groups</a:t>
            </a:r>
          </a:p>
          <a:p>
            <a:pPr eaLnBrk="1" hangingPunct="1"/>
            <a:r>
              <a:rPr lang="en-US" sz="3200">
                <a:latin typeface="Constantia" charset="0"/>
              </a:rPr>
              <a:t>Modern politics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2"/>
          <p:cNvSpPr>
            <a:spLocks noGrp="1" noChangeArrowheads="1"/>
          </p:cNvSpPr>
          <p:nvPr>
            <p:ph type="title"/>
          </p:nvPr>
        </p:nvSpPr>
        <p:spPr>
          <a:xfrm>
            <a:off x="2362200" y="152400"/>
            <a:ext cx="6324600" cy="1371600"/>
          </a:xfrm>
        </p:spPr>
        <p:txBody>
          <a:bodyPr/>
          <a:lstStyle/>
          <a:p>
            <a:pPr eaLnBrk="1" hangingPunct="1"/>
            <a:r>
              <a:rPr lang="en-US">
                <a:latin typeface="Tw Cen MT" charset="0"/>
              </a:rPr>
              <a:t>Site 8: </a:t>
            </a:r>
            <a:r>
              <a:rPr lang="en-US" i="1">
                <a:latin typeface="Tw Cen MT" charset="0"/>
              </a:rPr>
              <a:t>Mbube</a:t>
            </a:r>
            <a:r>
              <a:rPr lang="en-US">
                <a:latin typeface="Tw Cen MT" charset="0"/>
              </a:rPr>
              <a:t> Vocal Choir</a:t>
            </a:r>
          </a:p>
        </p:txBody>
      </p:sp>
      <p:sp>
        <p:nvSpPr>
          <p:cNvPr id="200706" name="Rectangle 3"/>
          <p:cNvSpPr>
            <a:spLocks noGrp="1" noChangeArrowheads="1"/>
          </p:cNvSpPr>
          <p:nvPr>
            <p:ph idx="1"/>
          </p:nvPr>
        </p:nvSpPr>
        <p:spPr>
          <a:xfrm>
            <a:off x="914400" y="2133600"/>
            <a:ext cx="7315200" cy="3539527"/>
          </a:xfrm>
        </p:spPr>
        <p:txBody>
          <a:bodyPr/>
          <a:lstStyle/>
          <a:p>
            <a:pPr eaLnBrk="1" hangingPunct="1">
              <a:lnSpc>
                <a:spcPct val="110000"/>
              </a:lnSpc>
            </a:pPr>
            <a:r>
              <a:rPr lang="en-US" sz="3200" dirty="0">
                <a:latin typeface="Tw Cen MT" charset="0"/>
              </a:rPr>
              <a:t>First Impressions</a:t>
            </a:r>
          </a:p>
          <a:p>
            <a:pPr lvl="1" eaLnBrk="1" hangingPunct="1">
              <a:lnSpc>
                <a:spcPct val="110000"/>
              </a:lnSpc>
            </a:pPr>
            <a:r>
              <a:rPr lang="en-US" sz="2800" dirty="0">
                <a:latin typeface="Tw Cen MT" charset="0"/>
              </a:rPr>
              <a:t>Deep and lush choir</a:t>
            </a:r>
          </a:p>
          <a:p>
            <a:pPr eaLnBrk="1" hangingPunct="1">
              <a:lnSpc>
                <a:spcPct val="110000"/>
              </a:lnSpc>
            </a:pPr>
            <a:r>
              <a:rPr lang="en-US" sz="3200" dirty="0">
                <a:latin typeface="Tw Cen MT" charset="0"/>
              </a:rPr>
              <a:t>Aural Analysis</a:t>
            </a:r>
          </a:p>
          <a:p>
            <a:pPr lvl="1" eaLnBrk="1" hangingPunct="1">
              <a:lnSpc>
                <a:spcPct val="110000"/>
              </a:lnSpc>
            </a:pPr>
            <a:r>
              <a:rPr lang="ja-JP" altLang="en-US" sz="2800" dirty="0">
                <a:latin typeface="Tw Cen MT" charset="0"/>
              </a:rPr>
              <a:t>“</a:t>
            </a:r>
            <a:r>
              <a:rPr lang="en-US" altLang="ja-JP" sz="2800" dirty="0">
                <a:latin typeface="Tw Cen MT" charset="0"/>
              </a:rPr>
              <a:t>Controller</a:t>
            </a:r>
            <a:r>
              <a:rPr lang="ja-JP" altLang="en-US" sz="2800" dirty="0">
                <a:latin typeface="Tw Cen MT" charset="0"/>
              </a:rPr>
              <a:t>”</a:t>
            </a:r>
            <a:r>
              <a:rPr lang="en-US" altLang="ja-JP" sz="2800" dirty="0">
                <a:latin typeface="Tw Cen MT" charset="0"/>
              </a:rPr>
              <a:t> and </a:t>
            </a:r>
            <a:r>
              <a:rPr lang="ja-JP" altLang="en-US" sz="2800" dirty="0">
                <a:latin typeface="Tw Cen MT" charset="0"/>
              </a:rPr>
              <a:t>“</a:t>
            </a:r>
            <a:r>
              <a:rPr lang="en-US" altLang="ja-JP" sz="2800" dirty="0">
                <a:latin typeface="Tw Cen MT" charset="0"/>
              </a:rPr>
              <a:t>Chord</a:t>
            </a:r>
            <a:r>
              <a:rPr lang="ja-JP" altLang="en-US" sz="2800" dirty="0">
                <a:latin typeface="Tw Cen MT" charset="0"/>
              </a:rPr>
              <a:t>”</a:t>
            </a:r>
            <a:endParaRPr lang="en-US" altLang="ja-JP" sz="2800" dirty="0">
              <a:latin typeface="Tw Cen MT" charset="0"/>
            </a:endParaRPr>
          </a:p>
          <a:p>
            <a:pPr lvl="1" eaLnBrk="1" hangingPunct="1">
              <a:lnSpc>
                <a:spcPct val="110000"/>
              </a:lnSpc>
            </a:pPr>
            <a:r>
              <a:rPr lang="en-US" sz="2800" dirty="0">
                <a:latin typeface="Tw Cen MT" charset="0"/>
              </a:rPr>
              <a:t>Emphasis on lower range</a:t>
            </a:r>
          </a:p>
          <a:p>
            <a:pPr lvl="1" eaLnBrk="1" hangingPunct="1">
              <a:lnSpc>
                <a:spcPct val="110000"/>
              </a:lnSpc>
            </a:pPr>
            <a:r>
              <a:rPr lang="en-US" sz="2800" dirty="0">
                <a:latin typeface="Tw Cen MT" charset="0"/>
              </a:rPr>
              <a:t>Frequent tempo changes</a:t>
            </a:r>
          </a:p>
        </p:txBody>
      </p:sp>
    </p:spTree>
    <p:extLst>
      <p:ext uri="{BB962C8B-B14F-4D97-AF65-F5344CB8AC3E}">
        <p14:creationId xmlns:p14="http://schemas.microsoft.com/office/powerpoint/2010/main" val="130275344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2"/>
          <p:cNvSpPr>
            <a:spLocks noGrp="1" noChangeArrowheads="1"/>
          </p:cNvSpPr>
          <p:nvPr>
            <p:ph type="title"/>
          </p:nvPr>
        </p:nvSpPr>
        <p:spPr>
          <a:xfrm>
            <a:off x="2895600" y="76200"/>
            <a:ext cx="5791200" cy="1371600"/>
          </a:xfrm>
        </p:spPr>
        <p:txBody>
          <a:bodyPr/>
          <a:lstStyle/>
          <a:p>
            <a:pPr eaLnBrk="1" hangingPunct="1"/>
            <a:r>
              <a:rPr lang="en-US">
                <a:latin typeface="Tw Cen MT" charset="0"/>
              </a:rPr>
              <a:t>Cultural Considerations</a:t>
            </a:r>
          </a:p>
        </p:txBody>
      </p:sp>
      <p:sp>
        <p:nvSpPr>
          <p:cNvPr id="202754" name="Rectangle 3"/>
          <p:cNvSpPr>
            <a:spLocks noGrp="1" noChangeArrowheads="1"/>
          </p:cNvSpPr>
          <p:nvPr>
            <p:ph type="body" sz="half" idx="1"/>
          </p:nvPr>
        </p:nvSpPr>
        <p:spPr>
          <a:xfrm>
            <a:off x="990600" y="2133600"/>
            <a:ext cx="7543800" cy="1905000"/>
          </a:xfrm>
        </p:spPr>
        <p:txBody>
          <a:bodyPr/>
          <a:lstStyle/>
          <a:p>
            <a:pPr eaLnBrk="1" hangingPunct="1"/>
            <a:r>
              <a:rPr lang="en-US" sz="3200" dirty="0">
                <a:latin typeface="Tw Cen MT" charset="0"/>
              </a:rPr>
              <a:t>Townships</a:t>
            </a:r>
          </a:p>
          <a:p>
            <a:pPr eaLnBrk="1" hangingPunct="1"/>
            <a:r>
              <a:rPr lang="en-US" sz="3200" i="1" dirty="0" err="1">
                <a:latin typeface="Tw Cen MT" charset="0"/>
              </a:rPr>
              <a:t>Mbube</a:t>
            </a:r>
            <a:r>
              <a:rPr lang="en-US" sz="3200" dirty="0">
                <a:latin typeface="Tw Cen MT" charset="0"/>
              </a:rPr>
              <a:t> competitions</a:t>
            </a:r>
          </a:p>
          <a:p>
            <a:pPr eaLnBrk="1" hangingPunct="1"/>
            <a:r>
              <a:rPr lang="en-US" sz="3200" i="1" dirty="0" err="1">
                <a:latin typeface="Tw Cen MT" charset="0"/>
              </a:rPr>
              <a:t>Iscathamiya</a:t>
            </a:r>
            <a:endParaRPr lang="en-US" sz="3200" dirty="0">
              <a:latin typeface="Tw Cen MT" charset="0"/>
            </a:endParaRPr>
          </a:p>
        </p:txBody>
      </p:sp>
      <p:sp>
        <p:nvSpPr>
          <p:cNvPr id="202755" name="Text Box 6"/>
          <p:cNvSpPr txBox="1">
            <a:spLocks noChangeArrowheads="1"/>
          </p:cNvSpPr>
          <p:nvPr/>
        </p:nvSpPr>
        <p:spPr bwMode="auto">
          <a:xfrm>
            <a:off x="5029200" y="6096000"/>
            <a:ext cx="2971800" cy="338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600"/>
              <a:t>Ladysmith Black Mambazo</a:t>
            </a:r>
          </a:p>
        </p:txBody>
      </p:sp>
      <p:pic>
        <p:nvPicPr>
          <p:cNvPr id="171015" name="Picture 7" descr="P181-Soweto-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209800"/>
            <a:ext cx="3495675" cy="2014538"/>
          </a:xfrm>
          <a:prstGeom prst="rect">
            <a:avLst/>
          </a:prstGeom>
          <a:noFill/>
          <a:ln w="9525">
            <a:solidFill>
              <a:schemeClr val="tx1"/>
            </a:solidFill>
            <a:miter lim="800000"/>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Lst>
        </p:spPr>
      </p:pic>
      <p:sp>
        <p:nvSpPr>
          <p:cNvPr id="202757" name="Text Box 8"/>
          <p:cNvSpPr txBox="1">
            <a:spLocks noChangeArrowheads="1"/>
          </p:cNvSpPr>
          <p:nvPr/>
        </p:nvSpPr>
        <p:spPr bwMode="auto">
          <a:xfrm>
            <a:off x="6172200" y="4343400"/>
            <a:ext cx="274320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sz="1600"/>
              <a:t>Soweto Township near Johannesberg, South Africa</a:t>
            </a:r>
          </a:p>
        </p:txBody>
      </p:sp>
      <p:pic>
        <p:nvPicPr>
          <p:cNvPr id="2" name="Picture 1" descr="10-23 Mambazo 144409lr.jpg"/>
          <p:cNvPicPr>
            <a:picLocks noChangeAspect="1"/>
          </p:cNvPicPr>
          <p:nvPr/>
        </p:nvPicPr>
        <p:blipFill rotWithShape="1">
          <a:blip r:embed="rId4">
            <a:extLst>
              <a:ext uri="{28A0092B-C50C-407E-A947-70E740481C1C}">
                <a14:useLocalDpi xmlns:a14="http://schemas.microsoft.com/office/drawing/2010/main" val="0"/>
              </a:ext>
            </a:extLst>
          </a:blip>
          <a:srcRect b="9588"/>
          <a:stretch/>
        </p:blipFill>
        <p:spPr>
          <a:xfrm>
            <a:off x="762000" y="4191000"/>
            <a:ext cx="4275138" cy="2362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7997116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39266" name="AutoShape 5"/>
          <p:cNvSpPr>
            <a:spLocks noChangeArrowheads="1"/>
          </p:cNvSpPr>
          <p:nvPr/>
        </p:nvSpPr>
        <p:spPr bwMode="auto">
          <a:xfrm>
            <a:off x="5181600" y="1295400"/>
            <a:ext cx="3581400" cy="685800"/>
          </a:xfrm>
          <a:prstGeom prst="roundRect">
            <a:avLst>
              <a:gd name="adj" fmla="val 16667"/>
            </a:avLst>
          </a:prstGeom>
          <a:solidFill>
            <a:srgbClr val="C0967E">
              <a:alpha val="79999"/>
            </a:srgbClr>
          </a:solidFill>
          <a:ln w="9525">
            <a:solidFill>
              <a:schemeClr val="tx1"/>
            </a:solidFill>
            <a:round/>
            <a:headEnd/>
            <a:tailEnd/>
          </a:ln>
        </p:spPr>
        <p:txBody>
          <a:bodyPr wrap="none" anchor="ctr"/>
          <a:lstStyle/>
          <a:p>
            <a:endParaRPr lang="en-US"/>
          </a:p>
        </p:txBody>
      </p:sp>
      <p:sp>
        <p:nvSpPr>
          <p:cNvPr id="139267" name="AutoShape 4"/>
          <p:cNvSpPr>
            <a:spLocks noChangeArrowheads="1"/>
          </p:cNvSpPr>
          <p:nvPr/>
        </p:nvSpPr>
        <p:spPr bwMode="auto">
          <a:xfrm>
            <a:off x="3581400" y="3657600"/>
            <a:ext cx="5257800" cy="2971800"/>
          </a:xfrm>
          <a:prstGeom prst="roundRect">
            <a:avLst>
              <a:gd name="adj" fmla="val 16667"/>
            </a:avLst>
          </a:prstGeom>
          <a:solidFill>
            <a:srgbClr val="C0967E">
              <a:alpha val="79999"/>
            </a:srgbClr>
          </a:solidFill>
          <a:ln w="9525">
            <a:solidFill>
              <a:schemeClr val="tx1"/>
            </a:solidFill>
            <a:round/>
            <a:headEnd/>
            <a:tailEnd/>
          </a:ln>
        </p:spPr>
        <p:txBody>
          <a:bodyPr wrap="none" anchor="ctr"/>
          <a:lstStyle/>
          <a:p>
            <a:endParaRPr lang="en-US"/>
          </a:p>
        </p:txBody>
      </p:sp>
      <p:sp>
        <p:nvSpPr>
          <p:cNvPr id="104450" name="Rectangle 2"/>
          <p:cNvSpPr>
            <a:spLocks noGrp="1" noChangeArrowheads="1"/>
          </p:cNvSpPr>
          <p:nvPr>
            <p:ph type="title"/>
          </p:nvPr>
        </p:nvSpPr>
        <p:spPr>
          <a:xfrm>
            <a:off x="5334000" y="1295400"/>
            <a:ext cx="3276600" cy="685800"/>
          </a:xfrm>
        </p:spPr>
        <p:txBody>
          <a:bodyPr>
            <a:normAutofit fontScale="90000"/>
          </a:bodyPr>
          <a:lstStyle/>
          <a:p>
            <a:pPr eaLnBrk="1" fontAlgn="auto" hangingPunct="1">
              <a:spcAft>
                <a:spcPts val="0"/>
              </a:spcAft>
              <a:defRPr/>
            </a:pPr>
            <a:r>
              <a:rPr dirty="0" smtClean="0">
                <a:solidFill>
                  <a:srgbClr val="FFFFFF"/>
                </a:solidFill>
                <a:effectLst>
                  <a:outerShdw blurRad="50800" dist="38100" dir="2700000" algn="tl" rotWithShape="0">
                    <a:prstClr val="black">
                      <a:alpha val="40000"/>
                    </a:prstClr>
                  </a:outerShdw>
                </a:effectLst>
                <a:ea typeface="+mj-ea"/>
                <a:cs typeface="+mj-cs"/>
              </a:rPr>
              <a:t>African Beliefs</a:t>
            </a:r>
          </a:p>
        </p:txBody>
      </p:sp>
      <p:sp>
        <p:nvSpPr>
          <p:cNvPr id="104451" name="Rectangle 3"/>
          <p:cNvSpPr>
            <a:spLocks noGrp="1" noChangeArrowheads="1"/>
          </p:cNvSpPr>
          <p:nvPr>
            <p:ph idx="1"/>
          </p:nvPr>
        </p:nvSpPr>
        <p:spPr>
          <a:xfrm>
            <a:off x="3352800" y="3779838"/>
            <a:ext cx="5334000" cy="2849562"/>
          </a:xfrm>
        </p:spPr>
        <p:txBody>
          <a:bodyPr>
            <a:spAutoFit/>
          </a:bodyPr>
          <a:lstStyle/>
          <a:p>
            <a:pPr marL="274320" indent="-274320" algn="r" eaLnBrk="1" fontAlgn="auto" hangingPunct="1">
              <a:spcAft>
                <a:spcPts val="0"/>
              </a:spcAft>
              <a:buFont typeface="Wingdings 2"/>
              <a:buChar char=""/>
              <a:defRPr/>
            </a:pPr>
            <a:r>
              <a:rPr lang="en-US" sz="3200" dirty="0" smtClean="0">
                <a:effectLst>
                  <a:outerShdw blurRad="50800" dist="38100" dir="2700000" algn="tl" rotWithShape="0">
                    <a:srgbClr val="000000">
                      <a:alpha val="43000"/>
                    </a:srgbClr>
                  </a:outerShdw>
                </a:effectLst>
                <a:ea typeface="+mn-ea"/>
                <a:cs typeface="+mn-cs"/>
              </a:rPr>
              <a:t>Community is social focus</a:t>
            </a:r>
          </a:p>
          <a:p>
            <a:pPr marL="274320" indent="-274320" algn="r" eaLnBrk="1" fontAlgn="auto" hangingPunct="1">
              <a:spcAft>
                <a:spcPts val="0"/>
              </a:spcAft>
              <a:buFont typeface="Wingdings 2"/>
              <a:buChar char=""/>
              <a:defRPr/>
            </a:pPr>
            <a:r>
              <a:rPr lang="en-US" sz="3200" dirty="0" smtClean="0">
                <a:effectLst>
                  <a:outerShdw blurRad="50800" dist="38100" dir="2700000" algn="tl" rotWithShape="0">
                    <a:srgbClr val="000000">
                      <a:alpha val="43000"/>
                    </a:srgbClr>
                  </a:outerShdw>
                </a:effectLst>
                <a:ea typeface="+mn-ea"/>
                <a:cs typeface="+mn-cs"/>
              </a:rPr>
              <a:t>Community includes</a:t>
            </a:r>
            <a:br>
              <a:rPr lang="en-US" sz="3200" dirty="0" smtClean="0">
                <a:effectLst>
                  <a:outerShdw blurRad="50800" dist="38100" dir="2700000" algn="tl" rotWithShape="0">
                    <a:srgbClr val="000000">
                      <a:alpha val="43000"/>
                    </a:srgbClr>
                  </a:outerShdw>
                </a:effectLst>
                <a:ea typeface="+mn-ea"/>
                <a:cs typeface="+mn-cs"/>
              </a:rPr>
            </a:br>
            <a:r>
              <a:rPr lang="en-US" sz="3200" dirty="0" smtClean="0">
                <a:effectLst>
                  <a:outerShdw blurRad="50800" dist="38100" dir="2700000" algn="tl" rotWithShape="0">
                    <a:srgbClr val="000000">
                      <a:alpha val="43000"/>
                    </a:srgbClr>
                  </a:outerShdw>
                </a:effectLst>
                <a:ea typeface="+mn-ea"/>
                <a:cs typeface="+mn-cs"/>
              </a:rPr>
              <a:t>living and ancestors</a:t>
            </a:r>
          </a:p>
          <a:p>
            <a:pPr marL="274320" indent="-274320" algn="r" eaLnBrk="1" fontAlgn="auto" hangingPunct="1">
              <a:spcAft>
                <a:spcPts val="0"/>
              </a:spcAft>
              <a:buFont typeface="Wingdings 2"/>
              <a:buChar char=""/>
              <a:defRPr/>
            </a:pPr>
            <a:r>
              <a:rPr lang="en-US" sz="3200" dirty="0" smtClean="0">
                <a:effectLst>
                  <a:outerShdw blurRad="50800" dist="38100" dir="2700000" algn="tl" rotWithShape="0">
                    <a:srgbClr val="000000">
                      <a:alpha val="43000"/>
                    </a:srgbClr>
                  </a:outerShdw>
                </a:effectLst>
                <a:ea typeface="+mn-ea"/>
                <a:cs typeface="+mn-cs"/>
              </a:rPr>
              <a:t>Animism prevalent</a:t>
            </a:r>
          </a:p>
          <a:p>
            <a:pPr marL="274320" indent="-274320" algn="r" eaLnBrk="1" fontAlgn="auto" hangingPunct="1">
              <a:spcAft>
                <a:spcPts val="0"/>
              </a:spcAft>
              <a:buFont typeface="Wingdings 2"/>
              <a:buChar char=""/>
              <a:defRPr/>
            </a:pPr>
            <a:r>
              <a:rPr lang="en-US" sz="3200" dirty="0" smtClean="0">
                <a:effectLst>
                  <a:outerShdw blurRad="50800" dist="38100" dir="2700000" algn="tl" rotWithShape="0">
                    <a:srgbClr val="000000">
                      <a:alpha val="43000"/>
                    </a:srgbClr>
                  </a:outerShdw>
                </a:effectLst>
                <a:ea typeface="+mn-ea"/>
                <a:cs typeface="+mn-cs"/>
              </a:rPr>
              <a:t>Music is a part of life</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914400" y="685800"/>
            <a:ext cx="7315200" cy="1154097"/>
          </a:xfrm>
        </p:spPr>
        <p:txBody>
          <a:bodyPr/>
          <a:lstStyle/>
          <a:p>
            <a:pPr eaLnBrk="1" fontAlgn="auto" hangingPunct="1">
              <a:spcAft>
                <a:spcPts val="0"/>
              </a:spcAft>
              <a:defRPr/>
            </a:pPr>
            <a:r>
              <a:rPr dirty="0" smtClean="0">
                <a:ea typeface="+mj-ea"/>
                <a:cs typeface="+mj-cs"/>
              </a:rPr>
              <a:t>African Music Principles</a:t>
            </a:r>
          </a:p>
        </p:txBody>
      </p:sp>
      <p:sp>
        <p:nvSpPr>
          <p:cNvPr id="141313" name="Rectangle 3"/>
          <p:cNvSpPr>
            <a:spLocks noGrp="1" noChangeArrowheads="1"/>
          </p:cNvSpPr>
          <p:nvPr>
            <p:ph idx="1"/>
          </p:nvPr>
        </p:nvSpPr>
        <p:spPr>
          <a:xfrm>
            <a:off x="1143000" y="2133600"/>
            <a:ext cx="7543800" cy="2916238"/>
          </a:xfrm>
        </p:spPr>
        <p:txBody>
          <a:bodyPr>
            <a:spAutoFit/>
          </a:bodyPr>
          <a:lstStyle/>
          <a:p>
            <a:pPr eaLnBrk="1" hangingPunct="1"/>
            <a:r>
              <a:rPr lang="en-US" sz="3200" dirty="0">
                <a:latin typeface="Constantia" charset="0"/>
              </a:rPr>
              <a:t>Oral tradition</a:t>
            </a:r>
          </a:p>
          <a:p>
            <a:pPr eaLnBrk="1" hangingPunct="1"/>
            <a:r>
              <a:rPr lang="en-US" sz="3200" dirty="0">
                <a:latin typeface="Constantia" charset="0"/>
              </a:rPr>
              <a:t>Focus on group over individual</a:t>
            </a:r>
          </a:p>
          <a:p>
            <a:pPr eaLnBrk="1" hangingPunct="1"/>
            <a:r>
              <a:rPr lang="en-US" sz="3200" dirty="0">
                <a:latin typeface="Constantia" charset="0"/>
              </a:rPr>
              <a:t>Polyrhythm</a:t>
            </a:r>
          </a:p>
          <a:p>
            <a:pPr eaLnBrk="1" hangingPunct="1"/>
            <a:r>
              <a:rPr lang="en-US" sz="3200" dirty="0">
                <a:latin typeface="Constantia" charset="0"/>
              </a:rPr>
              <a:t>Call and Response</a:t>
            </a:r>
          </a:p>
          <a:p>
            <a:pPr eaLnBrk="1" hangingPunct="1"/>
            <a:r>
              <a:rPr lang="en-US" sz="3200" dirty="0">
                <a:latin typeface="Constantia" charset="0"/>
              </a:rPr>
              <a:t>Dance</a:t>
            </a:r>
          </a:p>
        </p:txBody>
      </p:sp>
      <p:sp>
        <p:nvSpPr>
          <p:cNvPr id="141315" name="Text Box 6"/>
          <p:cNvSpPr txBox="1">
            <a:spLocks noChangeArrowheads="1"/>
          </p:cNvSpPr>
          <p:nvPr/>
        </p:nvSpPr>
        <p:spPr bwMode="auto">
          <a:xfrm>
            <a:off x="2819400" y="5867400"/>
            <a:ext cx="220980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sz="1600"/>
              <a:t>A young </a:t>
            </a:r>
            <a:r>
              <a:rPr lang="en-US" sz="1600" i="1"/>
              <a:t>Kete</a:t>
            </a:r>
            <a:r>
              <a:rPr lang="en-US" sz="1600"/>
              <a:t> dancer from Ghana</a:t>
            </a:r>
          </a:p>
        </p:txBody>
      </p:sp>
      <p:pic>
        <p:nvPicPr>
          <p:cNvPr id="105479" name="Picture 7" descr="P169-Kete-dan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733800"/>
            <a:ext cx="3581400" cy="2687638"/>
          </a:xfrm>
          <a:prstGeom prst="rect">
            <a:avLst/>
          </a:prstGeom>
          <a:noFill/>
          <a:ln w="9525">
            <a:solidFill>
              <a:schemeClr val="tx1"/>
            </a:solidFill>
            <a:miter lim="800000"/>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ctrTitle"/>
          </p:nvPr>
        </p:nvSpPr>
        <p:spPr/>
        <p:txBody>
          <a:bodyPr/>
          <a:lstStyle/>
          <a:p>
            <a:pPr eaLnBrk="1" fontAlgn="auto" hangingPunct="1">
              <a:spcAft>
                <a:spcPts val="0"/>
              </a:spcAft>
              <a:defRPr/>
            </a:pPr>
            <a:r>
              <a:rPr smtClean="0">
                <a:ea typeface="+mj-ea"/>
                <a:cs typeface="+mj-cs"/>
              </a:rPr>
              <a:t>Ghana</a:t>
            </a:r>
          </a:p>
        </p:txBody>
      </p:sp>
      <p:sp>
        <p:nvSpPr>
          <p:cNvPr id="110595" name="Rectangle 3"/>
          <p:cNvSpPr>
            <a:spLocks noGrp="1" noChangeArrowheads="1"/>
          </p:cNvSpPr>
          <p:nvPr>
            <p:ph type="subTitle" idx="1"/>
          </p:nvPr>
        </p:nvSpPr>
        <p:spPr/>
        <p:txBody>
          <a:bodyPr>
            <a:normAutofit/>
          </a:bodyPr>
          <a:lstStyle/>
          <a:p>
            <a:pPr eaLnBrk="1" fontAlgn="auto" hangingPunct="1">
              <a:spcAft>
                <a:spcPts val="0"/>
              </a:spcAft>
              <a:buFont typeface="Wingdings 2"/>
              <a:buNone/>
              <a:defRPr/>
            </a:pPr>
            <a:r>
              <a:rPr lang="en-US" dirty="0" smtClean="0">
                <a:ea typeface="+mn-ea"/>
                <a:cs typeface="+mn-cs"/>
              </a:rPr>
              <a:t>Site 1: Polyrhythmic Ensemble</a:t>
            </a:r>
          </a:p>
          <a:p>
            <a:pPr eaLnBrk="1" fontAlgn="auto" hangingPunct="1">
              <a:spcAft>
                <a:spcPts val="0"/>
              </a:spcAft>
              <a:buFont typeface="Wingdings 2"/>
              <a:buNone/>
              <a:defRPr/>
            </a:pPr>
            <a:r>
              <a:rPr lang="en-US" dirty="0" smtClean="0">
                <a:ea typeface="+mn-ea"/>
                <a:cs typeface="+mn-cs"/>
              </a:rPr>
              <a:t>Site 2: </a:t>
            </a:r>
            <a:r>
              <a:rPr lang="ja-JP" altLang="en-US" dirty="0" smtClean="0">
                <a:ea typeface="+mn-ea"/>
                <a:cs typeface="+mn-cs"/>
              </a:rPr>
              <a:t>“</a:t>
            </a:r>
            <a:r>
              <a:rPr lang="en-US" dirty="0" smtClean="0">
                <a:ea typeface="+mn-ea"/>
                <a:cs typeface="+mn-cs"/>
              </a:rPr>
              <a:t>Talking</a:t>
            </a:r>
            <a:r>
              <a:rPr lang="ja-JP" altLang="en-US" dirty="0" smtClean="0">
                <a:ea typeface="+mn-ea"/>
                <a:cs typeface="+mn-cs"/>
              </a:rPr>
              <a:t>”</a:t>
            </a:r>
            <a:r>
              <a:rPr lang="en-US" dirty="0" smtClean="0">
                <a:ea typeface="+mn-ea"/>
                <a:cs typeface="+mn-cs"/>
              </a:rPr>
              <a:t> Drums</a:t>
            </a:r>
          </a:p>
        </p:txBody>
      </p:sp>
    </p:spTree>
    <p:extLst>
      <p:ext uri="{BB962C8B-B14F-4D97-AF65-F5344CB8AC3E}">
        <p14:creationId xmlns:p14="http://schemas.microsoft.com/office/powerpoint/2010/main" val="264318676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AutoShape 15"/>
          <p:cNvSpPr>
            <a:spLocks noChangeArrowheads="1"/>
          </p:cNvSpPr>
          <p:nvPr/>
        </p:nvSpPr>
        <p:spPr bwMode="auto">
          <a:xfrm>
            <a:off x="5105400" y="685800"/>
            <a:ext cx="3657600" cy="685800"/>
          </a:xfrm>
          <a:prstGeom prst="roundRect">
            <a:avLst>
              <a:gd name="adj" fmla="val 16667"/>
            </a:avLst>
          </a:prstGeom>
          <a:solidFill>
            <a:schemeClr val="accent1">
              <a:alpha val="79999"/>
            </a:schemeClr>
          </a:solidFill>
          <a:ln w="9525">
            <a:solidFill>
              <a:schemeClr val="tx1"/>
            </a:solidFill>
            <a:round/>
            <a:headEnd/>
            <a:tailEnd/>
          </a:ln>
        </p:spPr>
        <p:txBody>
          <a:bodyPr wrap="none" anchor="ctr"/>
          <a:lstStyle/>
          <a:p>
            <a:endParaRPr lang="en-US"/>
          </a:p>
        </p:txBody>
      </p:sp>
      <p:sp>
        <p:nvSpPr>
          <p:cNvPr id="145411" name="AutoShape 13"/>
          <p:cNvSpPr>
            <a:spLocks noChangeArrowheads="1"/>
          </p:cNvSpPr>
          <p:nvPr/>
        </p:nvSpPr>
        <p:spPr bwMode="auto">
          <a:xfrm>
            <a:off x="2133600" y="1828800"/>
            <a:ext cx="6629400" cy="1600200"/>
          </a:xfrm>
          <a:prstGeom prst="roundRect">
            <a:avLst>
              <a:gd name="adj" fmla="val 16667"/>
            </a:avLst>
          </a:prstGeom>
          <a:solidFill>
            <a:schemeClr val="accent1">
              <a:alpha val="79999"/>
            </a:schemeClr>
          </a:solidFill>
          <a:ln w="9525">
            <a:solidFill>
              <a:schemeClr val="tx1"/>
            </a:solidFill>
            <a:round/>
            <a:headEnd/>
            <a:tailEnd/>
          </a:ln>
        </p:spPr>
        <p:txBody>
          <a:bodyPr wrap="none" anchor="ctr"/>
          <a:lstStyle/>
          <a:p>
            <a:endParaRPr lang="en-US"/>
          </a:p>
        </p:txBody>
      </p:sp>
      <p:sp>
        <p:nvSpPr>
          <p:cNvPr id="113666" name="Rectangle 2"/>
          <p:cNvSpPr>
            <a:spLocks noGrp="1" noChangeArrowheads="1"/>
          </p:cNvSpPr>
          <p:nvPr>
            <p:ph type="title"/>
          </p:nvPr>
        </p:nvSpPr>
        <p:spPr>
          <a:xfrm>
            <a:off x="5105400" y="685800"/>
            <a:ext cx="3657600" cy="701675"/>
          </a:xfrm>
        </p:spPr>
        <p:txBody>
          <a:bodyPr>
            <a:spAutoFit/>
          </a:bodyPr>
          <a:lstStyle/>
          <a:p>
            <a:pPr eaLnBrk="1" fontAlgn="auto" hangingPunct="1">
              <a:spcAft>
                <a:spcPts val="0"/>
              </a:spcAft>
              <a:defRPr/>
            </a:pPr>
            <a:r>
              <a:rPr dirty="0" smtClean="0">
                <a:solidFill>
                  <a:schemeClr val="tx1"/>
                </a:solidFill>
                <a:ea typeface="+mj-ea"/>
                <a:cs typeface="+mj-cs"/>
              </a:rPr>
              <a:t>Arrival: Ghana</a:t>
            </a:r>
          </a:p>
        </p:txBody>
      </p:sp>
      <p:sp>
        <p:nvSpPr>
          <p:cNvPr id="145413" name="Rectangle 3"/>
          <p:cNvSpPr>
            <a:spLocks noGrp="1" noChangeArrowheads="1"/>
          </p:cNvSpPr>
          <p:nvPr>
            <p:ph type="body" sz="half" idx="1"/>
          </p:nvPr>
        </p:nvSpPr>
        <p:spPr>
          <a:xfrm>
            <a:off x="2133600" y="1884363"/>
            <a:ext cx="6629400" cy="1348061"/>
          </a:xfrm>
        </p:spPr>
        <p:txBody>
          <a:bodyPr>
            <a:spAutoFit/>
          </a:bodyPr>
          <a:lstStyle/>
          <a:p>
            <a:pPr algn="r" eaLnBrk="1" hangingPunct="1"/>
            <a:r>
              <a:rPr lang="en-US" sz="2400" dirty="0">
                <a:latin typeface="Constantia" charset="0"/>
              </a:rPr>
              <a:t>West Africa most familiar to outsiders</a:t>
            </a:r>
          </a:p>
          <a:p>
            <a:pPr algn="r" eaLnBrk="1" hangingPunct="1"/>
            <a:r>
              <a:rPr lang="en-US" sz="2400" i="1" dirty="0" err="1">
                <a:latin typeface="Constantia" charset="0"/>
              </a:rPr>
              <a:t>Kente</a:t>
            </a:r>
            <a:r>
              <a:rPr lang="en-US" sz="2400" dirty="0">
                <a:latin typeface="Constantia" charset="0"/>
              </a:rPr>
              <a:t> cloth</a:t>
            </a:r>
          </a:p>
          <a:p>
            <a:pPr algn="r" eaLnBrk="1" hangingPunct="1"/>
            <a:r>
              <a:rPr lang="en-US" sz="2400" i="1" dirty="0">
                <a:latin typeface="Constantia" charset="0"/>
              </a:rPr>
              <a:t>Akan</a:t>
            </a:r>
            <a:r>
              <a:rPr lang="en-US" sz="2400" dirty="0">
                <a:latin typeface="Constantia" charset="0"/>
              </a:rPr>
              <a:t> and other indigenous languages</a:t>
            </a:r>
          </a:p>
        </p:txBody>
      </p:sp>
      <p:pic>
        <p:nvPicPr>
          <p:cNvPr id="113678" name="Picture 14" descr="Ashanti-Kent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257800" y="3810000"/>
            <a:ext cx="3352800" cy="2657475"/>
          </a:xfrm>
          <a:ln w="114300">
            <a:solidFill>
              <a:schemeClr val="tx1"/>
            </a:solidFill>
            <a:miter lim="800000"/>
            <a:headEnd/>
            <a:tailEnd/>
          </a:ln>
          <a:effectLst>
            <a:outerShdw blurRad="63500" dist="38099" dir="2700000" algn="ctr" rotWithShape="0">
              <a:srgbClr val="000000">
                <a:alpha val="74998"/>
              </a:srgbClr>
            </a:outerShdw>
          </a:effectLst>
        </p:spPr>
      </p:pic>
      <p:sp>
        <p:nvSpPr>
          <p:cNvPr id="145415" name="AutoShape 16"/>
          <p:cNvSpPr>
            <a:spLocks noChangeArrowheads="1"/>
          </p:cNvSpPr>
          <p:nvPr/>
        </p:nvSpPr>
        <p:spPr bwMode="auto">
          <a:xfrm>
            <a:off x="3048000" y="6096000"/>
            <a:ext cx="1905000" cy="381000"/>
          </a:xfrm>
          <a:prstGeom prst="roundRect">
            <a:avLst>
              <a:gd name="adj" fmla="val 16667"/>
            </a:avLst>
          </a:prstGeom>
          <a:solidFill>
            <a:schemeClr val="accent1">
              <a:alpha val="79999"/>
            </a:schemeClr>
          </a:solidFill>
          <a:ln w="9525">
            <a:solidFill>
              <a:schemeClr val="tx1"/>
            </a:solidFill>
            <a:round/>
            <a:headEnd/>
            <a:tailEnd/>
          </a:ln>
        </p:spPr>
        <p:txBody>
          <a:bodyPr wrap="none" anchor="ctr"/>
          <a:lstStyle/>
          <a:p>
            <a:endParaRPr lang="en-US"/>
          </a:p>
        </p:txBody>
      </p:sp>
      <p:sp>
        <p:nvSpPr>
          <p:cNvPr id="145416" name="Text Box 11"/>
          <p:cNvSpPr txBox="1">
            <a:spLocks noChangeArrowheads="1"/>
          </p:cNvSpPr>
          <p:nvPr/>
        </p:nvSpPr>
        <p:spPr bwMode="auto">
          <a:xfrm>
            <a:off x="2743200" y="6096000"/>
            <a:ext cx="2514600" cy="33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600" i="1"/>
              <a:t>Asante kente</a:t>
            </a:r>
            <a:r>
              <a:rPr lang="en-US" sz="1600"/>
              <a:t> cloth</a:t>
            </a:r>
            <a:endParaRPr lang="en-US" i="1"/>
          </a:p>
        </p:txBody>
      </p:sp>
    </p:spTree>
    <p:extLst>
      <p:ext uri="{BB962C8B-B14F-4D97-AF65-F5344CB8AC3E}">
        <p14:creationId xmlns:p14="http://schemas.microsoft.com/office/powerpoint/2010/main" val="13174094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990600" y="609600"/>
            <a:ext cx="7696200" cy="1371600"/>
          </a:xfrm>
        </p:spPr>
        <p:txBody>
          <a:bodyPr anchor="ctr">
            <a:normAutofit/>
          </a:bodyPr>
          <a:lstStyle/>
          <a:p>
            <a:pPr eaLnBrk="1" fontAlgn="auto" hangingPunct="1">
              <a:spcAft>
                <a:spcPts val="0"/>
              </a:spcAft>
              <a:defRPr/>
            </a:pPr>
            <a:r>
              <a:rPr dirty="0" smtClean="0">
                <a:ea typeface="+mj-ea"/>
                <a:cs typeface="+mj-cs"/>
              </a:rPr>
              <a:t>Site 1: Polyrhythmic Ensemble</a:t>
            </a:r>
          </a:p>
        </p:txBody>
      </p:sp>
      <p:sp>
        <p:nvSpPr>
          <p:cNvPr id="147458" name="Rectangle 3"/>
          <p:cNvSpPr>
            <a:spLocks noGrp="1" noChangeArrowheads="1"/>
          </p:cNvSpPr>
          <p:nvPr>
            <p:ph type="body" sz="half" idx="1"/>
          </p:nvPr>
        </p:nvSpPr>
        <p:spPr>
          <a:xfrm>
            <a:off x="914400" y="2133600"/>
            <a:ext cx="4800600" cy="3641725"/>
          </a:xfrm>
        </p:spPr>
        <p:txBody>
          <a:bodyPr>
            <a:spAutoFit/>
          </a:bodyPr>
          <a:lstStyle/>
          <a:p>
            <a:pPr eaLnBrk="1" hangingPunct="1"/>
            <a:r>
              <a:rPr lang="en-US" sz="3200">
                <a:latin typeface="Constantia" charset="0"/>
              </a:rPr>
              <a:t>First Impressions</a:t>
            </a:r>
          </a:p>
          <a:p>
            <a:pPr lvl="1" eaLnBrk="1" hangingPunct="1"/>
            <a:r>
              <a:rPr lang="en-US" sz="2800">
                <a:latin typeface="Constantia" charset="0"/>
              </a:rPr>
              <a:t>Rhythmic</a:t>
            </a:r>
            <a:br>
              <a:rPr lang="en-US" sz="2800">
                <a:latin typeface="Constantia" charset="0"/>
              </a:rPr>
            </a:br>
            <a:r>
              <a:rPr lang="en-US" sz="2800">
                <a:latin typeface="Constantia" charset="0"/>
              </a:rPr>
              <a:t>kaleidoscope</a:t>
            </a:r>
          </a:p>
          <a:p>
            <a:pPr eaLnBrk="1" hangingPunct="1"/>
            <a:r>
              <a:rPr lang="en-US" sz="3200">
                <a:latin typeface="Constantia" charset="0"/>
              </a:rPr>
              <a:t>Aural Analysis</a:t>
            </a:r>
          </a:p>
          <a:p>
            <a:pPr lvl="1" eaLnBrk="1" hangingPunct="1"/>
            <a:r>
              <a:rPr lang="en-US" sz="2800">
                <a:latin typeface="Constantia" charset="0"/>
              </a:rPr>
              <a:t>Drums, rattles, bells</a:t>
            </a:r>
          </a:p>
          <a:p>
            <a:pPr lvl="1" eaLnBrk="1" hangingPunct="1"/>
            <a:r>
              <a:rPr lang="en-US" sz="2800">
                <a:latin typeface="Constantia" charset="0"/>
              </a:rPr>
              <a:t>Polyrhythm</a:t>
            </a:r>
          </a:p>
          <a:p>
            <a:pPr lvl="1" eaLnBrk="1" hangingPunct="1"/>
            <a:r>
              <a:rPr lang="en-US" sz="2800">
                <a:latin typeface="Constantia" charset="0"/>
              </a:rPr>
              <a:t>Call &amp; response</a:t>
            </a:r>
          </a:p>
        </p:txBody>
      </p:sp>
      <p:pic>
        <p:nvPicPr>
          <p:cNvPr id="115720" name="Picture 8" descr="P172-Mpintin-drum-group"/>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953000" y="2286000"/>
            <a:ext cx="3733800" cy="2800350"/>
          </a:xfrm>
          <a:ln>
            <a:solidFill>
              <a:schemeClr val="tx1"/>
            </a:solidFill>
            <a:miter lim="800000"/>
            <a:headEnd/>
            <a:tailEnd/>
          </a:ln>
          <a:effectLst>
            <a:outerShdw blurRad="63500" dist="38099" dir="2700000" algn="ctr" rotWithShape="0">
              <a:srgbClr val="000000">
                <a:alpha val="74998"/>
              </a:srgbClr>
            </a:outerShdw>
          </a:effectLst>
        </p:spPr>
      </p:pic>
      <p:sp>
        <p:nvSpPr>
          <p:cNvPr id="147460" name="Text Box 9"/>
          <p:cNvSpPr txBox="1">
            <a:spLocks noChangeArrowheads="1"/>
          </p:cNvSpPr>
          <p:nvPr/>
        </p:nvSpPr>
        <p:spPr bwMode="auto">
          <a:xfrm>
            <a:off x="5791200" y="5181600"/>
            <a:ext cx="2057400" cy="51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400"/>
              <a:t>An </a:t>
            </a:r>
            <a:r>
              <a:rPr lang="en-US" sz="1400" i="1"/>
              <a:t>Adzewa</a:t>
            </a:r>
            <a:r>
              <a:rPr lang="en-US" sz="1400"/>
              <a:t> group in Kumase, Ghana </a:t>
            </a:r>
          </a:p>
        </p:txBody>
      </p:sp>
    </p:spTree>
    <p:extLst>
      <p:ext uri="{BB962C8B-B14F-4D97-AF65-F5344CB8AC3E}">
        <p14:creationId xmlns:p14="http://schemas.microsoft.com/office/powerpoint/2010/main" val="373144008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990600" y="457200"/>
            <a:ext cx="7315200" cy="1154097"/>
          </a:xfrm>
        </p:spPr>
        <p:txBody>
          <a:bodyPr/>
          <a:lstStyle/>
          <a:p>
            <a:pPr eaLnBrk="1" fontAlgn="auto" hangingPunct="1">
              <a:spcAft>
                <a:spcPts val="0"/>
              </a:spcAft>
              <a:defRPr/>
            </a:pPr>
            <a:r>
              <a:rPr dirty="0" smtClean="0">
                <a:ea typeface="+mj-ea"/>
                <a:cs typeface="+mj-cs"/>
              </a:rPr>
              <a:t>Polyrhythm</a:t>
            </a:r>
          </a:p>
        </p:txBody>
      </p:sp>
      <p:sp>
        <p:nvSpPr>
          <p:cNvPr id="149505" name="Rectangle 3"/>
          <p:cNvSpPr>
            <a:spLocks noGrp="1" noChangeArrowheads="1"/>
          </p:cNvSpPr>
          <p:nvPr>
            <p:ph idx="1"/>
          </p:nvPr>
        </p:nvSpPr>
        <p:spPr>
          <a:xfrm>
            <a:off x="1143000" y="2133600"/>
            <a:ext cx="7772400" cy="3048000"/>
          </a:xfrm>
        </p:spPr>
        <p:txBody>
          <a:bodyPr/>
          <a:lstStyle/>
          <a:p>
            <a:pPr eaLnBrk="1" hangingPunct="1"/>
            <a:r>
              <a:rPr lang="en-US" sz="3200" dirty="0">
                <a:latin typeface="Constantia" charset="0"/>
              </a:rPr>
              <a:t>Overall sound is rhythmically dense</a:t>
            </a:r>
          </a:p>
          <a:p>
            <a:pPr eaLnBrk="1" hangingPunct="1"/>
            <a:r>
              <a:rPr lang="en-US" sz="3200" dirty="0">
                <a:latin typeface="Constantia" charset="0"/>
              </a:rPr>
              <a:t>Time-line patterns</a:t>
            </a:r>
          </a:p>
          <a:p>
            <a:pPr lvl="1" eaLnBrk="1" hangingPunct="1"/>
            <a:r>
              <a:rPr lang="ja-JP" altLang="en-US" sz="2800" dirty="0">
                <a:latin typeface="Constantia" charset="0"/>
                <a:ea typeface="ヒラギノ角ゴ Pro W3" charset="0"/>
                <a:cs typeface="ヒラギノ角ゴ Pro W3" charset="0"/>
              </a:rPr>
              <a:t>“</a:t>
            </a:r>
            <a:r>
              <a:rPr lang="en-US" altLang="ja-JP" sz="2800" dirty="0">
                <a:latin typeface="Constantia" charset="0"/>
              </a:rPr>
              <a:t>Simple</a:t>
            </a:r>
            <a:r>
              <a:rPr lang="ja-JP" altLang="en-US" sz="2800" dirty="0">
                <a:latin typeface="Constantia" charset="0"/>
                <a:ea typeface="ヒラギノ角ゴ Pro W3" charset="0"/>
                <a:cs typeface="ヒラギノ角ゴ Pro W3" charset="0"/>
              </a:rPr>
              <a:t>”</a:t>
            </a:r>
            <a:r>
              <a:rPr lang="en-US" altLang="ja-JP" sz="2800" dirty="0">
                <a:latin typeface="Constantia" charset="0"/>
              </a:rPr>
              <a:t> individual patterns</a:t>
            </a:r>
          </a:p>
          <a:p>
            <a:pPr lvl="1" eaLnBrk="1" hangingPunct="1"/>
            <a:r>
              <a:rPr lang="en-US" sz="2800" dirty="0">
                <a:latin typeface="Constantia" charset="0"/>
              </a:rPr>
              <a:t>Complex combined whole </a:t>
            </a:r>
          </a:p>
          <a:p>
            <a:pPr lvl="1" eaLnBrk="1" hangingPunct="1"/>
            <a:r>
              <a:rPr lang="en-US" sz="2800" dirty="0">
                <a:latin typeface="Constantia" charset="0"/>
              </a:rPr>
              <a:t>Density referent – relationships, not meter</a:t>
            </a:r>
          </a:p>
        </p:txBody>
      </p:sp>
      <p:pic>
        <p:nvPicPr>
          <p:cNvPr id="1187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5125" y="4953000"/>
            <a:ext cx="5756275" cy="13477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6663216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8271</TotalTime>
  <Words>6475</Words>
  <Application>Microsoft Macintosh PowerPoint</Application>
  <PresentationFormat>On-screen Show (4:3)</PresentationFormat>
  <Paragraphs>343</Paragraphs>
  <Slides>31</Slides>
  <Notes>31</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Perspective</vt:lpstr>
      <vt:lpstr>1_Perspective</vt:lpstr>
      <vt:lpstr>Sub-Saharan Africa</vt:lpstr>
      <vt:lpstr>Africa Map</vt:lpstr>
      <vt:lpstr>Background Preparation</vt:lpstr>
      <vt:lpstr>African Beliefs</vt:lpstr>
      <vt:lpstr>African Music Principles</vt:lpstr>
      <vt:lpstr>Ghana</vt:lpstr>
      <vt:lpstr>Arrival: Ghana</vt:lpstr>
      <vt:lpstr>Site 1: Polyrhythmic Ensemble</vt:lpstr>
      <vt:lpstr>Polyrhythm</vt:lpstr>
      <vt:lpstr>Cultural Considerations</vt:lpstr>
      <vt:lpstr>Site 2: “Talking” Drums</vt:lpstr>
      <vt:lpstr>Cultural Considerations</vt:lpstr>
      <vt:lpstr>Arrival: Nigeria</vt:lpstr>
      <vt:lpstr>Site 3: Jùjú Popular Music </vt:lpstr>
      <vt:lpstr>Cultural Considerations</vt:lpstr>
      <vt:lpstr>Central Africa</vt:lpstr>
      <vt:lpstr>Arrival: Democratic Republic of the Congo</vt:lpstr>
      <vt:lpstr>Site 4: Pygmy Music</vt:lpstr>
      <vt:lpstr>Cultural Considerations</vt:lpstr>
      <vt:lpstr>Uganda</vt:lpstr>
      <vt:lpstr>Arrival: Uganda</vt:lpstr>
      <vt:lpstr>Site 6: Akadinda</vt:lpstr>
      <vt:lpstr>Cultural Considerations</vt:lpstr>
      <vt:lpstr>Senegal-Gambia</vt:lpstr>
      <vt:lpstr>Arrival: Senegal-Gambia</vt:lpstr>
      <vt:lpstr>Site 7: Jali with Kora</vt:lpstr>
      <vt:lpstr>Cultural Considerations</vt:lpstr>
      <vt:lpstr>Republic of South Africa</vt:lpstr>
      <vt:lpstr>Arrival: South Africa</vt:lpstr>
      <vt:lpstr>Site 8: Mbube Vocal Choir</vt:lpstr>
      <vt:lpstr>Cultural Considerations</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Sub-Saharan Africa</dc:title>
  <dc:creator>Andrew Shahriari</dc:creator>
  <cp:lastModifiedBy>Andrew Shahriari</cp:lastModifiedBy>
  <cp:revision>212</cp:revision>
  <dcterms:created xsi:type="dcterms:W3CDTF">2005-09-05T21:04:49Z</dcterms:created>
  <dcterms:modified xsi:type="dcterms:W3CDTF">2016-08-08T17:05:10Z</dcterms:modified>
</cp:coreProperties>
</file>