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3" r:id="rId1"/>
    <p:sldMasterId id="2147484015" r:id="rId2"/>
  </p:sldMasterIdLst>
  <p:notesMasterIdLst>
    <p:notesMasterId r:id="rId18"/>
  </p:notesMasterIdLst>
  <p:handoutMasterIdLst>
    <p:handoutMasterId r:id="rId19"/>
  </p:handoutMasterIdLst>
  <p:sldIdLst>
    <p:sldId id="563" r:id="rId3"/>
    <p:sldId id="564" r:id="rId4"/>
    <p:sldId id="565" r:id="rId5"/>
    <p:sldId id="566" r:id="rId6"/>
    <p:sldId id="525" r:id="rId7"/>
    <p:sldId id="526" r:id="rId8"/>
    <p:sldId id="528" r:id="rId9"/>
    <p:sldId id="527" r:id="rId10"/>
    <p:sldId id="555" r:id="rId11"/>
    <p:sldId id="529" r:id="rId12"/>
    <p:sldId id="531" r:id="rId13"/>
    <p:sldId id="530" r:id="rId14"/>
    <p:sldId id="533" r:id="rId15"/>
    <p:sldId id="534" r:id="rId16"/>
    <p:sldId id="540" r:id="rId17"/>
  </p:sldIdLst>
  <p:sldSz cx="9144000" cy="6858000" type="screen4x3"/>
  <p:notesSz cx="7010400" cy="9296400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443">
          <p15:clr>
            <a:srgbClr val="A4A3A4"/>
          </p15:clr>
        </p15:guide>
        <p15:guide id="2" orient="horz" pos="1036">
          <p15:clr>
            <a:srgbClr val="A4A3A4"/>
          </p15:clr>
        </p15:guide>
        <p15:guide id="3" orient="horz" pos="287">
          <p15:clr>
            <a:srgbClr val="A4A3A4"/>
          </p15:clr>
        </p15:guide>
        <p15:guide id="4" orient="horz" pos="491">
          <p15:clr>
            <a:srgbClr val="A4A3A4"/>
          </p15:clr>
        </p15:guide>
        <p15:guide id="5" orient="horz" pos="3856">
          <p15:clr>
            <a:srgbClr val="A4A3A4"/>
          </p15:clr>
        </p15:guide>
        <p15:guide id="6" orient="horz" pos="4319">
          <p15:clr>
            <a:srgbClr val="A4A3A4"/>
          </p15:clr>
        </p15:guide>
        <p15:guide id="7" orient="horz" pos="814">
          <p15:clr>
            <a:srgbClr val="A4A3A4"/>
          </p15:clr>
        </p15:guide>
        <p15:guide id="8" orient="horz" pos="599">
          <p15:clr>
            <a:srgbClr val="A4A3A4"/>
          </p15:clr>
        </p15:guide>
        <p15:guide id="9" pos="3249">
          <p15:clr>
            <a:srgbClr val="A4A3A4"/>
          </p15:clr>
        </p15:guide>
        <p15:guide id="10" pos="894">
          <p15:clr>
            <a:srgbClr val="A4A3A4"/>
          </p15:clr>
        </p15:guide>
        <p15:guide id="11" pos="5615">
          <p15:clr>
            <a:srgbClr val="A4A3A4"/>
          </p15:clr>
        </p15:guide>
        <p15:guide id="12" pos="3306">
          <p15:clr>
            <a:srgbClr val="A4A3A4"/>
          </p15:clr>
        </p15:guide>
        <p15:guide id="13" pos="321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8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D87F"/>
    <a:srgbClr val="CED649"/>
    <a:srgbClr val="A8CEE2"/>
    <a:srgbClr val="5B8772"/>
    <a:srgbClr val="26547C"/>
    <a:srgbClr val="70193D"/>
    <a:srgbClr val="0038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9839" autoAdjust="0"/>
    <p:restoredTop sz="81608" autoAdjust="0"/>
  </p:normalViewPr>
  <p:slideViewPr>
    <p:cSldViewPr snapToGrid="0">
      <p:cViewPr varScale="1">
        <p:scale>
          <a:sx n="100" d="100"/>
          <a:sy n="100" d="100"/>
        </p:scale>
        <p:origin x="-786" y="-102"/>
      </p:cViewPr>
      <p:guideLst>
        <p:guide orient="horz" pos="2443"/>
        <p:guide orient="horz" pos="1036"/>
        <p:guide orient="horz" pos="287"/>
        <p:guide orient="horz" pos="491"/>
        <p:guide orient="horz" pos="3856"/>
        <p:guide orient="horz" pos="4319"/>
        <p:guide orient="horz" pos="814"/>
        <p:guide orient="horz" pos="599"/>
        <p:guide pos="3249"/>
        <p:guide pos="894"/>
        <p:guide pos="5615"/>
        <p:guide pos="3306"/>
        <p:guide pos="321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notesViewPr>
    <p:cSldViewPr snapToGrid="0">
      <p:cViewPr>
        <p:scale>
          <a:sx n="75" d="100"/>
          <a:sy n="75" d="100"/>
        </p:scale>
        <p:origin x="-1404" y="72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0AEC9C-4399-4458-9EA6-17B247ADF2C3}" type="doc">
      <dgm:prSet loTypeId="urn:microsoft.com/office/officeart/2005/8/layout/radial3" loCatId="relationship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E77852FB-6BF8-4C45-A9F8-2B2EBDC6B8E4}">
      <dgm:prSet phldrT="[Text]" custT="1"/>
      <dgm:spPr/>
      <dgm:t>
        <a:bodyPr/>
        <a:lstStyle/>
        <a:p>
          <a:pPr algn="ctr"/>
          <a:r>
            <a:rPr lang="en-US" sz="4800"/>
            <a:t>I AM...</a:t>
          </a:r>
        </a:p>
      </dgm:t>
    </dgm:pt>
    <dgm:pt modelId="{236EC79F-B9A1-4372-A34F-CC7E53A68A62}" type="parTrans" cxnId="{AC9C979F-1E62-463D-868C-95A55511EF03}">
      <dgm:prSet/>
      <dgm:spPr/>
      <dgm:t>
        <a:bodyPr/>
        <a:lstStyle/>
        <a:p>
          <a:pPr algn="ctr"/>
          <a:endParaRPr lang="en-US"/>
        </a:p>
      </dgm:t>
    </dgm:pt>
    <dgm:pt modelId="{66AD8090-7547-4B10-86BA-ECC7B4B5F731}" type="sibTrans" cxnId="{AC9C979F-1E62-463D-868C-95A55511EF03}">
      <dgm:prSet/>
      <dgm:spPr/>
      <dgm:t>
        <a:bodyPr/>
        <a:lstStyle/>
        <a:p>
          <a:pPr algn="ctr"/>
          <a:endParaRPr lang="en-US"/>
        </a:p>
      </dgm:t>
    </dgm:pt>
    <dgm:pt modelId="{F99D55A1-5212-47E3-9D7B-F882665BE212}">
      <dgm:prSet phldrT="[Text]" custT="1"/>
      <dgm:spPr/>
      <dgm:t>
        <a:bodyPr/>
        <a:lstStyle/>
        <a:p>
          <a:pPr algn="ctr"/>
          <a:r>
            <a:rPr lang="en-US" sz="1600"/>
            <a:t>Social Class</a:t>
          </a:r>
        </a:p>
      </dgm:t>
    </dgm:pt>
    <dgm:pt modelId="{6EE75DB1-0F80-4903-9D83-7774F4E785FB}" type="parTrans" cxnId="{46598E34-68F6-4C99-B645-3E0EA4CD1ED8}">
      <dgm:prSet/>
      <dgm:spPr/>
      <dgm:t>
        <a:bodyPr/>
        <a:lstStyle/>
        <a:p>
          <a:pPr algn="ctr"/>
          <a:endParaRPr lang="en-US"/>
        </a:p>
      </dgm:t>
    </dgm:pt>
    <dgm:pt modelId="{A76BE0BE-ACD4-4074-8A27-239B334E85F7}" type="sibTrans" cxnId="{46598E34-68F6-4C99-B645-3E0EA4CD1ED8}">
      <dgm:prSet/>
      <dgm:spPr/>
      <dgm:t>
        <a:bodyPr/>
        <a:lstStyle/>
        <a:p>
          <a:pPr algn="ctr"/>
          <a:endParaRPr lang="en-US"/>
        </a:p>
      </dgm:t>
    </dgm:pt>
    <dgm:pt modelId="{6B96C85E-4B76-4CD7-BE48-EB6C0FD4A1A5}">
      <dgm:prSet phldrT="[Text]" custT="1"/>
      <dgm:spPr/>
      <dgm:t>
        <a:bodyPr/>
        <a:lstStyle/>
        <a:p>
          <a:pPr algn="ctr"/>
          <a:r>
            <a:rPr lang="en-US" sz="1600"/>
            <a:t>Nationality</a:t>
          </a:r>
        </a:p>
      </dgm:t>
    </dgm:pt>
    <dgm:pt modelId="{65ACA4B3-4EC1-4CDC-8583-DEDFB2818B3F}" type="parTrans" cxnId="{E20162A7-266A-4EB9-BCF4-BF3E634980E7}">
      <dgm:prSet/>
      <dgm:spPr/>
      <dgm:t>
        <a:bodyPr/>
        <a:lstStyle/>
        <a:p>
          <a:pPr algn="ctr"/>
          <a:endParaRPr lang="en-US"/>
        </a:p>
      </dgm:t>
    </dgm:pt>
    <dgm:pt modelId="{6256A699-8E94-427E-88E0-CE330FE72615}" type="sibTrans" cxnId="{E20162A7-266A-4EB9-BCF4-BF3E634980E7}">
      <dgm:prSet/>
      <dgm:spPr/>
      <dgm:t>
        <a:bodyPr/>
        <a:lstStyle/>
        <a:p>
          <a:pPr algn="ctr"/>
          <a:endParaRPr lang="en-US"/>
        </a:p>
      </dgm:t>
    </dgm:pt>
    <dgm:pt modelId="{31E81412-0C21-463D-ACEF-1FD24A71C2E8}">
      <dgm:prSet phldrT="[Text]" custT="1"/>
      <dgm:spPr/>
      <dgm:t>
        <a:bodyPr/>
        <a:lstStyle/>
        <a:p>
          <a:pPr algn="ctr"/>
          <a:r>
            <a:rPr lang="en-US" sz="1600"/>
            <a:t>Race</a:t>
          </a:r>
        </a:p>
      </dgm:t>
    </dgm:pt>
    <dgm:pt modelId="{B9F10C55-3673-4E11-802E-6CE50A9786FF}" type="parTrans" cxnId="{B3CD6402-4B3D-43A5-BFA0-B7D732E599DE}">
      <dgm:prSet/>
      <dgm:spPr/>
      <dgm:t>
        <a:bodyPr/>
        <a:lstStyle/>
        <a:p>
          <a:pPr algn="ctr"/>
          <a:endParaRPr lang="en-US"/>
        </a:p>
      </dgm:t>
    </dgm:pt>
    <dgm:pt modelId="{9B928D89-EB25-4C6F-B9E4-90B98D9C5CA2}" type="sibTrans" cxnId="{B3CD6402-4B3D-43A5-BFA0-B7D732E599DE}">
      <dgm:prSet/>
      <dgm:spPr/>
      <dgm:t>
        <a:bodyPr/>
        <a:lstStyle/>
        <a:p>
          <a:pPr algn="ctr"/>
          <a:endParaRPr lang="en-US"/>
        </a:p>
      </dgm:t>
    </dgm:pt>
    <dgm:pt modelId="{2080CB3E-842C-496C-907A-58569E42C033}">
      <dgm:prSet phldrT="[Text]" custT="1"/>
      <dgm:spPr/>
      <dgm:t>
        <a:bodyPr/>
        <a:lstStyle/>
        <a:p>
          <a:pPr algn="ctr"/>
          <a:r>
            <a:rPr lang="en-US" sz="1600"/>
            <a:t>Ethnic Group</a:t>
          </a:r>
        </a:p>
      </dgm:t>
    </dgm:pt>
    <dgm:pt modelId="{00AF84C0-5B84-45E5-AE75-8D690673B61C}" type="parTrans" cxnId="{627B72B7-8E67-4F4D-8A8A-793D8922986A}">
      <dgm:prSet/>
      <dgm:spPr/>
      <dgm:t>
        <a:bodyPr/>
        <a:lstStyle/>
        <a:p>
          <a:pPr algn="ctr"/>
          <a:endParaRPr lang="en-US"/>
        </a:p>
      </dgm:t>
    </dgm:pt>
    <dgm:pt modelId="{8A1F7B9B-AE0C-4887-AB6F-F8616A3010E9}" type="sibTrans" cxnId="{627B72B7-8E67-4F4D-8A8A-793D8922986A}">
      <dgm:prSet/>
      <dgm:spPr/>
      <dgm:t>
        <a:bodyPr/>
        <a:lstStyle/>
        <a:p>
          <a:pPr algn="ctr"/>
          <a:endParaRPr lang="en-US"/>
        </a:p>
      </dgm:t>
    </dgm:pt>
    <dgm:pt modelId="{21937956-4D80-4340-91E5-6766FD0E3ADC}">
      <dgm:prSet phldrT="[Text]" custT="1"/>
      <dgm:spPr/>
      <dgm:t>
        <a:bodyPr/>
        <a:lstStyle/>
        <a:p>
          <a:pPr algn="ctr"/>
          <a:r>
            <a:rPr lang="en-US" sz="1600"/>
            <a:t>Exceptionality and/or Non-exceptionality</a:t>
          </a:r>
        </a:p>
      </dgm:t>
    </dgm:pt>
    <dgm:pt modelId="{8B77D8F4-7A0C-4972-B38A-A5422BFF532A}" type="parTrans" cxnId="{3EAB281E-17BC-458A-882E-9FB711D87A8B}">
      <dgm:prSet/>
      <dgm:spPr/>
      <dgm:t>
        <a:bodyPr/>
        <a:lstStyle/>
        <a:p>
          <a:pPr algn="ctr"/>
          <a:endParaRPr lang="en-US"/>
        </a:p>
      </dgm:t>
    </dgm:pt>
    <dgm:pt modelId="{12825AFD-3A1B-44BA-9BBD-3180B6AFD055}" type="sibTrans" cxnId="{3EAB281E-17BC-458A-882E-9FB711D87A8B}">
      <dgm:prSet/>
      <dgm:spPr/>
      <dgm:t>
        <a:bodyPr/>
        <a:lstStyle/>
        <a:p>
          <a:pPr algn="ctr"/>
          <a:endParaRPr lang="en-US"/>
        </a:p>
      </dgm:t>
    </dgm:pt>
    <dgm:pt modelId="{C96CDBF3-BDAF-4A6E-8B45-BA7072D31962}">
      <dgm:prSet phldrT="[Text]" custT="1"/>
      <dgm:spPr/>
      <dgm:t>
        <a:bodyPr/>
        <a:lstStyle/>
        <a:p>
          <a:pPr algn="ctr"/>
          <a:r>
            <a:rPr lang="en-US" sz="1600"/>
            <a:t>Religion</a:t>
          </a:r>
        </a:p>
      </dgm:t>
    </dgm:pt>
    <dgm:pt modelId="{34F08FCC-AEEA-456E-AF5B-3ED2705DE789}" type="parTrans" cxnId="{C25EC0DD-8ACF-452C-80A7-389B902107C4}">
      <dgm:prSet/>
      <dgm:spPr/>
      <dgm:t>
        <a:bodyPr/>
        <a:lstStyle/>
        <a:p>
          <a:pPr algn="ctr"/>
          <a:endParaRPr lang="en-US"/>
        </a:p>
      </dgm:t>
    </dgm:pt>
    <dgm:pt modelId="{38359C6E-A5C1-4947-A93D-098C6EB19013}" type="sibTrans" cxnId="{C25EC0DD-8ACF-452C-80A7-389B902107C4}">
      <dgm:prSet/>
      <dgm:spPr/>
      <dgm:t>
        <a:bodyPr/>
        <a:lstStyle/>
        <a:p>
          <a:pPr algn="ctr"/>
          <a:endParaRPr lang="en-US"/>
        </a:p>
      </dgm:t>
    </dgm:pt>
    <dgm:pt modelId="{AD3C38A8-6E2A-46F9-85A2-724C2EA56A1F}">
      <dgm:prSet phldrT="[Text]" custT="1"/>
      <dgm:spPr/>
      <dgm:t>
        <a:bodyPr/>
        <a:lstStyle/>
        <a:p>
          <a:pPr algn="ctr"/>
          <a:r>
            <a:rPr lang="en-US" sz="1600"/>
            <a:t>Geographic Region</a:t>
          </a:r>
        </a:p>
      </dgm:t>
    </dgm:pt>
    <dgm:pt modelId="{0FE2D3C5-777F-41EC-9846-04DD26EF3497}" type="parTrans" cxnId="{84B664B7-B5FB-49D7-AB04-08597E6B3222}">
      <dgm:prSet/>
      <dgm:spPr/>
      <dgm:t>
        <a:bodyPr/>
        <a:lstStyle/>
        <a:p>
          <a:pPr algn="ctr"/>
          <a:endParaRPr lang="en-US"/>
        </a:p>
      </dgm:t>
    </dgm:pt>
    <dgm:pt modelId="{16277AFC-BBF6-4AA5-911C-B353DE73EBA9}" type="sibTrans" cxnId="{84B664B7-B5FB-49D7-AB04-08597E6B3222}">
      <dgm:prSet/>
      <dgm:spPr/>
      <dgm:t>
        <a:bodyPr/>
        <a:lstStyle/>
        <a:p>
          <a:pPr algn="ctr"/>
          <a:endParaRPr lang="en-US"/>
        </a:p>
      </dgm:t>
    </dgm:pt>
    <dgm:pt modelId="{FBEEB985-F74C-4F59-9EBE-B2C0CF55AA4E}">
      <dgm:prSet phldrT="[Text]" custT="1"/>
      <dgm:spPr/>
      <dgm:t>
        <a:bodyPr/>
        <a:lstStyle/>
        <a:p>
          <a:pPr algn="ctr"/>
          <a:r>
            <a:rPr lang="en-US" sz="1600" dirty="0" smtClean="0"/>
            <a:t>Gender/ Sexual Orientation</a:t>
          </a:r>
          <a:endParaRPr lang="en-US" sz="1600" dirty="0"/>
        </a:p>
      </dgm:t>
    </dgm:pt>
    <dgm:pt modelId="{79740090-772E-4BA5-B4D4-A648E104BFE4}" type="parTrans" cxnId="{8C6E9B38-83FB-4950-9C4C-D4D1B15826BA}">
      <dgm:prSet/>
      <dgm:spPr/>
      <dgm:t>
        <a:bodyPr/>
        <a:lstStyle/>
        <a:p>
          <a:pPr algn="ctr"/>
          <a:endParaRPr lang="en-US"/>
        </a:p>
      </dgm:t>
    </dgm:pt>
    <dgm:pt modelId="{EB22979A-AE28-4FE1-83FF-96C593258FE2}" type="sibTrans" cxnId="{8C6E9B38-83FB-4950-9C4C-D4D1B15826BA}">
      <dgm:prSet/>
      <dgm:spPr/>
      <dgm:t>
        <a:bodyPr/>
        <a:lstStyle/>
        <a:p>
          <a:pPr algn="ctr"/>
          <a:endParaRPr lang="en-US"/>
        </a:p>
      </dgm:t>
    </dgm:pt>
    <dgm:pt modelId="{2314AE7F-C557-48E6-ADA8-39C75F856E2D}" type="pres">
      <dgm:prSet presAssocID="{E70AEC9C-4399-4458-9EA6-17B247ADF2C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5D39BBB-CBA5-49DC-8C6A-34CCC4C6EA88}" type="pres">
      <dgm:prSet presAssocID="{E70AEC9C-4399-4458-9EA6-17B247ADF2C3}" presName="radial" presStyleCnt="0">
        <dgm:presLayoutVars>
          <dgm:animLvl val="ctr"/>
        </dgm:presLayoutVars>
      </dgm:prSet>
      <dgm:spPr/>
      <dgm:t>
        <a:bodyPr/>
        <a:lstStyle/>
        <a:p>
          <a:endParaRPr lang="en-US"/>
        </a:p>
      </dgm:t>
    </dgm:pt>
    <dgm:pt modelId="{DD4EC1D0-CBFA-4D41-BC6E-0642CE9B45DD}" type="pres">
      <dgm:prSet presAssocID="{E77852FB-6BF8-4C45-A9F8-2B2EBDC6B8E4}" presName="centerShape" presStyleLbl="vennNode1" presStyleIdx="0" presStyleCnt="9" custLinFactNeighborX="-10961" custLinFactNeighborY="136"/>
      <dgm:spPr/>
      <dgm:t>
        <a:bodyPr/>
        <a:lstStyle/>
        <a:p>
          <a:endParaRPr lang="en-US"/>
        </a:p>
      </dgm:t>
    </dgm:pt>
    <dgm:pt modelId="{591B0725-DAE5-42F1-979F-480ADBE85A88}" type="pres">
      <dgm:prSet presAssocID="{F99D55A1-5212-47E3-9D7B-F882665BE212}" presName="node" presStyleLbl="vennNode1" presStyleIdx="1" presStyleCnt="9" custRadScaleRad="100491" custRadScaleInc="-253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AFF6C9-D32F-48D6-ADD3-84C7DE8B40D6}" type="pres">
      <dgm:prSet presAssocID="{6B96C85E-4B76-4CD7-BE48-EB6C0FD4A1A5}" presName="node" presStyleLbl="vennNode1" presStyleIdx="2" presStyleCnt="9" custRadScaleRad="84388" custRadScaleInc="-224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82BCAE-9D4D-4C0C-8D78-6183F4783A56}" type="pres">
      <dgm:prSet presAssocID="{31E81412-0C21-463D-ACEF-1FD24A71C2E8}" presName="node" presStyleLbl="vennNode1" presStyleIdx="3" presStyleCnt="9" custRadScaleRad="77581" custRadScaleInc="24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DC7B6E-DF9F-42F4-9E33-715D15E2305C}" type="pres">
      <dgm:prSet presAssocID="{2080CB3E-842C-496C-907A-58569E42C033}" presName="node" presStyleLbl="vennNode1" presStyleIdx="4" presStyleCnt="9" custRadScaleRad="86344" custRadScaleInc="208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D28AEF-9555-4507-AD56-AEE48D28E36D}" type="pres">
      <dgm:prSet presAssocID="{21937956-4D80-4340-91E5-6766FD0E3ADC}" presName="node" presStyleLbl="vennNode1" presStyleIdx="5" presStyleCnt="9" custScaleX="107155" custScaleY="107934" custRadScaleRad="103945" custRadScaleInc="276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1E3B57-AEBE-480B-A95F-CD9DF5355EB3}" type="pres">
      <dgm:prSet presAssocID="{C96CDBF3-BDAF-4A6E-8B45-BA7072D31962}" presName="node" presStyleLbl="vennNode1" presStyleIdx="6" presStyleCnt="9" custRadScaleRad="118517" custRadScaleInc="175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8B06ED-4E69-4ADF-B721-DD5E8C66550F}" type="pres">
      <dgm:prSet presAssocID="{AD3C38A8-6E2A-46F9-85A2-724C2EA56A1F}" presName="node" presStyleLbl="vennNode1" presStyleIdx="7" presStyleCnt="9" custRadScaleRad="119892" custRadScaleInc="-15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451419-8153-42FD-86DB-5B408E329E27}" type="pres">
      <dgm:prSet presAssocID="{FBEEB985-F74C-4F59-9EBE-B2C0CF55AA4E}" presName="node" presStyleLbl="vennNode1" presStyleIdx="8" presStyleCnt="9" custRadScaleRad="114008" custRadScaleInc="-169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94CAF6-ECCE-5044-A32E-4731D6E8169A}" type="presOf" srcId="{31E81412-0C21-463D-ACEF-1FD24A71C2E8}" destId="{4F82BCAE-9D4D-4C0C-8D78-6183F4783A56}" srcOrd="0" destOrd="0" presId="urn:microsoft.com/office/officeart/2005/8/layout/radial3"/>
    <dgm:cxn modelId="{072EECDD-BCBF-6A47-817A-05E433BAFB8C}" type="presOf" srcId="{2080CB3E-842C-496C-907A-58569E42C033}" destId="{26DC7B6E-DF9F-42F4-9E33-715D15E2305C}" srcOrd="0" destOrd="0" presId="urn:microsoft.com/office/officeart/2005/8/layout/radial3"/>
    <dgm:cxn modelId="{B3CD6402-4B3D-43A5-BFA0-B7D732E599DE}" srcId="{E77852FB-6BF8-4C45-A9F8-2B2EBDC6B8E4}" destId="{31E81412-0C21-463D-ACEF-1FD24A71C2E8}" srcOrd="2" destOrd="0" parTransId="{B9F10C55-3673-4E11-802E-6CE50A9786FF}" sibTransId="{9B928D89-EB25-4C6F-B9E4-90B98D9C5CA2}"/>
    <dgm:cxn modelId="{627B72B7-8E67-4F4D-8A8A-793D8922986A}" srcId="{E77852FB-6BF8-4C45-A9F8-2B2EBDC6B8E4}" destId="{2080CB3E-842C-496C-907A-58569E42C033}" srcOrd="3" destOrd="0" parTransId="{00AF84C0-5B84-45E5-AE75-8D690673B61C}" sibTransId="{8A1F7B9B-AE0C-4887-AB6F-F8616A3010E9}"/>
    <dgm:cxn modelId="{AC9C979F-1E62-463D-868C-95A55511EF03}" srcId="{E70AEC9C-4399-4458-9EA6-17B247ADF2C3}" destId="{E77852FB-6BF8-4C45-A9F8-2B2EBDC6B8E4}" srcOrd="0" destOrd="0" parTransId="{236EC79F-B9A1-4372-A34F-CC7E53A68A62}" sibTransId="{66AD8090-7547-4B10-86BA-ECC7B4B5F731}"/>
    <dgm:cxn modelId="{3EAB281E-17BC-458A-882E-9FB711D87A8B}" srcId="{E77852FB-6BF8-4C45-A9F8-2B2EBDC6B8E4}" destId="{21937956-4D80-4340-91E5-6766FD0E3ADC}" srcOrd="4" destOrd="0" parTransId="{8B77D8F4-7A0C-4972-B38A-A5422BFF532A}" sibTransId="{12825AFD-3A1B-44BA-9BBD-3180B6AFD055}"/>
    <dgm:cxn modelId="{8C6E9B38-83FB-4950-9C4C-D4D1B15826BA}" srcId="{E77852FB-6BF8-4C45-A9F8-2B2EBDC6B8E4}" destId="{FBEEB985-F74C-4F59-9EBE-B2C0CF55AA4E}" srcOrd="7" destOrd="0" parTransId="{79740090-772E-4BA5-B4D4-A648E104BFE4}" sibTransId="{EB22979A-AE28-4FE1-83FF-96C593258FE2}"/>
    <dgm:cxn modelId="{8D84CE79-BFC6-BD4D-9522-6C34328A0A8D}" type="presOf" srcId="{6B96C85E-4B76-4CD7-BE48-EB6C0FD4A1A5}" destId="{26AFF6C9-D32F-48D6-ADD3-84C7DE8B40D6}" srcOrd="0" destOrd="0" presId="urn:microsoft.com/office/officeart/2005/8/layout/radial3"/>
    <dgm:cxn modelId="{E20162A7-266A-4EB9-BCF4-BF3E634980E7}" srcId="{E77852FB-6BF8-4C45-A9F8-2B2EBDC6B8E4}" destId="{6B96C85E-4B76-4CD7-BE48-EB6C0FD4A1A5}" srcOrd="1" destOrd="0" parTransId="{65ACA4B3-4EC1-4CDC-8583-DEDFB2818B3F}" sibTransId="{6256A699-8E94-427E-88E0-CE330FE72615}"/>
    <dgm:cxn modelId="{36ACF75D-1026-9146-99BC-A740948FBDC0}" type="presOf" srcId="{21937956-4D80-4340-91E5-6766FD0E3ADC}" destId="{C3D28AEF-9555-4507-AD56-AEE48D28E36D}" srcOrd="0" destOrd="0" presId="urn:microsoft.com/office/officeart/2005/8/layout/radial3"/>
    <dgm:cxn modelId="{A1FFA670-F4AE-2D4D-8BE1-52061B70A1C8}" type="presOf" srcId="{E77852FB-6BF8-4C45-A9F8-2B2EBDC6B8E4}" destId="{DD4EC1D0-CBFA-4D41-BC6E-0642CE9B45DD}" srcOrd="0" destOrd="0" presId="urn:microsoft.com/office/officeart/2005/8/layout/radial3"/>
    <dgm:cxn modelId="{E52884CF-8E71-044F-AA4C-83B1BF19094C}" type="presOf" srcId="{F99D55A1-5212-47E3-9D7B-F882665BE212}" destId="{591B0725-DAE5-42F1-979F-480ADBE85A88}" srcOrd="0" destOrd="0" presId="urn:microsoft.com/office/officeart/2005/8/layout/radial3"/>
    <dgm:cxn modelId="{4B200F15-B11E-FC47-819F-DF5387630117}" type="presOf" srcId="{C96CDBF3-BDAF-4A6E-8B45-BA7072D31962}" destId="{641E3B57-AEBE-480B-A95F-CD9DF5355EB3}" srcOrd="0" destOrd="0" presId="urn:microsoft.com/office/officeart/2005/8/layout/radial3"/>
    <dgm:cxn modelId="{C152D0A2-37EF-C040-956C-6BC630164823}" type="presOf" srcId="{AD3C38A8-6E2A-46F9-85A2-724C2EA56A1F}" destId="{608B06ED-4E69-4ADF-B721-DD5E8C66550F}" srcOrd="0" destOrd="0" presId="urn:microsoft.com/office/officeart/2005/8/layout/radial3"/>
    <dgm:cxn modelId="{2CB463A7-EC8B-054E-BF26-134B9ED59642}" type="presOf" srcId="{E70AEC9C-4399-4458-9EA6-17B247ADF2C3}" destId="{2314AE7F-C557-48E6-ADA8-39C75F856E2D}" srcOrd="0" destOrd="0" presId="urn:microsoft.com/office/officeart/2005/8/layout/radial3"/>
    <dgm:cxn modelId="{46598E34-68F6-4C99-B645-3E0EA4CD1ED8}" srcId="{E77852FB-6BF8-4C45-A9F8-2B2EBDC6B8E4}" destId="{F99D55A1-5212-47E3-9D7B-F882665BE212}" srcOrd="0" destOrd="0" parTransId="{6EE75DB1-0F80-4903-9D83-7774F4E785FB}" sibTransId="{A76BE0BE-ACD4-4074-8A27-239B334E85F7}"/>
    <dgm:cxn modelId="{9635EEA8-453B-7A40-9025-973AAA9B49AF}" type="presOf" srcId="{FBEEB985-F74C-4F59-9EBE-B2C0CF55AA4E}" destId="{99451419-8153-42FD-86DB-5B408E329E27}" srcOrd="0" destOrd="0" presId="urn:microsoft.com/office/officeart/2005/8/layout/radial3"/>
    <dgm:cxn modelId="{C25EC0DD-8ACF-452C-80A7-389B902107C4}" srcId="{E77852FB-6BF8-4C45-A9F8-2B2EBDC6B8E4}" destId="{C96CDBF3-BDAF-4A6E-8B45-BA7072D31962}" srcOrd="5" destOrd="0" parTransId="{34F08FCC-AEEA-456E-AF5B-3ED2705DE789}" sibTransId="{38359C6E-A5C1-4947-A93D-098C6EB19013}"/>
    <dgm:cxn modelId="{84B664B7-B5FB-49D7-AB04-08597E6B3222}" srcId="{E77852FB-6BF8-4C45-A9F8-2B2EBDC6B8E4}" destId="{AD3C38A8-6E2A-46F9-85A2-724C2EA56A1F}" srcOrd="6" destOrd="0" parTransId="{0FE2D3C5-777F-41EC-9846-04DD26EF3497}" sibTransId="{16277AFC-BBF6-4AA5-911C-B353DE73EBA9}"/>
    <dgm:cxn modelId="{6D33DA70-2E88-FE43-9FFB-9EF11C953F6F}" type="presParOf" srcId="{2314AE7F-C557-48E6-ADA8-39C75F856E2D}" destId="{A5D39BBB-CBA5-49DC-8C6A-34CCC4C6EA88}" srcOrd="0" destOrd="0" presId="urn:microsoft.com/office/officeart/2005/8/layout/radial3"/>
    <dgm:cxn modelId="{DD2A7CBE-1424-8C48-A688-4CA529D77887}" type="presParOf" srcId="{A5D39BBB-CBA5-49DC-8C6A-34CCC4C6EA88}" destId="{DD4EC1D0-CBFA-4D41-BC6E-0642CE9B45DD}" srcOrd="0" destOrd="0" presId="urn:microsoft.com/office/officeart/2005/8/layout/radial3"/>
    <dgm:cxn modelId="{2570DBA6-F761-A644-AB06-3AB3BA73900F}" type="presParOf" srcId="{A5D39BBB-CBA5-49DC-8C6A-34CCC4C6EA88}" destId="{591B0725-DAE5-42F1-979F-480ADBE85A88}" srcOrd="1" destOrd="0" presId="urn:microsoft.com/office/officeart/2005/8/layout/radial3"/>
    <dgm:cxn modelId="{1B7DF1E9-C181-E149-8621-241D2870E72A}" type="presParOf" srcId="{A5D39BBB-CBA5-49DC-8C6A-34CCC4C6EA88}" destId="{26AFF6C9-D32F-48D6-ADD3-84C7DE8B40D6}" srcOrd="2" destOrd="0" presId="urn:microsoft.com/office/officeart/2005/8/layout/radial3"/>
    <dgm:cxn modelId="{F72A18F4-490A-FE49-94B1-D69AE11D237B}" type="presParOf" srcId="{A5D39BBB-CBA5-49DC-8C6A-34CCC4C6EA88}" destId="{4F82BCAE-9D4D-4C0C-8D78-6183F4783A56}" srcOrd="3" destOrd="0" presId="urn:microsoft.com/office/officeart/2005/8/layout/radial3"/>
    <dgm:cxn modelId="{89DABB7B-B830-6448-AD84-EF0EDBC07AFD}" type="presParOf" srcId="{A5D39BBB-CBA5-49DC-8C6A-34CCC4C6EA88}" destId="{26DC7B6E-DF9F-42F4-9E33-715D15E2305C}" srcOrd="4" destOrd="0" presId="urn:microsoft.com/office/officeart/2005/8/layout/radial3"/>
    <dgm:cxn modelId="{946E2F86-FA77-B548-8AD7-FB1875F4DD31}" type="presParOf" srcId="{A5D39BBB-CBA5-49DC-8C6A-34CCC4C6EA88}" destId="{C3D28AEF-9555-4507-AD56-AEE48D28E36D}" srcOrd="5" destOrd="0" presId="urn:microsoft.com/office/officeart/2005/8/layout/radial3"/>
    <dgm:cxn modelId="{70F7EEF2-E403-5342-B66A-D81B2CF8D13E}" type="presParOf" srcId="{A5D39BBB-CBA5-49DC-8C6A-34CCC4C6EA88}" destId="{641E3B57-AEBE-480B-A95F-CD9DF5355EB3}" srcOrd="6" destOrd="0" presId="urn:microsoft.com/office/officeart/2005/8/layout/radial3"/>
    <dgm:cxn modelId="{51054D3B-FE7D-AC47-A01D-D16568D9A303}" type="presParOf" srcId="{A5D39BBB-CBA5-49DC-8C6A-34CCC4C6EA88}" destId="{608B06ED-4E69-4ADF-B721-DD5E8C66550F}" srcOrd="7" destOrd="0" presId="urn:microsoft.com/office/officeart/2005/8/layout/radial3"/>
    <dgm:cxn modelId="{8C600F62-EFD4-6545-89B0-B7B377AB2716}" type="presParOf" srcId="{A5D39BBB-CBA5-49DC-8C6A-34CCC4C6EA88}" destId="{99451419-8153-42FD-86DB-5B408E329E27}" srcOrd="8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4EC1D0-CBFA-4D41-BC6E-0642CE9B45DD}">
      <dsp:nvSpPr>
        <dsp:cNvPr id="0" name=""/>
        <dsp:cNvSpPr/>
      </dsp:nvSpPr>
      <dsp:spPr>
        <a:xfrm>
          <a:off x="1628288" y="1252474"/>
          <a:ext cx="3184832" cy="3184832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alpha val="5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alpha val="5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alpha val="5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/>
            <a:t>I AM...</a:t>
          </a:r>
        </a:p>
      </dsp:txBody>
      <dsp:txXfrm>
        <a:off x="2094696" y="1718882"/>
        <a:ext cx="2252016" cy="2252016"/>
      </dsp:txXfrm>
    </dsp:sp>
    <dsp:sp modelId="{591B0725-DAE5-42F1-979F-480ADBE85A88}">
      <dsp:nvSpPr>
        <dsp:cNvPr id="0" name=""/>
        <dsp:cNvSpPr/>
      </dsp:nvSpPr>
      <dsp:spPr>
        <a:xfrm>
          <a:off x="2466794" y="2"/>
          <a:ext cx="1592416" cy="1592416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alpha val="50000"/>
                <a:hueOff val="-7"/>
                <a:satOff val="1502"/>
                <a:lumOff val="722"/>
                <a:alphaOff val="375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alpha val="50000"/>
                <a:hueOff val="-7"/>
                <a:satOff val="1502"/>
                <a:lumOff val="722"/>
                <a:alphaOff val="375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alpha val="50000"/>
                <a:hueOff val="-7"/>
                <a:satOff val="1502"/>
                <a:lumOff val="722"/>
                <a:alphaOff val="375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Social Class</a:t>
          </a:r>
        </a:p>
      </dsp:txBody>
      <dsp:txXfrm>
        <a:off x="2699998" y="233206"/>
        <a:ext cx="1126008" cy="1126008"/>
      </dsp:txXfrm>
    </dsp:sp>
    <dsp:sp modelId="{26AFF6C9-D32F-48D6-ADD3-84C7DE8B40D6}">
      <dsp:nvSpPr>
        <dsp:cNvPr id="0" name=""/>
        <dsp:cNvSpPr/>
      </dsp:nvSpPr>
      <dsp:spPr>
        <a:xfrm>
          <a:off x="3880454" y="607482"/>
          <a:ext cx="1592416" cy="1592416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alpha val="50000"/>
                <a:hueOff val="-14"/>
                <a:satOff val="3004"/>
                <a:lumOff val="1445"/>
                <a:alphaOff val="750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alpha val="50000"/>
                <a:hueOff val="-14"/>
                <a:satOff val="3004"/>
                <a:lumOff val="1445"/>
                <a:alphaOff val="750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alpha val="50000"/>
                <a:hueOff val="-14"/>
                <a:satOff val="3004"/>
                <a:lumOff val="1445"/>
                <a:alphaOff val="75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Nationality</a:t>
          </a:r>
        </a:p>
      </dsp:txBody>
      <dsp:txXfrm>
        <a:off x="4113658" y="840686"/>
        <a:ext cx="1126008" cy="1126008"/>
      </dsp:txXfrm>
    </dsp:sp>
    <dsp:sp modelId="{4F82BCAE-9D4D-4C0C-8D78-6183F4783A56}">
      <dsp:nvSpPr>
        <dsp:cNvPr id="0" name=""/>
        <dsp:cNvSpPr/>
      </dsp:nvSpPr>
      <dsp:spPr>
        <a:xfrm>
          <a:off x="4487948" y="2074052"/>
          <a:ext cx="1592416" cy="1592416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alpha val="50000"/>
                <a:hueOff val="-21"/>
                <a:satOff val="4506"/>
                <a:lumOff val="2167"/>
                <a:alphaOff val="1125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alpha val="50000"/>
                <a:hueOff val="-21"/>
                <a:satOff val="4506"/>
                <a:lumOff val="2167"/>
                <a:alphaOff val="1125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alpha val="50000"/>
                <a:hueOff val="-21"/>
                <a:satOff val="4506"/>
                <a:lumOff val="2167"/>
                <a:alphaOff val="1125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Race</a:t>
          </a:r>
        </a:p>
      </dsp:txBody>
      <dsp:txXfrm>
        <a:off x="4721152" y="2307256"/>
        <a:ext cx="1126008" cy="1126008"/>
      </dsp:txXfrm>
    </dsp:sp>
    <dsp:sp modelId="{26DC7B6E-DF9F-42F4-9E33-715D15E2305C}">
      <dsp:nvSpPr>
        <dsp:cNvPr id="0" name=""/>
        <dsp:cNvSpPr/>
      </dsp:nvSpPr>
      <dsp:spPr>
        <a:xfrm>
          <a:off x="3922565" y="3498508"/>
          <a:ext cx="1592416" cy="1592416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alpha val="50000"/>
                <a:hueOff val="-28"/>
                <a:satOff val="6008"/>
                <a:lumOff val="2890"/>
                <a:alphaOff val="1500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alpha val="50000"/>
                <a:hueOff val="-28"/>
                <a:satOff val="6008"/>
                <a:lumOff val="2890"/>
                <a:alphaOff val="1500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alpha val="50000"/>
                <a:hueOff val="-28"/>
                <a:satOff val="6008"/>
                <a:lumOff val="2890"/>
                <a:alphaOff val="15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Ethnic Group</a:t>
          </a:r>
        </a:p>
      </dsp:txBody>
      <dsp:txXfrm>
        <a:off x="4155769" y="3731712"/>
        <a:ext cx="1126008" cy="1126008"/>
      </dsp:txXfrm>
    </dsp:sp>
    <dsp:sp modelId="{C3D28AEF-9555-4507-AD56-AEE48D28E36D}">
      <dsp:nvSpPr>
        <dsp:cNvPr id="0" name=""/>
        <dsp:cNvSpPr/>
      </dsp:nvSpPr>
      <dsp:spPr>
        <a:xfrm>
          <a:off x="2356904" y="4053928"/>
          <a:ext cx="1706353" cy="1718758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alpha val="50000"/>
                <a:hueOff val="-35"/>
                <a:satOff val="7509"/>
                <a:lumOff val="3612"/>
                <a:alphaOff val="1875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alpha val="50000"/>
                <a:hueOff val="-35"/>
                <a:satOff val="7509"/>
                <a:lumOff val="3612"/>
                <a:alphaOff val="1875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alpha val="50000"/>
                <a:hueOff val="-35"/>
                <a:satOff val="7509"/>
                <a:lumOff val="3612"/>
                <a:alphaOff val="1875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Exceptionality and/or Non-exceptionality</a:t>
          </a:r>
        </a:p>
      </dsp:txBody>
      <dsp:txXfrm>
        <a:off x="2606794" y="4305634"/>
        <a:ext cx="1206573" cy="1215346"/>
      </dsp:txXfrm>
    </dsp:sp>
    <dsp:sp modelId="{641E3B57-AEBE-480B-A95F-CD9DF5355EB3}">
      <dsp:nvSpPr>
        <dsp:cNvPr id="0" name=""/>
        <dsp:cNvSpPr/>
      </dsp:nvSpPr>
      <dsp:spPr>
        <a:xfrm>
          <a:off x="919233" y="3526603"/>
          <a:ext cx="1592416" cy="1592416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alpha val="50000"/>
                <a:hueOff val="-43"/>
                <a:satOff val="9011"/>
                <a:lumOff val="4335"/>
                <a:alphaOff val="2250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alpha val="50000"/>
                <a:hueOff val="-43"/>
                <a:satOff val="9011"/>
                <a:lumOff val="4335"/>
                <a:alphaOff val="2250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alpha val="50000"/>
                <a:hueOff val="-43"/>
                <a:satOff val="9011"/>
                <a:lumOff val="4335"/>
                <a:alphaOff val="225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Religion</a:t>
          </a:r>
        </a:p>
      </dsp:txBody>
      <dsp:txXfrm>
        <a:off x="1152437" y="3759807"/>
        <a:ext cx="1126008" cy="1126008"/>
      </dsp:txXfrm>
    </dsp:sp>
    <dsp:sp modelId="{608B06ED-4E69-4ADF-B721-DD5E8C66550F}">
      <dsp:nvSpPr>
        <dsp:cNvPr id="0" name=""/>
        <dsp:cNvSpPr/>
      </dsp:nvSpPr>
      <dsp:spPr>
        <a:xfrm>
          <a:off x="392735" y="2074054"/>
          <a:ext cx="1592416" cy="1592416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alpha val="50000"/>
                <a:hueOff val="-50"/>
                <a:satOff val="10513"/>
                <a:lumOff val="5057"/>
                <a:alphaOff val="2625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alpha val="50000"/>
                <a:hueOff val="-50"/>
                <a:satOff val="10513"/>
                <a:lumOff val="5057"/>
                <a:alphaOff val="2625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alpha val="50000"/>
                <a:hueOff val="-50"/>
                <a:satOff val="10513"/>
                <a:lumOff val="5057"/>
                <a:alphaOff val="2625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Geographic Region</a:t>
          </a:r>
        </a:p>
      </dsp:txBody>
      <dsp:txXfrm>
        <a:off x="625939" y="2307258"/>
        <a:ext cx="1126008" cy="1126008"/>
      </dsp:txXfrm>
    </dsp:sp>
    <dsp:sp modelId="{99451419-8153-42FD-86DB-5B408E329E27}">
      <dsp:nvSpPr>
        <dsp:cNvPr id="0" name=""/>
        <dsp:cNvSpPr/>
      </dsp:nvSpPr>
      <dsp:spPr>
        <a:xfrm>
          <a:off x="1000218" y="607481"/>
          <a:ext cx="1592416" cy="1592416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alpha val="50000"/>
                <a:hueOff val="-57"/>
                <a:satOff val="12015"/>
                <a:lumOff val="5780"/>
                <a:alphaOff val="3000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alpha val="50000"/>
                <a:hueOff val="-57"/>
                <a:satOff val="12015"/>
                <a:lumOff val="5780"/>
                <a:alphaOff val="3000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alpha val="50000"/>
                <a:hueOff val="-57"/>
                <a:satOff val="12015"/>
                <a:lumOff val="5780"/>
                <a:alphaOff val="3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Gender/ Sexual Orientation</a:t>
          </a:r>
          <a:endParaRPr lang="en-US" sz="1600" kern="1200" dirty="0"/>
        </a:p>
      </dsp:txBody>
      <dsp:txXfrm>
        <a:off x="1233422" y="840685"/>
        <a:ext cx="1126008" cy="11260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8" tIns="46654" rIns="93308" bIns="46654" numCol="1" anchor="t" anchorCtr="0" compatLnSpc="1">
            <a:prstTxWarp prst="textNoShape">
              <a:avLst/>
            </a:prstTxWarp>
          </a:bodyPr>
          <a:lstStyle>
            <a:lvl1pPr defTabSz="933176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9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8" tIns="46654" rIns="93308" bIns="46654" numCol="1" anchor="t" anchorCtr="0" compatLnSpc="1">
            <a:prstTxWarp prst="textNoShape">
              <a:avLst/>
            </a:prstTxWarp>
          </a:bodyPr>
          <a:lstStyle>
            <a:lvl1pPr algn="r" defTabSz="933176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8" tIns="46654" rIns="93308" bIns="46654" numCol="1" anchor="b" anchorCtr="0" compatLnSpc="1">
            <a:prstTxWarp prst="textNoShape">
              <a:avLst/>
            </a:prstTxWarp>
          </a:bodyPr>
          <a:lstStyle>
            <a:lvl1pPr defTabSz="933176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9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8" tIns="46654" rIns="93308" bIns="46654" numCol="1" anchor="b" anchorCtr="0" compatLnSpc="1">
            <a:prstTxWarp prst="textNoShape">
              <a:avLst/>
            </a:prstTxWarp>
          </a:bodyPr>
          <a:lstStyle>
            <a:lvl1pPr algn="r" defTabSz="933176">
              <a:defRPr sz="1200">
                <a:ea typeface="+mn-ea"/>
              </a:defRPr>
            </a:lvl1pPr>
          </a:lstStyle>
          <a:p>
            <a:pPr>
              <a:defRPr/>
            </a:pPr>
            <a:fld id="{60FA0523-F7C0-4592-A9FE-CCE391AF62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539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8" tIns="46654" rIns="93308" bIns="46654" numCol="1" anchor="t" anchorCtr="0" compatLnSpc="1">
            <a:prstTxWarp prst="textNoShape">
              <a:avLst/>
            </a:prstTxWarp>
          </a:bodyPr>
          <a:lstStyle>
            <a:lvl1pPr defTabSz="933176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9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8" tIns="46654" rIns="93308" bIns="46654" numCol="1" anchor="t" anchorCtr="0" compatLnSpc="1">
            <a:prstTxWarp prst="textNoShape">
              <a:avLst/>
            </a:prstTxWarp>
          </a:bodyPr>
          <a:lstStyle>
            <a:lvl1pPr algn="r" defTabSz="933176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160338"/>
            <a:ext cx="5019675" cy="37639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49910" y="4121152"/>
            <a:ext cx="6461901" cy="424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8" tIns="46654" rIns="93308" bIns="466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8" tIns="46654" rIns="93308" bIns="46654" numCol="1" anchor="b" anchorCtr="0" compatLnSpc="1">
            <a:prstTxWarp prst="textNoShape">
              <a:avLst/>
            </a:prstTxWarp>
          </a:bodyPr>
          <a:lstStyle>
            <a:lvl1pPr defTabSz="933176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9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8" tIns="46654" rIns="93308" bIns="46654" numCol="1" anchor="b" anchorCtr="0" compatLnSpc="1">
            <a:prstTxWarp prst="textNoShape">
              <a:avLst/>
            </a:prstTxWarp>
          </a:bodyPr>
          <a:lstStyle>
            <a:lvl1pPr algn="r" defTabSz="933176">
              <a:defRPr sz="1200">
                <a:ea typeface="+mn-ea"/>
              </a:defRPr>
            </a:lvl1pPr>
          </a:lstStyle>
          <a:p>
            <a:pPr>
              <a:defRPr/>
            </a:pPr>
            <a:fld id="{E9CDFCA3-B653-48FD-A41A-1F774F67B5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1227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EDLE 8329 Introductory Video Notes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Dr. Mary A. Hooper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EEC7434-C6BD-4145-8E8B-BCEC2071B62F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2809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 8.3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5FBED-85C4-4037-A118-8FAC5D6A149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4719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 8.5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CDFCA3-B653-48FD-A41A-1F774F67B50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6140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 8.6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CDFCA3-B653-48FD-A41A-1F774F67B50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40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CDFCA3-B653-48FD-A41A-1F774F67B50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05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</a:t>
            </a:r>
            <a:r>
              <a:rPr lang="en-US" baseline="0" dirty="0" smtClean="0"/>
              <a:t> 7.2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CDFCA3-B653-48FD-A41A-1F774F67B50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28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 7.3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CDFCA3-B653-48FD-A41A-1F774F67B50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8344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 7.4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CDFCA3-B653-48FD-A41A-1F774F67B50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830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 7.5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CDFCA3-B653-48FD-A41A-1F774F67B50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868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 7.6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5471A4-E3B0-43A1-95BC-F9063555AF5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7038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 8.1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CDFCA3-B653-48FD-A41A-1F774F67B50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248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 8.2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CDFCA3-B653-48FD-A41A-1F774F67B50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617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C0504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C0504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8E28-8B3B-4737-B742-CBFCC19A1D79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181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C0504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0504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E7FD-DB13-4321-B549-7A999AB221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072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C0504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0504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5548-A849-419D-999D-F0A2AB503D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212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5" name="Rectangle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0" name="Rectangle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 useBgFill="1">
        <p:nvSpPr>
          <p:cNvPr id="11" name="Rounded Rectangle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 useBgFill="1">
        <p:nvSpPr>
          <p:cNvPr id="12" name="Rounded Rectangle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5" name="Rectangle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9A0E8D59-098C-481D-B943-A9A04B499D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507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686800" cy="10668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686800" cy="4800600"/>
          </a:xfrm>
        </p:spPr>
        <p:txBody>
          <a:bodyPr>
            <a:normAutofit/>
          </a:bodyPr>
          <a:lstStyle>
            <a:lvl1pPr>
              <a:defRPr sz="4000">
                <a:latin typeface="Arial" pitchFamily="34" charset="0"/>
                <a:cs typeface="Arial" pitchFamily="34" charset="0"/>
              </a:defRPr>
            </a:lvl1pPr>
            <a:lvl2pPr>
              <a:defRPr sz="3600">
                <a:latin typeface="Arial" pitchFamily="34" charset="0"/>
                <a:cs typeface="Arial" pitchFamily="34" charset="0"/>
              </a:defRPr>
            </a:lvl2pPr>
            <a:lvl3pPr>
              <a:defRPr sz="3600">
                <a:latin typeface="Arial" pitchFamily="34" charset="0"/>
                <a:cs typeface="Arial" pitchFamily="34" charset="0"/>
              </a:defRPr>
            </a:lvl3pPr>
            <a:lvl4pPr>
              <a:defRPr sz="3200">
                <a:latin typeface="Arial" pitchFamily="34" charset="0"/>
                <a:cs typeface="Arial" pitchFamily="34" charset="0"/>
              </a:defRPr>
            </a:lvl4pPr>
            <a:lvl5pPr>
              <a:defRPr sz="3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928C4-FF83-47AF-BBDF-8661525803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017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326A5-919A-4D2E-BEE2-8C87B1739E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2729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8763000" cy="10668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1" y="1639824"/>
            <a:ext cx="4494388" cy="4525963"/>
          </a:xfr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9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7427" y="1639824"/>
            <a:ext cx="4377973" cy="4525963"/>
          </a:xfr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9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F93E44C-0415-41FF-971A-93AB6FF504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4540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3BBBDBA-6737-4B0D-B4B5-4286FFBFB8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184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B04BC-5E96-49A2-8CC2-4CC54038F4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5583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831F8-1A31-4179-AB3C-AA8B008E45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3682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BA2C1-88F0-4DA7-B70D-7CFFD11D8F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000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9C8AD-62FC-2A48-842B-5DDCEF2B43DC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9142-E863-4144-83E7-8A26DC6A4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04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87B31-FBF0-4B57-ABC4-0F2CC9C311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8160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40FDF-62BC-4E4D-A1F2-B3BA7D94C1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839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DC87A-8563-4321-9F67-B1AC9A7B88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4048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BB886B-940B-43E6-B5F5-190C780BF30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026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C0504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0504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05AC-F839-43F0-A9F8-7C8FD2430D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95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9C8AD-62FC-2A48-842B-5DDCEF2B43DC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80DFE-7581-474A-9337-FC2B60437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85208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C0504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0504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F2BF7-4BE7-43F1-AF16-EDCEE6508A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764939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50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C0504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0504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8ADE-BC18-4FF4-B26E-040A631B43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96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C0504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0504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81788-78C0-4F00-B7A1-3A3F5205B6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290611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C0504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EFE3C-295B-4753-9EDF-3B4CDA576B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3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C0504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C0504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B12C53B-D19F-43E8-9E08-A1DCA644D4F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82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4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2063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64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rgbClr val="C0504D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rgbClr val="C0504D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1BB886B-940B-43E6-B5F5-190C780BF3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997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6" r:id="rId1"/>
    <p:sldLayoutId id="2147484017" r:id="rId2"/>
    <p:sldLayoutId id="2147484018" r:id="rId3"/>
    <p:sldLayoutId id="2147484019" r:id="rId4"/>
    <p:sldLayoutId id="2147484020" r:id="rId5"/>
    <p:sldLayoutId id="2147484021" r:id="rId6"/>
    <p:sldLayoutId id="2147484022" r:id="rId7"/>
    <p:sldLayoutId id="2147484023" r:id="rId8"/>
    <p:sldLayoutId id="2147484024" r:id="rId9"/>
    <p:sldLayoutId id="2147484025" r:id="rId10"/>
    <p:sldLayoutId id="2147484026" r:id="rId11"/>
    <p:sldLayoutId id="2147484027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9BBB59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9BBB59"/>
        </a:buClr>
        <a:buFont typeface="Georgia" pitchFamily="18" charset="0"/>
        <a:buChar char="▫"/>
        <a:defRPr sz="2000" kern="1200">
          <a:solidFill>
            <a:srgbClr val="9BBB59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hoolreforminititative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066801"/>
            <a:ext cx="4724400" cy="2805112"/>
          </a:xfrm>
        </p:spPr>
        <p:txBody>
          <a:bodyPr>
            <a:normAutofit/>
          </a:bodyPr>
          <a:lstStyle/>
          <a:p>
            <a:r>
              <a:rPr lang="en-US" altLang="en-US" sz="5400" dirty="0" smtClean="0"/>
              <a:t>Module IV</a:t>
            </a:r>
            <a:endParaRPr lang="en-US" altLang="en-US" sz="5400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99938"/>
            <a:ext cx="8382000" cy="2704062"/>
          </a:xfrm>
        </p:spPr>
        <p:txBody>
          <a:bodyPr>
            <a:normAutofit fontScale="92500" lnSpcReduction="20000"/>
          </a:bodyPr>
          <a:lstStyle/>
          <a:p>
            <a:endParaRPr lang="en-US" altLang="en-US" sz="4000" i="1" dirty="0" smtClean="0"/>
          </a:p>
          <a:p>
            <a:r>
              <a:rPr lang="en-US" altLang="en-US" sz="4000" i="1" dirty="0" smtClean="0"/>
              <a:t>Creating Capacity for Learning and Equity in Schools: </a:t>
            </a:r>
          </a:p>
          <a:p>
            <a:r>
              <a:rPr lang="en-US" altLang="en-US" sz="4000" i="1" dirty="0" smtClean="0"/>
              <a:t>The Mode of Transformational  Leadership</a:t>
            </a:r>
            <a:endParaRPr lang="en-US" altLang="en-US" sz="4000" i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6412" y="848360"/>
            <a:ext cx="1552575" cy="2257425"/>
          </a:xfrm>
          <a:prstGeom prst="rect">
            <a:avLst/>
          </a:prstGeom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172200" y="2818764"/>
            <a:ext cx="2921000" cy="735013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altLang="en-US" sz="2000" i="1" dirty="0" smtClean="0">
                <a:solidFill>
                  <a:prstClr val="white"/>
                </a:solidFill>
                <a:latin typeface="Trebuchet MS"/>
              </a:rPr>
              <a:t>Dr. Mary A. Hooper</a:t>
            </a:r>
            <a:endParaRPr lang="en-US" altLang="en-US" sz="2000" i="1" dirty="0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6" name="TextBox 2"/>
          <p:cNvSpPr txBox="1"/>
          <p:nvPr/>
        </p:nvSpPr>
        <p:spPr>
          <a:xfrm>
            <a:off x="3342412" y="6642556"/>
            <a:ext cx="58015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800" i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Capacity for Learning and Equity 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Mary A. Hooper and Victoria L. Bernhardt, © Copyright Taylor &amp; Francis 2016</a:t>
            </a:r>
          </a:p>
        </p:txBody>
      </p:sp>
    </p:spTree>
    <p:extLst>
      <p:ext uri="{BB962C8B-B14F-4D97-AF65-F5344CB8AC3E}">
        <p14:creationId xmlns:p14="http://schemas.microsoft.com/office/powerpoint/2010/main" val="283532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/>
          <p:cNvSpPr/>
          <p:nvPr/>
        </p:nvSpPr>
        <p:spPr>
          <a:xfrm>
            <a:off x="472440" y="4191000"/>
            <a:ext cx="8077200" cy="1524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perspectiveRelaxed">
              <a:rot lat="17973603" lon="0" rev="0"/>
            </a:camera>
            <a:lightRig rig="soft" dir="t"/>
          </a:scene3d>
          <a:sp3d extrusionH="6350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 flipH="1">
            <a:off x="4457700" y="3352801"/>
            <a:ext cx="2362200" cy="762000"/>
          </a:xfrm>
          <a:prstGeom prst="trapezoid">
            <a:avLst>
              <a:gd name="adj" fmla="val 69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82696"/>
          </a:xfrm>
        </p:spPr>
        <p:txBody>
          <a:bodyPr/>
          <a:lstStyle/>
          <a:p>
            <a:pPr algn="ctr"/>
            <a:r>
              <a:rPr lang="en-US" b="1" smtClean="0"/>
              <a:t>Mutual Expectations</a:t>
            </a:r>
            <a:endParaRPr lang="en-US" b="1" dirty="0"/>
          </a:p>
        </p:txBody>
      </p:sp>
      <p:sp>
        <p:nvSpPr>
          <p:cNvPr id="6" name="Trapezoid 5"/>
          <p:cNvSpPr/>
          <p:nvPr/>
        </p:nvSpPr>
        <p:spPr>
          <a:xfrm rot="5400000">
            <a:off x="2247900" y="3352800"/>
            <a:ext cx="2362200" cy="762000"/>
          </a:xfrm>
          <a:prstGeom prst="trapezoid">
            <a:avLst>
              <a:gd name="adj" fmla="val 69000"/>
            </a:avLst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3657600" y="3009900"/>
            <a:ext cx="1676400" cy="1447800"/>
          </a:xfrm>
          <a:prstGeom prst="roundRect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 Same Side Corner Rectangle 6"/>
          <p:cNvSpPr/>
          <p:nvPr/>
        </p:nvSpPr>
        <p:spPr>
          <a:xfrm rot="5400000">
            <a:off x="6134100" y="2438400"/>
            <a:ext cx="2362200" cy="2590800"/>
          </a:xfrm>
          <a:prstGeom prst="round2SameRect">
            <a:avLst>
              <a:gd name="adj1" fmla="val 12796"/>
              <a:gd name="adj2" fmla="val 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 Same Side Corner Rectangle 7"/>
          <p:cNvSpPr/>
          <p:nvPr/>
        </p:nvSpPr>
        <p:spPr>
          <a:xfrm rot="16200000" flipH="1">
            <a:off x="571500" y="2438400"/>
            <a:ext cx="2362200" cy="2590800"/>
          </a:xfrm>
          <a:prstGeom prst="round2SameRect">
            <a:avLst>
              <a:gd name="adj1" fmla="val 12796"/>
              <a:gd name="adj2" fmla="val 0"/>
            </a:avLst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25"/>
          <p:cNvGrpSpPr/>
          <p:nvPr/>
        </p:nvGrpSpPr>
        <p:grpSpPr>
          <a:xfrm flipH="1">
            <a:off x="5448300" y="1828800"/>
            <a:ext cx="558800" cy="457200"/>
            <a:chOff x="3124200" y="5257800"/>
            <a:chExt cx="838200" cy="685800"/>
          </a:xfrm>
          <a:solidFill>
            <a:schemeClr val="tx2">
              <a:lumMod val="60000"/>
              <a:lumOff val="40000"/>
            </a:schemeClr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7" name="Chevron 26"/>
            <p:cNvSpPr/>
            <p:nvPr/>
          </p:nvSpPr>
          <p:spPr>
            <a:xfrm>
              <a:off x="3124200" y="5257800"/>
              <a:ext cx="457200" cy="685800"/>
            </a:xfrm>
            <a:prstGeom prst="chevron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8" name="Chevron 27"/>
            <p:cNvSpPr/>
            <p:nvPr/>
          </p:nvSpPr>
          <p:spPr>
            <a:xfrm>
              <a:off x="3505200" y="5257800"/>
              <a:ext cx="457200" cy="685800"/>
            </a:xfrm>
            <a:prstGeom prst="chevron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1306287" y="5410200"/>
            <a:ext cx="6668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What do you expect the school to achieve?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179454" y="1828800"/>
            <a:ext cx="17427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Community</a:t>
            </a:r>
            <a:endParaRPr lang="en-US" sz="2400" dirty="0"/>
          </a:p>
        </p:txBody>
      </p:sp>
      <p:sp>
        <p:nvSpPr>
          <p:cNvPr id="49" name="TextBox 48"/>
          <p:cNvSpPr txBox="1"/>
          <p:nvPr/>
        </p:nvSpPr>
        <p:spPr>
          <a:xfrm>
            <a:off x="3762829" y="3278470"/>
            <a:ext cx="14630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Shared Values</a:t>
            </a:r>
            <a:endParaRPr lang="en-US" sz="2400" dirty="0"/>
          </a:p>
        </p:txBody>
      </p:sp>
      <p:sp>
        <p:nvSpPr>
          <p:cNvPr id="50" name="Rectangle 49"/>
          <p:cNvSpPr/>
          <p:nvPr/>
        </p:nvSpPr>
        <p:spPr>
          <a:xfrm>
            <a:off x="6172200" y="3124200"/>
            <a:ext cx="2286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 What can school leaders expect from you?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609600" y="3124200"/>
            <a:ext cx="2286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What do you expect from school leaders?</a:t>
            </a:r>
          </a:p>
        </p:txBody>
      </p:sp>
      <p:grpSp>
        <p:nvGrpSpPr>
          <p:cNvPr id="29" name="Group 25"/>
          <p:cNvGrpSpPr/>
          <p:nvPr/>
        </p:nvGrpSpPr>
        <p:grpSpPr>
          <a:xfrm>
            <a:off x="3017885" y="1835221"/>
            <a:ext cx="558800" cy="457200"/>
            <a:chOff x="3124200" y="5257800"/>
            <a:chExt cx="838200" cy="685800"/>
          </a:xfrm>
          <a:solidFill>
            <a:schemeClr val="tx2">
              <a:lumMod val="60000"/>
              <a:lumOff val="40000"/>
            </a:schemeClr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0" name="Chevron 29"/>
            <p:cNvSpPr/>
            <p:nvPr/>
          </p:nvSpPr>
          <p:spPr>
            <a:xfrm>
              <a:off x="3124200" y="5257800"/>
              <a:ext cx="457200" cy="685800"/>
            </a:xfrm>
            <a:prstGeom prst="chevron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" name="Chevron 30"/>
            <p:cNvSpPr/>
            <p:nvPr/>
          </p:nvSpPr>
          <p:spPr>
            <a:xfrm>
              <a:off x="3505200" y="5257800"/>
              <a:ext cx="457200" cy="685800"/>
            </a:xfrm>
            <a:prstGeom prst="chevron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501556" y="1847922"/>
            <a:ext cx="12987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Leaders</a:t>
            </a:r>
            <a:endParaRPr lang="en-US" sz="2400" dirty="0"/>
          </a:p>
        </p:txBody>
      </p:sp>
      <p:sp>
        <p:nvSpPr>
          <p:cNvPr id="21" name="TextBox 2"/>
          <p:cNvSpPr txBox="1"/>
          <p:nvPr/>
        </p:nvSpPr>
        <p:spPr>
          <a:xfrm>
            <a:off x="3342412" y="6642556"/>
            <a:ext cx="58015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800" i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Capacity for Learning and Equity 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Mary A. Hooper and Victoria L. Bernhardt, © Copyright Taylor &amp; Francis 2016</a:t>
            </a:r>
          </a:p>
        </p:txBody>
      </p:sp>
    </p:spTree>
    <p:extLst>
      <p:ext uri="{BB962C8B-B14F-4D97-AF65-F5344CB8AC3E}">
        <p14:creationId xmlns:p14="http://schemas.microsoft.com/office/powerpoint/2010/main" val="1641158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875" y="671954"/>
            <a:ext cx="5744261" cy="808608"/>
          </a:xfrm>
        </p:spPr>
        <p:txBody>
          <a:bodyPr>
            <a:noAutofit/>
          </a:bodyPr>
          <a:lstStyle/>
          <a:p>
            <a:pPr algn="ctr"/>
            <a:r>
              <a:rPr lang="en-US" sz="3200" b="1" i="1" smtClean="0"/>
              <a:t>Capacity for Learning and Equity</a:t>
            </a:r>
            <a:endParaRPr lang="en-US" sz="3200" b="1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5239659" y="5056264"/>
            <a:ext cx="3417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Norms for creating capacity define members’ commitment to action which are regularly reviewed and refined.</a:t>
            </a:r>
            <a:endParaRPr lang="en-US" dirty="0"/>
          </a:p>
        </p:txBody>
      </p:sp>
      <p:grpSp>
        <p:nvGrpSpPr>
          <p:cNvPr id="31" name="Group 30"/>
          <p:cNvGrpSpPr/>
          <p:nvPr/>
        </p:nvGrpSpPr>
        <p:grpSpPr>
          <a:xfrm>
            <a:off x="749653" y="1577504"/>
            <a:ext cx="5180442" cy="3870114"/>
            <a:chOff x="749653" y="1577504"/>
            <a:chExt cx="5180442" cy="3870114"/>
          </a:xfrm>
        </p:grpSpPr>
        <p:sp>
          <p:nvSpPr>
            <p:cNvPr id="32" name="Oval 31"/>
            <p:cNvSpPr/>
            <p:nvPr/>
          </p:nvSpPr>
          <p:spPr>
            <a:xfrm>
              <a:off x="2344594" y="4414090"/>
              <a:ext cx="108388" cy="108388"/>
            </a:xfrm>
            <a:prstGeom prst="ellipse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Oval 32"/>
            <p:cNvSpPr/>
            <p:nvPr/>
          </p:nvSpPr>
          <p:spPr>
            <a:xfrm>
              <a:off x="2140281" y="4512445"/>
              <a:ext cx="108388" cy="108388"/>
            </a:xfrm>
            <a:prstGeom prst="ellipse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Oval 33"/>
            <p:cNvSpPr/>
            <p:nvPr/>
          </p:nvSpPr>
          <p:spPr>
            <a:xfrm>
              <a:off x="1926213" y="4590133"/>
              <a:ext cx="108388" cy="108388"/>
            </a:xfrm>
            <a:prstGeom prst="ellipse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Oval 34"/>
            <p:cNvSpPr/>
            <p:nvPr/>
          </p:nvSpPr>
          <p:spPr>
            <a:xfrm>
              <a:off x="3325513" y="3275552"/>
              <a:ext cx="108388" cy="108388"/>
            </a:xfrm>
            <a:prstGeom prst="ellipse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Oval 35"/>
            <p:cNvSpPr/>
            <p:nvPr/>
          </p:nvSpPr>
          <p:spPr>
            <a:xfrm>
              <a:off x="3243137" y="3475705"/>
              <a:ext cx="108388" cy="108388"/>
            </a:xfrm>
            <a:prstGeom prst="ellipse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Oval 36"/>
            <p:cNvSpPr/>
            <p:nvPr/>
          </p:nvSpPr>
          <p:spPr>
            <a:xfrm>
              <a:off x="3184608" y="1768855"/>
              <a:ext cx="108388" cy="108388"/>
            </a:xfrm>
            <a:prstGeom prst="ellipse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3335268" y="1673180"/>
              <a:ext cx="108388" cy="108388"/>
            </a:xfrm>
            <a:prstGeom prst="ellipse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3485928" y="1577504"/>
              <a:ext cx="108388" cy="108388"/>
            </a:xfrm>
            <a:prstGeom prst="ellipse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Oval 39"/>
            <p:cNvSpPr/>
            <p:nvPr/>
          </p:nvSpPr>
          <p:spPr>
            <a:xfrm>
              <a:off x="3636589" y="1673180"/>
              <a:ext cx="108388" cy="108388"/>
            </a:xfrm>
            <a:prstGeom prst="ellipse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3787249" y="1768855"/>
              <a:ext cx="108388" cy="108388"/>
            </a:xfrm>
            <a:prstGeom prst="ellipse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Oval 41"/>
            <p:cNvSpPr/>
            <p:nvPr/>
          </p:nvSpPr>
          <p:spPr>
            <a:xfrm>
              <a:off x="3485928" y="1779188"/>
              <a:ext cx="108388" cy="108388"/>
            </a:xfrm>
            <a:prstGeom prst="ellipse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Oval 42"/>
            <p:cNvSpPr/>
            <p:nvPr/>
          </p:nvSpPr>
          <p:spPr>
            <a:xfrm>
              <a:off x="3485928" y="1981255"/>
              <a:ext cx="108388" cy="108388"/>
            </a:xfrm>
            <a:prstGeom prst="ellipse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4" name="Freeform 43"/>
            <p:cNvSpPr/>
            <p:nvPr/>
          </p:nvSpPr>
          <p:spPr>
            <a:xfrm>
              <a:off x="1397818" y="4820753"/>
              <a:ext cx="2337946" cy="626865"/>
            </a:xfrm>
            <a:custGeom>
              <a:avLst/>
              <a:gdLst>
                <a:gd name="connsiteX0" fmla="*/ 0 w 2337946"/>
                <a:gd name="connsiteY0" fmla="*/ 104480 h 626865"/>
                <a:gd name="connsiteX1" fmla="*/ 104480 w 2337946"/>
                <a:gd name="connsiteY1" fmla="*/ 0 h 626865"/>
                <a:gd name="connsiteX2" fmla="*/ 2233466 w 2337946"/>
                <a:gd name="connsiteY2" fmla="*/ 0 h 626865"/>
                <a:gd name="connsiteX3" fmla="*/ 2337946 w 2337946"/>
                <a:gd name="connsiteY3" fmla="*/ 104480 h 626865"/>
                <a:gd name="connsiteX4" fmla="*/ 2337946 w 2337946"/>
                <a:gd name="connsiteY4" fmla="*/ 522385 h 626865"/>
                <a:gd name="connsiteX5" fmla="*/ 2233466 w 2337946"/>
                <a:gd name="connsiteY5" fmla="*/ 626865 h 626865"/>
                <a:gd name="connsiteX6" fmla="*/ 104480 w 2337946"/>
                <a:gd name="connsiteY6" fmla="*/ 626865 h 626865"/>
                <a:gd name="connsiteX7" fmla="*/ 0 w 2337946"/>
                <a:gd name="connsiteY7" fmla="*/ 522385 h 626865"/>
                <a:gd name="connsiteX8" fmla="*/ 0 w 2337946"/>
                <a:gd name="connsiteY8" fmla="*/ 104480 h 626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7946" h="626865">
                  <a:moveTo>
                    <a:pt x="0" y="104480"/>
                  </a:moveTo>
                  <a:cubicBezTo>
                    <a:pt x="0" y="46777"/>
                    <a:pt x="46777" y="0"/>
                    <a:pt x="104480" y="0"/>
                  </a:cubicBezTo>
                  <a:lnTo>
                    <a:pt x="2233466" y="0"/>
                  </a:lnTo>
                  <a:cubicBezTo>
                    <a:pt x="2291169" y="0"/>
                    <a:pt x="2337946" y="46777"/>
                    <a:pt x="2337946" y="104480"/>
                  </a:cubicBezTo>
                  <a:lnTo>
                    <a:pt x="2337946" y="522385"/>
                  </a:lnTo>
                  <a:cubicBezTo>
                    <a:pt x="2337946" y="580088"/>
                    <a:pt x="2291169" y="626865"/>
                    <a:pt x="2233466" y="626865"/>
                  </a:cubicBezTo>
                  <a:lnTo>
                    <a:pt x="104480" y="626865"/>
                  </a:lnTo>
                  <a:cubicBezTo>
                    <a:pt x="46777" y="626865"/>
                    <a:pt x="0" y="580088"/>
                    <a:pt x="0" y="522385"/>
                  </a:cubicBezTo>
                  <a:lnTo>
                    <a:pt x="0" y="10448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25466" tIns="87751" rIns="87751" bIns="87751" numCol="1" spcCol="1270" anchor="ctr" anchorCtr="0">
              <a:noAutofit/>
            </a:bodyPr>
            <a:lstStyle/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 smtClean="0"/>
                <a:t>Logistics</a:t>
              </a:r>
              <a:endParaRPr lang="en-US" sz="1500" kern="1200" dirty="0"/>
            </a:p>
          </p:txBody>
        </p:sp>
        <p:sp>
          <p:nvSpPr>
            <p:cNvPr id="45" name="Oval 44"/>
            <p:cNvSpPr/>
            <p:nvPr/>
          </p:nvSpPr>
          <p:spPr>
            <a:xfrm>
              <a:off x="749653" y="4206134"/>
              <a:ext cx="1083888" cy="1083811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6" name="Freeform 45"/>
            <p:cNvSpPr/>
            <p:nvPr/>
          </p:nvSpPr>
          <p:spPr>
            <a:xfrm>
              <a:off x="2901713" y="4006746"/>
              <a:ext cx="2337946" cy="626865"/>
            </a:xfrm>
            <a:custGeom>
              <a:avLst/>
              <a:gdLst>
                <a:gd name="connsiteX0" fmla="*/ 0 w 2337946"/>
                <a:gd name="connsiteY0" fmla="*/ 104480 h 626865"/>
                <a:gd name="connsiteX1" fmla="*/ 104480 w 2337946"/>
                <a:gd name="connsiteY1" fmla="*/ 0 h 626865"/>
                <a:gd name="connsiteX2" fmla="*/ 2233466 w 2337946"/>
                <a:gd name="connsiteY2" fmla="*/ 0 h 626865"/>
                <a:gd name="connsiteX3" fmla="*/ 2337946 w 2337946"/>
                <a:gd name="connsiteY3" fmla="*/ 104480 h 626865"/>
                <a:gd name="connsiteX4" fmla="*/ 2337946 w 2337946"/>
                <a:gd name="connsiteY4" fmla="*/ 522385 h 626865"/>
                <a:gd name="connsiteX5" fmla="*/ 2233466 w 2337946"/>
                <a:gd name="connsiteY5" fmla="*/ 626865 h 626865"/>
                <a:gd name="connsiteX6" fmla="*/ 104480 w 2337946"/>
                <a:gd name="connsiteY6" fmla="*/ 626865 h 626865"/>
                <a:gd name="connsiteX7" fmla="*/ 0 w 2337946"/>
                <a:gd name="connsiteY7" fmla="*/ 522385 h 626865"/>
                <a:gd name="connsiteX8" fmla="*/ 0 w 2337946"/>
                <a:gd name="connsiteY8" fmla="*/ 104480 h 626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7946" h="626865">
                  <a:moveTo>
                    <a:pt x="0" y="104480"/>
                  </a:moveTo>
                  <a:cubicBezTo>
                    <a:pt x="0" y="46777"/>
                    <a:pt x="46777" y="0"/>
                    <a:pt x="104480" y="0"/>
                  </a:cubicBezTo>
                  <a:lnTo>
                    <a:pt x="2233466" y="0"/>
                  </a:lnTo>
                  <a:cubicBezTo>
                    <a:pt x="2291169" y="0"/>
                    <a:pt x="2337946" y="46777"/>
                    <a:pt x="2337946" y="104480"/>
                  </a:cubicBezTo>
                  <a:lnTo>
                    <a:pt x="2337946" y="522385"/>
                  </a:lnTo>
                  <a:cubicBezTo>
                    <a:pt x="2337946" y="580088"/>
                    <a:pt x="2291169" y="626865"/>
                    <a:pt x="2233466" y="626865"/>
                  </a:cubicBezTo>
                  <a:lnTo>
                    <a:pt x="104480" y="626865"/>
                  </a:lnTo>
                  <a:cubicBezTo>
                    <a:pt x="46777" y="626865"/>
                    <a:pt x="0" y="580088"/>
                    <a:pt x="0" y="522385"/>
                  </a:cubicBezTo>
                  <a:lnTo>
                    <a:pt x="0" y="10448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25466" tIns="87751" rIns="87751" bIns="87751" numCol="1" spcCol="1270" anchor="ctr" anchorCtr="0">
              <a:noAutofit/>
            </a:bodyPr>
            <a:lstStyle/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 smtClean="0"/>
                <a:t>Decision-Making Processes</a:t>
              </a:r>
              <a:endParaRPr lang="en-US" sz="1500" kern="1200" dirty="0"/>
            </a:p>
          </p:txBody>
        </p:sp>
        <p:sp>
          <p:nvSpPr>
            <p:cNvPr id="47" name="Oval 46"/>
            <p:cNvSpPr/>
            <p:nvPr/>
          </p:nvSpPr>
          <p:spPr>
            <a:xfrm>
              <a:off x="2253548" y="3392127"/>
              <a:ext cx="1083888" cy="1083811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8" name="Freeform 47"/>
            <p:cNvSpPr/>
            <p:nvPr/>
          </p:nvSpPr>
          <p:spPr>
            <a:xfrm>
              <a:off x="3592149" y="2772150"/>
              <a:ext cx="2337946" cy="626865"/>
            </a:xfrm>
            <a:custGeom>
              <a:avLst/>
              <a:gdLst>
                <a:gd name="connsiteX0" fmla="*/ 0 w 2337946"/>
                <a:gd name="connsiteY0" fmla="*/ 104480 h 626865"/>
                <a:gd name="connsiteX1" fmla="*/ 104480 w 2337946"/>
                <a:gd name="connsiteY1" fmla="*/ 0 h 626865"/>
                <a:gd name="connsiteX2" fmla="*/ 2233466 w 2337946"/>
                <a:gd name="connsiteY2" fmla="*/ 0 h 626865"/>
                <a:gd name="connsiteX3" fmla="*/ 2337946 w 2337946"/>
                <a:gd name="connsiteY3" fmla="*/ 104480 h 626865"/>
                <a:gd name="connsiteX4" fmla="*/ 2337946 w 2337946"/>
                <a:gd name="connsiteY4" fmla="*/ 522385 h 626865"/>
                <a:gd name="connsiteX5" fmla="*/ 2233466 w 2337946"/>
                <a:gd name="connsiteY5" fmla="*/ 626865 h 626865"/>
                <a:gd name="connsiteX6" fmla="*/ 104480 w 2337946"/>
                <a:gd name="connsiteY6" fmla="*/ 626865 h 626865"/>
                <a:gd name="connsiteX7" fmla="*/ 0 w 2337946"/>
                <a:gd name="connsiteY7" fmla="*/ 522385 h 626865"/>
                <a:gd name="connsiteX8" fmla="*/ 0 w 2337946"/>
                <a:gd name="connsiteY8" fmla="*/ 104480 h 626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7946" h="626865">
                  <a:moveTo>
                    <a:pt x="0" y="104480"/>
                  </a:moveTo>
                  <a:cubicBezTo>
                    <a:pt x="0" y="46777"/>
                    <a:pt x="46777" y="0"/>
                    <a:pt x="104480" y="0"/>
                  </a:cubicBezTo>
                  <a:lnTo>
                    <a:pt x="2233466" y="0"/>
                  </a:lnTo>
                  <a:cubicBezTo>
                    <a:pt x="2291169" y="0"/>
                    <a:pt x="2337946" y="46777"/>
                    <a:pt x="2337946" y="104480"/>
                  </a:cubicBezTo>
                  <a:lnTo>
                    <a:pt x="2337946" y="522385"/>
                  </a:lnTo>
                  <a:cubicBezTo>
                    <a:pt x="2337946" y="580088"/>
                    <a:pt x="2291169" y="626865"/>
                    <a:pt x="2233466" y="626865"/>
                  </a:cubicBezTo>
                  <a:lnTo>
                    <a:pt x="104480" y="626865"/>
                  </a:lnTo>
                  <a:cubicBezTo>
                    <a:pt x="46777" y="626865"/>
                    <a:pt x="0" y="580088"/>
                    <a:pt x="0" y="522385"/>
                  </a:cubicBezTo>
                  <a:lnTo>
                    <a:pt x="0" y="10448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25466" tIns="87751" rIns="87751" bIns="87751" numCol="1" spcCol="1270" anchor="ctr" anchorCtr="0">
              <a:noAutofit/>
            </a:bodyPr>
            <a:lstStyle/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smtClean="0"/>
                <a:t>Engaged Interactions</a:t>
              </a:r>
              <a:endParaRPr lang="en-US" sz="1500" kern="1200"/>
            </a:p>
          </p:txBody>
        </p:sp>
        <p:sp>
          <p:nvSpPr>
            <p:cNvPr id="49" name="Oval 48"/>
            <p:cNvSpPr/>
            <p:nvPr/>
          </p:nvSpPr>
          <p:spPr>
            <a:xfrm>
              <a:off x="2943984" y="2157531"/>
              <a:ext cx="1083888" cy="1083811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23" name="TextBox 22"/>
          <p:cNvSpPr txBox="1"/>
          <p:nvPr/>
        </p:nvSpPr>
        <p:spPr>
          <a:xfrm>
            <a:off x="449943" y="350610"/>
            <a:ext cx="8229600" cy="6079219"/>
          </a:xfrm>
          <a:prstGeom prst="rect">
            <a:avLst/>
          </a:prstGeom>
          <a:noFill/>
          <a:ln w="31750" cmpd="thickThin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4" name="TextBox 2"/>
          <p:cNvSpPr txBox="1"/>
          <p:nvPr/>
        </p:nvSpPr>
        <p:spPr>
          <a:xfrm>
            <a:off x="3342412" y="6642556"/>
            <a:ext cx="58015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800" i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Capacity for Learning and Equity 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Mary A. Hooper and Victoria L. Bernhardt, © Copyright Taylor &amp; Francis 2016</a:t>
            </a:r>
          </a:p>
        </p:txBody>
      </p:sp>
    </p:spTree>
    <p:extLst>
      <p:ext uri="{BB962C8B-B14F-4D97-AF65-F5344CB8AC3E}">
        <p14:creationId xmlns:p14="http://schemas.microsoft.com/office/powerpoint/2010/main" val="102622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8790" y="270403"/>
            <a:ext cx="8300720" cy="1231106"/>
          </a:xfrm>
          <a:prstGeom prst="rect">
            <a:avLst/>
          </a:prstGeom>
          <a:noFill/>
          <a:ln w="31750" cmpd="thickThin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sz="2000" b="1" u="sng" dirty="0" smtClean="0"/>
              <a:t>If – Then Protocol</a:t>
            </a:r>
          </a:p>
          <a:p>
            <a:pPr lvl="0"/>
            <a:r>
              <a:rPr lang="en-US" dirty="0" smtClean="0"/>
              <a:t>Purpose: Provide a framework for considering the necessary actions for accomplishing a specific outcome.  </a:t>
            </a:r>
          </a:p>
          <a:p>
            <a:pPr lvl="0"/>
            <a:r>
              <a:rPr lang="en-US" i="1" dirty="0" smtClean="0"/>
              <a:t>Time required: 15 minutes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8790" y="1825625"/>
            <a:ext cx="4036060" cy="4351338"/>
          </a:xfrm>
          <a:ln>
            <a:solidFill>
              <a:schemeClr val="accent5">
                <a:lumMod val="50000"/>
              </a:schemeClr>
            </a:solidFill>
          </a:ln>
        </p:spPr>
        <p:txBody>
          <a:bodyPr/>
          <a:lstStyle/>
          <a:p>
            <a:r>
              <a:rPr lang="en-US" dirty="0" smtClean="0"/>
              <a:t>IF …</a:t>
            </a:r>
          </a:p>
          <a:p>
            <a:endParaRPr lang="en-US" dirty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i="1" dirty="0" smtClean="0"/>
              <a:t>Use this space to record the specific deliverables that need to be completed for the initiative to be successful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4150360" cy="4351338"/>
          </a:xfrm>
          <a:ln>
            <a:solidFill>
              <a:schemeClr val="accent5">
                <a:lumMod val="50000"/>
              </a:schemeClr>
            </a:solidFill>
          </a:ln>
        </p:spPr>
        <p:txBody>
          <a:bodyPr/>
          <a:lstStyle/>
          <a:p>
            <a:r>
              <a:rPr lang="en-US" dirty="0" smtClean="0"/>
              <a:t>THEN …</a:t>
            </a:r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i="1" dirty="0"/>
              <a:t>Use this space to record the </a:t>
            </a:r>
            <a:r>
              <a:rPr lang="en-US" i="1" dirty="0" smtClean="0"/>
              <a:t>actions and resources required to complete the specific deliverables identified in the previous column</a:t>
            </a:r>
            <a:endParaRPr lang="en-US" dirty="0"/>
          </a:p>
        </p:txBody>
      </p:sp>
      <p:sp>
        <p:nvSpPr>
          <p:cNvPr id="6" name="TextBox 2"/>
          <p:cNvSpPr txBox="1"/>
          <p:nvPr/>
        </p:nvSpPr>
        <p:spPr>
          <a:xfrm>
            <a:off x="3342412" y="6642556"/>
            <a:ext cx="58015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800" i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Capacity for Learning and Equity 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Mary A. Hooper and Victoria L. Bernhardt, © Copyright Taylor &amp; Francis 2016</a:t>
            </a:r>
          </a:p>
        </p:txBody>
      </p:sp>
    </p:spTree>
    <p:extLst>
      <p:ext uri="{BB962C8B-B14F-4D97-AF65-F5344CB8AC3E}">
        <p14:creationId xmlns:p14="http://schemas.microsoft.com/office/powerpoint/2010/main" val="886902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Three I’s Decision Making Framework</a:t>
            </a:r>
            <a:endParaRPr lang="en-US" dirty="0"/>
          </a:p>
        </p:txBody>
      </p:sp>
      <p:sp>
        <p:nvSpPr>
          <p:cNvPr id="10" name="Down Arrow 9"/>
          <p:cNvSpPr/>
          <p:nvPr/>
        </p:nvSpPr>
        <p:spPr>
          <a:xfrm flipV="1">
            <a:off x="3806374" y="2438400"/>
            <a:ext cx="1219200" cy="1981200"/>
          </a:xfrm>
          <a:prstGeom prst="downArrow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</a:gradFill>
          <a:ln w="19050">
            <a:solidFill>
              <a:schemeClr val="bg1"/>
            </a:solidFill>
          </a:ln>
          <a:effectLst>
            <a:outerShdw blurRad="50800" dist="38100" dir="16200000" sx="101000" sy="101000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 rot="1800000" flipV="1">
            <a:off x="4524803" y="2872864"/>
            <a:ext cx="1219200" cy="1981200"/>
          </a:xfrm>
          <a:prstGeom prst="downArrow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</a:gradFill>
          <a:ln w="19050">
            <a:solidFill>
              <a:schemeClr val="bg1"/>
            </a:solidFill>
          </a:ln>
          <a:effectLst>
            <a:outerShdw blurRad="50800" dist="38100" dir="16200000" sx="101000" sy="101000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 rot="-1800000" flipV="1">
            <a:off x="3120573" y="2872864"/>
            <a:ext cx="1219200" cy="1981200"/>
          </a:xfrm>
          <a:prstGeom prst="downArrow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</a:gradFill>
          <a:ln w="19050">
            <a:solidFill>
              <a:schemeClr val="bg1"/>
            </a:solidFill>
          </a:ln>
          <a:effectLst>
            <a:outerShdw blurRad="50800" dist="38100" dir="16200000" sx="101000" sy="101000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2706942" y="3962400"/>
            <a:ext cx="3614031" cy="2286000"/>
            <a:chOff x="457200" y="4667054"/>
            <a:chExt cx="3124201" cy="2286000"/>
          </a:xfrm>
        </p:grpSpPr>
        <p:sp>
          <p:nvSpPr>
            <p:cNvPr id="3" name="Ellipse 53"/>
            <p:cNvSpPr/>
            <p:nvPr/>
          </p:nvSpPr>
          <p:spPr bwMode="auto">
            <a:xfrm rot="10800000">
              <a:off x="457200" y="4667054"/>
              <a:ext cx="3124200" cy="304799"/>
            </a:xfrm>
            <a:prstGeom prst="ellipse">
              <a:avLst/>
            </a:prstGeom>
            <a:gradFill flip="none" rotWithShape="1">
              <a:gsLst>
                <a:gs pos="24000">
                  <a:schemeClr val="tx1"/>
                </a:gs>
                <a:gs pos="100000">
                  <a:sysClr val="window" lastClr="FFFFFF">
                    <a:alpha val="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da-DK">
                <a:solidFill>
                  <a:srgbClr val="FFFFFF"/>
                </a:solidFill>
                <a:latin typeface="Calibri" charset="0"/>
                <a:ea typeface="ＭＳ Ｐゴシック" charset="-128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457200" y="4800599"/>
              <a:ext cx="3124201" cy="21524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Box 19"/>
          <p:cNvSpPr txBox="1"/>
          <p:nvPr/>
        </p:nvSpPr>
        <p:spPr>
          <a:xfrm rot="-1800000">
            <a:off x="3366701" y="3279158"/>
            <a:ext cx="3449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139700" dist="50800" dir="13500000">
                    <a:prstClr val="black">
                      <a:alpha val="62000"/>
                    </a:prstClr>
                  </a:innerShdw>
                </a:effectLst>
                <a:latin typeface="Arial Black" pitchFamily="34" charset="0"/>
              </a:rPr>
              <a:t>I</a:t>
            </a:r>
          </a:p>
        </p:txBody>
      </p:sp>
      <p:sp>
        <p:nvSpPr>
          <p:cNvPr id="22" name="TextBox 21"/>
          <p:cNvSpPr txBox="1"/>
          <p:nvPr/>
        </p:nvSpPr>
        <p:spPr>
          <a:xfrm flipH="1">
            <a:off x="4209828" y="2764680"/>
            <a:ext cx="3449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139700" dist="50800" dir="13500000">
                    <a:prstClr val="black">
                      <a:alpha val="62000"/>
                    </a:prstClr>
                  </a:innerShdw>
                </a:effectLst>
                <a:latin typeface="Arial Black" pitchFamily="34" charset="0"/>
              </a:rPr>
              <a:t>I</a:t>
            </a:r>
          </a:p>
        </p:txBody>
      </p:sp>
      <p:sp>
        <p:nvSpPr>
          <p:cNvPr id="23" name="TextBox 22"/>
          <p:cNvSpPr txBox="1"/>
          <p:nvPr/>
        </p:nvSpPr>
        <p:spPr>
          <a:xfrm rot="1800000" flipH="1">
            <a:off x="5101613" y="3281942"/>
            <a:ext cx="3449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innerShdw blurRad="139700" dist="50800" dir="13500000">
                    <a:prstClr val="black">
                      <a:alpha val="62000"/>
                    </a:prstClr>
                  </a:innerShdw>
                </a:effectLst>
                <a:latin typeface="Arial Black" pitchFamily="34" charset="0"/>
              </a:rPr>
              <a:t>I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615901" y="2499798"/>
            <a:ext cx="9092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Inform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3950912" y="1942170"/>
            <a:ext cx="997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Involve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5424419" y="2499798"/>
            <a:ext cx="7537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Input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449943" y="350610"/>
            <a:ext cx="8229600" cy="6079219"/>
          </a:xfrm>
          <a:prstGeom prst="rect">
            <a:avLst/>
          </a:prstGeom>
          <a:noFill/>
          <a:ln w="31750" cmpd="thickThin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2"/>
          <p:cNvSpPr txBox="1"/>
          <p:nvPr/>
        </p:nvSpPr>
        <p:spPr>
          <a:xfrm>
            <a:off x="3342412" y="6642556"/>
            <a:ext cx="58015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800" i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Capacity for Learning and Equity 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Mary A. Hooper and Victoria L. Bernhardt, © Copyright Taylor &amp; Francis 2016</a:t>
            </a:r>
          </a:p>
        </p:txBody>
      </p:sp>
    </p:spTree>
    <p:extLst>
      <p:ext uri="{BB962C8B-B14F-4D97-AF65-F5344CB8AC3E}">
        <p14:creationId xmlns:p14="http://schemas.microsoft.com/office/powerpoint/2010/main" val="165103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8650" y="1119868"/>
            <a:ext cx="7886700" cy="78150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>
                <a:latin typeface="Arial" charset="0"/>
                <a:ea typeface="Arial" charset="0"/>
                <a:cs typeface="Arial" charset="0"/>
              </a:rPr>
              <a:t>Continuum of Trust in Learning Communities</a:t>
            </a:r>
            <a:endParaRPr lang="en-US" sz="32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Left-Right Arrow 7"/>
          <p:cNvSpPr/>
          <p:nvPr/>
        </p:nvSpPr>
        <p:spPr>
          <a:xfrm>
            <a:off x="1181099" y="2819400"/>
            <a:ext cx="6959385" cy="1070675"/>
          </a:xfrm>
          <a:prstGeom prst="leftRightArrow">
            <a:avLst>
              <a:gd name="adj1" fmla="val 51524"/>
              <a:gd name="adj2" fmla="val 50000"/>
            </a:avLst>
          </a:prstGeom>
          <a:gradFill flip="none" rotWithShape="1">
            <a:gsLst>
              <a:gs pos="1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50000"/>
                </a:schemeClr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254000" h="254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554426" y="4273702"/>
            <a:ext cx="998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Lack of trust</a:t>
            </a:r>
            <a:endParaRPr lang="en-US" dirty="0"/>
          </a:p>
        </p:txBody>
      </p:sp>
      <p:grpSp>
        <p:nvGrpSpPr>
          <p:cNvPr id="42" name="Group 41"/>
          <p:cNvGrpSpPr/>
          <p:nvPr/>
        </p:nvGrpSpPr>
        <p:grpSpPr>
          <a:xfrm flipV="1">
            <a:off x="4500550" y="3220085"/>
            <a:ext cx="209550" cy="963811"/>
            <a:chOff x="5511985" y="2452914"/>
            <a:chExt cx="209550" cy="963811"/>
          </a:xfrm>
        </p:grpSpPr>
        <p:sp>
          <p:nvSpPr>
            <p:cNvPr id="43" name="Oval 42"/>
            <p:cNvSpPr/>
            <p:nvPr/>
          </p:nvSpPr>
          <p:spPr>
            <a:xfrm flipV="1">
              <a:off x="5511985" y="3207175"/>
              <a:ext cx="209550" cy="20955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Connector 43"/>
            <p:cNvCxnSpPr/>
            <p:nvPr/>
          </p:nvCxnSpPr>
          <p:spPr>
            <a:xfrm flipV="1">
              <a:off x="5616760" y="2452914"/>
              <a:ext cx="0" cy="754262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 flipV="1">
            <a:off x="1948885" y="3220085"/>
            <a:ext cx="209550" cy="963811"/>
            <a:chOff x="5511985" y="2452914"/>
            <a:chExt cx="209550" cy="963811"/>
          </a:xfrm>
        </p:grpSpPr>
        <p:sp>
          <p:nvSpPr>
            <p:cNvPr id="46" name="Oval 45"/>
            <p:cNvSpPr/>
            <p:nvPr/>
          </p:nvSpPr>
          <p:spPr>
            <a:xfrm flipV="1">
              <a:off x="5511985" y="3207175"/>
              <a:ext cx="209550" cy="20955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/>
            <p:nvPr/>
          </p:nvCxnSpPr>
          <p:spPr>
            <a:xfrm flipV="1">
              <a:off x="5616760" y="2452914"/>
              <a:ext cx="0" cy="754262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/>
          <p:nvPr/>
        </p:nvSpPr>
        <p:spPr>
          <a:xfrm>
            <a:off x="3780373" y="4273702"/>
            <a:ext cx="16499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Confidence that others will follow through with commitments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 flipV="1">
            <a:off x="7052215" y="3220085"/>
            <a:ext cx="209550" cy="963811"/>
            <a:chOff x="5511985" y="2452914"/>
            <a:chExt cx="209550" cy="963811"/>
          </a:xfrm>
        </p:grpSpPr>
        <p:sp>
          <p:nvSpPr>
            <p:cNvPr id="21" name="Oval 20"/>
            <p:cNvSpPr/>
            <p:nvPr/>
          </p:nvSpPr>
          <p:spPr>
            <a:xfrm flipV="1">
              <a:off x="5511985" y="3207175"/>
              <a:ext cx="209550" cy="20955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 flipV="1">
              <a:off x="5616760" y="2452914"/>
              <a:ext cx="0" cy="754262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5981051" y="4273702"/>
            <a:ext cx="23518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Vulnerability-Based Trust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49943" y="350610"/>
            <a:ext cx="8229600" cy="6079219"/>
          </a:xfrm>
          <a:prstGeom prst="rect">
            <a:avLst/>
          </a:prstGeom>
          <a:noFill/>
          <a:ln w="31750" cmpd="thickThin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TextBox 2"/>
          <p:cNvSpPr txBox="1"/>
          <p:nvPr/>
        </p:nvSpPr>
        <p:spPr>
          <a:xfrm>
            <a:off x="3342412" y="6642556"/>
            <a:ext cx="58015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800" i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Capacity for Learning and Equity 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Mary A. Hooper and Victoria L. Bernhardt, © Copyright Taylor &amp; Francis 2016</a:t>
            </a:r>
          </a:p>
        </p:txBody>
      </p:sp>
    </p:spTree>
    <p:extLst>
      <p:ext uri="{BB962C8B-B14F-4D97-AF65-F5344CB8AC3E}">
        <p14:creationId xmlns:p14="http://schemas.microsoft.com/office/powerpoint/2010/main" val="49674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7771" y="324770"/>
            <a:ext cx="8300720" cy="6078587"/>
          </a:xfrm>
          <a:prstGeom prst="rect">
            <a:avLst/>
          </a:prstGeom>
          <a:noFill/>
          <a:ln w="31750" cmpd="thickThin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sz="2000" b="1" u="sng" dirty="0" smtClean="0"/>
              <a:t>Personal Teaching Best: Success Analysis Protocol</a:t>
            </a:r>
          </a:p>
          <a:p>
            <a:r>
              <a:rPr lang="en-US" dirty="0" smtClean="0"/>
              <a:t>Think about a specific teaching experience you have had that would consider to be an example of when you were at your VERY BEST as a teacher.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1087438" lvl="2" indent="-971550"/>
            <a:endParaRPr lang="en-US" b="1" dirty="0" smtClean="0"/>
          </a:p>
          <a:p>
            <a:pPr marL="1087438" lvl="2" indent="-971550"/>
            <a:r>
              <a:rPr lang="en-US" b="1" dirty="0" smtClean="0"/>
              <a:t>Record your responses to each of the </a:t>
            </a:r>
            <a:r>
              <a:rPr lang="en-US" b="1" smtClean="0"/>
              <a:t>following prompts:</a:t>
            </a:r>
            <a:endParaRPr lang="en-US" b="1" dirty="0" smtClean="0"/>
          </a:p>
          <a:p>
            <a:pPr marL="1544638" lvl="3" indent="-971550"/>
            <a:endParaRPr lang="en-US" dirty="0" smtClean="0"/>
          </a:p>
          <a:p>
            <a:pPr marL="1544638" lvl="3" indent="-971550"/>
            <a:r>
              <a:rPr lang="en-US" dirty="0" smtClean="0"/>
              <a:t>What was the context </a:t>
            </a:r>
            <a:r>
              <a:rPr lang="en-US" dirty="0"/>
              <a:t>of your “Teaching Best” </a:t>
            </a:r>
            <a:r>
              <a:rPr lang="en-US" dirty="0" smtClean="0"/>
              <a:t>situation/experience? </a:t>
            </a:r>
            <a:endParaRPr lang="en-US" i="1" dirty="0" smtClean="0"/>
          </a:p>
          <a:p>
            <a:pPr marL="1544638" lvl="3" indent="-971550">
              <a:spcBef>
                <a:spcPts val="600"/>
              </a:spcBef>
            </a:pPr>
            <a:endParaRPr lang="en-US" sz="1100" i="1" dirty="0" smtClean="0"/>
          </a:p>
          <a:p>
            <a:pPr marL="1544638" lvl="3" indent="-971550">
              <a:spcBef>
                <a:spcPts val="600"/>
              </a:spcBef>
            </a:pPr>
            <a:endParaRPr lang="en-US" i="1" dirty="0"/>
          </a:p>
          <a:p>
            <a:pPr marL="576263" lvl="3" indent="-3175">
              <a:spcBef>
                <a:spcPts val="600"/>
              </a:spcBef>
            </a:pPr>
            <a:r>
              <a:rPr lang="en-US" dirty="0"/>
              <a:t>List the ﬁve to seven most important actions or behaviors you think contributed to the success of this teaching experience. </a:t>
            </a:r>
            <a:endParaRPr lang="en-US" dirty="0" smtClean="0"/>
          </a:p>
          <a:p>
            <a:pPr marL="576263" lvl="3" indent="-3175">
              <a:spcBef>
                <a:spcPts val="600"/>
              </a:spcBef>
            </a:pPr>
            <a:endParaRPr lang="en-US" sz="1100" i="1" dirty="0" smtClean="0"/>
          </a:p>
          <a:p>
            <a:pPr marL="576263" lvl="3" indent="-3175">
              <a:spcBef>
                <a:spcPts val="600"/>
              </a:spcBef>
            </a:pPr>
            <a:endParaRPr lang="en-US" i="1" dirty="0"/>
          </a:p>
          <a:p>
            <a:pPr marL="576263" lvl="3" indent="-3175">
              <a:spcBef>
                <a:spcPts val="600"/>
              </a:spcBef>
            </a:pPr>
            <a:r>
              <a:rPr lang="en-US" dirty="0"/>
              <a:t>Describe how others were engaged in this experience (students, other teachers, parents, or staff). </a:t>
            </a:r>
            <a:endParaRPr lang="en-US" dirty="0" smtClean="0"/>
          </a:p>
          <a:p>
            <a:pPr marL="576263" lvl="3" indent="-3175">
              <a:spcBef>
                <a:spcPts val="600"/>
              </a:spcBef>
            </a:pPr>
            <a:endParaRPr lang="en-US" i="1" dirty="0" smtClean="0"/>
          </a:p>
          <a:p>
            <a:pPr marL="576263" lvl="3" indent="-3175">
              <a:spcBef>
                <a:spcPts val="600"/>
              </a:spcBef>
            </a:pPr>
            <a:endParaRPr lang="en-US" sz="1100" i="1" dirty="0"/>
          </a:p>
          <a:p>
            <a:pPr marL="576263" lvl="3" indent="-3175">
              <a:spcBef>
                <a:spcPts val="600"/>
              </a:spcBef>
            </a:pPr>
            <a:r>
              <a:rPr lang="en-US" dirty="0"/>
              <a:t>What were the results? If the results were shared, how were they shared</a:t>
            </a:r>
            <a:r>
              <a:rPr lang="en-US" dirty="0" smtClean="0"/>
              <a:t>?</a:t>
            </a:r>
            <a:endParaRPr lang="en-US" i="1" dirty="0"/>
          </a:p>
          <a:p>
            <a:pPr marL="576263" lvl="3" indent="-3175">
              <a:spcBef>
                <a:spcPts val="600"/>
              </a:spcBef>
            </a:pPr>
            <a:endParaRPr lang="en-US" sz="1100" i="1" dirty="0" smtClean="0"/>
          </a:p>
          <a:p>
            <a:pPr marL="576263" lvl="3" indent="-3175">
              <a:spcBef>
                <a:spcPts val="600"/>
              </a:spcBef>
            </a:pPr>
            <a:endParaRPr lang="en-US" i="1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3342412" y="6642556"/>
            <a:ext cx="58015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800" i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Capacity for Learning and Equity 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Mary A. Hooper and Victoria L. Bernhardt, © Copyright Taylor &amp; Francis 2016</a:t>
            </a:r>
          </a:p>
        </p:txBody>
      </p:sp>
    </p:spTree>
    <p:extLst>
      <p:ext uri="{BB962C8B-B14F-4D97-AF65-F5344CB8AC3E}">
        <p14:creationId xmlns:p14="http://schemas.microsoft.com/office/powerpoint/2010/main" val="117130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467" y="1346200"/>
            <a:ext cx="7509934" cy="4321048"/>
          </a:xfrm>
        </p:spPr>
        <p:txBody>
          <a:bodyPr/>
          <a:lstStyle/>
          <a:p>
            <a:pPr algn="r"/>
            <a:r>
              <a:rPr lang="en-US" sz="3200" dirty="0"/>
              <a:t> Transformational Leadership </a:t>
            </a:r>
            <a:r>
              <a:rPr lang="en-US" sz="3200" dirty="0" smtClean="0"/>
              <a:t>is the practice of cultivating </a:t>
            </a:r>
            <a:r>
              <a:rPr lang="en-US" sz="3200" dirty="0"/>
              <a:t>an </a:t>
            </a:r>
            <a:r>
              <a:rPr lang="en-US" sz="3200" dirty="0" smtClean="0"/>
              <a:t>inclusive, learning-focused culture </a:t>
            </a:r>
            <a:r>
              <a:rPr lang="en-US" sz="3200" dirty="0"/>
              <a:t>for the </a:t>
            </a:r>
            <a:r>
              <a:rPr lang="en-US" sz="3200" dirty="0" smtClean="0"/>
              <a:t>school community </a:t>
            </a:r>
            <a:r>
              <a:rPr lang="en-US" sz="3200" dirty="0"/>
              <a:t>that leverages the varied </a:t>
            </a:r>
            <a:r>
              <a:rPr lang="en-US" sz="3200" dirty="0" smtClean="0"/>
              <a:t>and diverse </a:t>
            </a:r>
            <a:r>
              <a:rPr lang="en-US" sz="3200" dirty="0"/>
              <a:t>perspectives of both the school staff and members of the </a:t>
            </a:r>
            <a:r>
              <a:rPr lang="en-US" sz="3200" dirty="0" smtClean="0"/>
              <a:t>local community </a:t>
            </a:r>
            <a:r>
              <a:rPr lang="en-US" sz="3200" dirty="0"/>
              <a:t>in achieving a vision </a:t>
            </a:r>
            <a:r>
              <a:rPr lang="en-US" sz="3200" dirty="0" smtClean="0"/>
              <a:t>for learning </a:t>
            </a:r>
            <a:r>
              <a:rPr lang="en-US" sz="3200" dirty="0"/>
              <a:t>and equity</a:t>
            </a:r>
            <a:r>
              <a:rPr lang="en-US" sz="3200" dirty="0" smtClean="0"/>
              <a:t>.</a:t>
            </a:r>
            <a:br>
              <a:rPr lang="en-US" sz="3200" dirty="0" smtClean="0"/>
            </a:br>
            <a:r>
              <a:rPr lang="en-US" sz="1800" dirty="0" smtClean="0"/>
              <a:t>Hooper and Bernhardt, 2016</a:t>
            </a:r>
            <a:br>
              <a:rPr lang="en-US" sz="1800" dirty="0" smtClean="0"/>
            </a:br>
            <a:r>
              <a:rPr lang="en-US" sz="1800" dirty="0" smtClean="0"/>
              <a:t>p. 99 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3342412" y="6642556"/>
            <a:ext cx="58015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800" i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Capacity for Learning and Equity 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Mary A. Hooper and Victoria L. Bernhardt, © Copyright Taylor &amp; Francis 2016</a:t>
            </a:r>
          </a:p>
        </p:txBody>
      </p:sp>
    </p:spTree>
    <p:extLst>
      <p:ext uri="{BB962C8B-B14F-4D97-AF65-F5344CB8AC3E}">
        <p14:creationId xmlns:p14="http://schemas.microsoft.com/office/powerpoint/2010/main" val="756418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Transformational Leadership Commitment 1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537" indent="0">
              <a:buNone/>
            </a:pPr>
            <a:r>
              <a:rPr lang="en-US" dirty="0" smtClean="0"/>
              <a:t>Models Cultural Responsiveness</a:t>
            </a:r>
          </a:p>
          <a:p>
            <a:pPr marL="457200" indent="-347663"/>
            <a:r>
              <a:rPr lang="en-US" sz="2800" i="1" dirty="0" smtClean="0"/>
              <a:t>The </a:t>
            </a:r>
            <a:r>
              <a:rPr lang="en-US" sz="2800" i="1" dirty="0"/>
              <a:t>leader intentionally and deliberately engages members of </a:t>
            </a:r>
            <a:r>
              <a:rPr lang="en-US" sz="2800" i="1" dirty="0" smtClean="0"/>
              <a:t>the local </a:t>
            </a:r>
            <a:r>
              <a:rPr lang="en-US" sz="2800" i="1" dirty="0"/>
              <a:t>school community in empowering interactions that </a:t>
            </a:r>
            <a:r>
              <a:rPr lang="en-US" sz="2800" i="1" dirty="0" smtClean="0"/>
              <a:t>support the </a:t>
            </a:r>
            <a:r>
              <a:rPr lang="en-US" sz="2800" i="1" dirty="0"/>
              <a:t>identification of individual and collective core values </a:t>
            </a:r>
            <a:r>
              <a:rPr lang="en-US" sz="2800" i="1" dirty="0" smtClean="0"/>
              <a:t>and beliefs </a:t>
            </a:r>
            <a:r>
              <a:rPr lang="en-US" sz="2800" i="1" dirty="0"/>
              <a:t>that can be leveraged in support of achieving learning </a:t>
            </a:r>
            <a:r>
              <a:rPr lang="en-US" sz="2800" i="1" dirty="0" smtClean="0"/>
              <a:t>and equity</a:t>
            </a:r>
            <a:r>
              <a:rPr lang="en-US" sz="2800" i="1" dirty="0"/>
              <a:t>.</a:t>
            </a:r>
          </a:p>
        </p:txBody>
      </p:sp>
      <p:sp>
        <p:nvSpPr>
          <p:cNvPr id="4" name="TextBox 2"/>
          <p:cNvSpPr txBox="1"/>
          <p:nvPr/>
        </p:nvSpPr>
        <p:spPr>
          <a:xfrm>
            <a:off x="3342412" y="6642556"/>
            <a:ext cx="58015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800" i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Capacity for Learning and Equity 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Mary A. Hooper and Victoria L. Bernhardt, © Copyright Taylor &amp; Francis 2016</a:t>
            </a:r>
          </a:p>
        </p:txBody>
      </p:sp>
    </p:spTree>
    <p:extLst>
      <p:ext uri="{BB962C8B-B14F-4D97-AF65-F5344CB8AC3E}">
        <p14:creationId xmlns:p14="http://schemas.microsoft.com/office/powerpoint/2010/main" val="646851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Transformational Leadership Commitment 2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40934"/>
            <a:ext cx="8686800" cy="4800600"/>
          </a:xfrm>
        </p:spPr>
        <p:txBody>
          <a:bodyPr>
            <a:normAutofit/>
          </a:bodyPr>
          <a:lstStyle/>
          <a:p>
            <a:pPr marL="109537" indent="0">
              <a:buNone/>
            </a:pPr>
            <a:r>
              <a:rPr lang="en-US" sz="3600" dirty="0" smtClean="0"/>
              <a:t>Sustains Inclusive Learning Communities</a:t>
            </a:r>
          </a:p>
          <a:p>
            <a:pPr marL="457200" indent="-347663"/>
            <a:r>
              <a:rPr lang="en-US" sz="2800" i="1" dirty="0" smtClean="0"/>
              <a:t>The </a:t>
            </a:r>
            <a:r>
              <a:rPr lang="en-US" sz="2800" i="1" dirty="0"/>
              <a:t>leader establishes and sustains fully effective </a:t>
            </a:r>
            <a:r>
              <a:rPr lang="en-US" sz="2800" i="1" dirty="0" smtClean="0"/>
              <a:t>learning communities </a:t>
            </a:r>
            <a:r>
              <a:rPr lang="en-US" sz="2800" i="1" dirty="0"/>
              <a:t>through the cultivation of an inclusive culture </a:t>
            </a:r>
            <a:r>
              <a:rPr lang="en-US" sz="2800" i="1" dirty="0" smtClean="0"/>
              <a:t>while modeling </a:t>
            </a:r>
            <a:r>
              <a:rPr lang="en-US" sz="2800" i="1" dirty="0"/>
              <a:t>and reinforcing norms that engender trust, respect</a:t>
            </a:r>
            <a:r>
              <a:rPr lang="en-US" sz="2800" i="1" dirty="0" smtClean="0"/>
              <a:t>, collegiality</a:t>
            </a:r>
            <a:r>
              <a:rPr lang="en-US" sz="2800" i="1" dirty="0"/>
              <a:t>, and ethical considerations in a safe and caring climate.</a:t>
            </a:r>
          </a:p>
        </p:txBody>
      </p:sp>
      <p:sp>
        <p:nvSpPr>
          <p:cNvPr id="4" name="TextBox 2"/>
          <p:cNvSpPr txBox="1"/>
          <p:nvPr/>
        </p:nvSpPr>
        <p:spPr>
          <a:xfrm>
            <a:off x="3342412" y="6642556"/>
            <a:ext cx="58015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800" i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Capacity for Learning and Equity 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Mary A. Hooper and Victoria L. Bernhardt, © Copyright Taylor &amp; Francis 2016</a:t>
            </a:r>
          </a:p>
        </p:txBody>
      </p:sp>
    </p:spTree>
    <p:extLst>
      <p:ext uri="{BB962C8B-B14F-4D97-AF65-F5344CB8AC3E}">
        <p14:creationId xmlns:p14="http://schemas.microsoft.com/office/powerpoint/2010/main" val="905643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7771" y="154288"/>
            <a:ext cx="8300720" cy="6586418"/>
          </a:xfrm>
          <a:prstGeom prst="rect">
            <a:avLst/>
          </a:prstGeom>
          <a:noFill/>
          <a:ln w="31750" cmpd="thickThin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sz="2000" b="1" u="sng" dirty="0" smtClean="0"/>
              <a:t>Fears and Hopes Protocol</a:t>
            </a:r>
          </a:p>
          <a:p>
            <a:pPr lvl="0"/>
            <a:r>
              <a:rPr lang="en-US" dirty="0" smtClean="0"/>
              <a:t>Purpose: Establish common starting point for a group based on understanding of individual and collective expectations and points of concern.  </a:t>
            </a:r>
          </a:p>
          <a:p>
            <a:pPr lvl="0"/>
            <a:r>
              <a:rPr lang="en-US" i="1" dirty="0" smtClean="0"/>
              <a:t>Time required: 10–15 minutes</a:t>
            </a:r>
          </a:p>
          <a:p>
            <a:pPr marL="14288" indent="-14288"/>
            <a:endParaRPr lang="en-US" dirty="0" smtClean="0"/>
          </a:p>
          <a:p>
            <a:pPr marL="404813" lvl="2" indent="-342900">
              <a:buFont typeface="+mj-lt"/>
              <a:buAutoNum type="arabicPeriod"/>
            </a:pPr>
            <a:r>
              <a:rPr lang="en-US" i="1" dirty="0" smtClean="0"/>
              <a:t>Review the established purpose and expected outcomes for the meeting.</a:t>
            </a:r>
          </a:p>
          <a:p>
            <a:pPr marL="404813" lvl="2" indent="-342900">
              <a:buFont typeface="+mj-lt"/>
              <a:buAutoNum type="arabicPeriod"/>
            </a:pPr>
            <a:r>
              <a:rPr lang="en-US" i="1" dirty="0" smtClean="0"/>
              <a:t>Direct individuals to think about and record their FEARS and HOPES related to the context of the meeting. </a:t>
            </a:r>
          </a:p>
          <a:p>
            <a:pPr marL="61913" lvl="2" algn="ctr"/>
            <a:endParaRPr lang="en-US" sz="2000" i="1" dirty="0" smtClean="0"/>
          </a:p>
          <a:p>
            <a:pPr marL="61913" lvl="2" algn="ctr"/>
            <a:r>
              <a:rPr lang="en-US" sz="2000" i="1" dirty="0" smtClean="0"/>
              <a:t>What are your FEARS about this meeting? </a:t>
            </a:r>
          </a:p>
          <a:p>
            <a:pPr marL="61913" lvl="2" algn="ctr"/>
            <a:r>
              <a:rPr lang="en-US" sz="2000" i="1" dirty="0" smtClean="0"/>
              <a:t>In other words what concerns do you have about our purpose </a:t>
            </a:r>
          </a:p>
          <a:p>
            <a:pPr marL="61913" lvl="2" algn="ctr"/>
            <a:r>
              <a:rPr lang="en-US" sz="2000" i="1" dirty="0" smtClean="0"/>
              <a:t>and expected outcomes? </a:t>
            </a:r>
          </a:p>
          <a:p>
            <a:pPr marL="61913" lvl="2" algn="ctr"/>
            <a:endParaRPr lang="en-US" sz="2000" i="1" dirty="0"/>
          </a:p>
          <a:p>
            <a:pPr marL="61913" lvl="2" algn="ctr"/>
            <a:r>
              <a:rPr lang="en-US" sz="2000" i="1" dirty="0" smtClean="0"/>
              <a:t>What HOPES do you have for this meeting?</a:t>
            </a:r>
          </a:p>
          <a:p>
            <a:pPr marL="61913" lvl="2" algn="ctr"/>
            <a:r>
              <a:rPr lang="en-US" sz="2000" i="1" dirty="0" smtClean="0"/>
              <a:t>What do you see as the ideal outcome from the time </a:t>
            </a:r>
          </a:p>
          <a:p>
            <a:pPr marL="61913" lvl="2" algn="ctr"/>
            <a:r>
              <a:rPr lang="en-US" sz="2000" i="1" dirty="0" smtClean="0"/>
              <a:t>we spend together?</a:t>
            </a:r>
          </a:p>
          <a:p>
            <a:pPr marL="61913" lvl="2" algn="ctr"/>
            <a:endParaRPr lang="en-US" sz="2000" i="1" dirty="0" smtClean="0"/>
          </a:p>
          <a:p>
            <a:pPr marL="404813" lvl="2" indent="-342900">
              <a:buFont typeface="+mj-lt"/>
              <a:buAutoNum type="arabicPeriod" startAt="3"/>
            </a:pPr>
            <a:r>
              <a:rPr lang="en-US" i="1" dirty="0" smtClean="0">
                <a:solidFill>
                  <a:prstClr val="black"/>
                </a:solidFill>
              </a:rPr>
              <a:t>Facilitate sharing in small groups followed by a large group discussion in which Fears and Hopes are listed on charts for all to see.</a:t>
            </a:r>
          </a:p>
          <a:p>
            <a:pPr marL="404813" lvl="2" indent="-342900">
              <a:buFont typeface="+mj-lt"/>
              <a:buAutoNum type="arabicPeriod" startAt="3"/>
            </a:pPr>
            <a:r>
              <a:rPr lang="en-US" i="1" dirty="0" smtClean="0">
                <a:solidFill>
                  <a:prstClr val="black"/>
                </a:solidFill>
              </a:rPr>
              <a:t>Debrief by asking participants to discuss observations and patterns of responses.</a:t>
            </a:r>
            <a:endParaRPr lang="en-US" i="1" dirty="0">
              <a:solidFill>
                <a:prstClr val="black"/>
              </a:solidFill>
            </a:endParaRPr>
          </a:p>
          <a:p>
            <a:pPr marL="61913" lvl="2"/>
            <a:endParaRPr lang="en-US" sz="1600" i="1" dirty="0" smtClean="0"/>
          </a:p>
          <a:p>
            <a:pPr marL="61913" lvl="2" algn="r"/>
            <a:r>
              <a:rPr lang="en-US" sz="1200" i="1" dirty="0" smtClean="0"/>
              <a:t>Adapted from resources available through the School Reform Initiative. </a:t>
            </a:r>
            <a:r>
              <a:rPr lang="en-US" sz="1200" i="1" dirty="0" smtClean="0">
                <a:hlinkClick r:id="rId3"/>
              </a:rPr>
              <a:t>www.schoolreforminititative.org</a:t>
            </a:r>
            <a:endParaRPr lang="en-US" sz="1200" i="1" dirty="0" smtClean="0"/>
          </a:p>
        </p:txBody>
      </p:sp>
    </p:spTree>
    <p:extLst>
      <p:ext uri="{BB962C8B-B14F-4D97-AF65-F5344CB8AC3E}">
        <p14:creationId xmlns:p14="http://schemas.microsoft.com/office/powerpoint/2010/main" val="193552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545342230"/>
              </p:ext>
            </p:extLst>
          </p:nvPr>
        </p:nvGraphicFramePr>
        <p:xfrm>
          <a:off x="1395306" y="490431"/>
          <a:ext cx="7350760" cy="5741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2"/>
          <p:cNvSpPr txBox="1"/>
          <p:nvPr/>
        </p:nvSpPr>
        <p:spPr>
          <a:xfrm>
            <a:off x="3342412" y="6642556"/>
            <a:ext cx="58015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800" i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Capacity for Learning and Equity 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Mary A. Hooper and Victoria L. Bernhardt, © Copyright Taylor &amp; Francis 2016</a:t>
            </a:r>
          </a:p>
        </p:txBody>
      </p:sp>
    </p:spTree>
    <p:extLst>
      <p:ext uri="{BB962C8B-B14F-4D97-AF65-F5344CB8AC3E}">
        <p14:creationId xmlns:p14="http://schemas.microsoft.com/office/powerpoint/2010/main" val="179820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150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charset="0"/>
                <a:ea typeface="Arial" charset="0"/>
                <a:cs typeface="Arial" charset="0"/>
              </a:rPr>
              <a:t>Interaction Continuum</a:t>
            </a:r>
            <a:endParaRPr lang="en-US" sz="32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Left-Right Arrow 7"/>
          <p:cNvSpPr/>
          <p:nvPr/>
        </p:nvSpPr>
        <p:spPr>
          <a:xfrm>
            <a:off x="1181099" y="2819400"/>
            <a:ext cx="6959385" cy="1070675"/>
          </a:xfrm>
          <a:prstGeom prst="leftRightArrow">
            <a:avLst>
              <a:gd name="adj1" fmla="val 51524"/>
              <a:gd name="adj2" fmla="val 50000"/>
            </a:avLst>
          </a:prstGeom>
          <a:gradFill flip="none" rotWithShape="1">
            <a:gsLst>
              <a:gs pos="1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50000"/>
                </a:schemeClr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254000" h="254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554426" y="4322713"/>
            <a:ext cx="998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Inform</a:t>
            </a:r>
            <a:endParaRPr lang="en-US" dirty="0"/>
          </a:p>
        </p:txBody>
      </p:sp>
      <p:grpSp>
        <p:nvGrpSpPr>
          <p:cNvPr id="38" name="Group 37"/>
          <p:cNvGrpSpPr/>
          <p:nvPr/>
        </p:nvGrpSpPr>
        <p:grpSpPr>
          <a:xfrm>
            <a:off x="5341995" y="2452914"/>
            <a:ext cx="209550" cy="963811"/>
            <a:chOff x="5511985" y="2452914"/>
            <a:chExt cx="209550" cy="963811"/>
          </a:xfrm>
        </p:grpSpPr>
        <p:sp>
          <p:nvSpPr>
            <p:cNvPr id="32" name="Oval 31"/>
            <p:cNvSpPr/>
            <p:nvPr/>
          </p:nvSpPr>
          <p:spPr>
            <a:xfrm flipV="1">
              <a:off x="5511985" y="3207175"/>
              <a:ext cx="209550" cy="20955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/>
            <p:cNvCxnSpPr/>
            <p:nvPr/>
          </p:nvCxnSpPr>
          <p:spPr>
            <a:xfrm flipV="1">
              <a:off x="5616760" y="2452914"/>
              <a:ext cx="0" cy="754262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7038549" y="2452914"/>
            <a:ext cx="209550" cy="963811"/>
            <a:chOff x="5511985" y="2452914"/>
            <a:chExt cx="209550" cy="963811"/>
          </a:xfrm>
        </p:grpSpPr>
        <p:sp>
          <p:nvSpPr>
            <p:cNvPr id="40" name="Oval 39"/>
            <p:cNvSpPr/>
            <p:nvPr/>
          </p:nvSpPr>
          <p:spPr>
            <a:xfrm flipV="1">
              <a:off x="5511985" y="3207175"/>
              <a:ext cx="209550" cy="20955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/>
            <p:nvPr/>
          </p:nvCxnSpPr>
          <p:spPr>
            <a:xfrm flipV="1">
              <a:off x="5616760" y="2452914"/>
              <a:ext cx="0" cy="754262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 flipV="1">
            <a:off x="3645440" y="3220085"/>
            <a:ext cx="209550" cy="963811"/>
            <a:chOff x="5511985" y="2452914"/>
            <a:chExt cx="209550" cy="963811"/>
          </a:xfrm>
        </p:grpSpPr>
        <p:sp>
          <p:nvSpPr>
            <p:cNvPr id="43" name="Oval 42"/>
            <p:cNvSpPr/>
            <p:nvPr/>
          </p:nvSpPr>
          <p:spPr>
            <a:xfrm flipV="1">
              <a:off x="5511985" y="3207175"/>
              <a:ext cx="209550" cy="20955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Connector 43"/>
            <p:cNvCxnSpPr/>
            <p:nvPr/>
          </p:nvCxnSpPr>
          <p:spPr>
            <a:xfrm flipV="1">
              <a:off x="5616760" y="2452914"/>
              <a:ext cx="0" cy="754262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 flipV="1">
            <a:off x="1948885" y="3220085"/>
            <a:ext cx="209550" cy="963811"/>
            <a:chOff x="5511985" y="2452914"/>
            <a:chExt cx="209550" cy="963811"/>
          </a:xfrm>
        </p:grpSpPr>
        <p:sp>
          <p:nvSpPr>
            <p:cNvPr id="46" name="Oval 45"/>
            <p:cNvSpPr/>
            <p:nvPr/>
          </p:nvSpPr>
          <p:spPr>
            <a:xfrm flipV="1">
              <a:off x="5511985" y="3207175"/>
              <a:ext cx="209550" cy="20955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/>
            <p:nvPr/>
          </p:nvCxnSpPr>
          <p:spPr>
            <a:xfrm flipV="1">
              <a:off x="5616760" y="2452914"/>
              <a:ext cx="0" cy="754262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/>
          <p:nvPr/>
        </p:nvSpPr>
        <p:spPr>
          <a:xfrm>
            <a:off x="3250981" y="4320169"/>
            <a:ext cx="998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Involve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4947536" y="2057175"/>
            <a:ext cx="998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Engage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559548" y="2020276"/>
            <a:ext cx="1184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Empower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49943" y="350610"/>
            <a:ext cx="8229600" cy="6079219"/>
          </a:xfrm>
          <a:prstGeom prst="rect">
            <a:avLst/>
          </a:prstGeom>
          <a:noFill/>
          <a:ln w="31750" cmpd="thickThin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Box 2"/>
          <p:cNvSpPr txBox="1"/>
          <p:nvPr/>
        </p:nvSpPr>
        <p:spPr>
          <a:xfrm>
            <a:off x="3342412" y="6642556"/>
            <a:ext cx="58015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800" i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Capacity for Learning and Equity 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Mary A. Hooper and Victoria L. Bernhardt, © Copyright Taylor &amp; Francis 2016</a:t>
            </a:r>
          </a:p>
        </p:txBody>
      </p:sp>
    </p:spTree>
    <p:extLst>
      <p:ext uri="{BB962C8B-B14F-4D97-AF65-F5344CB8AC3E}">
        <p14:creationId xmlns:p14="http://schemas.microsoft.com/office/powerpoint/2010/main" val="36544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8650" y="179150"/>
            <a:ext cx="7886700" cy="1325563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School and Community Interaction Inventory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903559"/>
              </p:ext>
            </p:extLst>
          </p:nvPr>
        </p:nvGraphicFramePr>
        <p:xfrm>
          <a:off x="408015" y="1337340"/>
          <a:ext cx="8472515" cy="386463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51782"/>
                <a:gridCol w="1177871"/>
                <a:gridCol w="1177871"/>
                <a:gridCol w="1786595"/>
                <a:gridCol w="1504719"/>
                <a:gridCol w="1373677"/>
              </a:tblGrid>
              <a:tr h="634369">
                <a:tc gridSpan="6">
                  <a:txBody>
                    <a:bodyPr/>
                    <a:lstStyle/>
                    <a:p>
                      <a:pPr marL="34290" marR="0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3022600" algn="l"/>
                        </a:tabLst>
                      </a:pPr>
                      <a:r>
                        <a:rPr lang="en-US" sz="1600" b="1" cap="small" dirty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School:</a:t>
                      </a:r>
                      <a:endParaRPr lang="en-US" sz="18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  <a:p>
                      <a:pPr marL="34290" marR="0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3022600" algn="l"/>
                        </a:tabLst>
                      </a:pPr>
                      <a:r>
                        <a:rPr lang="en-US" sz="1600" b="1" cap="small" dirty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School Year:</a:t>
                      </a:r>
                      <a:r>
                        <a:rPr lang="en-US" sz="1600" b="1" dirty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 </a:t>
                      </a:r>
                      <a:endParaRPr lang="en-US" sz="18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0377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r>
                        <a:rPr lang="en-US" sz="1600" b="1" cap="small" dirty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Activity</a:t>
                      </a:r>
                      <a:br>
                        <a:rPr lang="en-US" sz="1600" b="1" cap="small" dirty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</a:br>
                      <a:endParaRPr lang="en-US" sz="20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r>
                        <a:rPr lang="en-US" sz="1600" b="1" cap="small" dirty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targeted </a:t>
                      </a:r>
                      <a:endParaRPr lang="en-US" sz="24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r>
                        <a:rPr lang="en-US" sz="1600" b="1" cap="small" dirty="0" smtClean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Audience</a:t>
                      </a:r>
                      <a:endParaRPr lang="en-US" sz="24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r>
                        <a:rPr lang="en-US" sz="1600" b="1" cap="small" dirty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Event </a:t>
                      </a:r>
                      <a:r>
                        <a:rPr lang="en-US" sz="1600" b="1" cap="small" dirty="0" smtClean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Schedule</a:t>
                      </a:r>
                      <a:endParaRPr lang="en-US" sz="24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r>
                        <a:rPr lang="en-US" sz="1600" b="1" cap="small" dirty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Communication </a:t>
                      </a:r>
                      <a:r>
                        <a:rPr lang="en-US" sz="1600" b="1" cap="small" dirty="0" smtClean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Strategies</a:t>
                      </a:r>
                      <a:endParaRPr lang="en-US" sz="24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r>
                        <a:rPr lang="en-US" sz="1600" b="1" cap="small" dirty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Audience </a:t>
                      </a:r>
                      <a:r>
                        <a:rPr lang="en-US" sz="1600" b="1" cap="small" dirty="0" smtClean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Trends</a:t>
                      </a:r>
                      <a:endParaRPr lang="en-US" sz="24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r>
                        <a:rPr lang="en-US" sz="1600" b="1" cap="small" dirty="0" smtClean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Comments</a:t>
                      </a: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endParaRPr lang="en-US" sz="1400" dirty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</a:tr>
              <a:tr h="59748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r>
                        <a:rPr lang="en-US" sz="1200" b="1" i="1" dirty="0" smtClean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(e.g., conferences,</a:t>
                      </a:r>
                      <a:r>
                        <a:rPr lang="en-US" sz="1200" b="1" i="1" baseline="0" dirty="0" smtClean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 f</a:t>
                      </a:r>
                      <a:r>
                        <a:rPr lang="en-US" sz="1200" b="1" i="1" dirty="0" smtClean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all choral concert, track meet)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022600" algn="l"/>
                        </a:tabLst>
                        <a:defRPr/>
                      </a:pPr>
                      <a:r>
                        <a:rPr lang="en-US" sz="1200" b="1" i="1" dirty="0" smtClean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(e.g., grade 6 parents)</a:t>
                      </a:r>
                      <a:endParaRPr lang="en-US" sz="1200" dirty="0" smtClean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022600" algn="l"/>
                        </a:tabLst>
                        <a:defRPr/>
                      </a:pPr>
                      <a:r>
                        <a:rPr lang="en-US" sz="1200" b="1" i="1" cap="small" dirty="0" smtClean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(</a:t>
                      </a:r>
                      <a:r>
                        <a:rPr lang="en-US" sz="1200" b="1" i="1" dirty="0" smtClean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e.g., month,</a:t>
                      </a:r>
                      <a:br>
                        <a:rPr lang="en-US" sz="1200" b="1" i="1" dirty="0" smtClean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</a:br>
                      <a:r>
                        <a:rPr lang="en-US" sz="1200" b="1" i="1" dirty="0" smtClean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day of week, time)</a:t>
                      </a:r>
                      <a:endParaRPr lang="en-US" sz="1200" dirty="0" smtClean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022600" algn="l"/>
                        </a:tabLst>
                        <a:defRPr/>
                      </a:pPr>
                      <a:r>
                        <a:rPr lang="en-US" sz="1200" b="1" i="1" cap="small" dirty="0" smtClean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(</a:t>
                      </a:r>
                      <a:r>
                        <a:rPr lang="en-US" sz="1200" b="1" i="1" dirty="0" smtClean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e.g., flyers,</a:t>
                      </a:r>
                      <a:br>
                        <a:rPr lang="en-US" sz="1200" b="1" i="1" dirty="0" smtClean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</a:br>
                      <a:r>
                        <a:rPr lang="en-US" sz="1200" b="1" i="1" dirty="0" smtClean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school calendar, web page)</a:t>
                      </a:r>
                      <a:endParaRPr lang="en-US" sz="1200" dirty="0" smtClean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022600" algn="l"/>
                        </a:tabLst>
                        <a:defRPr/>
                      </a:pPr>
                      <a:r>
                        <a:rPr lang="en-US" sz="1200" b="1" i="1" cap="small" dirty="0" smtClean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(</a:t>
                      </a:r>
                      <a:r>
                        <a:rPr lang="en-US" sz="1200" b="1" i="1" dirty="0" smtClean="0"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e.g., attendance for current and past few years)</a:t>
                      </a:r>
                      <a:endParaRPr lang="en-US" sz="1200" dirty="0" smtClean="0"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r>
                        <a:rPr lang="en-US" sz="1200" dirty="0">
                          <a:effectLst/>
                          <a:latin typeface="Palatino" charset="0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r>
                        <a:rPr lang="en-US" sz="1200" dirty="0">
                          <a:effectLst/>
                          <a:latin typeface="Palatino" charset="0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74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r>
                        <a:rPr lang="en-US" sz="1000">
                          <a:effectLst/>
                          <a:latin typeface="Palatino" charset="0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r>
                        <a:rPr lang="en-US" sz="1000">
                          <a:effectLst/>
                          <a:latin typeface="Palatino" charset="0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r>
                        <a:rPr lang="en-US" sz="1000">
                          <a:effectLst/>
                          <a:latin typeface="Palatino" charset="0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r>
                        <a:rPr lang="en-US" sz="1000">
                          <a:effectLst/>
                          <a:latin typeface="Palatino" charset="0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r>
                        <a:rPr lang="en-US" sz="1000">
                          <a:effectLst/>
                          <a:latin typeface="Palatino" charset="0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r>
                        <a:rPr lang="en-US" sz="1000">
                          <a:effectLst/>
                          <a:latin typeface="Palatino" charset="0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74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r>
                        <a:rPr lang="en-US" sz="1000" dirty="0">
                          <a:effectLst/>
                          <a:latin typeface="Palatino" charset="0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r>
                        <a:rPr lang="en-US" sz="1000">
                          <a:effectLst/>
                          <a:latin typeface="Palatino" charset="0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r>
                        <a:rPr lang="en-US" sz="1000" dirty="0">
                          <a:effectLst/>
                          <a:latin typeface="Palatino" charset="0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r>
                        <a:rPr lang="en-US" sz="1000">
                          <a:effectLst/>
                          <a:latin typeface="Palatino" charset="0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r>
                        <a:rPr lang="en-US" sz="1000">
                          <a:effectLst/>
                          <a:latin typeface="Palatino" charset="0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22600" algn="l"/>
                        </a:tabLst>
                      </a:pPr>
                      <a:r>
                        <a:rPr lang="en-US" sz="1000" dirty="0">
                          <a:effectLst/>
                          <a:latin typeface="Palatino" charset="0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TextBox 2"/>
          <p:cNvSpPr txBox="1"/>
          <p:nvPr/>
        </p:nvSpPr>
        <p:spPr>
          <a:xfrm>
            <a:off x="3342412" y="6642556"/>
            <a:ext cx="58015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800" i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Capacity for Learning and Equity 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Mary A. Hooper and Victoria L. Bernhardt, © Copyright Taylor &amp; Francis 2016</a:t>
            </a:r>
          </a:p>
        </p:txBody>
      </p:sp>
    </p:spTree>
    <p:extLst>
      <p:ext uri="{BB962C8B-B14F-4D97-AF65-F5344CB8AC3E}">
        <p14:creationId xmlns:p14="http://schemas.microsoft.com/office/powerpoint/2010/main" val="2373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8a_Figure_8.4_Consensus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219200"/>
            <a:ext cx="7315200" cy="44069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42412" y="6642556"/>
            <a:ext cx="58015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800" i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Capacity for Learning and Equity </a:t>
            </a:r>
            <a:r>
              <a:rPr lang="en-GB" sz="8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Mary A. Hooper and Victoria L. Bernhardt, © Copyright Taylor &amp; Francis 2016</a:t>
            </a:r>
          </a:p>
        </p:txBody>
      </p:sp>
    </p:spTree>
    <p:extLst>
      <p:ext uri="{BB962C8B-B14F-4D97-AF65-F5344CB8AC3E}">
        <p14:creationId xmlns:p14="http://schemas.microsoft.com/office/powerpoint/2010/main" val="170855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488&quot;/&gt;&lt;/object&gt;&lt;object type=&quot;3&quot; unique_id=&quot;10005&quot;&gt;&lt;property id=&quot;20148&quot; value=&quot;5&quot;/&gt;&lt;property id=&quot;20300&quot; value=&quot;Slide 2 - &amp;quot;Session Objectives&amp;quot;&quot;/&gt;&lt;property id=&quot;20307&quot; value=&quot;489&quot;/&gt;&lt;/object&gt;&lt;object type=&quot;3&quot; unique_id=&quot;10006&quot;&gt;&lt;property id=&quot;20148&quot; value=&quot;5&quot;/&gt;&lt;property id=&quot;20300&quot; value=&quot;Slide 3&quot;/&gt;&lt;property id=&quot;20307&quot; value=&quot;501&quot;/&gt;&lt;/object&gt;&lt;object type=&quot;3&quot; unique_id=&quot;10007&quot;&gt;&lt;property id=&quot;20148&quot; value=&quot;5&quot;/&gt;&lt;property id=&quot;20300&quot; value=&quot;Slide 4 - &amp;quot;Wallace’s education leadership initiative: 2000-2010&amp;quot;&quot;/&gt;&lt;property id=&quot;20307&quot; value=&quot;460&quot;/&gt;&lt;/object&gt;&lt;object type=&quot;3&quot; unique_id=&quot;10008&quot;&gt;&lt;property id=&quot;20148&quot; value=&quot;5&quot;/&gt;&lt;property id=&quot;20300&quot; value=&quot;Slide 5&quot;/&gt;&lt;property id=&quot;20307&quot; value=&quot;333&quot;/&gt;&lt;/object&gt;&lt;object type=&quot;3&quot; unique_id=&quot;10009&quot;&gt;&lt;property id=&quot;20148&quot; value=&quot;5&quot;/&gt;&lt;property id=&quot;20300&quot; value=&quot;Slide 6 - &amp;quot;Leadership is key – &amp;#x0D;&amp;#x0A;to improving teaching &amp;amp; learning&amp;quot;&quot;/&gt;&lt;property id=&quot;20307&quot; value=&quot;452&quot;/&gt;&lt;/object&gt;&lt;object type=&quot;3&quot; unique_id=&quot;10010&quot;&gt;&lt;property id=&quot;20148&quot; value=&quot;5&quot;/&gt;&lt;property id=&quot;20300&quot; value=&quot;Slide 7 - &amp;quot;Wallace’s “Principal Pipeline” initiative: 2011-2016&amp;#x0D;&amp;#x0A;&amp;quot;&quot;/&gt;&lt;property id=&quot;20307&quot; value=&quot;472&quot;/&gt;&lt;/object&gt;&lt;object type=&quot;3&quot; unique_id=&quot;10011&quot;&gt;&lt;property id=&quot;20148&quot; value=&quot;5&quot;/&gt;&lt;property id=&quot;20300&quot; value=&quot;Slide 8 - &amp;quot;High quality pre-service training&amp;#x0D;&amp;#x0A;&amp;#x0D;&amp;#x0A;&amp;quot;&quot;/&gt;&lt;property id=&quot;20307&quot; value=&quot;445&quot;/&gt;&lt;/object&gt;&lt;object type=&quot;3&quot; unique_id=&quot;10012&quot;&gt;&lt;property id=&quot;20148&quot; value=&quot;5&quot;/&gt;&lt;property id=&quot;20300&quot; value=&quot;Slide 9&quot;/&gt;&lt;property id=&quot;20307&quot; value=&quot;490&quot;/&gt;&lt;/object&gt;&lt;object type=&quot;3&quot; unique_id=&quot;10013&quot;&gt;&lt;property id=&quot;20148&quot; value=&quot;5&quot;/&gt;&lt;property id=&quot;20300&quot; value=&quot;Slide 10 - &amp;quot;What are Quality Measures tools and protocols?&amp;quot;&quot;/&gt;&lt;property id=&quot;20307&quot; value=&quot;491&quot;/&gt;&lt;/object&gt;&lt;object type=&quot;3&quot; unique_id=&quot;10014&quot;&gt;&lt;property id=&quot;20148&quot; value=&quot;5&quot;/&gt;&lt;property id=&quot;20300&quot; value=&quot;Slide 11 - &amp;quot;Indicators of Program Quality&amp;quot;&quot;/&gt;&lt;property id=&quot;20307&quot; value=&quot;492&quot;/&gt;&lt;/object&gt;&lt;object type=&quot;3&quot; unique_id=&quot;10015&quot;&gt;&lt;property id=&quot;20148&quot; value=&quot;5&quot;/&gt;&lt;property id=&quot;20300&quot; value=&quot;Slide 12 - &amp;quot;Indicators of Program Quality&amp;quot;&quot;/&gt;&lt;property id=&quot;20307&quot; value=&quot;493&quot;/&gt;&lt;/object&gt;&lt;object type=&quot;3&quot; unique_id=&quot;10016&quot;&gt;&lt;property id=&quot;20148&quot; value=&quot;5&quot;/&gt;&lt;property id=&quot;20300&quot; value=&quot;Slide 13 - &amp;quot;Indicators of Program Quality&amp;quot;&quot;/&gt;&lt;property id=&quot;20307&quot; value=&quot;494&quot;/&gt;&lt;/object&gt;&lt;object type=&quot;3&quot; unique_id=&quot;10017&quot;&gt;&lt;property id=&quot;20148&quot; value=&quot;5&quot;/&gt;&lt;property id=&quot;20300&quot; value=&quot;Slide 14 - &amp;quot;Indicators of Program Quality&amp;quot;&quot;/&gt;&lt;property id=&quot;20307&quot; value=&quot;495&quot;/&gt;&lt;/object&gt;&lt;object type=&quot;3&quot; unique_id=&quot;10018&quot;&gt;&lt;property id=&quot;20148&quot; value=&quot;5&quot;/&gt;&lt;property id=&quot;20300&quot; value=&quot;Slide 15 - &amp;quot;Evidence-Based Quality Ratings&amp;quot;&quot;/&gt;&lt;property id=&quot;20307&quot; value=&quot;496&quot;/&gt;&lt;/object&gt;&lt;object type=&quot;3&quot; unique_id=&quot;10019&quot;&gt;&lt;property id=&quot;20148&quot; value=&quot;5&quot;/&gt;&lt;property id=&quot;20300&quot; value=&quot;Slide 16&quot;/&gt;&lt;property id=&quot;20307&quot; value=&quot;497&quot;/&gt;&lt;/object&gt;&lt;object type=&quot;3&quot; unique_id=&quot;10020&quot;&gt;&lt;property id=&quot;20148&quot; value=&quot;5&quot;/&gt;&lt;property id=&quot;20300&quot; value=&quot;Slide 17&quot;/&gt;&lt;property id=&quot;20307&quot; value=&quot;498&quot;/&gt;&lt;/object&gt;&lt;object type=&quot;3&quot; unique_id=&quot;10021&quot;&gt;&lt;property id=&quot;20148&quot; value=&quot;5&quot;/&gt;&lt;property id=&quot;20300&quot; value=&quot;Slide 18 - &amp;quot;Quality Measures™ rubrics and protocols are used to:&amp;quot;&quot;/&gt;&lt;property id=&quot;20307&quot; value=&quot;499&quot;/&gt;&lt;/object&gt;&lt;object type=&quot;3&quot; unique_id=&quot;10022&quot;&gt;&lt;property id=&quot;20148&quot; value=&quot;5&quot;/&gt;&lt;property id=&quot;20300&quot; value=&quot;Slide 19 - &amp;quot;Performance-Based Leadership    Educational Specialist Degree &amp;#x0D;&amp;#x0A;GA PL Certification Program&amp;quot;&quot;/&gt;&lt;property id=&quot;20307&quot; value=&quot;502&quot;/&gt;&lt;/object&gt;&lt;object type=&quot;3&quot; unique_id=&quot;10023&quot;&gt;&lt;property id=&quot;20148&quot; value=&quot;5&quot;/&gt;&lt;property id=&quot;20300&quot; value=&quot;Slide 20 - &amp;quot;Quality Measures Evidence Presentation&amp;quot;&quot;/&gt;&lt;property id=&quot;20307&quot; value=&quot;503&quot;/&gt;&lt;/object&gt;&lt;object type=&quot;3&quot; unique_id=&quot;10024&quot;&gt;&lt;property id=&quot;20148&quot; value=&quot;5&quot;/&gt;&lt;property id=&quot;20300&quot; value=&quot;Slide 21&quot;/&gt;&lt;property id=&quot;20307&quot; value=&quot;504&quot;/&gt;&lt;/object&gt;&lt;object type=&quot;3&quot; unique_id=&quot;10025&quot;&gt;&lt;property id=&quot;20148&quot; value=&quot;5&quot;/&gt;&lt;property id=&quot;20300&quot; value=&quot;Slide 22 - &amp;quot;Logic Model&amp;quot;&quot;/&gt;&lt;property id=&quot;20307&quot; value=&quot;505&quot;/&gt;&lt;/object&gt;&lt;object type=&quot;3&quot; unique_id=&quot;10026&quot;&gt;&lt;property id=&quot;20148&quot; value=&quot;5&quot;/&gt;&lt;property id=&quot;20300&quot; value=&quot;Slide 23 - &amp;quot;Performance-Based Leadership is…&amp;quot;&quot;/&gt;&lt;property id=&quot;20307&quot; value=&quot;506&quot;/&gt;&lt;/object&gt;&lt;object type=&quot;3&quot; unique_id=&quot;10027&quot;&gt;&lt;property id=&quot;20148&quot; value=&quot;5&quot;/&gt;&lt;property id=&quot;20300&quot; value=&quot;Slide 24 - &amp;quot;Theory without action is useless; Action without theory is costly.&amp;#x0D;&amp;#x0A;Unknown&amp;quot;&quot;/&gt;&lt;property id=&quot;20307&quot; value=&quot;507&quot;/&gt;&lt;/object&gt;&lt;object type=&quot;3&quot; unique_id=&quot;10028&quot;&gt;&lt;property id=&quot;20148&quot; value=&quot;5&quot;/&gt;&lt;property id=&quot;20300&quot; value=&quot;Slide 25 - &amp;quot;Program Overview&amp;quot;&quot;/&gt;&lt;property id=&quot;20307&quot; value=&quot;508&quot;/&gt;&lt;/object&gt;&lt;object type=&quot;3&quot; unique_id=&quot;10029&quot;&gt;&lt;property id=&quot;20148&quot; value=&quot;5&quot;/&gt;&lt;property id=&quot;20300&quot; value=&quot;Slide 26 - &amp;quot;Program Overview&amp;quot;&quot;/&gt;&lt;property id=&quot;20307&quot; value=&quot;509&quot;/&gt;&lt;/object&gt;&lt;object type=&quot;3&quot; unique_id=&quot;10030&quot;&gt;&lt;property id=&quot;20148&quot; value=&quot;5&quot;/&gt;&lt;property id=&quot;20300&quot; value=&quot;Slide 27 - &amp;quot;Leader Support Team&amp;quot;&quot;/&gt;&lt;property id=&quot;20307&quot; value=&quot;510&quot;/&gt;&lt;/object&gt;&lt;object type=&quot;3&quot; unique_id=&quot;10031&quot;&gt;&lt;property id=&quot;20148&quot; value=&quot;5&quot;/&gt;&lt;property id=&quot;20300&quot; value=&quot;Slide 28 - &amp;quot;Cohort Structure&amp;quot;&quot;/&gt;&lt;property id=&quot;20307&quot; value=&quot;511&quot;/&gt;&lt;/object&gt;&lt;object type=&quot;3&quot; unique_id=&quot;10032&quot;&gt;&lt;property id=&quot;20148&quot; value=&quot;5&quot;/&gt;&lt;property id=&quot;20300&quot; value=&quot;Slide 29 - &amp;quot;Leadership Residency&amp;quot;&quot;/&gt;&lt;property id=&quot;20307&quot; value=&quot;512&quot;/&gt;&lt;/object&gt;&lt;object type=&quot;3&quot; unique_id=&quot;10033&quot;&gt;&lt;property id=&quot;20148&quot; value=&quot;5&quot;/&gt;&lt;property id=&quot;20300&quot; value=&quot;Slide 30 - &amp;quot;Assessment&amp;quot;&quot;/&gt;&lt;property id=&quot;20307&quot; value=&quot;513&quot;/&gt;&lt;/object&gt;&lt;object type=&quot;3&quot; unique_id=&quot;10034&quot;&gt;&lt;property id=&quot;20148&quot; value=&quot;5&quot;/&gt;&lt;property id=&quot;20300&quot; value=&quot;Slide 31 - &amp;quot;Reflection&amp;quot;&quot;/&gt;&lt;property id=&quot;20307&quot; value=&quot;514&quot;/&gt;&lt;/object&gt;&lt;object type=&quot;3&quot; unique_id=&quot;10035&quot;&gt;&lt;property id=&quot;20148&quot; value=&quot;5&quot;/&gt;&lt;property id=&quot;20300&quot; value=&quot;Slide 32 - &amp;quot;Course Content &amp;amp; Pedagogy&amp;quot;&quot;/&gt;&lt;property id=&quot;20307&quot; value=&quot;515&quot;/&gt;&lt;/object&gt;&lt;object type=&quot;3&quot; unique_id=&quot;10036&quot;&gt;&lt;property id=&quot;20148&quot; value=&quot;5&quot;/&gt;&lt;property id=&quot;20300&quot; value=&quot;Slide 36 - &amp;quot;Questions&amp;quot;&quot;/&gt;&lt;property id=&quot;20307&quot; value=&quot;500&quot;/&gt;&lt;/object&gt;&lt;object type=&quot;3&quot; unique_id=&quot;10177&quot;&gt;&lt;property id=&quot;20148&quot; value=&quot;5&quot;/&gt;&lt;property id=&quot;20300&quot; value=&quot;Slide 33 - &amp;quot;Quality Measures&amp;quot;&quot;/&gt;&lt;property id=&quot;20307&quot; value=&quot;516&quot;/&gt;&lt;/object&gt;&lt;object type=&quot;3&quot; unique_id=&quot;10178&quot;&gt;&lt;property id=&quot;20148&quot; value=&quot;5&quot;/&gt;&lt;property id=&quot;20300&quot; value=&quot;Slide 34 - &amp;quot;Quality Measures&amp;quot;&quot;/&gt;&lt;property id=&quot;20307&quot; value=&quot;517&quot;/&gt;&lt;/object&gt;&lt;object type=&quot;3&quot; unique_id=&quot;10179&quot;&gt;&lt;property id=&quot;20148&quot; value=&quot;5&quot;/&gt;&lt;property id=&quot;20300&quot; value=&quot;Slide 35 - &amp;quot;Quality Measures&amp;quot;&quot;/&gt;&lt;property id=&quot;20307&quot; value=&quot;518&quot;/&gt;&lt;/object&gt;&lt;/object&gt;&lt;/object&gt;&lt;/database&gt;"/>
  <p:tag name="SECTOMILLISECCONVERTED" val="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Urb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39798</TotalTime>
  <Words>1035</Words>
  <Application>Microsoft Office PowerPoint</Application>
  <PresentationFormat>On-screen Show (4:3)</PresentationFormat>
  <Paragraphs>161</Paragraphs>
  <Slides>15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Urban</vt:lpstr>
      <vt:lpstr>Module IV</vt:lpstr>
      <vt:lpstr> Transformational Leadership is the practice of cultivating an inclusive, learning-focused culture for the school community that leverages the varied and diverse perspectives of both the school staff and members of the local community in achieving a vision for learning and equity. Hooper and Bernhardt, 2016 p. 99 </vt:lpstr>
      <vt:lpstr>Transformational Leadership Commitment 1</vt:lpstr>
      <vt:lpstr>Transformational Leadership Commitment 2</vt:lpstr>
      <vt:lpstr>PowerPoint Presentation</vt:lpstr>
      <vt:lpstr>PowerPoint Presentation</vt:lpstr>
      <vt:lpstr>Interaction Continuum</vt:lpstr>
      <vt:lpstr>School and Community Interaction Inventory</vt:lpstr>
      <vt:lpstr>PowerPoint Presentation</vt:lpstr>
      <vt:lpstr>Mutual Expectations</vt:lpstr>
      <vt:lpstr>Capacity for Learning and Equity</vt:lpstr>
      <vt:lpstr>PowerPoint Presentation</vt:lpstr>
      <vt:lpstr>Three I’s Decision Making Framework</vt:lpstr>
      <vt:lpstr>Continuum of Trust in Learning Communities</vt:lpstr>
      <vt:lpstr>PowerPoint Presentation</vt:lpstr>
    </vt:vector>
  </TitlesOfParts>
  <Company>Wallace Funds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mhooper</dc:creator>
  <cp:lastModifiedBy>Feest, Helene</cp:lastModifiedBy>
  <cp:revision>854</cp:revision>
  <cp:lastPrinted>2013-05-30T18:46:59Z</cp:lastPrinted>
  <dcterms:created xsi:type="dcterms:W3CDTF">2005-03-02T18:57:12Z</dcterms:created>
  <dcterms:modified xsi:type="dcterms:W3CDTF">2016-05-12T14:14:36Z</dcterms:modified>
</cp:coreProperties>
</file>