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56" r:id="rId4"/>
    <p:sldId id="257" r:id="rId5"/>
    <p:sldId id="286" r:id="rId6"/>
    <p:sldId id="258" r:id="rId7"/>
    <p:sldId id="259" r:id="rId8"/>
    <p:sldId id="260" r:id="rId9"/>
    <p:sldId id="261" r:id="rId10"/>
    <p:sldId id="287" r:id="rId11"/>
    <p:sldId id="262" r:id="rId12"/>
    <p:sldId id="264" r:id="rId13"/>
    <p:sldId id="265" r:id="rId14"/>
    <p:sldId id="266" r:id="rId15"/>
    <p:sldId id="267" r:id="rId16"/>
    <p:sldId id="268" r:id="rId17"/>
    <p:sldId id="278" r:id="rId18"/>
    <p:sldId id="269" r:id="rId19"/>
    <p:sldId id="270" r:id="rId20"/>
    <p:sldId id="271" r:id="rId21"/>
    <p:sldId id="272" r:id="rId22"/>
    <p:sldId id="273" r:id="rId23"/>
    <p:sldId id="288" r:id="rId24"/>
    <p:sldId id="289" r:id="rId25"/>
    <p:sldId id="290" r:id="rId26"/>
    <p:sldId id="291" r:id="rId27"/>
    <p:sldId id="274" r:id="rId28"/>
    <p:sldId id="292" r:id="rId29"/>
    <p:sldId id="293" r:id="rId30"/>
    <p:sldId id="275" r:id="rId31"/>
    <p:sldId id="294" r:id="rId32"/>
    <p:sldId id="295" r:id="rId33"/>
    <p:sldId id="296" r:id="rId34"/>
    <p:sldId id="276" r:id="rId35"/>
    <p:sldId id="285" r:id="rId36"/>
    <p:sldId id="297" r:id="rId37"/>
    <p:sldId id="298" r:id="rId38"/>
    <p:sldId id="277" r:id="rId39"/>
    <p:sldId id="279" r:id="rId40"/>
    <p:sldId id="282"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96678F-4A8D-4ECC-859F-E4C0B1CCFB64}"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156343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96678F-4A8D-4ECC-859F-E4C0B1CCFB64}"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224545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96678F-4A8D-4ECC-859F-E4C0B1CCFB64}"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351137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96678F-4A8D-4ECC-859F-E4C0B1CCFB64}"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412217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6678F-4A8D-4ECC-859F-E4C0B1CCFB64}" type="datetimeFigureOut">
              <a:rPr lang="en-GB" smtClean="0"/>
              <a:t>23/02/2015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243085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96678F-4A8D-4ECC-859F-E4C0B1CCFB64}" type="datetimeFigureOut">
              <a:rPr lang="en-GB" smtClean="0"/>
              <a:t>23/02/2015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206436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96678F-4A8D-4ECC-859F-E4C0B1CCFB64}" type="datetimeFigureOut">
              <a:rPr lang="en-GB" smtClean="0"/>
              <a:t>23/02/2015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240006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96678F-4A8D-4ECC-859F-E4C0B1CCFB64}" type="datetimeFigureOut">
              <a:rPr lang="en-GB" smtClean="0"/>
              <a:t>23/02/2015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60363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678F-4A8D-4ECC-859F-E4C0B1CCFB64}" type="datetimeFigureOut">
              <a:rPr lang="en-GB" smtClean="0"/>
              <a:t>23/02/2015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67908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6678F-4A8D-4ECC-859F-E4C0B1CCFB64}" type="datetimeFigureOut">
              <a:rPr lang="en-GB" smtClean="0"/>
              <a:t>23/02/2015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277638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6678F-4A8D-4ECC-859F-E4C0B1CCFB64}" type="datetimeFigureOut">
              <a:rPr lang="en-GB" smtClean="0"/>
              <a:t>23/02/2015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BB973-0734-41C0-8016-398563B86018}" type="slidenum">
              <a:rPr lang="en-GB" smtClean="0"/>
              <a:t>‹#›</a:t>
            </a:fld>
            <a:endParaRPr lang="en-GB"/>
          </a:p>
        </p:txBody>
      </p:sp>
    </p:spTree>
    <p:extLst>
      <p:ext uri="{BB962C8B-B14F-4D97-AF65-F5344CB8AC3E}">
        <p14:creationId xmlns:p14="http://schemas.microsoft.com/office/powerpoint/2010/main" val="397136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6678F-4A8D-4ECC-859F-E4C0B1CCFB64}" type="datetimeFigureOut">
              <a:rPr lang="en-GB" smtClean="0"/>
              <a:t>23/02/2015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BB973-0734-41C0-8016-398563B86018}" type="slidenum">
              <a:rPr lang="en-GB" smtClean="0"/>
              <a:t>‹#›</a:t>
            </a:fld>
            <a:endParaRPr lang="en-GB"/>
          </a:p>
        </p:txBody>
      </p:sp>
    </p:spTree>
    <p:extLst>
      <p:ext uri="{BB962C8B-B14F-4D97-AF65-F5344CB8AC3E}">
        <p14:creationId xmlns:p14="http://schemas.microsoft.com/office/powerpoint/2010/main" val="32125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vulkanpark.com/fileadmin/user_upload/bilder/lava-dome/KPK67022.jpg" TargetMode="Externa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hyperlink" Target="http://www.vulkanpark.com/fileadmin/user_upload/bilder/lava-dome/Lava-Keller_aussen.jpg" TargetMode="External"/><Relationship Id="rId2" Type="http://schemas.openxmlformats.org/officeDocument/2006/relationships/hyperlink" Target="http://www.vulkanpark.com/fileadmin/user_upload/bilder/lava-dome/Lava-Dome-auen_800.jpg" TargetMode="External"/><Relationship Id="rId1" Type="http://schemas.openxmlformats.org/officeDocument/2006/relationships/slideLayout" Target="../slideLayouts/slideLayout7.xml"/><Relationship Id="rId6" Type="http://schemas.openxmlformats.org/officeDocument/2006/relationships/hyperlink" Target="http://www.vulkanpark.com/fileadmin/user_upload/bilder/lava-dome/Lava-Dome_Modell.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hyperlink" Target="http://www.vulkanpark.com/fileadmin/user_upload/bilder/lava-dome/Lava-Keller.jpg" TargetMode="External"/><Relationship Id="rId4" Type="http://schemas.openxmlformats.org/officeDocument/2006/relationships/hyperlink" Target="http://www.vulkanpark.com/fileadmin/user_upload/bilder/lava-dome/Vulkanausbruch.jpg" TargetMode="Externa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Cologne" TargetMode="External"/><Relationship Id="rId13" Type="http://schemas.openxmlformats.org/officeDocument/2006/relationships/hyperlink" Target="http://en.wikipedia.org/wiki/2006_FIFA_World_Cup" TargetMode="External"/><Relationship Id="rId3" Type="http://schemas.openxmlformats.org/officeDocument/2006/relationships/image" Target="../media/image24.jpeg"/><Relationship Id="rId7" Type="http://schemas.openxmlformats.org/officeDocument/2006/relationships/hyperlink" Target="http://en.wikipedia.org/wiki/Stadium" TargetMode="External"/><Relationship Id="rId12" Type="http://schemas.openxmlformats.org/officeDocument/2006/relationships/hyperlink" Target="http://en.wikipedia.org/wiki/1._FC_K%C3%B6ln" TargetMode="External"/><Relationship Id="rId2" Type="http://schemas.openxmlformats.org/officeDocument/2006/relationships/hyperlink" Target="http://www.google.co.uk/url?sa=i&amp;rct=j&amp;q=&amp;esrc=s&amp;frm=1&amp;source=images&amp;cd=&amp;cad=rja&amp;uact=8&amp;ved=0CAcQjRw&amp;url=http://www.dlr.de/en/DesktopDefault.aspx/tabid-1296/1792_read-3986/gallery-1/gallery_read-Image.1.2034/&amp;ei=D5_oVIqpHcn6UoPjgSA&amp;bvm=bv.86475890,d.d24&amp;psig=AFQjCNEzJ0sh_wBEjS-5qqhqAJjL3FGRbg&amp;ust=1424617532540833" TargetMode="External"/><Relationship Id="rId1" Type="http://schemas.openxmlformats.org/officeDocument/2006/relationships/slideLayout" Target="../slideLayouts/slideLayout7.xml"/><Relationship Id="rId6" Type="http://schemas.openxmlformats.org/officeDocument/2006/relationships/hyperlink" Target="http://en.wikipedia.org/wiki/Association_football" TargetMode="External"/><Relationship Id="rId11" Type="http://schemas.openxmlformats.org/officeDocument/2006/relationships/hyperlink" Target="http://en.wikipedia.org/wiki/Bundesliga" TargetMode="External"/><Relationship Id="rId5" Type="http://schemas.openxmlformats.org/officeDocument/2006/relationships/image" Target="../media/image25.jpeg"/><Relationship Id="rId10" Type="http://schemas.openxmlformats.org/officeDocument/2006/relationships/hyperlink" Target="http://en.wikipedia.org/wiki/Germany" TargetMode="External"/><Relationship Id="rId4" Type="http://schemas.openxmlformats.org/officeDocument/2006/relationships/hyperlink" Target="http://www.google.co.uk/url?sa=i&amp;rct=j&amp;q=&amp;esrc=s&amp;frm=1&amp;source=images&amp;cd=&amp;cad=rja&amp;uact=8&amp;ved=0CAcQjRw&amp;url=http://www.killiefc.com/Allan/Allan%20Pages/Allan%202006%20World%20Cup%20Press%20Pics.htm&amp;ei=Np_oVKCqB8T8UpG0g8gJ&amp;bvm=bv.86475890,d.d24&amp;psig=AFQjCNEzJ0sh_wBEjS-5qqhqAJjL3FGRbg&amp;ust=1424617532540833" TargetMode="External"/><Relationship Id="rId9" Type="http://schemas.openxmlformats.org/officeDocument/2006/relationships/hyperlink" Target="http://en.wikipedia.org/wiki/North_Rhine-Westphalia" TargetMode="External"/><Relationship Id="rId14" Type="http://schemas.openxmlformats.org/officeDocument/2006/relationships/hyperlink" Target="http://en.wikipedia.org/wiki/RheinEnergie_A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travelsort.com/blog/relaxation-on-the-rhine-cologne-on-a-budget"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google.co.uk/url?sa=i&amp;rct=j&amp;q=&amp;esrc=s&amp;frm=1&amp;source=images&amp;cd=&amp;cad=rja&amp;uact=8&amp;ved=0CAcQjRw&amp;url=http://www.chocolateatlas.com/Cologne_Chocolate_Museum/Cologne_Chocolate_Museum.htm&amp;ei=DKDoVPWNKMOtU8WzgMgK&amp;bvm=bv.86475890,d.d24&amp;psig=AFQjCNHZLiO_nKBI1r_fEj4JR8IFoQsHQQ&amp;ust=142461781964304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zoochat.com/37/common-hippo-exhibit-cologne-07-09-a-198051/&amp;ei=BaHoVPLfMsS2Ub7fgKgK&amp;bvm=bv.86475890,d.d24&amp;psig=AFQjCNEBzwcScGmzq6TVls6r-K9kPKD7Xw&amp;ust=1424618074880283" TargetMode="Externa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ww.google.co.uk/url?sa=i&amp;rct=j&amp;q=&amp;esrc=s&amp;frm=1&amp;source=images&amp;cd=&amp;cad=rja&amp;uact=8&amp;ved=0CAcQjRw&amp;url=http://www.tripadvisor.com/Attraction_Review-g187391-d2287042-Reviews-Bundesgartenschau_Koblenz-Koblenz_Rhineland_Palatinate.html&amp;ei=JqLoVLPNEYL1UPC9gYgK&amp;bvm=bv.86475890,d.d24&amp;psig=AFQjCNH6_qIOOhqBhUrBnaAOFw_dUqiezg&amp;ust=142461833836912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332656"/>
            <a:ext cx="6696744" cy="5903154"/>
          </a:xfrm>
          <a:prstGeom prst="rect">
            <a:avLst/>
          </a:prstGeom>
        </p:spPr>
        <p:txBody>
          <a:bodyPr wrap="square">
            <a:spAutoFit/>
          </a:bodyPr>
          <a:lstStyle/>
          <a:p>
            <a:pPr>
              <a:spcBef>
                <a:spcPct val="20000"/>
              </a:spcBef>
            </a:pPr>
            <a:r>
              <a:rPr lang="en-GB" altLang="en-US" sz="3200" b="1" dirty="0">
                <a:solidFill>
                  <a:srgbClr val="000066"/>
                </a:solidFill>
              </a:rPr>
              <a:t>NST - Our educational travel company</a:t>
            </a:r>
          </a:p>
          <a:p>
            <a:pPr>
              <a:spcBef>
                <a:spcPct val="20000"/>
              </a:spcBef>
            </a:pPr>
            <a:endParaRPr lang="en-GB" altLang="en-US" sz="3200" dirty="0">
              <a:solidFill>
                <a:srgbClr val="000066"/>
              </a:solidFill>
            </a:endParaRPr>
          </a:p>
          <a:p>
            <a:pPr>
              <a:spcBef>
                <a:spcPct val="20000"/>
              </a:spcBef>
            </a:pPr>
            <a:r>
              <a:rPr lang="en-GB" altLang="en-US" sz="3200" dirty="0">
                <a:solidFill>
                  <a:srgbClr val="000066"/>
                </a:solidFill>
              </a:rPr>
              <a:t>We have booked this tour through </a:t>
            </a:r>
            <a:r>
              <a:rPr lang="en-GB" altLang="en-US" sz="3200" dirty="0" smtClean="0">
                <a:solidFill>
                  <a:srgbClr val="000066"/>
                </a:solidFill>
              </a:rPr>
              <a:t>the </a:t>
            </a:r>
            <a:r>
              <a:rPr lang="en-GB" altLang="en-US" sz="3200" dirty="0">
                <a:solidFill>
                  <a:srgbClr val="000066"/>
                </a:solidFill>
              </a:rPr>
              <a:t>educational travel company, NST. </a:t>
            </a:r>
          </a:p>
          <a:p>
            <a:pPr>
              <a:spcBef>
                <a:spcPct val="20000"/>
              </a:spcBef>
            </a:pPr>
            <a:endParaRPr lang="en-GB" altLang="en-US" sz="3200" dirty="0">
              <a:solidFill>
                <a:srgbClr val="000066"/>
              </a:solidFill>
            </a:endParaRPr>
          </a:p>
          <a:p>
            <a:pPr>
              <a:spcBef>
                <a:spcPct val="20000"/>
              </a:spcBef>
            </a:pPr>
            <a:r>
              <a:rPr lang="en-GB" altLang="en-US" sz="3200" dirty="0" smtClean="0">
                <a:solidFill>
                  <a:srgbClr val="000066"/>
                </a:solidFill>
              </a:rPr>
              <a:t>We travelled with this company on our last trip to Holland and we were very happy with the service they provided and therefore have chosen to travel with them again on our trip to Germany.</a:t>
            </a:r>
            <a:endParaRPr lang="en-GB" altLang="en-US" sz="3200" dirty="0">
              <a:solidFill>
                <a:srgbClr val="000066"/>
              </a:solidFill>
            </a:endParaRPr>
          </a:p>
        </p:txBody>
      </p:sp>
    </p:spTree>
    <p:extLst>
      <p:ext uri="{BB962C8B-B14F-4D97-AF65-F5344CB8AC3E}">
        <p14:creationId xmlns:p14="http://schemas.microsoft.com/office/powerpoint/2010/main" val="219430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942975"/>
            <a:ext cx="867727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99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8352928" cy="5909310"/>
          </a:xfrm>
          <a:prstGeom prst="rect">
            <a:avLst/>
          </a:prstGeom>
        </p:spPr>
        <p:txBody>
          <a:bodyPr wrap="square">
            <a:spAutoFit/>
          </a:bodyPr>
          <a:lstStyle/>
          <a:p>
            <a:r>
              <a:rPr lang="en-GB" dirty="0"/>
              <a:t>Accommodation Facilities</a:t>
            </a:r>
          </a:p>
          <a:p>
            <a:r>
              <a:rPr lang="en-GB" dirty="0"/>
              <a:t>• Reception</a:t>
            </a:r>
          </a:p>
          <a:p>
            <a:r>
              <a:rPr lang="en-GB" dirty="0"/>
              <a:t>• Bar and restaurant</a:t>
            </a:r>
          </a:p>
          <a:p>
            <a:r>
              <a:rPr lang="en-GB" dirty="0"/>
              <a:t>• Meeting room</a:t>
            </a:r>
          </a:p>
          <a:p>
            <a:r>
              <a:rPr lang="en-GB" dirty="0"/>
              <a:t>• Play area/small park approximately 10 minutes on foot </a:t>
            </a:r>
          </a:p>
          <a:p>
            <a:r>
              <a:rPr lang="en-GB" dirty="0"/>
              <a:t>from the hotel</a:t>
            </a:r>
          </a:p>
          <a:p>
            <a:r>
              <a:rPr lang="en-GB" dirty="0"/>
              <a:t>• Skittle/bowling alley</a:t>
            </a:r>
          </a:p>
          <a:p>
            <a:r>
              <a:rPr lang="en-GB" dirty="0"/>
              <a:t>• Discos and karaoke evenings may be arranged in the restaurant upon request (please bring your own iPods)</a:t>
            </a:r>
          </a:p>
          <a:p>
            <a:r>
              <a:rPr lang="en-GB" dirty="0"/>
              <a:t>• Groups may use the restaurant for study or recreational purposes, this area can be divided into 3 separate rooms</a:t>
            </a:r>
          </a:p>
          <a:p>
            <a:r>
              <a:rPr lang="en-GB" dirty="0"/>
              <a:t>• Parking for two coaches is available 50 metres from the hotel</a:t>
            </a:r>
          </a:p>
          <a:p>
            <a:r>
              <a:rPr lang="en-GB" dirty="0" smtClean="0"/>
              <a:t>Student </a:t>
            </a:r>
            <a:r>
              <a:rPr lang="en-GB" dirty="0"/>
              <a:t>Rooms</a:t>
            </a:r>
          </a:p>
          <a:p>
            <a:r>
              <a:rPr lang="en-GB" dirty="0"/>
              <a:t>• 3-5 bedded rooms, (can be made up of singles, bunk beds, and/or double bed frame with two single mattresses and duvets)</a:t>
            </a:r>
          </a:p>
          <a:p>
            <a:r>
              <a:rPr lang="en-GB" dirty="0"/>
              <a:t>• </a:t>
            </a:r>
            <a:r>
              <a:rPr lang="en-GB" dirty="0" err="1"/>
              <a:t>En</a:t>
            </a:r>
            <a:r>
              <a:rPr lang="en-GB" dirty="0"/>
              <a:t>-suite facilities</a:t>
            </a:r>
          </a:p>
          <a:p>
            <a:r>
              <a:rPr lang="en-GB" dirty="0"/>
              <a:t>• TV</a:t>
            </a:r>
          </a:p>
          <a:p>
            <a:r>
              <a:rPr lang="en-GB" dirty="0"/>
              <a:t>Staff Rooms</a:t>
            </a:r>
          </a:p>
          <a:p>
            <a:r>
              <a:rPr lang="en-GB" dirty="0"/>
              <a:t>• Twins/singles</a:t>
            </a:r>
          </a:p>
          <a:p>
            <a:r>
              <a:rPr lang="en-GB" dirty="0"/>
              <a:t>• </a:t>
            </a:r>
            <a:r>
              <a:rPr lang="en-GB" dirty="0" err="1"/>
              <a:t>En</a:t>
            </a:r>
            <a:r>
              <a:rPr lang="en-GB" dirty="0"/>
              <a:t>-suite facilities</a:t>
            </a:r>
          </a:p>
          <a:p>
            <a:r>
              <a:rPr lang="en-GB" dirty="0"/>
              <a:t>• TV</a:t>
            </a:r>
          </a:p>
        </p:txBody>
      </p:sp>
    </p:spTree>
    <p:extLst>
      <p:ext uri="{BB962C8B-B14F-4D97-AF65-F5344CB8AC3E}">
        <p14:creationId xmlns:p14="http://schemas.microsoft.com/office/powerpoint/2010/main" val="2730284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Possible itinerary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This </a:t>
            </a:r>
            <a:r>
              <a:rPr lang="en-GB" dirty="0"/>
              <a:t>is only a suggested itinerary and we would appreciate your ideas and suggestions.</a:t>
            </a:r>
            <a:endParaRPr lang="en-GB" dirty="0" smtClean="0">
              <a:solidFill>
                <a:srgbClr val="FF0000"/>
              </a:solidFill>
            </a:endParaRPr>
          </a:p>
          <a:p>
            <a:r>
              <a:rPr lang="en-GB" dirty="0" smtClean="0">
                <a:solidFill>
                  <a:srgbClr val="FF0000"/>
                </a:solidFill>
              </a:rPr>
              <a:t>Saturday</a:t>
            </a:r>
          </a:p>
          <a:p>
            <a:r>
              <a:rPr lang="en-GB" dirty="0" smtClean="0"/>
              <a:t>Boat from Bad </a:t>
            </a:r>
            <a:r>
              <a:rPr lang="en-GB" dirty="0" err="1" smtClean="0"/>
              <a:t>Salzig</a:t>
            </a:r>
            <a:r>
              <a:rPr lang="en-GB" dirty="0" smtClean="0"/>
              <a:t> to </a:t>
            </a:r>
            <a:r>
              <a:rPr lang="en-GB" dirty="0" err="1" smtClean="0"/>
              <a:t>Boppard</a:t>
            </a:r>
            <a:endParaRPr lang="en-GB" dirty="0" smtClean="0"/>
          </a:p>
          <a:p>
            <a:r>
              <a:rPr lang="en-GB" dirty="0" smtClean="0"/>
              <a:t>Wee train round </a:t>
            </a:r>
            <a:r>
              <a:rPr lang="en-GB" dirty="0" err="1" smtClean="0"/>
              <a:t>Boppard</a:t>
            </a:r>
            <a:endParaRPr lang="en-GB" dirty="0" smtClean="0"/>
          </a:p>
          <a:p>
            <a:r>
              <a:rPr lang="en-GB" dirty="0" smtClean="0"/>
              <a:t>Chair lift trip up hill / views of Rhine and area</a:t>
            </a:r>
          </a:p>
          <a:p>
            <a:r>
              <a:rPr lang="en-GB" dirty="0" smtClean="0"/>
              <a:t>Or a cycle on cycle path by river</a:t>
            </a:r>
          </a:p>
          <a:p>
            <a:r>
              <a:rPr lang="en-GB" dirty="0" smtClean="0"/>
              <a:t>Perhaps – </a:t>
            </a:r>
            <a:r>
              <a:rPr lang="en-GB" dirty="0" err="1" smtClean="0"/>
              <a:t>Kaffee</a:t>
            </a:r>
            <a:r>
              <a:rPr lang="en-GB" dirty="0" smtClean="0"/>
              <a:t> und </a:t>
            </a:r>
            <a:r>
              <a:rPr lang="en-GB" dirty="0" err="1" smtClean="0"/>
              <a:t>Kuchen</a:t>
            </a:r>
            <a:r>
              <a:rPr lang="en-GB" dirty="0" smtClean="0"/>
              <a:t> (cake and coffee at a coffee shop) </a:t>
            </a:r>
          </a:p>
          <a:p>
            <a:endParaRPr lang="en-GB" dirty="0"/>
          </a:p>
        </p:txBody>
      </p:sp>
    </p:spTree>
    <p:extLst>
      <p:ext uri="{BB962C8B-B14F-4D97-AF65-F5344CB8AC3E}">
        <p14:creationId xmlns:p14="http://schemas.microsoft.com/office/powerpoint/2010/main" val="76125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2.bp.blogspot.com/-ALHc1llVkyg/TnzgDCjxDHI/AAAAAAAAN1I/2TV2e23O9R8/s640/konditorei+%25281%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908720"/>
            <a:ext cx="856895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81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s1.mm.bing.net/th?&amp;id=HN.608021125929107709&amp;w=300&amp;h=300&amp;c=0&amp;pid=1.9&amp;rs=0&amp;p=0&amp;url=http%3A%2F%2Fpostmuse.blogspot.com%2F2009%2F12%2Fbiking-to-boppard.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2857500" cy="35314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s1.mm.bing.net/th?&amp;id=HN.608048068258169263&amp;w=300&amp;h=300&amp;c=0&amp;pid=1.9&amp;rs=0&amp;p=0&amp;url=http%3A%2F%2Fwww.tripadvisor.co.uk%2FShowTopic-g187391-i1514-k6171570-Train_from_Koblenz_to_Rudesheim_following_KD_Rhine_trip-Koblenz_Rhineland_Palatinate.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836711"/>
            <a:ext cx="4680520" cy="34064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s1.mm.bing.net/th?&amp;id=HN.608017346360247909&amp;w=300&amp;h=300&amp;c=0&amp;pid=1.9&amp;rs=0&amp;p=0&amp;url=http%3A%2F%2Fwww.felix-schlindwein.de%2F1233%2F3804.ht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581128"/>
            <a:ext cx="4464496"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9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4" descr="http://img.marcopolo.de/api/content/images/image/0/3/tf/ei/t1024/u/photo-6411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7974"/>
            <a:ext cx="8208912" cy="615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61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Sunday</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Trip to Volcano park</a:t>
            </a:r>
          </a:p>
          <a:p>
            <a:r>
              <a:rPr lang="en-GB" dirty="0"/>
              <a:t>http://vulkanpark.com/en/geyser-andernach</a:t>
            </a:r>
            <a:endParaRPr lang="en-GB" dirty="0" smtClean="0"/>
          </a:p>
          <a:p>
            <a:r>
              <a:rPr lang="en-GB" b="1" dirty="0" smtClean="0"/>
              <a:t>Boat trip to Geyser </a:t>
            </a:r>
            <a:r>
              <a:rPr lang="en-GB" b="1" dirty="0" err="1" smtClean="0"/>
              <a:t>Andernach</a:t>
            </a:r>
            <a:endParaRPr lang="en-GB" b="1" dirty="0" smtClean="0"/>
          </a:p>
          <a:p>
            <a:r>
              <a:rPr lang="en-GB" b="1" dirty="0" smtClean="0"/>
              <a:t>The world´s tallest cold water geyser</a:t>
            </a:r>
            <a:endParaRPr lang="en-GB" dirty="0" smtClean="0"/>
          </a:p>
          <a:p>
            <a:r>
              <a:rPr lang="en-GB" dirty="0" smtClean="0"/>
              <a:t>Pin up Bowling alley in Koblenz</a:t>
            </a:r>
          </a:p>
          <a:p>
            <a:r>
              <a:rPr lang="en-GB" dirty="0" smtClean="0"/>
              <a:t>Also available – billiards and </a:t>
            </a:r>
            <a:r>
              <a:rPr lang="en-GB" dirty="0" err="1" smtClean="0"/>
              <a:t>minigolf</a:t>
            </a:r>
            <a:endParaRPr lang="en-GB" dirty="0" smtClean="0"/>
          </a:p>
          <a:p>
            <a:endParaRPr lang="en-GB" dirty="0" smtClean="0"/>
          </a:p>
          <a:p>
            <a:endParaRPr lang="en-GB" dirty="0" smtClean="0"/>
          </a:p>
        </p:txBody>
      </p:sp>
    </p:spTree>
    <p:extLst>
      <p:ext uri="{BB962C8B-B14F-4D97-AF65-F5344CB8AC3E}">
        <p14:creationId xmlns:p14="http://schemas.microsoft.com/office/powerpoint/2010/main" val="305143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vulkanpark.com/fileadmin/_processed_/csm_Lava-Dome-auen_800_cd5457ea8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01887"/>
            <a:ext cx="2736304" cy="18470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vulkanpark.com/fileadmin/_processed_/csm_Vulkanausbruch_39f284a14c.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201887"/>
            <a:ext cx="1905000" cy="19056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vulkanpark.com/fileadmin/_processed_/csm_Lava-Dome_Modell_06a93ebd1b.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513" y="3107539"/>
            <a:ext cx="1905000" cy="20757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vulkanpark.com/fileadmin/_processed_/csm_KPK67022_1162731db5.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0446" y="548680"/>
            <a:ext cx="2534134" cy="178040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vulkanpark.com/fileadmin/_processed_/csm_Lava-Keller_719d6abfab.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112" y="3861048"/>
            <a:ext cx="268686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vulkanpark.com/fileadmin/_processed_/csm_Lava-Keller_aussen_bbfcbe4575.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113" y="3717032"/>
            <a:ext cx="19050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6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vulkanpark.com/fileadmin/user_upload/slid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3529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15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www.vulkanpark.com/fileadmin/user_upload/bilder/geysir_andernach/Geysir_Erlebniszen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63" y="476672"/>
            <a:ext cx="76200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3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88277"/>
            <a:ext cx="8424936" cy="5435334"/>
          </a:xfrm>
          <a:prstGeom prst="rect">
            <a:avLst/>
          </a:prstGeom>
        </p:spPr>
        <p:txBody>
          <a:bodyPr wrap="square">
            <a:spAutoFit/>
          </a:bodyPr>
          <a:lstStyle/>
          <a:p>
            <a:pPr>
              <a:spcBef>
                <a:spcPct val="20000"/>
              </a:spcBef>
              <a:defRPr/>
            </a:pPr>
            <a:r>
              <a:rPr lang="en-GB" sz="2800" b="1" dirty="0">
                <a:solidFill>
                  <a:srgbClr val="000066"/>
                </a:solidFill>
              </a:rPr>
              <a:t>Tour objectives</a:t>
            </a:r>
          </a:p>
          <a:p>
            <a:pPr>
              <a:spcBef>
                <a:spcPct val="20000"/>
              </a:spcBef>
              <a:defRPr/>
            </a:pPr>
            <a:r>
              <a:rPr lang="en-GB" sz="2800" dirty="0">
                <a:solidFill>
                  <a:srgbClr val="000066"/>
                </a:solidFill>
              </a:rPr>
              <a:t>On the trip, pupils </a:t>
            </a:r>
            <a:r>
              <a:rPr lang="en-GB" sz="2800" dirty="0" smtClean="0">
                <a:solidFill>
                  <a:srgbClr val="000066"/>
                </a:solidFill>
              </a:rPr>
              <a:t>will</a:t>
            </a:r>
            <a:r>
              <a:rPr lang="en-GB" sz="2800" dirty="0">
                <a:solidFill>
                  <a:srgbClr val="000066"/>
                </a:solidFill>
              </a:rPr>
              <a:t>:</a:t>
            </a:r>
          </a:p>
          <a:p>
            <a:pPr marL="342900" indent="-342900">
              <a:spcBef>
                <a:spcPct val="20000"/>
              </a:spcBef>
              <a:buFont typeface="Arial" pitchFamily="34" charset="0"/>
              <a:buChar char="•"/>
              <a:defRPr/>
            </a:pPr>
            <a:r>
              <a:rPr lang="en-GB" sz="2800" dirty="0">
                <a:solidFill>
                  <a:srgbClr val="000066"/>
                </a:solidFill>
              </a:rPr>
              <a:t>Get the chance to visit a </a:t>
            </a:r>
            <a:r>
              <a:rPr lang="en-GB" sz="2800" dirty="0" smtClean="0">
                <a:solidFill>
                  <a:srgbClr val="000066"/>
                </a:solidFill>
              </a:rPr>
              <a:t>European </a:t>
            </a:r>
            <a:r>
              <a:rPr lang="en-GB" sz="2800" dirty="0">
                <a:solidFill>
                  <a:srgbClr val="000066"/>
                </a:solidFill>
              </a:rPr>
              <a:t>country and experience </a:t>
            </a:r>
            <a:r>
              <a:rPr lang="en-GB" sz="2800" dirty="0" smtClean="0">
                <a:solidFill>
                  <a:srgbClr val="000066"/>
                </a:solidFill>
              </a:rPr>
              <a:t>the culture of that country</a:t>
            </a:r>
            <a:endParaRPr lang="en-GB" sz="2800" dirty="0">
              <a:solidFill>
                <a:srgbClr val="000066"/>
              </a:solidFill>
            </a:endParaRPr>
          </a:p>
          <a:p>
            <a:pPr>
              <a:buFontTx/>
              <a:buChar char="•"/>
              <a:defRPr/>
            </a:pPr>
            <a:r>
              <a:rPr lang="en-GB" sz="2800" dirty="0">
                <a:solidFill>
                  <a:srgbClr val="000066"/>
                </a:solidFill>
              </a:rPr>
              <a:t> take part in cultural and educational visits, and </a:t>
            </a:r>
            <a:r>
              <a:rPr lang="en-GB" sz="2800" dirty="0" smtClean="0">
                <a:solidFill>
                  <a:srgbClr val="000066"/>
                </a:solidFill>
              </a:rPr>
              <a:t>other , hopefully, interesting and fun activities</a:t>
            </a:r>
            <a:r>
              <a:rPr lang="en-GB" sz="2800" dirty="0">
                <a:solidFill>
                  <a:srgbClr val="000066"/>
                </a:solidFill>
              </a:rPr>
              <a:t>.</a:t>
            </a:r>
          </a:p>
          <a:p>
            <a:pPr>
              <a:buFontTx/>
              <a:buChar char="•"/>
              <a:defRPr/>
            </a:pPr>
            <a:r>
              <a:rPr lang="en-GB" sz="2800" dirty="0">
                <a:solidFill>
                  <a:srgbClr val="000066"/>
                </a:solidFill>
              </a:rPr>
              <a:t> </a:t>
            </a:r>
            <a:r>
              <a:rPr lang="en-GB" sz="2800" dirty="0" smtClean="0">
                <a:solidFill>
                  <a:srgbClr val="000066"/>
                </a:solidFill>
              </a:rPr>
              <a:t>visit this area of the Rhineland and attractions including  visits to nearby towns and the city of Cologne.</a:t>
            </a:r>
          </a:p>
          <a:p>
            <a:pPr>
              <a:buFontTx/>
              <a:buChar char="•"/>
              <a:defRPr/>
            </a:pPr>
            <a:r>
              <a:rPr lang="en-GB" sz="2800" dirty="0" smtClean="0">
                <a:solidFill>
                  <a:srgbClr val="000066"/>
                </a:solidFill>
              </a:rPr>
              <a:t>experience travelling from here to France by coach and ferry and travel through France, (Belgium) and Germany, </a:t>
            </a:r>
          </a:p>
          <a:p>
            <a:pPr>
              <a:buFontTx/>
              <a:buChar char="•"/>
              <a:defRPr/>
            </a:pPr>
            <a:r>
              <a:rPr lang="en-GB" sz="2800" dirty="0" smtClean="0">
                <a:solidFill>
                  <a:srgbClr val="000066"/>
                </a:solidFill>
              </a:rPr>
              <a:t>spending </a:t>
            </a:r>
            <a:r>
              <a:rPr lang="en-GB" sz="2800" dirty="0">
                <a:solidFill>
                  <a:srgbClr val="000066"/>
                </a:solidFill>
              </a:rPr>
              <a:t>time with other pupils and teachers in a different, </a:t>
            </a:r>
            <a:r>
              <a:rPr lang="en-GB" sz="2800" dirty="0" smtClean="0">
                <a:solidFill>
                  <a:srgbClr val="000066"/>
                </a:solidFill>
              </a:rPr>
              <a:t>hopefully, relaxing </a:t>
            </a:r>
            <a:r>
              <a:rPr lang="en-GB" sz="2800" dirty="0">
                <a:solidFill>
                  <a:srgbClr val="000066"/>
                </a:solidFill>
              </a:rPr>
              <a:t>and enjoyable setting.</a:t>
            </a:r>
          </a:p>
        </p:txBody>
      </p:sp>
    </p:spTree>
    <p:extLst>
      <p:ext uri="{BB962C8B-B14F-4D97-AF65-F5344CB8AC3E}">
        <p14:creationId xmlns:p14="http://schemas.microsoft.com/office/powerpoint/2010/main" val="119565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vulkanpark.com/fileadmin/user_upload/bilder/geysir_andernach/Geysirsprung_n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76200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06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inup-koblenz.de/tl_files/Media/Startseite/Bild-Rotation/heade-hom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092507"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pinup-koblenz.de/tl_files/Media/Startseite/Bild-Rotation/head-hom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501008"/>
            <a:ext cx="6660459" cy="279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22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Monday</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A visit to Cologne</a:t>
            </a:r>
          </a:p>
          <a:p>
            <a:r>
              <a:rPr lang="en-GB" dirty="0" smtClean="0"/>
              <a:t>Lots of possibilities…</a:t>
            </a:r>
          </a:p>
          <a:p>
            <a:r>
              <a:rPr lang="en-GB" dirty="0" smtClean="0"/>
              <a:t>Visit Cologne cathedral, visit Cathedral tower</a:t>
            </a:r>
          </a:p>
          <a:p>
            <a:r>
              <a:rPr lang="en-GB" dirty="0" smtClean="0"/>
              <a:t>Tour of Cologne football stadium</a:t>
            </a:r>
          </a:p>
          <a:p>
            <a:r>
              <a:rPr lang="en-GB" dirty="0" smtClean="0"/>
              <a:t>Visit Cologne chocolate museum</a:t>
            </a:r>
          </a:p>
          <a:p>
            <a:r>
              <a:rPr lang="en-GB" dirty="0" smtClean="0"/>
              <a:t>Shops!!</a:t>
            </a:r>
          </a:p>
          <a:p>
            <a:r>
              <a:rPr lang="en-GB" dirty="0" smtClean="0"/>
              <a:t>Zoo</a:t>
            </a:r>
          </a:p>
          <a:p>
            <a:pPr marL="0" indent="0">
              <a:buNone/>
            </a:pPr>
            <a:endParaRPr lang="en-GB" dirty="0"/>
          </a:p>
        </p:txBody>
      </p:sp>
    </p:spTree>
    <p:extLst>
      <p:ext uri="{BB962C8B-B14F-4D97-AF65-F5344CB8AC3E}">
        <p14:creationId xmlns:p14="http://schemas.microsoft.com/office/powerpoint/2010/main" val="477504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logne 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1"/>
            <a:ext cx="3024336" cy="2306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logne cathed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6671"/>
            <a:ext cx="3600400" cy="2554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5576" y="3140968"/>
            <a:ext cx="6840760" cy="2677656"/>
          </a:xfrm>
          <a:prstGeom prst="rect">
            <a:avLst/>
          </a:prstGeom>
        </p:spPr>
        <p:txBody>
          <a:bodyPr wrap="square">
            <a:spAutoFit/>
          </a:bodyPr>
          <a:lstStyle/>
          <a:p>
            <a:r>
              <a:rPr lang="en-GB" sz="2800" dirty="0"/>
              <a:t>This giant Gothic cathedral, which until its completion in 1880 had been under construction for over 500 years, is perhaps Germany's most famous religious structure and includes two huge towers that serve as the defining symbol of Cologne's skyline. </a:t>
            </a:r>
          </a:p>
        </p:txBody>
      </p:sp>
    </p:spTree>
    <p:extLst>
      <p:ext uri="{BB962C8B-B14F-4D97-AF65-F5344CB8AC3E}">
        <p14:creationId xmlns:p14="http://schemas.microsoft.com/office/powerpoint/2010/main" val="1704754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ologne football stadium"/>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cologne football stadium"/>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Image result for cologne football stadium"/>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Image result for cologne football stadium"/>
          <p:cNvSpPr>
            <a:spLocks noChangeAspect="1" noChangeArrowheads="1"/>
          </p:cNvSpPr>
          <p:nvPr/>
        </p:nvSpPr>
        <p:spPr bwMode="auto">
          <a:xfrm>
            <a:off x="57785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4" name="Picture 12" descr="http://www.dlr.de/en/Portaldata/1/Resources/portal_news/newsarchiv2006/soccer_abschluss_110706/Soccer_Zeppelin_8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585" y="336547"/>
            <a:ext cx="298132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killiefc.com/Allan/Allan%20Pics/06WorldCup/PressPics/CologneStadiu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7983"/>
            <a:ext cx="2981325" cy="2052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rot="10800000" flipV="1">
            <a:off x="577850" y="2491173"/>
            <a:ext cx="856614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cs typeface="Arial" pitchFamily="34" charset="0"/>
              </a:rPr>
              <a:t>The </a:t>
            </a:r>
            <a:r>
              <a:rPr kumimoji="0" lang="en-US" altLang="en-US" sz="2400" b="1" i="0" u="none" strike="noStrike" cap="none" normalizeH="0" baseline="0" dirty="0" err="1" smtClean="0">
                <a:ln>
                  <a:noFill/>
                </a:ln>
                <a:effectLst/>
                <a:cs typeface="Arial" pitchFamily="34" charset="0"/>
              </a:rPr>
              <a:t>RheinEnergieStadion</a:t>
            </a:r>
            <a:r>
              <a:rPr kumimoji="0" lang="en-US" altLang="en-US" sz="2400" b="0" i="0" u="none" strike="noStrike" cap="none" normalizeH="0" baseline="0" dirty="0" smtClean="0">
                <a:ln>
                  <a:noFill/>
                </a:ln>
                <a:effectLst/>
                <a:cs typeface="Arial" pitchFamily="34" charset="0"/>
              </a:rPr>
              <a:t> is a </a:t>
            </a:r>
            <a:r>
              <a:rPr kumimoji="0" lang="en-US" altLang="en-US" sz="2400" b="0" i="0" u="none" strike="noStrike" cap="none" normalizeH="0" baseline="0" dirty="0" smtClean="0">
                <a:ln>
                  <a:noFill/>
                </a:ln>
                <a:effectLst/>
                <a:cs typeface="Arial" pitchFamily="34" charset="0"/>
                <a:hlinkClick r:id="rId6" tooltip="Association football"/>
              </a:rPr>
              <a:t>football</a:t>
            </a:r>
            <a:r>
              <a:rPr kumimoji="0" lang="en-US" altLang="en-US" sz="2400" b="0" i="0" u="none" strike="noStrike" cap="none" normalizeH="0" baseline="0" dirty="0" smtClean="0">
                <a:ln>
                  <a:noFill/>
                </a:ln>
                <a:effectLst/>
                <a:cs typeface="Arial" pitchFamily="34" charset="0"/>
              </a:rPr>
              <a:t> </a:t>
            </a:r>
            <a:r>
              <a:rPr kumimoji="0" lang="en-US" altLang="en-US" sz="2400" b="0" i="0" u="none" strike="noStrike" cap="none" normalizeH="0" baseline="0" dirty="0" smtClean="0">
                <a:ln>
                  <a:noFill/>
                </a:ln>
                <a:effectLst/>
                <a:cs typeface="Arial" pitchFamily="34" charset="0"/>
                <a:hlinkClick r:id="rId7" tooltip="Stadium"/>
              </a:rPr>
              <a:t>stadium</a:t>
            </a:r>
            <a:r>
              <a:rPr kumimoji="0" lang="en-US" altLang="en-US" sz="2400" b="0" i="0" u="none" strike="noStrike" cap="none" normalizeH="0" baseline="0" dirty="0" smtClean="0">
                <a:ln>
                  <a:noFill/>
                </a:ln>
                <a:effectLst/>
                <a:cs typeface="Arial" pitchFamily="34" charset="0"/>
              </a:rPr>
              <a:t> in </a:t>
            </a:r>
            <a:r>
              <a:rPr kumimoji="0" lang="en-US" altLang="en-US" sz="2400" b="0" i="0" u="none" strike="noStrike" cap="none" normalizeH="0" baseline="0" dirty="0" smtClean="0">
                <a:ln>
                  <a:noFill/>
                </a:ln>
                <a:effectLst/>
                <a:cs typeface="Arial" pitchFamily="34" charset="0"/>
                <a:hlinkClick r:id="rId8" tooltip="Cologne"/>
              </a:rPr>
              <a:t>Cologne</a:t>
            </a:r>
            <a:r>
              <a:rPr kumimoji="0" lang="en-US" altLang="en-US" sz="2400" b="0" i="0" u="none" strike="noStrike" cap="none" normalizeH="0" baseline="0" dirty="0" smtClean="0">
                <a:ln>
                  <a:noFill/>
                </a:ln>
                <a:effectLst/>
                <a:cs typeface="Arial" pitchFamily="34" charset="0"/>
              </a:rPr>
              <a:t>, </a:t>
            </a:r>
            <a:r>
              <a:rPr kumimoji="0" lang="en-US" altLang="en-US" sz="2400" b="0" i="0" u="none" strike="noStrike" cap="none" normalizeH="0" baseline="0" dirty="0" smtClean="0">
                <a:ln>
                  <a:noFill/>
                </a:ln>
                <a:effectLst/>
                <a:cs typeface="Arial" pitchFamily="34" charset="0"/>
                <a:hlinkClick r:id="rId9" tooltip="North Rhine-Westphalia"/>
              </a:rPr>
              <a:t>North Rhine-Westphalia</a:t>
            </a:r>
            <a:r>
              <a:rPr kumimoji="0" lang="en-US" altLang="en-US" sz="2400" b="0" i="0" u="none" strike="noStrike" cap="none" normalizeH="0" baseline="0" dirty="0" smtClean="0">
                <a:ln>
                  <a:noFill/>
                </a:ln>
                <a:effectLst/>
                <a:cs typeface="Arial" pitchFamily="34" charset="0"/>
              </a:rPr>
              <a:t>, </a:t>
            </a:r>
            <a:r>
              <a:rPr kumimoji="0" lang="en-US" altLang="en-US" sz="2400" b="0" i="0" u="none" strike="noStrike" cap="none" normalizeH="0" baseline="0" dirty="0" smtClean="0">
                <a:ln>
                  <a:noFill/>
                </a:ln>
                <a:effectLst/>
                <a:cs typeface="Arial" pitchFamily="34" charset="0"/>
                <a:hlinkClick r:id="rId10" tooltip="Germany"/>
              </a:rPr>
              <a:t>Germany</a:t>
            </a:r>
            <a:r>
              <a:rPr kumimoji="0" lang="en-US" altLang="en-US" sz="2400" b="0" i="0" u="none" strike="noStrike" cap="none" normalizeH="0" baseline="0" dirty="0" smtClean="0">
                <a:ln>
                  <a:noFill/>
                </a:ln>
                <a:effectLst/>
                <a:cs typeface="Arial" pitchFamily="34" charset="0"/>
              </a:rPr>
              <a:t>. It was built on the site of the two previous </a:t>
            </a:r>
            <a:r>
              <a:rPr kumimoji="0" lang="en-US" altLang="en-US" sz="2400" b="0" i="0" u="none" strike="noStrike" cap="none" normalizeH="0" baseline="0" dirty="0" err="1" smtClean="0">
                <a:ln>
                  <a:noFill/>
                </a:ln>
                <a:effectLst/>
                <a:cs typeface="Arial" pitchFamily="34" charset="0"/>
              </a:rPr>
              <a:t>Müngersdorfer</a:t>
            </a:r>
            <a:r>
              <a:rPr kumimoji="0" lang="en-US" altLang="en-US" sz="2400" b="0" i="0" u="none" strike="noStrike" cap="none" normalizeH="0" baseline="0" dirty="0" smtClean="0">
                <a:ln>
                  <a:noFill/>
                </a:ln>
                <a:effectLst/>
                <a:cs typeface="Arial" pitchFamily="34" charset="0"/>
              </a:rPr>
              <a:t> stadiums. It is the home of the local </a:t>
            </a:r>
            <a:r>
              <a:rPr kumimoji="0" lang="en-US" altLang="en-US" sz="2400" b="0" i="0" u="none" strike="noStrike" cap="none" normalizeH="0" baseline="0" dirty="0" smtClean="0">
                <a:ln>
                  <a:noFill/>
                </a:ln>
                <a:effectLst/>
                <a:cs typeface="Arial" pitchFamily="34" charset="0"/>
                <a:hlinkClick r:id="rId11" tooltip="Bundesliga"/>
              </a:rPr>
              <a:t>Bundesliga</a:t>
            </a:r>
            <a:r>
              <a:rPr kumimoji="0" lang="en-US" altLang="en-US" sz="2400" b="0" i="0" u="none" strike="noStrike" cap="none" normalizeH="0" baseline="0" dirty="0" smtClean="0">
                <a:ln>
                  <a:noFill/>
                </a:ln>
                <a:effectLst/>
                <a:cs typeface="Arial" pitchFamily="34" charset="0"/>
              </a:rPr>
              <a:t> team, </a:t>
            </a:r>
            <a:r>
              <a:rPr kumimoji="0" lang="en-US" altLang="en-US" sz="2400" b="0" i="0" u="none" strike="noStrike" cap="none" normalizeH="0" baseline="0" dirty="0" smtClean="0">
                <a:ln>
                  <a:noFill/>
                </a:ln>
                <a:effectLst/>
                <a:cs typeface="Arial" pitchFamily="34" charset="0"/>
                <a:hlinkClick r:id="rId12" tooltip="1. FC Köln"/>
              </a:rPr>
              <a:t>1. FC Köln</a:t>
            </a:r>
            <a:r>
              <a:rPr kumimoji="0" lang="en-US" altLang="en-US" sz="2400" b="0" i="0" u="none" strike="noStrike" cap="none" normalizeH="0" baseline="0" dirty="0" smtClean="0">
                <a:ln>
                  <a:noFill/>
                </a:ln>
                <a:effectLst/>
                <a:cs typeface="Arial" pitchFamily="34" charset="0"/>
              </a:rPr>
              <a:t>. The stadium was one of the 12 hosting the </a:t>
            </a:r>
            <a:r>
              <a:rPr kumimoji="0" lang="en-US" altLang="en-US" sz="2400" b="0" i="0" u="none" strike="noStrike" cap="none" normalizeH="0" baseline="0" dirty="0" smtClean="0">
                <a:ln>
                  <a:noFill/>
                </a:ln>
                <a:effectLst/>
                <a:cs typeface="Arial" pitchFamily="34" charset="0"/>
                <a:hlinkClick r:id="rId13" tooltip="2006 FIFA World Cup"/>
              </a:rPr>
              <a:t>2006 FIFA World Cup</a:t>
            </a:r>
            <a:r>
              <a:rPr kumimoji="0" lang="en-US" altLang="en-US" sz="2400" b="0" i="0" u="none" strike="noStrike" cap="none" normalizeH="0" baseline="0" dirty="0" smtClean="0">
                <a:ln>
                  <a:noFill/>
                </a:ln>
                <a:effectLst/>
                <a:cs typeface="Arial" pitchFamily="34" charset="0"/>
              </a:rPr>
              <a:t>. The stadium's name comes from a contract with the local power supplier </a:t>
            </a:r>
            <a:r>
              <a:rPr kumimoji="0" lang="en-US" altLang="en-US" sz="2400" b="0" i="0" u="none" strike="noStrike" cap="none" normalizeH="0" baseline="0" dirty="0" err="1" smtClean="0">
                <a:ln>
                  <a:noFill/>
                </a:ln>
                <a:effectLst/>
                <a:cs typeface="Arial" pitchFamily="34" charset="0"/>
                <a:hlinkClick r:id="rId14" tooltip="RheinEnergie AG"/>
              </a:rPr>
              <a:t>RheinEnergie</a:t>
            </a:r>
            <a:r>
              <a:rPr kumimoji="0" lang="en-US" altLang="en-US" sz="2400" b="0" i="0" u="none" strike="noStrike" cap="none" normalizeH="0" baseline="0" dirty="0" smtClean="0">
                <a:ln>
                  <a:noFill/>
                </a:ln>
                <a:effectLst/>
                <a:cs typeface="Arial" pitchFamily="34" charset="0"/>
                <a:hlinkClick r:id="rId14" tooltip="RheinEnergie AG"/>
              </a:rPr>
              <a:t> AG</a:t>
            </a:r>
            <a:r>
              <a:rPr kumimoji="0" lang="en-US" altLang="en-US" sz="2400" b="0" i="0" u="none" strike="noStrike" cap="none" normalizeH="0" baseline="0" dirty="0" smtClean="0">
                <a:ln>
                  <a:noFill/>
                </a:ln>
                <a:effectLst/>
                <a:cs typeface="Arial" pitchFamily="34" charset="0"/>
              </a:rPr>
              <a:t>. </a:t>
            </a:r>
          </a:p>
        </p:txBody>
      </p:sp>
    </p:spTree>
    <p:extLst>
      <p:ext uri="{BB962C8B-B14F-4D97-AF65-F5344CB8AC3E}">
        <p14:creationId xmlns:p14="http://schemas.microsoft.com/office/powerpoint/2010/main" val="3634851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ologne chocolate museum"/>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cologne chocolate museum"/>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cologne chocolate museum"/>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http://damhyul3s75yv.cloudfront.net/photos/2040/original_CologneChocolateMuseum.jpg?130279933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61" y="620688"/>
            <a:ext cx="298132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chocolateatlas.com/Cologne_Chocolate_Museum/chocmuseum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668314"/>
            <a:ext cx="2857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6557" y="2919510"/>
            <a:ext cx="8090222" cy="3785652"/>
          </a:xfrm>
          <a:prstGeom prst="rect">
            <a:avLst/>
          </a:prstGeom>
        </p:spPr>
        <p:txBody>
          <a:bodyPr wrap="square">
            <a:spAutoFit/>
          </a:bodyPr>
          <a:lstStyle/>
          <a:p>
            <a:r>
              <a:rPr lang="en-GB" sz="2400" dirty="0" smtClean="0"/>
              <a:t>Make sure </a:t>
            </a:r>
            <a:r>
              <a:rPr lang="en-GB" sz="2400" dirty="0"/>
              <a:t>you save time to visit the wonderful </a:t>
            </a:r>
            <a:r>
              <a:rPr lang="en-GB" sz="2400" dirty="0" err="1"/>
              <a:t>Lindt</a:t>
            </a:r>
            <a:r>
              <a:rPr lang="en-GB" sz="2400" dirty="0"/>
              <a:t> World of Chocolate Museum because it is well worth a visit. You can’t miss the huge and modern museum, which looks much like a ship, located right on the river front, just a short walk from the Cologne Cathedral. Pay your admission and begin your journey through the three exhibition levels which take you on a tour through 3,000 years of the history of chocolate, all the way from Aztec chocolate makers to the modern </a:t>
            </a:r>
            <a:r>
              <a:rPr lang="en-GB" sz="2400" dirty="0" err="1"/>
              <a:t>Lindt</a:t>
            </a:r>
            <a:r>
              <a:rPr lang="en-GB" sz="2400" dirty="0"/>
              <a:t> chocolate candies. The smell of chocolate permeates the building – it’s probably the best-smelling museum in the world!</a:t>
            </a:r>
          </a:p>
        </p:txBody>
      </p:sp>
    </p:spTree>
    <p:extLst>
      <p:ext uri="{BB962C8B-B14F-4D97-AF65-F5344CB8AC3E}">
        <p14:creationId xmlns:p14="http://schemas.microsoft.com/office/powerpoint/2010/main" val="2534451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ologne z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45571"/>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hotos.zoochat.com/large/dscf16321-13492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05802"/>
            <a:ext cx="3744416" cy="22383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ologne z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140968"/>
            <a:ext cx="3096344"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cologne zo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477" y="3140968"/>
            <a:ext cx="318135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94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Tuesday</a:t>
            </a:r>
            <a:br>
              <a:rPr lang="en-GB"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Visit Koblenz</a:t>
            </a:r>
          </a:p>
          <a:p>
            <a:r>
              <a:rPr lang="en-GB" dirty="0" smtClean="0"/>
              <a:t>Visit </a:t>
            </a:r>
            <a:r>
              <a:rPr lang="en-GB" dirty="0" err="1" smtClean="0"/>
              <a:t>Ehrenbreitstein</a:t>
            </a:r>
            <a:r>
              <a:rPr lang="en-GB" dirty="0" smtClean="0"/>
              <a:t> Fortress by Cable car</a:t>
            </a:r>
          </a:p>
          <a:p>
            <a:r>
              <a:rPr lang="en-GB" dirty="0" smtClean="0"/>
              <a:t>Shopping in Koblenz</a:t>
            </a:r>
          </a:p>
          <a:p>
            <a:r>
              <a:rPr lang="en-GB" dirty="0" smtClean="0"/>
              <a:t>Rhine gardens and outdoor swimming pool in </a:t>
            </a:r>
            <a:r>
              <a:rPr lang="en-GB" dirty="0" err="1" smtClean="0"/>
              <a:t>Oberwerth</a:t>
            </a:r>
            <a:r>
              <a:rPr lang="en-GB" dirty="0" smtClean="0"/>
              <a:t> island</a:t>
            </a:r>
          </a:p>
        </p:txBody>
      </p:sp>
    </p:spTree>
    <p:extLst>
      <p:ext uri="{BB962C8B-B14F-4D97-AF65-F5344CB8AC3E}">
        <p14:creationId xmlns:p14="http://schemas.microsoft.com/office/powerpoint/2010/main" val="864088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koble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03" y="836712"/>
            <a:ext cx="3652617"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koble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836711"/>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media-cdn.tripadvisor.com/media/photo-s/02/2b/0b/6a/bundesgartenschau-koblenz.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48" y="3212976"/>
            <a:ext cx="298132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koblenz ehrenbreitstein fort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5" y="3200440"/>
            <a:ext cx="4680520" cy="22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33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uts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18" y="692696"/>
            <a:ext cx="653312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Germany trip - </a:t>
            </a:r>
            <a:r>
              <a:rPr lang="en-GB" dirty="0" err="1" smtClean="0"/>
              <a:t>Rheinland</a:t>
            </a:r>
            <a:endParaRPr lang="en-GB" dirty="0"/>
          </a:p>
        </p:txBody>
      </p:sp>
      <p:sp>
        <p:nvSpPr>
          <p:cNvPr id="5" name="Content Placeholder 4"/>
          <p:cNvSpPr>
            <a:spLocks noGrp="1"/>
          </p:cNvSpPr>
          <p:nvPr>
            <p:ph idx="1"/>
          </p:nvPr>
        </p:nvSpPr>
        <p:spPr/>
        <p:txBody>
          <a:bodyPr>
            <a:normAutofit fontScale="92500" lnSpcReduction="10000"/>
          </a:bodyPr>
          <a:lstStyle/>
          <a:p>
            <a:r>
              <a:rPr lang="en-GB" dirty="0" smtClean="0"/>
              <a:t>Departure Friday 26 June, 11am </a:t>
            </a:r>
          </a:p>
          <a:p>
            <a:r>
              <a:rPr lang="en-GB" dirty="0" smtClean="0"/>
              <a:t>(all timings to be confirmed)</a:t>
            </a:r>
          </a:p>
          <a:p>
            <a:r>
              <a:rPr lang="en-GB" dirty="0" smtClean="0"/>
              <a:t>Travel by executive coach (Parks of Hamilton)</a:t>
            </a:r>
          </a:p>
          <a:p>
            <a:r>
              <a:rPr lang="en-GB" dirty="0" smtClean="0"/>
              <a:t>Cross channel ferry – Dover  to Calais (departure Sat 27 June 1.50am)</a:t>
            </a:r>
          </a:p>
          <a:p>
            <a:r>
              <a:rPr lang="en-GB" dirty="0" smtClean="0"/>
              <a:t>Estimated arrival in Bad </a:t>
            </a:r>
            <a:r>
              <a:rPr lang="en-GB" dirty="0" err="1" smtClean="0"/>
              <a:t>Salzig</a:t>
            </a:r>
            <a:r>
              <a:rPr lang="en-GB" dirty="0" smtClean="0"/>
              <a:t> Sat 27 June 11am</a:t>
            </a:r>
          </a:p>
          <a:p>
            <a:r>
              <a:rPr lang="en-GB" dirty="0" smtClean="0"/>
              <a:t>Five days in Germany for activities and visits</a:t>
            </a:r>
          </a:p>
          <a:p>
            <a:r>
              <a:rPr lang="en-GB" dirty="0" smtClean="0"/>
              <a:t>Return ferry  Calais – Dover Thu 2 July 1.30 am</a:t>
            </a:r>
          </a:p>
          <a:p>
            <a:r>
              <a:rPr lang="en-GB" dirty="0"/>
              <a:t>Return </a:t>
            </a:r>
            <a:r>
              <a:rPr lang="en-GB" dirty="0" smtClean="0"/>
              <a:t> to school Thursday </a:t>
            </a:r>
            <a:r>
              <a:rPr lang="en-GB" dirty="0"/>
              <a:t>2 July, 3pm </a:t>
            </a:r>
          </a:p>
          <a:p>
            <a:pPr marL="0" indent="0">
              <a:buNone/>
            </a:pPr>
            <a:endParaRPr lang="en-GB" dirty="0" smtClean="0"/>
          </a:p>
          <a:p>
            <a:endParaRPr lang="en-GB" dirty="0"/>
          </a:p>
        </p:txBody>
      </p:sp>
    </p:spTree>
    <p:extLst>
      <p:ext uri="{BB962C8B-B14F-4D97-AF65-F5344CB8AC3E}">
        <p14:creationId xmlns:p14="http://schemas.microsoft.com/office/powerpoint/2010/main" val="3476056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Wednesday</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Depart hotel for day in </a:t>
            </a:r>
            <a:r>
              <a:rPr lang="en-GB" dirty="0" err="1" smtClean="0"/>
              <a:t>Phantasialand</a:t>
            </a:r>
            <a:r>
              <a:rPr lang="en-GB" dirty="0" smtClean="0"/>
              <a:t> theme park</a:t>
            </a:r>
          </a:p>
          <a:p>
            <a:r>
              <a:rPr lang="en-GB" dirty="0" smtClean="0"/>
              <a:t>Depart theme park late afternoon and travel to Calais for ferry to Dover</a:t>
            </a:r>
          </a:p>
          <a:p>
            <a:endParaRPr lang="en-GB" dirty="0"/>
          </a:p>
        </p:txBody>
      </p:sp>
    </p:spTree>
    <p:extLst>
      <p:ext uri="{BB962C8B-B14F-4D97-AF65-F5344CB8AC3E}">
        <p14:creationId xmlns:p14="http://schemas.microsoft.com/office/powerpoint/2010/main" val="3224791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lifthill.net/berichte/talocan/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027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hemeparkreview.com/minieurope2007/phantasialand/phantasialand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14375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2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0056906.cdn2.cloudfiles.rackspacecloud.com/758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09625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47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Evening activities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Use of pin bowl/skittle alley in hotel</a:t>
            </a:r>
          </a:p>
          <a:p>
            <a:r>
              <a:rPr lang="en-GB" dirty="0" smtClean="0"/>
              <a:t>Discos</a:t>
            </a:r>
          </a:p>
          <a:p>
            <a:r>
              <a:rPr lang="en-GB" dirty="0" smtClean="0"/>
              <a:t>Quizzes</a:t>
            </a:r>
          </a:p>
          <a:p>
            <a:r>
              <a:rPr lang="en-GB" dirty="0" smtClean="0"/>
              <a:t>Films</a:t>
            </a:r>
          </a:p>
          <a:p>
            <a:r>
              <a:rPr lang="en-GB" dirty="0" smtClean="0"/>
              <a:t>Stroll in town</a:t>
            </a:r>
          </a:p>
          <a:p>
            <a:r>
              <a:rPr lang="en-GB" dirty="0" smtClean="0"/>
              <a:t>Visit bowling alley</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917583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p:txBody>
          <a:bodyPr/>
          <a:lstStyle/>
          <a:p>
            <a:r>
              <a:rPr lang="en-GB" dirty="0" smtClean="0"/>
              <a:t>None of the activities are set in stone.</a:t>
            </a:r>
          </a:p>
          <a:p>
            <a:r>
              <a:rPr lang="en-GB" dirty="0" smtClean="0"/>
              <a:t>We would like to base our itinerary round what the pupils and their parents/ carers would like so we would welcome your ideas</a:t>
            </a:r>
          </a:p>
          <a:p>
            <a:pPr marL="0" indent="0">
              <a:buNone/>
            </a:pPr>
            <a:endParaRPr lang="en-GB" dirty="0"/>
          </a:p>
        </p:txBody>
      </p:sp>
    </p:spTree>
    <p:extLst>
      <p:ext uri="{BB962C8B-B14F-4D97-AF65-F5344CB8AC3E}">
        <p14:creationId xmlns:p14="http://schemas.microsoft.com/office/powerpoint/2010/main" val="3418954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795" y="1463600"/>
            <a:ext cx="7488832" cy="3970318"/>
          </a:xfrm>
          <a:prstGeom prst="rect">
            <a:avLst/>
          </a:prstGeom>
        </p:spPr>
        <p:txBody>
          <a:bodyPr wrap="square">
            <a:spAutoFit/>
          </a:bodyPr>
          <a:lstStyle/>
          <a:p>
            <a:r>
              <a:rPr lang="en-GB" altLang="en-US" sz="2800" b="1" dirty="0"/>
              <a:t>Travel tips - Passports</a:t>
            </a:r>
          </a:p>
          <a:p>
            <a:endParaRPr lang="en-GB" altLang="en-US" sz="2800" b="1" dirty="0"/>
          </a:p>
          <a:p>
            <a:r>
              <a:rPr lang="en-GB" altLang="en-US" sz="2800" dirty="0"/>
              <a:t>All students travelling must hold a full passport which is valid till after the date of our return.  If a new passport is needed, it is recommended that you apply at least 10 weeks before we depart although you can usually get a passport within 4 weeks at less busy times.</a:t>
            </a:r>
          </a:p>
          <a:p>
            <a:r>
              <a:rPr lang="en-GB" altLang="en-US" sz="2800" dirty="0" err="1"/>
              <a:t>Website:www.passports.gov.uk</a:t>
            </a:r>
            <a:endParaRPr lang="en-GB" altLang="en-US" sz="2800" dirty="0"/>
          </a:p>
        </p:txBody>
      </p:sp>
    </p:spTree>
    <p:extLst>
      <p:ext uri="{BB962C8B-B14F-4D97-AF65-F5344CB8AC3E}">
        <p14:creationId xmlns:p14="http://schemas.microsoft.com/office/powerpoint/2010/main" val="102984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 y="163812"/>
            <a:ext cx="8886825" cy="666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069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Spending money</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a:p>
        </p:txBody>
      </p:sp>
      <p:sp>
        <p:nvSpPr>
          <p:cNvPr id="4" name="Rectangle 3"/>
          <p:cNvSpPr/>
          <p:nvPr/>
        </p:nvSpPr>
        <p:spPr>
          <a:xfrm>
            <a:off x="899592" y="332656"/>
            <a:ext cx="7416824" cy="4401205"/>
          </a:xfrm>
          <a:prstGeom prst="rect">
            <a:avLst/>
          </a:prstGeom>
        </p:spPr>
        <p:txBody>
          <a:bodyPr wrap="square">
            <a:spAutoFit/>
          </a:bodyPr>
          <a:lstStyle/>
          <a:p>
            <a:endParaRPr lang="en-GB" altLang="en-US" sz="2800" b="1" dirty="0"/>
          </a:p>
          <a:p>
            <a:endParaRPr lang="en-GB" altLang="en-US" sz="2800" b="1" i="1" dirty="0" smtClean="0"/>
          </a:p>
          <a:p>
            <a:endParaRPr lang="en-GB" altLang="en-US" sz="2800" b="1" dirty="0"/>
          </a:p>
          <a:p>
            <a:r>
              <a:rPr lang="en-US" altLang="en-US" sz="2800" dirty="0"/>
              <a:t>The currency in </a:t>
            </a:r>
            <a:r>
              <a:rPr lang="en-US" altLang="en-US" sz="2800" dirty="0" smtClean="0"/>
              <a:t>Germany </a:t>
            </a:r>
            <a:r>
              <a:rPr lang="en-US" altLang="en-US" sz="2800" dirty="0"/>
              <a:t>is the Euro.</a:t>
            </a:r>
          </a:p>
          <a:p>
            <a:endParaRPr lang="en-US" altLang="en-US" sz="2800" dirty="0" smtClean="0"/>
          </a:p>
          <a:p>
            <a:r>
              <a:rPr lang="en-US" altLang="en-US" sz="2800" dirty="0" smtClean="0"/>
              <a:t>Some </a:t>
            </a:r>
            <a:r>
              <a:rPr lang="en-US" altLang="en-US" sz="2800" dirty="0"/>
              <a:t>parents/</a:t>
            </a:r>
            <a:r>
              <a:rPr lang="en-US" altLang="en-US" sz="2800" dirty="0" err="1"/>
              <a:t>carers</a:t>
            </a:r>
            <a:r>
              <a:rPr lang="en-US" altLang="en-US" sz="2800" dirty="0"/>
              <a:t> prefer that staff </a:t>
            </a:r>
            <a:r>
              <a:rPr lang="en-US" altLang="en-US" sz="2800" dirty="0" smtClean="0"/>
              <a:t>look </a:t>
            </a:r>
            <a:r>
              <a:rPr lang="en-US" altLang="en-US" sz="2800" dirty="0"/>
              <a:t>after their child’s money to make sure that they do not lose it or spend it all too </a:t>
            </a:r>
            <a:r>
              <a:rPr lang="en-US" altLang="en-US" sz="2800" dirty="0" smtClean="0"/>
              <a:t>soon and we are happy to do this.</a:t>
            </a:r>
          </a:p>
          <a:p>
            <a:endParaRPr lang="en-US" altLang="en-US" sz="2800" dirty="0"/>
          </a:p>
        </p:txBody>
      </p:sp>
    </p:spTree>
    <p:extLst>
      <p:ext uri="{BB962C8B-B14F-4D97-AF65-F5344CB8AC3E}">
        <p14:creationId xmlns:p14="http://schemas.microsoft.com/office/powerpoint/2010/main" val="741629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120676"/>
            <a:ext cx="4572000" cy="3785652"/>
          </a:xfrm>
          <a:prstGeom prst="rect">
            <a:avLst/>
          </a:prstGeom>
        </p:spPr>
        <p:txBody>
          <a:bodyPr>
            <a:spAutoFit/>
          </a:bodyPr>
          <a:lstStyle/>
          <a:p>
            <a:r>
              <a:rPr lang="en-GB" altLang="en-US" sz="2400" b="1" dirty="0">
                <a:solidFill>
                  <a:srgbClr val="000066"/>
                </a:solidFill>
                <a:latin typeface="InfoOTDisp-Book" pitchFamily="50" charset="0"/>
              </a:rPr>
              <a:t>Travel tips - Packing</a:t>
            </a:r>
          </a:p>
          <a:p>
            <a:endParaRPr lang="en-GB" altLang="en-US" b="1" dirty="0">
              <a:solidFill>
                <a:srgbClr val="000066"/>
              </a:solidFill>
              <a:latin typeface="InfoOTDisp-Book" pitchFamily="50" charset="0"/>
            </a:endParaRPr>
          </a:p>
          <a:p>
            <a:r>
              <a:rPr lang="en-US" altLang="en-US" dirty="0">
                <a:solidFill>
                  <a:srgbClr val="000066"/>
                </a:solidFill>
                <a:latin typeface="InfoOTDisp-Book" pitchFamily="50" charset="0"/>
              </a:rPr>
              <a:t>What to take on the tour:</a:t>
            </a:r>
            <a:endParaRPr lang="en-GB" altLang="en-US" dirty="0">
              <a:solidFill>
                <a:srgbClr val="000066"/>
              </a:solidFill>
              <a:latin typeface="InfoOTDisp-Book" pitchFamily="50" charset="0"/>
            </a:endParaRPr>
          </a:p>
          <a:p>
            <a:endParaRPr lang="en-GB" altLang="en-US" dirty="0">
              <a:solidFill>
                <a:srgbClr val="000066"/>
              </a:solidFill>
              <a:latin typeface="InfoOTDisp-Book" pitchFamily="50" charset="0"/>
            </a:endParaRPr>
          </a:p>
          <a:p>
            <a:pPr>
              <a:buFontTx/>
              <a:buChar char="•"/>
            </a:pPr>
            <a:r>
              <a:rPr lang="en-GB" altLang="en-US" dirty="0">
                <a:solidFill>
                  <a:srgbClr val="000066"/>
                </a:solidFill>
                <a:latin typeface="InfoOTDisp-Book" pitchFamily="50" charset="0"/>
              </a:rPr>
              <a:t> one holdall or case, preferably with wheels and not too heavy </a:t>
            </a:r>
          </a:p>
          <a:p>
            <a:pPr>
              <a:buFontTx/>
              <a:buChar char="•"/>
            </a:pPr>
            <a:r>
              <a:rPr lang="en-GB" altLang="en-US" dirty="0">
                <a:solidFill>
                  <a:srgbClr val="000066"/>
                </a:solidFill>
                <a:latin typeface="InfoOTDisp-Book" pitchFamily="50" charset="0"/>
              </a:rPr>
              <a:t> a piece of hand-luggage with stuff for </a:t>
            </a:r>
            <a:r>
              <a:rPr lang="en-GB" altLang="en-US" dirty="0" smtClean="0">
                <a:solidFill>
                  <a:srgbClr val="000066"/>
                </a:solidFill>
                <a:latin typeface="InfoOTDisp-Book" pitchFamily="50" charset="0"/>
              </a:rPr>
              <a:t>the bus/ ferry -magazines</a:t>
            </a:r>
            <a:r>
              <a:rPr lang="en-GB" altLang="en-US" dirty="0">
                <a:solidFill>
                  <a:srgbClr val="000066"/>
                </a:solidFill>
                <a:latin typeface="InfoOTDisp-Book" pitchFamily="50" charset="0"/>
              </a:rPr>
              <a:t>, </a:t>
            </a:r>
            <a:r>
              <a:rPr lang="en-GB" altLang="en-US" dirty="0" smtClean="0">
                <a:solidFill>
                  <a:srgbClr val="000066"/>
                </a:solidFill>
                <a:latin typeface="InfoOTDisp-Book" pitchFamily="50" charset="0"/>
              </a:rPr>
              <a:t>snacks, I pod…</a:t>
            </a:r>
            <a:endParaRPr lang="en-GB" altLang="en-US" dirty="0">
              <a:solidFill>
                <a:srgbClr val="000066"/>
              </a:solidFill>
              <a:latin typeface="InfoOTDisp-Book" pitchFamily="50" charset="0"/>
            </a:endParaRPr>
          </a:p>
          <a:p>
            <a:pPr>
              <a:buFontTx/>
              <a:buChar char="•"/>
            </a:pPr>
            <a:r>
              <a:rPr lang="en-GB" altLang="en-US" dirty="0">
                <a:solidFill>
                  <a:srgbClr val="000066"/>
                </a:solidFill>
                <a:latin typeface="InfoOTDisp-Book" pitchFamily="50" charset="0"/>
              </a:rPr>
              <a:t>A more detailed list of items to take will be given nearer the time of the trip</a:t>
            </a:r>
          </a:p>
        </p:txBody>
      </p:sp>
    </p:spTree>
    <p:extLst>
      <p:ext uri="{BB962C8B-B14F-4D97-AF65-F5344CB8AC3E}">
        <p14:creationId xmlns:p14="http://schemas.microsoft.com/office/powerpoint/2010/main" val="1258465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Accommodation</a:t>
            </a:r>
            <a:endParaRPr lang="en-GB" dirty="0"/>
          </a:p>
        </p:txBody>
      </p:sp>
      <p:sp>
        <p:nvSpPr>
          <p:cNvPr id="3" name="Content Placeholder 2"/>
          <p:cNvSpPr>
            <a:spLocks noGrp="1"/>
          </p:cNvSpPr>
          <p:nvPr>
            <p:ph idx="1"/>
          </p:nvPr>
        </p:nvSpPr>
        <p:spPr/>
        <p:txBody>
          <a:bodyPr/>
          <a:lstStyle/>
          <a:p>
            <a:r>
              <a:rPr lang="en-GB" dirty="0"/>
              <a:t>Hotel </a:t>
            </a:r>
            <a:r>
              <a:rPr lang="en-GB" dirty="0" err="1" smtClean="0"/>
              <a:t>Apostelhof</a:t>
            </a:r>
            <a:r>
              <a:rPr lang="en-GB" dirty="0" smtClean="0"/>
              <a:t> in Bad </a:t>
            </a:r>
            <a:r>
              <a:rPr lang="en-GB" dirty="0" err="1" smtClean="0"/>
              <a:t>Salzig</a:t>
            </a:r>
            <a:r>
              <a:rPr lang="en-GB" dirty="0" smtClean="0"/>
              <a:t> by the river </a:t>
            </a:r>
            <a:r>
              <a:rPr lang="en-GB" dirty="0" err="1" smtClean="0"/>
              <a:t>Rhein</a:t>
            </a:r>
            <a:endParaRPr lang="en-GB" dirty="0" smtClean="0"/>
          </a:p>
          <a:p>
            <a:r>
              <a:rPr lang="en-GB" dirty="0" smtClean="0"/>
              <a:t>Part of the </a:t>
            </a:r>
            <a:r>
              <a:rPr lang="en-GB" dirty="0" err="1" smtClean="0"/>
              <a:t>Boppard</a:t>
            </a:r>
            <a:r>
              <a:rPr lang="en-GB" dirty="0" smtClean="0"/>
              <a:t>/Bad </a:t>
            </a:r>
            <a:r>
              <a:rPr lang="en-GB" dirty="0" err="1" smtClean="0"/>
              <a:t>Salzig</a:t>
            </a:r>
            <a:r>
              <a:rPr lang="en-GB" dirty="0" smtClean="0"/>
              <a:t> tourist region</a:t>
            </a:r>
          </a:p>
          <a:p>
            <a:r>
              <a:rPr lang="en-GB" dirty="0" smtClean="0"/>
              <a:t>Nearest cities – Bonn and Cologne (Köln)</a:t>
            </a:r>
          </a:p>
        </p:txBody>
      </p:sp>
    </p:spTree>
    <p:extLst>
      <p:ext uri="{BB962C8B-B14F-4D97-AF65-F5344CB8AC3E}">
        <p14:creationId xmlns:p14="http://schemas.microsoft.com/office/powerpoint/2010/main" val="543084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0"/>
            <a:ext cx="7200800" cy="5262979"/>
          </a:xfrm>
          <a:prstGeom prst="rect">
            <a:avLst/>
          </a:prstGeom>
        </p:spPr>
        <p:txBody>
          <a:bodyPr wrap="square">
            <a:spAutoFit/>
          </a:bodyPr>
          <a:lstStyle/>
          <a:p>
            <a:r>
              <a:rPr lang="en-GB" altLang="en-US" sz="2800" b="1" dirty="0">
                <a:solidFill>
                  <a:srgbClr val="000066"/>
                </a:solidFill>
              </a:rPr>
              <a:t>Next </a:t>
            </a:r>
            <a:r>
              <a:rPr lang="en-GB" altLang="en-US" sz="2800" b="1" dirty="0" smtClean="0">
                <a:solidFill>
                  <a:srgbClr val="000066"/>
                </a:solidFill>
              </a:rPr>
              <a:t>payment</a:t>
            </a:r>
          </a:p>
          <a:p>
            <a:endParaRPr lang="en-GB" altLang="en-US" sz="2800" b="1" dirty="0">
              <a:solidFill>
                <a:srgbClr val="000066"/>
              </a:solidFill>
            </a:endParaRPr>
          </a:p>
          <a:p>
            <a:r>
              <a:rPr lang="en-GB" altLang="en-US" sz="2800" dirty="0" smtClean="0">
                <a:solidFill>
                  <a:srgbClr val="000066"/>
                </a:solidFill>
              </a:rPr>
              <a:t>We would appreciate if you could make your payments up to £150 by the 27</a:t>
            </a:r>
            <a:r>
              <a:rPr lang="en-GB" altLang="en-US" sz="2800" baseline="30000" dirty="0" smtClean="0">
                <a:solidFill>
                  <a:srgbClr val="000066"/>
                </a:solidFill>
              </a:rPr>
              <a:t>th</a:t>
            </a:r>
            <a:r>
              <a:rPr lang="en-GB" altLang="en-US" sz="2800" dirty="0" smtClean="0">
                <a:solidFill>
                  <a:srgbClr val="000066"/>
                </a:solidFill>
              </a:rPr>
              <a:t> of February if you have not already done so.</a:t>
            </a:r>
            <a:endParaRPr lang="en-GB" altLang="en-US" sz="2800" dirty="0">
              <a:solidFill>
                <a:srgbClr val="000066"/>
              </a:solidFill>
            </a:endParaRPr>
          </a:p>
          <a:p>
            <a:endParaRPr lang="en-GB" altLang="en-US" sz="2800" b="1" dirty="0">
              <a:solidFill>
                <a:srgbClr val="000066"/>
              </a:solidFill>
            </a:endParaRPr>
          </a:p>
          <a:p>
            <a:r>
              <a:rPr lang="en-GB" altLang="en-US" sz="2800" b="1" dirty="0" smtClean="0">
                <a:solidFill>
                  <a:srgbClr val="000066"/>
                </a:solidFill>
              </a:rPr>
              <a:t>Final </a:t>
            </a:r>
            <a:r>
              <a:rPr lang="en-GB" altLang="en-US" sz="2800" b="1" dirty="0">
                <a:solidFill>
                  <a:srgbClr val="000066"/>
                </a:solidFill>
              </a:rPr>
              <a:t>payment - </a:t>
            </a:r>
            <a:r>
              <a:rPr lang="en-GB" altLang="en-US" sz="2800" dirty="0">
                <a:solidFill>
                  <a:srgbClr val="000066"/>
                </a:solidFill>
              </a:rPr>
              <a:t>The balance of the visit will need to be paid in full by the first week back after the Easter holidays and no later than </a:t>
            </a:r>
            <a:r>
              <a:rPr lang="en-GB" altLang="en-US" sz="2800" dirty="0" smtClean="0">
                <a:solidFill>
                  <a:srgbClr val="000066"/>
                </a:solidFill>
              </a:rPr>
              <a:t>Tuesday 21 April </a:t>
            </a:r>
            <a:r>
              <a:rPr lang="en-GB" altLang="en-US" sz="2800" dirty="0">
                <a:solidFill>
                  <a:srgbClr val="000066"/>
                </a:solidFill>
              </a:rPr>
              <a:t>as the travel company would like full payment sent to them by </a:t>
            </a:r>
            <a:r>
              <a:rPr lang="en-GB" altLang="en-US" sz="2800" dirty="0" smtClean="0">
                <a:solidFill>
                  <a:srgbClr val="000066"/>
                </a:solidFill>
              </a:rPr>
              <a:t>Friday 24 </a:t>
            </a:r>
            <a:r>
              <a:rPr lang="en-GB" altLang="en-US" sz="2800" dirty="0">
                <a:solidFill>
                  <a:srgbClr val="000066"/>
                </a:solidFill>
              </a:rPr>
              <a:t>April.</a:t>
            </a:r>
          </a:p>
          <a:p>
            <a:r>
              <a:rPr lang="en-GB" altLang="en-US" sz="2800" dirty="0" smtClean="0">
                <a:solidFill>
                  <a:srgbClr val="000066"/>
                </a:solidFill>
              </a:rPr>
              <a:t>The total cost of the trip is £364</a:t>
            </a:r>
            <a:endParaRPr lang="en-GB" altLang="en-US" sz="2800" dirty="0">
              <a:solidFill>
                <a:srgbClr val="000066"/>
              </a:solidFill>
            </a:endParaRPr>
          </a:p>
        </p:txBody>
      </p:sp>
    </p:spTree>
    <p:extLst>
      <p:ext uri="{BB962C8B-B14F-4D97-AF65-F5344CB8AC3E}">
        <p14:creationId xmlns:p14="http://schemas.microsoft.com/office/powerpoint/2010/main" val="3988962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Fundraising</a:t>
            </a:r>
            <a:endParaRPr lang="en-GB" dirty="0"/>
          </a:p>
        </p:txBody>
      </p:sp>
      <p:sp>
        <p:nvSpPr>
          <p:cNvPr id="3" name="Content Placeholder 2"/>
          <p:cNvSpPr>
            <a:spLocks noGrp="1"/>
          </p:cNvSpPr>
          <p:nvPr>
            <p:ph idx="1"/>
          </p:nvPr>
        </p:nvSpPr>
        <p:spPr/>
        <p:txBody>
          <a:bodyPr/>
          <a:lstStyle/>
          <a:p>
            <a:r>
              <a:rPr lang="en-GB" dirty="0" smtClean="0"/>
              <a:t>The school has made a contribution of £</a:t>
            </a:r>
            <a:r>
              <a:rPr lang="en-GB" dirty="0" smtClean="0"/>
              <a:t>3000 </a:t>
            </a:r>
            <a:r>
              <a:rPr lang="en-GB" dirty="0" smtClean="0"/>
              <a:t>from school funds equating to £75 per child to the trip.</a:t>
            </a:r>
          </a:p>
          <a:p>
            <a:r>
              <a:rPr lang="en-GB" dirty="0" smtClean="0"/>
              <a:t>This has come from various fundraising events such as the Bag packing event in </a:t>
            </a:r>
            <a:r>
              <a:rPr lang="en-GB" dirty="0" err="1" smtClean="0"/>
              <a:t>Morrisons</a:t>
            </a:r>
            <a:r>
              <a:rPr lang="en-GB" dirty="0" smtClean="0"/>
              <a:t> and the School open day</a:t>
            </a:r>
            <a:endParaRPr lang="en-GB" dirty="0"/>
          </a:p>
        </p:txBody>
      </p:sp>
    </p:spTree>
    <p:extLst>
      <p:ext uri="{BB962C8B-B14F-4D97-AF65-F5344CB8AC3E}">
        <p14:creationId xmlns:p14="http://schemas.microsoft.com/office/powerpoint/2010/main" val="1469087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335846"/>
            <a:ext cx="7416824" cy="5078313"/>
          </a:xfrm>
          <a:prstGeom prst="rect">
            <a:avLst/>
          </a:prstGeom>
        </p:spPr>
        <p:txBody>
          <a:bodyPr wrap="square">
            <a:spAutoFit/>
          </a:bodyPr>
          <a:lstStyle/>
          <a:p>
            <a:endParaRPr lang="en-GB" dirty="0"/>
          </a:p>
          <a:p>
            <a:r>
              <a:rPr lang="en-GB" dirty="0"/>
              <a:t> </a:t>
            </a:r>
            <a:r>
              <a:rPr lang="en-GB" b="1" dirty="0" err="1"/>
              <a:t>Bingerstraße</a:t>
            </a:r>
            <a:r>
              <a:rPr lang="en-GB" b="1" dirty="0"/>
              <a:t> 17</a:t>
            </a:r>
            <a:endParaRPr lang="en-GB" dirty="0"/>
          </a:p>
          <a:p>
            <a:r>
              <a:rPr lang="en-GB" b="1" dirty="0"/>
              <a:t>56154 Bad </a:t>
            </a:r>
            <a:r>
              <a:rPr lang="en-GB" b="1" dirty="0" err="1"/>
              <a:t>Salzig</a:t>
            </a:r>
            <a:r>
              <a:rPr lang="en-GB" b="1" dirty="0"/>
              <a:t>, Germany</a:t>
            </a:r>
            <a:endParaRPr lang="en-GB" dirty="0"/>
          </a:p>
          <a:p>
            <a:endParaRPr lang="en-GB" b="1" dirty="0" smtClean="0"/>
          </a:p>
          <a:p>
            <a:r>
              <a:rPr lang="en-GB" b="1" dirty="0" smtClean="0"/>
              <a:t>Overview</a:t>
            </a:r>
            <a:endParaRPr lang="en-GB" dirty="0"/>
          </a:p>
          <a:p>
            <a:r>
              <a:rPr lang="en-GB" b="1" dirty="0"/>
              <a:t>A simple, family-run hotel set in a small town on the banks of the Rhine. The owners are very experienced in handling youth groups and a warm welcome is assured. </a:t>
            </a:r>
            <a:endParaRPr lang="en-GB" dirty="0"/>
          </a:p>
          <a:p>
            <a:endParaRPr lang="en-GB" b="1" dirty="0" smtClean="0"/>
          </a:p>
          <a:p>
            <a:r>
              <a:rPr lang="en-GB" b="1" dirty="0" smtClean="0"/>
              <a:t>Local </a:t>
            </a:r>
            <a:r>
              <a:rPr lang="en-GB" b="1" dirty="0"/>
              <a:t>Rating</a:t>
            </a:r>
            <a:endParaRPr lang="en-GB" dirty="0"/>
          </a:p>
          <a:p>
            <a:r>
              <a:rPr lang="en-GB" dirty="0"/>
              <a:t>Simple 2 star equivalent</a:t>
            </a:r>
          </a:p>
          <a:p>
            <a:r>
              <a:rPr lang="en-GB" b="1" dirty="0"/>
              <a:t>Capacity</a:t>
            </a:r>
            <a:endParaRPr lang="en-GB" dirty="0"/>
          </a:p>
          <a:p>
            <a:r>
              <a:rPr lang="en-GB" dirty="0"/>
              <a:t>110 guests over 3 floors (including the ground floor). The hotel comprises 2 buildings There are 18 rooms in the hotel and 14 rooms in the annexe behind the main building. Groups are usually accommodated together in one building. There is also 1 single room and a 4 bedded room that can be used for drivers, situated behind the annexe. </a:t>
            </a:r>
          </a:p>
          <a:p>
            <a:r>
              <a:rPr lang="en-GB" b="1" i="1" dirty="0"/>
              <a:t>Inspected as part of NST’s Safety Management </a:t>
            </a:r>
            <a:endParaRPr lang="en-GB" dirty="0"/>
          </a:p>
        </p:txBody>
      </p:sp>
    </p:spTree>
    <p:extLst>
      <p:ext uri="{BB962C8B-B14F-4D97-AF65-F5344CB8AC3E}">
        <p14:creationId xmlns:p14="http://schemas.microsoft.com/office/powerpoint/2010/main" val="308652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Hotel </a:t>
            </a:r>
            <a:r>
              <a:rPr lang="en-GB" dirty="0" err="1" smtClean="0"/>
              <a:t>Apostelhof</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835" y="1600200"/>
            <a:ext cx="78483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61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bedroom</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582" y="1600200"/>
            <a:ext cx="75528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645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273" y="1600200"/>
            <a:ext cx="74954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79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791084" cy="446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551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1235</Words>
  <Application>Microsoft Office PowerPoint</Application>
  <PresentationFormat>On-screen Show (4:3)</PresentationFormat>
  <Paragraphs>130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Germany trip - Rheinland</vt:lpstr>
      <vt:lpstr>Accommodation</vt:lpstr>
      <vt:lpstr>PowerPoint Presentation</vt:lpstr>
      <vt:lpstr>Hotel Apostelhof</vt:lpstr>
      <vt:lpstr>bedroom</vt:lpstr>
      <vt:lpstr>PowerPoint Presentation</vt:lpstr>
      <vt:lpstr>PowerPoint Presentation</vt:lpstr>
      <vt:lpstr>PowerPoint Presentation</vt:lpstr>
      <vt:lpstr>PowerPoint Presentation</vt:lpstr>
      <vt:lpstr>Possible itinerary</vt:lpstr>
      <vt:lpstr>PowerPoint Presentation</vt:lpstr>
      <vt:lpstr>PowerPoint Presentation</vt:lpstr>
      <vt:lpstr>PowerPoint Presentation</vt:lpstr>
      <vt:lpstr>Sunday</vt:lpstr>
      <vt:lpstr>PowerPoint Presentation</vt:lpstr>
      <vt:lpstr>PowerPoint Presentation</vt:lpstr>
      <vt:lpstr>PowerPoint Presentation</vt:lpstr>
      <vt:lpstr>PowerPoint Presentation</vt:lpstr>
      <vt:lpstr>PowerPoint Presentation</vt:lpstr>
      <vt:lpstr>Monday</vt:lpstr>
      <vt:lpstr>PowerPoint Presentation</vt:lpstr>
      <vt:lpstr>PowerPoint Presentation</vt:lpstr>
      <vt:lpstr>PowerPoint Presentation</vt:lpstr>
      <vt:lpstr>PowerPoint Presentation</vt:lpstr>
      <vt:lpstr>Tuesday </vt:lpstr>
      <vt:lpstr>PowerPoint Presentation</vt:lpstr>
      <vt:lpstr>PowerPoint Presentation</vt:lpstr>
      <vt:lpstr>Wednesday</vt:lpstr>
      <vt:lpstr>PowerPoint Presentation</vt:lpstr>
      <vt:lpstr>PowerPoint Presentation</vt:lpstr>
      <vt:lpstr>PowerPoint Presentation</vt:lpstr>
      <vt:lpstr>Evening activities</vt:lpstr>
      <vt:lpstr>activities</vt:lpstr>
      <vt:lpstr>PowerPoint Presentation</vt:lpstr>
      <vt:lpstr>PowerPoint Presentation</vt:lpstr>
      <vt:lpstr>Spending money</vt:lpstr>
      <vt:lpstr>PowerPoint Presentation</vt:lpstr>
      <vt:lpstr>PowerPoint Presentation</vt:lpstr>
      <vt:lpstr>Fundraising</vt:lpstr>
    </vt:vector>
  </TitlesOfParts>
  <Company>Highland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trip - Rheinland</dc:title>
  <dc:creator>macarthure</dc:creator>
  <cp:lastModifiedBy>macarthure</cp:lastModifiedBy>
  <cp:revision>19</cp:revision>
  <dcterms:created xsi:type="dcterms:W3CDTF">2015-02-02T12:33:48Z</dcterms:created>
  <dcterms:modified xsi:type="dcterms:W3CDTF">2015-02-23T15:15:14Z</dcterms:modified>
</cp:coreProperties>
</file>