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62" r:id="rId3"/>
    <p:sldId id="265" r:id="rId4"/>
    <p:sldId id="268" r:id="rId5"/>
    <p:sldId id="271" r:id="rId6"/>
    <p:sldId id="273" r:id="rId7"/>
    <p:sldId id="274" r:id="rId8"/>
    <p:sldId id="275" r:id="rId9"/>
    <p:sldId id="276" r:id="rId10"/>
    <p:sldId id="277" r:id="rId11"/>
    <p:sldId id="278" r:id="rId12"/>
    <p:sldId id="279" r:id="rId13"/>
    <p:sldId id="280" r:id="rId14"/>
    <p:sldId id="282" r:id="rId15"/>
    <p:sldId id="281" r:id="rId16"/>
    <p:sldId id="283" r:id="rId17"/>
    <p:sldId id="284" r:id="rId18"/>
    <p:sldId id="285" r:id="rId19"/>
    <p:sldId id="286" r:id="rId20"/>
    <p:sldId id="287" r:id="rId21"/>
    <p:sldId id="288" r:id="rId22"/>
    <p:sldId id="289" r:id="rId23"/>
    <p:sldId id="290" r:id="rId24"/>
    <p:sldId id="291" r:id="rId25"/>
    <p:sldId id="292" r:id="rId26"/>
    <p:sldId id="293" r:id="rId27"/>
    <p:sldId id="295" r:id="rId28"/>
    <p:sldId id="296" r:id="rId29"/>
    <p:sldId id="297" r:id="rId30"/>
    <p:sldId id="298" r:id="rId31"/>
    <p:sldId id="299" r:id="rId32"/>
    <p:sldId id="300" r:id="rId33"/>
    <p:sldId id="341" r:id="rId34"/>
    <p:sldId id="380" r:id="rId35"/>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7007" autoAdjust="0"/>
  </p:normalViewPr>
  <p:slideViewPr>
    <p:cSldViewPr>
      <p:cViewPr>
        <p:scale>
          <a:sx n="66" d="100"/>
          <a:sy n="66" d="100"/>
        </p:scale>
        <p:origin x="-1284" y="-9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9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E1BFCCDF-0498-4E5F-A0FE-31A8B92BAFCB}" type="datetimeFigureOut">
              <a:rPr lang="en-GB" smtClean="0"/>
              <a:pPr/>
              <a:t>27/03/2014</a:t>
            </a:fld>
            <a:endParaRPr lang="en-GB"/>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A339722A-F9AE-4617-959A-BA6FC026DACE}" type="slidenum">
              <a:rPr lang="en-GB" smtClean="0"/>
              <a:pPr/>
              <a:t>‹#›</a:t>
            </a:fld>
            <a:endParaRPr lang="en-GB"/>
          </a:p>
        </p:txBody>
      </p:sp>
    </p:spTree>
    <p:extLst>
      <p:ext uri="{BB962C8B-B14F-4D97-AF65-F5344CB8AC3E}">
        <p14:creationId xmlns:p14="http://schemas.microsoft.com/office/powerpoint/2010/main" val="3592803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215239F3-98FE-4C3D-AA6D-F5BA4FE00CDD}" type="datetimeFigureOut">
              <a:rPr lang="en-GB" smtClean="0"/>
              <a:pPr/>
              <a:t>27/03/2014</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4AE7AECB-D7C8-4F88-B241-0CC7926A4331}" type="slidenum">
              <a:rPr lang="en-GB" smtClean="0"/>
              <a:pPr/>
              <a:t>‹#›</a:t>
            </a:fld>
            <a:endParaRPr lang="en-GB"/>
          </a:p>
        </p:txBody>
      </p:sp>
    </p:spTree>
    <p:extLst>
      <p:ext uri="{BB962C8B-B14F-4D97-AF65-F5344CB8AC3E}">
        <p14:creationId xmlns:p14="http://schemas.microsoft.com/office/powerpoint/2010/main" val="2730783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E7AECB-D7C8-4F88-B241-0CC7926A4331}"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AE7AECB-D7C8-4F88-B241-0CC7926A4331}" type="slidenum">
              <a:rPr lang="en-GB" smtClean="0"/>
              <a:pPr/>
              <a:t>3</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538A78-A1D1-46E5-8772-F7893F5B553A}" type="slidenum">
              <a:rPr lang="en-GB" smtClean="0"/>
              <a:pPr/>
              <a:t>34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CE6020-A9A9-4486-A900-70E0CF27FA5C}" type="datetimeFigureOut">
              <a:rPr lang="en-GB" smtClean="0"/>
              <a:pPr/>
              <a:t>27/03/2014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AF4A23-82FC-433A-A18A-4437312C0B1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E6020-A9A9-4486-A900-70E0CF27FA5C}" type="datetimeFigureOut">
              <a:rPr lang="en-GB" smtClean="0"/>
              <a:pPr/>
              <a:t>27/03/2014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F4A23-82FC-433A-A18A-4437312C0B1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slide" Target="slide5.xml"/><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slide" Target="slide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6.xml"/><Relationship Id="rId18" Type="http://schemas.openxmlformats.org/officeDocument/2006/relationships/slide" Target="slide24.xml"/><Relationship Id="rId3" Type="http://schemas.openxmlformats.org/officeDocument/2006/relationships/slide" Target="slide6.xml"/><Relationship Id="rId21" Type="http://schemas.openxmlformats.org/officeDocument/2006/relationships/slide" Target="slide26.xml"/><Relationship Id="rId7" Type="http://schemas.openxmlformats.org/officeDocument/2006/relationships/slide" Target="slide11.xml"/><Relationship Id="rId12" Type="http://schemas.openxmlformats.org/officeDocument/2006/relationships/slide" Target="slide17.xml"/><Relationship Id="rId17" Type="http://schemas.openxmlformats.org/officeDocument/2006/relationships/slide" Target="slide25.xml"/><Relationship Id="rId25" Type="http://schemas.openxmlformats.org/officeDocument/2006/relationships/slide" Target="slide31.xml"/><Relationship Id="rId2" Type="http://schemas.openxmlformats.org/officeDocument/2006/relationships/image" Target="../media/image5.jpeg"/><Relationship Id="rId16" Type="http://schemas.openxmlformats.org/officeDocument/2006/relationships/slide" Target="slide22.xml"/><Relationship Id="rId20"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5.xml"/><Relationship Id="rId24" Type="http://schemas.openxmlformats.org/officeDocument/2006/relationships/slide" Target="slide28.xml"/><Relationship Id="rId5" Type="http://schemas.openxmlformats.org/officeDocument/2006/relationships/slide" Target="slide7.xml"/><Relationship Id="rId15" Type="http://schemas.openxmlformats.org/officeDocument/2006/relationships/slide" Target="slide20.xml"/><Relationship Id="rId23" Type="http://schemas.openxmlformats.org/officeDocument/2006/relationships/slide" Target="slide29.xml"/><Relationship Id="rId10" Type="http://schemas.openxmlformats.org/officeDocument/2006/relationships/slide" Target="slide14.xml"/><Relationship Id="rId19" Type="http://schemas.openxmlformats.org/officeDocument/2006/relationships/slide" Target="slide23.xml"/><Relationship Id="rId4" Type="http://schemas.openxmlformats.org/officeDocument/2006/relationships/slide" Target="slide10.xml"/><Relationship Id="rId9" Type="http://schemas.openxmlformats.org/officeDocument/2006/relationships/slide" Target="slide13.xml"/><Relationship Id="rId14" Type="http://schemas.openxmlformats.org/officeDocument/2006/relationships/slide" Target="slide19.xml"/><Relationship Id="rId22" Type="http://schemas.openxmlformats.org/officeDocument/2006/relationships/slide" Target="slide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slide" Target="slid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bbc.co.uk/iplayer/images/episode/p00548w8_640_360.jpg"/>
          <p:cNvPicPr>
            <a:picLocks noChangeAspect="1" noChangeArrowheads="1"/>
          </p:cNvPicPr>
          <p:nvPr/>
        </p:nvPicPr>
        <p:blipFill>
          <a:blip r:embed="rId3" cstate="print"/>
          <a:srcRect l="25000"/>
          <a:stretch>
            <a:fillRect/>
          </a:stretch>
        </p:blipFill>
        <p:spPr bwMode="auto">
          <a:xfrm>
            <a:off x="0" y="1"/>
            <a:ext cx="9144000" cy="6858000"/>
          </a:xfrm>
          <a:prstGeom prst="rect">
            <a:avLst/>
          </a:prstGeom>
          <a:noFill/>
        </p:spPr>
      </p:pic>
      <p:sp>
        <p:nvSpPr>
          <p:cNvPr id="4" name="Rectangle 3">
            <a:hlinkClick r:id="rId4" action="ppaction://hlinksldjump"/>
          </p:cNvPr>
          <p:cNvSpPr/>
          <p:nvPr/>
        </p:nvSpPr>
        <p:spPr>
          <a:xfrm>
            <a:off x="1115616" y="1052736"/>
            <a:ext cx="3240360" cy="2016224"/>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Algebra</a:t>
            </a:r>
            <a:endParaRPr lang="en-GB" sz="2800" dirty="0">
              <a:solidFill>
                <a:schemeClr val="tx1"/>
              </a:solidFill>
              <a:latin typeface="Century Gothic" pitchFamily="34" charset="0"/>
            </a:endParaRPr>
          </a:p>
        </p:txBody>
      </p:sp>
      <p:sp>
        <p:nvSpPr>
          <p:cNvPr id="5" name="Rectangle 4">
            <a:hlinkClick r:id="rId5" action="ppaction://hlinksldjump"/>
          </p:cNvPr>
          <p:cNvSpPr/>
          <p:nvPr/>
        </p:nvSpPr>
        <p:spPr>
          <a:xfrm>
            <a:off x="4932040" y="1052736"/>
            <a:ext cx="3240360" cy="2016224"/>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Number</a:t>
            </a:r>
            <a:endParaRPr lang="en-GB" sz="2800" dirty="0">
              <a:solidFill>
                <a:schemeClr val="tx1"/>
              </a:solidFill>
              <a:latin typeface="Century Gothic" pitchFamily="34" charset="0"/>
            </a:endParaRPr>
          </a:p>
        </p:txBody>
      </p:sp>
      <p:sp>
        <p:nvSpPr>
          <p:cNvPr id="6" name="Rectangle 5">
            <a:hlinkClick r:id="rId6" action="ppaction://hlinksldjump"/>
          </p:cNvPr>
          <p:cNvSpPr/>
          <p:nvPr/>
        </p:nvSpPr>
        <p:spPr>
          <a:xfrm>
            <a:off x="1115616" y="3717032"/>
            <a:ext cx="3240360" cy="2016224"/>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Data</a:t>
            </a:r>
            <a:endParaRPr lang="en-GB" sz="2800" dirty="0">
              <a:solidFill>
                <a:schemeClr val="tx1"/>
              </a:solidFill>
              <a:latin typeface="Century Gothic" pitchFamily="34" charset="0"/>
            </a:endParaRPr>
          </a:p>
        </p:txBody>
      </p:sp>
      <p:sp>
        <p:nvSpPr>
          <p:cNvPr id="7" name="Rectangle 6">
            <a:hlinkClick r:id="rId7" action="ppaction://hlinksldjump"/>
          </p:cNvPr>
          <p:cNvSpPr/>
          <p:nvPr/>
        </p:nvSpPr>
        <p:spPr>
          <a:xfrm>
            <a:off x="4932040" y="3717032"/>
            <a:ext cx="3240360" cy="2016224"/>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Shape</a:t>
            </a:r>
            <a:endParaRPr lang="en-GB" sz="2800" dirty="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Century Gothic" pitchFamily="34" charset="0"/>
              </a:rPr>
              <a:t>Bidmas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1748" name="Rectangle 4"/>
          <p:cNvSpPr>
            <a:spLocks noChangeArrowheads="1"/>
          </p:cNvSpPr>
          <p:nvPr/>
        </p:nvSpPr>
        <p:spPr bwMode="auto">
          <a:xfrm>
            <a:off x="251520" y="1124744"/>
            <a:ext cx="2664296" cy="3139321"/>
          </a:xfrm>
          <a:prstGeom prst="rect">
            <a:avLst/>
          </a:prstGeom>
          <a:solidFill>
            <a:schemeClr val="accent3"/>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marR="0" lvl="1" indent="-457200" algn="l" defTabSz="914400" rtl="0" eaLnBrk="1" fontAlgn="base" latinLnBrk="0" hangingPunct="1">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a:t>
            </a:r>
          </a:p>
          <a:p>
            <a:pPr marL="914400" marR="0" lvl="1" indent="-457200" algn="l" defTabSz="914400" rtl="0" eaLnBrk="1" fontAlgn="base" latinLnBrk="0" hangingPunct="1">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+ 3 ) x 4</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x 2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+ 7) ÷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x 3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 4 ) + 5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+ 1 – 1</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(15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x 4 )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+ 2 ) ÷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x 1 ) – 2</a:t>
            </a:r>
          </a:p>
        </p:txBody>
      </p:sp>
      <p:sp>
        <p:nvSpPr>
          <p:cNvPr id="16" name="Rectangle 4"/>
          <p:cNvSpPr>
            <a:spLocks noChangeArrowheads="1"/>
          </p:cNvSpPr>
          <p:nvPr/>
        </p:nvSpPr>
        <p:spPr bwMode="auto">
          <a:xfrm>
            <a:off x="3419872" y="1556792"/>
            <a:ext cx="2808312" cy="2308324"/>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r>
              <a:rPr kumimoji="0" lang="en-GB" b="0" i="0" u="none" strike="noStrike" cap="none" normalizeH="0" baseline="0" dirty="0" smtClean="0">
                <a:ln>
                  <a:noFill/>
                </a:ln>
                <a:solidFill>
                  <a:schemeClr val="tx1"/>
                </a:solidFill>
                <a:effectLst/>
                <a:latin typeface="Arial" pitchFamily="34" charset="0"/>
                <a:cs typeface="Arial" pitchFamily="34" charset="0"/>
              </a:rPr>
              <a:t>B)</a:t>
            </a: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+ 14) – (5 x 3 )</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+ 6 ) ÷  (4 x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+ 2 ) x (6 – 3)</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6 ) – (14 ÷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x 2) ÷ ( 20 –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10) – (2 x 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x 5) – ( 2 x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31749" name="Rectangle 5"/>
          <p:cNvSpPr>
            <a:spLocks noChangeArrowheads="1"/>
          </p:cNvSpPr>
          <p:nvPr/>
        </p:nvSpPr>
        <p:spPr bwMode="auto">
          <a:xfrm>
            <a:off x="3491880" y="4149080"/>
            <a:ext cx="3059832" cy="2246769"/>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just" defTabSz="914400" rtl="0" eaLnBrk="1" fontAlgn="base" latinLnBrk="0" hangingPunct="1">
              <a:lnSpc>
                <a:spcPct val="100000"/>
              </a:lnSpc>
              <a:spcBef>
                <a:spcPct val="0"/>
              </a:spcBef>
              <a:spcAft>
                <a:spcPct val="0"/>
              </a:spcAft>
              <a:buClrTx/>
              <a:buSzTx/>
              <a:tabLst/>
            </a:pPr>
            <a:r>
              <a:rPr lang="en-GB" sz="2000" dirty="0" smtClean="0">
                <a:latin typeface="Calibri" pitchFamily="34" charset="0"/>
                <a:cs typeface="Times New Roman" pitchFamily="18" charset="0"/>
              </a:rPr>
              <a:t>C)</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3 – 4 ) x (2 + 2)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x (13 – 4) – (23 ÷ 23)</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x (1 + 4) – (5 x 2)</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x (3 + 2) – ( 24 – 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x ( 4 ÷ 2 ) ÷ ( 3 x 5 -1 )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GB"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+ 7 x 3 ) ÷ 10) – 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49" name="Rectangle 1"/>
          <p:cNvSpPr>
            <a:spLocks noChangeArrowheads="1"/>
          </p:cNvSpPr>
          <p:nvPr/>
        </p:nvSpPr>
        <p:spPr bwMode="auto">
          <a:xfrm>
            <a:off x="7631832" y="-5417"/>
            <a:ext cx="1512168" cy="6863417"/>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lphaU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a:t>
            </a:r>
          </a:p>
          <a:p>
            <a:pPr marL="685800" marR="0" lvl="1" indent="-228600" algn="l" defTabSz="914400" rtl="0" eaLnBrk="0" fontAlgn="base" latinLnBrk="0" hangingPunct="0">
              <a:lnSpc>
                <a:spcPct val="100000"/>
              </a:lnSpc>
              <a:spcBef>
                <a:spcPct val="0"/>
              </a:spcBef>
              <a:spcAft>
                <a:spcPct val="0"/>
              </a:spcAft>
              <a:buClrTx/>
              <a:buSzTx/>
              <a:tabLst/>
            </a:pP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lphaUcPeriod"/>
            </a:pPr>
            <a:r>
              <a:rPr lang="en-GB" sz="1600" b="1" u="sng" dirty="0" smtClean="0">
                <a:latin typeface="Comic Sans MS" pitchFamily="66" charset="0"/>
                <a:ea typeface="Calibri" pitchFamily="34" charset="0"/>
                <a:cs typeface="Times New Roman" pitchFamily="18" charset="0"/>
              </a:rPr>
              <a:t>   </a:t>
            </a: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800100" lvl="1" indent="-342900" eaLnBrk="0" fontAlgn="base" hangingPunct="0">
              <a:spcBef>
                <a:spcPct val="0"/>
              </a:spcBef>
              <a:spcAft>
                <a:spcPct val="0"/>
              </a:spcAft>
              <a:buFont typeface="+mj-lt"/>
              <a:buAutoNum type="arabicParenR"/>
            </a:pPr>
            <a:r>
              <a:rPr kumimoji="0" lang="en-GB" sz="1600" b="1" i="0" u="sng" strike="noStrike" cap="none" normalizeH="0" baseline="0" dirty="0" smtClean="0">
                <a:ln>
                  <a:noFill/>
                </a:ln>
                <a:solidFill>
                  <a:schemeClr val="tx1"/>
                </a:solidFill>
                <a:effectLst/>
                <a:latin typeface="Comic Sans MS" pitchFamily="66" charset="0"/>
                <a:cs typeface="Arial" pitchFamily="34" charset="0"/>
              </a:rPr>
              <a:t>0</a:t>
            </a: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26</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lphaUcPeriod"/>
              <a:tabLst/>
            </a:pPr>
            <a:r>
              <a:rPr lang="en-GB" sz="1600" b="1" u="sng" dirty="0" smtClean="0">
                <a:latin typeface="Comic Sans MS" pitchFamily="66"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17</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Factors and HCF</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6865" name="Rectangle 1"/>
          <p:cNvSpPr>
            <a:spLocks noChangeArrowheads="1"/>
          </p:cNvSpPr>
          <p:nvPr/>
        </p:nvSpPr>
        <p:spPr bwMode="auto">
          <a:xfrm>
            <a:off x="0" y="980728"/>
            <a:ext cx="9144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all the factors of the following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only has 2 factors (1 and 2), how many numbers can you find between 1 and 30 which have exactly 2 factors? (these are called prime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the highest common factors of the following pairs of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 and 54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 and 45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 and 18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 and 108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30 and 75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Find the HCF of these pairs of numbers: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 and 450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96 and 480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 and 195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7825" name="Rectangle 1"/>
          <p:cNvSpPr>
            <a:spLocks noChangeArrowheads="1"/>
          </p:cNvSpPr>
          <p:nvPr/>
        </p:nvSpPr>
        <p:spPr bwMode="auto">
          <a:xfrm>
            <a:off x="8964488" y="273130"/>
            <a:ext cx="4104456" cy="6247288"/>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5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1,2,4,5,10,20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1,2,3,4,6,8,12,24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1,3,9,27</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1,2,4,8,16,32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1,2,4,5,8,10,20,40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1,2,5,10,25,50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1,2,4,6,7,8,14,28,56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1,2,3,4,5,6,10,12,20,24,30,40,60,120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1,2,4,5,10,20,40,50,100,200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lnSpc>
                <a:spcPct val="150000"/>
              </a:lnSpc>
              <a:spcBef>
                <a:spcPct val="0"/>
              </a:spcBef>
              <a:spcAft>
                <a:spcPct val="0"/>
              </a:spcAft>
              <a:buFontTx/>
              <a:buAutoNum type="arabicPeriod"/>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2,3,5,7,11,13,17,19,23,29 (10 of them)</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lnSpc>
                <a:spcPct val="150000"/>
              </a:lnSpc>
              <a:spcBef>
                <a:spcPct val="0"/>
              </a:spcBef>
              <a:spcAft>
                <a:spcPct val="0"/>
              </a:spcAft>
              <a:buFontTx/>
              <a:buAutoNum type="arabicPeriod"/>
            </a:pPr>
            <a:r>
              <a:rPr lang="en-GB" sz="1200" b="1" u="sng" dirty="0" smtClean="0">
                <a:latin typeface="Comic Sans MS" pitchFamily="66" charset="0"/>
                <a:ea typeface="Calibri" pitchFamily="34" charset="0"/>
                <a:cs typeface="Times New Roman" pitchFamily="18" charset="0"/>
              </a:rPr>
              <a:t>   </a:t>
            </a:r>
            <a:endPar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lvl="1" eaLnBrk="0" fontAlgn="base" hangingPunct="0">
              <a:lnSpc>
                <a:spcPct val="150000"/>
              </a:lnSpc>
              <a:spcBef>
                <a:spcPct val="0"/>
              </a:spcBef>
              <a:spcAft>
                <a:spcPct val="0"/>
              </a:spcAft>
              <a:buFontTx/>
              <a:buAutoNum type="arabicPeriod"/>
            </a:pPr>
            <a:r>
              <a:rPr lang="en-GB" sz="1200" b="1" u="sng" dirty="0" smtClean="0">
                <a:latin typeface="Comic Sans MS" pitchFamily="66" charset="0"/>
                <a:cs typeface="Times New Roman" pitchFamily="18" charset="0"/>
              </a:rPr>
              <a:t>18</a:t>
            </a:r>
            <a:endParaRPr kumimoji="0" lang="en-GB" sz="1200" b="1" i="0" u="sng" strike="noStrike" cap="none" normalizeH="0" baseline="0" dirty="0" smtClean="0">
              <a:ln>
                <a:noFill/>
              </a:ln>
              <a:solidFill>
                <a:schemeClr val="tx1"/>
              </a:solidFill>
              <a:effectLst/>
              <a:latin typeface="Comic Sans MS" pitchFamily="66"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p>
          <a:p>
            <a:pPr eaLnBrk="0" fontAlgn="base" hangingPunct="0">
              <a:lnSpc>
                <a:spcPct val="150000"/>
              </a:lnSpc>
              <a:spcBef>
                <a:spcPct val="0"/>
              </a:spcBef>
              <a:spcAft>
                <a:spcPct val="0"/>
              </a:spcAft>
              <a:buFontTx/>
              <a:buAutoNum type="arabicPeriod"/>
            </a:pPr>
            <a:r>
              <a:rPr lang="en-GB" sz="1200" b="1" u="sng" dirty="0" smtClean="0">
                <a:latin typeface="Comic Sans MS" pitchFamily="66"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5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Factor Trees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9937" name="Rectangle 1"/>
          <p:cNvSpPr>
            <a:spLocks noChangeArrowheads="1"/>
          </p:cNvSpPr>
          <p:nvPr/>
        </p:nvSpPr>
        <p:spPr bwMode="auto">
          <a:xfrm>
            <a:off x="467544" y="1424972"/>
            <a:ext cx="8676456"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Draw factor trees for the following numbers:</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48</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90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81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50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75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120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1800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 Using your factor trees from question 1, write the numbers as products of their prime factors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6801" name="Rectangle 1"/>
          <p:cNvSpPr>
            <a:spLocks noChangeArrowheads="1"/>
          </p:cNvSpPr>
          <p:nvPr/>
        </p:nvSpPr>
        <p:spPr bwMode="auto">
          <a:xfrm>
            <a:off x="8028384" y="-819472"/>
            <a:ext cx="3312368" cy="4955203"/>
          </a:xfrm>
          <a:prstGeom prst="rect">
            <a:avLst/>
          </a:prstGeom>
          <a:solidFill>
            <a:srgbClr val="FFC00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Answers</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x5</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 x 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3</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 x 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4</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 x 3</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5</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4</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 x 5</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3 x 5</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3</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3 x 5</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3</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5</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endParaRPr kumimoji="0" lang="en-GB"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3</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3</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r>
              <a:rPr kumimoji="0" lang="en-GB" sz="2400" b="1" i="0"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x 5</a:t>
            </a:r>
            <a:r>
              <a:rPr kumimoji="0" lang="en-GB" sz="2400" b="1" i="0" strike="noStrike" cap="none" normalizeH="0" baseline="30000" dirty="0" smtClean="0">
                <a:ln>
                  <a:noFill/>
                </a:ln>
                <a:solidFill>
                  <a:schemeClr val="tx1"/>
                </a:solidFill>
                <a:effectLst/>
                <a:latin typeface="Comic Sans MS" pitchFamily="66" charset="0"/>
                <a:ea typeface="Times New Roman" pitchFamily="18" charset="0"/>
                <a:cs typeface="Times New Roman" pitchFamily="18" charset="0"/>
              </a:rPr>
              <a:t>2</a:t>
            </a:r>
            <a:endParaRPr kumimoji="0" lang="en-GB" sz="4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Directed Numbers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8913" name="Picture 1"/>
          <p:cNvPicPr>
            <a:picLocks noChangeAspect="1" noChangeArrowheads="1"/>
          </p:cNvPicPr>
          <p:nvPr/>
        </p:nvPicPr>
        <p:blipFill>
          <a:blip r:embed="rId2" cstate="print"/>
          <a:srcRect l="23517" t="33094" r="28888" b="33437"/>
          <a:stretch>
            <a:fillRect/>
          </a:stretch>
        </p:blipFill>
        <p:spPr bwMode="auto">
          <a:xfrm>
            <a:off x="111740" y="1556792"/>
            <a:ext cx="8924756" cy="3528392"/>
          </a:xfrm>
          <a:prstGeom prst="rect">
            <a:avLst/>
          </a:prstGeom>
          <a:noFill/>
          <a:ln w="9525">
            <a:noFill/>
            <a:miter lim="800000"/>
            <a:headEnd/>
            <a:tailEnd/>
          </a:ln>
        </p:spPr>
      </p:pic>
      <p:sp>
        <p:nvSpPr>
          <p:cNvPr id="75778" name="Rectangle 2"/>
          <p:cNvSpPr>
            <a:spLocks noChangeArrowheads="1"/>
          </p:cNvSpPr>
          <p:nvPr/>
        </p:nvSpPr>
        <p:spPr bwMode="auto">
          <a:xfrm>
            <a:off x="9540552" y="610136"/>
            <a:ext cx="1259632" cy="6247864"/>
          </a:xfrm>
          <a:prstGeom prst="rect">
            <a:avLst/>
          </a:prstGeom>
          <a:solidFill>
            <a:srgbClr val="FFC000"/>
          </a:solidFill>
          <a:ln w="38100">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lang="en-GB" sz="1200" b="1" dirty="0" smtClean="0">
                <a:latin typeface="Comic Sans MS" pitchFamily="66" charset="0"/>
                <a:cs typeface="Times New Roman" pitchFamily="18" charset="0"/>
              </a:rPr>
              <a:t>ANSWERS</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-17</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a:t>
            </a: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lang="en-GB" sz="1200" b="1" dirty="0" smtClean="0">
                <a:latin typeface="Comic Sans MS" pitchFamily="66" charset="0"/>
                <a:ea typeface="Calibri" pitchFamily="34" charset="0"/>
                <a:cs typeface="Times New Roman" pitchFamily="18" charset="0"/>
              </a:rPr>
              <a:t>1) </a:t>
            </a: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17</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1</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8</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 -10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 23</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 26</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 36</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 17</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 16</a:t>
            </a:r>
            <a:endParaRPr kumimoji="0" lang="en-GB" sz="1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Directed Numbers 2</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0961" name="Rectangle 1"/>
          <p:cNvSpPr>
            <a:spLocks noChangeArrowheads="1"/>
          </p:cNvSpPr>
          <p:nvPr/>
        </p:nvSpPr>
        <p:spPr bwMode="auto">
          <a:xfrm>
            <a:off x="648072" y="839609"/>
            <a:ext cx="781236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I am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250 into my overdraft (</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but then I get paid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535, how much will I have in my bank account?</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The temperature at the North Pole is -17°C; luckily the temperature in my living room is 40°C warmer than that, what is the temperature in my living room?</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have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32 and each month for 4 months I have to pay </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15 to my mobile phone, if I don</a:t>
            </a:r>
            <a:r>
              <a:rPr kumimoji="0" lang="en-GB" sz="1600" b="1" i="0" u="none" strike="noStrike" cap="none" normalizeH="0" baseline="0" dirty="0" smtClean="0">
                <a:ln>
                  <a:noFill/>
                </a:ln>
                <a:solidFill>
                  <a:schemeClr val="tx1"/>
                </a:solidFill>
                <a:effectLst/>
                <a:latin typeface="Calibri"/>
                <a:ea typeface="Calibri" pitchFamily="34" charset="0"/>
                <a:cs typeface="Times New Roman" pitchFamily="18" charset="0"/>
                <a:sym typeface="Wingdings" pitchFamily="2" charset="2"/>
              </a:rPr>
              <a:t>’</a:t>
            </a: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t put any money into my account, how far will I be into my overdraft?</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jump out of a plane 125m above the ocean, I travelled 191m before I stop, how far am I from the surface of the water?</a:t>
            </a:r>
            <a:endParaRPr kumimoji="0" lang="en-GB" sz="1600" b="0" i="0" u="none" strike="noStrike" cap="none" normalizeH="0" baseline="0" dirty="0" smtClean="0">
              <a:ln>
                <a:noFill/>
              </a:ln>
              <a:solidFill>
                <a:schemeClr val="tx1"/>
              </a:solidFill>
              <a:effectLst/>
              <a:latin typeface="Arial" pitchFamily="34" charset="0"/>
              <a:cs typeface="Arial" pitchFamily="34" charset="0"/>
              <a:sym typeface="Wingdings" pitchFamily="2" charset="2"/>
            </a:endParaRPr>
          </a:p>
          <a:p>
            <a:pPr marL="342900" marR="0" lvl="0" indent="-342900" algn="l" defTabSz="914400" rtl="0" eaLnBrk="0" fontAlgn="base" latinLnBrk="0" hangingPunct="0">
              <a:lnSpc>
                <a:spcPct val="150000"/>
              </a:lnSpc>
              <a:spcBef>
                <a:spcPct val="0"/>
              </a:spcBef>
              <a:spcAft>
                <a:spcPct val="0"/>
              </a:spcAft>
              <a:buClrTx/>
              <a:buSzTx/>
              <a:buFont typeface="+mj-lt"/>
              <a:buAutoNum type="arabicParen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sym typeface="Wingdings" pitchFamily="2" charset="2"/>
              </a:rPr>
              <a:t>I am playing air hockey with my friend, because I am amazing I agree start on -9 points, we play first to 14, how many points do I need to score?</a:t>
            </a:r>
          </a:p>
        </p:txBody>
      </p:sp>
      <p:sp>
        <p:nvSpPr>
          <p:cNvPr id="74753" name="Rectangle 1"/>
          <p:cNvSpPr>
            <a:spLocks noChangeArrowheads="1"/>
          </p:cNvSpPr>
          <p:nvPr/>
        </p:nvSpPr>
        <p:spPr bwMode="auto">
          <a:xfrm>
            <a:off x="9684568" y="1628800"/>
            <a:ext cx="1872208" cy="2862322"/>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742950" marR="0" lvl="0" indent="-742950" algn="l" defTabSz="914400" rtl="0" eaLnBrk="1" fontAlgn="base" latinLnBrk="0" hangingPunct="1">
              <a:lnSpc>
                <a:spcPct val="100000"/>
              </a:lnSpc>
              <a:spcBef>
                <a:spcPct val="0"/>
              </a:spcBef>
              <a:spcAft>
                <a:spcPct val="0"/>
              </a:spcAft>
              <a:buClrTx/>
              <a:buSzTx/>
              <a:buFont typeface="+mj-lt"/>
              <a:buAutoNum type="arabicPeriod"/>
              <a:tabLst/>
            </a:pPr>
            <a:r>
              <a:rPr kumimoji="0" lang="en-GB" sz="3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285</a:t>
            </a:r>
            <a:endParaRPr kumimoji="0" lang="en-GB" sz="1400" b="0" i="0" strike="noStrike" cap="none" normalizeH="0" baseline="0" dirty="0" smtClean="0">
              <a:ln>
                <a:noFill/>
              </a:ln>
              <a:solidFill>
                <a:schemeClr val="tx1"/>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GB" sz="3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a:t>
            </a:r>
            <a:endParaRPr kumimoji="0" lang="en-GB" sz="1400" b="0" i="0" strike="noStrike" cap="none" normalizeH="0" baseline="0" dirty="0" smtClean="0">
              <a:ln>
                <a:noFill/>
              </a:ln>
              <a:solidFill>
                <a:schemeClr val="tx1"/>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GB" sz="3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a:t>
            </a:r>
            <a:endParaRPr kumimoji="0" lang="en-GB" sz="1400" b="0" i="0" strike="noStrike" cap="none" normalizeH="0" baseline="0" dirty="0" smtClean="0">
              <a:ln>
                <a:noFill/>
              </a:ln>
              <a:solidFill>
                <a:schemeClr val="tx1"/>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GB" sz="3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66</a:t>
            </a:r>
            <a:endParaRPr kumimoji="0" lang="en-GB" sz="1400" b="0" i="0" strike="noStrike" cap="none" normalizeH="0" baseline="0" dirty="0" smtClean="0">
              <a:ln>
                <a:noFill/>
              </a:ln>
              <a:solidFill>
                <a:schemeClr val="tx1"/>
              </a:solidFill>
              <a:effectLst/>
              <a:latin typeface="Arial" pitchFamily="34" charset="0"/>
              <a:cs typeface="Arial" pitchFamily="34" charset="0"/>
            </a:endParaRPr>
          </a:p>
          <a:p>
            <a:pPr marL="742950" marR="0" lvl="0" indent="-742950" algn="l" defTabSz="914400" rtl="0" eaLnBrk="0" fontAlgn="base" latinLnBrk="0" hangingPunct="0">
              <a:lnSpc>
                <a:spcPct val="100000"/>
              </a:lnSpc>
              <a:spcBef>
                <a:spcPct val="0"/>
              </a:spcBef>
              <a:spcAft>
                <a:spcPct val="0"/>
              </a:spcAft>
              <a:buClrTx/>
              <a:buSzTx/>
              <a:buFont typeface="+mj-lt"/>
              <a:buAutoNum type="arabicPeriod"/>
              <a:tabLst/>
            </a:pPr>
            <a:r>
              <a:rPr kumimoji="0" lang="en-GB" sz="3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a:t>
            </a:r>
            <a:endParaRPr kumimoji="0" lang="en-GB" sz="40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Equivalent Fractions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7889" name="Picture 1"/>
          <p:cNvPicPr>
            <a:picLocks noChangeAspect="1" noChangeArrowheads="1"/>
          </p:cNvPicPr>
          <p:nvPr/>
        </p:nvPicPr>
        <p:blipFill>
          <a:blip r:embed="rId2" cstate="print"/>
          <a:srcRect l="26284" t="32110" r="27781" b="16704"/>
          <a:stretch>
            <a:fillRect/>
          </a:stretch>
        </p:blipFill>
        <p:spPr bwMode="auto">
          <a:xfrm>
            <a:off x="467544" y="908720"/>
            <a:ext cx="7992888" cy="5007592"/>
          </a:xfrm>
          <a:prstGeom prst="rect">
            <a:avLst/>
          </a:prstGeom>
          <a:noFill/>
          <a:ln w="57150">
            <a:solidFill>
              <a:schemeClr val="tx1"/>
            </a:solidFill>
            <a:miter lim="800000"/>
            <a:headEnd/>
            <a:tailEnd/>
          </a:ln>
        </p:spPr>
      </p:pic>
      <p:sp>
        <p:nvSpPr>
          <p:cNvPr id="73729" name="Rectangle 1"/>
          <p:cNvSpPr>
            <a:spLocks noChangeArrowheads="1"/>
          </p:cNvSpPr>
          <p:nvPr/>
        </p:nvSpPr>
        <p:spPr bwMode="auto">
          <a:xfrm>
            <a:off x="9118082" y="0"/>
            <a:ext cx="1673856" cy="6924973"/>
          </a:xfrm>
          <a:prstGeom prst="rect">
            <a:avLst/>
          </a:prstGeom>
          <a:solidFill>
            <a:srgbClr val="FFC000"/>
          </a:solidFill>
          <a:ln w="38100">
            <a:solidFill>
              <a:schemeClr val="tx1"/>
            </a:solidFill>
            <a:miter lim="800000"/>
            <a:headEnd/>
            <a:tailEnd/>
          </a:ln>
          <a:effectLst/>
        </p:spPr>
        <p:txBody>
          <a:bodyPr vert="horz" wrap="none" lIns="91440" tIns="45720" rIns="91440" bIns="45720" numCol="1" anchor="ctr" anchorCtr="0" compatLnSpc="1">
            <a:prstTxWarp prst="textNoShape">
              <a:avLst/>
            </a:prstTxWarp>
            <a:spAutoFit/>
          </a:bodyPr>
          <a:lstStyle/>
          <a:p>
            <a:pPr marL="685800" marR="0" lvl="1" indent="-228600" algn="l" defTabSz="914400" rtl="0" eaLnBrk="0" fontAlgn="base" latinLnBrk="0" hangingPunct="0">
              <a:lnSpc>
                <a:spcPct val="100000"/>
              </a:lnSpc>
              <a:spcBef>
                <a:spcPct val="0"/>
              </a:spcBef>
              <a:spcAft>
                <a:spcPct val="0"/>
              </a:spcAft>
              <a:buClrTx/>
              <a:buSzTx/>
              <a:tabLst/>
            </a:pPr>
            <a:r>
              <a:rPr lang="en-GB" sz="2800" dirty="0" smtClean="0">
                <a:latin typeface="Comic Sans MS" pitchFamily="66" charset="0"/>
                <a:cs typeface="Arial" pitchFamily="34" charset="0"/>
              </a:rPr>
              <a:t>2.</a:t>
            </a:r>
            <a:endParaRPr kumimoji="0" lang="en-GB" sz="48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26</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120</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64</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154</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125</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400</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615</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9720</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GB" sz="36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lstStyle/>
          <a:p>
            <a:r>
              <a:rPr lang="en-GB" sz="4800" dirty="0" smtClean="0">
                <a:latin typeface="Century Gothic" pitchFamily="34" charset="0"/>
              </a:rPr>
              <a:t>Ratio</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72705" name="Rectangle 1"/>
          <p:cNvSpPr>
            <a:spLocks noChangeArrowheads="1"/>
          </p:cNvSpPr>
          <p:nvPr/>
        </p:nvSpPr>
        <p:spPr bwMode="auto">
          <a:xfrm>
            <a:off x="0" y="721445"/>
            <a:ext cx="730830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10 girls and 15 boys in a class, what is the ratio of girls to boys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are 14 cats and 16 dogs in an animal shelter, what is the ratio of cats to dogs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There 22 caramels and 55 fudges in a bag of sweets, what is the ratio of caramels to fudges in its simplest form?</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Simplify these ratio to their simplest forms: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48:60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45:75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63:108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25:40:80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24:56:96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120:180:600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320:400:440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Archie and Charlie share their Thomas the tank engine toys in the ratio 1:4, how many do they each get if they have: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toys		b.30 toys	c.45 toys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Tom and Jerry share sweets in the ratio 2:3,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sweets	b.30 sweets	c.55 sweets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Sue and Linda share some money in the ratio 3:7,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b.£60	c.£90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Mike, Dave and Henry share some little bits of blue tack in the ratio 1:2:3, how many do they each get if they share: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eriod"/>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60 pieces	b.72 pieces	c.300 pieces</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1"/>
          <p:cNvSpPr>
            <a:spLocks noChangeArrowheads="1"/>
          </p:cNvSpPr>
          <p:nvPr/>
        </p:nvSpPr>
        <p:spPr bwMode="auto">
          <a:xfrm>
            <a:off x="9396536" y="721444"/>
            <a:ext cx="2267744" cy="5262979"/>
          </a:xfrm>
          <a:prstGeom prst="rect">
            <a:avLst/>
          </a:prstGeom>
          <a:solidFill>
            <a:srgbClr val="FFC00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 </a:t>
            </a: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endPar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2:3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5:8:16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3:7:12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 and 8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 and 24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 and 36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 and 12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 and 18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22 and 33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 and 21</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 and 42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 and 63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 and 20 and 30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 and 24 and 36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 and 100 and 150</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Finding Percentages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5057" name="Rectangle 1"/>
          <p:cNvSpPr>
            <a:spLocks noChangeArrowheads="1"/>
          </p:cNvSpPr>
          <p:nvPr/>
        </p:nvSpPr>
        <p:spPr bwMode="auto">
          <a:xfrm>
            <a:off x="1" y="871065"/>
            <a:ext cx="91440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 percentages I can find easily by doing a single sum, what single sums can I do to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b. 50%	  c.25%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10%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1%	    c. 20 %	d. 90%</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I know 50% how can I 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b. 25%</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 of 250	b.   40% of 500      c. 15% of 220    	d.  75%   of  84</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 of 440	b.   65% of 450      c. 16% of 220    	d.  82%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914400" marR="0" lvl="1" indent="-457200" algn="l" defTabSz="914400" rtl="0" eaLnBrk="0" fontAlgn="base" latinLnBrk="0" hangingPunct="0">
              <a:lnSpc>
                <a:spcPct val="100000"/>
              </a:lnSpc>
              <a:spcBef>
                <a:spcPct val="0"/>
              </a:spcBef>
              <a:spcAft>
                <a:spcPct val="0"/>
              </a:spcAft>
              <a:buClrTx/>
              <a:buSzTx/>
              <a:buFont typeface="+mj-lt"/>
              <a:buAutoNum type="alphaLcPeriod"/>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94% of 640	b.   8% of 520      c. 27% of 220    	d.  53% of  96</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arenR"/>
              <a:tabLst/>
            </a:pPr>
            <a:r>
              <a:rPr kumimoji="0" lang="en-GB"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Compare you methods for the questions above with a partner, where they the same ? </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1" name="Rectangle 1"/>
          <p:cNvSpPr>
            <a:spLocks noChangeArrowheads="1"/>
          </p:cNvSpPr>
          <p:nvPr/>
        </p:nvSpPr>
        <p:spPr bwMode="auto">
          <a:xfrm>
            <a:off x="9540552" y="840863"/>
            <a:ext cx="2843808" cy="6186309"/>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2400" b="0" i="0" u="none" strike="noStrike" cap="none" normalizeH="0" dirty="0" smtClean="0">
                <a:ln>
                  <a:noFill/>
                </a:ln>
                <a:solidFill>
                  <a:schemeClr val="tx1"/>
                </a:solidFill>
                <a:effectLst/>
                <a:latin typeface="Arial" pitchFamily="34" charset="0"/>
                <a:cs typeface="Arial" pitchFamily="34" charset="0"/>
              </a:rPr>
              <a:t>ANSWERS</a:t>
            </a:r>
            <a:endParaRPr kumimoji="0" lang="en-GB" sz="800" b="0" i="0" u="none" strike="noStrike" cap="none" normalizeH="0" dirty="0" smtClean="0">
              <a:ln>
                <a:noFill/>
              </a:ln>
              <a:solidFill>
                <a:schemeClr val="tx1"/>
              </a:solidFill>
              <a:effectLst/>
              <a:latin typeface="Arial" pitchFamily="34"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endParaRPr lang="en-GB" sz="800" dirty="0" smtClean="0">
              <a:latin typeface="Arial" pitchFamily="34" charset="0"/>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half the answer</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double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multiply by 9 or subtract 10% from original quantity</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divide by 10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half 50%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292.5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35.2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78.72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601.6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41.6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59.4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50.88</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GB" sz="4800" dirty="0" smtClean="0">
                <a:latin typeface="Century Gothic" pitchFamily="34" charset="0"/>
              </a:rPr>
              <a:t>Equivalent Fractions</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7889" name="Picture 1"/>
          <p:cNvPicPr>
            <a:picLocks noChangeAspect="1" noChangeArrowheads="1"/>
          </p:cNvPicPr>
          <p:nvPr/>
        </p:nvPicPr>
        <p:blipFill>
          <a:blip r:embed="rId2" cstate="print"/>
          <a:srcRect l="26284" t="32110" r="27781" b="16704"/>
          <a:stretch>
            <a:fillRect/>
          </a:stretch>
        </p:blipFill>
        <p:spPr bwMode="auto">
          <a:xfrm>
            <a:off x="0" y="908720"/>
            <a:ext cx="7992888" cy="5007592"/>
          </a:xfrm>
          <a:prstGeom prst="rect">
            <a:avLst/>
          </a:prstGeom>
          <a:noFill/>
          <a:ln w="76200">
            <a:solidFill>
              <a:schemeClr val="tx1"/>
            </a:solidFill>
            <a:miter lim="800000"/>
            <a:headEnd/>
            <a:tailEnd/>
          </a:ln>
        </p:spPr>
      </p:pic>
      <p:sp>
        <p:nvSpPr>
          <p:cNvPr id="70657" name="Rectangle 1"/>
          <p:cNvSpPr>
            <a:spLocks noChangeArrowheads="1"/>
          </p:cNvSpPr>
          <p:nvPr/>
        </p:nvSpPr>
        <p:spPr bwMode="auto">
          <a:xfrm>
            <a:off x="9396536" y="1232994"/>
            <a:ext cx="1835696" cy="5170646"/>
          </a:xfrm>
          <a:prstGeom prst="rect">
            <a:avLst/>
          </a:prstGeom>
          <a:solidFill>
            <a:srgbClr val="FFC000"/>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b="1" u="sng" dirty="0" smtClean="0">
                <a:latin typeface="Comic Sans MS" pitchFamily="66" charset="0"/>
                <a:ea typeface="Calibri" pitchFamily="34" charset="0"/>
                <a:cs typeface="Times New Roman" pitchFamily="18" charset="0"/>
              </a:rPr>
              <a:t>2.</a:t>
            </a: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154</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615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9720</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HCF and LCM</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3009" name="Rectangle 1"/>
          <p:cNvSpPr>
            <a:spLocks noChangeArrowheads="1"/>
          </p:cNvSpPr>
          <p:nvPr/>
        </p:nvSpPr>
        <p:spPr bwMode="auto">
          <a:xfrm>
            <a:off x="179512" y="1587564"/>
            <a:ext cx="4464496" cy="378565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Highest Common Factor of these numbers: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18 and 30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and 20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24</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and 36</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 and 30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28 and 70</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39 and 65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38 and 57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4860033" y="1577119"/>
            <a:ext cx="4104456" cy="3785652"/>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Lowest Common Multiple of these numbers</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and 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and 6</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and 8</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and 4</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21</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 and 5</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2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0.4 and 7</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9633" name="Rectangle 1"/>
          <p:cNvSpPr>
            <a:spLocks noChangeArrowheads="1"/>
          </p:cNvSpPr>
          <p:nvPr/>
        </p:nvSpPr>
        <p:spPr bwMode="auto">
          <a:xfrm>
            <a:off x="7452320" y="2852936"/>
            <a:ext cx="1331640" cy="3323987"/>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2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a:t>
            </a: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286000" y="2767281"/>
            <a:ext cx="1709936" cy="3046988"/>
          </a:xfrm>
          <a:prstGeom prst="rect">
            <a:avLst/>
          </a:prstGeom>
          <a:solidFill>
            <a:srgbClr val="FFC000"/>
          </a:solidFill>
          <a:ln w="57150">
            <a:solidFill>
              <a:schemeClr val="tx1"/>
            </a:solidFill>
          </a:ln>
        </p:spPr>
        <p:txBody>
          <a:bodyPr wrap="square">
            <a:spAutoFit/>
          </a:bodyPr>
          <a:lstStyle/>
          <a:p>
            <a:pPr lvl="1" fontAlgn="base">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6</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5</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8</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12</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10</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14</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13</a:t>
            </a:r>
            <a:endParaRPr lang="en-GB"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2400" b="1" u="sng" dirty="0" smtClean="0">
                <a:latin typeface="Comic Sans MS" pitchFamily="66" charset="0"/>
                <a:ea typeface="Calibri" pitchFamily="34" charset="0"/>
                <a:cs typeface="Times New Roman" pitchFamily="18" charset="0"/>
              </a:rPr>
              <a:t>19</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desktopextreme.com/photos/Grassy_Plains_717200735815PM691.jpg"/>
          <p:cNvPicPr>
            <a:picLocks noChangeAspect="1" noChangeArrowheads="1"/>
          </p:cNvPicPr>
          <p:nvPr/>
        </p:nvPicPr>
        <p:blipFill>
          <a:blip r:embed="rId2" cstate="print"/>
          <a:srcRect/>
          <a:stretch>
            <a:fillRect/>
          </a:stretch>
        </p:blipFill>
        <p:spPr bwMode="auto">
          <a:xfrm>
            <a:off x="0" y="0"/>
            <a:ext cx="9144000" cy="6880780"/>
          </a:xfrm>
          <a:prstGeom prst="rect">
            <a:avLst/>
          </a:prstGeom>
          <a:noFill/>
        </p:spPr>
      </p:pic>
      <p:sp>
        <p:nvSpPr>
          <p:cNvPr id="2" name="Title 1"/>
          <p:cNvSpPr>
            <a:spLocks noGrp="1"/>
          </p:cNvSpPr>
          <p:nvPr>
            <p:ph type="title"/>
          </p:nvPr>
        </p:nvSpPr>
        <p:spPr>
          <a:xfrm>
            <a:off x="395536" y="188640"/>
            <a:ext cx="8229600" cy="836712"/>
          </a:xfrm>
          <a:noFill/>
        </p:spPr>
        <p:txBody>
          <a:bodyPr>
            <a:normAutofit fontScale="90000"/>
          </a:bodyPr>
          <a:lstStyle/>
          <a:p>
            <a:r>
              <a:rPr lang="en-GB" sz="6000" b="1" dirty="0" smtClean="0">
                <a:latin typeface="Century Gothic" pitchFamily="34" charset="0"/>
              </a:rPr>
              <a:t>Algebra</a:t>
            </a:r>
            <a:endParaRPr lang="en-GB" sz="6000" b="1"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 name="Rectangle 5">
            <a:hlinkClick r:id="" action="ppaction://noaction"/>
          </p:cNvPr>
          <p:cNvSpPr/>
          <p:nvPr/>
        </p:nvSpPr>
        <p:spPr>
          <a:xfrm>
            <a:off x="611560"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Brackets</a:t>
            </a:r>
            <a:endParaRPr lang="en-GB" sz="1200" dirty="0">
              <a:solidFill>
                <a:schemeClr val="tx1"/>
              </a:solidFill>
              <a:latin typeface="Century Gothic" pitchFamily="34" charset="0"/>
            </a:endParaRPr>
          </a:p>
        </p:txBody>
      </p:sp>
      <p:sp>
        <p:nvSpPr>
          <p:cNvPr id="7" name="Rectangle 6">
            <a:hlinkClick r:id="rId3" action="ppaction://hlinksldjump"/>
          </p:cNvPr>
          <p:cNvSpPr/>
          <p:nvPr/>
        </p:nvSpPr>
        <p:spPr>
          <a:xfrm>
            <a:off x="2195736"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Two Brackets</a:t>
            </a:r>
            <a:endParaRPr lang="en-GB" sz="1200" dirty="0">
              <a:solidFill>
                <a:schemeClr val="tx1"/>
              </a:solidFill>
              <a:latin typeface="Century Gothic" pitchFamily="34" charset="0"/>
            </a:endParaRPr>
          </a:p>
        </p:txBody>
      </p:sp>
      <p:sp>
        <p:nvSpPr>
          <p:cNvPr id="8" name="Rectangle 7">
            <a:hlinkClick r:id="" action="ppaction://noaction"/>
          </p:cNvPr>
          <p:cNvSpPr/>
          <p:nvPr/>
        </p:nvSpPr>
        <p:spPr>
          <a:xfrm>
            <a:off x="3707904"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Solving Equations</a:t>
            </a:r>
            <a:endParaRPr lang="en-GB" sz="1200" dirty="0">
              <a:solidFill>
                <a:schemeClr val="tx1"/>
              </a:solidFill>
              <a:latin typeface="Century Gothic" pitchFamily="34" charset="0"/>
            </a:endParaRPr>
          </a:p>
        </p:txBody>
      </p:sp>
      <p:sp>
        <p:nvSpPr>
          <p:cNvPr id="9" name="Rectangle 8">
            <a:hlinkClick r:id="" action="ppaction://noaction"/>
          </p:cNvPr>
          <p:cNvSpPr/>
          <p:nvPr/>
        </p:nvSpPr>
        <p:spPr>
          <a:xfrm>
            <a:off x="5220072"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Collecting like terms</a:t>
            </a:r>
            <a:endParaRPr lang="en-GB" sz="1200" dirty="0">
              <a:solidFill>
                <a:schemeClr val="tx1"/>
              </a:solidFill>
              <a:latin typeface="Century Gothic" pitchFamily="34" charset="0"/>
            </a:endParaRPr>
          </a:p>
        </p:txBody>
      </p:sp>
      <p:sp>
        <p:nvSpPr>
          <p:cNvPr id="10" name="Rectangle 9">
            <a:hlinkClick r:id="" action="ppaction://noaction"/>
          </p:cNvPr>
          <p:cNvSpPr/>
          <p:nvPr/>
        </p:nvSpPr>
        <p:spPr>
          <a:xfrm>
            <a:off x="6804248" y="13407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Simplifying</a:t>
            </a:r>
            <a:endParaRPr lang="en-GB" sz="1200" dirty="0">
              <a:solidFill>
                <a:schemeClr val="tx1"/>
              </a:solidFill>
              <a:latin typeface="Century Gothic" pitchFamily="34" charset="0"/>
            </a:endParaRPr>
          </a:p>
        </p:txBody>
      </p:sp>
      <p:sp>
        <p:nvSpPr>
          <p:cNvPr id="11" name="Rectangle 10">
            <a:hlinkClick r:id="rId4" action="ppaction://hlinksldjump"/>
          </p:cNvPr>
          <p:cNvSpPr/>
          <p:nvPr/>
        </p:nvSpPr>
        <p:spPr>
          <a:xfrm>
            <a:off x="611560"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2 sided equations</a:t>
            </a:r>
            <a:endParaRPr lang="en-GB" sz="1200" dirty="0">
              <a:solidFill>
                <a:schemeClr val="tx1"/>
              </a:solidFill>
              <a:latin typeface="Century Gothic" pitchFamily="34" charset="0"/>
            </a:endParaRPr>
          </a:p>
        </p:txBody>
      </p:sp>
      <p:sp>
        <p:nvSpPr>
          <p:cNvPr id="12" name="Rectangle 11">
            <a:hlinkClick r:id="" action="ppaction://noaction"/>
          </p:cNvPr>
          <p:cNvSpPr/>
          <p:nvPr/>
        </p:nvSpPr>
        <p:spPr>
          <a:xfrm>
            <a:off x="2195736"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Simultaneous equations</a:t>
            </a:r>
            <a:endParaRPr lang="en-GB" sz="1200" dirty="0">
              <a:solidFill>
                <a:schemeClr val="tx1"/>
              </a:solidFill>
              <a:latin typeface="Century Gothic" pitchFamily="34" charset="0"/>
            </a:endParaRPr>
          </a:p>
        </p:txBody>
      </p:sp>
      <p:sp>
        <p:nvSpPr>
          <p:cNvPr id="13" name="Rectangle 12">
            <a:hlinkClick r:id="" action="ppaction://noaction"/>
          </p:cNvPr>
          <p:cNvSpPr/>
          <p:nvPr/>
        </p:nvSpPr>
        <p:spPr>
          <a:xfrm>
            <a:off x="3707904"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schemeClr val="tx1"/>
                </a:solidFill>
                <a:latin typeface="Century Gothic" pitchFamily="34" charset="0"/>
              </a:rPr>
              <a:t>Solving simultaneous equations graphically</a:t>
            </a:r>
            <a:endParaRPr lang="en-GB" sz="1100" dirty="0">
              <a:solidFill>
                <a:schemeClr val="tx1"/>
              </a:solidFill>
              <a:latin typeface="Century Gothic" pitchFamily="34" charset="0"/>
            </a:endParaRPr>
          </a:p>
        </p:txBody>
      </p:sp>
      <p:sp>
        <p:nvSpPr>
          <p:cNvPr id="14" name="Rectangle 13">
            <a:hlinkClick r:id="" action="ppaction://noaction"/>
          </p:cNvPr>
          <p:cNvSpPr/>
          <p:nvPr/>
        </p:nvSpPr>
        <p:spPr>
          <a:xfrm>
            <a:off x="5220072"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Factorising</a:t>
            </a:r>
            <a:endParaRPr lang="en-GB" sz="1200" dirty="0">
              <a:solidFill>
                <a:schemeClr val="tx1"/>
              </a:solidFill>
              <a:latin typeface="Century Gothic" pitchFamily="34" charset="0"/>
            </a:endParaRPr>
          </a:p>
        </p:txBody>
      </p:sp>
      <p:sp>
        <p:nvSpPr>
          <p:cNvPr id="15" name="Rectangle 14">
            <a:hlinkClick r:id="" action="ppaction://noaction"/>
          </p:cNvPr>
          <p:cNvSpPr/>
          <p:nvPr/>
        </p:nvSpPr>
        <p:spPr>
          <a:xfrm>
            <a:off x="6804248" y="2204864"/>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Curved Graphs</a:t>
            </a:r>
            <a:endParaRPr lang="en-GB" sz="1200" dirty="0">
              <a:solidFill>
                <a:schemeClr val="tx1"/>
              </a:solidFill>
              <a:latin typeface="Century Gothic" pitchFamily="34" charset="0"/>
            </a:endParaRPr>
          </a:p>
        </p:txBody>
      </p:sp>
      <p:sp>
        <p:nvSpPr>
          <p:cNvPr id="16" name="Rectangle 15">
            <a:hlinkClick r:id="" action="ppaction://noaction"/>
          </p:cNvPr>
          <p:cNvSpPr/>
          <p:nvPr/>
        </p:nvSpPr>
        <p:spPr>
          <a:xfrm>
            <a:off x="611560"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Sequences</a:t>
            </a:r>
            <a:endParaRPr lang="en-GB" sz="1200" dirty="0">
              <a:solidFill>
                <a:schemeClr val="tx1"/>
              </a:solidFill>
              <a:latin typeface="Century Gothic" pitchFamily="34" charset="0"/>
            </a:endParaRPr>
          </a:p>
        </p:txBody>
      </p:sp>
      <p:sp>
        <p:nvSpPr>
          <p:cNvPr id="17" name="Rectangle 16">
            <a:hlinkClick r:id="" action="ppaction://noaction"/>
          </p:cNvPr>
          <p:cNvSpPr/>
          <p:nvPr/>
        </p:nvSpPr>
        <p:spPr>
          <a:xfrm>
            <a:off x="2195736"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The Nth term</a:t>
            </a:r>
            <a:endParaRPr lang="en-GB" sz="1200" dirty="0">
              <a:solidFill>
                <a:schemeClr val="tx1"/>
              </a:solidFill>
              <a:latin typeface="Century Gothic" pitchFamily="34" charset="0"/>
            </a:endParaRPr>
          </a:p>
        </p:txBody>
      </p:sp>
      <p:sp>
        <p:nvSpPr>
          <p:cNvPr id="18" name="Rectangle 17">
            <a:hlinkClick r:id="" action="ppaction://noaction"/>
          </p:cNvPr>
          <p:cNvSpPr/>
          <p:nvPr/>
        </p:nvSpPr>
        <p:spPr>
          <a:xfrm>
            <a:off x="3707904"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Quadratic Sequences</a:t>
            </a:r>
            <a:endParaRPr lang="en-GB" sz="1200" dirty="0">
              <a:solidFill>
                <a:schemeClr val="tx1"/>
              </a:solidFill>
              <a:latin typeface="Century Gothic" pitchFamily="34" charset="0"/>
            </a:endParaRPr>
          </a:p>
        </p:txBody>
      </p:sp>
      <p:sp>
        <p:nvSpPr>
          <p:cNvPr id="19" name="Rectangle 18">
            <a:hlinkClick r:id="" action="ppaction://noaction"/>
          </p:cNvPr>
          <p:cNvSpPr/>
          <p:nvPr/>
        </p:nvSpPr>
        <p:spPr>
          <a:xfrm>
            <a:off x="5220072"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Substituting</a:t>
            </a:r>
            <a:endParaRPr lang="en-GB" sz="1200" dirty="0">
              <a:solidFill>
                <a:schemeClr val="tx1"/>
              </a:solidFill>
              <a:latin typeface="Century Gothic" pitchFamily="34" charset="0"/>
            </a:endParaRPr>
          </a:p>
        </p:txBody>
      </p:sp>
      <p:sp>
        <p:nvSpPr>
          <p:cNvPr id="20" name="Rectangle 19">
            <a:hlinkClick r:id="" action="ppaction://noaction"/>
          </p:cNvPr>
          <p:cNvSpPr/>
          <p:nvPr/>
        </p:nvSpPr>
        <p:spPr>
          <a:xfrm>
            <a:off x="6804248" y="31409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Formulae</a:t>
            </a:r>
            <a:endParaRPr lang="en-GB" sz="1200" dirty="0">
              <a:solidFill>
                <a:schemeClr val="tx1"/>
              </a:solidFill>
              <a:latin typeface="Century Gothic" pitchFamily="34" charset="0"/>
            </a:endParaRPr>
          </a:p>
        </p:txBody>
      </p:sp>
      <p:sp>
        <p:nvSpPr>
          <p:cNvPr id="21" name="Rectangle 20">
            <a:hlinkClick r:id="" action="ppaction://noaction"/>
          </p:cNvPr>
          <p:cNvSpPr/>
          <p:nvPr/>
        </p:nvSpPr>
        <p:spPr>
          <a:xfrm>
            <a:off x="611560"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Quadratic Equation</a:t>
            </a:r>
            <a:endParaRPr lang="en-GB" sz="1200" dirty="0">
              <a:solidFill>
                <a:schemeClr val="tx1"/>
              </a:solidFill>
              <a:latin typeface="Century Gothic" pitchFamily="34" charset="0"/>
            </a:endParaRPr>
          </a:p>
        </p:txBody>
      </p:sp>
      <p:sp>
        <p:nvSpPr>
          <p:cNvPr id="22" name="Rectangle 21">
            <a:hlinkClick r:id="" action="ppaction://noaction"/>
          </p:cNvPr>
          <p:cNvSpPr/>
          <p:nvPr/>
        </p:nvSpPr>
        <p:spPr>
          <a:xfrm>
            <a:off x="2195736"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Factorising Quadratics</a:t>
            </a:r>
            <a:endParaRPr lang="en-GB" sz="1200" dirty="0">
              <a:solidFill>
                <a:schemeClr val="tx1"/>
              </a:solidFill>
              <a:latin typeface="Century Gothic" pitchFamily="34" charset="0"/>
            </a:endParaRPr>
          </a:p>
        </p:txBody>
      </p:sp>
      <p:sp>
        <p:nvSpPr>
          <p:cNvPr id="23" name="Rectangle 22">
            <a:hlinkClick r:id="" action="ppaction://noaction"/>
          </p:cNvPr>
          <p:cNvSpPr/>
          <p:nvPr/>
        </p:nvSpPr>
        <p:spPr>
          <a:xfrm>
            <a:off x="3707904"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Algebraic Fractions</a:t>
            </a:r>
            <a:endParaRPr lang="en-GB" sz="1200" dirty="0">
              <a:solidFill>
                <a:schemeClr val="tx1"/>
              </a:solidFill>
              <a:latin typeface="Century Gothic" pitchFamily="34" charset="0"/>
            </a:endParaRPr>
          </a:p>
        </p:txBody>
      </p:sp>
      <p:sp>
        <p:nvSpPr>
          <p:cNvPr id="24" name="Rectangle 23">
            <a:hlinkClick r:id="" action="ppaction://noaction"/>
          </p:cNvPr>
          <p:cNvSpPr/>
          <p:nvPr/>
        </p:nvSpPr>
        <p:spPr>
          <a:xfrm>
            <a:off x="5220072"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Trial and Improvement</a:t>
            </a:r>
            <a:endParaRPr lang="en-GB" sz="1200" dirty="0">
              <a:solidFill>
                <a:schemeClr val="tx1"/>
              </a:solidFill>
              <a:latin typeface="Century Gothic" pitchFamily="34" charset="0"/>
            </a:endParaRPr>
          </a:p>
        </p:txBody>
      </p:sp>
      <p:sp>
        <p:nvSpPr>
          <p:cNvPr id="25" name="Rectangle 24">
            <a:hlinkClick r:id="" action="ppaction://noaction"/>
          </p:cNvPr>
          <p:cNvSpPr/>
          <p:nvPr/>
        </p:nvSpPr>
        <p:spPr>
          <a:xfrm>
            <a:off x="6804248" y="4077072"/>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Inequalities</a:t>
            </a:r>
            <a:endParaRPr lang="en-GB" sz="1200" dirty="0">
              <a:solidFill>
                <a:schemeClr val="tx1"/>
              </a:solidFill>
              <a:latin typeface="Century Gothic" pitchFamily="34" charset="0"/>
            </a:endParaRPr>
          </a:p>
        </p:txBody>
      </p:sp>
      <p:sp>
        <p:nvSpPr>
          <p:cNvPr id="26" name="Rectangle 25">
            <a:hlinkClick r:id="" action="ppaction://noaction"/>
          </p:cNvPr>
          <p:cNvSpPr/>
          <p:nvPr/>
        </p:nvSpPr>
        <p:spPr>
          <a:xfrm>
            <a:off x="611560"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Laws of Indices</a:t>
            </a:r>
            <a:endParaRPr lang="en-GB" sz="1200" dirty="0">
              <a:solidFill>
                <a:schemeClr val="tx1"/>
              </a:solidFill>
              <a:latin typeface="Century Gothic" pitchFamily="34" charset="0"/>
            </a:endParaRPr>
          </a:p>
        </p:txBody>
      </p:sp>
      <p:sp>
        <p:nvSpPr>
          <p:cNvPr id="27" name="Rectangle 26">
            <a:hlinkClick r:id="" action="ppaction://noaction"/>
          </p:cNvPr>
          <p:cNvSpPr/>
          <p:nvPr/>
        </p:nvSpPr>
        <p:spPr>
          <a:xfrm>
            <a:off x="2195736"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Parallel and Perpendicular lines</a:t>
            </a:r>
            <a:endParaRPr lang="en-GB" sz="1200" dirty="0">
              <a:solidFill>
                <a:schemeClr val="tx1"/>
              </a:solidFill>
              <a:latin typeface="Century Gothic" pitchFamily="34" charset="0"/>
            </a:endParaRPr>
          </a:p>
        </p:txBody>
      </p:sp>
      <p:sp>
        <p:nvSpPr>
          <p:cNvPr id="28" name="Rectangle 27">
            <a:hlinkClick r:id="" action="ppaction://noaction"/>
          </p:cNvPr>
          <p:cNvSpPr/>
          <p:nvPr/>
        </p:nvSpPr>
        <p:spPr>
          <a:xfrm>
            <a:off x="3707904"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Finding the Gradient</a:t>
            </a:r>
            <a:endParaRPr lang="en-GB" sz="1200" dirty="0">
              <a:solidFill>
                <a:schemeClr val="tx1"/>
              </a:solidFill>
              <a:latin typeface="Century Gothic" pitchFamily="34" charset="0"/>
            </a:endParaRPr>
          </a:p>
        </p:txBody>
      </p:sp>
      <p:sp>
        <p:nvSpPr>
          <p:cNvPr id="29" name="Rectangle 28">
            <a:hlinkClick r:id="" action="ppaction://noaction"/>
          </p:cNvPr>
          <p:cNvSpPr/>
          <p:nvPr/>
        </p:nvSpPr>
        <p:spPr>
          <a:xfrm>
            <a:off x="5220072"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Writing Expressions</a:t>
            </a:r>
            <a:endParaRPr lang="en-GB" sz="1200" dirty="0">
              <a:solidFill>
                <a:schemeClr val="tx1"/>
              </a:solidFill>
              <a:latin typeface="Century Gothic" pitchFamily="34" charset="0"/>
            </a:endParaRPr>
          </a:p>
        </p:txBody>
      </p:sp>
      <p:sp>
        <p:nvSpPr>
          <p:cNvPr id="30" name="Rectangle 29">
            <a:hlinkClick r:id="" action="ppaction://noaction"/>
          </p:cNvPr>
          <p:cNvSpPr/>
          <p:nvPr/>
        </p:nvSpPr>
        <p:spPr>
          <a:xfrm>
            <a:off x="6804248" y="4941168"/>
            <a:ext cx="1224136" cy="792088"/>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y=m x + c</a:t>
            </a:r>
            <a:endParaRPr lang="en-GB" sz="1200" dirty="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sz="4800" dirty="0" smtClean="0">
                <a:latin typeface="Century Gothic" pitchFamily="34" charset="0"/>
              </a:rPr>
              <a:t>Indirect Proportion</a:t>
            </a:r>
            <a:endParaRPr lang="en-GB"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41985" name="Rectangle 1"/>
          <p:cNvSpPr>
            <a:spLocks noChangeArrowheads="1"/>
          </p:cNvSpPr>
          <p:nvPr/>
        </p:nvSpPr>
        <p:spPr bwMode="auto">
          <a:xfrm>
            <a:off x="0" y="836712"/>
            <a:ext cx="421196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5    B=  6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7   B= 12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indirectly proportional to B and when A=  -4   B= 10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A=-0.5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6" name="Rectangle 2"/>
          <p:cNvSpPr>
            <a:spLocks noChangeArrowheads="1"/>
          </p:cNvSpPr>
          <p:nvPr/>
        </p:nvSpPr>
        <p:spPr bwMode="auto">
          <a:xfrm>
            <a:off x="4884757" y="908720"/>
            <a:ext cx="4259243" cy="175432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If A is indirectly proportional to B and when A=  24   B= 0.5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k</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A and B</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A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-3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lphaLcPeriod"/>
              <a:tabLst/>
            </a:pPr>
            <a:r>
              <a:rPr kumimoji="0" lang="en-GB"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100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8609" name="Rectangle 1"/>
          <p:cNvSpPr>
            <a:spLocks noChangeArrowheads="1"/>
          </p:cNvSpPr>
          <p:nvPr/>
        </p:nvSpPr>
        <p:spPr bwMode="auto">
          <a:xfrm>
            <a:off x="9324528" y="791433"/>
            <a:ext cx="2771800" cy="6186309"/>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k=30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 x B=30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A=20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B=30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B=-10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rabicPeriod"/>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k=84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 x B=84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A=21</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A=14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B=8.4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B=42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k=-40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 x B=-40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A=5</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B=40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B=80</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k=12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 x B=12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A=2</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1143000" marR="0" lvl="2"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B=-6</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l" defTabSz="914400" rtl="0" eaLnBrk="0" fontAlgn="base" latinLnBrk="0" hangingPunct="0">
              <a:lnSpc>
                <a:spcPct val="100000"/>
              </a:lnSpc>
              <a:spcBef>
                <a:spcPct val="0"/>
              </a:spcBef>
              <a:spcAft>
                <a:spcPct val="0"/>
              </a:spcAft>
              <a:buClrTx/>
              <a:buSzTx/>
              <a:buFontTx/>
              <a:buAutoNum type="arabicPeriod"/>
              <a:tabLst/>
            </a:pPr>
            <a:r>
              <a:rPr kumimoji="0" lang="en-GB" sz="11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B=0.12</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Fractions, Decimals and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7585" name="Rectangle 1"/>
          <p:cNvSpPr>
            <a:spLocks noChangeArrowheads="1"/>
          </p:cNvSpPr>
          <p:nvPr/>
        </p:nvSpPr>
        <p:spPr bwMode="auto">
          <a:xfrm>
            <a:off x="7343800" y="610136"/>
            <a:ext cx="1800200" cy="6247864"/>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buFont typeface="+mj-lt"/>
              <a:buAutoNum type="arabicPeriod"/>
            </a:pPr>
            <a:r>
              <a:rPr lang="en-GB" sz="1100" b="1" u="sng" dirty="0" smtClean="0"/>
              <a:t>   </a:t>
            </a:r>
          </a:p>
          <a:p>
            <a:pPr marL="800100" lvl="1" indent="-342900">
              <a:buFont typeface="+mj-lt"/>
              <a:buAutoNum type="alphaLcParenR"/>
            </a:pPr>
            <a:r>
              <a:rPr lang="en-GB" sz="1100" b="1" u="sng" dirty="0" smtClean="0"/>
              <a:t>75%</a:t>
            </a:r>
            <a:endParaRPr lang="en-GB" sz="1400" dirty="0" smtClean="0"/>
          </a:p>
          <a:p>
            <a:pPr marL="800100" lvl="1" indent="-342900">
              <a:buFont typeface="+mj-lt"/>
              <a:buAutoNum type="alphaLcParenR"/>
            </a:pPr>
            <a:r>
              <a:rPr lang="en-GB" sz="1100" b="1" u="sng" dirty="0" smtClean="0"/>
              <a:t>10%</a:t>
            </a:r>
            <a:endParaRPr lang="en-GB" sz="1400" dirty="0" smtClean="0"/>
          </a:p>
          <a:p>
            <a:pPr marL="800100" lvl="1" indent="-342900">
              <a:buFont typeface="+mj-lt"/>
              <a:buAutoNum type="alphaLcParenR"/>
            </a:pPr>
            <a:r>
              <a:rPr lang="en-GB" sz="1100" b="1" u="sng" dirty="0" smtClean="0"/>
              <a:t>20%</a:t>
            </a:r>
            <a:endParaRPr lang="en-GB" sz="1400" dirty="0" smtClean="0"/>
          </a:p>
          <a:p>
            <a:pPr marL="800100" lvl="1" indent="-342900">
              <a:buFont typeface="+mj-lt"/>
              <a:buAutoNum type="alphaLcParenR"/>
            </a:pPr>
            <a:r>
              <a:rPr lang="en-GB" sz="1100" b="1" u="sng" dirty="0" smtClean="0"/>
              <a:t>35%</a:t>
            </a:r>
            <a:endParaRPr lang="en-GB" sz="1400" dirty="0" smtClean="0"/>
          </a:p>
          <a:p>
            <a:pPr marL="800100" lvl="1" indent="-342900">
              <a:buFont typeface="+mj-lt"/>
              <a:buAutoNum type="alphaLcParenR"/>
            </a:pPr>
            <a:r>
              <a:rPr lang="en-GB" sz="1100" b="1" u="sng" dirty="0" smtClean="0"/>
              <a:t>42%</a:t>
            </a:r>
            <a:endParaRPr lang="en-GB" sz="1400" dirty="0" smtClean="0"/>
          </a:p>
          <a:p>
            <a:pPr marL="342900" lvl="0" indent="-342900">
              <a:buFont typeface="+mj-lt"/>
              <a:buAutoNum type="arabicPeriod"/>
            </a:pPr>
            <a:r>
              <a:rPr lang="en-GB" sz="1100" b="1" dirty="0" smtClean="0"/>
              <a:t> </a:t>
            </a:r>
            <a:endParaRPr lang="en-GB" sz="1400" dirty="0" smtClean="0"/>
          </a:p>
          <a:p>
            <a:pPr marL="800100" lvl="1" indent="-342900">
              <a:buFont typeface="+mj-lt"/>
              <a:buAutoNum type="alphaLcParenR"/>
            </a:pPr>
            <a:r>
              <a:rPr lang="en-GB" sz="1100" b="1" u="sng" dirty="0" smtClean="0"/>
              <a:t>0.7</a:t>
            </a:r>
            <a:endParaRPr lang="en-GB" sz="1400" dirty="0" smtClean="0"/>
          </a:p>
          <a:p>
            <a:pPr marL="800100" lvl="1" indent="-342900">
              <a:buFont typeface="+mj-lt"/>
              <a:buAutoNum type="alphaLcParenR"/>
            </a:pPr>
            <a:r>
              <a:rPr lang="en-GB" sz="1100" b="1" u="sng" dirty="0" smtClean="0"/>
              <a:t>0.25</a:t>
            </a:r>
            <a:endParaRPr lang="en-GB" sz="1400" dirty="0" smtClean="0"/>
          </a:p>
          <a:p>
            <a:pPr marL="800100" lvl="1" indent="-342900">
              <a:buFont typeface="+mj-lt"/>
              <a:buAutoNum type="alphaLcParenR"/>
            </a:pPr>
            <a:r>
              <a:rPr lang="en-GB" sz="1100" b="1" u="sng" dirty="0" smtClean="0"/>
              <a:t>0.3</a:t>
            </a:r>
            <a:endParaRPr lang="en-GB" sz="1400" dirty="0" smtClean="0"/>
          </a:p>
          <a:p>
            <a:pPr marL="800100" lvl="1" indent="-342900">
              <a:buFont typeface="+mj-lt"/>
              <a:buAutoNum type="alphaLcParenR"/>
            </a:pPr>
            <a:r>
              <a:rPr lang="en-GB" sz="1100" b="1" u="sng" dirty="0" smtClean="0"/>
              <a:t>0.15</a:t>
            </a:r>
            <a:endParaRPr lang="en-GB" sz="1400" dirty="0" smtClean="0"/>
          </a:p>
          <a:p>
            <a:pPr marL="800100" lvl="1" indent="-342900">
              <a:buFont typeface="+mj-lt"/>
              <a:buAutoNum type="alphaLcParenR"/>
            </a:pPr>
            <a:r>
              <a:rPr lang="en-GB" sz="1100" b="1" u="sng" dirty="0" smtClean="0"/>
              <a:t>0.05</a:t>
            </a:r>
            <a:endParaRPr lang="en-GB" sz="1400" dirty="0" smtClean="0"/>
          </a:p>
          <a:p>
            <a:pPr marL="342900" lvl="0" indent="-342900">
              <a:buFont typeface="+mj-lt"/>
              <a:buAutoNum type="arabicPeriod"/>
            </a:pPr>
            <a:r>
              <a:rPr lang="en-GB" sz="1100" b="1" dirty="0" smtClean="0"/>
              <a:t> </a:t>
            </a:r>
            <a:endParaRPr lang="en-GB" sz="1400" dirty="0" smtClean="0"/>
          </a:p>
          <a:p>
            <a:pPr marL="800100" lvl="1" indent="-342900">
              <a:buFont typeface="+mj-lt"/>
              <a:buAutoNum type="alphaLcParenR"/>
            </a:pPr>
            <a:r>
              <a:rPr lang="en-GB" sz="1100" b="1" u="sng" dirty="0" smtClean="0"/>
              <a:t>60% </a:t>
            </a:r>
            <a:endParaRPr lang="en-GB" sz="1400" dirty="0" smtClean="0"/>
          </a:p>
          <a:p>
            <a:pPr marL="800100" lvl="1" indent="-342900">
              <a:buFont typeface="+mj-lt"/>
              <a:buAutoNum type="alphaLcParenR"/>
            </a:pPr>
            <a:r>
              <a:rPr lang="en-GB" sz="1100" b="1" u="sng" dirty="0" smtClean="0"/>
              <a:t>70%</a:t>
            </a:r>
            <a:endParaRPr lang="en-GB" sz="1400" dirty="0" smtClean="0"/>
          </a:p>
          <a:p>
            <a:pPr marL="800100" lvl="1" indent="-342900">
              <a:buFont typeface="+mj-lt"/>
              <a:buAutoNum type="alphaLcParenR"/>
            </a:pPr>
            <a:r>
              <a:rPr lang="en-GB" sz="1100" b="1" u="sng" dirty="0" smtClean="0"/>
              <a:t>8%</a:t>
            </a:r>
            <a:endParaRPr lang="en-GB" sz="1400" dirty="0" smtClean="0"/>
          </a:p>
          <a:p>
            <a:pPr marL="800100" lvl="1" indent="-342900">
              <a:buFont typeface="+mj-lt"/>
              <a:buAutoNum type="alphaLcParenR"/>
            </a:pPr>
            <a:r>
              <a:rPr lang="en-GB" sz="1100" b="1" u="sng" dirty="0" smtClean="0"/>
              <a:t>27%</a:t>
            </a:r>
            <a:endParaRPr lang="en-GB" sz="1400" dirty="0" smtClean="0"/>
          </a:p>
          <a:p>
            <a:pPr marL="800100" lvl="1" indent="-342900">
              <a:buFont typeface="+mj-lt"/>
              <a:buAutoNum type="alphaLcParenR"/>
            </a:pPr>
            <a:r>
              <a:rPr lang="en-GB" sz="1100" b="1" u="sng" dirty="0" smtClean="0"/>
              <a:t>80%</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¼</a:t>
            </a:r>
            <a:endParaRPr lang="en-GB" sz="1400" dirty="0" smtClean="0"/>
          </a:p>
          <a:p>
            <a:pPr marL="800100" lvl="1" indent="-342900">
              <a:buFont typeface="+mj-lt"/>
              <a:buAutoNum type="alphaLcParenR"/>
            </a:pPr>
            <a:r>
              <a:rPr lang="en-GB" sz="1100" b="1" u="sng" dirty="0" smtClean="0"/>
              <a:t>33/100</a:t>
            </a:r>
            <a:endParaRPr lang="en-GB" sz="1400" dirty="0" smtClean="0"/>
          </a:p>
          <a:p>
            <a:pPr marL="800100" lvl="1" indent="-342900">
              <a:buFont typeface="+mj-lt"/>
              <a:buAutoNum type="alphaLcParenR"/>
            </a:pPr>
            <a:r>
              <a:rPr lang="en-GB" sz="1100" b="1" u="sng" dirty="0" smtClean="0"/>
              <a:t>51/100</a:t>
            </a:r>
            <a:endParaRPr lang="en-GB" sz="1400" dirty="0" smtClean="0"/>
          </a:p>
          <a:p>
            <a:pPr marL="800100" lvl="1" indent="-342900">
              <a:buFont typeface="+mj-lt"/>
              <a:buAutoNum type="alphaLcParenR"/>
            </a:pPr>
            <a:r>
              <a:rPr lang="en-GB" sz="1100" b="1" u="sng" dirty="0" smtClean="0"/>
              <a:t>4/5</a:t>
            </a:r>
            <a:endParaRPr lang="en-GB" sz="1400" dirty="0" smtClean="0"/>
          </a:p>
          <a:p>
            <a:pPr marL="800100" lvl="1" indent="-342900">
              <a:buFont typeface="+mj-lt"/>
              <a:buAutoNum type="alphaLcParenR"/>
            </a:pPr>
            <a:r>
              <a:rPr lang="en-GB" sz="1100" b="1" u="sng" dirty="0" smtClean="0"/>
              <a:t>1/5</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0.4</a:t>
            </a:r>
            <a:endParaRPr lang="en-GB" sz="1400" dirty="0" smtClean="0"/>
          </a:p>
          <a:p>
            <a:pPr marL="800100" lvl="1" indent="-342900">
              <a:buFont typeface="+mj-lt"/>
              <a:buAutoNum type="alphaLcParenR"/>
            </a:pPr>
            <a:r>
              <a:rPr lang="en-GB" sz="1100" b="1" u="sng" dirty="0" smtClean="0"/>
              <a:t>0.9</a:t>
            </a:r>
            <a:endParaRPr lang="en-GB" sz="1400" dirty="0" smtClean="0"/>
          </a:p>
          <a:p>
            <a:pPr marL="800100" lvl="1" indent="-342900">
              <a:buFont typeface="+mj-lt"/>
              <a:buAutoNum type="alphaLcParenR"/>
            </a:pPr>
            <a:r>
              <a:rPr lang="en-GB" sz="1100" b="1" u="sng" dirty="0" smtClean="0"/>
              <a:t>0.74</a:t>
            </a:r>
            <a:endParaRPr lang="en-GB" sz="1400" dirty="0" smtClean="0"/>
          </a:p>
          <a:p>
            <a:pPr marL="800100" lvl="1" indent="-342900">
              <a:buFont typeface="+mj-lt"/>
              <a:buAutoNum type="alphaLcParenR"/>
            </a:pPr>
            <a:r>
              <a:rPr lang="en-GB" sz="1100" b="1" u="sng" dirty="0" smtClean="0"/>
              <a:t>0.03</a:t>
            </a:r>
            <a:endParaRPr lang="en-GB" sz="1400" dirty="0" smtClean="0"/>
          </a:p>
          <a:p>
            <a:pPr marL="800100" lvl="1" indent="-342900">
              <a:buFont typeface="+mj-lt"/>
              <a:buAutoNum type="alphaLcParenR"/>
            </a:pPr>
            <a:r>
              <a:rPr lang="en-GB" sz="1100" b="1" u="sng" dirty="0" smtClean="0"/>
              <a:t>0.05</a:t>
            </a:r>
            <a:endParaRPr lang="en-GB" sz="1400" dirty="0" smtClean="0"/>
          </a:p>
          <a:p>
            <a:pPr marL="342900" lvl="0" indent="-342900">
              <a:buFont typeface="+mj-lt"/>
              <a:buAutoNum type="arabicPeriod"/>
            </a:pPr>
            <a:r>
              <a:rPr lang="en-GB" sz="1100" b="1" u="sng" dirty="0" smtClean="0"/>
              <a:t>  </a:t>
            </a:r>
            <a:endParaRPr lang="en-GB" sz="1400" dirty="0" smtClean="0"/>
          </a:p>
          <a:p>
            <a:pPr marL="800100" lvl="1" indent="-342900">
              <a:buFont typeface="+mj-lt"/>
              <a:buAutoNum type="alphaLcParenR"/>
            </a:pPr>
            <a:r>
              <a:rPr lang="en-GB" sz="1100" b="1" u="sng" dirty="0" smtClean="0"/>
              <a:t>7/10</a:t>
            </a:r>
            <a:endParaRPr lang="en-GB" sz="1400" dirty="0" smtClean="0"/>
          </a:p>
          <a:p>
            <a:pPr marL="800100" lvl="1" indent="-342900">
              <a:buFont typeface="+mj-lt"/>
              <a:buAutoNum type="alphaLcParenR"/>
            </a:pPr>
            <a:r>
              <a:rPr lang="en-GB" sz="1100" b="1" u="sng" dirty="0" smtClean="0"/>
              <a:t>3/5</a:t>
            </a:r>
            <a:endParaRPr lang="en-GB" sz="1400" dirty="0" smtClean="0"/>
          </a:p>
          <a:p>
            <a:pPr marL="800100" lvl="1" indent="-342900">
              <a:buFont typeface="+mj-lt"/>
              <a:buAutoNum type="alphaLcParenR"/>
            </a:pPr>
            <a:r>
              <a:rPr lang="en-GB" sz="1100" b="1" u="sng" dirty="0" smtClean="0"/>
              <a:t>11/50</a:t>
            </a:r>
            <a:endParaRPr lang="en-GB" sz="1400" dirty="0" smtClean="0"/>
          </a:p>
          <a:p>
            <a:pPr marL="800100" lvl="1" indent="-342900">
              <a:buFont typeface="+mj-lt"/>
              <a:buAutoNum type="alphaLcParenR"/>
            </a:pPr>
            <a:r>
              <a:rPr lang="en-GB" sz="1100" b="1" u="sng" dirty="0" smtClean="0"/>
              <a:t>7/20</a:t>
            </a:r>
            <a:endParaRPr lang="en-GB" sz="1400" dirty="0" smtClean="0"/>
          </a:p>
          <a:p>
            <a:pPr marL="800100" lvl="1" indent="-342900">
              <a:buFont typeface="+mj-lt"/>
              <a:buAutoNum type="alphaLcParenR"/>
            </a:pPr>
            <a:r>
              <a:rPr lang="en-GB" sz="1100" b="1" u="sng" dirty="0" smtClean="0"/>
              <a:t>21/50</a:t>
            </a:r>
            <a:endParaRPr lang="en-GB" sz="1400" dirty="0"/>
          </a:p>
        </p:txBody>
      </p:sp>
      <p:pic>
        <p:nvPicPr>
          <p:cNvPr id="67586" name="Picture 2"/>
          <p:cNvPicPr>
            <a:picLocks noChangeAspect="1" noChangeArrowheads="1"/>
          </p:cNvPicPr>
          <p:nvPr/>
        </p:nvPicPr>
        <p:blipFill>
          <a:blip r:embed="rId2" cstate="print"/>
          <a:srcRect l="5807" t="32110" r="56006" b="17688"/>
          <a:stretch>
            <a:fillRect/>
          </a:stretch>
        </p:blipFill>
        <p:spPr bwMode="auto">
          <a:xfrm>
            <a:off x="467544" y="980728"/>
            <a:ext cx="6722159" cy="4968552"/>
          </a:xfrm>
          <a:prstGeom prst="rect">
            <a:avLst/>
          </a:prstGeom>
          <a:noFill/>
          <a:ln w="2857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Limits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145" name="Rectangle 1"/>
          <p:cNvSpPr>
            <a:spLocks noChangeArrowheads="1"/>
          </p:cNvSpPr>
          <p:nvPr/>
        </p:nvSpPr>
        <p:spPr bwMode="auto">
          <a:xfrm>
            <a:off x="179512" y="764704"/>
            <a:ext cx="3131840" cy="504753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numbers have been rounded to the nearest 10, write down the largest and smallest values they could be: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numbers have been rounded to the nearest whole number, write down the upper and lower limits: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These lengths have been rounded to the nearest 10</a:t>
            </a:r>
            <a:r>
              <a:rPr kumimoji="0" lang="en-GB" sz="1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of a cm, write the upper and lower limits: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21.7cm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35.8cm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52.1cm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arenR"/>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80.4cm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3707904" y="764704"/>
            <a:ext cx="5076056" cy="493981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 field is 100m wide and 120m long, both lengths have been rounded to the nearest metre.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Find the perimeter and area of the field if these measurements are accurate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b) Find the largest and smallest possible perimeter</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Find the largest and smallest possible area.</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lang="en-GB" sz="1400" b="1" dirty="0" smtClean="0">
                <a:latin typeface="Calibri" pitchFamily="34" charset="0"/>
                <a:ea typeface="Calibri" pitchFamily="34" charset="0"/>
                <a:cs typeface="Times New Roman" pitchFamily="18" charset="0"/>
              </a:rPr>
              <a:t>5)</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 rectangle has it’s area rounded to the nearest whole number, it becomes 40cm</a:t>
            </a:r>
            <a:r>
              <a:rPr kumimoji="0" lang="en-GB" sz="1400"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2</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One side of the rectangle is exactly 10cm; find the maximum and minimum lengths the other length could have.</a:t>
            </a:r>
          </a:p>
          <a:p>
            <a:pPr marL="0" marR="0" lvl="0" indent="0" algn="l" defTabSz="914400" rtl="0" eaLnBrk="0" fontAlgn="base" latinLnBrk="0" hangingPunct="0">
              <a:lnSpc>
                <a:spcPct val="150000"/>
              </a:lnSpc>
              <a:spcBef>
                <a:spcPct val="0"/>
              </a:spcBef>
              <a:spcAft>
                <a:spcPct val="0"/>
              </a:spcAft>
              <a:buClrTx/>
              <a:buSzTx/>
              <a:buFontTx/>
              <a:buNone/>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Two lengths of wood are stuck together and their combined length is rounded to the nearest mm and it is 14.9cm, one length is rounded to the nearest mm and is 7.1cm.  Find the minimum and maximum length of the other length.</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8783960" y="751045"/>
            <a:ext cx="3707904" cy="5770811"/>
          </a:xfrm>
          <a:prstGeom prst="rect">
            <a:avLst/>
          </a:prstGeom>
          <a:solidFill>
            <a:schemeClr val="bg1"/>
          </a:solidFill>
          <a:ln w="76200">
            <a:solidFill>
              <a:schemeClr val="tx1"/>
            </a:solidFill>
          </a:ln>
        </p:spPr>
        <p:txBody>
          <a:bodyPr wrap="square">
            <a:spAutoFit/>
          </a:bodyPr>
          <a:lstStyle/>
          <a:p>
            <a:pPr lvl="0" fontAlgn="base">
              <a:spcBef>
                <a:spcPct val="0"/>
              </a:spcBef>
              <a:spcAft>
                <a:spcPct val="0"/>
              </a:spcAft>
            </a:pPr>
            <a:r>
              <a:rPr lang="en-GB" sz="1400" b="1" u="sng" dirty="0" smtClean="0">
                <a:latin typeface="Comic Sans MS" pitchFamily="66" charset="0"/>
                <a:ea typeface="Calibri" pitchFamily="34" charset="0"/>
                <a:cs typeface="Times New Roman" pitchFamily="18" charset="0"/>
              </a:rPr>
              <a:t>Answers</a:t>
            </a:r>
            <a:endParaRPr lang="en-GB" sz="1100" dirty="0" smtClean="0">
              <a:latin typeface="Arial" pitchFamily="34" charset="0"/>
              <a:cs typeface="Arial" pitchFamily="34" charset="0"/>
            </a:endParaRPr>
          </a:p>
          <a:p>
            <a:pPr marL="228600" lvl="0" indent="-228600" eaLnBrk="0" fontAlgn="base" hangingPunct="0">
              <a:spcBef>
                <a:spcPct val="0"/>
              </a:spcBef>
              <a:spcAft>
                <a:spcPct val="0"/>
              </a:spcAft>
              <a:buFont typeface="+mj-lt"/>
              <a:buAutoNum type="arabicPeriod"/>
            </a:pPr>
            <a:r>
              <a:rPr lang="en-GB" sz="1400" b="1" u="sng" dirty="0" smtClean="0">
                <a:latin typeface="Comic Sans MS" pitchFamily="66" charset="0"/>
                <a:ea typeface="Calibri" pitchFamily="34" charset="0"/>
                <a:cs typeface="Times New Roman" pitchFamily="18" charset="0"/>
              </a:rPr>
              <a:t>  </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45 and 54.9999999.. </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75 and 84.999....</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105 and 114.9999...</a:t>
            </a:r>
            <a:endParaRPr lang="en-GB" sz="1100" dirty="0" smtClean="0">
              <a:latin typeface="Arial" pitchFamily="34" charset="0"/>
              <a:cs typeface="Arial" pitchFamily="34" charset="0"/>
            </a:endParaRPr>
          </a:p>
          <a:p>
            <a:pPr eaLnBrk="0" fontAlgn="base" hangingPunct="0">
              <a:spcBef>
                <a:spcPct val="0"/>
              </a:spcBef>
              <a:spcAft>
                <a:spcPct val="0"/>
              </a:spcAft>
              <a:buFontTx/>
              <a:buAutoNum type="arabicPeriod"/>
            </a:pPr>
            <a:endParaRPr lang="en-GB" sz="1400" b="1" u="sng" dirty="0" smtClean="0">
              <a:latin typeface="Comic Sans MS" pitchFamily="66" charset="0"/>
              <a:ea typeface="Calibri" pitchFamily="34" charset="0"/>
              <a:cs typeface="Times New Roman" pitchFamily="18" charset="0"/>
            </a:endParaRPr>
          </a:p>
          <a:p>
            <a:pPr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2.5 and 3.4999...</a:t>
            </a: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16.5 and 17.4999...</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22.5 and 23.49999...</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99.5 and 100.4999..</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-3.499999 and -2.5</a:t>
            </a:r>
            <a:endParaRPr lang="en-GB" sz="1100" dirty="0" smtClean="0">
              <a:latin typeface="Arial" pitchFamily="34" charset="0"/>
              <a:cs typeface="Arial" pitchFamily="34" charset="0"/>
            </a:endParaRPr>
          </a:p>
          <a:p>
            <a:pPr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    12.45 and 12.55</a:t>
            </a: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21.65 and 21.75</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35.75 and 38.5</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52.05 and 52.15</a:t>
            </a:r>
            <a:endParaRPr lang="en-GB" sz="1100" dirty="0" smtClean="0">
              <a:latin typeface="Arial" pitchFamily="34" charset="0"/>
              <a:cs typeface="Arial" pitchFamily="34" charset="0"/>
            </a:endParaRPr>
          </a:p>
          <a:p>
            <a:pPr lvl="1" eaLnBrk="0" fontAlgn="base" hangingPunct="0">
              <a:spcBef>
                <a:spcPct val="0"/>
              </a:spcBef>
              <a:spcAft>
                <a:spcPct val="0"/>
              </a:spcAft>
              <a:buFontTx/>
              <a:buAutoNum type="arabicPeriod"/>
            </a:pPr>
            <a:r>
              <a:rPr lang="en-GB" sz="1400" b="1" u="sng" dirty="0" smtClean="0">
                <a:latin typeface="Comic Sans MS" pitchFamily="66" charset="0"/>
                <a:ea typeface="Calibri" pitchFamily="34" charset="0"/>
                <a:cs typeface="Times New Roman" pitchFamily="18" charset="0"/>
              </a:rPr>
              <a:t>80.35 and 80.45</a:t>
            </a:r>
            <a:endParaRPr lang="en-GB" sz="1100" dirty="0" smtClean="0">
              <a:latin typeface="Arial" pitchFamily="34" charset="0"/>
              <a:cs typeface="Arial" pitchFamily="34" charset="0"/>
            </a:endParaRPr>
          </a:p>
          <a:p>
            <a:pPr eaLnBrk="0" fontAlgn="base" hangingPunct="0">
              <a:spcBef>
                <a:spcPct val="0"/>
              </a:spcBef>
              <a:spcAft>
                <a:spcPct val="0"/>
              </a:spcAft>
              <a:buFontTx/>
              <a:buAutoNum type="arabicPeriod"/>
            </a:pPr>
            <a:r>
              <a:rPr lang="en-GB" sz="1100" dirty="0" smtClean="0">
                <a:latin typeface="Arial" pitchFamily="34" charset="0"/>
                <a:cs typeface="Arial" pitchFamily="34" charset="0"/>
              </a:rPr>
              <a:t>    </a:t>
            </a:r>
          </a:p>
          <a:p>
            <a:pPr marL="685800" lvl="1" indent="-228600" eaLnBrk="0" fontAlgn="base" hangingPunct="0">
              <a:spcBef>
                <a:spcPct val="0"/>
              </a:spcBef>
              <a:spcAft>
                <a:spcPct val="0"/>
              </a:spcAft>
              <a:buFont typeface="+mj-lt"/>
              <a:buAutoNum type="alphaLcParenR"/>
            </a:pPr>
            <a:r>
              <a:rPr lang="en-GB" sz="1400" b="1" u="sng" dirty="0" smtClean="0">
                <a:latin typeface="Comic Sans MS" pitchFamily="66" charset="0"/>
                <a:ea typeface="Calibri" pitchFamily="34" charset="0"/>
                <a:cs typeface="Times New Roman" pitchFamily="18" charset="0"/>
              </a:rPr>
              <a:t>p=44om and area= 12000m</a:t>
            </a:r>
            <a:r>
              <a:rPr lang="en-GB" sz="1400" b="1" u="sng" baseline="30000" dirty="0" smtClean="0">
                <a:latin typeface="Comic Sans MS" pitchFamily="66" charset="0"/>
                <a:ea typeface="Calibri" pitchFamily="34" charset="0"/>
                <a:cs typeface="Times New Roman" pitchFamily="18" charset="0"/>
              </a:rPr>
              <a:t>2</a:t>
            </a:r>
            <a:endParaRPr lang="en-GB" sz="1100" dirty="0" smtClean="0">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lang="en-GB" sz="1400" b="1" u="sng" dirty="0" smtClean="0">
                <a:latin typeface="Comic Sans MS" pitchFamily="66" charset="0"/>
                <a:ea typeface="Calibri" pitchFamily="34" charset="0"/>
                <a:cs typeface="Times New Roman" pitchFamily="18" charset="0"/>
              </a:rPr>
              <a:t>largest= 442m   smallest=438m</a:t>
            </a:r>
            <a:endParaRPr lang="en-GB" sz="1100" dirty="0" smtClean="0">
              <a:latin typeface="Arial" pitchFamily="34" charset="0"/>
              <a:cs typeface="Arial" pitchFamily="34" charset="0"/>
            </a:endParaRPr>
          </a:p>
          <a:p>
            <a:pPr marL="685800" lvl="1" indent="-228600" eaLnBrk="0" fontAlgn="base" hangingPunct="0">
              <a:spcBef>
                <a:spcPct val="0"/>
              </a:spcBef>
              <a:spcAft>
                <a:spcPct val="0"/>
              </a:spcAft>
              <a:buFont typeface="+mj-lt"/>
              <a:buAutoNum type="alphaLcParenR"/>
            </a:pPr>
            <a:r>
              <a:rPr lang="en-GB" sz="1400" b="1" u="sng" dirty="0" smtClean="0">
                <a:latin typeface="Comic Sans MS" pitchFamily="66" charset="0"/>
                <a:ea typeface="Calibri" pitchFamily="34" charset="0"/>
                <a:cs typeface="Times New Roman" pitchFamily="18" charset="0"/>
              </a:rPr>
              <a:t>largest= 12110.25m</a:t>
            </a:r>
            <a:r>
              <a:rPr lang="en-GB" sz="1400" b="1" u="sng" baseline="30000" dirty="0" smtClean="0">
                <a:latin typeface="Comic Sans MS" pitchFamily="66" charset="0"/>
                <a:ea typeface="Calibri" pitchFamily="34" charset="0"/>
                <a:cs typeface="Times New Roman" pitchFamily="18" charset="0"/>
              </a:rPr>
              <a:t>2</a:t>
            </a:r>
            <a:r>
              <a:rPr lang="en-GB" sz="1400" b="1" u="sng" dirty="0" smtClean="0">
                <a:latin typeface="Comic Sans MS" pitchFamily="66" charset="0"/>
                <a:ea typeface="Calibri" pitchFamily="34" charset="0"/>
                <a:cs typeface="Times New Roman" pitchFamily="18" charset="0"/>
              </a:rPr>
              <a:t>   smallest=11890.25m</a:t>
            </a:r>
            <a:r>
              <a:rPr lang="en-GB" sz="1400" b="1" u="sng" baseline="30000" dirty="0" smtClean="0">
                <a:latin typeface="Comic Sans MS" pitchFamily="66" charset="0"/>
                <a:ea typeface="Calibri" pitchFamily="34" charset="0"/>
                <a:cs typeface="Times New Roman" pitchFamily="18" charset="0"/>
              </a:rPr>
              <a:t>2</a:t>
            </a:r>
          </a:p>
          <a:p>
            <a:pPr marL="685800" lvl="1" indent="-228600" eaLnBrk="0" fontAlgn="base" hangingPunct="0">
              <a:spcBef>
                <a:spcPct val="0"/>
              </a:spcBef>
              <a:spcAft>
                <a:spcPct val="0"/>
              </a:spcAft>
              <a:buFont typeface="+mj-lt"/>
              <a:buAutoNum type="alphaLcParenR"/>
            </a:pPr>
            <a:endParaRPr lang="en-GB" sz="1100" dirty="0" smtClean="0">
              <a:latin typeface="Arial" pitchFamily="34" charset="0"/>
              <a:cs typeface="Arial" pitchFamily="34" charset="0"/>
            </a:endParaRPr>
          </a:p>
          <a:p>
            <a:pPr marL="228600" lvl="0" indent="-228600" eaLnBrk="0" fontAlgn="base" hangingPunct="0">
              <a:spcBef>
                <a:spcPct val="0"/>
              </a:spcBef>
              <a:spcAft>
                <a:spcPct val="0"/>
              </a:spcAft>
              <a:buFont typeface="+mj-lt"/>
              <a:buAutoNum type="arabicPeriod"/>
            </a:pPr>
            <a:r>
              <a:rPr lang="en-GB" sz="1400" b="1" u="sng" dirty="0" smtClean="0">
                <a:latin typeface="Comic Sans MS" pitchFamily="66" charset="0"/>
                <a:ea typeface="Calibri" pitchFamily="34" charset="0"/>
                <a:cs typeface="Times New Roman" pitchFamily="18" charset="0"/>
              </a:rPr>
              <a:t> smallest- 3.95cm   largest- 4.05cm</a:t>
            </a:r>
          </a:p>
          <a:p>
            <a:pPr marL="228600" lvl="0" indent="-228600" eaLnBrk="0" fontAlgn="base" hangingPunct="0">
              <a:spcBef>
                <a:spcPct val="0"/>
              </a:spcBef>
              <a:spcAft>
                <a:spcPct val="0"/>
              </a:spcAft>
            </a:pPr>
            <a:endParaRPr lang="en-GB" sz="1100" dirty="0" smtClean="0">
              <a:latin typeface="Arial" pitchFamily="34" charset="0"/>
              <a:cs typeface="Arial" pitchFamily="34" charset="0"/>
            </a:endParaRPr>
          </a:p>
          <a:p>
            <a:pPr marL="228600" lvl="0" indent="-228600" eaLnBrk="0" fontAlgn="base" hangingPunct="0">
              <a:spcBef>
                <a:spcPct val="0"/>
              </a:spcBef>
              <a:spcAft>
                <a:spcPct val="0"/>
              </a:spcAft>
            </a:pPr>
            <a:r>
              <a:rPr lang="en-GB" sz="1400" b="1" u="sng" dirty="0" smtClean="0">
                <a:latin typeface="Comic Sans MS" pitchFamily="66" charset="0"/>
                <a:ea typeface="Calibri" pitchFamily="34" charset="0"/>
                <a:cs typeface="Times New Roman" pitchFamily="18" charset="0"/>
              </a:rPr>
              <a:t>6. largest- 7.9cm  smallest- 7.7cm</a:t>
            </a:r>
            <a:endParaRPr lang="en-GB" sz="1400" b="1" dirty="0" smtClean="0">
              <a:latin typeface="Comic Sans MS" pitchFamily="66" charset="0"/>
              <a:ea typeface="Calibri"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600" dirty="0" smtClean="0">
                <a:latin typeface="Century Gothic" pitchFamily="34" charset="0"/>
              </a:rPr>
              <a:t>Multiples</a:t>
            </a:r>
            <a:endParaRPr lang="en-GB" sz="32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21" name="Rectangle 1"/>
          <p:cNvSpPr>
            <a:spLocks noChangeArrowheads="1"/>
          </p:cNvSpPr>
          <p:nvPr/>
        </p:nvSpPr>
        <p:spPr bwMode="auto">
          <a:xfrm>
            <a:off x="179512" y="764704"/>
            <a:ext cx="3044551" cy="4124206"/>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List the first 5 multiples of:</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What is the: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8</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6</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11</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10</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a:t>
            </a:r>
            <a:r>
              <a:rPr kumimoji="0" lang="en-GB" b="1" i="0" u="none" strike="noStrike" cap="none" normalizeH="0" baseline="30000" dirty="0" smtClean="0">
                <a:ln>
                  <a:noFill/>
                </a:ln>
                <a:solidFill>
                  <a:schemeClr val="tx1"/>
                </a:solidFill>
                <a:effectLst/>
                <a:latin typeface="Calibri" pitchFamily="34" charset="0"/>
                <a:ea typeface="Calibri" pitchFamily="34" charset="0"/>
                <a:cs typeface="Times New Roman" pitchFamily="18" charset="0"/>
              </a:rPr>
              <a:t>th</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multiple of 13</a:t>
            </a:r>
          </a:p>
          <a:p>
            <a:pPr marL="342900" marR="0" lvl="0" indent="-342900" algn="l" defTabSz="914400" rtl="0" eaLnBrk="0" fontAlgn="base" latinLnBrk="0" hangingPunct="0">
              <a:lnSpc>
                <a:spcPct val="100000"/>
              </a:lnSpc>
              <a:spcBef>
                <a:spcPct val="0"/>
              </a:spcBef>
              <a:spcAft>
                <a:spcPct val="0"/>
              </a:spcAft>
              <a:buClrTx/>
              <a:buSzTx/>
              <a:tabLst/>
            </a:pPr>
            <a:endParaRPr lang="en-GB" sz="1400" b="1" dirty="0" smtClean="0">
              <a:latin typeface="Calibri" pitchFamily="34" charset="0"/>
              <a:cs typeface="Times New Roman" pitchFamily="18" charset="0"/>
            </a:endParaRPr>
          </a:p>
        </p:txBody>
      </p:sp>
      <p:sp>
        <p:nvSpPr>
          <p:cNvPr id="7" name="Rectangle 1"/>
          <p:cNvSpPr>
            <a:spLocks noChangeArrowheads="1"/>
          </p:cNvSpPr>
          <p:nvPr/>
        </p:nvSpPr>
        <p:spPr bwMode="auto">
          <a:xfrm>
            <a:off x="4507036" y="322203"/>
            <a:ext cx="3249672" cy="230832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tabLst/>
            </a:pPr>
            <a:endParaRPr lang="en-GB" b="1" dirty="0" smtClean="0">
              <a:latin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C.   List 3 numbers which are in:</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and 4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and 5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10 and 4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and 2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 and 10 times tables</a:t>
            </a:r>
            <a:endParaRPr kumimoji="0" lang="en-GB"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519232" y="2708920"/>
            <a:ext cx="4373248" cy="44319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
            </a:r>
            <a:r>
              <a:rPr kumimoji="0" lang="en-GB"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What is the lowest common multiple of:</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and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and 8</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and 8</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 and 6</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lang="en-GB" b="1" dirty="0" smtClean="0">
                <a:latin typeface="Calibri" pitchFamily="34" charset="0"/>
                <a:ea typeface="Calibri" pitchFamily="34" charset="0"/>
                <a:cs typeface="Times New Roman" pitchFamily="18" charset="0"/>
              </a:rPr>
              <a:t>10</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and 6</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a:t>
            </a:r>
            <a:r>
              <a:rPr kumimoji="0" lang="en-GB"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is the lowest common multiple of:</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and 5</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 and 12</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16 and 10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14 and 21</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21 and 70</a:t>
            </a:r>
            <a:endParaRPr kumimoji="0" lang="en-GB" b="0" i="0" u="none" strike="noStrike" cap="none" normalizeH="0" baseline="0" dirty="0" smtClean="0">
              <a:ln>
                <a:noFill/>
              </a:ln>
              <a:solidFill>
                <a:schemeClr val="tx1"/>
              </a:solidFill>
              <a:effectLst/>
              <a:latin typeface="Arial" pitchFamily="34" charset="0"/>
              <a:cs typeface="Arial" pitchFamily="34" charset="0"/>
            </a:endParaRPr>
          </a:p>
          <a:p>
            <a:pPr marL="914400" marR="0" lvl="0" indent="-914400" algn="l" defTabSz="914400" rtl="0" eaLnBrk="0" fontAlgn="base" latinLnBrk="0" hangingPunct="0">
              <a:lnSpc>
                <a:spcPct val="100000"/>
              </a:lnSpc>
              <a:spcBef>
                <a:spcPct val="0"/>
              </a:spcBef>
              <a:spcAft>
                <a:spcPct val="0"/>
              </a:spcAft>
              <a:buClrTx/>
              <a:buSzTx/>
              <a:buFont typeface="+mj-lt"/>
              <a:buAutoNum type="arabicPeriod"/>
              <a:tabLst/>
            </a:pPr>
            <a:endParaRPr kumimoji="0" lang="en-GB"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65537" name="Rectangle 1"/>
          <p:cNvSpPr>
            <a:spLocks noChangeArrowheads="1"/>
          </p:cNvSpPr>
          <p:nvPr/>
        </p:nvSpPr>
        <p:spPr bwMode="auto">
          <a:xfrm>
            <a:off x="9129742" y="1041023"/>
            <a:ext cx="2627784" cy="5816977"/>
          </a:xfrm>
          <a:prstGeom prst="rect">
            <a:avLst/>
          </a:prstGeom>
          <a:solidFill>
            <a:schemeClr val="bg1"/>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5,10,15,20,25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7.14.21.28.35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12,24, 36, 48, 60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14,28,42,56,70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19,38,57,76,95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12,24,36</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15,30,45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20,40,60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18,36,54</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60,120,180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a:t>
            </a:r>
            <a:endParaRPr kumimoji="0" lang="en-GB" sz="8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210</a:t>
            </a:r>
            <a:endParaRPr kumimoji="0" lang="en-GB" sz="1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Multiplying and dividing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9217" name="Picture 1"/>
          <p:cNvPicPr>
            <a:picLocks noChangeAspect="1" noChangeArrowheads="1"/>
          </p:cNvPicPr>
          <p:nvPr/>
        </p:nvPicPr>
        <p:blipFill>
          <a:blip r:embed="rId2" cstate="print"/>
          <a:srcRect l="24071" t="26203" r="27227" b="13751"/>
          <a:stretch>
            <a:fillRect/>
          </a:stretch>
        </p:blipFill>
        <p:spPr bwMode="auto">
          <a:xfrm>
            <a:off x="0" y="764704"/>
            <a:ext cx="7063867" cy="4896544"/>
          </a:xfrm>
          <a:prstGeom prst="rect">
            <a:avLst/>
          </a:prstGeom>
          <a:noFill/>
          <a:ln w="9525">
            <a:noFill/>
            <a:miter lim="800000"/>
            <a:headEnd/>
            <a:tailEnd/>
          </a:ln>
        </p:spPr>
      </p:pic>
      <p:sp>
        <p:nvSpPr>
          <p:cNvPr id="64513" name="Rectangle 1"/>
          <p:cNvSpPr>
            <a:spLocks noChangeArrowheads="1"/>
          </p:cNvSpPr>
          <p:nvPr/>
        </p:nvSpPr>
        <p:spPr bwMode="auto">
          <a:xfrm>
            <a:off x="6516216" y="692696"/>
            <a:ext cx="2627784" cy="5478423"/>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3/32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5/48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65/18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685800" lvl="1" indent="-228600" eaLnBrk="0" fontAlgn="base" hangingPunct="0">
              <a:spcBef>
                <a:spcPct val="0"/>
              </a:spcBef>
              <a:spcAft>
                <a:spcPct val="0"/>
              </a:spcAft>
              <a:buFont typeface="+mj-lt"/>
              <a:buAutoNum type="alphaLcParenR"/>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4/24 or 1/6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20/12 or 5/3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24/42 or 4/7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39/30 or 13/10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22/18 or 11/9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32/36 or 8/9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63/28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50/16 or 25/8</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171400"/>
            <a:ext cx="8229600" cy="1143000"/>
          </a:xfrm>
        </p:spPr>
        <p:txBody>
          <a:bodyPr>
            <a:noAutofit/>
          </a:bodyPr>
          <a:lstStyle/>
          <a:p>
            <a:r>
              <a:rPr lang="en-GB" sz="3200" dirty="0" smtClean="0">
                <a:latin typeface="Century Gothic" pitchFamily="34" charset="0"/>
              </a:rPr>
              <a:t>Multiplying and dividing decimals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1043608" y="1052736"/>
          <a:ext cx="2232249" cy="4837176"/>
        </p:xfrm>
        <a:graphic>
          <a:graphicData uri="http://schemas.openxmlformats.org/drawingml/2006/table">
            <a:tbl>
              <a:tblPr/>
              <a:tblGrid>
                <a:gridCol w="229394"/>
                <a:gridCol w="321044"/>
                <a:gridCol w="596223"/>
                <a:gridCol w="229394"/>
                <a:gridCol w="626800"/>
                <a:gridCol w="229394"/>
              </a:tblGrid>
              <a:tr h="201685">
                <a:tc>
                  <a:txBody>
                    <a:bodyPr/>
                    <a:lstStyle/>
                    <a:p>
                      <a:pPr algn="r">
                        <a:lnSpc>
                          <a:spcPct val="115000"/>
                        </a:lnSpc>
                        <a:spcAft>
                          <a:spcPts val="0"/>
                        </a:spcAft>
                      </a:pPr>
                      <a:r>
                        <a:rPr lang="en-GB" sz="1200" b="1" dirty="0">
                          <a:solidFill>
                            <a:srgbClr val="000000"/>
                          </a:solidFill>
                          <a:latin typeface="Comic Sans MS"/>
                          <a:ea typeface="Times New Roman"/>
                          <a:cs typeface="Times New Roman"/>
                        </a:rPr>
                        <a:t>1</a:t>
                      </a:r>
                      <a:endParaRPr lang="en-GB" sz="1200" dirty="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0.8</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dirty="0">
                          <a:solidFill>
                            <a:srgbClr val="000000"/>
                          </a:solidFill>
                          <a:latin typeface="Comic Sans MS"/>
                          <a:ea typeface="Times New Roman"/>
                          <a:cs typeface="Times New Roman"/>
                        </a:rPr>
                        <a:t>0.3</a:t>
                      </a:r>
                      <a:endParaRPr lang="en-GB" sz="1200" dirty="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0.8</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0.6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1.9</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1.3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r>
              <a:tr h="201685">
                <a:tc>
                  <a:txBody>
                    <a:bodyPr/>
                    <a:lstStyle/>
                    <a:p>
                      <a:pPr algn="r">
                        <a:lnSpc>
                          <a:spcPct val="115000"/>
                        </a:lnSpc>
                        <a:spcAft>
                          <a:spcPts val="0"/>
                        </a:spcAft>
                      </a:pPr>
                      <a:r>
                        <a:rPr lang="en-GB" sz="1200" b="1">
                          <a:solidFill>
                            <a:srgbClr val="000000"/>
                          </a:solidFill>
                          <a:latin typeface="Comic Sans MS"/>
                          <a:ea typeface="Times New Roman"/>
                          <a:cs typeface="Times New Roman"/>
                        </a:rPr>
                        <a:t>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5.4</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b)</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5.2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0.97</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119576">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c)</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8.3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0.73</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d)</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4.6</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0.11</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a:t>
                      </a:r>
                      <a:endParaRPr lang="en-GB" sz="1200">
                        <a:latin typeface="Calibri"/>
                        <a:ea typeface="Calibri"/>
                        <a:cs typeface="Times New Roman"/>
                      </a:endParaRPr>
                    </a:p>
                  </a:txBody>
                  <a:tcPr marL="35873" marR="35873" marT="0" marB="0" anchor="b">
                    <a:lnL>
                      <a:noFill/>
                    </a:lnL>
                    <a:lnR>
                      <a:noFill/>
                    </a:lnR>
                    <a:lnT>
                      <a:noFill/>
                    </a:lnT>
                    <a:lnB>
                      <a:noFill/>
                    </a:lnB>
                  </a:tcPr>
                </a:tc>
              </a:tr>
              <a:tr h="201685">
                <a:tc>
                  <a:txBody>
                    <a:bodyPr/>
                    <a:lstStyle/>
                    <a:p>
                      <a:pPr>
                        <a:lnSpc>
                          <a:spcPct val="115000"/>
                        </a:lnSpc>
                      </a:pPr>
                      <a:endParaRPr lang="en-GB" sz="1200">
                        <a:latin typeface="Calibri"/>
                        <a:ea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e)</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gn="r">
                        <a:lnSpc>
                          <a:spcPct val="115000"/>
                        </a:lnSpc>
                        <a:spcAft>
                          <a:spcPts val="0"/>
                        </a:spcAft>
                      </a:pPr>
                      <a:r>
                        <a:rPr lang="en-GB" sz="1200" b="1">
                          <a:solidFill>
                            <a:srgbClr val="000000"/>
                          </a:solidFill>
                          <a:latin typeface="Comic Sans MS"/>
                          <a:ea typeface="Times New Roman"/>
                          <a:cs typeface="Times New Roman"/>
                        </a:rPr>
                        <a:t>8.2</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x</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a:solidFill>
                            <a:srgbClr val="000000"/>
                          </a:solidFill>
                          <a:latin typeface="Comic Sans MS"/>
                          <a:ea typeface="Times New Roman"/>
                          <a:cs typeface="Times New Roman"/>
                        </a:rPr>
                        <a:t>0.75</a:t>
                      </a:r>
                      <a:endParaRPr lang="en-GB" sz="1200">
                        <a:latin typeface="Calibri"/>
                        <a:ea typeface="Calibri"/>
                        <a:cs typeface="Times New Roman"/>
                      </a:endParaRPr>
                    </a:p>
                  </a:txBody>
                  <a:tcPr marL="35873" marR="35873" marT="0" marB="0" anchor="b">
                    <a:lnL>
                      <a:noFill/>
                    </a:lnL>
                    <a:lnR>
                      <a:noFill/>
                    </a:lnR>
                    <a:lnT>
                      <a:noFill/>
                    </a:lnT>
                    <a:lnB>
                      <a:noFill/>
                    </a:lnB>
                  </a:tcPr>
                </a:tc>
                <a:tc>
                  <a:txBody>
                    <a:bodyPr/>
                    <a:lstStyle/>
                    <a:p>
                      <a:pPr>
                        <a:lnSpc>
                          <a:spcPct val="115000"/>
                        </a:lnSpc>
                        <a:spcAft>
                          <a:spcPts val="0"/>
                        </a:spcAft>
                      </a:pPr>
                      <a:r>
                        <a:rPr lang="en-GB" sz="1200" b="1" dirty="0">
                          <a:solidFill>
                            <a:srgbClr val="000000"/>
                          </a:solidFill>
                          <a:latin typeface="Comic Sans MS"/>
                          <a:ea typeface="Times New Roman"/>
                          <a:cs typeface="Times New Roman"/>
                        </a:rPr>
                        <a:t>=</a:t>
                      </a:r>
                      <a:endParaRPr lang="en-GB" sz="1200" dirty="0">
                        <a:latin typeface="Calibri"/>
                        <a:ea typeface="Calibri"/>
                        <a:cs typeface="Times New Roman"/>
                      </a:endParaRPr>
                    </a:p>
                  </a:txBody>
                  <a:tcPr marL="35873" marR="35873" marT="0" marB="0" anchor="b">
                    <a:lnL>
                      <a:noFill/>
                    </a:lnL>
                    <a:lnR>
                      <a:noFill/>
                    </a:lnR>
                    <a:lnT>
                      <a:noFill/>
                    </a:lnT>
                    <a:lnB>
                      <a:noFill/>
                    </a:lnB>
                  </a:tcPr>
                </a:tc>
              </a:tr>
            </a:tbl>
          </a:graphicData>
        </a:graphic>
      </p:graphicFrame>
      <p:sp>
        <p:nvSpPr>
          <p:cNvPr id="3073" name="Rectangle 1"/>
          <p:cNvSpPr>
            <a:spLocks noChangeArrowheads="1"/>
          </p:cNvSpPr>
          <p:nvPr/>
        </p:nvSpPr>
        <p:spPr bwMode="auto">
          <a:xfrm>
            <a:off x="1257375" y="618456"/>
            <a:ext cx="180369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Multiplying</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4067944" y="679636"/>
            <a:ext cx="4824536" cy="44935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chemeClr val="tx1"/>
                </a:solidFill>
                <a:effectLst/>
                <a:latin typeface="Century Gothic" pitchFamily="34" charset="0"/>
                <a:ea typeface="Calibri" pitchFamily="34" charset="0"/>
                <a:cs typeface="Times New Roman" pitchFamily="18" charset="0"/>
              </a:rPr>
              <a:t>Dividing</a:t>
            </a:r>
          </a:p>
          <a:p>
            <a:pPr marL="0" marR="0" lvl="0" indent="0" algn="l" defTabSz="914400" rtl="0" eaLnBrk="1" fontAlgn="base" latinLnBrk="0" hangingPunct="1">
              <a:lnSpc>
                <a:spcPct val="100000"/>
              </a:lnSpc>
              <a:spcBef>
                <a:spcPct val="0"/>
              </a:spcBef>
              <a:spcAft>
                <a:spcPct val="0"/>
              </a:spcAft>
              <a:buClrTx/>
              <a:buSzTx/>
              <a:buFontTx/>
              <a:buNone/>
              <a:tabLst/>
            </a:pPr>
            <a:r>
              <a:rPr lang="en-GB" sz="1600" b="1" dirty="0" smtClean="0">
                <a:latin typeface="Century Gothic" pitchFamily="34" charset="0"/>
                <a:cs typeface="Times New Roman" pitchFamily="18" charset="0"/>
              </a:rPr>
              <a:t>1</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 ÷ 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4.8 ÷ 8</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 ÷ 9</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 ÷ 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 ÷ 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lang="en-GB" sz="1400" b="1" dirty="0" smtClean="0">
                <a:latin typeface="Calibri" pitchFamily="34" charset="0"/>
                <a:ea typeface="Calibri" pitchFamily="34" charset="0"/>
                <a:cs typeface="Times New Roman" pitchFamily="18" charset="0"/>
              </a:rPr>
              <a:t>2</a:t>
            </a:r>
            <a:r>
              <a:rPr kumimoji="0" lang="en-GB"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 ÷ 0.3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4.9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 ÷ 0.7</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indent="-342900" eaLnBrk="0" fontAlgn="base" hangingPunct="0">
              <a:spcBef>
                <a:spcPct val="0"/>
              </a:spcBef>
              <a:spcAft>
                <a:spcPct val="0"/>
              </a:spcAf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  </a:t>
            </a:r>
          </a:p>
          <a:p>
            <a:pPr marL="800100" lvl="1" indent="-342900" eaLnBrk="0" fontAlgn="base" hangingPunct="0">
              <a:spcBef>
                <a:spcPct val="0"/>
              </a:spcBef>
              <a:spcAft>
                <a:spcPct val="0"/>
              </a:spcAft>
              <a:buFont typeface="+mj-lt"/>
              <a:buAutoNum type="alphaLcParenR"/>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1.65 ÷ 0.15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24 ÷ 0.12</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27.3 ÷ 1.3</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0.03 ÷ 0.005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0.99 ÷ 0.0009</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89" name="Rectangle 1"/>
          <p:cNvSpPr>
            <a:spLocks noChangeArrowheads="1"/>
          </p:cNvSpPr>
          <p:nvPr/>
        </p:nvSpPr>
        <p:spPr bwMode="auto">
          <a:xfrm>
            <a:off x="6588224" y="-79653"/>
            <a:ext cx="2555776" cy="6863417"/>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3.5</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685800" lvl="1" indent="-228600" eaLnBrk="0" fontAlgn="base" hangingPunct="0">
              <a:spcBef>
                <a:spcPct val="0"/>
              </a:spcBef>
              <a:spcAft>
                <a:spcPct val="0"/>
              </a:spcAft>
              <a:buFont typeface="+mj-lt"/>
              <a:buAutoNum type="alphaLcParenR"/>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0.1</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0.28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0.81</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0.57</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0.75</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0.34</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0.91</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0.594</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5.044</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6.059</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0.506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6.15</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0.4</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tabLst/>
            </a:pPr>
            <a:r>
              <a:rPr lang="en-GB" sz="1000" b="1" u="sng" dirty="0" smtClean="0">
                <a:latin typeface="Comic Sans MS" pitchFamily="66" charset="0"/>
                <a:cs typeface="Times New Roman" pitchFamily="18" charset="0"/>
              </a:rPr>
              <a:t>2. </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  </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pPr>
            <a:r>
              <a:rPr lang="en-GB" sz="1000" b="1" u="sng" dirty="0" smtClean="0">
                <a:latin typeface="Comic Sans MS" pitchFamily="66" charset="0"/>
                <a:ea typeface="Calibri" pitchFamily="34" charset="0"/>
                <a:cs typeface="Times New Roman" pitchFamily="18" charset="0"/>
              </a:rPr>
              <a:t>3.</a:t>
            </a:r>
            <a:endPar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685800" lvl="1" indent="-228600" eaLnBrk="0" fontAlgn="base" hangingPunct="0">
              <a:spcBef>
                <a:spcPct val="0"/>
              </a:spcBef>
              <a:spcAft>
                <a:spcPct val="0"/>
              </a:spcAft>
              <a:buFont typeface="+mj-lt"/>
              <a:buAutoNum type="alphaLcParenR"/>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lang="en-GB" sz="1000" b="1" u="sng" dirty="0" smtClean="0">
                <a:latin typeface="Comic Sans MS" pitchFamily="66" charset="0"/>
                <a:ea typeface="Calibri" pitchFamily="34" charset="0"/>
                <a:cs typeface="Times New Roman" pitchFamily="18" charset="0"/>
              </a:rPr>
              <a:t>2</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21</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a:t>
            </a:r>
            <a:endParaRPr kumimoji="0" lang="en-GB" sz="800" b="1"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1100</a:t>
            </a:r>
            <a:endParaRPr kumimoji="0" lang="en-GB" sz="1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Ordering Fractions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9681" t="46875" r="71502" b="14735"/>
          <a:stretch>
            <a:fillRect/>
          </a:stretch>
        </p:blipFill>
        <p:spPr bwMode="auto">
          <a:xfrm>
            <a:off x="0" y="836712"/>
            <a:ext cx="4320480" cy="4955845"/>
          </a:xfrm>
          <a:prstGeom prst="rect">
            <a:avLst/>
          </a:prstGeom>
          <a:noFill/>
          <a:ln w="57150">
            <a:solidFill>
              <a:schemeClr val="tx1"/>
            </a:solidFill>
            <a:miter lim="800000"/>
            <a:headEnd/>
            <a:tailEnd/>
          </a:ln>
        </p:spPr>
      </p:pic>
      <p:sp>
        <p:nvSpPr>
          <p:cNvPr id="62465" name="Rectangle 1"/>
          <p:cNvSpPr>
            <a:spLocks noChangeArrowheads="1"/>
          </p:cNvSpPr>
          <p:nvPr/>
        </p:nvSpPr>
        <p:spPr bwMode="auto">
          <a:xfrm>
            <a:off x="4716016" y="2112824"/>
            <a:ext cx="4427984" cy="2585323"/>
          </a:xfrm>
          <a:prstGeom prst="rect">
            <a:avLst/>
          </a:prstGeom>
          <a:solidFill>
            <a:srgbClr val="FFC000"/>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ANSWERS</a:t>
            </a: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1/4 	3/8	½ and  4/8	3/4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2/5	½	3/5 and  6/10	2/29</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1/3	5/12	1/1	4/6	3/4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1/4	1/2	2/3	5/6	7/8</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1/4	2/5	1/2	6/10	3/4</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1/3	4/9	1/2	2/3	5/6</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2/6	1/4	5/12	2/3	7/9</a:t>
            </a:r>
            <a:endParaRPr kumimoji="0" lang="en-GB" sz="10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2/7	2/4	5/8	11/14	3/2</a:t>
            </a: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Percentage Increase/Decrease</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121" name="Rectangle 1"/>
          <p:cNvSpPr>
            <a:spLocks noChangeArrowheads="1"/>
          </p:cNvSpPr>
          <p:nvPr/>
        </p:nvSpPr>
        <p:spPr bwMode="auto">
          <a:xfrm>
            <a:off x="0" y="759768"/>
            <a:ext cx="493204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Explain how you would use a calculator to increase an amount by a given percent.</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Increase the following amounts by 42%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 TV costs £120, how much will it cost if its price is increased by: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99.9%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Simon puts £70 in a bank, each year the money in his bank increase by 5.5%, how much does he have in: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2" name="Rectangle 2"/>
          <p:cNvSpPr>
            <a:spLocks noChangeArrowheads="1"/>
          </p:cNvSpPr>
          <p:nvPr/>
        </p:nvSpPr>
        <p:spPr bwMode="auto">
          <a:xfrm>
            <a:off x="4932040" y="764704"/>
            <a:ext cx="4211960" cy="526297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Explain how you would use a calculator to decrease an amount by a given percent.</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a:t>
            </a:r>
            <a:r>
              <a:rPr kumimoji="0" lang="en-GB" sz="1600" b="1"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Decrease the following amounts by 28%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£306</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£125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£448</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£512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A TV costs £120, how much will it cost if its price is decreased by:</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79%</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73.5%</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42%</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8.   A car bought for £6, 500 depreciates in value by 12.5% each year, how much will it be worth after: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year</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a:p>
            <a:pPr marL="800100" lvl="1" indent="-342900" eaLnBrk="0" fontAlgn="base" hangingPunct="0">
              <a:spcBef>
                <a:spcPct val="0"/>
              </a:spcBef>
              <a:spcAft>
                <a:spcPct val="0"/>
              </a:spcAft>
              <a:buFont typeface="+mj-lt"/>
              <a:buAutoNum type="alphaLcParenR"/>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years?</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0417" name="Rectangle 1"/>
          <p:cNvSpPr>
            <a:spLocks noChangeArrowheads="1"/>
          </p:cNvSpPr>
          <p:nvPr/>
        </p:nvSpPr>
        <p:spPr bwMode="auto">
          <a:xfrm>
            <a:off x="9698102" y="141456"/>
            <a:ext cx="2051720" cy="6509474"/>
          </a:xfrm>
          <a:prstGeom prst="rect">
            <a:avLst/>
          </a:prstGeom>
          <a:solidFill>
            <a:srgbClr val="FFC000"/>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lang="en-GB" sz="1200" b="1" dirty="0" smtClean="0">
                <a:latin typeface="Comic Sans MS" pitchFamily="66" charset="0"/>
                <a:cs typeface="Times New Roman" pitchFamily="18" charset="0"/>
              </a:rPr>
              <a:t>ANSWERS</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319.5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434.52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177.5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636.16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727.04</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134.40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157.20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195</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239.88</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73.50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77.91</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91.49</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220.32</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322.56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368.64</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lphaLcParenR"/>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97.20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81.60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25.20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31.80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69.60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5687.50</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4976.56</a:t>
            </a:r>
            <a:endParaRPr kumimoji="0" lang="en-GB" sz="1050" b="0" i="0"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2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333.91</a:t>
            </a:r>
            <a:endParaRPr kumimoji="0" lang="en-GB" sz="28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Rounding to Significant Figures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4097" name="Picture 1"/>
          <p:cNvPicPr>
            <a:picLocks noChangeAspect="1" noChangeArrowheads="1"/>
          </p:cNvPicPr>
          <p:nvPr/>
        </p:nvPicPr>
        <p:blipFill>
          <a:blip r:embed="rId2" cstate="print"/>
          <a:srcRect l="26284" t="34078" r="31655" b="16704"/>
          <a:stretch>
            <a:fillRect/>
          </a:stretch>
        </p:blipFill>
        <p:spPr bwMode="auto">
          <a:xfrm>
            <a:off x="611560" y="808288"/>
            <a:ext cx="7704856" cy="5068984"/>
          </a:xfrm>
          <a:prstGeom prst="rect">
            <a:avLst/>
          </a:prstGeom>
          <a:noFill/>
          <a:ln w="9525">
            <a:noFill/>
            <a:miter lim="800000"/>
            <a:headEnd/>
            <a:tailEnd/>
          </a:ln>
        </p:spPr>
      </p:pic>
      <p:sp>
        <p:nvSpPr>
          <p:cNvPr id="59393" name="Rectangle 1"/>
          <p:cNvSpPr>
            <a:spLocks noChangeArrowheads="1"/>
          </p:cNvSpPr>
          <p:nvPr/>
        </p:nvSpPr>
        <p:spPr bwMode="auto">
          <a:xfrm>
            <a:off x="8316416" y="1844824"/>
            <a:ext cx="4283968" cy="4278094"/>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Main</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When you are rounding to decimal places you start counting after the decimal point, but with significant figures you start counting at the first non zero number</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57250" marR="0" lvl="1" indent="-400050" algn="l" defTabSz="914400" rtl="0" eaLnBrk="0" fontAlgn="base" latinLnBrk="0" hangingPunct="0">
              <a:lnSpc>
                <a:spcPct val="100000"/>
              </a:lnSpc>
              <a:spcBef>
                <a:spcPct val="0"/>
              </a:spcBef>
              <a:spcAft>
                <a:spcPct val="0"/>
              </a:spcAft>
              <a:buClrTx/>
              <a:buSzTx/>
              <a:buFont typeface="+mj-lt"/>
              <a:buAutoNum type="romanL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1000  1500  1460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57250" marR="0" lvl="1" indent="-400050" algn="l" defTabSz="914400" rtl="0" eaLnBrk="0" fontAlgn="base" latinLnBrk="0" hangingPunct="0">
              <a:lnSpc>
                <a:spcPct val="100000"/>
              </a:lnSpc>
              <a:spcBef>
                <a:spcPct val="0"/>
              </a:spcBef>
              <a:spcAft>
                <a:spcPct val="0"/>
              </a:spcAft>
              <a:buClrTx/>
              <a:buSzTx/>
              <a:buFont typeface="+mj-lt"/>
              <a:buAutoNum type="romanL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200  160  157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57250" marR="0" lvl="1" indent="-400050" algn="l" defTabSz="914400" rtl="0" eaLnBrk="0" fontAlgn="base" latinLnBrk="0" hangingPunct="0">
              <a:lnSpc>
                <a:spcPct val="100000"/>
              </a:lnSpc>
              <a:spcBef>
                <a:spcPct val="0"/>
              </a:spcBef>
              <a:spcAft>
                <a:spcPct val="0"/>
              </a:spcAft>
              <a:buClrTx/>
              <a:buSzTx/>
              <a:buFont typeface="+mj-lt"/>
              <a:buAutoNum type="romanL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40   37  37.1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57250" marR="0" lvl="1" indent="-400050" algn="l" defTabSz="914400" rtl="0" eaLnBrk="0" fontAlgn="base" latinLnBrk="0" hangingPunct="0">
              <a:lnSpc>
                <a:spcPct val="100000"/>
              </a:lnSpc>
              <a:spcBef>
                <a:spcPct val="0"/>
              </a:spcBef>
              <a:spcAft>
                <a:spcPct val="0"/>
              </a:spcAft>
              <a:buClrTx/>
              <a:buSzTx/>
              <a:buFont typeface="+mj-lt"/>
              <a:buAutoNum type="romanL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6  6.1   6.09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57250" marR="0" lvl="1" indent="-400050" algn="l" defTabSz="914400" rtl="0" eaLnBrk="0" fontAlgn="base" latinLnBrk="0" hangingPunct="0">
              <a:lnSpc>
                <a:spcPct val="100000"/>
              </a:lnSpc>
              <a:spcBef>
                <a:spcPct val="0"/>
              </a:spcBef>
              <a:spcAft>
                <a:spcPct val="0"/>
              </a:spcAft>
              <a:buClrTx/>
              <a:buSzTx/>
              <a:buFont typeface="+mj-lt"/>
              <a:buAutoNum type="romanL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0.006  0.0064   0.00640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0.058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0.19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540</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Rounding to Decimal Places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graphicFrame>
        <p:nvGraphicFramePr>
          <p:cNvPr id="6" name="Table 5"/>
          <p:cNvGraphicFramePr>
            <a:graphicFrameLocks noGrp="1"/>
          </p:cNvGraphicFramePr>
          <p:nvPr/>
        </p:nvGraphicFramePr>
        <p:xfrm>
          <a:off x="179512" y="1052736"/>
          <a:ext cx="4679974" cy="4907280"/>
        </p:xfrm>
        <a:graphic>
          <a:graphicData uri="http://schemas.openxmlformats.org/drawingml/2006/table">
            <a:tbl>
              <a:tblPr/>
              <a:tblGrid>
                <a:gridCol w="4585994"/>
                <a:gridCol w="93980"/>
              </a:tblGrid>
              <a:tr h="193675">
                <a:tc gridSpan="2">
                  <a:txBody>
                    <a:bodyPr/>
                    <a:lstStyle/>
                    <a:p>
                      <a:pPr marL="342900" lvl="0" indent="-342900" algn="just">
                        <a:lnSpc>
                          <a:spcPct val="115000"/>
                        </a:lnSpc>
                        <a:spcAft>
                          <a:spcPts val="0"/>
                        </a:spcAft>
                        <a:buFont typeface="+mj-lt"/>
                        <a:buNone/>
                      </a:pPr>
                      <a:r>
                        <a:rPr lang="en-GB" sz="1600" dirty="0" smtClean="0">
                          <a:solidFill>
                            <a:srgbClr val="000000"/>
                          </a:solidFill>
                          <a:latin typeface="Comic Sans MS"/>
                          <a:ea typeface="Times New Roman"/>
                          <a:cs typeface="Times New Roman"/>
                        </a:rPr>
                        <a:t>a) 1.463884266</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b) 1.572660902</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c) 3.783345228</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d) 6.3931313</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e) 0.640368898</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f) 0.326119942</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g) 4.249504359</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gridSpan="2">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h) 4.44692939</a:t>
                      </a:r>
                      <a:endParaRPr lang="en-GB" sz="2000" dirty="0">
                        <a:latin typeface="Calibri"/>
                        <a:ea typeface="Calibri"/>
                        <a:cs typeface="Times New Roman"/>
                      </a:endParaRPr>
                    </a:p>
                  </a:txBody>
                  <a:tcPr marL="68580" marR="68580" marT="0" marB="0" anchor="b">
                    <a:lnL>
                      <a:noFill/>
                    </a:lnL>
                    <a:lnR>
                      <a:noFill/>
                    </a:lnR>
                    <a:lnT>
                      <a:noFill/>
                    </a:lnT>
                    <a:lnB>
                      <a:noFill/>
                    </a:lnB>
                  </a:tcPr>
                </a:tc>
                <a:tc hMerge="1">
                  <a:txBody>
                    <a:bodyPr/>
                    <a:lstStyle/>
                    <a:p>
                      <a:endParaRPr lang="en-GB"/>
                    </a:p>
                  </a:txBody>
                  <a:tcPr/>
                </a:tc>
              </a:tr>
              <a:tr h="193675">
                <a:tc>
                  <a:txBody>
                    <a:bodyPr/>
                    <a:lstStyle/>
                    <a:p>
                      <a:pPr marL="342900" lvl="0" indent="-342900">
                        <a:lnSpc>
                          <a:spcPct val="115000"/>
                        </a:lnSpc>
                        <a:spcAft>
                          <a:spcPts val="0"/>
                        </a:spcAft>
                        <a:buFont typeface="+mj-lt"/>
                        <a:buNone/>
                      </a:pPr>
                      <a:r>
                        <a:rPr lang="en-GB" sz="1600" dirty="0" err="1" smtClean="0">
                          <a:solidFill>
                            <a:srgbClr val="000000"/>
                          </a:solidFill>
                          <a:latin typeface="Comic Sans MS"/>
                          <a:ea typeface="Times New Roman"/>
                          <a:cs typeface="Times New Roman"/>
                        </a:rPr>
                        <a:t>i</a:t>
                      </a:r>
                      <a:r>
                        <a:rPr lang="en-GB" sz="1600" dirty="0" smtClean="0">
                          <a:solidFill>
                            <a:srgbClr val="000000"/>
                          </a:solidFill>
                          <a:latin typeface="Comic Sans MS"/>
                          <a:ea typeface="Times New Roman"/>
                          <a:cs typeface="Times New Roman"/>
                        </a:rPr>
                        <a:t>) 1.447852851</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a:latin typeface="Calibri"/>
                          <a:ea typeface="Calibri"/>
                          <a:cs typeface="Times New Roman"/>
                        </a:rPr>
                        <a:t> </a:t>
                      </a:r>
                    </a:p>
                  </a:txBody>
                  <a:tcPr marL="0" marR="0" marT="0" marB="0" anchor="ctr">
                    <a:lnL>
                      <a:noFill/>
                    </a:lnL>
                    <a:lnR>
                      <a:noFill/>
                    </a:lnR>
                    <a:lnT>
                      <a:noFill/>
                    </a:lnT>
                    <a:lnB>
                      <a:noFill/>
                    </a:lnB>
                  </a:tcPr>
                </a:tc>
              </a:tr>
              <a:tr h="193675">
                <a:tc>
                  <a:txBody>
                    <a:bodyPr/>
                    <a:lstStyle/>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j) 0.069143754</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a:latin typeface="Calibri"/>
                          <a:ea typeface="Calibri"/>
                          <a:cs typeface="Times New Roman"/>
                        </a:rPr>
                        <a:t> </a:t>
                      </a:r>
                    </a:p>
                  </a:txBody>
                  <a:tcPr marL="0" marR="0" marT="0" marB="0" anchor="ctr">
                    <a:lnL>
                      <a:noFill/>
                    </a:lnL>
                    <a:lnR>
                      <a:noFill/>
                    </a:lnR>
                    <a:lnT>
                      <a:noFill/>
                    </a:lnT>
                    <a:lnB>
                      <a:noFill/>
                    </a:lnB>
                  </a:tcPr>
                </a:tc>
              </a:tr>
              <a:tr h="193675">
                <a:tc>
                  <a:txBody>
                    <a:bodyPr/>
                    <a:lstStyle/>
                    <a:p>
                      <a:pPr marL="342900" lvl="0" indent="-342900">
                        <a:lnSpc>
                          <a:spcPct val="115000"/>
                        </a:lnSpc>
                        <a:spcAft>
                          <a:spcPts val="0"/>
                        </a:spcAft>
                        <a:buFont typeface="+mj-lt"/>
                        <a:buNone/>
                      </a:pPr>
                      <a:endParaRPr lang="en-GB" sz="1600" dirty="0" smtClean="0">
                        <a:solidFill>
                          <a:srgbClr val="000000"/>
                        </a:solidFill>
                        <a:latin typeface="Comic Sans MS"/>
                        <a:ea typeface="Times New Roman"/>
                        <a:cs typeface="Times New Roman"/>
                      </a:endParaRPr>
                    </a:p>
                    <a:p>
                      <a:pPr marL="342900" lvl="0" indent="-342900">
                        <a:lnSpc>
                          <a:spcPct val="115000"/>
                        </a:lnSpc>
                        <a:spcAft>
                          <a:spcPts val="0"/>
                        </a:spcAft>
                        <a:buFont typeface="+mj-lt"/>
                        <a:buNone/>
                      </a:pPr>
                      <a:r>
                        <a:rPr lang="en-GB" sz="1600" dirty="0" smtClean="0">
                          <a:solidFill>
                            <a:srgbClr val="000000"/>
                          </a:solidFill>
                          <a:latin typeface="Comic Sans MS"/>
                          <a:ea typeface="Times New Roman"/>
                          <a:cs typeface="Times New Roman"/>
                        </a:rPr>
                        <a:t>Work </a:t>
                      </a:r>
                      <a:r>
                        <a:rPr lang="en-GB" sz="1600" dirty="0">
                          <a:solidFill>
                            <a:srgbClr val="000000"/>
                          </a:solidFill>
                          <a:latin typeface="Comic Sans MS"/>
                          <a:ea typeface="Times New Roman"/>
                          <a:cs typeface="Times New Roman"/>
                        </a:rPr>
                        <a:t>out the following on a calculator and give the answer to 2 decimal places;</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3.104 x 5.938</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2.99 x 8.82</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7.1537÷ 3.111</a:t>
                      </a:r>
                      <a:endParaRPr lang="en-GB" sz="2000" dirty="0">
                        <a:latin typeface="Calibri"/>
                        <a:ea typeface="Calibri"/>
                        <a:cs typeface="Times New Roman"/>
                      </a:endParaRPr>
                    </a:p>
                    <a:p>
                      <a:pPr marL="342900" lvl="0" indent="-342900">
                        <a:lnSpc>
                          <a:spcPct val="115000"/>
                        </a:lnSpc>
                        <a:spcAft>
                          <a:spcPts val="0"/>
                        </a:spcAft>
                        <a:buFont typeface="+mj-lt"/>
                        <a:buAutoNum type="alphaLcParenR"/>
                      </a:pPr>
                      <a:r>
                        <a:rPr lang="en-GB" sz="1600" dirty="0">
                          <a:solidFill>
                            <a:srgbClr val="000000"/>
                          </a:solidFill>
                          <a:latin typeface="Comic Sans MS"/>
                          <a:ea typeface="Times New Roman"/>
                          <a:cs typeface="Times New Roman"/>
                        </a:rPr>
                        <a:t>14.77</a:t>
                      </a:r>
                      <a:r>
                        <a:rPr lang="en-GB" sz="1600" baseline="30000" dirty="0">
                          <a:solidFill>
                            <a:srgbClr val="000000"/>
                          </a:solidFill>
                          <a:latin typeface="Comic Sans MS"/>
                          <a:ea typeface="Times New Roman"/>
                          <a:cs typeface="Times New Roman"/>
                        </a:rPr>
                        <a:t>2</a:t>
                      </a:r>
                      <a:endParaRPr lang="en-GB" sz="2000" dirty="0">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Aft>
                          <a:spcPts val="1000"/>
                        </a:spcAft>
                      </a:pPr>
                      <a:r>
                        <a:rPr lang="en-GB" sz="2000" dirty="0">
                          <a:latin typeface="Calibri"/>
                          <a:ea typeface="Calibri"/>
                          <a:cs typeface="Times New Roman"/>
                        </a:rPr>
                        <a:t> </a:t>
                      </a:r>
                    </a:p>
                  </a:txBody>
                  <a:tcPr marL="0" marR="0" marT="0" marB="0" anchor="ctr">
                    <a:lnL>
                      <a:noFill/>
                    </a:lnL>
                    <a:lnR>
                      <a:noFill/>
                    </a:lnR>
                    <a:lnT>
                      <a:noFill/>
                    </a:lnT>
                    <a:lnB>
                      <a:noFill/>
                    </a:lnB>
                  </a:tcPr>
                </a:tc>
              </a:tr>
            </a:tbl>
          </a:graphicData>
        </a:graphic>
      </p:graphicFrame>
      <p:sp>
        <p:nvSpPr>
          <p:cNvPr id="3074" name="Rectangle 2"/>
          <p:cNvSpPr>
            <a:spLocks noChangeArrowheads="1"/>
          </p:cNvSpPr>
          <p:nvPr/>
        </p:nvSpPr>
        <p:spPr bwMode="auto">
          <a:xfrm>
            <a:off x="0" y="824028"/>
            <a:ext cx="9389109"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GB" sz="16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Round the following numbers to a) 1 decimal place b) 2 decimals places c) 3 decimal places</a:t>
            </a:r>
            <a:endParaRPr kumimoji="0" lang="en-GB"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58369" name="Rectangle 1"/>
          <p:cNvSpPr>
            <a:spLocks noChangeArrowheads="1"/>
          </p:cNvSpPr>
          <p:nvPr/>
        </p:nvSpPr>
        <p:spPr bwMode="auto">
          <a:xfrm>
            <a:off x="6300192" y="2132856"/>
            <a:ext cx="5205972" cy="6401171"/>
          </a:xfrm>
          <a:prstGeom prst="rect">
            <a:avLst/>
          </a:prstGeom>
          <a:solidFill>
            <a:srgbClr val="FFC000"/>
          </a:solidFill>
          <a:ln w="76200">
            <a:solidFill>
              <a:schemeClr val="tx1"/>
            </a:solidFill>
            <a:miter lim="800000"/>
            <a:headEnd/>
            <a:tailEnd/>
          </a:ln>
          <a:effectLst/>
        </p:spPr>
        <p:txBody>
          <a:bodyPr vert="horz" wrap="none" lIns="914112" tIns="914112" rIns="914112" bIns="91411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2400" b="1" u="sng" dirty="0" smtClean="0">
                <a:latin typeface="Comic Sans MS" pitchFamily="66" charset="0"/>
                <a:cs typeface="Times New Roman" pitchFamily="18" charset="0"/>
              </a:rPr>
              <a:t>ANSWERS</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tabLst/>
            </a:pPr>
            <a:endPar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	1.46	1.464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	1.57	1.573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3.8	3.78	3.783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6.4	6.39	6.393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0.6	0.64	0.640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0.3	0.33	0.326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4.2	4.25	4.250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4.4	4.45	4.447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	1.45	1.448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0.1	0.07	0.069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6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2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18.43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26.37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219.15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3.67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www.freeimagesarchive.com/data/media/36/12_ocea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323528" y="0"/>
            <a:ext cx="8229600" cy="1143000"/>
          </a:xfrm>
        </p:spPr>
        <p:txBody>
          <a:bodyPr>
            <a:normAutofit/>
          </a:bodyPr>
          <a:lstStyle/>
          <a:p>
            <a:r>
              <a:rPr lang="en-GB" sz="6000" dirty="0" smtClean="0">
                <a:solidFill>
                  <a:schemeClr val="bg1"/>
                </a:solidFill>
                <a:latin typeface="Century Gothic" pitchFamily="34" charset="0"/>
              </a:rPr>
              <a:t>Shape</a:t>
            </a:r>
            <a:endParaRPr lang="en-GB" sz="6000" dirty="0">
              <a:solidFill>
                <a:schemeClr val="bg1"/>
              </a:solidFill>
              <a:latin typeface="Century Gothic" pitchFamily="34" charset="0"/>
            </a:endParaRPr>
          </a:p>
        </p:txBody>
      </p:sp>
      <p:sp>
        <p:nvSpPr>
          <p:cNvPr id="6" name="Rectangle 5">
            <a:hlinkClick r:id="" action="ppaction://noaction"/>
          </p:cNvPr>
          <p:cNvSpPr/>
          <p:nvPr/>
        </p:nvSpPr>
        <p:spPr>
          <a:xfrm>
            <a:off x="35496"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Area of Circles</a:t>
            </a:r>
            <a:endParaRPr lang="en-GB" sz="1200" b="1" dirty="0">
              <a:solidFill>
                <a:schemeClr val="tx1"/>
              </a:solidFill>
              <a:latin typeface="Century Gothic" pitchFamily="34" charset="0"/>
            </a:endParaRPr>
          </a:p>
        </p:txBody>
      </p:sp>
      <p:sp>
        <p:nvSpPr>
          <p:cNvPr id="7" name="Rectangle 6">
            <a:hlinkClick r:id="" action="ppaction://noaction"/>
          </p:cNvPr>
          <p:cNvSpPr/>
          <p:nvPr/>
        </p:nvSpPr>
        <p:spPr>
          <a:xfrm>
            <a:off x="1547664"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entury Gothic" pitchFamily="34" charset="0"/>
              </a:rPr>
              <a:t>Circumference</a:t>
            </a:r>
            <a:endParaRPr lang="en-GB" sz="1100" b="1" dirty="0">
              <a:solidFill>
                <a:schemeClr val="tx1"/>
              </a:solidFill>
              <a:latin typeface="Century Gothic" pitchFamily="34" charset="0"/>
            </a:endParaRPr>
          </a:p>
        </p:txBody>
      </p:sp>
      <p:sp>
        <p:nvSpPr>
          <p:cNvPr id="8" name="Rectangle 7">
            <a:hlinkClick r:id="" action="ppaction://noaction"/>
          </p:cNvPr>
          <p:cNvSpPr/>
          <p:nvPr/>
        </p:nvSpPr>
        <p:spPr>
          <a:xfrm>
            <a:off x="3131840"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Area of triangles</a:t>
            </a:r>
            <a:endParaRPr lang="en-GB" sz="1200" b="1" dirty="0">
              <a:solidFill>
                <a:schemeClr val="tx1"/>
              </a:solidFill>
              <a:latin typeface="Century Gothic" pitchFamily="34" charset="0"/>
            </a:endParaRPr>
          </a:p>
        </p:txBody>
      </p:sp>
      <p:sp>
        <p:nvSpPr>
          <p:cNvPr id="9" name="Rectangle 8">
            <a:hlinkClick r:id="" action="ppaction://noaction"/>
          </p:cNvPr>
          <p:cNvSpPr/>
          <p:nvPr/>
        </p:nvSpPr>
        <p:spPr>
          <a:xfrm>
            <a:off x="4644008"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Circle theory Double angle</a:t>
            </a:r>
            <a:endParaRPr lang="en-GB" sz="1200" b="1" dirty="0">
              <a:solidFill>
                <a:schemeClr val="tx1"/>
              </a:solidFill>
              <a:latin typeface="Century Gothic" pitchFamily="34" charset="0"/>
            </a:endParaRPr>
          </a:p>
        </p:txBody>
      </p:sp>
      <p:sp>
        <p:nvSpPr>
          <p:cNvPr id="10" name="Rectangle 9">
            <a:hlinkClick r:id="" action="ppaction://noaction"/>
          </p:cNvPr>
          <p:cNvSpPr/>
          <p:nvPr/>
        </p:nvSpPr>
        <p:spPr>
          <a:xfrm>
            <a:off x="6228184"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Circle theory triangles</a:t>
            </a:r>
            <a:endParaRPr lang="en-GB" sz="1200" b="1" dirty="0">
              <a:solidFill>
                <a:schemeClr val="tx1"/>
              </a:solidFill>
              <a:latin typeface="Century Gothic" pitchFamily="34" charset="0"/>
            </a:endParaRPr>
          </a:p>
        </p:txBody>
      </p:sp>
      <p:sp>
        <p:nvSpPr>
          <p:cNvPr id="11" name="Rectangle 10">
            <a:hlinkClick r:id="" action="ppaction://noaction"/>
          </p:cNvPr>
          <p:cNvSpPr/>
          <p:nvPr/>
        </p:nvSpPr>
        <p:spPr>
          <a:xfrm>
            <a:off x="6228184"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Construction</a:t>
            </a:r>
            <a:endParaRPr lang="en-GB" sz="1200" b="1" dirty="0">
              <a:solidFill>
                <a:schemeClr val="tx1"/>
              </a:solidFill>
              <a:latin typeface="Century Gothic" pitchFamily="34" charset="0"/>
            </a:endParaRPr>
          </a:p>
        </p:txBody>
      </p:sp>
      <p:sp>
        <p:nvSpPr>
          <p:cNvPr id="12" name="Rectangle 11">
            <a:hlinkClick r:id="" action="ppaction://noaction"/>
          </p:cNvPr>
          <p:cNvSpPr/>
          <p:nvPr/>
        </p:nvSpPr>
        <p:spPr>
          <a:xfrm>
            <a:off x="4644008"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Sin and Cos</a:t>
            </a:r>
            <a:endParaRPr lang="en-GB" sz="1200" b="1" dirty="0">
              <a:solidFill>
                <a:schemeClr val="tx1"/>
              </a:solidFill>
              <a:latin typeface="Century Gothic" pitchFamily="34" charset="0"/>
            </a:endParaRPr>
          </a:p>
        </p:txBody>
      </p:sp>
      <p:sp>
        <p:nvSpPr>
          <p:cNvPr id="13" name="Rectangle 12">
            <a:hlinkClick r:id="" action="ppaction://noaction"/>
          </p:cNvPr>
          <p:cNvSpPr/>
          <p:nvPr/>
        </p:nvSpPr>
        <p:spPr>
          <a:xfrm>
            <a:off x="6228184"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Sin, cos and tan </a:t>
            </a:r>
            <a:endParaRPr lang="en-GB" sz="1200" b="1" dirty="0">
              <a:solidFill>
                <a:schemeClr val="tx1"/>
              </a:solidFill>
              <a:latin typeface="Century Gothic" pitchFamily="34" charset="0"/>
            </a:endParaRPr>
          </a:p>
        </p:txBody>
      </p:sp>
      <p:sp>
        <p:nvSpPr>
          <p:cNvPr id="14" name="Rectangle 13">
            <a:hlinkClick r:id="" action="ppaction://noaction"/>
          </p:cNvPr>
          <p:cNvSpPr/>
          <p:nvPr/>
        </p:nvSpPr>
        <p:spPr>
          <a:xfrm>
            <a:off x="7740352"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Sin, cos and tan 2</a:t>
            </a:r>
            <a:endParaRPr lang="en-GB" sz="1200" b="1" dirty="0">
              <a:solidFill>
                <a:schemeClr val="tx1"/>
              </a:solidFill>
              <a:latin typeface="Century Gothic" pitchFamily="34" charset="0"/>
            </a:endParaRPr>
          </a:p>
        </p:txBody>
      </p:sp>
      <p:sp>
        <p:nvSpPr>
          <p:cNvPr id="15" name="Rectangle 14">
            <a:hlinkClick r:id="" action="ppaction://noaction"/>
          </p:cNvPr>
          <p:cNvSpPr/>
          <p:nvPr/>
        </p:nvSpPr>
        <p:spPr>
          <a:xfrm>
            <a:off x="35496"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Sine rule</a:t>
            </a:r>
            <a:endParaRPr lang="en-GB" sz="1200" b="1" dirty="0">
              <a:solidFill>
                <a:schemeClr val="tx1"/>
              </a:solidFill>
              <a:latin typeface="Century Gothic" pitchFamily="34" charset="0"/>
            </a:endParaRPr>
          </a:p>
        </p:txBody>
      </p:sp>
      <p:sp>
        <p:nvSpPr>
          <p:cNvPr id="16" name="Rectangle 15">
            <a:hlinkClick r:id="" action="ppaction://noaction"/>
          </p:cNvPr>
          <p:cNvSpPr/>
          <p:nvPr/>
        </p:nvSpPr>
        <p:spPr>
          <a:xfrm>
            <a:off x="1547664" y="3212976"/>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Cosine rule</a:t>
            </a:r>
            <a:endParaRPr lang="en-GB" sz="1200" b="1" dirty="0">
              <a:solidFill>
                <a:schemeClr val="tx1"/>
              </a:solidFill>
              <a:latin typeface="Century Gothic" pitchFamily="34" charset="0"/>
            </a:endParaRPr>
          </a:p>
        </p:txBody>
      </p:sp>
      <p:sp>
        <p:nvSpPr>
          <p:cNvPr id="17" name="Rectangle 16">
            <a:hlinkClick r:id="" action="ppaction://noaction"/>
          </p:cNvPr>
          <p:cNvSpPr/>
          <p:nvPr/>
        </p:nvSpPr>
        <p:spPr>
          <a:xfrm>
            <a:off x="3131840" y="3212976"/>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Sine and cosine rules</a:t>
            </a:r>
            <a:endParaRPr lang="en-GB" sz="1200" b="1" dirty="0">
              <a:solidFill>
                <a:schemeClr val="tx1"/>
              </a:solidFill>
              <a:latin typeface="Century Gothic" pitchFamily="34" charset="0"/>
            </a:endParaRPr>
          </a:p>
        </p:txBody>
      </p:sp>
      <p:sp>
        <p:nvSpPr>
          <p:cNvPr id="18" name="Rectangle 17">
            <a:hlinkClick r:id="" action="ppaction://noaction"/>
          </p:cNvPr>
          <p:cNvSpPr/>
          <p:nvPr/>
        </p:nvSpPr>
        <p:spPr>
          <a:xfrm>
            <a:off x="4644008" y="3212976"/>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Trig- missing angles</a:t>
            </a:r>
            <a:endParaRPr lang="en-GB" sz="1200" b="1" dirty="0">
              <a:solidFill>
                <a:schemeClr val="tx1"/>
              </a:solidFill>
              <a:latin typeface="Century Gothic" pitchFamily="34" charset="0"/>
            </a:endParaRPr>
          </a:p>
        </p:txBody>
      </p:sp>
      <p:sp>
        <p:nvSpPr>
          <p:cNvPr id="19" name="Rectangle 18">
            <a:hlinkClick r:id="" action="ppaction://noaction"/>
          </p:cNvPr>
          <p:cNvSpPr/>
          <p:nvPr/>
        </p:nvSpPr>
        <p:spPr>
          <a:xfrm>
            <a:off x="7812360" y="5013176"/>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Pythagoras</a:t>
            </a:r>
            <a:endParaRPr lang="en-GB" sz="1200" b="1" dirty="0">
              <a:solidFill>
                <a:schemeClr val="tx1"/>
              </a:solidFill>
              <a:latin typeface="Century Gothic" pitchFamily="34" charset="0"/>
            </a:endParaRPr>
          </a:p>
        </p:txBody>
      </p:sp>
      <p:sp>
        <p:nvSpPr>
          <p:cNvPr id="20" name="Rectangle 19">
            <a:hlinkClick r:id="" action="ppaction://noaction"/>
          </p:cNvPr>
          <p:cNvSpPr/>
          <p:nvPr/>
        </p:nvSpPr>
        <p:spPr>
          <a:xfrm>
            <a:off x="7740352" y="3212976"/>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latin typeface="Century Gothic" pitchFamily="34" charset="0"/>
              </a:rPr>
              <a:t>Angles on a straight line  and around a point</a:t>
            </a:r>
            <a:endParaRPr lang="en-GB" sz="1100" b="1" dirty="0">
              <a:solidFill>
                <a:schemeClr val="tx1"/>
              </a:solidFill>
              <a:latin typeface="Century Gothic" pitchFamily="34" charset="0"/>
            </a:endParaRPr>
          </a:p>
        </p:txBody>
      </p:sp>
      <p:sp>
        <p:nvSpPr>
          <p:cNvPr id="21" name="Rectangle 20">
            <a:hlinkClick r:id="" action="ppaction://noaction"/>
          </p:cNvPr>
          <p:cNvSpPr/>
          <p:nvPr/>
        </p:nvSpPr>
        <p:spPr>
          <a:xfrm>
            <a:off x="35496"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Angles on parallel lines</a:t>
            </a:r>
            <a:endParaRPr lang="en-GB" sz="1200" b="1" dirty="0">
              <a:solidFill>
                <a:schemeClr val="tx1"/>
              </a:solidFill>
              <a:latin typeface="Century Gothic" pitchFamily="34" charset="0"/>
            </a:endParaRPr>
          </a:p>
        </p:txBody>
      </p:sp>
      <p:sp>
        <p:nvSpPr>
          <p:cNvPr id="22" name="Rectangle 21">
            <a:hlinkClick r:id="" action="ppaction://noaction"/>
          </p:cNvPr>
          <p:cNvSpPr/>
          <p:nvPr/>
        </p:nvSpPr>
        <p:spPr>
          <a:xfrm>
            <a:off x="6228184" y="31409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Angles in a triangle</a:t>
            </a:r>
            <a:endParaRPr lang="en-GB" sz="1200" b="1" dirty="0">
              <a:solidFill>
                <a:schemeClr val="tx1"/>
              </a:solidFill>
              <a:latin typeface="Century Gothic" pitchFamily="34" charset="0"/>
            </a:endParaRPr>
          </a:p>
        </p:txBody>
      </p:sp>
      <p:sp>
        <p:nvSpPr>
          <p:cNvPr id="23" name="Rectangle 22">
            <a:hlinkClick r:id="" action="ppaction://noaction"/>
          </p:cNvPr>
          <p:cNvSpPr/>
          <p:nvPr/>
        </p:nvSpPr>
        <p:spPr>
          <a:xfrm>
            <a:off x="0" y="58772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Plans and Elevations</a:t>
            </a:r>
            <a:endParaRPr lang="en-GB" sz="1200" b="1" dirty="0">
              <a:solidFill>
                <a:schemeClr val="tx1"/>
              </a:solidFill>
              <a:latin typeface="Century Gothic" pitchFamily="34" charset="0"/>
            </a:endParaRPr>
          </a:p>
        </p:txBody>
      </p:sp>
      <p:sp>
        <p:nvSpPr>
          <p:cNvPr id="24" name="Rectangle 23">
            <a:hlinkClick r:id="rId4" action="ppaction://hlinksldjump"/>
          </p:cNvPr>
          <p:cNvSpPr/>
          <p:nvPr/>
        </p:nvSpPr>
        <p:spPr>
          <a:xfrm>
            <a:off x="3131840"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Perimeter</a:t>
            </a:r>
            <a:endParaRPr lang="en-GB" sz="1200" b="1" dirty="0">
              <a:solidFill>
                <a:schemeClr val="tx1"/>
              </a:solidFill>
              <a:latin typeface="Century Gothic" pitchFamily="34" charset="0"/>
            </a:endParaRPr>
          </a:p>
        </p:txBody>
      </p:sp>
      <p:sp>
        <p:nvSpPr>
          <p:cNvPr id="25" name="Rectangle 24">
            <a:hlinkClick r:id="" action="ppaction://noaction"/>
          </p:cNvPr>
          <p:cNvSpPr/>
          <p:nvPr/>
        </p:nvSpPr>
        <p:spPr>
          <a:xfrm>
            <a:off x="7812360"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Worded Pythagoras</a:t>
            </a:r>
            <a:endParaRPr lang="en-GB" sz="1200" b="1" dirty="0">
              <a:solidFill>
                <a:schemeClr val="tx1"/>
              </a:solidFill>
              <a:latin typeface="Century Gothic" pitchFamily="34" charset="0"/>
            </a:endParaRPr>
          </a:p>
        </p:txBody>
      </p:sp>
      <p:sp>
        <p:nvSpPr>
          <p:cNvPr id="26" name="Rectangle 25">
            <a:hlinkClick r:id="" action="ppaction://noaction"/>
          </p:cNvPr>
          <p:cNvSpPr/>
          <p:nvPr/>
        </p:nvSpPr>
        <p:spPr>
          <a:xfrm>
            <a:off x="35496"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Reflection 1</a:t>
            </a:r>
            <a:endParaRPr lang="en-GB" sz="1200" b="1" dirty="0">
              <a:solidFill>
                <a:schemeClr val="tx1"/>
              </a:solidFill>
              <a:latin typeface="Century Gothic" pitchFamily="34" charset="0"/>
            </a:endParaRPr>
          </a:p>
        </p:txBody>
      </p:sp>
      <p:sp>
        <p:nvSpPr>
          <p:cNvPr id="27" name="Rectangle 26">
            <a:hlinkClick r:id="" action="ppaction://noaction"/>
          </p:cNvPr>
          <p:cNvSpPr/>
          <p:nvPr/>
        </p:nvSpPr>
        <p:spPr>
          <a:xfrm>
            <a:off x="1547664"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Reflection 2</a:t>
            </a:r>
            <a:endParaRPr lang="en-GB" sz="1200" b="1" dirty="0">
              <a:solidFill>
                <a:schemeClr val="tx1"/>
              </a:solidFill>
              <a:latin typeface="Century Gothic" pitchFamily="34" charset="0"/>
            </a:endParaRPr>
          </a:p>
        </p:txBody>
      </p:sp>
      <p:sp>
        <p:nvSpPr>
          <p:cNvPr id="28" name="Rectangle 27">
            <a:hlinkClick r:id="" action="ppaction://noaction"/>
          </p:cNvPr>
          <p:cNvSpPr/>
          <p:nvPr/>
        </p:nvSpPr>
        <p:spPr>
          <a:xfrm>
            <a:off x="3131840"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Translation</a:t>
            </a:r>
            <a:endParaRPr lang="en-GB" sz="1200" b="1" dirty="0">
              <a:solidFill>
                <a:schemeClr val="tx1"/>
              </a:solidFill>
              <a:latin typeface="Century Gothic" pitchFamily="34" charset="0"/>
            </a:endParaRPr>
          </a:p>
        </p:txBody>
      </p:sp>
      <p:sp>
        <p:nvSpPr>
          <p:cNvPr id="29" name="Rectangle 28">
            <a:hlinkClick r:id="" action="ppaction://noaction"/>
          </p:cNvPr>
          <p:cNvSpPr/>
          <p:nvPr/>
        </p:nvSpPr>
        <p:spPr>
          <a:xfrm>
            <a:off x="4644008"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Rotation</a:t>
            </a:r>
            <a:endParaRPr lang="en-GB" sz="1200" b="1" dirty="0">
              <a:solidFill>
                <a:schemeClr val="tx1"/>
              </a:solidFill>
              <a:latin typeface="Century Gothic" pitchFamily="34" charset="0"/>
            </a:endParaRPr>
          </a:p>
        </p:txBody>
      </p:sp>
      <p:sp>
        <p:nvSpPr>
          <p:cNvPr id="30" name="Rectangle 29">
            <a:hlinkClick r:id="rId5" action="ppaction://hlinksldjump"/>
          </p:cNvPr>
          <p:cNvSpPr/>
          <p:nvPr/>
        </p:nvSpPr>
        <p:spPr>
          <a:xfrm>
            <a:off x="6228184" y="49411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3D Pythagoras</a:t>
            </a:r>
            <a:endParaRPr lang="en-GB" sz="1200" b="1" dirty="0">
              <a:solidFill>
                <a:schemeClr val="tx1"/>
              </a:solidFill>
              <a:latin typeface="Century Gothic" pitchFamily="34" charset="0"/>
            </a:endParaRPr>
          </a:p>
        </p:txBody>
      </p:sp>
      <p:sp>
        <p:nvSpPr>
          <p:cNvPr id="31" name="Rectangle 30">
            <a:hlinkClick r:id="" action="ppaction://noaction"/>
          </p:cNvPr>
          <p:cNvSpPr/>
          <p:nvPr/>
        </p:nvSpPr>
        <p:spPr>
          <a:xfrm>
            <a:off x="7740352" y="1340768"/>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Circle theory angles connected by a chord</a:t>
            </a:r>
            <a:endParaRPr lang="en-GB" sz="1200" b="1" dirty="0">
              <a:solidFill>
                <a:schemeClr val="tx1"/>
              </a:solidFill>
              <a:latin typeface="Century Gothic" pitchFamily="34" charset="0"/>
            </a:endParaRPr>
          </a:p>
        </p:txBody>
      </p:sp>
      <p:sp>
        <p:nvSpPr>
          <p:cNvPr id="37" name="Rectangle 36">
            <a:hlinkClick r:id="" action="ppaction://noaction"/>
          </p:cNvPr>
          <p:cNvSpPr/>
          <p:nvPr/>
        </p:nvSpPr>
        <p:spPr>
          <a:xfrm>
            <a:off x="35496"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Circle theory cyclic quads</a:t>
            </a:r>
            <a:endParaRPr lang="en-GB" sz="1200" b="1" dirty="0">
              <a:solidFill>
                <a:schemeClr val="tx1"/>
              </a:solidFill>
              <a:latin typeface="Century Gothic" pitchFamily="34" charset="0"/>
            </a:endParaRPr>
          </a:p>
        </p:txBody>
      </p:sp>
      <p:sp>
        <p:nvSpPr>
          <p:cNvPr id="38" name="Rectangle 37">
            <a:hlinkClick r:id="" action="ppaction://noaction"/>
          </p:cNvPr>
          <p:cNvSpPr/>
          <p:nvPr/>
        </p:nvSpPr>
        <p:spPr>
          <a:xfrm>
            <a:off x="1547664" y="22768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Circle theory tangents</a:t>
            </a:r>
            <a:endParaRPr lang="en-GB" sz="1200" b="1" dirty="0">
              <a:solidFill>
                <a:schemeClr val="tx1"/>
              </a:solidFill>
              <a:latin typeface="Century Gothic" pitchFamily="34" charset="0"/>
            </a:endParaRPr>
          </a:p>
        </p:txBody>
      </p:sp>
      <p:sp>
        <p:nvSpPr>
          <p:cNvPr id="33" name="Rectangle 32">
            <a:hlinkClick r:id="" action="ppaction://noaction"/>
          </p:cNvPr>
          <p:cNvSpPr/>
          <p:nvPr/>
        </p:nvSpPr>
        <p:spPr>
          <a:xfrm>
            <a:off x="1547664"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Angles in Polygons</a:t>
            </a:r>
            <a:endParaRPr lang="en-GB" sz="1200" b="1" dirty="0">
              <a:solidFill>
                <a:schemeClr val="tx1"/>
              </a:solidFill>
              <a:latin typeface="Century Gothic" pitchFamily="34" charset="0"/>
            </a:endParaRPr>
          </a:p>
        </p:txBody>
      </p:sp>
      <p:sp>
        <p:nvSpPr>
          <p:cNvPr id="34" name="Rectangle 33">
            <a:hlinkClick r:id="rId5" action="ppaction://hlinksldjump"/>
          </p:cNvPr>
          <p:cNvSpPr/>
          <p:nvPr/>
        </p:nvSpPr>
        <p:spPr>
          <a:xfrm>
            <a:off x="3131840"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Interior and Exterior angles</a:t>
            </a:r>
            <a:endParaRPr lang="en-GB" sz="1200" b="1" dirty="0">
              <a:solidFill>
                <a:schemeClr val="tx1"/>
              </a:solidFill>
              <a:latin typeface="Century Gothic" pitchFamily="34" charset="0"/>
            </a:endParaRPr>
          </a:p>
        </p:txBody>
      </p:sp>
      <p:sp>
        <p:nvSpPr>
          <p:cNvPr id="35" name="Rectangle 34">
            <a:hlinkClick r:id="rId5" action="ppaction://hlinksldjump"/>
          </p:cNvPr>
          <p:cNvSpPr/>
          <p:nvPr/>
        </p:nvSpPr>
        <p:spPr>
          <a:xfrm>
            <a:off x="4644008" y="4077072"/>
            <a:ext cx="1224136" cy="792088"/>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latin typeface="Century Gothic" pitchFamily="34" charset="0"/>
              </a:rPr>
              <a:t>Polygons- finding sides</a:t>
            </a:r>
            <a:endParaRPr lang="en-GB" sz="1200" b="1" dirty="0">
              <a:solidFill>
                <a:schemeClr val="tx1"/>
              </a:solidFill>
              <a:latin typeface="Century Gothic" pitchFamily="34" charset="0"/>
            </a:endParaRPr>
          </a:p>
        </p:txBody>
      </p:sp>
      <p:sp>
        <p:nvSpPr>
          <p:cNvPr id="36" name="Rectangle 35">
            <a:hlinkClick r:id="" action="ppaction://hlinkshowjump?jump=firstslide"/>
          </p:cNvPr>
          <p:cNvSpPr/>
          <p:nvPr/>
        </p:nvSpPr>
        <p:spPr>
          <a:xfrm>
            <a:off x="7740352"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Reverse Percentages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2049" name="Rectangle 1"/>
          <p:cNvSpPr>
            <a:spLocks noChangeArrowheads="1"/>
          </p:cNvSpPr>
          <p:nvPr/>
        </p:nvSpPr>
        <p:spPr bwMode="auto">
          <a:xfrm>
            <a:off x="0" y="764704"/>
            <a:ext cx="5004048"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What would you multiply an amount by to  increase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the original prices of these prices that have been increased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£49.5 after 10%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£74.75 after 15%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£61 after 22%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£104 after 30%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£120 after 50% increase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 have £252 in my bank account; this is due to me earning 5% interest on what I originally had put in. How much money did I have originally in my bank account?</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5004048" y="764704"/>
            <a:ext cx="3960440" cy="5078313"/>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What would you multiply an amount by to decrease it by:</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5. Find the original prices of these items that have been decreased by the given percentage: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£72 after 10%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£93.5 after 15%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£39 after 35%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£4 9fter 40%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Cost= £67.50 after 55% decrease</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A Cars value has dropped by 11.5% it is now worth £3053.25, what was it worth when it was new?</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7345" name="Rectangle 1"/>
          <p:cNvSpPr>
            <a:spLocks noChangeArrowheads="1"/>
          </p:cNvSpPr>
          <p:nvPr/>
        </p:nvSpPr>
        <p:spPr bwMode="auto">
          <a:xfrm>
            <a:off x="9684568" y="900594"/>
            <a:ext cx="2051720" cy="5909310"/>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1.04</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1.005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1.135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685800" lvl="1" indent="-228600" eaLnBrk="0" fontAlgn="base" hangingPunct="0">
              <a:spcBef>
                <a:spcPct val="0"/>
              </a:spcBef>
              <a:spcAft>
                <a:spcPct val="0"/>
              </a:spcAft>
              <a:buFont typeface="+mj-lt"/>
              <a:buAutoNum type="alphaLcParenR"/>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indent="-228600" eaLnBrk="0" fontAlgn="base" hangingPunct="0">
              <a:spcBef>
                <a:spcPct val="0"/>
              </a:spcBef>
              <a:spcAft>
                <a:spcPct val="0"/>
              </a:spcAft>
              <a:buFont typeface="+mj-lt"/>
              <a:buAutoNum type="arabicPeriod"/>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240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0.96</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0.995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0.865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150</a:t>
            </a:r>
            <a:endParaRPr kumimoji="0" lang="en-GB" sz="11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3450</a:t>
            </a:r>
            <a:endParaRPr kumimoji="0" lang="en-GB"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Standard Form</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23517" t="22266" r="28334" b="25563"/>
          <a:stretch>
            <a:fillRect/>
          </a:stretch>
        </p:blipFill>
        <p:spPr bwMode="auto">
          <a:xfrm>
            <a:off x="323528" y="692696"/>
            <a:ext cx="8532440" cy="5197923"/>
          </a:xfrm>
          <a:prstGeom prst="rect">
            <a:avLst/>
          </a:prstGeom>
          <a:noFill/>
          <a:ln w="9525">
            <a:noFill/>
            <a:miter lim="800000"/>
            <a:headEnd/>
            <a:tailEnd/>
          </a:ln>
        </p:spPr>
      </p:pic>
      <p:sp>
        <p:nvSpPr>
          <p:cNvPr id="56321" name="Rectangle 1"/>
          <p:cNvSpPr>
            <a:spLocks noChangeArrowheads="1"/>
          </p:cNvSpPr>
          <p:nvPr/>
        </p:nvSpPr>
        <p:spPr bwMode="auto">
          <a:xfrm>
            <a:off x="8862459" y="946171"/>
            <a:ext cx="2267744" cy="5855449"/>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err="1" smtClean="0">
                <a:ln>
                  <a:noFill/>
                </a:ln>
                <a:solidFill>
                  <a:schemeClr val="tx1"/>
                </a:solidFill>
                <a:effectLst/>
                <a:latin typeface="Comic Sans MS" pitchFamily="66" charset="0"/>
                <a:ea typeface="Calibri" pitchFamily="34" charset="0"/>
                <a:cs typeface="Times New Roman" pitchFamily="18" charset="0"/>
              </a:rPr>
              <a:t>a,e,f,g</a:t>
            </a: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rabicPeriod"/>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474000000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190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8620000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64000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35000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66300000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909000000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8710000000</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buFontTx/>
              <a:buAutoNum type="arabicPeriod"/>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p>
          <a:p>
            <a:pPr lvl="1" eaLnBrk="0" fontAlgn="base" hangingPunct="0">
              <a:spcBef>
                <a:spcPct val="0"/>
              </a:spcBef>
              <a:spcAft>
                <a:spcPct val="0"/>
              </a:spcAft>
              <a:buFontTx/>
              <a:buAutoNum type="arabicPeriod"/>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0.000000000136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0.00000000095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0.00000638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0.0000000796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0.0000056</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0.00000000543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0.000000000632</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0.00048</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0.000161</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8.3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3</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4.4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1.35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7</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9.87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7</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9.301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-5</a:t>
            </a:r>
            <a:endParaRPr kumimoji="0" lang="en-GB" sz="105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4.3 x 10</a:t>
            </a:r>
            <a:r>
              <a:rPr kumimoji="0" lang="en-GB" sz="1200" b="1" i="0" u="sng" strike="noStrike" cap="none" normalizeH="0" baseline="30000" dirty="0" smtClean="0">
                <a:ln>
                  <a:noFill/>
                </a:ln>
                <a:solidFill>
                  <a:schemeClr val="tx1"/>
                </a:solidFill>
                <a:effectLst/>
                <a:latin typeface="Comic Sans MS" pitchFamily="66" charset="0"/>
                <a:ea typeface="Calibri" pitchFamily="34" charset="0"/>
                <a:cs typeface="Times New Roman" pitchFamily="18" charset="0"/>
              </a:rPr>
              <a:t>-4</a:t>
            </a:r>
            <a:endParaRPr kumimoji="0" lang="en-GB"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71400"/>
            <a:ext cx="8229600" cy="1143000"/>
          </a:xfrm>
        </p:spPr>
        <p:txBody>
          <a:bodyPr>
            <a:noAutofit/>
          </a:bodyPr>
          <a:lstStyle/>
          <a:p>
            <a:r>
              <a:rPr lang="en-GB" sz="3200" dirty="0" smtClean="0">
                <a:latin typeface="Century Gothic" pitchFamily="34" charset="0"/>
              </a:rPr>
              <a:t>Two Brackets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1"/>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1026" name="Picture 2"/>
          <p:cNvPicPr>
            <a:picLocks noChangeAspect="1" noChangeArrowheads="1"/>
          </p:cNvPicPr>
          <p:nvPr/>
        </p:nvPicPr>
        <p:blipFill>
          <a:blip r:embed="rId2" cstate="print"/>
          <a:srcRect l="27944" t="22266" r="29722" b="15719"/>
          <a:stretch>
            <a:fillRect/>
          </a:stretch>
        </p:blipFill>
        <p:spPr bwMode="auto">
          <a:xfrm>
            <a:off x="0" y="764704"/>
            <a:ext cx="6300192" cy="5188872"/>
          </a:xfrm>
          <a:prstGeom prst="rect">
            <a:avLst/>
          </a:prstGeom>
          <a:noFill/>
          <a:ln w="76200">
            <a:solidFill>
              <a:schemeClr val="tx1"/>
            </a:solidFill>
            <a:miter lim="800000"/>
            <a:headEnd/>
            <a:tailEnd/>
          </a:ln>
        </p:spPr>
      </p:pic>
      <p:sp>
        <p:nvSpPr>
          <p:cNvPr id="55297" name="Rectangle 1"/>
          <p:cNvSpPr>
            <a:spLocks noChangeArrowheads="1"/>
          </p:cNvSpPr>
          <p:nvPr/>
        </p:nvSpPr>
        <p:spPr bwMode="auto">
          <a:xfrm>
            <a:off x="6516216" y="1345704"/>
            <a:ext cx="2627784" cy="3847207"/>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x2+12x+35</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x2+10x + 21</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+ 5x + 6</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+ 6x + 8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+ 9x + 8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49</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12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+ 8x -20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x2 -17x + 72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-10x + 24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6x2+15x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9</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8x2 + 76x -40</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9x2-71x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48x + 42</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9x2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37x + 4</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 + 12x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28x2  + 21x  -49</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12x2 -36x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15x2 + 10x </a:t>
            </a:r>
            <a:r>
              <a:rPr kumimoji="0" lang="en-GB" sz="1000" b="1" i="0" u="sng"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25</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6516216" y="571334"/>
            <a:ext cx="2627784" cy="5386090"/>
          </a:xfrm>
          <a:prstGeom prst="rect">
            <a:avLst/>
          </a:prstGeom>
          <a:solidFill>
            <a:schemeClr val="bg1"/>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2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x2+12x+35</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x2+10x + 21</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+ 5x + 6</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+ 6x + 8</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+ 9x + 8</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49</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12</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+ 8x -20</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x2 -17x + 72</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x2  -10x + 24</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6x2+15x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9</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8x2 + 76x -40</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9x2-71x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8</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48x + 42</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9x2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37x + 4</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6x2 + 12x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28x2  + 21x  -49</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12x2 -36x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48</a:t>
            </a:r>
            <a:endParaRPr kumimoji="0" lang="en-GB" sz="1100" b="0" i="0"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15x2 + 10x </a:t>
            </a:r>
            <a:r>
              <a:rPr kumimoji="0" lang="en-GB" sz="1400" b="1" i="0"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GB" sz="14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25</a:t>
            </a:r>
            <a:endParaRPr kumimoji="0" lang="en-GB" sz="3200" b="0" i="0"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566936"/>
          </a:xfrm>
          <a:solidFill>
            <a:schemeClr val="bg1"/>
          </a:solidFill>
          <a:ln>
            <a:solidFill>
              <a:schemeClr val="tx1"/>
            </a:solidFill>
          </a:ln>
        </p:spPr>
        <p:txBody>
          <a:bodyPr>
            <a:noAutofit/>
          </a:bodyPr>
          <a:lstStyle/>
          <a:p>
            <a:r>
              <a:rPr lang="en-GB" sz="3200" dirty="0" smtClean="0">
                <a:latin typeface="Century Gothic" pitchFamily="34" charset="0"/>
              </a:rPr>
              <a:t>3D Pythagoras</a:t>
            </a:r>
            <a:endParaRPr lang="en-GB" sz="2800" dirty="0">
              <a:latin typeface="Century Gothic" pitchFamily="34" charset="0"/>
            </a:endParaRPr>
          </a:p>
        </p:txBody>
      </p:sp>
      <p:sp>
        <p:nvSpPr>
          <p:cNvPr id="13" name="Rectangle 1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6" name="Picture 5"/>
          <p:cNvPicPr/>
          <p:nvPr/>
        </p:nvPicPr>
        <p:blipFill>
          <a:blip r:embed="rId2" cstate="print"/>
          <a:srcRect l="12862" t="1714" r="13344"/>
          <a:stretch>
            <a:fillRect/>
          </a:stretch>
        </p:blipFill>
        <p:spPr bwMode="auto">
          <a:xfrm>
            <a:off x="0" y="1484784"/>
            <a:ext cx="6120680" cy="4320480"/>
          </a:xfrm>
          <a:prstGeom prst="rect">
            <a:avLst/>
          </a:prstGeom>
          <a:noFill/>
          <a:ln w="9525">
            <a:solidFill>
              <a:schemeClr val="tx1"/>
            </a:solidFill>
            <a:miter lim="800000"/>
            <a:headEnd/>
            <a:tailEnd/>
          </a:ln>
        </p:spPr>
      </p:pic>
      <p:sp>
        <p:nvSpPr>
          <p:cNvPr id="7" name="TextBox 6"/>
          <p:cNvSpPr txBox="1"/>
          <p:nvPr/>
        </p:nvSpPr>
        <p:spPr>
          <a:xfrm>
            <a:off x="251520" y="980728"/>
            <a:ext cx="8521885" cy="461665"/>
          </a:xfrm>
          <a:prstGeom prst="rect">
            <a:avLst/>
          </a:prstGeom>
          <a:solidFill>
            <a:schemeClr val="bg1"/>
          </a:solidFill>
          <a:ln>
            <a:solidFill>
              <a:schemeClr val="tx1"/>
            </a:solidFill>
          </a:ln>
        </p:spPr>
        <p:txBody>
          <a:bodyPr wrap="none" rtlCol="0">
            <a:spAutoFit/>
          </a:bodyPr>
          <a:lstStyle/>
          <a:p>
            <a:r>
              <a:rPr lang="en-GB" sz="2400" dirty="0" smtClean="0">
                <a:latin typeface="Century Gothic" pitchFamily="34" charset="0"/>
              </a:rPr>
              <a:t>Find the length of the longest diagonal of these cuboids</a:t>
            </a:r>
            <a:endParaRPr lang="en-GB" sz="2400" dirty="0">
              <a:latin typeface="Century Gothic" pitchFamily="34" charset="0"/>
            </a:endParaRPr>
          </a:p>
        </p:txBody>
      </p:sp>
      <p:sp>
        <p:nvSpPr>
          <p:cNvPr id="8" name="TextBox 7"/>
          <p:cNvSpPr txBox="1"/>
          <p:nvPr/>
        </p:nvSpPr>
        <p:spPr>
          <a:xfrm>
            <a:off x="6444208" y="2276872"/>
            <a:ext cx="1944216" cy="2677656"/>
          </a:xfrm>
          <a:prstGeom prst="rect">
            <a:avLst/>
          </a:prstGeom>
          <a:solidFill>
            <a:schemeClr val="bg1"/>
          </a:solidFill>
          <a:ln>
            <a:solidFill>
              <a:schemeClr val="tx1"/>
            </a:solidFill>
          </a:ln>
        </p:spPr>
        <p:txBody>
          <a:bodyPr wrap="square" rtlCol="0">
            <a:spAutoFit/>
          </a:bodyPr>
          <a:lstStyle/>
          <a:p>
            <a:pPr marL="457200" indent="-457200">
              <a:buFont typeface="+mj-lt"/>
              <a:buAutoNum type="arabicParenR"/>
            </a:pPr>
            <a:r>
              <a:rPr lang="en-GB" sz="2400" b="1" dirty="0" smtClean="0"/>
              <a:t>Answers</a:t>
            </a:r>
          </a:p>
          <a:p>
            <a:pPr marL="457200" indent="-457200">
              <a:buFont typeface="+mj-lt"/>
              <a:buAutoNum type="arabicParenR"/>
            </a:pPr>
            <a:r>
              <a:rPr lang="en-GB" sz="2400" b="1" dirty="0" smtClean="0"/>
              <a:t>11.2cm</a:t>
            </a:r>
          </a:p>
          <a:p>
            <a:pPr marL="457200" indent="-457200">
              <a:buFont typeface="+mj-lt"/>
              <a:buAutoNum type="arabicParenR"/>
            </a:pPr>
            <a:r>
              <a:rPr lang="en-GB" sz="2400" b="1" dirty="0" smtClean="0"/>
              <a:t>12.0cm</a:t>
            </a:r>
          </a:p>
          <a:p>
            <a:pPr marL="457200" indent="-457200">
              <a:buFont typeface="+mj-lt"/>
              <a:buAutoNum type="arabicParenR"/>
            </a:pPr>
            <a:r>
              <a:rPr lang="en-GB" sz="2400" b="1" dirty="0" smtClean="0"/>
              <a:t>12.2cm</a:t>
            </a:r>
          </a:p>
          <a:p>
            <a:pPr marL="457200" indent="-457200">
              <a:buFont typeface="+mj-lt"/>
              <a:buAutoNum type="arabicParenR"/>
            </a:pPr>
            <a:r>
              <a:rPr lang="en-GB" sz="2400" b="1" dirty="0" smtClean="0"/>
              <a:t>9.4cm</a:t>
            </a:r>
          </a:p>
          <a:p>
            <a:pPr marL="457200" indent="-457200">
              <a:buFont typeface="+mj-lt"/>
              <a:buAutoNum type="arabicParenR"/>
            </a:pPr>
            <a:r>
              <a:rPr lang="en-GB" sz="2400" b="1" dirty="0" smtClean="0"/>
              <a:t>13.4cm</a:t>
            </a:r>
          </a:p>
          <a:p>
            <a:pPr marL="457200" indent="-457200">
              <a:buFont typeface="+mj-lt"/>
              <a:buAutoNum type="arabicParenR"/>
            </a:pPr>
            <a:r>
              <a:rPr lang="en-GB" sz="2400" b="1" dirty="0" smtClean="0"/>
              <a:t>15.2cm</a:t>
            </a:r>
            <a:endParaRPr lang="en-GB"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0" y="1484784"/>
            <a:ext cx="5364088" cy="3312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p:cNvSpPr/>
          <p:nvPr/>
        </p:nvSpPr>
        <p:spPr>
          <a:xfrm>
            <a:off x="5076056" y="3933056"/>
            <a:ext cx="4067944" cy="29249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p:cNvSpPr/>
          <p:nvPr/>
        </p:nvSpPr>
        <p:spPr>
          <a:xfrm>
            <a:off x="5580112" y="1556792"/>
            <a:ext cx="3563888"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 name="Group 23"/>
          <p:cNvGrpSpPr/>
          <p:nvPr/>
        </p:nvGrpSpPr>
        <p:grpSpPr>
          <a:xfrm>
            <a:off x="0" y="1340768"/>
            <a:ext cx="5434228" cy="3133278"/>
            <a:chOff x="0" y="1835532"/>
            <a:chExt cx="9652285" cy="4843865"/>
          </a:xfrm>
        </p:grpSpPr>
        <p:sp>
          <p:nvSpPr>
            <p:cNvPr id="4" name="Rectangle 3"/>
            <p:cNvSpPr/>
            <p:nvPr/>
          </p:nvSpPr>
          <p:spPr>
            <a:xfrm>
              <a:off x="755576" y="2339588"/>
              <a:ext cx="302433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 name="Rectangle 4"/>
            <p:cNvSpPr/>
            <p:nvPr/>
          </p:nvSpPr>
          <p:spPr>
            <a:xfrm>
              <a:off x="5580112" y="2339588"/>
              <a:ext cx="1584176" cy="10801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Rectangle 5"/>
            <p:cNvSpPr/>
            <p:nvPr/>
          </p:nvSpPr>
          <p:spPr>
            <a:xfrm>
              <a:off x="1259632" y="4283804"/>
              <a:ext cx="504056"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7" name="Rectangle 6"/>
            <p:cNvSpPr/>
            <p:nvPr/>
          </p:nvSpPr>
          <p:spPr>
            <a:xfrm>
              <a:off x="2843808" y="4283804"/>
              <a:ext cx="2376264" cy="1872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8" name="Rectangle 7"/>
            <p:cNvSpPr/>
            <p:nvPr/>
          </p:nvSpPr>
          <p:spPr>
            <a:xfrm>
              <a:off x="6202283" y="4507216"/>
              <a:ext cx="2376265" cy="6480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 name="TextBox 8"/>
            <p:cNvSpPr txBox="1"/>
            <p:nvPr/>
          </p:nvSpPr>
          <p:spPr>
            <a:xfrm>
              <a:off x="3644269" y="2629138"/>
              <a:ext cx="1019888" cy="523385"/>
            </a:xfrm>
            <a:prstGeom prst="rect">
              <a:avLst/>
            </a:prstGeom>
            <a:noFill/>
          </p:spPr>
          <p:txBody>
            <a:bodyPr wrap="none" rtlCol="0">
              <a:spAutoFit/>
            </a:bodyPr>
            <a:lstStyle/>
            <a:p>
              <a:r>
                <a:rPr lang="en-GB" sz="1600" dirty="0" smtClean="0">
                  <a:latin typeface="Comic Sans MS" pitchFamily="66" charset="0"/>
                </a:rPr>
                <a:t>5cm</a:t>
              </a:r>
              <a:endParaRPr lang="en-GB" sz="1600" dirty="0">
                <a:latin typeface="Comic Sans MS" pitchFamily="66" charset="0"/>
              </a:endParaRPr>
            </a:p>
          </p:txBody>
        </p:sp>
        <p:sp>
          <p:nvSpPr>
            <p:cNvPr id="10" name="TextBox 9"/>
            <p:cNvSpPr txBox="1"/>
            <p:nvPr/>
          </p:nvSpPr>
          <p:spPr>
            <a:xfrm>
              <a:off x="1835696" y="3419708"/>
              <a:ext cx="1019888" cy="523385"/>
            </a:xfrm>
            <a:prstGeom prst="rect">
              <a:avLst/>
            </a:prstGeom>
            <a:noFill/>
          </p:spPr>
          <p:txBody>
            <a:bodyPr wrap="none" rtlCol="0">
              <a:spAutoFit/>
            </a:bodyPr>
            <a:lstStyle/>
            <a:p>
              <a:r>
                <a:rPr lang="en-GB" sz="1600" dirty="0">
                  <a:latin typeface="Comic Sans MS" pitchFamily="66" charset="0"/>
                </a:rPr>
                <a:t>8</a:t>
              </a:r>
              <a:r>
                <a:rPr lang="en-GB" sz="1600" dirty="0" smtClean="0">
                  <a:latin typeface="Comic Sans MS" pitchFamily="66" charset="0"/>
                </a:rPr>
                <a:t>cm</a:t>
              </a:r>
              <a:endParaRPr lang="en-GB" sz="1600" dirty="0">
                <a:latin typeface="Comic Sans MS" pitchFamily="66" charset="0"/>
              </a:endParaRPr>
            </a:p>
          </p:txBody>
        </p:sp>
        <p:sp>
          <p:nvSpPr>
            <p:cNvPr id="11" name="TextBox 10"/>
            <p:cNvSpPr txBox="1"/>
            <p:nvPr/>
          </p:nvSpPr>
          <p:spPr>
            <a:xfrm>
              <a:off x="1835696" y="1835532"/>
              <a:ext cx="1019888" cy="523385"/>
            </a:xfrm>
            <a:prstGeom prst="rect">
              <a:avLst/>
            </a:prstGeom>
            <a:noFill/>
          </p:spPr>
          <p:txBody>
            <a:bodyPr wrap="none" rtlCol="0">
              <a:spAutoFit/>
            </a:bodyPr>
            <a:lstStyle/>
            <a:p>
              <a:r>
                <a:rPr lang="en-GB" sz="1600" dirty="0" smtClean="0">
                  <a:latin typeface="Comic Sans MS" pitchFamily="66" charset="0"/>
                </a:rPr>
                <a:t>8cm</a:t>
              </a:r>
              <a:endParaRPr lang="en-GB" sz="1600" dirty="0">
                <a:latin typeface="Comic Sans MS" pitchFamily="66" charset="0"/>
              </a:endParaRPr>
            </a:p>
          </p:txBody>
        </p:sp>
        <p:sp>
          <p:nvSpPr>
            <p:cNvPr id="12" name="TextBox 11"/>
            <p:cNvSpPr txBox="1"/>
            <p:nvPr/>
          </p:nvSpPr>
          <p:spPr>
            <a:xfrm>
              <a:off x="0" y="2627620"/>
              <a:ext cx="1019888" cy="523385"/>
            </a:xfrm>
            <a:prstGeom prst="rect">
              <a:avLst/>
            </a:prstGeom>
            <a:noFill/>
          </p:spPr>
          <p:txBody>
            <a:bodyPr wrap="none" rtlCol="0">
              <a:spAutoFit/>
            </a:bodyPr>
            <a:lstStyle/>
            <a:p>
              <a:r>
                <a:rPr lang="en-GB" sz="1600" dirty="0" smtClean="0">
                  <a:latin typeface="Comic Sans MS" pitchFamily="66" charset="0"/>
                </a:rPr>
                <a:t>5cm</a:t>
              </a:r>
              <a:endParaRPr lang="en-GB" sz="1600" dirty="0">
                <a:latin typeface="Comic Sans MS" pitchFamily="66" charset="0"/>
              </a:endParaRPr>
            </a:p>
          </p:txBody>
        </p:sp>
        <p:sp>
          <p:nvSpPr>
            <p:cNvPr id="13" name="TextBox 12"/>
            <p:cNvSpPr txBox="1"/>
            <p:nvPr/>
          </p:nvSpPr>
          <p:spPr>
            <a:xfrm>
              <a:off x="5940151" y="3419708"/>
              <a:ext cx="1019888" cy="523385"/>
            </a:xfrm>
            <a:prstGeom prst="rect">
              <a:avLst/>
            </a:prstGeom>
            <a:noFill/>
          </p:spPr>
          <p:txBody>
            <a:bodyPr wrap="none" rtlCol="0">
              <a:spAutoFit/>
            </a:bodyPr>
            <a:lstStyle/>
            <a:p>
              <a:r>
                <a:rPr lang="en-GB" sz="1600" dirty="0" smtClean="0">
                  <a:latin typeface="Comic Sans MS" pitchFamily="66" charset="0"/>
                </a:rPr>
                <a:t>4cm</a:t>
              </a:r>
              <a:endParaRPr lang="en-GB" sz="1600" dirty="0">
                <a:latin typeface="Comic Sans MS" pitchFamily="66" charset="0"/>
              </a:endParaRPr>
            </a:p>
          </p:txBody>
        </p:sp>
        <p:sp>
          <p:nvSpPr>
            <p:cNvPr id="14" name="TextBox 13"/>
            <p:cNvSpPr txBox="1"/>
            <p:nvPr/>
          </p:nvSpPr>
          <p:spPr>
            <a:xfrm>
              <a:off x="5562780" y="2629138"/>
              <a:ext cx="1019888" cy="523385"/>
            </a:xfrm>
            <a:prstGeom prst="rect">
              <a:avLst/>
            </a:prstGeom>
            <a:noFill/>
          </p:spPr>
          <p:txBody>
            <a:bodyPr wrap="none" rtlCol="0">
              <a:spAutoFit/>
            </a:bodyPr>
            <a:lstStyle/>
            <a:p>
              <a:r>
                <a:rPr lang="en-GB" sz="1600" dirty="0" smtClean="0">
                  <a:latin typeface="Comic Sans MS" pitchFamily="66" charset="0"/>
                </a:rPr>
                <a:t>9cm</a:t>
              </a:r>
              <a:endParaRPr lang="en-GB" sz="1600" dirty="0">
                <a:latin typeface="Comic Sans MS" pitchFamily="66" charset="0"/>
              </a:endParaRPr>
            </a:p>
          </p:txBody>
        </p:sp>
        <p:sp>
          <p:nvSpPr>
            <p:cNvPr id="15" name="TextBox 14"/>
            <p:cNvSpPr txBox="1"/>
            <p:nvPr/>
          </p:nvSpPr>
          <p:spPr>
            <a:xfrm>
              <a:off x="7164288" y="2699628"/>
              <a:ext cx="1019888" cy="523385"/>
            </a:xfrm>
            <a:prstGeom prst="rect">
              <a:avLst/>
            </a:prstGeom>
            <a:noFill/>
          </p:spPr>
          <p:txBody>
            <a:bodyPr wrap="none" rtlCol="0">
              <a:spAutoFit/>
            </a:bodyPr>
            <a:lstStyle/>
            <a:p>
              <a:r>
                <a:rPr lang="en-GB" sz="1600" dirty="0" smtClean="0">
                  <a:latin typeface="Comic Sans MS" pitchFamily="66" charset="0"/>
                </a:rPr>
                <a:t>9cm</a:t>
              </a:r>
              <a:endParaRPr lang="en-GB" sz="1600" dirty="0">
                <a:latin typeface="Comic Sans MS" pitchFamily="66" charset="0"/>
              </a:endParaRPr>
            </a:p>
          </p:txBody>
        </p:sp>
        <p:sp>
          <p:nvSpPr>
            <p:cNvPr id="16" name="TextBox 15"/>
            <p:cNvSpPr txBox="1"/>
            <p:nvPr/>
          </p:nvSpPr>
          <p:spPr>
            <a:xfrm>
              <a:off x="6156176" y="1979547"/>
              <a:ext cx="1019888" cy="523385"/>
            </a:xfrm>
            <a:prstGeom prst="rect">
              <a:avLst/>
            </a:prstGeom>
            <a:noFill/>
          </p:spPr>
          <p:txBody>
            <a:bodyPr wrap="none" rtlCol="0">
              <a:spAutoFit/>
            </a:bodyPr>
            <a:lstStyle/>
            <a:p>
              <a:r>
                <a:rPr lang="en-GB" sz="1600" dirty="0" smtClean="0">
                  <a:latin typeface="Comic Sans MS" pitchFamily="66" charset="0"/>
                </a:rPr>
                <a:t>4cm</a:t>
              </a:r>
              <a:endParaRPr lang="en-GB" sz="1600" dirty="0">
                <a:latin typeface="Comic Sans MS" pitchFamily="66" charset="0"/>
              </a:endParaRPr>
            </a:p>
          </p:txBody>
        </p:sp>
        <p:sp>
          <p:nvSpPr>
            <p:cNvPr id="17" name="TextBox 16"/>
            <p:cNvSpPr txBox="1"/>
            <p:nvPr/>
          </p:nvSpPr>
          <p:spPr>
            <a:xfrm>
              <a:off x="611560" y="5075892"/>
              <a:ext cx="1185028" cy="523385"/>
            </a:xfrm>
            <a:prstGeom prst="rect">
              <a:avLst/>
            </a:prstGeom>
            <a:noFill/>
          </p:spPr>
          <p:txBody>
            <a:bodyPr wrap="none" rtlCol="0">
              <a:spAutoFit/>
            </a:bodyPr>
            <a:lstStyle/>
            <a:p>
              <a:r>
                <a:rPr lang="en-GB" sz="1600" dirty="0" smtClean="0">
                  <a:latin typeface="Comic Sans MS" pitchFamily="66" charset="0"/>
                </a:rPr>
                <a:t>12cm</a:t>
              </a:r>
              <a:endParaRPr lang="en-GB" sz="1600" dirty="0">
                <a:latin typeface="Comic Sans MS" pitchFamily="66" charset="0"/>
              </a:endParaRPr>
            </a:p>
          </p:txBody>
        </p:sp>
        <p:sp>
          <p:nvSpPr>
            <p:cNvPr id="18" name="TextBox 17"/>
            <p:cNvSpPr txBox="1"/>
            <p:nvPr/>
          </p:nvSpPr>
          <p:spPr>
            <a:xfrm>
              <a:off x="3635895" y="6156012"/>
              <a:ext cx="1185028" cy="523385"/>
            </a:xfrm>
            <a:prstGeom prst="rect">
              <a:avLst/>
            </a:prstGeom>
            <a:noFill/>
          </p:spPr>
          <p:txBody>
            <a:bodyPr wrap="none" rtlCol="0">
              <a:spAutoFit/>
            </a:bodyPr>
            <a:lstStyle/>
            <a:p>
              <a:r>
                <a:rPr lang="en-GB" sz="1600" dirty="0" smtClean="0">
                  <a:latin typeface="Comic Sans MS" pitchFamily="66" charset="0"/>
                </a:rPr>
                <a:t>10cm</a:t>
              </a:r>
              <a:endParaRPr lang="en-GB" sz="1600" dirty="0">
                <a:latin typeface="Comic Sans MS" pitchFamily="66" charset="0"/>
              </a:endParaRPr>
            </a:p>
          </p:txBody>
        </p:sp>
        <p:sp>
          <p:nvSpPr>
            <p:cNvPr id="19" name="TextBox 18"/>
            <p:cNvSpPr txBox="1"/>
            <p:nvPr/>
          </p:nvSpPr>
          <p:spPr>
            <a:xfrm>
              <a:off x="1187623" y="6156012"/>
              <a:ext cx="1019888" cy="523385"/>
            </a:xfrm>
            <a:prstGeom prst="rect">
              <a:avLst/>
            </a:prstGeom>
            <a:noFill/>
          </p:spPr>
          <p:txBody>
            <a:bodyPr wrap="none" rtlCol="0">
              <a:spAutoFit/>
            </a:bodyPr>
            <a:lstStyle/>
            <a:p>
              <a:r>
                <a:rPr lang="en-GB" sz="1600" dirty="0" smtClean="0">
                  <a:latin typeface="Comic Sans MS" pitchFamily="66" charset="0"/>
                </a:rPr>
                <a:t>3cm</a:t>
              </a:r>
              <a:endParaRPr lang="en-GB" sz="1600" dirty="0">
                <a:latin typeface="Comic Sans MS" pitchFamily="66" charset="0"/>
              </a:endParaRPr>
            </a:p>
          </p:txBody>
        </p:sp>
        <p:sp>
          <p:nvSpPr>
            <p:cNvPr id="20" name="TextBox 19"/>
            <p:cNvSpPr txBox="1"/>
            <p:nvPr/>
          </p:nvSpPr>
          <p:spPr>
            <a:xfrm>
              <a:off x="3004765" y="4952497"/>
              <a:ext cx="1185029" cy="523385"/>
            </a:xfrm>
            <a:prstGeom prst="rect">
              <a:avLst/>
            </a:prstGeom>
            <a:noFill/>
          </p:spPr>
          <p:txBody>
            <a:bodyPr wrap="none" rtlCol="0">
              <a:spAutoFit/>
            </a:bodyPr>
            <a:lstStyle/>
            <a:p>
              <a:r>
                <a:rPr lang="en-GB" sz="1600" dirty="0" smtClean="0">
                  <a:latin typeface="Comic Sans MS" pitchFamily="66" charset="0"/>
                </a:rPr>
                <a:t>15cm</a:t>
              </a:r>
              <a:endParaRPr lang="en-GB" sz="1600" dirty="0">
                <a:latin typeface="Comic Sans MS" pitchFamily="66" charset="0"/>
              </a:endParaRPr>
            </a:p>
          </p:txBody>
        </p:sp>
        <p:sp>
          <p:nvSpPr>
            <p:cNvPr id="21" name="TextBox 20"/>
            <p:cNvSpPr txBox="1"/>
            <p:nvPr/>
          </p:nvSpPr>
          <p:spPr>
            <a:xfrm>
              <a:off x="8632397" y="4507216"/>
              <a:ext cx="1019888" cy="523385"/>
            </a:xfrm>
            <a:prstGeom prst="rect">
              <a:avLst/>
            </a:prstGeom>
            <a:noFill/>
          </p:spPr>
          <p:txBody>
            <a:bodyPr wrap="none" rtlCol="0">
              <a:spAutoFit/>
            </a:bodyPr>
            <a:lstStyle/>
            <a:p>
              <a:r>
                <a:rPr lang="en-GB" sz="1600" dirty="0" smtClean="0">
                  <a:latin typeface="Comic Sans MS" pitchFamily="66" charset="0"/>
                </a:rPr>
                <a:t>7cm</a:t>
              </a:r>
              <a:endParaRPr lang="en-GB" sz="1600" dirty="0">
                <a:latin typeface="Comic Sans MS" pitchFamily="66" charset="0"/>
              </a:endParaRPr>
            </a:p>
          </p:txBody>
        </p:sp>
        <p:sp>
          <p:nvSpPr>
            <p:cNvPr id="22" name="TextBox 21"/>
            <p:cNvSpPr txBox="1"/>
            <p:nvPr/>
          </p:nvSpPr>
          <p:spPr>
            <a:xfrm>
              <a:off x="6804249" y="5147901"/>
              <a:ext cx="1128083" cy="523385"/>
            </a:xfrm>
            <a:prstGeom prst="rect">
              <a:avLst/>
            </a:prstGeom>
            <a:noFill/>
          </p:spPr>
          <p:txBody>
            <a:bodyPr wrap="none" rtlCol="0">
              <a:spAutoFit/>
            </a:bodyPr>
            <a:lstStyle/>
            <a:p>
              <a:r>
                <a:rPr lang="en-GB" sz="1600" dirty="0" smtClean="0">
                  <a:latin typeface="Comic Sans MS" pitchFamily="66" charset="0"/>
                </a:rPr>
                <a:t>11cm</a:t>
              </a:r>
              <a:endParaRPr lang="en-GB" sz="1600" dirty="0">
                <a:latin typeface="Comic Sans MS" pitchFamily="66" charset="0"/>
              </a:endParaRPr>
            </a:p>
          </p:txBody>
        </p:sp>
      </p:grpSp>
      <p:sp>
        <p:nvSpPr>
          <p:cNvPr id="23" name="Title 1"/>
          <p:cNvSpPr>
            <a:spLocks noGrp="1"/>
          </p:cNvSpPr>
          <p:nvPr>
            <p:ph type="ctrTitle"/>
          </p:nvPr>
        </p:nvSpPr>
        <p:spPr>
          <a:xfrm>
            <a:off x="683568" y="0"/>
            <a:ext cx="7772400" cy="1470025"/>
          </a:xfrm>
        </p:spPr>
        <p:txBody>
          <a:bodyPr>
            <a:noAutofit/>
          </a:bodyPr>
          <a:lstStyle/>
          <a:p>
            <a:r>
              <a:rPr lang="en-GB" sz="4800" dirty="0" smtClean="0">
                <a:latin typeface="Aharoni" pitchFamily="2" charset="-79"/>
                <a:cs typeface="Aharoni" pitchFamily="2" charset="-79"/>
              </a:rPr>
              <a:t>Find the Perimeter of these shapes</a:t>
            </a:r>
            <a:endParaRPr lang="en-GB" sz="4800" dirty="0">
              <a:latin typeface="Aharoni" pitchFamily="2" charset="-79"/>
              <a:cs typeface="Aharoni" pitchFamily="2" charset="-79"/>
            </a:endParaRPr>
          </a:p>
        </p:txBody>
      </p:sp>
      <p:grpSp>
        <p:nvGrpSpPr>
          <p:cNvPr id="3" name="Group 32"/>
          <p:cNvGrpSpPr/>
          <p:nvPr/>
        </p:nvGrpSpPr>
        <p:grpSpPr>
          <a:xfrm>
            <a:off x="5555363" y="1700808"/>
            <a:ext cx="3588637" cy="1865817"/>
            <a:chOff x="2325030" y="4427820"/>
            <a:chExt cx="5867678" cy="2845672"/>
          </a:xfrm>
        </p:grpSpPr>
        <p:sp>
          <p:nvSpPr>
            <p:cNvPr id="25" name="TextBox 24"/>
            <p:cNvSpPr txBox="1"/>
            <p:nvPr/>
          </p:nvSpPr>
          <p:spPr>
            <a:xfrm>
              <a:off x="4020118" y="5219906"/>
              <a:ext cx="860221" cy="469410"/>
            </a:xfrm>
            <a:prstGeom prst="rect">
              <a:avLst/>
            </a:prstGeom>
            <a:noFill/>
          </p:spPr>
          <p:txBody>
            <a:bodyPr wrap="none" rtlCol="0">
              <a:spAutoFit/>
            </a:bodyPr>
            <a:lstStyle/>
            <a:p>
              <a:r>
                <a:rPr lang="en-GB" sz="1400" dirty="0">
                  <a:latin typeface="Comic Sans MS" pitchFamily="66" charset="0"/>
                </a:rPr>
                <a:t>8</a:t>
              </a:r>
              <a:r>
                <a:rPr lang="en-GB" sz="1400" dirty="0" smtClean="0">
                  <a:latin typeface="Comic Sans MS" pitchFamily="66" charset="0"/>
                </a:rPr>
                <a:t>cm</a:t>
              </a:r>
              <a:endParaRPr lang="en-GB" sz="1400" dirty="0">
                <a:latin typeface="Comic Sans MS" pitchFamily="66" charset="0"/>
              </a:endParaRPr>
            </a:p>
          </p:txBody>
        </p:sp>
        <p:sp>
          <p:nvSpPr>
            <p:cNvPr id="26" name="TextBox 25"/>
            <p:cNvSpPr txBox="1"/>
            <p:nvPr/>
          </p:nvSpPr>
          <p:spPr>
            <a:xfrm>
              <a:off x="2325030" y="5086761"/>
              <a:ext cx="860221" cy="469410"/>
            </a:xfrm>
            <a:prstGeom prst="rect">
              <a:avLst/>
            </a:prstGeom>
            <a:noFill/>
          </p:spPr>
          <p:txBody>
            <a:bodyPr wrap="none" rtlCol="0">
              <a:spAutoFit/>
            </a:bodyPr>
            <a:lstStyle/>
            <a:p>
              <a:r>
                <a:rPr lang="en-GB" sz="1400" dirty="0" smtClean="0">
                  <a:latin typeface="Comic Sans MS" pitchFamily="66" charset="0"/>
                </a:rPr>
                <a:t>8cm</a:t>
              </a:r>
              <a:endParaRPr lang="en-GB" sz="1400" dirty="0">
                <a:latin typeface="Comic Sans MS" pitchFamily="66" charset="0"/>
              </a:endParaRPr>
            </a:p>
          </p:txBody>
        </p:sp>
        <p:sp>
          <p:nvSpPr>
            <p:cNvPr id="27" name="TextBox 26"/>
            <p:cNvSpPr txBox="1"/>
            <p:nvPr/>
          </p:nvSpPr>
          <p:spPr>
            <a:xfrm>
              <a:off x="3372046" y="6804082"/>
              <a:ext cx="860221" cy="469410"/>
            </a:xfrm>
            <a:prstGeom prst="rect">
              <a:avLst/>
            </a:prstGeom>
            <a:noFill/>
          </p:spPr>
          <p:txBody>
            <a:bodyPr wrap="none" rtlCol="0">
              <a:spAutoFit/>
            </a:bodyPr>
            <a:lstStyle/>
            <a:p>
              <a:r>
                <a:rPr lang="en-GB" sz="1400" dirty="0" smtClean="0">
                  <a:latin typeface="Comic Sans MS" pitchFamily="66" charset="0"/>
                </a:rPr>
                <a:t>5cm</a:t>
              </a:r>
              <a:endParaRPr lang="en-GB" sz="1400" dirty="0">
                <a:latin typeface="Comic Sans MS" pitchFamily="66" charset="0"/>
              </a:endParaRPr>
            </a:p>
          </p:txBody>
        </p:sp>
        <p:sp>
          <p:nvSpPr>
            <p:cNvPr id="28" name="TextBox 27"/>
            <p:cNvSpPr txBox="1"/>
            <p:nvPr/>
          </p:nvSpPr>
          <p:spPr>
            <a:xfrm>
              <a:off x="7332487" y="5075890"/>
              <a:ext cx="860221" cy="469410"/>
            </a:xfrm>
            <a:prstGeom prst="rect">
              <a:avLst/>
            </a:prstGeom>
            <a:noFill/>
          </p:spPr>
          <p:txBody>
            <a:bodyPr wrap="none" rtlCol="0">
              <a:spAutoFit/>
            </a:bodyPr>
            <a:lstStyle/>
            <a:p>
              <a:r>
                <a:rPr lang="en-GB" sz="1400" dirty="0" smtClean="0">
                  <a:latin typeface="Comic Sans MS" pitchFamily="66" charset="0"/>
                </a:rPr>
                <a:t>4cm</a:t>
              </a:r>
              <a:endParaRPr lang="en-GB" sz="1400" dirty="0">
                <a:latin typeface="Comic Sans MS" pitchFamily="66" charset="0"/>
              </a:endParaRPr>
            </a:p>
          </p:txBody>
        </p:sp>
        <p:sp>
          <p:nvSpPr>
            <p:cNvPr id="29" name="TextBox 28"/>
            <p:cNvSpPr txBox="1"/>
            <p:nvPr/>
          </p:nvSpPr>
          <p:spPr>
            <a:xfrm>
              <a:off x="6324376" y="5939985"/>
              <a:ext cx="860221" cy="469410"/>
            </a:xfrm>
            <a:prstGeom prst="rect">
              <a:avLst/>
            </a:prstGeom>
            <a:noFill/>
          </p:spPr>
          <p:txBody>
            <a:bodyPr wrap="none" rtlCol="0">
              <a:spAutoFit/>
            </a:bodyPr>
            <a:lstStyle/>
            <a:p>
              <a:r>
                <a:rPr lang="en-GB" sz="1400" dirty="0" smtClean="0">
                  <a:latin typeface="Comic Sans MS" pitchFamily="66" charset="0"/>
                </a:rPr>
                <a:t>9cm</a:t>
              </a:r>
              <a:endParaRPr lang="en-GB" sz="1400" dirty="0">
                <a:latin typeface="Comic Sans MS" pitchFamily="66" charset="0"/>
              </a:endParaRPr>
            </a:p>
          </p:txBody>
        </p:sp>
        <p:sp>
          <p:nvSpPr>
            <p:cNvPr id="30" name="TextBox 29"/>
            <p:cNvSpPr txBox="1"/>
            <p:nvPr/>
          </p:nvSpPr>
          <p:spPr>
            <a:xfrm>
              <a:off x="5386224" y="4867114"/>
              <a:ext cx="860221" cy="469410"/>
            </a:xfrm>
            <a:prstGeom prst="rect">
              <a:avLst/>
            </a:prstGeom>
            <a:noFill/>
          </p:spPr>
          <p:txBody>
            <a:bodyPr wrap="none" rtlCol="0">
              <a:spAutoFit/>
            </a:bodyPr>
            <a:lstStyle/>
            <a:p>
              <a:r>
                <a:rPr lang="en-GB" sz="1400" dirty="0" smtClean="0">
                  <a:latin typeface="Comic Sans MS" pitchFamily="66" charset="0"/>
                </a:rPr>
                <a:t>4cm</a:t>
              </a:r>
              <a:endParaRPr lang="en-GB" sz="1400" dirty="0">
                <a:latin typeface="Comic Sans MS" pitchFamily="66" charset="0"/>
              </a:endParaRPr>
            </a:p>
          </p:txBody>
        </p:sp>
        <p:sp>
          <p:nvSpPr>
            <p:cNvPr id="31" name="Isosceles Triangle 30"/>
            <p:cNvSpPr/>
            <p:nvPr/>
          </p:nvSpPr>
          <p:spPr>
            <a:xfrm>
              <a:off x="2867991" y="4427820"/>
              <a:ext cx="1656184" cy="237626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2" name="Isosceles Triangle 31"/>
            <p:cNvSpPr/>
            <p:nvPr/>
          </p:nvSpPr>
          <p:spPr>
            <a:xfrm>
              <a:off x="5364088" y="4941168"/>
              <a:ext cx="2808312" cy="100811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24" name="Group 33"/>
          <p:cNvGrpSpPr/>
          <p:nvPr/>
        </p:nvGrpSpPr>
        <p:grpSpPr>
          <a:xfrm>
            <a:off x="5148064" y="3920353"/>
            <a:ext cx="3622450" cy="2937647"/>
            <a:chOff x="514294" y="-624694"/>
            <a:chExt cx="8771510" cy="7182463"/>
          </a:xfrm>
        </p:grpSpPr>
        <p:sp>
          <p:nvSpPr>
            <p:cNvPr id="35" name="TextBox 34"/>
            <p:cNvSpPr txBox="1"/>
            <p:nvPr/>
          </p:nvSpPr>
          <p:spPr>
            <a:xfrm>
              <a:off x="1475658" y="5805263"/>
              <a:ext cx="1273929" cy="752506"/>
            </a:xfrm>
            <a:prstGeom prst="rect">
              <a:avLst/>
            </a:prstGeom>
            <a:noFill/>
            <a:ln>
              <a:noFill/>
            </a:ln>
          </p:spPr>
          <p:txBody>
            <a:bodyPr wrap="none" rtlCol="0">
              <a:spAutoFit/>
            </a:bodyPr>
            <a:lstStyle/>
            <a:p>
              <a:r>
                <a:rPr lang="en-GB" sz="1400" u="sng" dirty="0">
                  <a:latin typeface="Comic Sans MS" pitchFamily="66" charset="0"/>
                </a:rPr>
                <a:t>8</a:t>
              </a:r>
              <a:r>
                <a:rPr lang="en-GB" sz="1400" u="sng" dirty="0" smtClean="0">
                  <a:latin typeface="Comic Sans MS" pitchFamily="66" charset="0"/>
                </a:rPr>
                <a:t>cm</a:t>
              </a:r>
              <a:endParaRPr lang="en-GB" sz="1400" u="sng" dirty="0">
                <a:latin typeface="Comic Sans MS" pitchFamily="66" charset="0"/>
              </a:endParaRPr>
            </a:p>
          </p:txBody>
        </p:sp>
        <p:sp>
          <p:nvSpPr>
            <p:cNvPr id="36" name="TextBox 35"/>
            <p:cNvSpPr txBox="1"/>
            <p:nvPr/>
          </p:nvSpPr>
          <p:spPr>
            <a:xfrm>
              <a:off x="8011875" y="3248571"/>
              <a:ext cx="1273929" cy="752506"/>
            </a:xfrm>
            <a:prstGeom prst="rect">
              <a:avLst/>
            </a:prstGeom>
            <a:noFill/>
            <a:ln>
              <a:noFill/>
            </a:ln>
          </p:spPr>
          <p:txBody>
            <a:bodyPr wrap="none" rtlCol="0">
              <a:spAutoFit/>
            </a:bodyPr>
            <a:lstStyle/>
            <a:p>
              <a:r>
                <a:rPr lang="en-GB" sz="1400" u="sng" dirty="0" smtClean="0">
                  <a:latin typeface="Comic Sans MS" pitchFamily="66" charset="0"/>
                </a:rPr>
                <a:t>3cm</a:t>
              </a:r>
              <a:endParaRPr lang="en-GB" sz="1400" u="sng" dirty="0">
                <a:latin typeface="Comic Sans MS" pitchFamily="66" charset="0"/>
              </a:endParaRPr>
            </a:p>
          </p:txBody>
        </p:sp>
        <p:sp>
          <p:nvSpPr>
            <p:cNvPr id="37" name="TextBox 36"/>
            <p:cNvSpPr txBox="1"/>
            <p:nvPr/>
          </p:nvSpPr>
          <p:spPr>
            <a:xfrm>
              <a:off x="3419872" y="2420887"/>
              <a:ext cx="1273929" cy="752506"/>
            </a:xfrm>
            <a:prstGeom prst="rect">
              <a:avLst/>
            </a:prstGeom>
            <a:noFill/>
            <a:ln>
              <a:noFill/>
            </a:ln>
          </p:spPr>
          <p:txBody>
            <a:bodyPr wrap="none" rtlCol="0">
              <a:spAutoFit/>
            </a:bodyPr>
            <a:lstStyle/>
            <a:p>
              <a:r>
                <a:rPr lang="en-GB" sz="1400" u="sng" dirty="0" smtClean="0">
                  <a:latin typeface="Comic Sans MS" pitchFamily="66" charset="0"/>
                </a:rPr>
                <a:t>5cm</a:t>
              </a:r>
              <a:endParaRPr lang="en-GB" sz="1400" u="sng" dirty="0">
                <a:latin typeface="Comic Sans MS" pitchFamily="66" charset="0"/>
              </a:endParaRPr>
            </a:p>
          </p:txBody>
        </p:sp>
        <p:sp>
          <p:nvSpPr>
            <p:cNvPr id="38" name="TextBox 37"/>
            <p:cNvSpPr txBox="1"/>
            <p:nvPr/>
          </p:nvSpPr>
          <p:spPr>
            <a:xfrm>
              <a:off x="1043609" y="2420887"/>
              <a:ext cx="1273929" cy="752506"/>
            </a:xfrm>
            <a:prstGeom prst="rect">
              <a:avLst/>
            </a:prstGeom>
            <a:noFill/>
            <a:ln>
              <a:noFill/>
            </a:ln>
          </p:spPr>
          <p:txBody>
            <a:bodyPr wrap="none" rtlCol="0">
              <a:spAutoFit/>
            </a:bodyPr>
            <a:lstStyle/>
            <a:p>
              <a:r>
                <a:rPr lang="en-GB" sz="1400" u="sng" dirty="0" smtClean="0">
                  <a:latin typeface="Comic Sans MS" pitchFamily="66" charset="0"/>
                </a:rPr>
                <a:t>4cm</a:t>
              </a:r>
              <a:endParaRPr lang="en-GB" sz="1400" u="sng" dirty="0">
                <a:latin typeface="Comic Sans MS" pitchFamily="66" charset="0"/>
              </a:endParaRPr>
            </a:p>
          </p:txBody>
        </p:sp>
        <p:sp>
          <p:nvSpPr>
            <p:cNvPr id="39" name="TextBox 38"/>
            <p:cNvSpPr txBox="1"/>
            <p:nvPr/>
          </p:nvSpPr>
          <p:spPr>
            <a:xfrm>
              <a:off x="5508104" y="2420887"/>
              <a:ext cx="1468007" cy="752506"/>
            </a:xfrm>
            <a:prstGeom prst="rect">
              <a:avLst/>
            </a:prstGeom>
            <a:noFill/>
            <a:ln>
              <a:noFill/>
            </a:ln>
          </p:spPr>
          <p:txBody>
            <a:bodyPr wrap="none" rtlCol="0">
              <a:spAutoFit/>
            </a:bodyPr>
            <a:lstStyle/>
            <a:p>
              <a:r>
                <a:rPr lang="en-GB" sz="1400" u="sng" dirty="0" smtClean="0">
                  <a:latin typeface="Comic Sans MS" pitchFamily="66" charset="0"/>
                </a:rPr>
                <a:t>12cm</a:t>
              </a:r>
              <a:endParaRPr lang="en-GB" sz="1400" u="sng" dirty="0">
                <a:latin typeface="Comic Sans MS" pitchFamily="66" charset="0"/>
              </a:endParaRPr>
            </a:p>
          </p:txBody>
        </p:sp>
        <p:sp>
          <p:nvSpPr>
            <p:cNvPr id="40" name="TextBox 39"/>
            <p:cNvSpPr txBox="1"/>
            <p:nvPr/>
          </p:nvSpPr>
          <p:spPr>
            <a:xfrm>
              <a:off x="4427984" y="5363924"/>
              <a:ext cx="1398139" cy="752506"/>
            </a:xfrm>
            <a:prstGeom prst="rect">
              <a:avLst/>
            </a:prstGeom>
            <a:noFill/>
            <a:ln>
              <a:noFill/>
            </a:ln>
          </p:spPr>
          <p:txBody>
            <a:bodyPr wrap="none" rtlCol="0">
              <a:spAutoFit/>
            </a:bodyPr>
            <a:lstStyle/>
            <a:p>
              <a:r>
                <a:rPr lang="en-GB" sz="1400" u="sng" dirty="0" smtClean="0">
                  <a:latin typeface="Comic Sans MS" pitchFamily="66" charset="0"/>
                </a:rPr>
                <a:t>11cm</a:t>
              </a:r>
              <a:endParaRPr lang="en-GB" sz="1400" u="sng" dirty="0">
                <a:latin typeface="Comic Sans MS" pitchFamily="66" charset="0"/>
              </a:endParaRPr>
            </a:p>
          </p:txBody>
        </p:sp>
        <p:sp>
          <p:nvSpPr>
            <p:cNvPr id="41" name="TextBox 40"/>
            <p:cNvSpPr txBox="1"/>
            <p:nvPr/>
          </p:nvSpPr>
          <p:spPr>
            <a:xfrm>
              <a:off x="7812361" y="2420887"/>
              <a:ext cx="1468007" cy="752506"/>
            </a:xfrm>
            <a:prstGeom prst="rect">
              <a:avLst/>
            </a:prstGeom>
            <a:noFill/>
            <a:ln>
              <a:noFill/>
            </a:ln>
          </p:spPr>
          <p:txBody>
            <a:bodyPr wrap="none" rtlCol="0">
              <a:spAutoFit/>
            </a:bodyPr>
            <a:lstStyle/>
            <a:p>
              <a:r>
                <a:rPr lang="en-GB" sz="1400" u="sng" dirty="0" smtClean="0">
                  <a:latin typeface="Comic Sans MS" pitchFamily="66" charset="0"/>
                </a:rPr>
                <a:t>13cm</a:t>
              </a:r>
              <a:endParaRPr lang="en-GB" sz="1400" u="sng" dirty="0">
                <a:latin typeface="Comic Sans MS" pitchFamily="66" charset="0"/>
              </a:endParaRPr>
            </a:p>
          </p:txBody>
        </p:sp>
        <p:sp>
          <p:nvSpPr>
            <p:cNvPr id="42" name="TextBox 41"/>
            <p:cNvSpPr txBox="1"/>
            <p:nvPr/>
          </p:nvSpPr>
          <p:spPr>
            <a:xfrm>
              <a:off x="514294" y="-624694"/>
              <a:ext cx="6172148" cy="903006"/>
            </a:xfrm>
            <a:prstGeom prst="rect">
              <a:avLst/>
            </a:prstGeom>
            <a:noFill/>
            <a:ln>
              <a:noFill/>
            </a:ln>
          </p:spPr>
          <p:txBody>
            <a:bodyPr wrap="none" rtlCol="0">
              <a:spAutoFit/>
            </a:bodyPr>
            <a:lstStyle/>
            <a:p>
              <a:r>
                <a:rPr lang="en-GB" sz="1400" u="sng" dirty="0" smtClean="0"/>
                <a:t>All of these shapes are </a:t>
              </a:r>
              <a:r>
                <a:rPr lang="en-GB" b="1" u="sng" dirty="0" smtClean="0"/>
                <a:t>regular</a:t>
              </a:r>
              <a:endParaRPr lang="en-GB" sz="1400" b="1" u="sng" dirty="0"/>
            </a:p>
          </p:txBody>
        </p:sp>
        <p:sp>
          <p:nvSpPr>
            <p:cNvPr id="43" name="Rectangle 42"/>
            <p:cNvSpPr/>
            <p:nvPr/>
          </p:nvSpPr>
          <p:spPr>
            <a:xfrm>
              <a:off x="683568" y="1052736"/>
              <a:ext cx="1368152"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4" name="Regular Pentagon 43"/>
            <p:cNvSpPr/>
            <p:nvPr/>
          </p:nvSpPr>
          <p:spPr>
            <a:xfrm>
              <a:off x="2771800" y="764704"/>
              <a:ext cx="1738993" cy="1656184"/>
            </a:xfrm>
            <a:prstGeom prst="pent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5" name="Hexagon 44"/>
            <p:cNvSpPr/>
            <p:nvPr/>
          </p:nvSpPr>
          <p:spPr>
            <a:xfrm>
              <a:off x="4932040" y="764704"/>
              <a:ext cx="1921173" cy="1656184"/>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6" name="Isosceles Triangle 45"/>
            <p:cNvSpPr/>
            <p:nvPr/>
          </p:nvSpPr>
          <p:spPr>
            <a:xfrm>
              <a:off x="7199784" y="764704"/>
              <a:ext cx="1944216" cy="167604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7" name="Cross 46"/>
            <p:cNvSpPr/>
            <p:nvPr/>
          </p:nvSpPr>
          <p:spPr>
            <a:xfrm>
              <a:off x="755576" y="3789040"/>
              <a:ext cx="2016224" cy="2016224"/>
            </a:xfrm>
            <a:prstGeom prst="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8" name="5-Point Star 47"/>
            <p:cNvSpPr/>
            <p:nvPr/>
          </p:nvSpPr>
          <p:spPr>
            <a:xfrm>
              <a:off x="3923928" y="3501008"/>
              <a:ext cx="2088232" cy="208823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sp>
          <p:nvSpPr>
            <p:cNvPr id="49" name="7-Point Star 48"/>
            <p:cNvSpPr/>
            <p:nvPr/>
          </p:nvSpPr>
          <p:spPr>
            <a:xfrm>
              <a:off x="6551712" y="3429000"/>
              <a:ext cx="2592288" cy="2592288"/>
            </a:xfrm>
            <a:prstGeom prst="star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u="sng" dirty="0"/>
            </a:p>
          </p:txBody>
        </p:sp>
      </p:grpSp>
      <p:sp>
        <p:nvSpPr>
          <p:cNvPr id="53" name="Rectangle 52">
            <a:hlinkClick r:id="" action="ppaction://hlinkshowjump?jump=firstslide"/>
          </p:cNvPr>
          <p:cNvSpPr/>
          <p:nvPr/>
        </p:nvSpPr>
        <p:spPr>
          <a:xfrm>
            <a:off x="0" y="5949280"/>
            <a:ext cx="1403648" cy="908720"/>
          </a:xfrm>
          <a:prstGeom prst="rect">
            <a:avLst/>
          </a:prstGeom>
          <a:solidFill>
            <a:schemeClr val="accent6"/>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54" name="TextBox 53"/>
          <p:cNvSpPr txBox="1"/>
          <p:nvPr/>
        </p:nvSpPr>
        <p:spPr>
          <a:xfrm>
            <a:off x="2195736" y="4437112"/>
            <a:ext cx="1944216" cy="2308324"/>
          </a:xfrm>
          <a:prstGeom prst="rect">
            <a:avLst/>
          </a:prstGeom>
          <a:solidFill>
            <a:srgbClr val="92D050"/>
          </a:solidFill>
          <a:ln>
            <a:solidFill>
              <a:schemeClr val="tx1"/>
            </a:solidFill>
          </a:ln>
        </p:spPr>
        <p:txBody>
          <a:bodyPr wrap="square" rtlCol="0">
            <a:spAutoFit/>
          </a:bodyPr>
          <a:lstStyle/>
          <a:p>
            <a:r>
              <a:rPr lang="en-GB" sz="2400" b="1" dirty="0" smtClean="0"/>
              <a:t>Answers</a:t>
            </a:r>
          </a:p>
          <a:p>
            <a:pPr marL="342900" indent="-342900">
              <a:buAutoNum type="arabicPeriod"/>
            </a:pPr>
            <a:r>
              <a:rPr lang="en-GB" sz="2400" b="1" dirty="0" smtClean="0"/>
              <a:t>26cm</a:t>
            </a:r>
          </a:p>
          <a:p>
            <a:pPr marL="342900" indent="-342900">
              <a:buAutoNum type="arabicPeriod"/>
            </a:pPr>
            <a:r>
              <a:rPr lang="en-GB" sz="2400" b="1" dirty="0" smtClean="0"/>
              <a:t>26cm</a:t>
            </a:r>
          </a:p>
          <a:p>
            <a:pPr marL="342900" indent="-342900">
              <a:buAutoNum type="arabicPeriod"/>
            </a:pPr>
            <a:r>
              <a:rPr lang="en-GB" sz="2400" b="1" dirty="0" smtClean="0"/>
              <a:t>30cm</a:t>
            </a:r>
          </a:p>
          <a:p>
            <a:pPr marL="342900" indent="-342900">
              <a:buAutoNum type="arabicPeriod"/>
            </a:pPr>
            <a:r>
              <a:rPr lang="en-GB" sz="2400" b="1" dirty="0" smtClean="0"/>
              <a:t>25cm</a:t>
            </a:r>
          </a:p>
          <a:p>
            <a:pPr marL="342900" indent="-342900">
              <a:buAutoNum type="arabicPeriod"/>
            </a:pPr>
            <a:r>
              <a:rPr lang="en-GB" sz="2400" b="1" dirty="0" smtClean="0"/>
              <a:t>36cm</a:t>
            </a:r>
          </a:p>
        </p:txBody>
      </p:sp>
      <p:sp>
        <p:nvSpPr>
          <p:cNvPr id="55" name="TextBox 54"/>
          <p:cNvSpPr txBox="1"/>
          <p:nvPr/>
        </p:nvSpPr>
        <p:spPr>
          <a:xfrm>
            <a:off x="7199784" y="620688"/>
            <a:ext cx="1944216" cy="1200329"/>
          </a:xfrm>
          <a:prstGeom prst="rect">
            <a:avLst/>
          </a:prstGeom>
          <a:solidFill>
            <a:srgbClr val="92D050"/>
          </a:solidFill>
          <a:ln>
            <a:solidFill>
              <a:schemeClr val="tx1"/>
            </a:solidFill>
          </a:ln>
        </p:spPr>
        <p:txBody>
          <a:bodyPr wrap="square" rtlCol="0">
            <a:spAutoFit/>
          </a:bodyPr>
          <a:lstStyle/>
          <a:p>
            <a:r>
              <a:rPr lang="en-GB" sz="2400" b="1" dirty="0" smtClean="0"/>
              <a:t>Answers</a:t>
            </a:r>
          </a:p>
          <a:p>
            <a:pPr marL="342900" indent="-342900">
              <a:buAutoNum type="arabicPeriod"/>
            </a:pPr>
            <a:r>
              <a:rPr lang="en-GB" sz="2400" b="1" dirty="0" smtClean="0"/>
              <a:t>21cm</a:t>
            </a:r>
          </a:p>
          <a:p>
            <a:pPr marL="342900" indent="-342900">
              <a:buAutoNum type="arabicPeriod"/>
            </a:pPr>
            <a:r>
              <a:rPr lang="en-GB" sz="2400" b="1" dirty="0" smtClean="0"/>
              <a:t>17cm</a:t>
            </a:r>
          </a:p>
        </p:txBody>
      </p:sp>
      <p:sp>
        <p:nvSpPr>
          <p:cNvPr id="56" name="TextBox 55"/>
          <p:cNvSpPr txBox="1"/>
          <p:nvPr/>
        </p:nvSpPr>
        <p:spPr>
          <a:xfrm>
            <a:off x="7199784" y="3811012"/>
            <a:ext cx="1944216" cy="3046988"/>
          </a:xfrm>
          <a:prstGeom prst="rect">
            <a:avLst/>
          </a:prstGeom>
          <a:solidFill>
            <a:srgbClr val="92D050"/>
          </a:solidFill>
          <a:ln>
            <a:solidFill>
              <a:schemeClr val="tx1"/>
            </a:solidFill>
          </a:ln>
        </p:spPr>
        <p:txBody>
          <a:bodyPr wrap="square" rtlCol="0">
            <a:spAutoFit/>
          </a:bodyPr>
          <a:lstStyle/>
          <a:p>
            <a:r>
              <a:rPr lang="en-GB" sz="2400" b="1" dirty="0" smtClean="0"/>
              <a:t>Answers</a:t>
            </a:r>
          </a:p>
          <a:p>
            <a:pPr marL="342900" indent="-342900">
              <a:buAutoNum type="arabicPeriod"/>
            </a:pPr>
            <a:r>
              <a:rPr lang="en-GB" sz="2400" b="1" dirty="0" smtClean="0"/>
              <a:t>16cm</a:t>
            </a:r>
          </a:p>
          <a:p>
            <a:pPr marL="342900" indent="-342900">
              <a:buAutoNum type="arabicPeriod"/>
            </a:pPr>
            <a:r>
              <a:rPr lang="en-GB" sz="2400" b="1" dirty="0" smtClean="0"/>
              <a:t>25cm</a:t>
            </a:r>
          </a:p>
          <a:p>
            <a:pPr marL="342900" indent="-342900">
              <a:buAutoNum type="arabicPeriod"/>
            </a:pPr>
            <a:r>
              <a:rPr lang="en-GB" sz="2400" b="1" dirty="0" smtClean="0"/>
              <a:t>72cm</a:t>
            </a:r>
          </a:p>
          <a:p>
            <a:pPr marL="342900" indent="-342900">
              <a:buAutoNum type="arabicPeriod"/>
            </a:pPr>
            <a:r>
              <a:rPr lang="en-GB" sz="2400" b="1" dirty="0" smtClean="0"/>
              <a:t>39cm</a:t>
            </a:r>
          </a:p>
          <a:p>
            <a:pPr marL="342900" indent="-342900">
              <a:buAutoNum type="arabicPeriod"/>
            </a:pPr>
            <a:r>
              <a:rPr lang="en-GB" sz="2400" b="1" dirty="0" smtClean="0"/>
              <a:t>96cm</a:t>
            </a:r>
          </a:p>
          <a:p>
            <a:pPr marL="342900" indent="-342900">
              <a:buAutoNum type="arabicPeriod"/>
            </a:pPr>
            <a:r>
              <a:rPr lang="en-GB" sz="2400" b="1" dirty="0" smtClean="0"/>
              <a:t>110cm</a:t>
            </a:r>
          </a:p>
          <a:p>
            <a:pPr marL="342900" indent="-342900">
              <a:buAutoNum type="arabicPeriod"/>
            </a:pPr>
            <a:r>
              <a:rPr lang="en-GB" sz="2400" b="1" dirty="0" smtClean="0"/>
              <a:t>42cm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1" descr="C:\Users\ben\Pictures\Bens Spain Photograph\DSCF145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normAutofit/>
          </a:bodyPr>
          <a:lstStyle/>
          <a:p>
            <a:r>
              <a:rPr lang="en-GB" sz="6000" dirty="0" smtClean="0">
                <a:latin typeface="Century Gothic" pitchFamily="34" charset="0"/>
              </a:rPr>
              <a:t>Data</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4"/>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hlinkClick r:id="" action="ppaction://hlinkshowjump?jump=firstslide"/>
              </a:rPr>
              <a:t>Home</a:t>
            </a:r>
            <a:endParaRPr lang="en-GB" sz="2800" dirty="0">
              <a:solidFill>
                <a:schemeClr val="tx1"/>
              </a:solidFill>
              <a:latin typeface="Century Gothic" pitchFamily="34" charset="0"/>
            </a:endParaRPr>
          </a:p>
        </p:txBody>
      </p:sp>
      <p:sp>
        <p:nvSpPr>
          <p:cNvPr id="6" name="Rectangle 5">
            <a:hlinkClick r:id="" action="ppaction://noaction"/>
          </p:cNvPr>
          <p:cNvSpPr/>
          <p:nvPr/>
        </p:nvSpPr>
        <p:spPr>
          <a:xfrm>
            <a:off x="611560" y="13407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a:t>
            </a:r>
            <a:endParaRPr lang="en-GB" sz="1200" dirty="0">
              <a:solidFill>
                <a:schemeClr val="tx1"/>
              </a:solidFill>
              <a:latin typeface="Century Gothic" pitchFamily="34" charset="0"/>
            </a:endParaRPr>
          </a:p>
        </p:txBody>
      </p:sp>
      <p:sp>
        <p:nvSpPr>
          <p:cNvPr id="8" name="Rectangle 7">
            <a:hlinkClick r:id="" action="ppaction://noaction"/>
          </p:cNvPr>
          <p:cNvSpPr/>
          <p:nvPr/>
        </p:nvSpPr>
        <p:spPr>
          <a:xfrm>
            <a:off x="3707904" y="13407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Median and range</a:t>
            </a:r>
            <a:endParaRPr lang="en-GB" sz="1200" dirty="0">
              <a:solidFill>
                <a:schemeClr val="tx1"/>
              </a:solidFill>
              <a:latin typeface="Century Gothic" pitchFamily="34" charset="0"/>
            </a:endParaRPr>
          </a:p>
        </p:txBody>
      </p:sp>
      <p:sp>
        <p:nvSpPr>
          <p:cNvPr id="9" name="Rectangle 8">
            <a:hlinkClick r:id="" action="ppaction://noaction"/>
          </p:cNvPr>
          <p:cNvSpPr/>
          <p:nvPr/>
        </p:nvSpPr>
        <p:spPr>
          <a:xfrm>
            <a:off x="5220072" y="13407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from tables</a:t>
            </a:r>
            <a:endParaRPr lang="en-GB" sz="1200" dirty="0">
              <a:solidFill>
                <a:schemeClr val="tx1"/>
              </a:solidFill>
              <a:latin typeface="Century Gothic" pitchFamily="34" charset="0"/>
            </a:endParaRPr>
          </a:p>
        </p:txBody>
      </p:sp>
      <p:sp>
        <p:nvSpPr>
          <p:cNvPr id="10" name="Rectangle 9">
            <a:hlinkClick r:id="" action="ppaction://noaction"/>
          </p:cNvPr>
          <p:cNvSpPr/>
          <p:nvPr/>
        </p:nvSpPr>
        <p:spPr>
          <a:xfrm>
            <a:off x="6804248" y="13407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from group tables</a:t>
            </a:r>
            <a:endParaRPr lang="en-GB" sz="1200" dirty="0">
              <a:solidFill>
                <a:schemeClr val="tx1"/>
              </a:solidFill>
              <a:latin typeface="Century Gothic" pitchFamily="34" charset="0"/>
            </a:endParaRPr>
          </a:p>
        </p:txBody>
      </p:sp>
      <p:sp>
        <p:nvSpPr>
          <p:cNvPr id="11" name="Rectangle 10">
            <a:hlinkClick r:id="" action="ppaction://noaction"/>
          </p:cNvPr>
          <p:cNvSpPr/>
          <p:nvPr/>
        </p:nvSpPr>
        <p:spPr>
          <a:xfrm>
            <a:off x="611560" y="2204864"/>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Tree Diagrams</a:t>
            </a:r>
            <a:endParaRPr lang="en-GB" sz="1200" dirty="0">
              <a:solidFill>
                <a:schemeClr val="tx1"/>
              </a:solidFill>
              <a:latin typeface="Century Gothic" pitchFamily="34" charset="0"/>
            </a:endParaRPr>
          </a:p>
        </p:txBody>
      </p:sp>
      <p:sp>
        <p:nvSpPr>
          <p:cNvPr id="12" name="Rectangle 11">
            <a:hlinkClick r:id="" action="ppaction://noaction"/>
          </p:cNvPr>
          <p:cNvSpPr/>
          <p:nvPr/>
        </p:nvSpPr>
        <p:spPr>
          <a:xfrm>
            <a:off x="2195736" y="2204864"/>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Sampling</a:t>
            </a:r>
            <a:endParaRPr lang="en-GB" sz="1200" dirty="0">
              <a:solidFill>
                <a:schemeClr val="tx1"/>
              </a:solidFill>
              <a:latin typeface="Century Gothic" pitchFamily="34" charset="0"/>
            </a:endParaRPr>
          </a:p>
        </p:txBody>
      </p:sp>
      <p:sp>
        <p:nvSpPr>
          <p:cNvPr id="13" name="Rectangle 12">
            <a:hlinkClick r:id="" action="ppaction://noaction"/>
          </p:cNvPr>
          <p:cNvSpPr/>
          <p:nvPr/>
        </p:nvSpPr>
        <p:spPr>
          <a:xfrm>
            <a:off x="3707904" y="2204864"/>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Mutually Exclusive Events</a:t>
            </a:r>
            <a:endParaRPr lang="en-GB" sz="1200" dirty="0">
              <a:solidFill>
                <a:schemeClr val="tx1"/>
              </a:solidFill>
              <a:latin typeface="Century Gothic" pitchFamily="34" charset="0"/>
            </a:endParaRPr>
          </a:p>
        </p:txBody>
      </p:sp>
      <p:sp>
        <p:nvSpPr>
          <p:cNvPr id="14" name="Rectangle 13">
            <a:hlinkClick r:id="" action="ppaction://noaction"/>
          </p:cNvPr>
          <p:cNvSpPr/>
          <p:nvPr/>
        </p:nvSpPr>
        <p:spPr>
          <a:xfrm>
            <a:off x="5220072" y="2204864"/>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Listing Outcomes</a:t>
            </a:r>
            <a:endParaRPr lang="en-GB" sz="1200" dirty="0">
              <a:solidFill>
                <a:schemeClr val="tx1"/>
              </a:solidFill>
              <a:latin typeface="Century Gothic" pitchFamily="34" charset="0"/>
            </a:endParaRPr>
          </a:p>
        </p:txBody>
      </p:sp>
      <p:sp>
        <p:nvSpPr>
          <p:cNvPr id="15" name="Rectangle 14">
            <a:hlinkClick r:id="" action="ppaction://noaction"/>
          </p:cNvPr>
          <p:cNvSpPr/>
          <p:nvPr/>
        </p:nvSpPr>
        <p:spPr>
          <a:xfrm>
            <a:off x="6804248" y="2204864"/>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Histograms</a:t>
            </a:r>
            <a:endParaRPr lang="en-GB" sz="1200" dirty="0">
              <a:solidFill>
                <a:schemeClr val="tx1"/>
              </a:solidFill>
              <a:latin typeface="Century Gothic" pitchFamily="34" charset="0"/>
            </a:endParaRPr>
          </a:p>
        </p:txBody>
      </p:sp>
      <p:sp>
        <p:nvSpPr>
          <p:cNvPr id="16" name="Rectangle 15">
            <a:hlinkClick r:id="" action="ppaction://noaction"/>
          </p:cNvPr>
          <p:cNvSpPr/>
          <p:nvPr/>
        </p:nvSpPr>
        <p:spPr>
          <a:xfrm>
            <a:off x="611560" y="31409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Cumulative frequency</a:t>
            </a:r>
            <a:endParaRPr lang="en-GB" sz="1200" dirty="0">
              <a:solidFill>
                <a:schemeClr val="tx1"/>
              </a:solidFill>
              <a:latin typeface="Century Gothic" pitchFamily="34" charset="0"/>
            </a:endParaRPr>
          </a:p>
        </p:txBody>
      </p:sp>
      <p:sp>
        <p:nvSpPr>
          <p:cNvPr id="17" name="Rectangle 16">
            <a:hlinkClick r:id="" action="ppaction://noaction"/>
          </p:cNvPr>
          <p:cNvSpPr/>
          <p:nvPr/>
        </p:nvSpPr>
        <p:spPr>
          <a:xfrm>
            <a:off x="2195736" y="31409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Reading Pie Charts</a:t>
            </a:r>
            <a:endParaRPr lang="en-GB" sz="1200" dirty="0">
              <a:solidFill>
                <a:schemeClr val="tx1"/>
              </a:solidFill>
              <a:latin typeface="Century Gothic" pitchFamily="34" charset="0"/>
            </a:endParaRPr>
          </a:p>
        </p:txBody>
      </p:sp>
      <p:sp>
        <p:nvSpPr>
          <p:cNvPr id="18" name="Rectangle 17">
            <a:hlinkClick r:id="" action="ppaction://noaction"/>
          </p:cNvPr>
          <p:cNvSpPr/>
          <p:nvPr/>
        </p:nvSpPr>
        <p:spPr>
          <a:xfrm>
            <a:off x="5220072" y="31409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Pie Charts 1</a:t>
            </a:r>
            <a:endParaRPr lang="en-GB" sz="1200" dirty="0">
              <a:solidFill>
                <a:schemeClr val="tx1"/>
              </a:solidFill>
              <a:latin typeface="Century Gothic" pitchFamily="34" charset="0"/>
            </a:endParaRPr>
          </a:p>
        </p:txBody>
      </p:sp>
      <p:sp>
        <p:nvSpPr>
          <p:cNvPr id="19" name="Rectangle 18">
            <a:hlinkClick r:id="" action="ppaction://noaction"/>
          </p:cNvPr>
          <p:cNvSpPr/>
          <p:nvPr/>
        </p:nvSpPr>
        <p:spPr>
          <a:xfrm>
            <a:off x="6732240" y="31409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Pie Charts 2</a:t>
            </a:r>
            <a:endParaRPr lang="en-GB" sz="1200" dirty="0">
              <a:solidFill>
                <a:schemeClr val="tx1"/>
              </a:solidFill>
              <a:latin typeface="Century Gothic" pitchFamily="34" charset="0"/>
            </a:endParaRPr>
          </a:p>
        </p:txBody>
      </p:sp>
      <p:sp>
        <p:nvSpPr>
          <p:cNvPr id="20" name="Rectangle 19">
            <a:hlinkClick r:id="" action="ppaction://noaction"/>
          </p:cNvPr>
          <p:cNvSpPr/>
          <p:nvPr/>
        </p:nvSpPr>
        <p:spPr>
          <a:xfrm>
            <a:off x="5220072" y="49411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Drawing Bar Charts</a:t>
            </a:r>
            <a:endParaRPr lang="en-GB" sz="1200" dirty="0">
              <a:solidFill>
                <a:schemeClr val="tx1"/>
              </a:solidFill>
              <a:latin typeface="Century Gothic" pitchFamily="34" charset="0"/>
            </a:endParaRPr>
          </a:p>
        </p:txBody>
      </p:sp>
      <p:sp>
        <p:nvSpPr>
          <p:cNvPr id="21" name="Rectangle 20">
            <a:hlinkClick r:id="" action="ppaction://noaction"/>
          </p:cNvPr>
          <p:cNvSpPr/>
          <p:nvPr/>
        </p:nvSpPr>
        <p:spPr>
          <a:xfrm>
            <a:off x="611560" y="4077072"/>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Scatter Graphs</a:t>
            </a:r>
            <a:endParaRPr lang="en-GB" sz="1200" dirty="0">
              <a:solidFill>
                <a:schemeClr val="tx1"/>
              </a:solidFill>
              <a:latin typeface="Century Gothic" pitchFamily="34" charset="0"/>
            </a:endParaRPr>
          </a:p>
        </p:txBody>
      </p:sp>
      <p:sp>
        <p:nvSpPr>
          <p:cNvPr id="22" name="Rectangle 21">
            <a:hlinkClick r:id="" action="ppaction://noaction"/>
          </p:cNvPr>
          <p:cNvSpPr/>
          <p:nvPr/>
        </p:nvSpPr>
        <p:spPr>
          <a:xfrm>
            <a:off x="2195736" y="4077072"/>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Box and Whisker plots</a:t>
            </a:r>
            <a:endParaRPr lang="en-GB" sz="1200" dirty="0">
              <a:solidFill>
                <a:schemeClr val="tx1"/>
              </a:solidFill>
              <a:latin typeface="Century Gothic" pitchFamily="34" charset="0"/>
            </a:endParaRPr>
          </a:p>
        </p:txBody>
      </p:sp>
      <p:sp>
        <p:nvSpPr>
          <p:cNvPr id="23" name="Rectangle 22">
            <a:hlinkClick r:id="" action="ppaction://noaction"/>
          </p:cNvPr>
          <p:cNvSpPr/>
          <p:nvPr/>
        </p:nvSpPr>
        <p:spPr>
          <a:xfrm>
            <a:off x="3707904" y="4077072"/>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Sample Space Diagrams</a:t>
            </a:r>
            <a:endParaRPr lang="en-GB" sz="1200" dirty="0">
              <a:solidFill>
                <a:schemeClr val="tx1"/>
              </a:solidFill>
              <a:latin typeface="Century Gothic" pitchFamily="34" charset="0"/>
            </a:endParaRPr>
          </a:p>
        </p:txBody>
      </p:sp>
      <p:sp>
        <p:nvSpPr>
          <p:cNvPr id="24" name="Rectangle 23">
            <a:hlinkClick r:id="" action="ppaction://noaction"/>
          </p:cNvPr>
          <p:cNvSpPr/>
          <p:nvPr/>
        </p:nvSpPr>
        <p:spPr>
          <a:xfrm>
            <a:off x="5220072" y="4077072"/>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The Probability Scale</a:t>
            </a:r>
            <a:endParaRPr lang="en-GB" sz="1200" dirty="0">
              <a:solidFill>
                <a:schemeClr val="tx1"/>
              </a:solidFill>
              <a:latin typeface="Century Gothic" pitchFamily="34" charset="0"/>
            </a:endParaRPr>
          </a:p>
        </p:txBody>
      </p:sp>
      <p:sp>
        <p:nvSpPr>
          <p:cNvPr id="25" name="Rectangle 24">
            <a:hlinkClick r:id="" action="ppaction://noaction"/>
          </p:cNvPr>
          <p:cNvSpPr/>
          <p:nvPr/>
        </p:nvSpPr>
        <p:spPr>
          <a:xfrm>
            <a:off x="6804248" y="4077072"/>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Probability as Fractions</a:t>
            </a:r>
            <a:endParaRPr lang="en-GB" sz="1200" dirty="0">
              <a:solidFill>
                <a:schemeClr val="tx1"/>
              </a:solidFill>
              <a:latin typeface="Century Gothic" pitchFamily="34" charset="0"/>
            </a:endParaRPr>
          </a:p>
        </p:txBody>
      </p:sp>
      <p:sp>
        <p:nvSpPr>
          <p:cNvPr id="26" name="Rectangle 25">
            <a:hlinkClick r:id="" action="ppaction://noaction"/>
          </p:cNvPr>
          <p:cNvSpPr/>
          <p:nvPr/>
        </p:nvSpPr>
        <p:spPr>
          <a:xfrm>
            <a:off x="611560" y="49411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Stem and Leaf Diagrams</a:t>
            </a:r>
            <a:endParaRPr lang="en-GB" sz="1200" dirty="0">
              <a:solidFill>
                <a:schemeClr val="tx1"/>
              </a:solidFill>
              <a:latin typeface="Century Gothic" pitchFamily="34" charset="0"/>
            </a:endParaRPr>
          </a:p>
        </p:txBody>
      </p:sp>
      <p:sp>
        <p:nvSpPr>
          <p:cNvPr id="27" name="Rectangle 26">
            <a:hlinkClick r:id="" action="ppaction://noaction"/>
          </p:cNvPr>
          <p:cNvSpPr/>
          <p:nvPr/>
        </p:nvSpPr>
        <p:spPr>
          <a:xfrm>
            <a:off x="2195736" y="49411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Relative Frequency</a:t>
            </a:r>
            <a:endParaRPr lang="en-GB" sz="1200" dirty="0">
              <a:solidFill>
                <a:schemeClr val="tx1"/>
              </a:solidFill>
              <a:latin typeface="Century Gothic" pitchFamily="34" charset="0"/>
            </a:endParaRPr>
          </a:p>
        </p:txBody>
      </p:sp>
      <p:sp>
        <p:nvSpPr>
          <p:cNvPr id="28" name="Rectangle 27">
            <a:hlinkClick r:id="" action="ppaction://noaction"/>
          </p:cNvPr>
          <p:cNvSpPr/>
          <p:nvPr/>
        </p:nvSpPr>
        <p:spPr>
          <a:xfrm>
            <a:off x="3707904" y="49411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Reading Bar Charts</a:t>
            </a:r>
            <a:endParaRPr lang="en-GB" sz="1200" dirty="0">
              <a:solidFill>
                <a:schemeClr val="tx1"/>
              </a:solidFill>
              <a:latin typeface="Century Gothic" pitchFamily="34" charset="0"/>
            </a:endParaRPr>
          </a:p>
        </p:txBody>
      </p:sp>
      <p:sp>
        <p:nvSpPr>
          <p:cNvPr id="29" name="Rectangle 28">
            <a:hlinkClick r:id="" action="ppaction://noaction"/>
          </p:cNvPr>
          <p:cNvSpPr/>
          <p:nvPr/>
        </p:nvSpPr>
        <p:spPr>
          <a:xfrm>
            <a:off x="3707904" y="31409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Reading Pie Charts 2</a:t>
            </a:r>
            <a:endParaRPr lang="en-GB" sz="1200" dirty="0">
              <a:solidFill>
                <a:schemeClr val="tx1"/>
              </a:solidFill>
              <a:latin typeface="Century Gothic" pitchFamily="34" charset="0"/>
            </a:endParaRPr>
          </a:p>
        </p:txBody>
      </p:sp>
      <p:sp>
        <p:nvSpPr>
          <p:cNvPr id="30" name="Rectangle 29">
            <a:hlinkClick r:id="" action="ppaction://noaction"/>
          </p:cNvPr>
          <p:cNvSpPr/>
          <p:nvPr/>
        </p:nvSpPr>
        <p:spPr>
          <a:xfrm>
            <a:off x="2195736" y="1340768"/>
            <a:ext cx="1224136" cy="792088"/>
          </a:xfrm>
          <a:prstGeom prst="rect">
            <a:avLst/>
          </a:prstGeom>
          <a:solidFill>
            <a:schemeClr val="accent6">
              <a:lumMod val="75000"/>
            </a:schemeClr>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Mean, Mode, Median and Range</a:t>
            </a:r>
            <a:endParaRPr lang="en-GB" sz="1200" dirty="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images.nationalgeographic.com/wpf/media-live/photos/000/183/cache/ice-ocean-blue_18360_990x742.jpg"/>
          <p:cNvPicPr>
            <a:picLocks noChangeAspect="1" noChangeArrowheads="1"/>
          </p:cNvPicPr>
          <p:nvPr/>
        </p:nvPicPr>
        <p:blipFill>
          <a:blip r:embed="rId2" cstate="print"/>
          <a:srcRect/>
          <a:stretch>
            <a:fillRect/>
          </a:stretch>
        </p:blipFill>
        <p:spPr bwMode="auto">
          <a:xfrm>
            <a:off x="0" y="-10732"/>
            <a:ext cx="9144000" cy="6868732"/>
          </a:xfrm>
          <a:prstGeom prst="rect">
            <a:avLst/>
          </a:prstGeom>
          <a:noFill/>
        </p:spPr>
      </p:pic>
      <p:sp>
        <p:nvSpPr>
          <p:cNvPr id="2" name="Title 1"/>
          <p:cNvSpPr>
            <a:spLocks noGrp="1"/>
          </p:cNvSpPr>
          <p:nvPr>
            <p:ph type="title"/>
          </p:nvPr>
        </p:nvSpPr>
        <p:spPr>
          <a:xfrm>
            <a:off x="1043608" y="332656"/>
            <a:ext cx="6275040" cy="1143000"/>
          </a:xfrm>
        </p:spPr>
        <p:txBody>
          <a:bodyPr>
            <a:normAutofit/>
          </a:bodyPr>
          <a:lstStyle/>
          <a:p>
            <a:r>
              <a:rPr lang="en-GB" sz="6000" dirty="0" smtClean="0">
                <a:latin typeface="Century Gothic" pitchFamily="34" charset="0"/>
              </a:rPr>
              <a:t>Number</a:t>
            </a:r>
            <a:endParaRPr lang="en-GB" sz="6000" dirty="0">
              <a:latin typeface="Century Gothic" pitchFamily="34" charset="0"/>
            </a:endParaRPr>
          </a:p>
        </p:txBody>
      </p:sp>
      <p:sp>
        <p:nvSpPr>
          <p:cNvPr id="3" name="Rectangle 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6" name="Rectangle 5">
            <a:hlinkClick r:id="rId3" action="ppaction://hlinksldjump"/>
          </p:cNvPr>
          <p:cNvSpPr/>
          <p:nvPr/>
        </p:nvSpPr>
        <p:spPr>
          <a:xfrm>
            <a:off x="611560"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Adding, subtracting decimals </a:t>
            </a:r>
            <a:endParaRPr lang="en-GB" sz="1400" dirty="0">
              <a:solidFill>
                <a:schemeClr val="tx1"/>
              </a:solidFill>
              <a:latin typeface="Century Gothic" pitchFamily="34" charset="0"/>
            </a:endParaRPr>
          </a:p>
        </p:txBody>
      </p:sp>
      <p:sp>
        <p:nvSpPr>
          <p:cNvPr id="7" name="Rectangle 6">
            <a:hlinkClick r:id="rId4" action="ppaction://hlinksldjump"/>
          </p:cNvPr>
          <p:cNvSpPr/>
          <p:nvPr/>
        </p:nvSpPr>
        <p:spPr>
          <a:xfrm>
            <a:off x="2195736"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BIDMAS</a:t>
            </a:r>
            <a:endParaRPr lang="en-GB" sz="1400" dirty="0">
              <a:solidFill>
                <a:schemeClr val="tx1"/>
              </a:solidFill>
              <a:latin typeface="Century Gothic" pitchFamily="34" charset="0"/>
            </a:endParaRPr>
          </a:p>
        </p:txBody>
      </p:sp>
      <p:sp>
        <p:nvSpPr>
          <p:cNvPr id="8" name="Rectangle 7">
            <a:hlinkClick r:id="rId5" action="ppaction://hlinksldjump"/>
          </p:cNvPr>
          <p:cNvSpPr/>
          <p:nvPr/>
        </p:nvSpPr>
        <p:spPr>
          <a:xfrm>
            <a:off x="3707904"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Adding and subtracting fractions</a:t>
            </a:r>
            <a:endParaRPr lang="en-GB" sz="1400" dirty="0">
              <a:solidFill>
                <a:schemeClr val="tx1"/>
              </a:solidFill>
              <a:latin typeface="Century Gothic" pitchFamily="34" charset="0"/>
            </a:endParaRPr>
          </a:p>
        </p:txBody>
      </p:sp>
      <p:sp>
        <p:nvSpPr>
          <p:cNvPr id="9" name="Rectangle 8">
            <a:hlinkClick r:id="rId6" action="ppaction://hlinksldjump"/>
          </p:cNvPr>
          <p:cNvSpPr/>
          <p:nvPr/>
        </p:nvSpPr>
        <p:spPr>
          <a:xfrm>
            <a:off x="5220072"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 Proportion</a:t>
            </a:r>
            <a:endParaRPr lang="en-GB" sz="1400" dirty="0">
              <a:solidFill>
                <a:schemeClr val="tx1"/>
              </a:solidFill>
              <a:latin typeface="Century Gothic" pitchFamily="34" charset="0"/>
            </a:endParaRPr>
          </a:p>
        </p:txBody>
      </p:sp>
      <p:sp>
        <p:nvSpPr>
          <p:cNvPr id="10" name="Rectangle 9">
            <a:hlinkClick r:id="rId7" action="ppaction://hlinksldjump"/>
          </p:cNvPr>
          <p:cNvSpPr/>
          <p:nvPr/>
        </p:nvSpPr>
        <p:spPr>
          <a:xfrm>
            <a:off x="6804248" y="13407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Factors</a:t>
            </a:r>
            <a:endParaRPr lang="en-GB" sz="1400" dirty="0">
              <a:solidFill>
                <a:schemeClr val="tx1"/>
              </a:solidFill>
              <a:latin typeface="Century Gothic" pitchFamily="34" charset="0"/>
            </a:endParaRPr>
          </a:p>
        </p:txBody>
      </p:sp>
      <p:sp>
        <p:nvSpPr>
          <p:cNvPr id="11" name="Rectangle 10">
            <a:hlinkClick r:id="rId8" action="ppaction://hlinksldjump"/>
          </p:cNvPr>
          <p:cNvSpPr/>
          <p:nvPr/>
        </p:nvSpPr>
        <p:spPr>
          <a:xfrm>
            <a:off x="611560"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Factor Trees</a:t>
            </a:r>
            <a:endParaRPr lang="en-GB" sz="1400" dirty="0">
              <a:solidFill>
                <a:schemeClr val="tx1"/>
              </a:solidFill>
              <a:latin typeface="Century Gothic" pitchFamily="34" charset="0"/>
            </a:endParaRPr>
          </a:p>
        </p:txBody>
      </p:sp>
      <p:sp>
        <p:nvSpPr>
          <p:cNvPr id="12" name="Rectangle 11">
            <a:hlinkClick r:id="rId9" action="ppaction://hlinksldjump"/>
          </p:cNvPr>
          <p:cNvSpPr/>
          <p:nvPr/>
        </p:nvSpPr>
        <p:spPr>
          <a:xfrm>
            <a:off x="2195736"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Directed Numbers</a:t>
            </a:r>
            <a:endParaRPr lang="en-GB" sz="1400" dirty="0">
              <a:solidFill>
                <a:schemeClr val="tx1"/>
              </a:solidFill>
              <a:latin typeface="Century Gothic" pitchFamily="34" charset="0"/>
            </a:endParaRPr>
          </a:p>
        </p:txBody>
      </p:sp>
      <p:sp>
        <p:nvSpPr>
          <p:cNvPr id="13" name="Rectangle 12">
            <a:hlinkClick r:id="rId10" action="ppaction://hlinksldjump"/>
          </p:cNvPr>
          <p:cNvSpPr/>
          <p:nvPr/>
        </p:nvSpPr>
        <p:spPr>
          <a:xfrm>
            <a:off x="3707904"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Directed Numbers 2</a:t>
            </a:r>
            <a:endParaRPr lang="en-GB" sz="1400" dirty="0">
              <a:solidFill>
                <a:schemeClr val="tx1"/>
              </a:solidFill>
              <a:latin typeface="Century Gothic" pitchFamily="34" charset="0"/>
            </a:endParaRPr>
          </a:p>
        </p:txBody>
      </p:sp>
      <p:sp>
        <p:nvSpPr>
          <p:cNvPr id="14" name="Rectangle 13">
            <a:hlinkClick r:id="rId11" action="ppaction://hlinksldjump"/>
          </p:cNvPr>
          <p:cNvSpPr/>
          <p:nvPr/>
        </p:nvSpPr>
        <p:spPr>
          <a:xfrm>
            <a:off x="5220072"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Equivalent Fractions</a:t>
            </a:r>
            <a:endParaRPr lang="en-GB" sz="1400" dirty="0">
              <a:solidFill>
                <a:schemeClr val="tx1"/>
              </a:solidFill>
              <a:latin typeface="Century Gothic" pitchFamily="34" charset="0"/>
            </a:endParaRPr>
          </a:p>
        </p:txBody>
      </p:sp>
      <p:sp>
        <p:nvSpPr>
          <p:cNvPr id="15" name="Rectangle 14">
            <a:hlinkClick r:id="" action="ppaction://noaction"/>
          </p:cNvPr>
          <p:cNvSpPr/>
          <p:nvPr/>
        </p:nvSpPr>
        <p:spPr>
          <a:xfrm>
            <a:off x="6804248" y="2204864"/>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FDP</a:t>
            </a:r>
            <a:endParaRPr lang="en-GB" sz="1400" dirty="0">
              <a:solidFill>
                <a:schemeClr val="tx1"/>
              </a:solidFill>
              <a:latin typeface="Century Gothic" pitchFamily="34" charset="0"/>
            </a:endParaRPr>
          </a:p>
        </p:txBody>
      </p:sp>
      <p:sp>
        <p:nvSpPr>
          <p:cNvPr id="16" name="Rectangle 15">
            <a:hlinkClick r:id="rId12" action="ppaction://hlinksldjump"/>
          </p:cNvPr>
          <p:cNvSpPr/>
          <p:nvPr/>
        </p:nvSpPr>
        <p:spPr>
          <a:xfrm>
            <a:off x="611560"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Finding %</a:t>
            </a:r>
            <a:endParaRPr lang="en-GB" sz="1400" dirty="0">
              <a:solidFill>
                <a:schemeClr val="tx1"/>
              </a:solidFill>
              <a:latin typeface="Century Gothic" pitchFamily="34" charset="0"/>
            </a:endParaRPr>
          </a:p>
        </p:txBody>
      </p:sp>
      <p:sp>
        <p:nvSpPr>
          <p:cNvPr id="17" name="Rectangle 16">
            <a:hlinkClick r:id="rId13" action="ppaction://hlinksldjump"/>
          </p:cNvPr>
          <p:cNvSpPr/>
          <p:nvPr/>
        </p:nvSpPr>
        <p:spPr>
          <a:xfrm>
            <a:off x="2195736"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 Ratio</a:t>
            </a:r>
            <a:endParaRPr lang="en-GB" sz="1400" dirty="0">
              <a:solidFill>
                <a:schemeClr val="tx1"/>
              </a:solidFill>
              <a:latin typeface="Century Gothic" pitchFamily="34" charset="0"/>
            </a:endParaRPr>
          </a:p>
        </p:txBody>
      </p:sp>
      <p:sp>
        <p:nvSpPr>
          <p:cNvPr id="18" name="Rectangle 17">
            <a:hlinkClick r:id="rId14" action="ppaction://hlinksldjump"/>
          </p:cNvPr>
          <p:cNvSpPr/>
          <p:nvPr/>
        </p:nvSpPr>
        <p:spPr>
          <a:xfrm>
            <a:off x="3707904"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HCF and LCM</a:t>
            </a:r>
            <a:endParaRPr lang="en-GB" sz="1400" dirty="0">
              <a:solidFill>
                <a:schemeClr val="tx1"/>
              </a:solidFill>
              <a:latin typeface="Century Gothic" pitchFamily="34" charset="0"/>
            </a:endParaRPr>
          </a:p>
        </p:txBody>
      </p:sp>
      <p:sp>
        <p:nvSpPr>
          <p:cNvPr id="19" name="Rectangle 18">
            <a:hlinkClick r:id="rId15" action="ppaction://hlinksldjump"/>
          </p:cNvPr>
          <p:cNvSpPr/>
          <p:nvPr/>
        </p:nvSpPr>
        <p:spPr>
          <a:xfrm>
            <a:off x="5220072"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Indirect Proportion</a:t>
            </a:r>
            <a:endParaRPr lang="en-GB" sz="1400" dirty="0">
              <a:solidFill>
                <a:schemeClr val="tx1"/>
              </a:solidFill>
              <a:latin typeface="Century Gothic" pitchFamily="34" charset="0"/>
            </a:endParaRPr>
          </a:p>
        </p:txBody>
      </p:sp>
      <p:sp>
        <p:nvSpPr>
          <p:cNvPr id="20" name="Rectangle 19">
            <a:hlinkClick r:id="rId16" action="ppaction://hlinksldjump"/>
          </p:cNvPr>
          <p:cNvSpPr/>
          <p:nvPr/>
        </p:nvSpPr>
        <p:spPr>
          <a:xfrm>
            <a:off x="6804248" y="31409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Limits</a:t>
            </a:r>
            <a:endParaRPr lang="en-GB" sz="1400" dirty="0">
              <a:solidFill>
                <a:schemeClr val="tx1"/>
              </a:solidFill>
              <a:latin typeface="Century Gothic" pitchFamily="34" charset="0"/>
            </a:endParaRPr>
          </a:p>
        </p:txBody>
      </p:sp>
      <p:sp>
        <p:nvSpPr>
          <p:cNvPr id="21" name="Rectangle 20">
            <a:hlinkClick r:id="rId17" action="ppaction://hlinksldjump"/>
          </p:cNvPr>
          <p:cNvSpPr/>
          <p:nvPr/>
        </p:nvSpPr>
        <p:spPr>
          <a:xfrm>
            <a:off x="611560"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Multiplying and dividing decimals</a:t>
            </a:r>
            <a:endParaRPr lang="en-GB" sz="1200" dirty="0">
              <a:solidFill>
                <a:schemeClr val="tx1"/>
              </a:solidFill>
              <a:latin typeface="Century Gothic" pitchFamily="34" charset="0"/>
            </a:endParaRPr>
          </a:p>
        </p:txBody>
      </p:sp>
      <p:sp>
        <p:nvSpPr>
          <p:cNvPr id="22" name="Rectangle 21">
            <a:hlinkClick r:id="rId18" action="ppaction://hlinksldjump"/>
          </p:cNvPr>
          <p:cNvSpPr/>
          <p:nvPr/>
        </p:nvSpPr>
        <p:spPr>
          <a:xfrm>
            <a:off x="2195736"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latin typeface="Century Gothic" pitchFamily="34" charset="0"/>
              </a:rPr>
              <a:t>Multiplying and Dividing Fractions</a:t>
            </a:r>
            <a:endParaRPr lang="en-GB" sz="1200" dirty="0">
              <a:solidFill>
                <a:schemeClr val="tx1"/>
              </a:solidFill>
              <a:latin typeface="Century Gothic" pitchFamily="34" charset="0"/>
            </a:endParaRPr>
          </a:p>
        </p:txBody>
      </p:sp>
      <p:sp>
        <p:nvSpPr>
          <p:cNvPr id="23" name="Rectangle 22">
            <a:hlinkClick r:id="rId19" action="ppaction://hlinksldjump"/>
          </p:cNvPr>
          <p:cNvSpPr/>
          <p:nvPr/>
        </p:nvSpPr>
        <p:spPr>
          <a:xfrm>
            <a:off x="3707904"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Multiples</a:t>
            </a:r>
            <a:endParaRPr lang="en-GB" sz="1400" dirty="0">
              <a:solidFill>
                <a:schemeClr val="tx1"/>
              </a:solidFill>
              <a:latin typeface="Century Gothic" pitchFamily="34" charset="0"/>
            </a:endParaRPr>
          </a:p>
        </p:txBody>
      </p:sp>
      <p:sp>
        <p:nvSpPr>
          <p:cNvPr id="24" name="Rectangle 23">
            <a:hlinkClick r:id="rId20" action="ppaction://hlinksldjump"/>
          </p:cNvPr>
          <p:cNvSpPr/>
          <p:nvPr/>
        </p:nvSpPr>
        <p:spPr>
          <a:xfrm>
            <a:off x="5220072"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Ordering Decimals</a:t>
            </a:r>
            <a:endParaRPr lang="en-GB" sz="1400" dirty="0">
              <a:solidFill>
                <a:schemeClr val="tx1"/>
              </a:solidFill>
              <a:latin typeface="Century Gothic" pitchFamily="34" charset="0"/>
            </a:endParaRPr>
          </a:p>
        </p:txBody>
      </p:sp>
      <p:sp>
        <p:nvSpPr>
          <p:cNvPr id="25" name="Rectangle 24">
            <a:hlinkClick r:id="rId21" action="ppaction://hlinksldjump"/>
          </p:cNvPr>
          <p:cNvSpPr/>
          <p:nvPr/>
        </p:nvSpPr>
        <p:spPr>
          <a:xfrm>
            <a:off x="6804248" y="4077072"/>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Ordering Fractions</a:t>
            </a:r>
            <a:endParaRPr lang="en-GB" sz="1400" dirty="0">
              <a:solidFill>
                <a:schemeClr val="tx1"/>
              </a:solidFill>
              <a:latin typeface="Century Gothic" pitchFamily="34" charset="0"/>
            </a:endParaRPr>
          </a:p>
        </p:txBody>
      </p:sp>
      <p:sp>
        <p:nvSpPr>
          <p:cNvPr id="26" name="Rectangle 25">
            <a:hlinkClick r:id="rId20" action="ppaction://hlinksldjump"/>
          </p:cNvPr>
          <p:cNvSpPr/>
          <p:nvPr/>
        </p:nvSpPr>
        <p:spPr>
          <a:xfrm>
            <a:off x="611560"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Percentage Increase</a:t>
            </a:r>
            <a:endParaRPr lang="en-GB" sz="1400" dirty="0">
              <a:solidFill>
                <a:schemeClr val="tx1"/>
              </a:solidFill>
              <a:latin typeface="Century Gothic" pitchFamily="34" charset="0"/>
            </a:endParaRPr>
          </a:p>
        </p:txBody>
      </p:sp>
      <p:sp>
        <p:nvSpPr>
          <p:cNvPr id="27" name="Rectangle 26">
            <a:hlinkClick r:id="rId22" action="ppaction://hlinksldjump"/>
          </p:cNvPr>
          <p:cNvSpPr/>
          <p:nvPr/>
        </p:nvSpPr>
        <p:spPr>
          <a:xfrm>
            <a:off x="2195736"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Reverse Percentage</a:t>
            </a:r>
            <a:endParaRPr lang="en-GB" sz="1400" dirty="0">
              <a:solidFill>
                <a:schemeClr val="tx1"/>
              </a:solidFill>
              <a:latin typeface="Century Gothic" pitchFamily="34" charset="0"/>
            </a:endParaRPr>
          </a:p>
        </p:txBody>
      </p:sp>
      <p:sp>
        <p:nvSpPr>
          <p:cNvPr id="28" name="Rectangle 27">
            <a:hlinkClick r:id="rId23" action="ppaction://hlinksldjump"/>
          </p:cNvPr>
          <p:cNvSpPr/>
          <p:nvPr/>
        </p:nvSpPr>
        <p:spPr>
          <a:xfrm>
            <a:off x="3707904"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Rounding </a:t>
            </a:r>
            <a:r>
              <a:rPr lang="en-GB" sz="1400" dirty="0" err="1" smtClean="0">
                <a:solidFill>
                  <a:schemeClr val="tx1"/>
                </a:solidFill>
                <a:latin typeface="Century Gothic" pitchFamily="34" charset="0"/>
              </a:rPr>
              <a:t>dp</a:t>
            </a:r>
            <a:endParaRPr lang="en-GB" sz="1400" dirty="0">
              <a:solidFill>
                <a:schemeClr val="tx1"/>
              </a:solidFill>
              <a:latin typeface="Century Gothic" pitchFamily="34" charset="0"/>
            </a:endParaRPr>
          </a:p>
        </p:txBody>
      </p:sp>
      <p:sp>
        <p:nvSpPr>
          <p:cNvPr id="29" name="Rectangle 28">
            <a:hlinkClick r:id="rId24" action="ppaction://hlinksldjump"/>
          </p:cNvPr>
          <p:cNvSpPr/>
          <p:nvPr/>
        </p:nvSpPr>
        <p:spPr>
          <a:xfrm>
            <a:off x="5220072"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Rounding sig fig</a:t>
            </a:r>
            <a:endParaRPr lang="en-GB" sz="1400" dirty="0">
              <a:solidFill>
                <a:schemeClr val="tx1"/>
              </a:solidFill>
              <a:latin typeface="Century Gothic" pitchFamily="34" charset="0"/>
            </a:endParaRPr>
          </a:p>
        </p:txBody>
      </p:sp>
      <p:sp>
        <p:nvSpPr>
          <p:cNvPr id="30" name="Rectangle 29">
            <a:hlinkClick r:id="rId25" action="ppaction://hlinksldjump"/>
          </p:cNvPr>
          <p:cNvSpPr/>
          <p:nvPr/>
        </p:nvSpPr>
        <p:spPr>
          <a:xfrm>
            <a:off x="6804248" y="4941168"/>
            <a:ext cx="1224136" cy="792088"/>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latin typeface="Century Gothic" pitchFamily="34" charset="0"/>
              </a:rPr>
              <a:t>Standard form</a:t>
            </a:r>
            <a:endParaRPr lang="en-GB" sz="1400" dirty="0">
              <a:solidFill>
                <a:schemeClr val="tx1"/>
              </a:solidFill>
              <a:latin typeface="Century Gothic"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143000"/>
          </a:xfrm>
        </p:spPr>
        <p:txBody>
          <a:bodyPr/>
          <a:lstStyle/>
          <a:p>
            <a:r>
              <a:rPr lang="en-GB" dirty="0" smtClean="0"/>
              <a:t>Adding and Subtracting Decimals</a:t>
            </a:r>
            <a:endParaRPr lang="en-GB" dirty="0"/>
          </a:p>
        </p:txBody>
      </p:sp>
      <p:pic>
        <p:nvPicPr>
          <p:cNvPr id="1029" name="Picture 5"/>
          <p:cNvPicPr>
            <a:picLocks noChangeAspect="1" noChangeArrowheads="1"/>
          </p:cNvPicPr>
          <p:nvPr/>
        </p:nvPicPr>
        <p:blipFill>
          <a:blip r:embed="rId2" cstate="print"/>
          <a:srcRect l="26202" t="20469" r="59962" b="57875"/>
          <a:stretch>
            <a:fillRect/>
          </a:stretch>
        </p:blipFill>
        <p:spPr bwMode="auto">
          <a:xfrm>
            <a:off x="179512" y="1124744"/>
            <a:ext cx="2448272" cy="2154479"/>
          </a:xfrm>
          <a:prstGeom prst="rect">
            <a:avLst/>
          </a:prstGeom>
          <a:noFill/>
          <a:ln w="28575">
            <a:solidFill>
              <a:schemeClr val="tx1"/>
            </a:solidFill>
            <a:miter lim="800000"/>
            <a:headEnd/>
            <a:tailEnd/>
          </a:ln>
        </p:spPr>
      </p:pic>
      <p:pic>
        <p:nvPicPr>
          <p:cNvPr id="9" name="Picture 5"/>
          <p:cNvPicPr>
            <a:picLocks noChangeAspect="1" noChangeArrowheads="1"/>
          </p:cNvPicPr>
          <p:nvPr/>
        </p:nvPicPr>
        <p:blipFill>
          <a:blip r:embed="rId2" cstate="print"/>
          <a:srcRect l="26202" t="43109" r="59962" b="36219"/>
          <a:stretch>
            <a:fillRect/>
          </a:stretch>
        </p:blipFill>
        <p:spPr bwMode="auto">
          <a:xfrm>
            <a:off x="2699792" y="1124744"/>
            <a:ext cx="2520280" cy="2117035"/>
          </a:xfrm>
          <a:prstGeom prst="rect">
            <a:avLst/>
          </a:prstGeom>
          <a:noFill/>
          <a:ln w="28575">
            <a:solidFill>
              <a:schemeClr val="tx1"/>
            </a:solidFill>
            <a:miter lim="800000"/>
            <a:headEnd/>
            <a:tailEnd/>
          </a:ln>
        </p:spPr>
      </p:pic>
      <p:pic>
        <p:nvPicPr>
          <p:cNvPr id="10" name="Picture 5"/>
          <p:cNvPicPr>
            <a:picLocks noChangeAspect="1" noChangeArrowheads="1"/>
          </p:cNvPicPr>
          <p:nvPr/>
        </p:nvPicPr>
        <p:blipFill>
          <a:blip r:embed="rId2" cstate="print"/>
          <a:srcRect l="26202" t="67718" r="59962" b="11610"/>
          <a:stretch>
            <a:fillRect/>
          </a:stretch>
        </p:blipFill>
        <p:spPr bwMode="auto">
          <a:xfrm>
            <a:off x="5292080" y="1124744"/>
            <a:ext cx="2448272" cy="2117035"/>
          </a:xfrm>
          <a:prstGeom prst="rect">
            <a:avLst/>
          </a:prstGeom>
          <a:noFill/>
          <a:ln w="28575">
            <a:solidFill>
              <a:schemeClr val="tx1"/>
            </a:solidFill>
            <a:miter lim="800000"/>
            <a:headEnd/>
            <a:tailEnd/>
          </a:ln>
        </p:spPr>
      </p:pic>
      <p:pic>
        <p:nvPicPr>
          <p:cNvPr id="1030" name="Picture 6"/>
          <p:cNvPicPr>
            <a:picLocks noChangeAspect="1" noChangeArrowheads="1"/>
          </p:cNvPicPr>
          <p:nvPr/>
        </p:nvPicPr>
        <p:blipFill>
          <a:blip r:embed="rId3" cstate="print"/>
          <a:srcRect l="50553" t="20469" r="35611" b="56890"/>
          <a:stretch>
            <a:fillRect/>
          </a:stretch>
        </p:blipFill>
        <p:spPr bwMode="auto">
          <a:xfrm>
            <a:off x="0" y="3356992"/>
            <a:ext cx="2817705" cy="2592288"/>
          </a:xfrm>
          <a:prstGeom prst="rect">
            <a:avLst/>
          </a:prstGeom>
          <a:noFill/>
          <a:ln w="28575">
            <a:solidFill>
              <a:schemeClr val="tx1"/>
            </a:solidFill>
            <a:miter lim="800000"/>
            <a:headEnd/>
            <a:tailEnd/>
          </a:ln>
        </p:spPr>
      </p:pic>
      <p:pic>
        <p:nvPicPr>
          <p:cNvPr id="12" name="Picture 6"/>
          <p:cNvPicPr>
            <a:picLocks noChangeAspect="1" noChangeArrowheads="1"/>
          </p:cNvPicPr>
          <p:nvPr/>
        </p:nvPicPr>
        <p:blipFill>
          <a:blip r:embed="rId3" cstate="print"/>
          <a:srcRect l="50553" t="43110" r="35611" b="35608"/>
          <a:stretch>
            <a:fillRect/>
          </a:stretch>
        </p:blipFill>
        <p:spPr bwMode="auto">
          <a:xfrm>
            <a:off x="2915816" y="3356992"/>
            <a:ext cx="3024336" cy="2615411"/>
          </a:xfrm>
          <a:prstGeom prst="rect">
            <a:avLst/>
          </a:prstGeom>
          <a:noFill/>
          <a:ln w="28575">
            <a:solidFill>
              <a:schemeClr val="tx1"/>
            </a:solidFill>
            <a:miter lim="800000"/>
            <a:headEnd/>
            <a:tailEnd/>
          </a:ln>
        </p:spPr>
      </p:pic>
      <p:sp>
        <p:nvSpPr>
          <p:cNvPr id="13" name="Rectangle 12">
            <a:hlinkClick r:id="rId4" action="ppaction://hlinksldjump"/>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82945" name="Rectangle 1"/>
          <p:cNvSpPr>
            <a:spLocks noChangeArrowheads="1"/>
          </p:cNvSpPr>
          <p:nvPr/>
        </p:nvSpPr>
        <p:spPr bwMode="auto">
          <a:xfrm>
            <a:off x="7415808" y="38472"/>
            <a:ext cx="1728192" cy="6478697"/>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685800" marR="0" lvl="1" indent="-228600" algn="l" defTabSz="914400" rtl="0" eaLnBrk="1" fontAlgn="base" latinLnBrk="0" hangingPunct="1">
              <a:lnSpc>
                <a:spcPct val="100000"/>
              </a:lnSpc>
              <a:spcBef>
                <a:spcPct val="0"/>
              </a:spcBef>
              <a:spcAft>
                <a:spcPct val="0"/>
              </a:spcAft>
              <a:buClrTx/>
              <a:buSzTx/>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p>
          <a:p>
            <a:pPr marL="685800" marR="0" lvl="1" indent="-228600" algn="l" defTabSz="914400" rtl="0" eaLnBrk="1" fontAlgn="base" latinLnBrk="0" hangingPunct="1">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1.66</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31.44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70.81</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39.46</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34.15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0.45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0.49</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0.71</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39.02</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67.25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77.03</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54.11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Adding and Subtracting Fractions</a:t>
            </a:r>
            <a:endParaRPr lang="en-GB" dirty="0"/>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pic>
        <p:nvPicPr>
          <p:cNvPr id="34860" name="Picture 44"/>
          <p:cNvPicPr>
            <a:picLocks noChangeAspect="1" noChangeArrowheads="1"/>
          </p:cNvPicPr>
          <p:nvPr/>
        </p:nvPicPr>
        <p:blipFill>
          <a:blip r:embed="rId2" cstate="print"/>
          <a:srcRect l="12176" t="28546" r="71221" b="37001"/>
          <a:stretch>
            <a:fillRect/>
          </a:stretch>
        </p:blipFill>
        <p:spPr bwMode="auto">
          <a:xfrm>
            <a:off x="251520" y="1052736"/>
            <a:ext cx="2160240" cy="2520280"/>
          </a:xfrm>
          <a:prstGeom prst="rect">
            <a:avLst/>
          </a:prstGeom>
          <a:noFill/>
          <a:ln w="9525">
            <a:noFill/>
            <a:miter lim="800000"/>
            <a:headEnd/>
            <a:tailEnd/>
          </a:ln>
        </p:spPr>
      </p:pic>
      <p:pic>
        <p:nvPicPr>
          <p:cNvPr id="55" name="Picture 44"/>
          <p:cNvPicPr>
            <a:picLocks noChangeAspect="1" noChangeArrowheads="1"/>
          </p:cNvPicPr>
          <p:nvPr/>
        </p:nvPicPr>
        <p:blipFill>
          <a:blip r:embed="rId2" cstate="print"/>
          <a:srcRect l="49256" t="28546" r="31374" b="37001"/>
          <a:stretch>
            <a:fillRect/>
          </a:stretch>
        </p:blipFill>
        <p:spPr bwMode="auto">
          <a:xfrm>
            <a:off x="5724128" y="1052736"/>
            <a:ext cx="2520280" cy="2520280"/>
          </a:xfrm>
          <a:prstGeom prst="rect">
            <a:avLst/>
          </a:prstGeom>
          <a:noFill/>
          <a:ln w="9525">
            <a:noFill/>
            <a:miter lim="800000"/>
            <a:headEnd/>
            <a:tailEnd/>
          </a:ln>
        </p:spPr>
      </p:pic>
      <p:pic>
        <p:nvPicPr>
          <p:cNvPr id="34861" name="Picture 45"/>
          <p:cNvPicPr>
            <a:picLocks noChangeAspect="1" noChangeArrowheads="1"/>
          </p:cNvPicPr>
          <p:nvPr/>
        </p:nvPicPr>
        <p:blipFill>
          <a:blip r:embed="rId3" cstate="print"/>
          <a:srcRect l="11260" t="23422" r="72137" b="43109"/>
          <a:stretch>
            <a:fillRect/>
          </a:stretch>
        </p:blipFill>
        <p:spPr bwMode="auto">
          <a:xfrm>
            <a:off x="251520" y="3645024"/>
            <a:ext cx="2160240" cy="2304256"/>
          </a:xfrm>
          <a:prstGeom prst="rect">
            <a:avLst/>
          </a:prstGeom>
          <a:noFill/>
          <a:ln w="9525">
            <a:noFill/>
            <a:miter lim="800000"/>
            <a:headEnd/>
            <a:tailEnd/>
          </a:ln>
        </p:spPr>
      </p:pic>
      <p:pic>
        <p:nvPicPr>
          <p:cNvPr id="57" name="Picture 45"/>
          <p:cNvPicPr>
            <a:picLocks noChangeAspect="1" noChangeArrowheads="1"/>
          </p:cNvPicPr>
          <p:nvPr/>
        </p:nvPicPr>
        <p:blipFill>
          <a:blip r:embed="rId3" cstate="print"/>
          <a:srcRect l="11260" t="56891" r="72137" b="7672"/>
          <a:stretch>
            <a:fillRect/>
          </a:stretch>
        </p:blipFill>
        <p:spPr bwMode="auto">
          <a:xfrm>
            <a:off x="2555776" y="1988840"/>
            <a:ext cx="2160240" cy="2592288"/>
          </a:xfrm>
          <a:prstGeom prst="rect">
            <a:avLst/>
          </a:prstGeom>
          <a:noFill/>
          <a:ln w="9525">
            <a:noFill/>
            <a:miter lim="800000"/>
            <a:headEnd/>
            <a:tailEnd/>
          </a:ln>
        </p:spPr>
      </p:pic>
      <p:pic>
        <p:nvPicPr>
          <p:cNvPr id="58" name="Picture 45"/>
          <p:cNvPicPr>
            <a:picLocks noChangeAspect="1" noChangeArrowheads="1"/>
          </p:cNvPicPr>
          <p:nvPr/>
        </p:nvPicPr>
        <p:blipFill>
          <a:blip r:embed="rId3" cstate="print"/>
          <a:srcRect l="50553" t="23422" r="30075" b="41140"/>
          <a:stretch>
            <a:fillRect/>
          </a:stretch>
        </p:blipFill>
        <p:spPr bwMode="auto">
          <a:xfrm>
            <a:off x="5796136" y="4005064"/>
            <a:ext cx="2520280" cy="2592288"/>
          </a:xfrm>
          <a:prstGeom prst="rect">
            <a:avLst/>
          </a:prstGeom>
          <a:noFill/>
          <a:ln w="9525">
            <a:noFill/>
            <a:miter lim="800000"/>
            <a:headEnd/>
            <a:tailEnd/>
          </a:ln>
        </p:spPr>
      </p:pic>
      <p:sp>
        <p:nvSpPr>
          <p:cNvPr id="81921" name="Rectangle 1"/>
          <p:cNvSpPr>
            <a:spLocks noChangeArrowheads="1"/>
          </p:cNvSpPr>
          <p:nvPr/>
        </p:nvSpPr>
        <p:spPr bwMode="auto">
          <a:xfrm>
            <a:off x="8820472" y="260648"/>
            <a:ext cx="2411760" cy="7048083"/>
          </a:xfrm>
          <a:prstGeom prst="rect">
            <a:avLst/>
          </a:prstGeom>
          <a:solidFill>
            <a:srgbClr val="FFC000"/>
          </a:solidFill>
          <a:ln w="762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800100" marR="0" lvl="1" indent="-342900" algn="l" defTabSz="914400" rtl="0" eaLnBrk="1" fontAlgn="base" latinLnBrk="0" hangingPunct="1">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7/9</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8/15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16/12 or 1 </a:t>
            </a:r>
            <a:r>
              <a:rPr kumimoji="0" lang="en-GB" sz="1600" b="1" i="0" u="sng" strike="noStrike" cap="none" normalizeH="0" baseline="0" dirty="0" smtClean="0">
                <a:ln>
                  <a:noFill/>
                </a:ln>
                <a:solidFill>
                  <a:schemeClr val="tx1"/>
                </a:solidFill>
                <a:effectLst/>
                <a:latin typeface="Calibri"/>
                <a:ea typeface="Calibri" pitchFamily="34" charset="0"/>
                <a:cs typeface="Times New Roman" pitchFamily="18" charset="0"/>
              </a:rPr>
              <a:t>¼</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11/24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7/12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   5/56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29/30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29/52</a:t>
            </a: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lang="en-GB" sz="1600" b="1" u="sng" dirty="0" smtClean="0">
                <a:latin typeface="Comic Sans MS" pitchFamily="66" charset="0"/>
                <a:cs typeface="Times New Roman" pitchFamily="18" charset="0"/>
              </a:rPr>
              <a:t>1   1/10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5/8</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lphaLcParenR"/>
              <a:tabLst/>
            </a:pP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7/20 </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8/21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23/36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9/22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lphaLcParenR"/>
              <a:tabLst/>
            </a:pPr>
            <a:r>
              <a:rPr kumimoji="0" lang="en-GB" sz="16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71/126</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and Subtracting Decimals</a:t>
            </a:r>
            <a:endParaRPr lang="en-GB" dirty="0"/>
          </a:p>
        </p:txBody>
      </p:sp>
      <p:pic>
        <p:nvPicPr>
          <p:cNvPr id="1029" name="Picture 5"/>
          <p:cNvPicPr>
            <a:picLocks noChangeAspect="1" noChangeArrowheads="1"/>
          </p:cNvPicPr>
          <p:nvPr/>
        </p:nvPicPr>
        <p:blipFill>
          <a:blip r:embed="rId2" cstate="print"/>
          <a:srcRect l="26202" t="20469" r="59962" b="57875"/>
          <a:stretch>
            <a:fillRect/>
          </a:stretch>
        </p:blipFill>
        <p:spPr bwMode="auto">
          <a:xfrm>
            <a:off x="539552" y="1124744"/>
            <a:ext cx="2448272" cy="2154479"/>
          </a:xfrm>
          <a:prstGeom prst="rect">
            <a:avLst/>
          </a:prstGeom>
          <a:noFill/>
          <a:ln w="9525">
            <a:noFill/>
            <a:miter lim="800000"/>
            <a:headEnd/>
            <a:tailEnd/>
          </a:ln>
        </p:spPr>
      </p:pic>
      <p:pic>
        <p:nvPicPr>
          <p:cNvPr id="9" name="Picture 5"/>
          <p:cNvPicPr>
            <a:picLocks noChangeAspect="1" noChangeArrowheads="1"/>
          </p:cNvPicPr>
          <p:nvPr/>
        </p:nvPicPr>
        <p:blipFill>
          <a:blip r:embed="rId2" cstate="print"/>
          <a:srcRect l="26202" t="43109" r="59962" b="36219"/>
          <a:stretch>
            <a:fillRect/>
          </a:stretch>
        </p:blipFill>
        <p:spPr bwMode="auto">
          <a:xfrm>
            <a:off x="3203848" y="1124744"/>
            <a:ext cx="2520280" cy="2117035"/>
          </a:xfrm>
          <a:prstGeom prst="rect">
            <a:avLst/>
          </a:prstGeom>
          <a:noFill/>
          <a:ln w="9525">
            <a:noFill/>
            <a:miter lim="800000"/>
            <a:headEnd/>
            <a:tailEnd/>
          </a:ln>
        </p:spPr>
      </p:pic>
      <p:pic>
        <p:nvPicPr>
          <p:cNvPr id="10" name="Picture 5"/>
          <p:cNvPicPr>
            <a:picLocks noChangeAspect="1" noChangeArrowheads="1"/>
          </p:cNvPicPr>
          <p:nvPr/>
        </p:nvPicPr>
        <p:blipFill>
          <a:blip r:embed="rId2" cstate="print"/>
          <a:srcRect l="26202" t="67718" r="59962" b="11610"/>
          <a:stretch>
            <a:fillRect/>
          </a:stretch>
        </p:blipFill>
        <p:spPr bwMode="auto">
          <a:xfrm>
            <a:off x="5940152" y="1124744"/>
            <a:ext cx="2520280" cy="2117035"/>
          </a:xfrm>
          <a:prstGeom prst="rect">
            <a:avLst/>
          </a:prstGeom>
          <a:noFill/>
          <a:ln w="9525">
            <a:noFill/>
            <a:miter lim="800000"/>
            <a:headEnd/>
            <a:tailEnd/>
          </a:ln>
        </p:spPr>
      </p:pic>
      <p:pic>
        <p:nvPicPr>
          <p:cNvPr id="1030" name="Picture 6"/>
          <p:cNvPicPr>
            <a:picLocks noChangeAspect="1" noChangeArrowheads="1"/>
          </p:cNvPicPr>
          <p:nvPr/>
        </p:nvPicPr>
        <p:blipFill>
          <a:blip r:embed="rId3" cstate="print"/>
          <a:srcRect l="50553" t="20469" r="35611" b="56890"/>
          <a:stretch>
            <a:fillRect/>
          </a:stretch>
        </p:blipFill>
        <p:spPr bwMode="auto">
          <a:xfrm>
            <a:off x="1259632" y="3356992"/>
            <a:ext cx="2817705" cy="2592288"/>
          </a:xfrm>
          <a:prstGeom prst="rect">
            <a:avLst/>
          </a:prstGeom>
          <a:noFill/>
          <a:ln w="9525">
            <a:noFill/>
            <a:miter lim="800000"/>
            <a:headEnd/>
            <a:tailEnd/>
          </a:ln>
        </p:spPr>
      </p:pic>
      <p:pic>
        <p:nvPicPr>
          <p:cNvPr id="12" name="Picture 6"/>
          <p:cNvPicPr>
            <a:picLocks noChangeAspect="1" noChangeArrowheads="1"/>
          </p:cNvPicPr>
          <p:nvPr/>
        </p:nvPicPr>
        <p:blipFill>
          <a:blip r:embed="rId3" cstate="print"/>
          <a:srcRect l="50553" t="43110" r="35611" b="35608"/>
          <a:stretch>
            <a:fillRect/>
          </a:stretch>
        </p:blipFill>
        <p:spPr bwMode="auto">
          <a:xfrm>
            <a:off x="4499992" y="3333869"/>
            <a:ext cx="3024336" cy="2615411"/>
          </a:xfrm>
          <a:prstGeom prst="rect">
            <a:avLst/>
          </a:prstGeom>
          <a:noFill/>
          <a:ln w="9525">
            <a:noFill/>
            <a:miter lim="800000"/>
            <a:headEnd/>
            <a:tailEnd/>
          </a:ln>
        </p:spPr>
      </p:pic>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80897" name="Rectangle 1"/>
          <p:cNvSpPr>
            <a:spLocks noChangeArrowheads="1"/>
          </p:cNvSpPr>
          <p:nvPr/>
        </p:nvSpPr>
        <p:spPr bwMode="auto">
          <a:xfrm>
            <a:off x="7020272" y="0"/>
            <a:ext cx="2123728" cy="6771084"/>
          </a:xfrm>
          <a:prstGeom prst="rect">
            <a:avLst/>
          </a:prstGeom>
          <a:solidFill>
            <a:srgbClr val="FFC0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1.3</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1.47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1.28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1.66</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0.97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1.68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31.44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70.81</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39.46</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34.15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50.8</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0.45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0.54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0.49</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0.71</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0.7</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2.94</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39.02</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685800" marR="0" lvl="1" indent="-228600" algn="l" defTabSz="914400" rtl="0" eaLnBrk="0" fontAlgn="base" latinLnBrk="0" hangingPunct="0">
              <a:lnSpc>
                <a:spcPct val="100000"/>
              </a:lnSpc>
              <a:spcBef>
                <a:spcPct val="0"/>
              </a:spcBef>
              <a:spcAft>
                <a:spcPct val="0"/>
              </a:spcAft>
              <a:buClrTx/>
              <a:buSzTx/>
              <a:buFont typeface="+mj-lt"/>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67.25</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77.03</a:t>
            </a:r>
            <a:endParaRPr kumimoji="0" lang="en-GB" sz="9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lphaLcParenR"/>
              <a:tabLst/>
            </a:pPr>
            <a:r>
              <a:rPr kumimoji="0" lang="en-GB" sz="14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54.11</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lstStyle/>
          <a:p>
            <a:r>
              <a:rPr lang="en-GB" dirty="0" smtClean="0"/>
              <a:t>Direct Proportion</a:t>
            </a:r>
            <a:endParaRPr lang="en-GB" dirty="0"/>
          </a:p>
        </p:txBody>
      </p:sp>
      <p:sp>
        <p:nvSpPr>
          <p:cNvPr id="13" name="Rectangle 12">
            <a:hlinkClick r:id="" action="ppaction://hlinkshowjump?jump=firstslide"/>
          </p:cNvPr>
          <p:cNvSpPr/>
          <p:nvPr/>
        </p:nvSpPr>
        <p:spPr>
          <a:xfrm>
            <a:off x="0" y="5949280"/>
            <a:ext cx="1403648" cy="908720"/>
          </a:xfrm>
          <a:prstGeom prst="rect">
            <a:avLst/>
          </a:prstGeom>
          <a:solidFill>
            <a:schemeClr val="accent3"/>
          </a:solidFill>
          <a:ln w="57150">
            <a:noFill/>
          </a:ln>
          <a:scene3d>
            <a:camera prst="perspectiveAbove"/>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latin typeface="Century Gothic" pitchFamily="34" charset="0"/>
              </a:rPr>
              <a:t>Home</a:t>
            </a:r>
            <a:endParaRPr lang="en-GB" sz="2800" dirty="0">
              <a:solidFill>
                <a:schemeClr val="tx1"/>
              </a:solidFill>
              <a:latin typeface="Century Gothic" pitchFamily="34" charset="0"/>
            </a:endParaRPr>
          </a:p>
        </p:txBody>
      </p:sp>
      <p:sp>
        <p:nvSpPr>
          <p:cNvPr id="32770" name="Rectangle 2"/>
          <p:cNvSpPr>
            <a:spLocks noChangeArrowheads="1"/>
          </p:cNvSpPr>
          <p:nvPr/>
        </p:nvSpPr>
        <p:spPr bwMode="auto">
          <a:xfrm>
            <a:off x="395536" y="777487"/>
            <a:ext cx="8496944" cy="5016758"/>
          </a:xfrm>
          <a:prstGeom prst="rect">
            <a:avLst/>
          </a:prstGeom>
          <a:solidFill>
            <a:srgbClr val="FFFF00"/>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If A is directly proportional to B, write an equation in the form A=</a:t>
            </a:r>
            <a:r>
              <a:rPr kumimoji="0" lang="en-GB"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kB</a:t>
            </a: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linking the two variables if when A= 8 B=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All of the variables below are directly proportional, write an equation linking them:</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V= 12 when M =4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 5 when S=1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Y= 34 when x=2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H=48 when M=4</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 5 when N=10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 is directly proportional to C, when B is 18 C is 27.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B and C</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B when C= 66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C when B = 30</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Z is directly proportional to Y, when Z =55, Y=5</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Z and Y</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Y when Z = 77</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Z when Y=0.1</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 is directly proportional to L, when N=1.8 L =0.6</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Write an equation linking N and L</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L when N= 3.2</a:t>
            </a:r>
            <a:endParaRPr kumimoji="0" lang="en-GB" sz="1200" b="0" i="0" u="none" strike="noStrike" cap="none" normalizeH="0" baseline="0" dirty="0" smtClean="0">
              <a:ln>
                <a:noFill/>
              </a:ln>
              <a:solidFill>
                <a:schemeClr val="tx1"/>
              </a:solidFill>
              <a:effectLst/>
              <a:latin typeface="Arial" pitchFamily="34" charset="0"/>
              <a:cs typeface="Arial" pitchFamily="34" charset="0"/>
            </a:endParaRPr>
          </a:p>
          <a:p>
            <a:pPr marL="800100" marR="0" lvl="1" indent="-342900" algn="l" defTabSz="914400" rtl="0" eaLnBrk="0" fontAlgn="base" latinLnBrk="0" hangingPunct="0">
              <a:lnSpc>
                <a:spcPct val="100000"/>
              </a:lnSpc>
              <a:spcBef>
                <a:spcPct val="0"/>
              </a:spcBef>
              <a:spcAft>
                <a:spcPct val="0"/>
              </a:spcAft>
              <a:buClrTx/>
              <a:buSzTx/>
              <a:buFont typeface="+mj-lt"/>
              <a:buAutoNum type="arabicPeriod"/>
              <a:tabLst/>
            </a:pPr>
            <a:r>
              <a:rPr kumimoji="0" lang="en-GB"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Find N when L=0.5</a:t>
            </a:r>
            <a:endParaRPr kumimoji="0" lang="en-GB"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3" name="Rectangle 1"/>
          <p:cNvSpPr>
            <a:spLocks noChangeArrowheads="1"/>
          </p:cNvSpPr>
          <p:nvPr/>
        </p:nvSpPr>
        <p:spPr bwMode="auto">
          <a:xfrm>
            <a:off x="6876256" y="0"/>
            <a:ext cx="2267744" cy="5847755"/>
          </a:xfrm>
          <a:prstGeom prst="rect">
            <a:avLst/>
          </a:prstGeom>
          <a:solidFill>
            <a:srgbClr val="FFC000"/>
          </a:solidFill>
          <a:ln w="2857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lnSpc>
                <a:spcPct val="100000"/>
              </a:lnSpc>
              <a:spcBef>
                <a:spcPct val="0"/>
              </a:spcBef>
              <a:spcAft>
                <a:spcPct val="0"/>
              </a:spcAft>
              <a:buClrTx/>
              <a:buSzTx/>
              <a:tabLst/>
            </a:pPr>
            <a:r>
              <a:rPr kumimoji="0" lang="en-GB" sz="32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Answers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A=2B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V=4M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T=5S</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Y=17X</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H=12M</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N=2P</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C=1.5B</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B=44</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C=45</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z=11y</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y=7</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z=1.1</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228600" marR="0" lvl="0" indent="-228600" algn="l" defTabSz="914400" rtl="0" eaLnBrk="0" fontAlgn="base" latinLnBrk="0" hangingPunct="0">
              <a:lnSpc>
                <a:spcPct val="100000"/>
              </a:lnSpc>
              <a:spcBef>
                <a:spcPct val="0"/>
              </a:spcBef>
              <a:spcAft>
                <a:spcPct val="0"/>
              </a:spcAft>
              <a:buClrTx/>
              <a:buSzTx/>
              <a:buFont typeface="+mj-lt"/>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N=3L</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L=1.2</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l" defTabSz="914400" rtl="0" eaLnBrk="0" fontAlgn="base" latinLnBrk="0" hangingPunct="0">
              <a:lnSpc>
                <a:spcPct val="100000"/>
              </a:lnSpc>
              <a:spcBef>
                <a:spcPct val="0"/>
              </a:spcBef>
              <a:spcAft>
                <a:spcPct val="0"/>
              </a:spcAft>
              <a:buClrTx/>
              <a:buSzTx/>
              <a:buFontTx/>
              <a:buAutoNum type="arabicPeriod"/>
              <a:tabLst/>
            </a:pPr>
            <a:r>
              <a:rPr kumimoji="0" lang="en-GB"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N=1.5</a:t>
            </a:r>
            <a:endParaRPr kumimoji="0" lang="en-GB"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6003</TotalTime>
  <Words>3457</Words>
  <Application>Microsoft Office PowerPoint</Application>
  <PresentationFormat>On-screen Show (4:3)</PresentationFormat>
  <Paragraphs>1360</Paragraphs>
  <Slides>34</Slides>
  <Notes>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Algebra</vt:lpstr>
      <vt:lpstr>Shape</vt:lpstr>
      <vt:lpstr>Data</vt:lpstr>
      <vt:lpstr>Number</vt:lpstr>
      <vt:lpstr>Adding and Subtracting Decimals</vt:lpstr>
      <vt:lpstr>Adding and Subtracting Fractions</vt:lpstr>
      <vt:lpstr>Adding and Subtracting Decimals</vt:lpstr>
      <vt:lpstr>Direct Proportion</vt:lpstr>
      <vt:lpstr>Bidmas</vt:lpstr>
      <vt:lpstr>Factors and HCF</vt:lpstr>
      <vt:lpstr>Factor Trees</vt:lpstr>
      <vt:lpstr>Directed Numbers</vt:lpstr>
      <vt:lpstr>Directed Numbers 2</vt:lpstr>
      <vt:lpstr>Equivalent Fractions</vt:lpstr>
      <vt:lpstr>Ratio</vt:lpstr>
      <vt:lpstr>Finding Percentages</vt:lpstr>
      <vt:lpstr>Equivalent Fractions</vt:lpstr>
      <vt:lpstr>HCF and LCM</vt:lpstr>
      <vt:lpstr>Indirect Proportion</vt:lpstr>
      <vt:lpstr>Fractions, Decimals and Percentages</vt:lpstr>
      <vt:lpstr>Limits</vt:lpstr>
      <vt:lpstr>Multiples</vt:lpstr>
      <vt:lpstr>Multiplying and dividing fractions</vt:lpstr>
      <vt:lpstr>Multiplying and dividing decimals</vt:lpstr>
      <vt:lpstr>Ordering Fractions</vt:lpstr>
      <vt:lpstr>Percentage Increase/Decrease</vt:lpstr>
      <vt:lpstr>Rounding to Significant Figures</vt:lpstr>
      <vt:lpstr>Rounding to Decimal Places</vt:lpstr>
      <vt:lpstr>Reverse Percentages</vt:lpstr>
      <vt:lpstr>Standard Form</vt:lpstr>
      <vt:lpstr>Two Brackets</vt:lpstr>
      <vt:lpstr>3D Pythagoras</vt:lpstr>
      <vt:lpstr>Find the Perimeter of these shapes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ben</dc:creator>
  <cp:lastModifiedBy>Solomon Gudisa</cp:lastModifiedBy>
  <cp:revision>318</cp:revision>
  <dcterms:created xsi:type="dcterms:W3CDTF">2011-08-12T13:19:58Z</dcterms:created>
  <dcterms:modified xsi:type="dcterms:W3CDTF">2014-03-27T13:55:26Z</dcterms:modified>
</cp:coreProperties>
</file>