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556500" cy="10693400"/>
  <p:notesSz cx="6858000" cy="9144000"/>
  <p:embeddedFontLst>
    <p:embeddedFont>
      <p:font typeface="Arial Bold" panose="020B0704020202020204" pitchFamily="34" charset="0"/>
      <p:regular r:id="rId4"/>
      <p:bold r:id="rId5"/>
    </p:embeddedFont>
    <p:embeddedFont>
      <p:font typeface="IBM Plex Sans Bold" panose="020B0604020202020204" charset="0"/>
      <p:regular r:id="rId6"/>
    </p:embeddedFont>
    <p:embeddedFont>
      <p:font typeface="Open Sauce Bold" panose="020B0604020202020204" charset="0"/>
      <p:regular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3" d="100"/>
          <a:sy n="63" d="100"/>
        </p:scale>
        <p:origin x="322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4.fnt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Livermore (BPK R)" userId="39ac41c1-0786-4631-a792-271ad38e973e" providerId="ADAL" clId="{DA9F9F84-3488-47FE-9A02-07FB00A6A84C}"/>
    <pc:docChg chg="modSld">
      <pc:chgData name="John Livermore (BPK R)" userId="39ac41c1-0786-4631-a792-271ad38e973e" providerId="ADAL" clId="{DA9F9F84-3488-47FE-9A02-07FB00A6A84C}" dt="2025-01-24T17:03:31.201" v="3" actId="20577"/>
      <pc:docMkLst>
        <pc:docMk/>
      </pc:docMkLst>
      <pc:sldChg chg="modSp mod">
        <pc:chgData name="John Livermore (BPK R)" userId="39ac41c1-0786-4631-a792-271ad38e973e" providerId="ADAL" clId="{DA9F9F84-3488-47FE-9A02-07FB00A6A84C}" dt="2025-01-24T17:03:31.201" v="3" actId="20577"/>
        <pc:sldMkLst>
          <pc:docMk/>
          <pc:sldMk cId="0" sldId="257"/>
        </pc:sldMkLst>
        <pc:spChg chg="mod">
          <ac:chgData name="John Livermore (BPK R)" userId="39ac41c1-0786-4631-a792-271ad38e973e" providerId="ADAL" clId="{DA9F9F84-3488-47FE-9A02-07FB00A6A84C}" dt="2025-01-24T17:03:31.201" v="3" actId="20577"/>
          <ac:spMkLst>
            <pc:docMk/>
            <pc:sldMk cId="0" sldId="257"/>
            <ac:spMk id="1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0.sv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3784092" y="4637627"/>
            <a:ext cx="3778758" cy="1933404"/>
            <a:chOff x="0" y="0"/>
            <a:chExt cx="3778758" cy="1933410"/>
          </a:xfrm>
        </p:grpSpPr>
        <p:sp>
          <p:nvSpPr>
            <p:cNvPr id="3" name="Freeform 3"/>
            <p:cNvSpPr/>
            <p:nvPr/>
          </p:nvSpPr>
          <p:spPr>
            <a:xfrm>
              <a:off x="0" y="0"/>
              <a:ext cx="3778758" cy="1933448"/>
            </a:xfrm>
            <a:custGeom>
              <a:avLst/>
              <a:gdLst/>
              <a:ahLst/>
              <a:cxnLst/>
              <a:rect l="l" t="t" r="r" b="b"/>
              <a:pathLst>
                <a:path w="3778758" h="1933448">
                  <a:moveTo>
                    <a:pt x="0" y="0"/>
                  </a:moveTo>
                  <a:lnTo>
                    <a:pt x="0" y="1933448"/>
                  </a:lnTo>
                  <a:lnTo>
                    <a:pt x="3778758" y="1933448"/>
                  </a:lnTo>
                  <a:lnTo>
                    <a:pt x="3778758" y="0"/>
                  </a:lnTo>
                  <a:close/>
                </a:path>
              </a:pathLst>
            </a:custGeom>
            <a:solidFill>
              <a:srgbClr val="94C7C3"/>
            </a:solidFill>
          </p:spPr>
          <p:txBody>
            <a:bodyPr/>
            <a:lstStyle/>
            <a:p>
              <a:endParaRPr lang="en-GB"/>
            </a:p>
          </p:txBody>
        </p:sp>
      </p:grpSp>
      <p:sp>
        <p:nvSpPr>
          <p:cNvPr id="4" name="Freeform 4"/>
          <p:cNvSpPr/>
          <p:nvPr/>
        </p:nvSpPr>
        <p:spPr>
          <a:xfrm>
            <a:off x="3784092" y="6576727"/>
            <a:ext cx="3778758" cy="1781175"/>
          </a:xfrm>
          <a:custGeom>
            <a:avLst/>
            <a:gdLst/>
            <a:ahLst/>
            <a:cxnLst/>
            <a:rect l="l" t="t" r="r" b="b"/>
            <a:pathLst>
              <a:path w="3778758" h="1781175">
                <a:moveTo>
                  <a:pt x="0" y="0"/>
                </a:moveTo>
                <a:lnTo>
                  <a:pt x="3778758" y="0"/>
                </a:lnTo>
                <a:lnTo>
                  <a:pt x="3778758" y="1781175"/>
                </a:lnTo>
                <a:lnTo>
                  <a:pt x="0" y="1781175"/>
                </a:lnTo>
                <a:lnTo>
                  <a:pt x="0" y="0"/>
                </a:lnTo>
                <a:close/>
              </a:path>
            </a:pathLst>
          </a:custGeom>
          <a:blipFill>
            <a:blip r:embed="rId2"/>
            <a:stretch>
              <a:fillRect t="-24018" r="-1835" b="-24110"/>
            </a:stretch>
          </a:blipFill>
        </p:spPr>
        <p:txBody>
          <a:bodyPr/>
          <a:lstStyle/>
          <a:p>
            <a:endParaRPr lang="en-GB"/>
          </a:p>
        </p:txBody>
      </p:sp>
      <p:sp>
        <p:nvSpPr>
          <p:cNvPr id="5" name="Freeform 5"/>
          <p:cNvSpPr/>
          <p:nvPr/>
        </p:nvSpPr>
        <p:spPr>
          <a:xfrm>
            <a:off x="3784092" y="1700298"/>
            <a:ext cx="3778758" cy="2933700"/>
          </a:xfrm>
          <a:custGeom>
            <a:avLst/>
            <a:gdLst/>
            <a:ahLst/>
            <a:cxnLst/>
            <a:rect l="l" t="t" r="r" b="b"/>
            <a:pathLst>
              <a:path w="3778758" h="2933700">
                <a:moveTo>
                  <a:pt x="0" y="0"/>
                </a:moveTo>
                <a:lnTo>
                  <a:pt x="3778758" y="0"/>
                </a:lnTo>
                <a:lnTo>
                  <a:pt x="3778758" y="2933700"/>
                </a:lnTo>
                <a:lnTo>
                  <a:pt x="0" y="2933700"/>
                </a:lnTo>
                <a:lnTo>
                  <a:pt x="0" y="0"/>
                </a:lnTo>
                <a:close/>
              </a:path>
            </a:pathLst>
          </a:custGeom>
          <a:blipFill>
            <a:blip r:embed="rId3"/>
            <a:stretch>
              <a:fillRect t="-950" r="-70" b="-998"/>
            </a:stretch>
          </a:blipFill>
        </p:spPr>
        <p:txBody>
          <a:bodyPr/>
          <a:lstStyle/>
          <a:p>
            <a:endParaRPr lang="en-GB"/>
          </a:p>
        </p:txBody>
      </p:sp>
      <p:grpSp>
        <p:nvGrpSpPr>
          <p:cNvPr id="6" name="Group 6"/>
          <p:cNvGrpSpPr>
            <a:grpSpLocks noChangeAspect="1"/>
          </p:cNvGrpSpPr>
          <p:nvPr/>
        </p:nvGrpSpPr>
        <p:grpSpPr>
          <a:xfrm>
            <a:off x="4060069" y="305619"/>
            <a:ext cx="3236900" cy="894502"/>
            <a:chOff x="0" y="0"/>
            <a:chExt cx="4315866" cy="1192670"/>
          </a:xfrm>
        </p:grpSpPr>
        <p:sp>
          <p:nvSpPr>
            <p:cNvPr id="7" name="Freeform 7"/>
            <p:cNvSpPr/>
            <p:nvPr/>
          </p:nvSpPr>
          <p:spPr>
            <a:xfrm>
              <a:off x="0" y="0"/>
              <a:ext cx="4315841" cy="1192657"/>
            </a:xfrm>
            <a:custGeom>
              <a:avLst/>
              <a:gdLst/>
              <a:ahLst/>
              <a:cxnLst/>
              <a:rect l="l" t="t" r="r" b="b"/>
              <a:pathLst>
                <a:path w="4315841" h="1192657">
                  <a:moveTo>
                    <a:pt x="152400" y="0"/>
                  </a:moveTo>
                  <a:cubicBezTo>
                    <a:pt x="68199" y="0"/>
                    <a:pt x="0" y="68199"/>
                    <a:pt x="0" y="152400"/>
                  </a:cubicBezTo>
                  <a:lnTo>
                    <a:pt x="0" y="1040257"/>
                  </a:lnTo>
                  <a:cubicBezTo>
                    <a:pt x="0" y="1124458"/>
                    <a:pt x="68199" y="1192657"/>
                    <a:pt x="152400" y="1192657"/>
                  </a:cubicBezTo>
                  <a:lnTo>
                    <a:pt x="4163441" y="1192657"/>
                  </a:lnTo>
                  <a:cubicBezTo>
                    <a:pt x="4247642" y="1192657"/>
                    <a:pt x="4315841" y="1124458"/>
                    <a:pt x="4315841" y="1040257"/>
                  </a:cubicBezTo>
                  <a:lnTo>
                    <a:pt x="4315841" y="152400"/>
                  </a:lnTo>
                  <a:cubicBezTo>
                    <a:pt x="4315841" y="112014"/>
                    <a:pt x="4299839" y="73279"/>
                    <a:pt x="4271264" y="44577"/>
                  </a:cubicBezTo>
                  <a:cubicBezTo>
                    <a:pt x="4242689" y="15875"/>
                    <a:pt x="4203827" y="0"/>
                    <a:pt x="4163441" y="0"/>
                  </a:cubicBezTo>
                  <a:close/>
                </a:path>
              </a:pathLst>
            </a:custGeom>
            <a:blipFill>
              <a:blip r:embed="rId4"/>
              <a:stretch>
                <a:fillRect r="-50" b="-95"/>
              </a:stretch>
            </a:blipFill>
          </p:spPr>
          <p:txBody>
            <a:bodyPr/>
            <a:lstStyle/>
            <a:p>
              <a:endParaRPr lang="en-GB"/>
            </a:p>
          </p:txBody>
        </p:sp>
      </p:grpSp>
      <p:sp>
        <p:nvSpPr>
          <p:cNvPr id="8" name="Freeform 8"/>
          <p:cNvSpPr/>
          <p:nvPr/>
        </p:nvSpPr>
        <p:spPr>
          <a:xfrm>
            <a:off x="-63503" y="1594961"/>
            <a:ext cx="7689847" cy="9165107"/>
          </a:xfrm>
          <a:custGeom>
            <a:avLst/>
            <a:gdLst/>
            <a:ahLst/>
            <a:cxnLst/>
            <a:rect l="l" t="t" r="r" b="b"/>
            <a:pathLst>
              <a:path w="7689847" h="9165107">
                <a:moveTo>
                  <a:pt x="0" y="0"/>
                </a:moveTo>
                <a:lnTo>
                  <a:pt x="7689847" y="0"/>
                </a:lnTo>
                <a:lnTo>
                  <a:pt x="7689847" y="9165108"/>
                </a:lnTo>
                <a:lnTo>
                  <a:pt x="0" y="916510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a:p>
        </p:txBody>
      </p:sp>
      <p:sp>
        <p:nvSpPr>
          <p:cNvPr id="9" name="TextBox 9"/>
          <p:cNvSpPr txBox="1"/>
          <p:nvPr/>
        </p:nvSpPr>
        <p:spPr>
          <a:xfrm>
            <a:off x="156239" y="5371881"/>
            <a:ext cx="3371660" cy="1273816"/>
          </a:xfrm>
          <a:prstGeom prst="rect">
            <a:avLst/>
          </a:prstGeom>
        </p:spPr>
        <p:txBody>
          <a:bodyPr lIns="0" tIns="0" rIns="0" bIns="0" rtlCol="0" anchor="t">
            <a:spAutoFit/>
          </a:bodyPr>
          <a:lstStyle/>
          <a:p>
            <a:pPr algn="l">
              <a:lnSpc>
                <a:spcPts val="1650"/>
              </a:lnSpc>
            </a:pPr>
            <a:r>
              <a:rPr lang="en-US" sz="1221" spc="51">
                <a:solidFill>
                  <a:srgbClr val="303030"/>
                </a:solidFill>
                <a:latin typeface="Arial"/>
                <a:ea typeface="Arial"/>
                <a:cs typeface="Arial"/>
                <a:sym typeface="Arial"/>
              </a:rPr>
              <a:t>The good news is – your landline isn’t going anywhere and for most consumers and businesses, this change will be straightforward. In fact, many customers are already making the switch when they upgrade to fibre broadband. </a:t>
            </a:r>
          </a:p>
        </p:txBody>
      </p:sp>
      <p:sp>
        <p:nvSpPr>
          <p:cNvPr id="10" name="TextBox 10"/>
          <p:cNvSpPr txBox="1"/>
          <p:nvPr/>
        </p:nvSpPr>
        <p:spPr>
          <a:xfrm>
            <a:off x="172021" y="6636601"/>
            <a:ext cx="2080450" cy="359416"/>
          </a:xfrm>
          <a:prstGeom prst="rect">
            <a:avLst/>
          </a:prstGeom>
        </p:spPr>
        <p:txBody>
          <a:bodyPr lIns="0" tIns="0" rIns="0" bIns="0" rtlCol="0" anchor="t">
            <a:spAutoFit/>
          </a:bodyPr>
          <a:lstStyle/>
          <a:p>
            <a:pPr algn="l">
              <a:lnSpc>
                <a:spcPts val="3054"/>
              </a:lnSpc>
            </a:pPr>
            <a:r>
              <a:rPr lang="en-US" sz="1221" spc="51">
                <a:solidFill>
                  <a:srgbClr val="303030"/>
                </a:solidFill>
                <a:latin typeface="Arial"/>
                <a:ea typeface="Arial"/>
                <a:cs typeface="Arial"/>
                <a:sym typeface="Arial"/>
              </a:rPr>
              <a:t>Your telecoms provider (for</a:t>
            </a:r>
          </a:p>
        </p:txBody>
      </p:sp>
      <p:sp>
        <p:nvSpPr>
          <p:cNvPr id="11" name="TextBox 11"/>
          <p:cNvSpPr txBox="1"/>
          <p:nvPr/>
        </p:nvSpPr>
        <p:spPr>
          <a:xfrm>
            <a:off x="172021" y="7071808"/>
            <a:ext cx="3217421" cy="133760"/>
          </a:xfrm>
          <a:prstGeom prst="rect">
            <a:avLst/>
          </a:prstGeom>
        </p:spPr>
        <p:txBody>
          <a:bodyPr lIns="0" tIns="0" rIns="0" bIns="0" rtlCol="0" anchor="t">
            <a:spAutoFit/>
          </a:bodyPr>
          <a:lstStyle/>
          <a:p>
            <a:pPr algn="l">
              <a:lnSpc>
                <a:spcPts val="610"/>
              </a:lnSpc>
            </a:pPr>
            <a:r>
              <a:rPr lang="en-US" sz="1221" spc="51">
                <a:solidFill>
                  <a:srgbClr val="303030"/>
                </a:solidFill>
                <a:latin typeface="Arial"/>
                <a:ea typeface="Arial"/>
                <a:cs typeface="Arial"/>
                <a:sym typeface="Arial"/>
              </a:rPr>
              <a:t>example,Vodafone or BT) </a:t>
            </a:r>
            <a:r>
              <a:rPr lang="en-US" sz="1221" b="1" spc="51">
                <a:solidFill>
                  <a:srgbClr val="303030"/>
                </a:solidFill>
                <a:latin typeface="Arial Bold"/>
                <a:ea typeface="Arial Bold"/>
                <a:cs typeface="Arial Bold"/>
                <a:sym typeface="Arial Bold"/>
              </a:rPr>
              <a:t>should contact</a:t>
            </a:r>
          </a:p>
        </p:txBody>
      </p:sp>
      <p:sp>
        <p:nvSpPr>
          <p:cNvPr id="12" name="TextBox 12"/>
          <p:cNvSpPr txBox="1"/>
          <p:nvPr/>
        </p:nvSpPr>
        <p:spPr>
          <a:xfrm>
            <a:off x="172021" y="7090858"/>
            <a:ext cx="3334188" cy="324260"/>
          </a:xfrm>
          <a:prstGeom prst="rect">
            <a:avLst/>
          </a:prstGeom>
        </p:spPr>
        <p:txBody>
          <a:bodyPr lIns="0" tIns="0" rIns="0" bIns="0" rtlCol="0" anchor="t">
            <a:spAutoFit/>
          </a:bodyPr>
          <a:lstStyle/>
          <a:p>
            <a:pPr algn="l">
              <a:lnSpc>
                <a:spcPts val="2689"/>
              </a:lnSpc>
            </a:pPr>
            <a:r>
              <a:rPr lang="en-US" sz="1221" b="1" spc="51">
                <a:solidFill>
                  <a:srgbClr val="303030"/>
                </a:solidFill>
                <a:latin typeface="Arial Bold"/>
                <a:ea typeface="Arial Bold"/>
                <a:cs typeface="Arial Bold"/>
                <a:sym typeface="Arial Bold"/>
              </a:rPr>
              <a:t>you before the switchover</a:t>
            </a:r>
            <a:r>
              <a:rPr lang="en-US" sz="1221" spc="51">
                <a:solidFill>
                  <a:srgbClr val="303030"/>
                </a:solidFill>
                <a:latin typeface="Arial"/>
                <a:ea typeface="Arial"/>
                <a:cs typeface="Arial"/>
                <a:sym typeface="Arial"/>
              </a:rPr>
              <a:t> to check in and</a:t>
            </a:r>
          </a:p>
        </p:txBody>
      </p:sp>
      <p:sp>
        <p:nvSpPr>
          <p:cNvPr id="13" name="TextBox 13"/>
          <p:cNvSpPr txBox="1"/>
          <p:nvPr/>
        </p:nvSpPr>
        <p:spPr>
          <a:xfrm>
            <a:off x="172021" y="7493851"/>
            <a:ext cx="3213611" cy="130816"/>
          </a:xfrm>
          <a:prstGeom prst="rect">
            <a:avLst/>
          </a:prstGeom>
        </p:spPr>
        <p:txBody>
          <a:bodyPr lIns="0" tIns="0" rIns="0" bIns="0" rtlCol="0" anchor="t">
            <a:spAutoFit/>
          </a:bodyPr>
          <a:lstStyle/>
          <a:p>
            <a:pPr algn="l">
              <a:lnSpc>
                <a:spcPts val="610"/>
              </a:lnSpc>
            </a:pPr>
            <a:r>
              <a:rPr lang="en-US" sz="1221" spc="51">
                <a:solidFill>
                  <a:srgbClr val="303030"/>
                </a:solidFill>
                <a:latin typeface="Arial"/>
                <a:ea typeface="Arial"/>
                <a:cs typeface="Arial"/>
                <a:sym typeface="Arial"/>
              </a:rPr>
              <a:t>discuss what you need to do to make sure</a:t>
            </a:r>
          </a:p>
        </p:txBody>
      </p:sp>
      <p:sp>
        <p:nvSpPr>
          <p:cNvPr id="14" name="TextBox 14"/>
          <p:cNvSpPr txBox="1"/>
          <p:nvPr/>
        </p:nvSpPr>
        <p:spPr>
          <a:xfrm>
            <a:off x="172021" y="7512901"/>
            <a:ext cx="3081347" cy="321316"/>
          </a:xfrm>
          <a:prstGeom prst="rect">
            <a:avLst/>
          </a:prstGeom>
        </p:spPr>
        <p:txBody>
          <a:bodyPr lIns="0" tIns="0" rIns="0" bIns="0" rtlCol="0" anchor="t">
            <a:spAutoFit/>
          </a:bodyPr>
          <a:lstStyle/>
          <a:p>
            <a:pPr algn="l">
              <a:lnSpc>
                <a:spcPts val="2689"/>
              </a:lnSpc>
            </a:pPr>
            <a:r>
              <a:rPr lang="en-US" sz="1221" spc="51">
                <a:solidFill>
                  <a:srgbClr val="303030"/>
                </a:solidFill>
                <a:latin typeface="Arial"/>
                <a:ea typeface="Arial"/>
                <a:cs typeface="Arial"/>
                <a:sym typeface="Arial"/>
              </a:rPr>
              <a:t>any reliant services you may have aren’t</a:t>
            </a:r>
          </a:p>
        </p:txBody>
      </p:sp>
      <p:sp>
        <p:nvSpPr>
          <p:cNvPr id="15" name="TextBox 15"/>
          <p:cNvSpPr txBox="1"/>
          <p:nvPr/>
        </p:nvSpPr>
        <p:spPr>
          <a:xfrm>
            <a:off x="172021" y="7912951"/>
            <a:ext cx="2887885" cy="130816"/>
          </a:xfrm>
          <a:prstGeom prst="rect">
            <a:avLst/>
          </a:prstGeom>
        </p:spPr>
        <p:txBody>
          <a:bodyPr lIns="0" tIns="0" rIns="0" bIns="0" rtlCol="0" anchor="t">
            <a:spAutoFit/>
          </a:bodyPr>
          <a:lstStyle/>
          <a:p>
            <a:pPr algn="l">
              <a:lnSpc>
                <a:spcPts val="610"/>
              </a:lnSpc>
            </a:pPr>
            <a:r>
              <a:rPr lang="en-US" sz="1221" spc="51">
                <a:solidFill>
                  <a:srgbClr val="303030"/>
                </a:solidFill>
                <a:latin typeface="Arial"/>
                <a:ea typeface="Arial"/>
                <a:cs typeface="Arial"/>
                <a:sym typeface="Arial"/>
              </a:rPr>
              <a:t>affected. However, we’re encouraging</a:t>
            </a:r>
          </a:p>
        </p:txBody>
      </p:sp>
      <p:sp>
        <p:nvSpPr>
          <p:cNvPr id="16" name="TextBox 16"/>
          <p:cNvSpPr txBox="1"/>
          <p:nvPr/>
        </p:nvSpPr>
        <p:spPr>
          <a:xfrm>
            <a:off x="172021" y="7932001"/>
            <a:ext cx="2604487" cy="321316"/>
          </a:xfrm>
          <a:prstGeom prst="rect">
            <a:avLst/>
          </a:prstGeom>
        </p:spPr>
        <p:txBody>
          <a:bodyPr lIns="0" tIns="0" rIns="0" bIns="0" rtlCol="0" anchor="t">
            <a:spAutoFit/>
          </a:bodyPr>
          <a:lstStyle/>
          <a:p>
            <a:pPr algn="l">
              <a:lnSpc>
                <a:spcPts val="2689"/>
              </a:lnSpc>
            </a:pPr>
            <a:r>
              <a:rPr lang="en-US" sz="1221" spc="51">
                <a:solidFill>
                  <a:srgbClr val="303030"/>
                </a:solidFill>
                <a:latin typeface="Arial"/>
                <a:ea typeface="Arial"/>
                <a:cs typeface="Arial"/>
                <a:sym typeface="Arial"/>
              </a:rPr>
              <a:t>everyone to know what to expect. </a:t>
            </a:r>
          </a:p>
        </p:txBody>
      </p:sp>
      <p:sp>
        <p:nvSpPr>
          <p:cNvPr id="17" name="TextBox 17"/>
          <p:cNvSpPr txBox="1"/>
          <p:nvPr/>
        </p:nvSpPr>
        <p:spPr>
          <a:xfrm>
            <a:off x="172021" y="8328279"/>
            <a:ext cx="3440487" cy="559441"/>
          </a:xfrm>
          <a:prstGeom prst="rect">
            <a:avLst/>
          </a:prstGeom>
        </p:spPr>
        <p:txBody>
          <a:bodyPr lIns="0" tIns="0" rIns="0" bIns="0" rtlCol="0" anchor="t">
            <a:spAutoFit/>
          </a:bodyPr>
          <a:lstStyle/>
          <a:p>
            <a:pPr algn="l">
              <a:lnSpc>
                <a:spcPts val="701"/>
              </a:lnSpc>
            </a:pPr>
            <a:r>
              <a:rPr lang="en-US" sz="1221" spc="51">
                <a:solidFill>
                  <a:srgbClr val="303030"/>
                </a:solidFill>
                <a:latin typeface="Arial"/>
                <a:ea typeface="Arial"/>
                <a:cs typeface="Arial"/>
                <a:sym typeface="Arial"/>
              </a:rPr>
              <a:t>The change may be as simple as plugging</a:t>
            </a:r>
          </a:p>
          <a:p>
            <a:pPr algn="l">
              <a:lnSpc>
                <a:spcPts val="2598"/>
              </a:lnSpc>
            </a:pPr>
            <a:r>
              <a:rPr lang="en-US" sz="1221" spc="51">
                <a:solidFill>
                  <a:srgbClr val="303030"/>
                </a:solidFill>
                <a:latin typeface="Arial"/>
                <a:ea typeface="Arial"/>
                <a:cs typeface="Arial"/>
                <a:sym typeface="Arial"/>
              </a:rPr>
              <a:t>your phone into a broadband router rather</a:t>
            </a:r>
          </a:p>
          <a:p>
            <a:pPr algn="l">
              <a:lnSpc>
                <a:spcPts val="701"/>
              </a:lnSpc>
            </a:pPr>
            <a:r>
              <a:rPr lang="en-US" sz="1221" spc="51">
                <a:solidFill>
                  <a:srgbClr val="303030"/>
                </a:solidFill>
                <a:latin typeface="Arial"/>
                <a:ea typeface="Arial"/>
                <a:cs typeface="Arial"/>
                <a:sym typeface="Arial"/>
              </a:rPr>
              <a:t>than the phone socket on the wall, or you</a:t>
            </a:r>
          </a:p>
        </p:txBody>
      </p:sp>
      <p:sp>
        <p:nvSpPr>
          <p:cNvPr id="18" name="TextBox 18"/>
          <p:cNvSpPr txBox="1"/>
          <p:nvPr/>
        </p:nvSpPr>
        <p:spPr>
          <a:xfrm>
            <a:off x="172021" y="8785479"/>
            <a:ext cx="2833145" cy="311791"/>
          </a:xfrm>
          <a:prstGeom prst="rect">
            <a:avLst/>
          </a:prstGeom>
        </p:spPr>
        <p:txBody>
          <a:bodyPr lIns="0" tIns="0" rIns="0" bIns="0" rtlCol="0" anchor="t">
            <a:spAutoFit/>
          </a:bodyPr>
          <a:lstStyle/>
          <a:p>
            <a:pPr algn="l">
              <a:lnSpc>
                <a:spcPts val="2598"/>
              </a:lnSpc>
            </a:pPr>
            <a:r>
              <a:rPr lang="en-US" sz="1221" spc="51">
                <a:solidFill>
                  <a:srgbClr val="303030"/>
                </a:solidFill>
                <a:latin typeface="Arial"/>
                <a:ea typeface="Arial"/>
                <a:cs typeface="Arial"/>
                <a:sym typeface="Arial"/>
              </a:rPr>
              <a:t>may be given a new router to do this.</a:t>
            </a:r>
          </a:p>
        </p:txBody>
      </p:sp>
      <p:sp>
        <p:nvSpPr>
          <p:cNvPr id="19" name="TextBox 19"/>
          <p:cNvSpPr txBox="1"/>
          <p:nvPr/>
        </p:nvSpPr>
        <p:spPr>
          <a:xfrm>
            <a:off x="172021" y="9161069"/>
            <a:ext cx="3389376" cy="359416"/>
          </a:xfrm>
          <a:prstGeom prst="rect">
            <a:avLst/>
          </a:prstGeom>
        </p:spPr>
        <p:txBody>
          <a:bodyPr lIns="0" tIns="0" rIns="0" bIns="0" rtlCol="0" anchor="t">
            <a:spAutoFit/>
          </a:bodyPr>
          <a:lstStyle/>
          <a:p>
            <a:pPr algn="l">
              <a:lnSpc>
                <a:spcPts val="3054"/>
              </a:lnSpc>
            </a:pPr>
            <a:r>
              <a:rPr lang="en-US" sz="1221" spc="51">
                <a:solidFill>
                  <a:srgbClr val="303030"/>
                </a:solidFill>
                <a:latin typeface="Arial"/>
                <a:ea typeface="Arial"/>
                <a:cs typeface="Arial"/>
                <a:sym typeface="Arial"/>
              </a:rPr>
              <a:t>Please note that your provider will move you</a:t>
            </a:r>
          </a:p>
        </p:txBody>
      </p:sp>
      <p:sp>
        <p:nvSpPr>
          <p:cNvPr id="20" name="TextBox 20"/>
          <p:cNvSpPr txBox="1"/>
          <p:nvPr/>
        </p:nvSpPr>
        <p:spPr>
          <a:xfrm>
            <a:off x="172021" y="9599219"/>
            <a:ext cx="3222631" cy="130816"/>
          </a:xfrm>
          <a:prstGeom prst="rect">
            <a:avLst/>
          </a:prstGeom>
        </p:spPr>
        <p:txBody>
          <a:bodyPr lIns="0" tIns="0" rIns="0" bIns="0" rtlCol="0" anchor="t">
            <a:spAutoFit/>
          </a:bodyPr>
          <a:lstStyle/>
          <a:p>
            <a:pPr algn="l">
              <a:lnSpc>
                <a:spcPts val="610"/>
              </a:lnSpc>
            </a:pPr>
            <a:r>
              <a:rPr lang="en-US" sz="1221" spc="51">
                <a:solidFill>
                  <a:srgbClr val="303030"/>
                </a:solidFill>
                <a:latin typeface="Arial"/>
                <a:ea typeface="Arial"/>
                <a:cs typeface="Arial"/>
                <a:sym typeface="Arial"/>
              </a:rPr>
              <a:t>to a digital service before January 2027. If</a:t>
            </a:r>
          </a:p>
        </p:txBody>
      </p:sp>
      <p:sp>
        <p:nvSpPr>
          <p:cNvPr id="21" name="TextBox 21"/>
          <p:cNvSpPr txBox="1"/>
          <p:nvPr/>
        </p:nvSpPr>
        <p:spPr>
          <a:xfrm>
            <a:off x="172021" y="9618269"/>
            <a:ext cx="3081690" cy="321316"/>
          </a:xfrm>
          <a:prstGeom prst="rect">
            <a:avLst/>
          </a:prstGeom>
        </p:spPr>
        <p:txBody>
          <a:bodyPr lIns="0" tIns="0" rIns="0" bIns="0" rtlCol="0" anchor="t">
            <a:spAutoFit/>
          </a:bodyPr>
          <a:lstStyle/>
          <a:p>
            <a:pPr algn="l">
              <a:lnSpc>
                <a:spcPts val="2689"/>
              </a:lnSpc>
            </a:pPr>
            <a:r>
              <a:rPr lang="en-US" sz="1221" spc="51">
                <a:solidFill>
                  <a:srgbClr val="303030"/>
                </a:solidFill>
                <a:latin typeface="Arial"/>
                <a:ea typeface="Arial"/>
                <a:cs typeface="Arial"/>
                <a:sym typeface="Arial"/>
              </a:rPr>
              <a:t>you care for a vulnerable person, please</a:t>
            </a:r>
          </a:p>
        </p:txBody>
      </p:sp>
      <p:sp>
        <p:nvSpPr>
          <p:cNvPr id="22" name="TextBox 22"/>
          <p:cNvSpPr txBox="1"/>
          <p:nvPr/>
        </p:nvSpPr>
        <p:spPr>
          <a:xfrm>
            <a:off x="172021" y="10018319"/>
            <a:ext cx="3451384" cy="130816"/>
          </a:xfrm>
          <a:prstGeom prst="rect">
            <a:avLst/>
          </a:prstGeom>
        </p:spPr>
        <p:txBody>
          <a:bodyPr lIns="0" tIns="0" rIns="0" bIns="0" rtlCol="0" anchor="t">
            <a:spAutoFit/>
          </a:bodyPr>
          <a:lstStyle/>
          <a:p>
            <a:pPr algn="l">
              <a:lnSpc>
                <a:spcPts val="610"/>
              </a:lnSpc>
            </a:pPr>
            <a:r>
              <a:rPr lang="en-US" sz="1221" spc="51">
                <a:solidFill>
                  <a:srgbClr val="303030"/>
                </a:solidFill>
                <a:latin typeface="Arial"/>
                <a:ea typeface="Arial"/>
                <a:cs typeface="Arial"/>
                <a:sym typeface="Arial"/>
              </a:rPr>
              <a:t>keep an eye out for correspondence notifying</a:t>
            </a:r>
          </a:p>
        </p:txBody>
      </p:sp>
      <p:sp>
        <p:nvSpPr>
          <p:cNvPr id="23" name="TextBox 23"/>
          <p:cNvSpPr txBox="1"/>
          <p:nvPr/>
        </p:nvSpPr>
        <p:spPr>
          <a:xfrm>
            <a:off x="172021" y="10037369"/>
            <a:ext cx="1634338" cy="321316"/>
          </a:xfrm>
          <a:prstGeom prst="rect">
            <a:avLst/>
          </a:prstGeom>
        </p:spPr>
        <p:txBody>
          <a:bodyPr lIns="0" tIns="0" rIns="0" bIns="0" rtlCol="0" anchor="t">
            <a:spAutoFit/>
          </a:bodyPr>
          <a:lstStyle/>
          <a:p>
            <a:pPr algn="l">
              <a:lnSpc>
                <a:spcPts val="2689"/>
              </a:lnSpc>
            </a:pPr>
            <a:r>
              <a:rPr lang="en-US" sz="1221" spc="51">
                <a:solidFill>
                  <a:srgbClr val="303030"/>
                </a:solidFill>
                <a:latin typeface="Arial"/>
                <a:ea typeface="Arial"/>
                <a:cs typeface="Arial"/>
                <a:sym typeface="Arial"/>
              </a:rPr>
              <a:t>of a switch over date.</a:t>
            </a:r>
          </a:p>
        </p:txBody>
      </p:sp>
      <p:sp>
        <p:nvSpPr>
          <p:cNvPr id="24" name="TextBox 24"/>
          <p:cNvSpPr txBox="1"/>
          <p:nvPr/>
        </p:nvSpPr>
        <p:spPr>
          <a:xfrm>
            <a:off x="156239" y="2170833"/>
            <a:ext cx="3230166" cy="2315375"/>
          </a:xfrm>
          <a:prstGeom prst="rect">
            <a:avLst/>
          </a:prstGeom>
        </p:spPr>
        <p:txBody>
          <a:bodyPr lIns="0" tIns="0" rIns="0" bIns="0" rtlCol="0" anchor="t">
            <a:spAutoFit/>
          </a:bodyPr>
          <a:lstStyle/>
          <a:p>
            <a:pPr algn="l">
              <a:lnSpc>
                <a:spcPts val="1677"/>
              </a:lnSpc>
            </a:pPr>
            <a:r>
              <a:rPr lang="en-US" sz="1198" spc="50">
                <a:solidFill>
                  <a:srgbClr val="000000"/>
                </a:solidFill>
                <a:latin typeface="Arial"/>
                <a:ea typeface="Arial"/>
                <a:cs typeface="Arial"/>
                <a:sym typeface="Arial"/>
              </a:rPr>
              <a:t>The UK’s telephone network is changing.</a:t>
            </a:r>
          </a:p>
          <a:p>
            <a:pPr algn="l">
              <a:lnSpc>
                <a:spcPts val="1725"/>
              </a:lnSpc>
            </a:pPr>
            <a:r>
              <a:rPr lang="en-US" sz="1298" spc="54">
                <a:solidFill>
                  <a:srgbClr val="000000"/>
                </a:solidFill>
                <a:latin typeface="Arial"/>
                <a:ea typeface="Arial"/>
                <a:cs typeface="Arial"/>
                <a:sym typeface="Arial"/>
              </a:rPr>
              <a:t>Between now and January 2027 most telephone providers will be moving their customers from old analogue landlines over to new upgraded landline services using digital technology. This means services that rely on the old landline system such as home phones, telecare and health devices will need to be compatible.</a:t>
            </a:r>
          </a:p>
        </p:txBody>
      </p:sp>
      <p:sp>
        <p:nvSpPr>
          <p:cNvPr id="25" name="TextBox 25"/>
          <p:cNvSpPr txBox="1"/>
          <p:nvPr/>
        </p:nvSpPr>
        <p:spPr>
          <a:xfrm>
            <a:off x="172021" y="274987"/>
            <a:ext cx="3619833" cy="1246918"/>
          </a:xfrm>
          <a:prstGeom prst="rect">
            <a:avLst/>
          </a:prstGeom>
        </p:spPr>
        <p:txBody>
          <a:bodyPr lIns="0" tIns="0" rIns="0" bIns="0" rtlCol="0" anchor="t">
            <a:spAutoFit/>
          </a:bodyPr>
          <a:lstStyle/>
          <a:p>
            <a:pPr algn="l">
              <a:lnSpc>
                <a:spcPts val="3825"/>
              </a:lnSpc>
            </a:pPr>
            <a:r>
              <a:rPr lang="en-US" sz="3335" b="1" spc="3">
                <a:solidFill>
                  <a:srgbClr val="191970"/>
                </a:solidFill>
                <a:latin typeface="IBM Plex Sans Bold"/>
                <a:ea typeface="IBM Plex Sans Bold"/>
                <a:cs typeface="IBM Plex Sans Bold"/>
                <a:sym typeface="IBM Plex Sans Bold"/>
              </a:rPr>
              <a:t>The Digital Phone Switchover</a:t>
            </a:r>
          </a:p>
          <a:p>
            <a:pPr algn="l">
              <a:lnSpc>
                <a:spcPts val="3764"/>
              </a:lnSpc>
            </a:pPr>
            <a:r>
              <a:rPr lang="en-US" sz="1886" b="1" spc="79">
                <a:solidFill>
                  <a:srgbClr val="295652"/>
                </a:solidFill>
                <a:latin typeface="Open Sauce Bold"/>
                <a:ea typeface="Open Sauce Bold"/>
                <a:cs typeface="Open Sauce Bold"/>
                <a:sym typeface="Open Sauce Bold"/>
              </a:rPr>
              <a:t>What you need to know</a:t>
            </a:r>
          </a:p>
        </p:txBody>
      </p:sp>
      <p:sp>
        <p:nvSpPr>
          <p:cNvPr id="26" name="TextBox 26"/>
          <p:cNvSpPr txBox="1"/>
          <p:nvPr/>
        </p:nvSpPr>
        <p:spPr>
          <a:xfrm>
            <a:off x="156239" y="1807502"/>
            <a:ext cx="3527393" cy="261547"/>
          </a:xfrm>
          <a:prstGeom prst="rect">
            <a:avLst/>
          </a:prstGeom>
        </p:spPr>
        <p:txBody>
          <a:bodyPr lIns="0" tIns="0" rIns="0" bIns="0" rtlCol="0" anchor="t">
            <a:spAutoFit/>
          </a:bodyPr>
          <a:lstStyle/>
          <a:p>
            <a:pPr algn="l">
              <a:lnSpc>
                <a:spcPts val="1959"/>
              </a:lnSpc>
            </a:pPr>
            <a:r>
              <a:rPr lang="en-US" sz="1399" b="1" spc="58">
                <a:solidFill>
                  <a:srgbClr val="191970"/>
                </a:solidFill>
                <a:latin typeface="Arial Bold"/>
                <a:ea typeface="Arial Bold"/>
                <a:cs typeface="Arial Bold"/>
                <a:sym typeface="Arial Bold"/>
              </a:rPr>
              <a:t>What is the digital phone switchover?</a:t>
            </a:r>
          </a:p>
        </p:txBody>
      </p:sp>
      <p:sp>
        <p:nvSpPr>
          <p:cNvPr id="27" name="TextBox 27"/>
          <p:cNvSpPr txBox="1"/>
          <p:nvPr/>
        </p:nvSpPr>
        <p:spPr>
          <a:xfrm>
            <a:off x="172021" y="4727610"/>
            <a:ext cx="3075727" cy="548735"/>
          </a:xfrm>
          <a:prstGeom prst="rect">
            <a:avLst/>
          </a:prstGeom>
        </p:spPr>
        <p:txBody>
          <a:bodyPr lIns="0" tIns="0" rIns="0" bIns="0" rtlCol="0" anchor="t">
            <a:spAutoFit/>
          </a:bodyPr>
          <a:lstStyle/>
          <a:p>
            <a:pPr algn="l">
              <a:lnSpc>
                <a:spcPts val="2100"/>
              </a:lnSpc>
            </a:pPr>
            <a:r>
              <a:rPr lang="en-US" sz="1539" b="1" spc="64">
                <a:solidFill>
                  <a:srgbClr val="295652"/>
                </a:solidFill>
                <a:latin typeface="Arial Bold"/>
                <a:ea typeface="Arial Bold"/>
                <a:cs typeface="Arial Bold"/>
                <a:sym typeface="Arial Bold"/>
              </a:rPr>
              <a:t>How will it affect me/what do I need to do?</a:t>
            </a:r>
          </a:p>
        </p:txBody>
      </p:sp>
      <p:sp>
        <p:nvSpPr>
          <p:cNvPr id="28" name="TextBox 28"/>
          <p:cNvSpPr txBox="1"/>
          <p:nvPr/>
        </p:nvSpPr>
        <p:spPr>
          <a:xfrm>
            <a:off x="3934441" y="8502660"/>
            <a:ext cx="3463131" cy="1859742"/>
          </a:xfrm>
          <a:prstGeom prst="rect">
            <a:avLst/>
          </a:prstGeom>
        </p:spPr>
        <p:txBody>
          <a:bodyPr lIns="0" tIns="0" rIns="0" bIns="0" rtlCol="0" anchor="t">
            <a:spAutoFit/>
          </a:bodyPr>
          <a:lstStyle/>
          <a:p>
            <a:pPr algn="just">
              <a:lnSpc>
                <a:spcPts val="1844"/>
              </a:lnSpc>
            </a:pPr>
            <a:r>
              <a:rPr lang="en-US" sz="1427" b="1">
                <a:solidFill>
                  <a:srgbClr val="295652"/>
                </a:solidFill>
                <a:latin typeface="Arial Bold"/>
                <a:ea typeface="Arial Bold"/>
                <a:cs typeface="Arial Bold"/>
                <a:sym typeface="Arial Bold"/>
              </a:rPr>
              <a:t>Do you or someone you know depend on their landline and/or use a telecare device connected to a phone line?</a:t>
            </a:r>
          </a:p>
          <a:p>
            <a:pPr algn="just">
              <a:lnSpc>
                <a:spcPts val="1844"/>
              </a:lnSpc>
            </a:pPr>
            <a:endParaRPr lang="en-US" sz="1427" b="1">
              <a:solidFill>
                <a:srgbClr val="295652"/>
              </a:solidFill>
              <a:latin typeface="Arial Bold"/>
              <a:ea typeface="Arial Bold"/>
              <a:cs typeface="Arial Bold"/>
              <a:sym typeface="Arial Bold"/>
            </a:endParaRPr>
          </a:p>
          <a:p>
            <a:pPr algn="just">
              <a:lnSpc>
                <a:spcPts val="1844"/>
              </a:lnSpc>
            </a:pPr>
            <a:r>
              <a:rPr lang="en-US" sz="1427" b="1">
                <a:solidFill>
                  <a:srgbClr val="295652"/>
                </a:solidFill>
                <a:latin typeface="Arial Bold"/>
                <a:ea typeface="Arial Bold"/>
                <a:cs typeface="Arial Bold"/>
                <a:sym typeface="Arial Bold"/>
              </a:rPr>
              <a:t>If yes, then please contact the Telecare Team at Orkney Islands Council.</a:t>
            </a:r>
          </a:p>
          <a:p>
            <a:pPr algn="just">
              <a:lnSpc>
                <a:spcPts val="1844"/>
              </a:lnSpc>
            </a:pPr>
            <a:endParaRPr lang="en-US" sz="1427" b="1">
              <a:solidFill>
                <a:srgbClr val="295652"/>
              </a:solidFill>
              <a:latin typeface="Arial Bold"/>
              <a:ea typeface="Arial Bold"/>
              <a:cs typeface="Arial Bold"/>
              <a:sym typeface="Arial Bold"/>
            </a:endParaRPr>
          </a:p>
          <a:p>
            <a:pPr algn="just">
              <a:lnSpc>
                <a:spcPts val="1844"/>
              </a:lnSpc>
            </a:pPr>
            <a:r>
              <a:rPr lang="en-US" sz="1427" b="1">
                <a:solidFill>
                  <a:srgbClr val="295652"/>
                </a:solidFill>
                <a:latin typeface="Arial Bold"/>
                <a:ea typeface="Arial Bold"/>
                <a:cs typeface="Arial Bold"/>
                <a:sym typeface="Arial Bold"/>
              </a:rPr>
              <a:t>Tel: 01856 873 535. Extension 2635</a:t>
            </a:r>
          </a:p>
        </p:txBody>
      </p:sp>
      <p:sp>
        <p:nvSpPr>
          <p:cNvPr id="29" name="TextBox 29"/>
          <p:cNvSpPr txBox="1"/>
          <p:nvPr/>
        </p:nvSpPr>
        <p:spPr>
          <a:xfrm>
            <a:off x="3992842" y="4769253"/>
            <a:ext cx="3404730" cy="1578569"/>
          </a:xfrm>
          <a:prstGeom prst="rect">
            <a:avLst/>
          </a:prstGeom>
        </p:spPr>
        <p:txBody>
          <a:bodyPr lIns="0" tIns="0" rIns="0" bIns="0" rtlCol="0" anchor="t">
            <a:spAutoFit/>
          </a:bodyPr>
          <a:lstStyle/>
          <a:p>
            <a:pPr algn="l">
              <a:lnSpc>
                <a:spcPts val="3075"/>
              </a:lnSpc>
            </a:pPr>
            <a:r>
              <a:rPr lang="en-US" sz="2199" b="1">
                <a:solidFill>
                  <a:srgbClr val="191970"/>
                </a:solidFill>
                <a:latin typeface="Arial Bold"/>
                <a:ea typeface="Arial Bold"/>
                <a:cs typeface="Arial Bold"/>
                <a:sym typeface="Arial Bold"/>
              </a:rPr>
              <a:t>If you have any concerns or questions, please contact your telecoms provider directly.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3801285" y="8365322"/>
            <a:ext cx="3761565" cy="2331253"/>
          </a:xfrm>
          <a:custGeom>
            <a:avLst/>
            <a:gdLst/>
            <a:ahLst/>
            <a:cxnLst/>
            <a:rect l="l" t="t" r="r" b="b"/>
            <a:pathLst>
              <a:path w="3761565" h="2331253">
                <a:moveTo>
                  <a:pt x="0" y="0"/>
                </a:moveTo>
                <a:lnTo>
                  <a:pt x="3761565" y="0"/>
                </a:lnTo>
                <a:lnTo>
                  <a:pt x="3761565" y="2331253"/>
                </a:lnTo>
                <a:lnTo>
                  <a:pt x="0" y="2331253"/>
                </a:lnTo>
                <a:lnTo>
                  <a:pt x="0" y="0"/>
                </a:lnTo>
                <a:close/>
              </a:path>
            </a:pathLst>
          </a:custGeom>
          <a:blipFill>
            <a:blip r:embed="rId2"/>
            <a:stretch>
              <a:fillRect t="-5102" r="-4579" b="-7665"/>
            </a:stretch>
          </a:blipFill>
        </p:spPr>
        <p:txBody>
          <a:bodyPr/>
          <a:lstStyle/>
          <a:p>
            <a:endParaRPr lang="en-GB"/>
          </a:p>
        </p:txBody>
      </p:sp>
      <p:grpSp>
        <p:nvGrpSpPr>
          <p:cNvPr id="3" name="Group 3"/>
          <p:cNvGrpSpPr>
            <a:grpSpLocks noChangeAspect="1"/>
          </p:cNvGrpSpPr>
          <p:nvPr/>
        </p:nvGrpSpPr>
        <p:grpSpPr>
          <a:xfrm>
            <a:off x="3801285" y="4907090"/>
            <a:ext cx="3761565" cy="3522240"/>
            <a:chOff x="0" y="0"/>
            <a:chExt cx="3761562" cy="3522243"/>
          </a:xfrm>
        </p:grpSpPr>
        <p:sp>
          <p:nvSpPr>
            <p:cNvPr id="4" name="Freeform 4"/>
            <p:cNvSpPr/>
            <p:nvPr/>
          </p:nvSpPr>
          <p:spPr>
            <a:xfrm>
              <a:off x="0" y="0"/>
              <a:ext cx="3761613" cy="3522218"/>
            </a:xfrm>
            <a:custGeom>
              <a:avLst/>
              <a:gdLst/>
              <a:ahLst/>
              <a:cxnLst/>
              <a:rect l="l" t="t" r="r" b="b"/>
              <a:pathLst>
                <a:path w="3761613" h="3522218">
                  <a:moveTo>
                    <a:pt x="0" y="0"/>
                  </a:moveTo>
                  <a:lnTo>
                    <a:pt x="0" y="3522218"/>
                  </a:lnTo>
                  <a:lnTo>
                    <a:pt x="3761613" y="3522218"/>
                  </a:lnTo>
                  <a:lnTo>
                    <a:pt x="3761613" y="0"/>
                  </a:lnTo>
                  <a:close/>
                </a:path>
              </a:pathLst>
            </a:custGeom>
            <a:solidFill>
              <a:srgbClr val="94C7C3"/>
            </a:solidFill>
          </p:spPr>
          <p:txBody>
            <a:bodyPr/>
            <a:lstStyle/>
            <a:p>
              <a:endParaRPr lang="en-GB"/>
            </a:p>
          </p:txBody>
        </p:sp>
      </p:grpSp>
      <p:grpSp>
        <p:nvGrpSpPr>
          <p:cNvPr id="5" name="Group 5"/>
          <p:cNvGrpSpPr>
            <a:grpSpLocks noChangeAspect="1"/>
          </p:cNvGrpSpPr>
          <p:nvPr/>
        </p:nvGrpSpPr>
        <p:grpSpPr>
          <a:xfrm>
            <a:off x="4060069" y="305619"/>
            <a:ext cx="3236900" cy="894502"/>
            <a:chOff x="0" y="0"/>
            <a:chExt cx="4315866" cy="1192670"/>
          </a:xfrm>
        </p:grpSpPr>
        <p:sp>
          <p:nvSpPr>
            <p:cNvPr id="6" name="Freeform 6"/>
            <p:cNvSpPr/>
            <p:nvPr/>
          </p:nvSpPr>
          <p:spPr>
            <a:xfrm>
              <a:off x="0" y="0"/>
              <a:ext cx="4315841" cy="1192657"/>
            </a:xfrm>
            <a:custGeom>
              <a:avLst/>
              <a:gdLst/>
              <a:ahLst/>
              <a:cxnLst/>
              <a:rect l="l" t="t" r="r" b="b"/>
              <a:pathLst>
                <a:path w="4315841" h="1192657">
                  <a:moveTo>
                    <a:pt x="152400" y="0"/>
                  </a:moveTo>
                  <a:cubicBezTo>
                    <a:pt x="68199" y="0"/>
                    <a:pt x="0" y="68199"/>
                    <a:pt x="0" y="152400"/>
                  </a:cubicBezTo>
                  <a:lnTo>
                    <a:pt x="0" y="1040257"/>
                  </a:lnTo>
                  <a:cubicBezTo>
                    <a:pt x="0" y="1124458"/>
                    <a:pt x="68199" y="1192657"/>
                    <a:pt x="152400" y="1192657"/>
                  </a:cubicBezTo>
                  <a:lnTo>
                    <a:pt x="4163441" y="1192657"/>
                  </a:lnTo>
                  <a:cubicBezTo>
                    <a:pt x="4247642" y="1192657"/>
                    <a:pt x="4315841" y="1124458"/>
                    <a:pt x="4315841" y="1040257"/>
                  </a:cubicBezTo>
                  <a:lnTo>
                    <a:pt x="4315841" y="152400"/>
                  </a:lnTo>
                  <a:cubicBezTo>
                    <a:pt x="4315841" y="112014"/>
                    <a:pt x="4299839" y="73279"/>
                    <a:pt x="4271264" y="44577"/>
                  </a:cubicBezTo>
                  <a:cubicBezTo>
                    <a:pt x="4242689" y="15875"/>
                    <a:pt x="4203827" y="0"/>
                    <a:pt x="4163441" y="0"/>
                  </a:cubicBezTo>
                  <a:close/>
                </a:path>
              </a:pathLst>
            </a:custGeom>
            <a:blipFill>
              <a:blip r:embed="rId3"/>
              <a:stretch>
                <a:fillRect r="-50" b="-95"/>
              </a:stretch>
            </a:blipFill>
          </p:spPr>
          <p:txBody>
            <a:bodyPr/>
            <a:lstStyle/>
            <a:p>
              <a:endParaRPr lang="en-GB"/>
            </a:p>
          </p:txBody>
        </p:sp>
      </p:grpSp>
      <p:sp>
        <p:nvSpPr>
          <p:cNvPr id="7" name="Freeform 7"/>
          <p:cNvSpPr/>
          <p:nvPr/>
        </p:nvSpPr>
        <p:spPr>
          <a:xfrm>
            <a:off x="144751" y="5961402"/>
            <a:ext cx="3394053" cy="352425"/>
          </a:xfrm>
          <a:custGeom>
            <a:avLst/>
            <a:gdLst/>
            <a:ahLst/>
            <a:cxnLst/>
            <a:rect l="l" t="t" r="r" b="b"/>
            <a:pathLst>
              <a:path w="3394053" h="352425">
                <a:moveTo>
                  <a:pt x="0" y="0"/>
                </a:moveTo>
                <a:lnTo>
                  <a:pt x="3394053" y="0"/>
                </a:lnTo>
                <a:lnTo>
                  <a:pt x="3394053" y="352425"/>
                </a:lnTo>
                <a:lnTo>
                  <a:pt x="0" y="352425"/>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8" name="Freeform 8"/>
          <p:cNvSpPr/>
          <p:nvPr/>
        </p:nvSpPr>
        <p:spPr>
          <a:xfrm>
            <a:off x="-63503" y="1594961"/>
            <a:ext cx="7689847" cy="9165107"/>
          </a:xfrm>
          <a:custGeom>
            <a:avLst/>
            <a:gdLst/>
            <a:ahLst/>
            <a:cxnLst/>
            <a:rect l="l" t="t" r="r" b="b"/>
            <a:pathLst>
              <a:path w="7689847" h="9165107">
                <a:moveTo>
                  <a:pt x="0" y="0"/>
                </a:moveTo>
                <a:lnTo>
                  <a:pt x="7689847" y="0"/>
                </a:lnTo>
                <a:lnTo>
                  <a:pt x="7689847" y="9165108"/>
                </a:lnTo>
                <a:lnTo>
                  <a:pt x="0" y="916510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GB"/>
          </a:p>
        </p:txBody>
      </p:sp>
      <p:sp>
        <p:nvSpPr>
          <p:cNvPr id="9" name="TextBox 9"/>
          <p:cNvSpPr txBox="1"/>
          <p:nvPr/>
        </p:nvSpPr>
        <p:spPr>
          <a:xfrm>
            <a:off x="172021" y="274987"/>
            <a:ext cx="3619833" cy="1246918"/>
          </a:xfrm>
          <a:prstGeom prst="rect">
            <a:avLst/>
          </a:prstGeom>
        </p:spPr>
        <p:txBody>
          <a:bodyPr lIns="0" tIns="0" rIns="0" bIns="0" rtlCol="0" anchor="t">
            <a:spAutoFit/>
          </a:bodyPr>
          <a:lstStyle/>
          <a:p>
            <a:pPr algn="l">
              <a:lnSpc>
                <a:spcPts val="3825"/>
              </a:lnSpc>
            </a:pPr>
            <a:r>
              <a:rPr lang="en-US" sz="3335" b="1" spc="3">
                <a:solidFill>
                  <a:srgbClr val="191970"/>
                </a:solidFill>
                <a:latin typeface="IBM Plex Sans Bold"/>
                <a:ea typeface="IBM Plex Sans Bold"/>
                <a:cs typeface="IBM Plex Sans Bold"/>
                <a:sym typeface="IBM Plex Sans Bold"/>
              </a:rPr>
              <a:t>The Digital Phone Switchover</a:t>
            </a:r>
          </a:p>
          <a:p>
            <a:pPr algn="l">
              <a:lnSpc>
                <a:spcPts val="3764"/>
              </a:lnSpc>
            </a:pPr>
            <a:r>
              <a:rPr lang="en-US" sz="1886" b="1" spc="79">
                <a:solidFill>
                  <a:srgbClr val="295652"/>
                </a:solidFill>
                <a:latin typeface="Open Sauce Bold"/>
                <a:ea typeface="Open Sauce Bold"/>
                <a:cs typeface="Open Sauce Bold"/>
                <a:sym typeface="Open Sauce Bold"/>
              </a:rPr>
              <a:t>What you need to know</a:t>
            </a:r>
          </a:p>
        </p:txBody>
      </p:sp>
      <p:sp>
        <p:nvSpPr>
          <p:cNvPr id="10" name="TextBox 10"/>
          <p:cNvSpPr txBox="1"/>
          <p:nvPr/>
        </p:nvSpPr>
        <p:spPr>
          <a:xfrm>
            <a:off x="150019" y="1852231"/>
            <a:ext cx="3515992" cy="3723856"/>
          </a:xfrm>
          <a:prstGeom prst="rect">
            <a:avLst/>
          </a:prstGeom>
        </p:spPr>
        <p:txBody>
          <a:bodyPr lIns="0" tIns="0" rIns="0" bIns="0" rtlCol="0" anchor="t">
            <a:spAutoFit/>
          </a:bodyPr>
          <a:lstStyle/>
          <a:p>
            <a:pPr algn="l">
              <a:lnSpc>
                <a:spcPts val="2239"/>
              </a:lnSpc>
            </a:pPr>
            <a:r>
              <a:rPr lang="en-US" sz="1599" b="1" spc="67">
                <a:solidFill>
                  <a:srgbClr val="191970"/>
                </a:solidFill>
                <a:latin typeface="Arial Bold"/>
                <a:ea typeface="Arial Bold"/>
                <a:cs typeface="Arial Bold"/>
                <a:sym typeface="Arial Bold"/>
              </a:rPr>
              <a:t>Other Devices</a:t>
            </a:r>
          </a:p>
          <a:p>
            <a:pPr algn="l">
              <a:lnSpc>
                <a:spcPts val="1650"/>
              </a:lnSpc>
            </a:pPr>
            <a:r>
              <a:rPr lang="en-US" sz="1399">
                <a:solidFill>
                  <a:srgbClr val="000000"/>
                </a:solidFill>
                <a:latin typeface="Arial"/>
                <a:ea typeface="Arial"/>
                <a:cs typeface="Arial"/>
                <a:sym typeface="Arial"/>
              </a:rPr>
              <a:t>If you have other devices connected to your phone line that you may have purchased, such as alarm systems, you might need to upgrade your device to make sure it is compatible. </a:t>
            </a:r>
          </a:p>
          <a:p>
            <a:pPr algn="l">
              <a:lnSpc>
                <a:spcPts val="3498"/>
              </a:lnSpc>
            </a:pPr>
            <a:r>
              <a:rPr lang="en-US" sz="1399">
                <a:solidFill>
                  <a:srgbClr val="000000"/>
                </a:solidFill>
                <a:latin typeface="Arial"/>
                <a:ea typeface="Arial"/>
                <a:cs typeface="Arial"/>
                <a:sym typeface="Arial"/>
              </a:rPr>
              <a:t>If you are unsure about how a device in</a:t>
            </a:r>
          </a:p>
          <a:p>
            <a:pPr algn="l">
              <a:lnSpc>
                <a:spcPts val="699"/>
              </a:lnSpc>
            </a:pPr>
            <a:r>
              <a:rPr lang="en-US" sz="1399">
                <a:solidFill>
                  <a:srgbClr val="000000"/>
                </a:solidFill>
                <a:latin typeface="Arial"/>
                <a:ea typeface="Arial"/>
                <a:cs typeface="Arial"/>
                <a:sym typeface="Arial"/>
              </a:rPr>
              <a:t>your home or business might be affected, it</a:t>
            </a:r>
          </a:p>
          <a:p>
            <a:pPr algn="l">
              <a:lnSpc>
                <a:spcPts val="2600"/>
              </a:lnSpc>
            </a:pPr>
            <a:r>
              <a:rPr lang="en-US" sz="1399">
                <a:solidFill>
                  <a:srgbClr val="000000"/>
                </a:solidFill>
                <a:latin typeface="Arial"/>
                <a:ea typeface="Arial"/>
                <a:cs typeface="Arial"/>
                <a:sym typeface="Arial"/>
              </a:rPr>
              <a:t>is recommended you contact the equipment</a:t>
            </a:r>
          </a:p>
          <a:p>
            <a:pPr algn="l">
              <a:lnSpc>
                <a:spcPts val="699"/>
              </a:lnSpc>
            </a:pPr>
            <a:r>
              <a:rPr lang="en-US" sz="1399">
                <a:solidFill>
                  <a:srgbClr val="000000"/>
                </a:solidFill>
                <a:latin typeface="Arial"/>
                <a:ea typeface="Arial"/>
                <a:cs typeface="Arial"/>
                <a:sym typeface="Arial"/>
              </a:rPr>
              <a:t>supplier or device manufacturer to find out</a:t>
            </a:r>
          </a:p>
          <a:p>
            <a:pPr algn="l">
              <a:lnSpc>
                <a:spcPts val="2600"/>
              </a:lnSpc>
            </a:pPr>
            <a:r>
              <a:rPr lang="en-US" sz="1399">
                <a:solidFill>
                  <a:srgbClr val="000000"/>
                </a:solidFill>
                <a:latin typeface="Arial"/>
                <a:ea typeface="Arial"/>
                <a:cs typeface="Arial"/>
                <a:sym typeface="Arial"/>
              </a:rPr>
              <a:t>whether it will remain functional on a digital</a:t>
            </a:r>
          </a:p>
          <a:p>
            <a:pPr algn="l">
              <a:lnSpc>
                <a:spcPts val="699"/>
              </a:lnSpc>
            </a:pPr>
            <a:r>
              <a:rPr lang="en-US" sz="1399">
                <a:solidFill>
                  <a:srgbClr val="000000"/>
                </a:solidFill>
                <a:latin typeface="Arial"/>
                <a:ea typeface="Arial"/>
                <a:cs typeface="Arial"/>
                <a:sym typeface="Arial"/>
              </a:rPr>
              <a:t>phone line. </a:t>
            </a:r>
          </a:p>
          <a:p>
            <a:pPr algn="l">
              <a:lnSpc>
                <a:spcPts val="3498"/>
              </a:lnSpc>
            </a:pPr>
            <a:r>
              <a:rPr lang="en-US" sz="1399" b="1">
                <a:solidFill>
                  <a:srgbClr val="000000"/>
                </a:solidFill>
                <a:latin typeface="Arial Bold"/>
                <a:ea typeface="Arial Bold"/>
                <a:cs typeface="Arial Bold"/>
                <a:sym typeface="Arial Bold"/>
              </a:rPr>
              <a:t>People who use health monitoring or</a:t>
            </a:r>
          </a:p>
          <a:p>
            <a:pPr algn="l">
              <a:lnSpc>
                <a:spcPts val="699"/>
              </a:lnSpc>
            </a:pPr>
            <a:r>
              <a:rPr lang="en-US" sz="1399" b="1">
                <a:solidFill>
                  <a:srgbClr val="000000"/>
                </a:solidFill>
                <a:latin typeface="Arial Bold"/>
                <a:ea typeface="Arial Bold"/>
                <a:cs typeface="Arial Bold"/>
                <a:sym typeface="Arial Bold"/>
              </a:rPr>
              <a:t>telecare devices should check if the</a:t>
            </a:r>
          </a:p>
          <a:p>
            <a:pPr algn="l">
              <a:lnSpc>
                <a:spcPts val="2600"/>
              </a:lnSpc>
            </a:pPr>
            <a:r>
              <a:rPr lang="en-US" sz="1399" b="1">
                <a:solidFill>
                  <a:srgbClr val="000000"/>
                </a:solidFill>
                <a:latin typeface="Arial Bold"/>
                <a:ea typeface="Arial Bold"/>
                <a:cs typeface="Arial Bold"/>
                <a:sym typeface="Arial Bold"/>
              </a:rPr>
              <a:t>switchover will affect how they work.</a:t>
            </a:r>
          </a:p>
        </p:txBody>
      </p:sp>
      <p:sp>
        <p:nvSpPr>
          <p:cNvPr id="11" name="TextBox 11"/>
          <p:cNvSpPr txBox="1"/>
          <p:nvPr/>
        </p:nvSpPr>
        <p:spPr>
          <a:xfrm>
            <a:off x="611162" y="5989310"/>
            <a:ext cx="2510199" cy="300314"/>
          </a:xfrm>
          <a:prstGeom prst="rect">
            <a:avLst/>
          </a:prstGeom>
        </p:spPr>
        <p:txBody>
          <a:bodyPr lIns="0" tIns="0" rIns="0" bIns="0" rtlCol="0" anchor="t">
            <a:spAutoFit/>
          </a:bodyPr>
          <a:lstStyle/>
          <a:p>
            <a:pPr algn="l">
              <a:lnSpc>
                <a:spcPts val="2239"/>
              </a:lnSpc>
            </a:pPr>
            <a:r>
              <a:rPr lang="en-US" sz="1599" b="1">
                <a:solidFill>
                  <a:srgbClr val="FFFFFF"/>
                </a:solidFill>
                <a:latin typeface="Arial Bold"/>
                <a:ea typeface="Arial Bold"/>
                <a:cs typeface="Arial Bold"/>
                <a:sym typeface="Arial Bold"/>
              </a:rPr>
              <a:t>Key Points To Remember</a:t>
            </a:r>
          </a:p>
        </p:txBody>
      </p:sp>
      <p:sp>
        <p:nvSpPr>
          <p:cNvPr id="12" name="TextBox 12"/>
          <p:cNvSpPr txBox="1"/>
          <p:nvPr/>
        </p:nvSpPr>
        <p:spPr>
          <a:xfrm>
            <a:off x="4018121" y="5017846"/>
            <a:ext cx="3283810" cy="1661903"/>
          </a:xfrm>
          <a:prstGeom prst="rect">
            <a:avLst/>
          </a:prstGeom>
        </p:spPr>
        <p:txBody>
          <a:bodyPr lIns="0" tIns="0" rIns="0" bIns="0" rtlCol="0" anchor="t">
            <a:spAutoFit/>
          </a:bodyPr>
          <a:lstStyle/>
          <a:p>
            <a:pPr algn="l">
              <a:lnSpc>
                <a:spcPts val="2239"/>
              </a:lnSpc>
            </a:pPr>
            <a:r>
              <a:rPr lang="en-US" sz="1599" b="1" spc="67">
                <a:solidFill>
                  <a:srgbClr val="191970"/>
                </a:solidFill>
                <a:latin typeface="Arial Bold"/>
                <a:ea typeface="Arial Bold"/>
                <a:cs typeface="Arial Bold"/>
                <a:sym typeface="Arial Bold"/>
              </a:rPr>
              <a:t>Scams</a:t>
            </a:r>
          </a:p>
          <a:p>
            <a:pPr algn="l">
              <a:lnSpc>
                <a:spcPts val="1650"/>
              </a:lnSpc>
            </a:pPr>
            <a:r>
              <a:rPr lang="en-US" sz="1399">
                <a:solidFill>
                  <a:srgbClr val="303030"/>
                </a:solidFill>
                <a:latin typeface="Arial"/>
                <a:ea typeface="Arial"/>
                <a:cs typeface="Arial"/>
                <a:sym typeface="Arial"/>
              </a:rPr>
              <a:t>There have been incidents reported of scammers contacting vulnerable users in relation to digital migration. Communication providers or telecare services will never call you to ask for money. </a:t>
            </a:r>
          </a:p>
        </p:txBody>
      </p:sp>
      <p:sp>
        <p:nvSpPr>
          <p:cNvPr id="13" name="TextBox 13"/>
          <p:cNvSpPr txBox="1"/>
          <p:nvPr/>
        </p:nvSpPr>
        <p:spPr>
          <a:xfrm>
            <a:off x="3974716" y="1852232"/>
            <a:ext cx="3495151" cy="2786698"/>
          </a:xfrm>
          <a:prstGeom prst="rect">
            <a:avLst/>
          </a:prstGeom>
        </p:spPr>
        <p:txBody>
          <a:bodyPr lIns="0" tIns="0" rIns="0" bIns="0" rtlCol="0" anchor="t">
            <a:spAutoFit/>
          </a:bodyPr>
          <a:lstStyle/>
          <a:p>
            <a:pPr algn="l">
              <a:lnSpc>
                <a:spcPts val="2239"/>
              </a:lnSpc>
            </a:pPr>
            <a:r>
              <a:rPr lang="en-US" sz="1599" b="1" spc="67">
                <a:solidFill>
                  <a:srgbClr val="295652"/>
                </a:solidFill>
                <a:latin typeface="Arial Bold"/>
                <a:ea typeface="Arial Bold"/>
                <a:cs typeface="Arial Bold"/>
                <a:sym typeface="Arial Bold"/>
              </a:rPr>
              <a:t>In a Power Outage</a:t>
            </a:r>
          </a:p>
          <a:p>
            <a:pPr algn="l">
              <a:lnSpc>
                <a:spcPts val="1650"/>
              </a:lnSpc>
            </a:pPr>
            <a:r>
              <a:rPr lang="en-US" sz="1399">
                <a:solidFill>
                  <a:srgbClr val="000000"/>
                </a:solidFill>
                <a:latin typeface="Arial"/>
                <a:ea typeface="Arial"/>
                <a:cs typeface="Arial"/>
                <a:sym typeface="Arial"/>
              </a:rPr>
              <a:t>Digital landlines cannot carry an electrical power connection, so in the event of a power cut they will not work. If you have a mobile phone this can still be used, but if you’ve no other means of calling the emergency services your telecoms provider will offer a solution to allow calls to be made to emergency services.</a:t>
            </a:r>
          </a:p>
          <a:p>
            <a:pPr algn="l">
              <a:lnSpc>
                <a:spcPts val="1650"/>
              </a:lnSpc>
            </a:pPr>
            <a:endParaRPr lang="en-US" sz="1399">
              <a:solidFill>
                <a:srgbClr val="000000"/>
              </a:solidFill>
              <a:latin typeface="Arial"/>
              <a:ea typeface="Arial"/>
              <a:cs typeface="Arial"/>
              <a:sym typeface="Arial"/>
            </a:endParaRPr>
          </a:p>
          <a:p>
            <a:pPr algn="l">
              <a:lnSpc>
                <a:spcPts val="1574"/>
              </a:lnSpc>
            </a:pPr>
            <a:r>
              <a:rPr lang="en-US" sz="1399" b="1">
                <a:solidFill>
                  <a:srgbClr val="000000"/>
                </a:solidFill>
                <a:latin typeface="Arial Bold"/>
                <a:ea typeface="Arial Bold"/>
                <a:cs typeface="Arial Bold"/>
                <a:sym typeface="Arial Bold"/>
              </a:rPr>
              <a:t>You should tell your telecoms provider</a:t>
            </a:r>
          </a:p>
          <a:p>
            <a:pPr algn="l">
              <a:lnSpc>
                <a:spcPts val="1574"/>
              </a:lnSpc>
            </a:pPr>
            <a:r>
              <a:rPr lang="en-US" sz="1399" b="1">
                <a:solidFill>
                  <a:srgbClr val="000000"/>
                </a:solidFill>
                <a:latin typeface="Arial Bold"/>
                <a:ea typeface="Arial Bold"/>
                <a:cs typeface="Arial Bold"/>
                <a:sym typeface="Arial Bold"/>
              </a:rPr>
              <a:t>now if you have no other way of making</a:t>
            </a:r>
          </a:p>
          <a:p>
            <a:pPr algn="l">
              <a:lnSpc>
                <a:spcPts val="1574"/>
              </a:lnSpc>
            </a:pPr>
            <a:r>
              <a:rPr lang="en-US" sz="1399" b="1">
                <a:solidFill>
                  <a:srgbClr val="000000"/>
                </a:solidFill>
                <a:latin typeface="Arial Bold"/>
                <a:ea typeface="Arial Bold"/>
                <a:cs typeface="Arial Bold"/>
                <a:sym typeface="Arial Bold"/>
              </a:rPr>
              <a:t>emergency calls.</a:t>
            </a:r>
          </a:p>
        </p:txBody>
      </p:sp>
      <p:sp>
        <p:nvSpPr>
          <p:cNvPr id="14" name="TextBox 14"/>
          <p:cNvSpPr txBox="1"/>
          <p:nvPr/>
        </p:nvSpPr>
        <p:spPr>
          <a:xfrm>
            <a:off x="172022" y="6842269"/>
            <a:ext cx="3384775" cy="3693319"/>
          </a:xfrm>
          <a:prstGeom prst="rect">
            <a:avLst/>
          </a:prstGeom>
        </p:spPr>
        <p:txBody>
          <a:bodyPr lIns="0" tIns="0" rIns="0" bIns="0" rtlCol="0" anchor="t">
            <a:spAutoFit/>
          </a:bodyPr>
          <a:lstStyle/>
          <a:p>
            <a:pPr algn="l">
              <a:lnSpc>
                <a:spcPts val="1574"/>
              </a:lnSpc>
            </a:pPr>
            <a:r>
              <a:rPr lang="en-US" sz="1399" dirty="0">
                <a:solidFill>
                  <a:srgbClr val="000000"/>
                </a:solidFill>
                <a:latin typeface="Arial"/>
                <a:ea typeface="Arial"/>
                <a:cs typeface="Arial"/>
                <a:sym typeface="Arial"/>
              </a:rPr>
              <a:t>If you have any queries or have no means of making emergency calls </a:t>
            </a:r>
            <a:r>
              <a:rPr lang="en-US" sz="1399" b="1" dirty="0">
                <a:solidFill>
                  <a:srgbClr val="000000"/>
                </a:solidFill>
                <a:latin typeface="Arial Bold"/>
                <a:ea typeface="Arial Bold"/>
                <a:cs typeface="Arial Bold"/>
                <a:sym typeface="Arial Bold"/>
              </a:rPr>
              <a:t>you need to contact your</a:t>
            </a:r>
            <a:r>
              <a:rPr lang="en-US" sz="1399" dirty="0">
                <a:solidFill>
                  <a:srgbClr val="000000"/>
                </a:solidFill>
                <a:latin typeface="Arial"/>
                <a:ea typeface="Arial"/>
                <a:cs typeface="Arial"/>
                <a:sym typeface="Arial"/>
              </a:rPr>
              <a:t> </a:t>
            </a:r>
            <a:r>
              <a:rPr lang="en-US" sz="1399" b="1" dirty="0">
                <a:solidFill>
                  <a:srgbClr val="000000"/>
                </a:solidFill>
                <a:latin typeface="Arial Bold"/>
                <a:ea typeface="Arial Bold"/>
                <a:cs typeface="Arial Bold"/>
                <a:sym typeface="Arial Bold"/>
              </a:rPr>
              <a:t>communications provider. </a:t>
            </a:r>
          </a:p>
          <a:p>
            <a:pPr algn="l">
              <a:lnSpc>
                <a:spcPts val="1574"/>
              </a:lnSpc>
            </a:pPr>
            <a:endParaRPr lang="en-US" sz="1399" b="1" dirty="0">
              <a:solidFill>
                <a:srgbClr val="000000"/>
              </a:solidFill>
              <a:latin typeface="Arial Bold"/>
              <a:ea typeface="Arial Bold"/>
              <a:cs typeface="Arial Bold"/>
              <a:sym typeface="Arial Bold"/>
            </a:endParaRPr>
          </a:p>
          <a:p>
            <a:pPr algn="l">
              <a:lnSpc>
                <a:spcPts val="1574"/>
              </a:lnSpc>
            </a:pPr>
            <a:r>
              <a:rPr lang="en-US" sz="1399" dirty="0">
                <a:solidFill>
                  <a:srgbClr val="000000"/>
                </a:solidFill>
                <a:latin typeface="Arial"/>
                <a:ea typeface="Arial"/>
                <a:cs typeface="Arial"/>
                <a:sym typeface="Arial"/>
              </a:rPr>
              <a:t>If you have a telecare alarm please contact the telecare team at Orkney Islands Council: 01856 873 535 Extension: 2635</a:t>
            </a:r>
          </a:p>
          <a:p>
            <a:pPr algn="l">
              <a:lnSpc>
                <a:spcPts val="1574"/>
              </a:lnSpc>
            </a:pPr>
            <a:endParaRPr lang="en-US" sz="1399" dirty="0">
              <a:solidFill>
                <a:srgbClr val="000000"/>
              </a:solidFill>
              <a:latin typeface="Arial"/>
              <a:ea typeface="Arial"/>
              <a:cs typeface="Arial"/>
              <a:sym typeface="Arial"/>
            </a:endParaRPr>
          </a:p>
          <a:p>
            <a:pPr algn="l">
              <a:lnSpc>
                <a:spcPts val="1574"/>
              </a:lnSpc>
            </a:pPr>
            <a:r>
              <a:rPr lang="en-US" sz="1399" dirty="0">
                <a:solidFill>
                  <a:srgbClr val="000000"/>
                </a:solidFill>
                <a:latin typeface="Arial"/>
                <a:ea typeface="Arial"/>
                <a:cs typeface="Arial"/>
                <a:sym typeface="Arial"/>
              </a:rPr>
              <a:t>Check with the appropriate equipment</a:t>
            </a:r>
          </a:p>
          <a:p>
            <a:pPr algn="l">
              <a:lnSpc>
                <a:spcPts val="1574"/>
              </a:lnSpc>
            </a:pPr>
            <a:r>
              <a:rPr lang="en-US" sz="1399" dirty="0">
                <a:solidFill>
                  <a:srgbClr val="000000"/>
                </a:solidFill>
                <a:latin typeface="Arial"/>
                <a:ea typeface="Arial"/>
                <a:cs typeface="Arial"/>
                <a:sym typeface="Arial"/>
              </a:rPr>
              <a:t>manufacturers if you have any other</a:t>
            </a:r>
          </a:p>
          <a:p>
            <a:pPr algn="l">
              <a:lnSpc>
                <a:spcPts val="1574"/>
              </a:lnSpc>
            </a:pPr>
            <a:r>
              <a:rPr lang="en-US" sz="1399" dirty="0">
                <a:solidFill>
                  <a:srgbClr val="000000"/>
                </a:solidFill>
                <a:latin typeface="Arial"/>
                <a:ea typeface="Arial"/>
                <a:cs typeface="Arial"/>
                <a:sym typeface="Arial"/>
              </a:rPr>
              <a:t>devices supported by your existing</a:t>
            </a:r>
          </a:p>
          <a:p>
            <a:pPr algn="l">
              <a:lnSpc>
                <a:spcPts val="1574"/>
              </a:lnSpc>
            </a:pPr>
            <a:r>
              <a:rPr lang="en-US" sz="1399" dirty="0">
                <a:solidFill>
                  <a:srgbClr val="000000"/>
                </a:solidFill>
                <a:latin typeface="Arial"/>
                <a:ea typeface="Arial"/>
                <a:cs typeface="Arial"/>
                <a:sym typeface="Arial"/>
              </a:rPr>
              <a:t>telephone line (such as intruder alarms) to</a:t>
            </a:r>
          </a:p>
          <a:p>
            <a:pPr algn="l">
              <a:lnSpc>
                <a:spcPts val="1574"/>
              </a:lnSpc>
            </a:pPr>
            <a:r>
              <a:rPr lang="en-US" sz="1399" dirty="0">
                <a:solidFill>
                  <a:srgbClr val="000000"/>
                </a:solidFill>
                <a:latin typeface="Arial"/>
                <a:ea typeface="Arial"/>
                <a:cs typeface="Arial"/>
                <a:sym typeface="Arial"/>
              </a:rPr>
              <a:t>check it will work digitally. </a:t>
            </a:r>
          </a:p>
          <a:p>
            <a:pPr algn="l">
              <a:lnSpc>
                <a:spcPts val="1574"/>
              </a:lnSpc>
            </a:pPr>
            <a:endParaRPr lang="en-US" sz="1399" dirty="0">
              <a:solidFill>
                <a:srgbClr val="000000"/>
              </a:solidFill>
              <a:latin typeface="Arial"/>
              <a:ea typeface="Arial"/>
              <a:cs typeface="Arial"/>
              <a:sym typeface="Arial"/>
            </a:endParaRPr>
          </a:p>
          <a:p>
            <a:pPr algn="l">
              <a:lnSpc>
                <a:spcPts val="1574"/>
              </a:lnSpc>
            </a:pPr>
            <a:r>
              <a:rPr lang="en-US" sz="1399" dirty="0">
                <a:solidFill>
                  <a:srgbClr val="000000"/>
                </a:solidFill>
                <a:latin typeface="Arial"/>
                <a:ea typeface="Arial"/>
                <a:cs typeface="Arial"/>
                <a:sym typeface="Arial"/>
              </a:rPr>
              <a:t>Most telecare alarm providers will have upgrade plans, if your phone line has or is</a:t>
            </a:r>
          </a:p>
          <a:p>
            <a:pPr algn="l">
              <a:lnSpc>
                <a:spcPts val="1574"/>
              </a:lnSpc>
            </a:pPr>
            <a:r>
              <a:rPr lang="en-US" sz="1399" dirty="0">
                <a:solidFill>
                  <a:srgbClr val="000000"/>
                </a:solidFill>
                <a:latin typeface="Arial"/>
                <a:ea typeface="Arial"/>
                <a:cs typeface="Arial"/>
                <a:sym typeface="Arial"/>
              </a:rPr>
              <a:t>due to be upgraded by your</a:t>
            </a:r>
          </a:p>
          <a:p>
            <a:pPr algn="l">
              <a:lnSpc>
                <a:spcPts val="1574"/>
              </a:lnSpc>
            </a:pPr>
            <a:r>
              <a:rPr lang="en-US" sz="1399" dirty="0">
                <a:solidFill>
                  <a:srgbClr val="000000"/>
                </a:solidFill>
                <a:latin typeface="Arial"/>
                <a:ea typeface="Arial"/>
                <a:cs typeface="Arial"/>
                <a:sym typeface="Arial"/>
              </a:rPr>
              <a:t>communication provider let them know.</a:t>
            </a:r>
          </a:p>
        </p:txBody>
      </p:sp>
      <p:sp>
        <p:nvSpPr>
          <p:cNvPr id="15" name="TextBox 15"/>
          <p:cNvSpPr txBox="1"/>
          <p:nvPr/>
        </p:nvSpPr>
        <p:spPr>
          <a:xfrm>
            <a:off x="3989241" y="6600825"/>
            <a:ext cx="3475577" cy="1652197"/>
          </a:xfrm>
          <a:prstGeom prst="rect">
            <a:avLst/>
          </a:prstGeom>
        </p:spPr>
        <p:txBody>
          <a:bodyPr lIns="0" tIns="0" rIns="0" bIns="0" rtlCol="0" anchor="t">
            <a:spAutoFit/>
          </a:bodyPr>
          <a:lstStyle/>
          <a:p>
            <a:pPr algn="l">
              <a:lnSpc>
                <a:spcPts val="3356"/>
              </a:lnSpc>
            </a:pPr>
            <a:r>
              <a:rPr lang="en-US" sz="1399">
                <a:solidFill>
                  <a:srgbClr val="303030"/>
                </a:solidFill>
                <a:latin typeface="Arial"/>
                <a:ea typeface="Arial"/>
                <a:cs typeface="Arial"/>
                <a:sym typeface="Arial"/>
              </a:rPr>
              <a:t>Contact is usually by letter and charges are</a:t>
            </a:r>
          </a:p>
          <a:p>
            <a:pPr algn="l">
              <a:lnSpc>
                <a:spcPts val="699"/>
              </a:lnSpc>
            </a:pPr>
            <a:r>
              <a:rPr lang="en-US" sz="1399">
                <a:solidFill>
                  <a:srgbClr val="303030"/>
                </a:solidFill>
                <a:latin typeface="Arial"/>
                <a:ea typeface="Arial"/>
                <a:cs typeface="Arial"/>
                <a:sym typeface="Arial"/>
              </a:rPr>
              <a:t>only applied to normal invoices. If you are</a:t>
            </a:r>
          </a:p>
          <a:p>
            <a:pPr algn="l">
              <a:lnSpc>
                <a:spcPts val="2600"/>
              </a:lnSpc>
            </a:pPr>
            <a:r>
              <a:rPr lang="en-US" sz="1399">
                <a:solidFill>
                  <a:srgbClr val="303030"/>
                </a:solidFill>
                <a:latin typeface="Arial"/>
                <a:ea typeface="Arial"/>
                <a:cs typeface="Arial"/>
                <a:sym typeface="Arial"/>
              </a:rPr>
              <a:t>in any doubt as to the authenticity of a</a:t>
            </a:r>
          </a:p>
          <a:p>
            <a:pPr algn="l">
              <a:lnSpc>
                <a:spcPts val="699"/>
              </a:lnSpc>
            </a:pPr>
            <a:r>
              <a:rPr lang="en-US" sz="1399">
                <a:solidFill>
                  <a:srgbClr val="303030"/>
                </a:solidFill>
                <a:latin typeface="Arial"/>
                <a:ea typeface="Arial"/>
                <a:cs typeface="Arial"/>
                <a:sym typeface="Arial"/>
              </a:rPr>
              <a:t>caller, just hang up and call your</a:t>
            </a:r>
          </a:p>
          <a:p>
            <a:pPr algn="l">
              <a:lnSpc>
                <a:spcPts val="2600"/>
              </a:lnSpc>
            </a:pPr>
            <a:r>
              <a:rPr lang="en-US" sz="1399">
                <a:solidFill>
                  <a:srgbClr val="303030"/>
                </a:solidFill>
                <a:latin typeface="Arial"/>
                <a:ea typeface="Arial"/>
                <a:cs typeface="Arial"/>
                <a:sym typeface="Arial"/>
              </a:rPr>
              <a:t>communications or telecare provider to</a:t>
            </a:r>
          </a:p>
          <a:p>
            <a:pPr algn="l">
              <a:lnSpc>
                <a:spcPts val="699"/>
              </a:lnSpc>
            </a:pPr>
            <a:r>
              <a:rPr lang="en-US" sz="1399">
                <a:solidFill>
                  <a:srgbClr val="303030"/>
                </a:solidFill>
                <a:latin typeface="Arial"/>
                <a:ea typeface="Arial"/>
                <a:cs typeface="Arial"/>
                <a:sym typeface="Arial"/>
              </a:rPr>
              <a:t>report the incident, using a trusted phone</a:t>
            </a:r>
          </a:p>
          <a:p>
            <a:pPr algn="l">
              <a:lnSpc>
                <a:spcPts val="2600"/>
              </a:lnSpc>
            </a:pPr>
            <a:r>
              <a:rPr lang="en-US" sz="1399">
                <a:solidFill>
                  <a:srgbClr val="303030"/>
                </a:solidFill>
                <a:latin typeface="Arial"/>
                <a:ea typeface="Arial"/>
                <a:cs typeface="Arial"/>
                <a:sym typeface="Arial"/>
              </a:rPr>
              <a:t>number, such as the one on the bill.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696</Words>
  <Application>Microsoft Office PowerPoint</Application>
  <PresentationFormat>Custom</PresentationFormat>
  <Paragraphs>71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 Bold</vt:lpstr>
      <vt:lpstr>IBM Plex Sans Bold</vt:lpstr>
      <vt:lpstr>Arial</vt:lpstr>
      <vt:lpstr>Open Sauce Bold</vt:lpstr>
      <vt:lpstr>Calibri</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IP Digital Switchover Leaflet Template FINAL.pdf</dc:title>
  <dc:creator>John Livermore (BPK R)</dc:creator>
  <cp:lastModifiedBy>John Livermore (BPK R)</cp:lastModifiedBy>
  <cp:revision>1</cp:revision>
  <dcterms:created xsi:type="dcterms:W3CDTF">2006-08-16T00:00:00Z</dcterms:created>
  <dcterms:modified xsi:type="dcterms:W3CDTF">2025-01-24T17:04:57Z</dcterms:modified>
  <dc:identifier>DAGP_jKpXRQ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5818d02-8d25-4bb9-b27c-e4db64670887_Enabled">
    <vt:lpwstr>true</vt:lpwstr>
  </property>
  <property fmtid="{D5CDD505-2E9C-101B-9397-08002B2CF9AE}" pid="3" name="MSIP_Label_55818d02-8d25-4bb9-b27c-e4db64670887_SetDate">
    <vt:lpwstr>2025-01-24T17:03:34Z</vt:lpwstr>
  </property>
  <property fmtid="{D5CDD505-2E9C-101B-9397-08002B2CF9AE}" pid="4" name="MSIP_Label_55818d02-8d25-4bb9-b27c-e4db64670887_Method">
    <vt:lpwstr>Standard</vt:lpwstr>
  </property>
  <property fmtid="{D5CDD505-2E9C-101B-9397-08002B2CF9AE}" pid="5" name="MSIP_Label_55818d02-8d25-4bb9-b27c-e4db64670887_Name">
    <vt:lpwstr>55818d02-8d25-4bb9-b27c-e4db64670887</vt:lpwstr>
  </property>
  <property fmtid="{D5CDD505-2E9C-101B-9397-08002B2CF9AE}" pid="6" name="MSIP_Label_55818d02-8d25-4bb9-b27c-e4db64670887_SiteId">
    <vt:lpwstr>a7f35688-9c00-4d5e-ba41-29f146377ab0</vt:lpwstr>
  </property>
  <property fmtid="{D5CDD505-2E9C-101B-9397-08002B2CF9AE}" pid="7" name="MSIP_Label_55818d02-8d25-4bb9-b27c-e4db64670887_ActionId">
    <vt:lpwstr>f0edc980-4da9-41f6-8719-87b75dbfe220</vt:lpwstr>
  </property>
  <property fmtid="{D5CDD505-2E9C-101B-9397-08002B2CF9AE}" pid="8" name="MSIP_Label_55818d02-8d25-4bb9-b27c-e4db64670887_ContentBits">
    <vt:lpwstr>0</vt:lpwstr>
  </property>
</Properties>
</file>