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7" r:id="rId4"/>
    <p:sldId id="258" r:id="rId5"/>
    <p:sldId id="264" r:id="rId6"/>
    <p:sldId id="272" r:id="rId7"/>
    <p:sldId id="273" r:id="rId8"/>
    <p:sldId id="263" r:id="rId9"/>
    <p:sldId id="279" r:id="rId10"/>
    <p:sldId id="261" r:id="rId11"/>
    <p:sldId id="274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86EDF-F5B8-4DE2-B507-A1436A9F1356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8E622-268C-46F5-9D85-DFAB10CAC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E622-268C-46F5-9D85-DFAB10CAC2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00B050"/>
                </a:solidFill>
              </a:rPr>
              <a:t>Ca</a:t>
            </a:r>
            <a:r>
              <a:rPr lang="en-GB" sz="8000" dirty="0" smtClean="0">
                <a:solidFill>
                  <a:srgbClr val="FF0000"/>
                </a:solidFill>
              </a:rPr>
              <a:t>mpaign for </a:t>
            </a:r>
            <a:r>
              <a:rPr lang="en-GB" sz="8000" dirty="0" smtClean="0">
                <a:solidFill>
                  <a:srgbClr val="00B050"/>
                </a:solidFill>
              </a:rPr>
              <a:t>W</a:t>
            </a:r>
            <a:r>
              <a:rPr lang="en-GB" sz="8000" dirty="0" smtClean="0">
                <a:solidFill>
                  <a:srgbClr val="FF0000"/>
                </a:solidFill>
              </a:rPr>
              <a:t>ild </a:t>
            </a:r>
            <a:r>
              <a:rPr lang="en-GB" sz="8000" dirty="0" smtClean="0">
                <a:solidFill>
                  <a:srgbClr val="00B050"/>
                </a:solidFill>
              </a:rPr>
              <a:t>S</a:t>
            </a:r>
            <a:r>
              <a:rPr lang="en-GB" sz="8000" dirty="0" smtClean="0">
                <a:solidFill>
                  <a:srgbClr val="FF0000"/>
                </a:solidFill>
              </a:rPr>
              <a:t>paces </a:t>
            </a:r>
            <a:r>
              <a:rPr lang="en-GB" sz="8000" dirty="0" err="1" smtClean="0">
                <a:solidFill>
                  <a:srgbClr val="00B050"/>
                </a:solidFill>
              </a:rPr>
              <a:t>CaWS</a:t>
            </a:r>
            <a:endParaRPr lang="en-GB" sz="8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1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00B050"/>
                </a:solidFill>
              </a:rPr>
              <a:t>Christine and I visited Moray Council but they just shrugged their shoulders and said nothing could be done </a:t>
            </a:r>
            <a:br>
              <a:rPr lang="en-GB" sz="6000" dirty="0" smtClean="0">
                <a:solidFill>
                  <a:srgbClr val="00B050"/>
                </a:solidFill>
              </a:rPr>
            </a:b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990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00B050"/>
                </a:solidFill>
              </a:rPr>
              <a:t>We looked at other avenues, ombudsman, MSP, </a:t>
            </a:r>
            <a:r>
              <a:rPr lang="en-GB" sz="6000" dirty="0" err="1" smtClean="0">
                <a:solidFill>
                  <a:srgbClr val="00B050"/>
                </a:solidFill>
              </a:rPr>
              <a:t>etc</a:t>
            </a:r>
            <a:r>
              <a:rPr lang="en-GB" sz="6000" dirty="0" smtClean="0">
                <a:solidFill>
                  <a:srgbClr val="00B050"/>
                </a:solidFill>
              </a:rPr>
              <a:t> and although we got sympathy it seemed the only way forward was Judicial Review</a:t>
            </a:r>
            <a:br>
              <a:rPr lang="en-GB" sz="6000" dirty="0" smtClean="0">
                <a:solidFill>
                  <a:srgbClr val="00B050"/>
                </a:solidFill>
              </a:rPr>
            </a:b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70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 Nobody except the 4 petitioners will be responsible for expenses should this petition fail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We are not petitioning against beach huts</a:t>
            </a:r>
            <a:r>
              <a:rPr lang="en-GB" dirty="0" smtClean="0">
                <a:solidFill>
                  <a:srgbClr val="00B050"/>
                </a:solidFill>
              </a:rPr>
              <a:t>, we are petitioning against the wrong interpretation of the E4 designation which states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smtClean="0">
                <a:solidFill>
                  <a:srgbClr val="00B050"/>
                </a:solidFill>
              </a:rPr>
              <a:t>  THAT THE PROPOSAL SHOULD BE FOR A PUBLIC USE  THAT CLEARLY OUTWEIGHS THE VALUE OF THE GREEN SPACE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Any other good ones?  I’ve heard a few.</a:t>
            </a:r>
          </a:p>
          <a:p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296400" cy="157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300" b="1" dirty="0" smtClean="0">
                <a:solidFill>
                  <a:srgbClr val="00B050"/>
                </a:solidFill>
              </a:rPr>
              <a:t>Rumours</a:t>
            </a:r>
            <a:br>
              <a:rPr lang="en-GB" sz="13300" b="1" dirty="0" smtClean="0">
                <a:solidFill>
                  <a:srgbClr val="00B05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53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00B050"/>
                </a:solidFill>
              </a:rPr>
              <a:t>Why are we here</a:t>
            </a:r>
            <a:br>
              <a:rPr lang="en-GB" sz="8000" dirty="0" smtClean="0">
                <a:solidFill>
                  <a:srgbClr val="00B050"/>
                </a:solidFill>
              </a:rPr>
            </a:br>
            <a:r>
              <a:rPr lang="en-GB" sz="8000" dirty="0" smtClean="0">
                <a:solidFill>
                  <a:srgbClr val="00B050"/>
                </a:solidFill>
              </a:rPr>
              <a:t>tonight?</a:t>
            </a:r>
            <a:br>
              <a:rPr lang="en-GB" sz="8000" dirty="0" smtClean="0">
                <a:solidFill>
                  <a:srgbClr val="00B050"/>
                </a:solidFill>
              </a:rPr>
            </a:br>
            <a:r>
              <a:rPr lang="en-GB" sz="8000" dirty="0">
                <a:solidFill>
                  <a:srgbClr val="00B050"/>
                </a:solidFill>
              </a:rPr>
              <a:t/>
            </a:r>
            <a:br>
              <a:rPr lang="en-GB" sz="8000" dirty="0">
                <a:solidFill>
                  <a:srgbClr val="00B050"/>
                </a:solidFill>
              </a:rPr>
            </a:br>
            <a:endParaRPr lang="en-GB" sz="8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9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00B050"/>
                </a:solidFill>
              </a:rPr>
              <a:t/>
            </a:r>
            <a:br>
              <a:rPr lang="en-GB" sz="8000" dirty="0" smtClean="0">
                <a:solidFill>
                  <a:srgbClr val="00B050"/>
                </a:solidFill>
              </a:rPr>
            </a:br>
            <a:r>
              <a:rPr lang="en-GB" sz="8800" dirty="0" smtClean="0">
                <a:solidFill>
                  <a:srgbClr val="00B050"/>
                </a:solidFill>
              </a:rPr>
              <a:t>To protect the back shore and the sea defences </a:t>
            </a:r>
            <a:endParaRPr lang="en-GB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6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0"/>
            <a:ext cx="9906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GB" sz="8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620000" cy="548640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C:\Users\findh_000\Desktop\back shor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461963"/>
            <a:ext cx="885825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14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00B050"/>
                </a:solidFill>
              </a:rPr>
              <a:t>We feel that the Moray Councillors wrongly allowed a planning decision on this space.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0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00B050"/>
                </a:solidFill>
              </a:rPr>
              <a:t>After 175 objections</a:t>
            </a:r>
            <a:br>
              <a:rPr lang="en-GB" sz="5400" dirty="0" smtClean="0">
                <a:solidFill>
                  <a:srgbClr val="00B050"/>
                </a:solidFill>
              </a:rPr>
            </a:br>
            <a:r>
              <a:rPr lang="en-GB" sz="5400" dirty="0" smtClean="0">
                <a:solidFill>
                  <a:srgbClr val="00B050"/>
                </a:solidFill>
              </a:rPr>
              <a:t>A petition of 81 signatures </a:t>
            </a:r>
            <a:br>
              <a:rPr lang="en-GB" sz="5400" dirty="0" smtClean="0">
                <a:solidFill>
                  <a:srgbClr val="00B050"/>
                </a:solidFill>
              </a:rPr>
            </a:br>
            <a:r>
              <a:rPr lang="en-GB" sz="5400" dirty="0" smtClean="0">
                <a:solidFill>
                  <a:srgbClr val="00B050"/>
                </a:solidFill>
              </a:rPr>
              <a:t>A consultation by the </a:t>
            </a:r>
            <a:r>
              <a:rPr lang="en-GB" sz="5400" dirty="0" err="1" smtClean="0">
                <a:solidFill>
                  <a:srgbClr val="00B050"/>
                </a:solidFill>
              </a:rPr>
              <a:t>Findhorn</a:t>
            </a:r>
            <a:r>
              <a:rPr lang="en-GB" sz="5400" dirty="0" smtClean="0">
                <a:solidFill>
                  <a:srgbClr val="00B050"/>
                </a:solidFill>
              </a:rPr>
              <a:t> and </a:t>
            </a:r>
            <a:r>
              <a:rPr lang="en-GB" sz="5400" dirty="0" err="1" smtClean="0">
                <a:solidFill>
                  <a:srgbClr val="00B050"/>
                </a:solidFill>
              </a:rPr>
              <a:t>Kinloss</a:t>
            </a:r>
            <a:r>
              <a:rPr lang="en-GB" sz="5400" dirty="0" smtClean="0">
                <a:solidFill>
                  <a:srgbClr val="00B050"/>
                </a:solidFill>
              </a:rPr>
              <a:t> CC.</a:t>
            </a:r>
            <a:br>
              <a:rPr lang="en-GB" sz="5400" dirty="0" smtClean="0">
                <a:solidFill>
                  <a:srgbClr val="00B050"/>
                </a:solidFill>
              </a:rPr>
            </a:br>
            <a:r>
              <a:rPr lang="en-GB" sz="5400" dirty="0" smtClean="0">
                <a:solidFill>
                  <a:srgbClr val="00B050"/>
                </a:solidFill>
              </a:rPr>
              <a:t>A recommendation to refuse by MC Planning Dept</a:t>
            </a:r>
            <a:r>
              <a:rPr lang="en-GB" sz="6000" dirty="0" smtClean="0">
                <a:solidFill>
                  <a:srgbClr val="00B050"/>
                </a:solidFill>
              </a:rPr>
              <a:t/>
            </a:r>
            <a:br>
              <a:rPr lang="en-GB" sz="6000" dirty="0" smtClean="0">
                <a:solidFill>
                  <a:srgbClr val="00B050"/>
                </a:solidFill>
              </a:rPr>
            </a:b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4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en-GB" sz="4000" b="1" dirty="0" smtClean="0">
                <a:solidFill>
                  <a:srgbClr val="00B050"/>
                </a:solidFill>
              </a:rPr>
              <a:t>It was passed by Moray Councillors </a:t>
            </a:r>
            <a:br>
              <a:rPr lang="en-GB" sz="4000" b="1" dirty="0" smtClean="0">
                <a:solidFill>
                  <a:srgbClr val="00B050"/>
                </a:solidFill>
              </a:rPr>
            </a:br>
            <a:r>
              <a:rPr lang="en-GB" sz="4000" b="1" dirty="0" smtClean="0">
                <a:solidFill>
                  <a:srgbClr val="00B050"/>
                </a:solidFill>
              </a:rPr>
              <a:t>   8 votes to 6</a:t>
            </a:r>
            <a:br>
              <a:rPr lang="en-GB" sz="4000" b="1" dirty="0" smtClean="0">
                <a:solidFill>
                  <a:srgbClr val="00B050"/>
                </a:solidFill>
              </a:rPr>
            </a:br>
            <a:r>
              <a:rPr lang="en-GB" sz="4000" dirty="0" smtClean="0">
                <a:solidFill>
                  <a:srgbClr val="00B050"/>
                </a:solidFill>
              </a:rPr>
              <a:t>Councillors for approval </a:t>
            </a:r>
            <a:br>
              <a:rPr lang="en-GB" sz="4000" dirty="0" smtClean="0">
                <a:solidFill>
                  <a:srgbClr val="00B050"/>
                </a:solidFill>
              </a:rPr>
            </a:br>
            <a:r>
              <a:rPr lang="en-GB" sz="4000" dirty="0" smtClean="0">
                <a:solidFill>
                  <a:srgbClr val="00B050"/>
                </a:solidFill>
              </a:rPr>
              <a:t>Divers Lab Elgin South, Wright Con </a:t>
            </a:r>
            <a:r>
              <a:rPr lang="en-GB" sz="4000" dirty="0" err="1" smtClean="0">
                <a:solidFill>
                  <a:srgbClr val="00B050"/>
                </a:solidFill>
              </a:rPr>
              <a:t>Heldon</a:t>
            </a:r>
            <a:r>
              <a:rPr lang="en-GB" sz="4000" dirty="0" smtClean="0">
                <a:solidFill>
                  <a:srgbClr val="00B050"/>
                </a:solidFill>
              </a:rPr>
              <a:t> &amp; </a:t>
            </a:r>
            <a:r>
              <a:rPr lang="en-GB" sz="4000" dirty="0" err="1" smtClean="0">
                <a:solidFill>
                  <a:srgbClr val="00B050"/>
                </a:solidFill>
              </a:rPr>
              <a:t>Laich</a:t>
            </a:r>
            <a:r>
              <a:rPr lang="en-GB" sz="4000" dirty="0" smtClean="0">
                <a:solidFill>
                  <a:srgbClr val="00B050"/>
                </a:solidFill>
              </a:rPr>
              <a:t>, Howe SNP </a:t>
            </a:r>
            <a:r>
              <a:rPr lang="en-GB" sz="4000" dirty="0" err="1" smtClean="0">
                <a:solidFill>
                  <a:srgbClr val="00B050"/>
                </a:solidFill>
              </a:rPr>
              <a:t>Fochabers</a:t>
            </a:r>
            <a:r>
              <a:rPr lang="en-GB" sz="4000" dirty="0" smtClean="0">
                <a:solidFill>
                  <a:srgbClr val="00B050"/>
                </a:solidFill>
              </a:rPr>
              <a:t>, Mc Donald SNP </a:t>
            </a:r>
            <a:r>
              <a:rPr lang="en-GB" sz="4000" dirty="0" err="1" smtClean="0">
                <a:solidFill>
                  <a:srgbClr val="00B050"/>
                </a:solidFill>
              </a:rPr>
              <a:t>Buckie</a:t>
            </a:r>
            <a:r>
              <a:rPr lang="en-GB" sz="4000" dirty="0" smtClean="0">
                <a:solidFill>
                  <a:srgbClr val="00B050"/>
                </a:solidFill>
              </a:rPr>
              <a:t>, Warren SNP </a:t>
            </a:r>
            <a:r>
              <a:rPr lang="en-GB" sz="4000" dirty="0" err="1" smtClean="0">
                <a:solidFill>
                  <a:srgbClr val="00B050"/>
                </a:solidFill>
              </a:rPr>
              <a:t>Buckie</a:t>
            </a:r>
            <a:r>
              <a:rPr lang="en-GB" sz="4000" dirty="0" smtClean="0">
                <a:solidFill>
                  <a:srgbClr val="00B050"/>
                </a:solidFill>
              </a:rPr>
              <a:t>, </a:t>
            </a:r>
            <a:r>
              <a:rPr lang="en-GB" sz="4000" dirty="0" err="1" smtClean="0">
                <a:solidFill>
                  <a:srgbClr val="00B050"/>
                </a:solidFill>
              </a:rPr>
              <a:t>McConachie</a:t>
            </a:r>
            <a:r>
              <a:rPr lang="en-GB" sz="4000" dirty="0" smtClean="0">
                <a:solidFill>
                  <a:srgbClr val="00B050"/>
                </a:solidFill>
              </a:rPr>
              <a:t> SNP </a:t>
            </a:r>
            <a:r>
              <a:rPr lang="en-GB" sz="4000" dirty="0" err="1" smtClean="0">
                <a:solidFill>
                  <a:srgbClr val="00B050"/>
                </a:solidFill>
              </a:rPr>
              <a:t>Speyside</a:t>
            </a:r>
            <a:r>
              <a:rPr lang="en-GB" sz="4000" dirty="0" smtClean="0">
                <a:solidFill>
                  <a:srgbClr val="00B050"/>
                </a:solidFill>
              </a:rPr>
              <a:t> and </a:t>
            </a:r>
            <a:r>
              <a:rPr lang="en-GB" sz="4000" dirty="0" err="1" smtClean="0">
                <a:solidFill>
                  <a:srgbClr val="00B050"/>
                </a:solidFill>
              </a:rPr>
              <a:t>Glenlivet</a:t>
            </a:r>
            <a:r>
              <a:rPr lang="en-GB" sz="4000" dirty="0" smtClean="0">
                <a:solidFill>
                  <a:srgbClr val="00B050"/>
                </a:solidFill>
              </a:rPr>
              <a:t>, Paul SNP </a:t>
            </a:r>
            <a:r>
              <a:rPr lang="en-GB" sz="4000" dirty="0" err="1" smtClean="0">
                <a:solidFill>
                  <a:srgbClr val="00B050"/>
                </a:solidFill>
              </a:rPr>
              <a:t>Speyside</a:t>
            </a:r>
            <a:r>
              <a:rPr lang="en-GB" sz="4000" dirty="0" smtClean="0">
                <a:solidFill>
                  <a:srgbClr val="00B050"/>
                </a:solidFill>
              </a:rPr>
              <a:t> and </a:t>
            </a:r>
            <a:r>
              <a:rPr lang="en-GB" sz="4000" dirty="0" err="1" smtClean="0">
                <a:solidFill>
                  <a:srgbClr val="00B050"/>
                </a:solidFill>
              </a:rPr>
              <a:t>GlenLivet</a:t>
            </a:r>
            <a:r>
              <a:rPr lang="en-GB" sz="4000" dirty="0" smtClean="0">
                <a:solidFill>
                  <a:srgbClr val="00B050"/>
                </a:solidFill>
              </a:rPr>
              <a:t>, </a:t>
            </a:r>
            <a:r>
              <a:rPr lang="en-GB" sz="4000" dirty="0" err="1" smtClean="0">
                <a:solidFill>
                  <a:srgbClr val="00B050"/>
                </a:solidFill>
              </a:rPr>
              <a:t>Murdoch</a:t>
            </a:r>
            <a:r>
              <a:rPr lang="en-GB" sz="4000" dirty="0" smtClean="0">
                <a:solidFill>
                  <a:srgbClr val="00B050"/>
                </a:solidFill>
              </a:rPr>
              <a:t>, </a:t>
            </a:r>
            <a:r>
              <a:rPr lang="en-GB" sz="4000" dirty="0" err="1" smtClean="0">
                <a:solidFill>
                  <a:srgbClr val="00B050"/>
                </a:solidFill>
              </a:rPr>
              <a:t>Ind</a:t>
            </a:r>
            <a:r>
              <a:rPr lang="en-GB" sz="4000" dirty="0" smtClean="0">
                <a:solidFill>
                  <a:srgbClr val="00B050"/>
                </a:solidFill>
              </a:rPr>
              <a:t> </a:t>
            </a:r>
            <a:r>
              <a:rPr lang="en-GB" sz="4000" dirty="0" err="1" smtClean="0">
                <a:solidFill>
                  <a:srgbClr val="00B050"/>
                </a:solidFill>
              </a:rPr>
              <a:t>Speyside</a:t>
            </a:r>
            <a:r>
              <a:rPr lang="en-GB" sz="4000" dirty="0" smtClean="0">
                <a:solidFill>
                  <a:srgbClr val="00B050"/>
                </a:solidFill>
              </a:rPr>
              <a:t> and </a:t>
            </a:r>
            <a:r>
              <a:rPr lang="en-GB" sz="4000" dirty="0" err="1" smtClean="0">
                <a:solidFill>
                  <a:srgbClr val="00B050"/>
                </a:solidFill>
              </a:rPr>
              <a:t>Glenlivet</a:t>
            </a:r>
            <a:r>
              <a:rPr lang="en-GB" sz="4000" dirty="0" smtClean="0">
                <a:solidFill>
                  <a:srgbClr val="00B050"/>
                </a:solidFill>
              </a:rPr>
              <a:t>.</a:t>
            </a:r>
            <a:r>
              <a:rPr lang="en-GB" sz="16000" dirty="0" smtClean="0">
                <a:solidFill>
                  <a:srgbClr val="00B050"/>
                </a:solidFill>
              </a:rPr>
              <a:t/>
            </a:r>
            <a:br>
              <a:rPr lang="en-GB" sz="16000" dirty="0" smtClean="0">
                <a:solidFill>
                  <a:srgbClr val="00B050"/>
                </a:solidFill>
              </a:rPr>
            </a:br>
            <a:endParaRPr lang="en-GB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4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en-GB" sz="4000" b="1" dirty="0" smtClean="0">
                <a:solidFill>
                  <a:srgbClr val="00B050"/>
                </a:solidFill>
              </a:rPr>
              <a:t>Councillors for refusal  </a:t>
            </a:r>
            <a:br>
              <a:rPr lang="en-GB" sz="4000" b="1" dirty="0" smtClean="0">
                <a:solidFill>
                  <a:srgbClr val="00B050"/>
                </a:solidFill>
              </a:rPr>
            </a:br>
            <a:r>
              <a:rPr lang="en-GB" sz="4000" dirty="0" err="1" smtClean="0">
                <a:solidFill>
                  <a:srgbClr val="00B050"/>
                </a:solidFill>
              </a:rPr>
              <a:t>Tuke</a:t>
            </a:r>
            <a:r>
              <a:rPr lang="en-GB" sz="4000" dirty="0" smtClean="0">
                <a:solidFill>
                  <a:srgbClr val="00B050"/>
                </a:solidFill>
              </a:rPr>
              <a:t> I </a:t>
            </a:r>
            <a:r>
              <a:rPr lang="en-GB" sz="4000" dirty="0" err="1" smtClean="0">
                <a:solidFill>
                  <a:srgbClr val="00B050"/>
                </a:solidFill>
              </a:rPr>
              <a:t>Heldon</a:t>
            </a:r>
            <a:r>
              <a:rPr lang="en-GB" sz="4000" dirty="0" smtClean="0">
                <a:solidFill>
                  <a:srgbClr val="00B050"/>
                </a:solidFill>
              </a:rPr>
              <a:t> </a:t>
            </a:r>
            <a:r>
              <a:rPr lang="en-GB" sz="4000" dirty="0" err="1" smtClean="0">
                <a:solidFill>
                  <a:srgbClr val="00B050"/>
                </a:solidFill>
              </a:rPr>
              <a:t>Laich</a:t>
            </a:r>
            <a:r>
              <a:rPr lang="en-GB" sz="4000" dirty="0" smtClean="0">
                <a:solidFill>
                  <a:srgbClr val="00B050"/>
                </a:solidFill>
              </a:rPr>
              <a:t>, </a:t>
            </a:r>
            <a:r>
              <a:rPr lang="en-GB" sz="4000" dirty="0" err="1" smtClean="0">
                <a:solidFill>
                  <a:srgbClr val="00B050"/>
                </a:solidFill>
              </a:rPr>
              <a:t>Cowe</a:t>
            </a:r>
            <a:r>
              <a:rPr lang="en-GB" sz="4000" dirty="0" smtClean="0">
                <a:solidFill>
                  <a:srgbClr val="00B050"/>
                </a:solidFill>
              </a:rPr>
              <a:t> I </a:t>
            </a:r>
            <a:r>
              <a:rPr lang="en-GB" sz="4000" dirty="0" err="1" smtClean="0">
                <a:solidFill>
                  <a:srgbClr val="00B050"/>
                </a:solidFill>
              </a:rPr>
              <a:t>Heldon</a:t>
            </a:r>
            <a:r>
              <a:rPr lang="en-GB" sz="4000" dirty="0" smtClean="0">
                <a:solidFill>
                  <a:srgbClr val="00B050"/>
                </a:solidFill>
              </a:rPr>
              <a:t> &amp; </a:t>
            </a:r>
            <a:r>
              <a:rPr lang="en-GB" sz="4000" dirty="0" err="1" smtClean="0">
                <a:solidFill>
                  <a:srgbClr val="00B050"/>
                </a:solidFill>
              </a:rPr>
              <a:t>Laich</a:t>
            </a:r>
            <a:r>
              <a:rPr lang="en-GB" sz="4000" dirty="0" smtClean="0">
                <a:solidFill>
                  <a:srgbClr val="00B050"/>
                </a:solidFill>
              </a:rPr>
              <a:t>, </a:t>
            </a:r>
            <a:r>
              <a:rPr lang="en-GB" sz="4000" dirty="0" err="1" smtClean="0">
                <a:solidFill>
                  <a:srgbClr val="00B050"/>
                </a:solidFill>
              </a:rPr>
              <a:t>Cowie</a:t>
            </a:r>
            <a:r>
              <a:rPr lang="en-GB" sz="4000" dirty="0" smtClean="0">
                <a:solidFill>
                  <a:srgbClr val="00B050"/>
                </a:solidFill>
              </a:rPr>
              <a:t> I </a:t>
            </a:r>
            <a:r>
              <a:rPr lang="en-GB" sz="4000" dirty="0" err="1" smtClean="0">
                <a:solidFill>
                  <a:srgbClr val="00B050"/>
                </a:solidFill>
              </a:rPr>
              <a:t>Buckie</a:t>
            </a:r>
            <a:r>
              <a:rPr lang="en-GB" sz="4000" dirty="0" smtClean="0">
                <a:solidFill>
                  <a:srgbClr val="00B050"/>
                </a:solidFill>
              </a:rPr>
              <a:t>,</a:t>
            </a:r>
            <a:br>
              <a:rPr lang="en-GB" sz="4000" dirty="0" smtClean="0">
                <a:solidFill>
                  <a:srgbClr val="00B050"/>
                </a:solidFill>
              </a:rPr>
            </a:br>
            <a:r>
              <a:rPr lang="en-GB" sz="4000" dirty="0" smtClean="0">
                <a:solidFill>
                  <a:srgbClr val="00B050"/>
                </a:solidFill>
              </a:rPr>
              <a:t>Alexander, I </a:t>
            </a:r>
            <a:r>
              <a:rPr lang="en-GB" sz="4000" dirty="0" err="1" smtClean="0">
                <a:solidFill>
                  <a:srgbClr val="00B050"/>
                </a:solidFill>
              </a:rPr>
              <a:t>Forres</a:t>
            </a:r>
            <a:r>
              <a:rPr lang="en-GB" sz="4000" dirty="0" smtClean="0">
                <a:solidFill>
                  <a:srgbClr val="00B050"/>
                </a:solidFill>
              </a:rPr>
              <a:t>, </a:t>
            </a:r>
            <a:r>
              <a:rPr lang="en-GB" sz="4000" dirty="0" err="1" smtClean="0">
                <a:solidFill>
                  <a:srgbClr val="00B050"/>
                </a:solidFill>
              </a:rPr>
              <a:t>Mclean</a:t>
            </a:r>
            <a:r>
              <a:rPr lang="en-GB" sz="4000" dirty="0" smtClean="0">
                <a:solidFill>
                  <a:srgbClr val="00B050"/>
                </a:solidFill>
              </a:rPr>
              <a:t> SNP </a:t>
            </a:r>
            <a:r>
              <a:rPr lang="en-GB" sz="4000" dirty="0" err="1" smtClean="0">
                <a:solidFill>
                  <a:srgbClr val="00B050"/>
                </a:solidFill>
              </a:rPr>
              <a:t>Forres</a:t>
            </a:r>
            <a:r>
              <a:rPr lang="en-GB" sz="4000" dirty="0" smtClean="0">
                <a:solidFill>
                  <a:srgbClr val="00B050"/>
                </a:solidFill>
              </a:rPr>
              <a:t>, Ross Con </a:t>
            </a:r>
            <a:r>
              <a:rPr lang="en-GB" sz="4000" dirty="0" err="1" smtClean="0">
                <a:solidFill>
                  <a:srgbClr val="00B050"/>
                </a:solidFill>
              </a:rPr>
              <a:t>Fochabers</a:t>
            </a:r>
            <a:r>
              <a:rPr lang="en-GB" sz="4000" dirty="0" smtClean="0">
                <a:solidFill>
                  <a:srgbClr val="00B050"/>
                </a:solidFill>
              </a:rPr>
              <a:t/>
            </a:r>
            <a:br>
              <a:rPr lang="en-GB" sz="4000" dirty="0" smtClean="0">
                <a:solidFill>
                  <a:srgbClr val="00B050"/>
                </a:solidFill>
              </a:rPr>
            </a:br>
            <a:endParaRPr lang="en-GB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0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GB" sz="8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findh_000\Desktop\Line up on 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87200" y="-7543800"/>
            <a:ext cx="32918400" cy="219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6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164</Words>
  <Application>Microsoft Office PowerPoint</Application>
  <PresentationFormat>On-screen Show (4:3)</PresentationFormat>
  <Paragraphs>33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Campaign for Wild Spaces CaWS</vt:lpstr>
      <vt:lpstr>Why are we here tonight?  </vt:lpstr>
      <vt:lpstr> To protect the back shore and the sea defences </vt:lpstr>
      <vt:lpstr>Slide 4</vt:lpstr>
      <vt:lpstr>We feel that the Moray Councillors wrongly allowed a planning decision on this space.</vt:lpstr>
      <vt:lpstr>After 175 objections A petition of 81 signatures  A consultation by the Findhorn and Kinloss CC. A recommendation to refuse by MC Planning Dept </vt:lpstr>
      <vt:lpstr>It was passed by Moray Councillors     8 votes to 6 Councillors for approval  Divers Lab Elgin South, Wright Con Heldon &amp; Laich, Howe SNP Fochabers, Mc Donald SNP Buckie, Warren SNP Buckie, McConachie SNP Speyside and Glenlivet, Paul SNP Speyside and GlenLivet, Murdoch, Ind Speyside and Glenlivet. </vt:lpstr>
      <vt:lpstr>Councillors for refusal   Tuke I Heldon Laich, Cowe I Heldon &amp; Laich, Cowie I Buckie, Alexander, I Forres, Mclean SNP Forres, Ross Con Fochabers </vt:lpstr>
      <vt:lpstr>Slide 9</vt:lpstr>
      <vt:lpstr>Christine and I visited Moray Council but they just shrugged their shoulders and said nothing could be done  </vt:lpstr>
      <vt:lpstr>We looked at other avenues, ombudsman, MSP, etc and although we got sympathy it seemed the only way forward was Judicial Review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for Wild Spaces CaWS</dc:title>
  <dc:creator>Administrator FVC</dc:creator>
  <cp:lastModifiedBy>Valued Acer Customer</cp:lastModifiedBy>
  <cp:revision>21</cp:revision>
  <dcterms:created xsi:type="dcterms:W3CDTF">2006-08-16T00:00:00Z</dcterms:created>
  <dcterms:modified xsi:type="dcterms:W3CDTF">2015-08-07T14:49:03Z</dcterms:modified>
</cp:coreProperties>
</file>