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1" r:id="rId12"/>
    <p:sldId id="289" r:id="rId13"/>
    <p:sldId id="292" r:id="rId14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06" userDrawn="1">
          <p15:clr>
            <a:srgbClr val="A4A3A4"/>
          </p15:clr>
        </p15:guide>
        <p15:guide id="4" pos="2417" userDrawn="1">
          <p15:clr>
            <a:srgbClr val="A4A3A4"/>
          </p15:clr>
        </p15:guide>
        <p15:guide id="5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04" y="78"/>
      </p:cViewPr>
      <p:guideLst>
        <p:guide orient="horz" pos="2160"/>
        <p:guide pos="3120"/>
        <p:guide pos="3506"/>
        <p:guide pos="2417"/>
        <p:guide pos="5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4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2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3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7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1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6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4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9CA2-4055-4847-8C55-06D73AC6D6EE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F7C6-917E-43C8-83D3-FC979D546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1EE7F-BB57-4079-9F88-876A2C460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615E6-63EF-4BA7-BEF6-F8DFBEC11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Community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2BFB5-62CB-4D78-AB5C-51F86FBD5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389117"/>
            <a:ext cx="7429500" cy="1655762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Results of the survey of Community Attitudes to Road Safety in Aberfeldy, April 2023</a:t>
            </a:r>
          </a:p>
        </p:txBody>
      </p:sp>
    </p:spTree>
    <p:extLst>
      <p:ext uri="{BB962C8B-B14F-4D97-AF65-F5344CB8AC3E}">
        <p14:creationId xmlns:p14="http://schemas.microsoft.com/office/powerpoint/2010/main" val="62531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E3E2C-F3CC-163F-68DB-8EF30F4F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2CEC8-DBC2-8B7E-9EB4-D4A353A82E87}"/>
              </a:ext>
            </a:extLst>
          </p:cNvPr>
          <p:cNvSpPr txBox="1"/>
          <p:nvPr/>
        </p:nvSpPr>
        <p:spPr>
          <a:xfrm>
            <a:off x="3155577" y="493955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37.5%</a:t>
            </a:r>
          </a:p>
        </p:txBody>
      </p:sp>
    </p:spTree>
    <p:extLst>
      <p:ext uri="{BB962C8B-B14F-4D97-AF65-F5344CB8AC3E}">
        <p14:creationId xmlns:p14="http://schemas.microsoft.com/office/powerpoint/2010/main" val="15404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F6CF-EF36-723E-DE83-69EA95BA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15602"/>
            <a:ext cx="8543925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Question 3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C343-6C66-D476-2823-0F2FE7B9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906650"/>
            <a:ext cx="8543925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31 Online responses and 5 paper responses</a:t>
            </a:r>
          </a:p>
          <a:p>
            <a:r>
              <a:rPr lang="en-GB" dirty="0">
                <a:solidFill>
                  <a:schemeClr val="bg1"/>
                </a:solidFill>
              </a:rPr>
              <a:t>These were sorted on 17 categories</a:t>
            </a:r>
          </a:p>
          <a:p>
            <a:r>
              <a:rPr lang="en-GB" dirty="0">
                <a:solidFill>
                  <a:schemeClr val="bg1"/>
                </a:solidFill>
              </a:rPr>
              <a:t>Most common themes: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Speeding on Kenmore Street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Parking on Dunkeld Street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Speeding generally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Issues around the campus</a:t>
            </a:r>
          </a:p>
          <a:p>
            <a:r>
              <a:rPr lang="en-GB" dirty="0">
                <a:solidFill>
                  <a:schemeClr val="bg1"/>
                </a:solidFill>
              </a:rPr>
              <a:t>Other notable comments: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Electric scooter use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dirty="0">
                <a:solidFill>
                  <a:schemeClr val="bg1"/>
                </a:solidFill>
              </a:rPr>
              <a:t>Timing of traffic lights for the diagonal cross</a:t>
            </a:r>
          </a:p>
        </p:txBody>
      </p:sp>
    </p:spTree>
    <p:extLst>
      <p:ext uri="{BB962C8B-B14F-4D97-AF65-F5344CB8AC3E}">
        <p14:creationId xmlns:p14="http://schemas.microsoft.com/office/powerpoint/2010/main" val="19479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2A05-FB82-491E-FC0B-E5B26AB2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Outcome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2F979-4E1C-8523-FC6D-13462CC34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 I priority – Improving safety at the entrance to Victoria Park</a:t>
            </a:r>
          </a:p>
          <a:p>
            <a:r>
              <a:rPr lang="en-GB" dirty="0">
                <a:solidFill>
                  <a:schemeClr val="bg1"/>
                </a:solidFill>
              </a:rPr>
              <a:t>No 2 priority – Avoidance of Near Miss incidents at the Crieff Road Build-out</a:t>
            </a:r>
          </a:p>
          <a:p>
            <a:r>
              <a:rPr lang="en-GB" dirty="0">
                <a:solidFill>
                  <a:schemeClr val="bg1"/>
                </a:solidFill>
              </a:rPr>
              <a:t>No 3 priority – Improving safety at the junction of </a:t>
            </a:r>
            <a:r>
              <a:rPr lang="en-GB" dirty="0" err="1">
                <a:solidFill>
                  <a:schemeClr val="bg1"/>
                </a:solidFill>
              </a:rPr>
              <a:t>Taybridge</a:t>
            </a:r>
            <a:r>
              <a:rPr lang="en-GB" dirty="0">
                <a:solidFill>
                  <a:schemeClr val="bg1"/>
                </a:solidFill>
              </a:rPr>
              <a:t> Drive and </a:t>
            </a:r>
            <a:r>
              <a:rPr lang="en-GB" dirty="0" err="1">
                <a:solidFill>
                  <a:schemeClr val="bg1"/>
                </a:solidFill>
              </a:rPr>
              <a:t>Taybridge</a:t>
            </a:r>
            <a:r>
              <a:rPr lang="en-GB" dirty="0">
                <a:solidFill>
                  <a:schemeClr val="bg1"/>
                </a:solidFill>
              </a:rPr>
              <a:t> Terrace</a:t>
            </a:r>
          </a:p>
          <a:p>
            <a:r>
              <a:rPr lang="en-GB" dirty="0">
                <a:solidFill>
                  <a:schemeClr val="bg1"/>
                </a:solidFill>
              </a:rPr>
              <a:t>Most common issue in write in responses was excessive speeding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BD0E-22A1-057F-D431-EBF436C3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04026"/>
            <a:ext cx="8543925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A322-5E53-B6D4-A302-B343DE14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473808"/>
            <a:ext cx="8543925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Meeting scheduled for May 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Goal to establish this as a quarterly practice</a:t>
            </a:r>
          </a:p>
          <a:p>
            <a:r>
              <a:rPr lang="en-GB" dirty="0">
                <a:solidFill>
                  <a:schemeClr val="bg1"/>
                </a:solidFill>
              </a:rPr>
              <a:t>Main aim is to find new way of working making community concerns of greater weight in the process</a:t>
            </a:r>
          </a:p>
          <a:p>
            <a:r>
              <a:rPr lang="en-GB" dirty="0">
                <a:solidFill>
                  <a:schemeClr val="bg1"/>
                </a:solidFill>
              </a:rPr>
              <a:t>The Highland Action Partnership RSG will re-iterate the priority list that it has developed </a:t>
            </a:r>
          </a:p>
          <a:p>
            <a:r>
              <a:rPr lang="en-GB" dirty="0">
                <a:solidFill>
                  <a:schemeClr val="bg1"/>
                </a:solidFill>
              </a:rPr>
              <a:t>For Aberfeldy that remains the Victoria Park Entrance issue</a:t>
            </a:r>
          </a:p>
        </p:txBody>
      </p:sp>
    </p:spTree>
    <p:extLst>
      <p:ext uri="{BB962C8B-B14F-4D97-AF65-F5344CB8AC3E}">
        <p14:creationId xmlns:p14="http://schemas.microsoft.com/office/powerpoint/2010/main" val="3217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E5D85-1636-F867-C344-C6B23FCB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AA5742-5ABF-ADB3-4188-FC5DDDFE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</a:rPr>
              <a:t>Why ask?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</a:rPr>
              <a:t>Survey Construction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</a:rPr>
              <a:t>Methodology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</a:rPr>
              <a:t>Where next</a:t>
            </a:r>
          </a:p>
        </p:txBody>
      </p:sp>
    </p:spTree>
    <p:extLst>
      <p:ext uri="{BB962C8B-B14F-4D97-AF65-F5344CB8AC3E}">
        <p14:creationId xmlns:p14="http://schemas.microsoft.com/office/powerpoint/2010/main" val="12720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8076-5D00-C966-E77A-9EC2A891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EA15-B35C-55DD-48F3-3399CBC4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508532"/>
            <a:ext cx="8543925" cy="384597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New Approach to Agreeing priorities for projects being worked</a:t>
            </a:r>
          </a:p>
          <a:p>
            <a:r>
              <a:rPr lang="en-GB" dirty="0">
                <a:solidFill>
                  <a:schemeClr val="bg1"/>
                </a:solidFill>
              </a:rPr>
              <a:t>Meeting bringing together PKC Officers, Highland Ward Councillors and Action Partnership Representatives set</a:t>
            </a:r>
          </a:p>
          <a:p>
            <a:r>
              <a:rPr lang="en-GB" dirty="0">
                <a:solidFill>
                  <a:schemeClr val="bg1"/>
                </a:solidFill>
              </a:rPr>
              <a:t>Wish to have a wider view of local priorities to take into that meeting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8861-CF42-D373-9CE1-EB3BFBD2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77645"/>
            <a:ext cx="8543925" cy="116273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Survey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A411-A6E5-A309-3BA3-4DB5EF14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277041"/>
            <a:ext cx="8543925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Used Google Forms and paper equivalent</a:t>
            </a:r>
          </a:p>
          <a:p>
            <a:r>
              <a:rPr lang="en-GB" dirty="0">
                <a:solidFill>
                  <a:schemeClr val="bg1"/>
                </a:solidFill>
              </a:rPr>
              <a:t>Simple approach – hope to gain more responses</a:t>
            </a:r>
          </a:p>
          <a:p>
            <a:r>
              <a:rPr lang="en-GB" dirty="0">
                <a:solidFill>
                  <a:schemeClr val="bg1"/>
                </a:solidFill>
              </a:rPr>
              <a:t>Basically three questions: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Is road safety a priority?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Which are the most important hazards to tackle?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Which other hazards not on the list need to be tackled?</a:t>
            </a:r>
          </a:p>
          <a:p>
            <a:r>
              <a:rPr lang="en-GB" dirty="0">
                <a:solidFill>
                  <a:schemeClr val="bg1"/>
                </a:solidFill>
              </a:rPr>
              <a:t>The 5 most significant hazards in the view of the Road Safety Group (RSG) was the basis for the survey</a:t>
            </a:r>
          </a:p>
        </p:txBody>
      </p:sp>
    </p:spTree>
    <p:extLst>
      <p:ext uri="{BB962C8B-B14F-4D97-AF65-F5344CB8AC3E}">
        <p14:creationId xmlns:p14="http://schemas.microsoft.com/office/powerpoint/2010/main" val="15783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E995-56EA-6B59-B300-10A25CCA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0542-C8FE-F89E-97AB-C1C37A28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Link to the digital option widely published and shared with contacts</a:t>
            </a:r>
          </a:p>
          <a:p>
            <a:r>
              <a:rPr lang="en-GB" dirty="0">
                <a:solidFill>
                  <a:schemeClr val="bg1"/>
                </a:solidFill>
              </a:rPr>
              <a:t>Road Tested with a few people before launch and updated</a:t>
            </a:r>
          </a:p>
          <a:p>
            <a:r>
              <a:rPr lang="en-GB" dirty="0">
                <a:solidFill>
                  <a:schemeClr val="bg1"/>
                </a:solidFill>
              </a:rPr>
              <a:t>Paper equivalent developed and offered through three outlets: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Co-op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Library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Locus centre / </a:t>
            </a:r>
            <a:r>
              <a:rPr lang="en-GB" dirty="0" err="1">
                <a:solidFill>
                  <a:schemeClr val="bg1"/>
                </a:solidFill>
              </a:rPr>
              <a:t>AiC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Results combined for presentation</a:t>
            </a:r>
          </a:p>
          <a:p>
            <a:r>
              <a:rPr lang="en-GB" dirty="0">
                <a:solidFill>
                  <a:schemeClr val="bg1"/>
                </a:solidFill>
              </a:rPr>
              <a:t>Total Response 89 (83 online, 6 paper)</a:t>
            </a:r>
          </a:p>
        </p:txBody>
      </p:sp>
    </p:spTree>
    <p:extLst>
      <p:ext uri="{BB962C8B-B14F-4D97-AF65-F5344CB8AC3E}">
        <p14:creationId xmlns:p14="http://schemas.microsoft.com/office/powerpoint/2010/main" val="25103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59D64-C47B-412C-BEEB-8AD85AF3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84" y="735167"/>
            <a:ext cx="9933384" cy="516199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36ED7C-2350-41F8-9F94-E3C48BE367AB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063634" y="1079636"/>
            <a:ext cx="1043864" cy="819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11F9010-6BFF-45E7-BCE2-A7EB1B826D08}"/>
              </a:ext>
            </a:extLst>
          </p:cNvPr>
          <p:cNvSpPr/>
          <p:nvPr/>
        </p:nvSpPr>
        <p:spPr>
          <a:xfrm>
            <a:off x="5544274" y="2766564"/>
            <a:ext cx="135038" cy="13503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D20AAA-24DD-4311-BAB3-43A0CA8E9C19}"/>
              </a:ext>
            </a:extLst>
          </p:cNvPr>
          <p:cNvSpPr/>
          <p:nvPr/>
        </p:nvSpPr>
        <p:spPr>
          <a:xfrm>
            <a:off x="4431174" y="3429000"/>
            <a:ext cx="135038" cy="13503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B849A2-5E27-43B1-B41A-A2377547B98D}"/>
              </a:ext>
            </a:extLst>
          </p:cNvPr>
          <p:cNvSpPr/>
          <p:nvPr/>
        </p:nvSpPr>
        <p:spPr>
          <a:xfrm>
            <a:off x="5044633" y="3475749"/>
            <a:ext cx="135038" cy="13503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073CE8-5D55-4D01-8CA8-8D34E20D3747}"/>
              </a:ext>
            </a:extLst>
          </p:cNvPr>
          <p:cNvSpPr txBox="1"/>
          <p:nvPr/>
        </p:nvSpPr>
        <p:spPr>
          <a:xfrm>
            <a:off x="2801090" y="91553"/>
            <a:ext cx="430382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ACC RSG View of Priority Targets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4A0EF0-2A09-4A14-8152-A75F348CD441}"/>
              </a:ext>
            </a:extLst>
          </p:cNvPr>
          <p:cNvSpPr txBox="1"/>
          <p:nvPr/>
        </p:nvSpPr>
        <p:spPr>
          <a:xfrm>
            <a:off x="5818168" y="4566875"/>
            <a:ext cx="3558989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Crieff Road buildout and the </a:t>
            </a:r>
            <a:r>
              <a:rPr lang="en-GB" dirty="0" err="1"/>
              <a:t>Urlar</a:t>
            </a:r>
            <a:r>
              <a:rPr lang="en-GB" dirty="0"/>
              <a:t> Road junction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150F774-340F-4A02-BBC3-87E27B809FE1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4424860" y="4873158"/>
            <a:ext cx="1393308" cy="47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89D60E57-2D2D-40BC-C961-DC2D4D85EA2A}"/>
              </a:ext>
            </a:extLst>
          </p:cNvPr>
          <p:cNvSpPr/>
          <p:nvPr/>
        </p:nvSpPr>
        <p:spPr>
          <a:xfrm>
            <a:off x="4182840" y="4795403"/>
            <a:ext cx="165556" cy="155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5220C5-D9E0-8FB1-FEBC-93F185D52B93}"/>
              </a:ext>
            </a:extLst>
          </p:cNvPr>
          <p:cNvSpPr/>
          <p:nvPr/>
        </p:nvSpPr>
        <p:spPr>
          <a:xfrm>
            <a:off x="4083253" y="1876550"/>
            <a:ext cx="165556" cy="155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C9C8F-E12A-03F7-B2D0-660195800480}"/>
              </a:ext>
            </a:extLst>
          </p:cNvPr>
          <p:cNvSpPr txBox="1"/>
          <p:nvPr/>
        </p:nvSpPr>
        <p:spPr>
          <a:xfrm>
            <a:off x="153699" y="725693"/>
            <a:ext cx="290993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Victoria Park main entrance; safety issue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135B8-48A8-2603-D439-F125FAD3F72E}"/>
              </a:ext>
            </a:extLst>
          </p:cNvPr>
          <p:cNvSpPr txBox="1"/>
          <p:nvPr/>
        </p:nvSpPr>
        <p:spPr>
          <a:xfrm>
            <a:off x="6707582" y="1204605"/>
            <a:ext cx="302110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Tayside Crescent playpark; safety issue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2D5CC9-44EE-48C6-9E21-2A5086215E29}"/>
              </a:ext>
            </a:extLst>
          </p:cNvPr>
          <p:cNvSpPr/>
          <p:nvPr/>
        </p:nvSpPr>
        <p:spPr>
          <a:xfrm>
            <a:off x="4787444" y="806507"/>
            <a:ext cx="165556" cy="155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641ED6-032A-8E07-94D4-18B61C77E922}"/>
              </a:ext>
            </a:extLst>
          </p:cNvPr>
          <p:cNvCxnSpPr>
            <a:cxnSpLocks/>
            <a:stCxn id="17" idx="1"/>
            <a:endCxn id="18" idx="5"/>
          </p:cNvCxnSpPr>
          <p:nvPr/>
        </p:nvCxnSpPr>
        <p:spPr>
          <a:xfrm flipH="1" flipV="1">
            <a:off x="4928755" y="939244"/>
            <a:ext cx="1778827" cy="619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E1AE6A-9332-74E9-90C8-C5681B841634}"/>
              </a:ext>
            </a:extLst>
          </p:cNvPr>
          <p:cNvSpPr/>
          <p:nvPr/>
        </p:nvSpPr>
        <p:spPr>
          <a:xfrm>
            <a:off x="3881718" y="2223247"/>
            <a:ext cx="2698376" cy="1721224"/>
          </a:xfrm>
          <a:custGeom>
            <a:avLst/>
            <a:gdLst>
              <a:gd name="connsiteX0" fmla="*/ 277906 w 2698376"/>
              <a:gd name="connsiteY0" fmla="*/ 1721224 h 1721224"/>
              <a:gd name="connsiteX1" fmla="*/ 1461247 w 2698376"/>
              <a:gd name="connsiteY1" fmla="*/ 1443318 h 1721224"/>
              <a:gd name="connsiteX2" fmla="*/ 2698376 w 2698376"/>
              <a:gd name="connsiteY2" fmla="*/ 367553 h 1721224"/>
              <a:gd name="connsiteX3" fmla="*/ 2447364 w 2698376"/>
              <a:gd name="connsiteY3" fmla="*/ 0 h 1721224"/>
              <a:gd name="connsiteX4" fmla="*/ 1281953 w 2698376"/>
              <a:gd name="connsiteY4" fmla="*/ 636494 h 1721224"/>
              <a:gd name="connsiteX5" fmla="*/ 1102658 w 2698376"/>
              <a:gd name="connsiteY5" fmla="*/ 1039906 h 1721224"/>
              <a:gd name="connsiteX6" fmla="*/ 600635 w 2698376"/>
              <a:gd name="connsiteY6" fmla="*/ 1075765 h 1721224"/>
              <a:gd name="connsiteX7" fmla="*/ 0 w 2698376"/>
              <a:gd name="connsiteY7" fmla="*/ 1084729 h 1721224"/>
              <a:gd name="connsiteX8" fmla="*/ 277906 w 2698376"/>
              <a:gd name="connsiteY8" fmla="*/ 1721224 h 17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8376" h="1721224">
                <a:moveTo>
                  <a:pt x="277906" y="1721224"/>
                </a:moveTo>
                <a:lnTo>
                  <a:pt x="1461247" y="1443318"/>
                </a:lnTo>
                <a:lnTo>
                  <a:pt x="2698376" y="367553"/>
                </a:lnTo>
                <a:lnTo>
                  <a:pt x="2447364" y="0"/>
                </a:lnTo>
                <a:lnTo>
                  <a:pt x="1281953" y="636494"/>
                </a:lnTo>
                <a:lnTo>
                  <a:pt x="1102658" y="1039906"/>
                </a:lnTo>
                <a:lnTo>
                  <a:pt x="600635" y="1075765"/>
                </a:lnTo>
                <a:lnTo>
                  <a:pt x="0" y="1084729"/>
                </a:lnTo>
                <a:lnTo>
                  <a:pt x="277906" y="1721224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6C59B-6A26-44B7-2B84-AEBD4A90D5AD}"/>
              </a:ext>
            </a:extLst>
          </p:cNvPr>
          <p:cNvSpPr txBox="1"/>
          <p:nvPr/>
        </p:nvSpPr>
        <p:spPr>
          <a:xfrm>
            <a:off x="6203576" y="3163446"/>
            <a:ext cx="3558989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Safer parking in shopping area –loading bays?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C15A38-4E40-A867-0786-148EA15A2EE7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5581294" y="3163446"/>
            <a:ext cx="622282" cy="35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511AADE-3A18-4878-2FF0-EE510A09F246}"/>
              </a:ext>
            </a:extLst>
          </p:cNvPr>
          <p:cNvSpPr/>
          <p:nvPr/>
        </p:nvSpPr>
        <p:spPr>
          <a:xfrm>
            <a:off x="2132809" y="1926077"/>
            <a:ext cx="165556" cy="155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F9BBA-41D4-9AE5-4659-681CA5CD79CA}"/>
              </a:ext>
            </a:extLst>
          </p:cNvPr>
          <p:cNvSpPr txBox="1"/>
          <p:nvPr/>
        </p:nvSpPr>
        <p:spPr>
          <a:xfrm>
            <a:off x="86097" y="2775687"/>
            <a:ext cx="339869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Blind exit from </a:t>
            </a:r>
            <a:r>
              <a:rPr lang="en-GB" dirty="0" err="1"/>
              <a:t>Taybridge</a:t>
            </a:r>
            <a:r>
              <a:rPr lang="en-GB" dirty="0"/>
              <a:t> Terrace onto </a:t>
            </a:r>
            <a:r>
              <a:rPr lang="en-GB" dirty="0" err="1"/>
              <a:t>Taybridge</a:t>
            </a:r>
            <a:r>
              <a:rPr lang="en-GB" dirty="0"/>
              <a:t> Road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72FE40-1D3D-6EAA-3E08-70B38AE2CDAB}"/>
              </a:ext>
            </a:extLst>
          </p:cNvPr>
          <p:cNvCxnSpPr>
            <a:cxnSpLocks/>
            <a:stCxn id="4" idx="0"/>
            <a:endCxn id="2" idx="3"/>
          </p:cNvCxnSpPr>
          <p:nvPr/>
        </p:nvCxnSpPr>
        <p:spPr>
          <a:xfrm flipV="1">
            <a:off x="1785445" y="2058814"/>
            <a:ext cx="371609" cy="716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FD2233-5168-E344-244C-D1BCFE3540EB}"/>
              </a:ext>
            </a:extLst>
          </p:cNvPr>
          <p:cNvSpPr/>
          <p:nvPr/>
        </p:nvSpPr>
        <p:spPr>
          <a:xfrm>
            <a:off x="2296998" y="2102177"/>
            <a:ext cx="279662" cy="210532"/>
          </a:xfrm>
          <a:custGeom>
            <a:avLst/>
            <a:gdLst>
              <a:gd name="connsiteX0" fmla="*/ 0 w 279662"/>
              <a:gd name="connsiteY0" fmla="*/ 0 h 210532"/>
              <a:gd name="connsiteX1" fmla="*/ 279662 w 279662"/>
              <a:gd name="connsiteY1" fmla="*/ 210532 h 2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662" h="210532">
                <a:moveTo>
                  <a:pt x="0" y="0"/>
                </a:moveTo>
                <a:lnTo>
                  <a:pt x="279662" y="210532"/>
                </a:lnTo>
              </a:path>
            </a:pathLst>
          </a:custGeom>
          <a:noFill/>
          <a:ln w="444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542846-B0B5-6F52-660E-28242FF7BB8A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785445" y="2288455"/>
            <a:ext cx="758584" cy="487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FB70970-0B9B-303A-90EE-B1C15707B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1" y="4242364"/>
            <a:ext cx="2759095" cy="24831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0285FAB-B727-A158-5E4F-7E053CC8879E}"/>
              </a:ext>
            </a:extLst>
          </p:cNvPr>
          <p:cNvSpPr/>
          <p:nvPr/>
        </p:nvSpPr>
        <p:spPr>
          <a:xfrm>
            <a:off x="4787444" y="2929568"/>
            <a:ext cx="793850" cy="81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E9EF86-50CF-18A8-4D1E-A34F6386A529}"/>
              </a:ext>
            </a:extLst>
          </p:cNvPr>
          <p:cNvCxnSpPr/>
          <p:nvPr/>
        </p:nvCxnSpPr>
        <p:spPr>
          <a:xfrm flipV="1">
            <a:off x="250421" y="2929568"/>
            <a:ext cx="4537023" cy="131279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D1E218-C416-FA69-BC84-2552A8F33495}"/>
              </a:ext>
            </a:extLst>
          </p:cNvPr>
          <p:cNvCxnSpPr/>
          <p:nvPr/>
        </p:nvCxnSpPr>
        <p:spPr>
          <a:xfrm flipV="1">
            <a:off x="3021105" y="3755132"/>
            <a:ext cx="2560189" cy="29704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55D2F8-A3AD-9BE5-9F14-B820B2638D0B}"/>
              </a:ext>
            </a:extLst>
          </p:cNvPr>
          <p:cNvSpPr/>
          <p:nvPr/>
        </p:nvSpPr>
        <p:spPr>
          <a:xfrm>
            <a:off x="1236133" y="5426354"/>
            <a:ext cx="524934" cy="711979"/>
          </a:xfrm>
          <a:custGeom>
            <a:avLst/>
            <a:gdLst>
              <a:gd name="connsiteX0" fmla="*/ 524934 w 524934"/>
              <a:gd name="connsiteY0" fmla="*/ 34646 h 711979"/>
              <a:gd name="connsiteX1" fmla="*/ 461434 w 524934"/>
              <a:gd name="connsiteY1" fmla="*/ 779 h 711979"/>
              <a:gd name="connsiteX2" fmla="*/ 410634 w 524934"/>
              <a:gd name="connsiteY2" fmla="*/ 64279 h 711979"/>
              <a:gd name="connsiteX3" fmla="*/ 385234 w 524934"/>
              <a:gd name="connsiteY3" fmla="*/ 165879 h 711979"/>
              <a:gd name="connsiteX4" fmla="*/ 334434 w 524934"/>
              <a:gd name="connsiteY4" fmla="*/ 309813 h 711979"/>
              <a:gd name="connsiteX5" fmla="*/ 275167 w 524934"/>
              <a:gd name="connsiteY5" fmla="*/ 428346 h 711979"/>
              <a:gd name="connsiteX6" fmla="*/ 169334 w 524934"/>
              <a:gd name="connsiteY6" fmla="*/ 572279 h 711979"/>
              <a:gd name="connsiteX7" fmla="*/ 67734 w 524934"/>
              <a:gd name="connsiteY7" fmla="*/ 661179 h 711979"/>
              <a:gd name="connsiteX8" fmla="*/ 0 w 524934"/>
              <a:gd name="connsiteY8" fmla="*/ 711979 h 71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934" h="711979">
                <a:moveTo>
                  <a:pt x="524934" y="34646"/>
                </a:moveTo>
                <a:cubicBezTo>
                  <a:pt x="502709" y="15243"/>
                  <a:pt x="480484" y="-4160"/>
                  <a:pt x="461434" y="779"/>
                </a:cubicBezTo>
                <a:cubicBezTo>
                  <a:pt x="442384" y="5718"/>
                  <a:pt x="423334" y="36762"/>
                  <a:pt x="410634" y="64279"/>
                </a:cubicBezTo>
                <a:cubicBezTo>
                  <a:pt x="397934" y="91796"/>
                  <a:pt x="397934" y="124957"/>
                  <a:pt x="385234" y="165879"/>
                </a:cubicBezTo>
                <a:cubicBezTo>
                  <a:pt x="372534" y="206801"/>
                  <a:pt x="352778" y="266069"/>
                  <a:pt x="334434" y="309813"/>
                </a:cubicBezTo>
                <a:cubicBezTo>
                  <a:pt x="316090" y="353557"/>
                  <a:pt x="302684" y="384602"/>
                  <a:pt x="275167" y="428346"/>
                </a:cubicBezTo>
                <a:cubicBezTo>
                  <a:pt x="247650" y="472090"/>
                  <a:pt x="203906" y="533473"/>
                  <a:pt x="169334" y="572279"/>
                </a:cubicBezTo>
                <a:cubicBezTo>
                  <a:pt x="134762" y="611085"/>
                  <a:pt x="95956" y="637896"/>
                  <a:pt x="67734" y="661179"/>
                </a:cubicBezTo>
                <a:cubicBezTo>
                  <a:pt x="39512" y="684462"/>
                  <a:pt x="19756" y="698220"/>
                  <a:pt x="0" y="711979"/>
                </a:cubicBezTo>
              </a:path>
            </a:pathLst>
          </a:custGeom>
          <a:noFill/>
          <a:ln w="444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EE40CB1-7189-E740-AAFF-408135A567F0}"/>
              </a:ext>
            </a:extLst>
          </p:cNvPr>
          <p:cNvSpPr/>
          <p:nvPr/>
        </p:nvSpPr>
        <p:spPr>
          <a:xfrm>
            <a:off x="1109133" y="5105400"/>
            <a:ext cx="499534" cy="872067"/>
          </a:xfrm>
          <a:custGeom>
            <a:avLst/>
            <a:gdLst>
              <a:gd name="connsiteX0" fmla="*/ 0 w 499534"/>
              <a:gd name="connsiteY0" fmla="*/ 872067 h 872067"/>
              <a:gd name="connsiteX1" fmla="*/ 101600 w 499534"/>
              <a:gd name="connsiteY1" fmla="*/ 817033 h 872067"/>
              <a:gd name="connsiteX2" fmla="*/ 173567 w 499534"/>
              <a:gd name="connsiteY2" fmla="*/ 736600 h 872067"/>
              <a:gd name="connsiteX3" fmla="*/ 258234 w 499534"/>
              <a:gd name="connsiteY3" fmla="*/ 613833 h 872067"/>
              <a:gd name="connsiteX4" fmla="*/ 292100 w 499534"/>
              <a:gd name="connsiteY4" fmla="*/ 491067 h 872067"/>
              <a:gd name="connsiteX5" fmla="*/ 381000 w 499534"/>
              <a:gd name="connsiteY5" fmla="*/ 275167 h 872067"/>
              <a:gd name="connsiteX6" fmla="*/ 448734 w 499534"/>
              <a:gd name="connsiteY6" fmla="*/ 101600 h 872067"/>
              <a:gd name="connsiteX7" fmla="*/ 499534 w 499534"/>
              <a:gd name="connsiteY7" fmla="*/ 0 h 8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534" h="872067">
                <a:moveTo>
                  <a:pt x="0" y="872067"/>
                </a:moveTo>
                <a:cubicBezTo>
                  <a:pt x="36336" y="855839"/>
                  <a:pt x="72672" y="839611"/>
                  <a:pt x="101600" y="817033"/>
                </a:cubicBezTo>
                <a:cubicBezTo>
                  <a:pt x="130528" y="794455"/>
                  <a:pt x="147461" y="770467"/>
                  <a:pt x="173567" y="736600"/>
                </a:cubicBezTo>
                <a:cubicBezTo>
                  <a:pt x="199673" y="702733"/>
                  <a:pt x="238479" y="654755"/>
                  <a:pt x="258234" y="613833"/>
                </a:cubicBezTo>
                <a:cubicBezTo>
                  <a:pt x="277989" y="572911"/>
                  <a:pt x="271639" y="547511"/>
                  <a:pt x="292100" y="491067"/>
                </a:cubicBezTo>
                <a:cubicBezTo>
                  <a:pt x="312561" y="434623"/>
                  <a:pt x="354894" y="340078"/>
                  <a:pt x="381000" y="275167"/>
                </a:cubicBezTo>
                <a:cubicBezTo>
                  <a:pt x="407106" y="210256"/>
                  <a:pt x="428978" y="147461"/>
                  <a:pt x="448734" y="101600"/>
                </a:cubicBezTo>
                <a:cubicBezTo>
                  <a:pt x="468490" y="55739"/>
                  <a:pt x="484012" y="27869"/>
                  <a:pt x="499534" y="0"/>
                </a:cubicBezTo>
              </a:path>
            </a:pathLst>
          </a:custGeom>
          <a:noFill/>
          <a:ln w="444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B3DED5-FC07-4FE1-3817-7DFE9E301A82}"/>
              </a:ext>
            </a:extLst>
          </p:cNvPr>
          <p:cNvSpPr txBox="1"/>
          <p:nvPr/>
        </p:nvSpPr>
        <p:spPr>
          <a:xfrm>
            <a:off x="3703899" y="6077540"/>
            <a:ext cx="602478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Re-categorise these DYLs to be no loading or unloading?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D7744FC-0F34-AE38-3081-9673759387E6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1498600" y="5700326"/>
            <a:ext cx="2205299" cy="57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2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58F6-B2C2-F548-37B3-C29153DF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B6247-7B67-7169-ED0D-FD2A2502FD6B}"/>
              </a:ext>
            </a:extLst>
          </p:cNvPr>
          <p:cNvSpPr txBox="1"/>
          <p:nvPr/>
        </p:nvSpPr>
        <p:spPr>
          <a:xfrm>
            <a:off x="4807234" y="473325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90.0%</a:t>
            </a:r>
          </a:p>
        </p:txBody>
      </p:sp>
    </p:spTree>
    <p:extLst>
      <p:ext uri="{BB962C8B-B14F-4D97-AF65-F5344CB8AC3E}">
        <p14:creationId xmlns:p14="http://schemas.microsoft.com/office/powerpoint/2010/main" val="26040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CED75F-C8BA-2FC5-63E3-41111D84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" y="0"/>
            <a:ext cx="968837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8E8AC-DA71-C648-8DF2-2CE920CEB99D}"/>
              </a:ext>
            </a:extLst>
          </p:cNvPr>
          <p:cNvSpPr txBox="1"/>
          <p:nvPr/>
        </p:nvSpPr>
        <p:spPr>
          <a:xfrm>
            <a:off x="4688542" y="262665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39.0%</a:t>
            </a:r>
          </a:p>
        </p:txBody>
      </p:sp>
    </p:spTree>
    <p:extLst>
      <p:ext uri="{BB962C8B-B14F-4D97-AF65-F5344CB8AC3E}">
        <p14:creationId xmlns:p14="http://schemas.microsoft.com/office/powerpoint/2010/main" val="315408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19BB-222E-BAA0-2FA6-6CFCEFCC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E233D-9C39-DDAB-C018-F678EE602F43}"/>
              </a:ext>
            </a:extLst>
          </p:cNvPr>
          <p:cNvSpPr txBox="1"/>
          <p:nvPr/>
        </p:nvSpPr>
        <p:spPr>
          <a:xfrm>
            <a:off x="4509248" y="239357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36.2%</a:t>
            </a:r>
          </a:p>
        </p:txBody>
      </p:sp>
    </p:spTree>
    <p:extLst>
      <p:ext uri="{BB962C8B-B14F-4D97-AF65-F5344CB8AC3E}">
        <p14:creationId xmlns:p14="http://schemas.microsoft.com/office/powerpoint/2010/main" val="419110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8433</TotalTime>
  <Words>411</Words>
  <Application>Microsoft Office PowerPoint</Application>
  <PresentationFormat>A4 Paper (210x297 mm)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Community Survey Results</vt:lpstr>
      <vt:lpstr>Outline</vt:lpstr>
      <vt:lpstr>Why Ask?</vt:lpstr>
      <vt:lpstr>Survey Construction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3 Responses</vt:lpstr>
      <vt:lpstr>Outcome Summary</vt:lpstr>
      <vt:lpstr>Where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Spicer</dc:creator>
  <cp:lastModifiedBy>Pat Spicer</cp:lastModifiedBy>
  <cp:revision>44</cp:revision>
  <cp:lastPrinted>2023-05-02T12:04:27Z</cp:lastPrinted>
  <dcterms:created xsi:type="dcterms:W3CDTF">2017-12-07T15:33:08Z</dcterms:created>
  <dcterms:modified xsi:type="dcterms:W3CDTF">2023-05-02T12:14:23Z</dcterms:modified>
</cp:coreProperties>
</file>