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7"/>
  </p:notesMasterIdLst>
  <p:sldIdLst>
    <p:sldId id="256" r:id="rId2"/>
    <p:sldId id="257" r:id="rId3"/>
    <p:sldId id="284" r:id="rId4"/>
    <p:sldId id="277" r:id="rId5"/>
    <p:sldId id="278" r:id="rId6"/>
    <p:sldId id="285" r:id="rId7"/>
    <p:sldId id="287" r:id="rId8"/>
    <p:sldId id="289" r:id="rId9"/>
    <p:sldId id="290" r:id="rId10"/>
    <p:sldId id="291" r:id="rId11"/>
    <p:sldId id="293" r:id="rId12"/>
    <p:sldId id="258" r:id="rId13"/>
    <p:sldId id="266" r:id="rId14"/>
    <p:sldId id="270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594" y="4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ED5F3-0A86-4B61-8466-B8816E4B1B61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9E444-70D4-46CE-90E9-113138C5B1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549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8489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188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5783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04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02511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9717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707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13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80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58457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785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A0C346E-C058-4D51-8F40-344DC7C1B326}" type="datetimeFigureOut">
              <a:rPr lang="en-GB" smtClean="0"/>
              <a:t>10/09/2026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ED80E3C-E03D-4BE7-B076-F67331C26EA7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27846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year3@stmarys916.herts.sch.uk" TargetMode="External"/><Relationship Id="rId2" Type="http://schemas.openxmlformats.org/officeDocument/2006/relationships/hyperlink" Target="https://home.oxfordowl.co.uk/at-school/year-3-at-primary-school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a.schoolreadinglist.co.uk/year3/year-3-books-screen-background.jpg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1646" y="1196752"/>
            <a:ext cx="8132354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anose="030F0702030302020204" pitchFamily="66" charset="0"/>
              </a:rPr>
              <a:t>Welcome to </a:t>
            </a:r>
          </a:p>
          <a:p>
            <a:pPr algn="ctr"/>
            <a:r>
              <a:rPr lang="en-US" sz="9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anose="030F0702030302020204" pitchFamily="66" charset="0"/>
              </a:rPr>
              <a:t>Year 3</a:t>
            </a:r>
            <a:endParaRPr lang="en-US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515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1BFB29-5F3A-B91F-7C45-22428836E872}"/>
              </a:ext>
            </a:extLst>
          </p:cNvPr>
          <p:cNvSpPr txBox="1"/>
          <p:nvPr/>
        </p:nvSpPr>
        <p:spPr>
          <a:xfrm>
            <a:off x="1115616" y="116632"/>
            <a:ext cx="726595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Maths</a:t>
            </a:r>
            <a:r>
              <a:rPr kumimoji="0" lang="en-GB" sz="4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</a:rPr>
              <a:t> Expectations</a:t>
            </a:r>
          </a:p>
          <a:p>
            <a:endParaRPr lang="en-GB" dirty="0"/>
          </a:p>
        </p:txBody>
      </p:sp>
      <p:pic>
        <p:nvPicPr>
          <p:cNvPr id="163" name="Google Shape;163;p25"/>
          <p:cNvPicPr preferRelativeResize="0"/>
          <p:nvPr/>
        </p:nvPicPr>
        <p:blipFill>
          <a:blip r:embed="rId2">
            <a:alphaModFix/>
          </a:blip>
          <a:srcRect l="5040" t="13636" r="12542"/>
          <a:stretch/>
        </p:blipFill>
        <p:spPr>
          <a:xfrm>
            <a:off x="251520" y="1602961"/>
            <a:ext cx="6624736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32389D-4FB1-7876-C8C3-155D3C1FDCFA}"/>
              </a:ext>
            </a:extLst>
          </p:cNvPr>
          <p:cNvSpPr txBox="1"/>
          <p:nvPr/>
        </p:nvSpPr>
        <p:spPr>
          <a:xfrm>
            <a:off x="6084168" y="2071807"/>
            <a:ext cx="2952328" cy="3908762"/>
          </a:xfrm>
          <a:prstGeom prst="rect">
            <a:avLst/>
          </a:prstGeom>
          <a:solidFill>
            <a:schemeClr val="bg2"/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800" b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Number and Place Value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Addition and subtraction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 pitchFamily="34" charset="0"/>
              <a:buChar char="•"/>
              <a:defRPr/>
            </a:pPr>
            <a:endParaRPr lang="en-GB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GB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Multiplication and division</a:t>
            </a:r>
          </a:p>
          <a:p>
            <a:pPr algn="ctr"/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Measurement and statistics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lvl="0" algn="ctr">
              <a:defRPr/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Geometry</a:t>
            </a:r>
          </a:p>
          <a:p>
            <a:pPr lvl="0" algn="ctr">
              <a:defRPr/>
            </a:pP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Decimals</a:t>
            </a:r>
          </a:p>
          <a:p>
            <a:pPr lvl="0" algn="ctr">
              <a:defRPr/>
            </a:pP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Fractions</a:t>
            </a:r>
          </a:p>
          <a:p>
            <a:pPr lvl="0" algn="ctr">
              <a:defRPr/>
            </a:pP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lvl="0" algn="ctr">
              <a:defRPr/>
            </a:pPr>
            <a:r>
              <a:rPr lang="en-GB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anose="030F0702030302020204" pitchFamily="66" charset="0"/>
              </a:rPr>
              <a:t>Problem solving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F5B34F-6145-278A-AAE5-11207089A7E8}"/>
              </a:ext>
            </a:extLst>
          </p:cNvPr>
          <p:cNvSpPr txBox="1"/>
          <p:nvPr/>
        </p:nvSpPr>
        <p:spPr>
          <a:xfrm>
            <a:off x="668968" y="960477"/>
            <a:ext cx="59912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800" b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Herts Essential Maths scheme - </a:t>
            </a:r>
            <a:r>
              <a:rPr lang="en-GB" sz="18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Spiral curriculum</a:t>
            </a:r>
          </a:p>
        </p:txBody>
      </p:sp>
    </p:spTree>
    <p:extLst>
      <p:ext uri="{BB962C8B-B14F-4D97-AF65-F5344CB8AC3E}">
        <p14:creationId xmlns:p14="http://schemas.microsoft.com/office/powerpoint/2010/main" val="238596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88640"/>
            <a:ext cx="756084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P.S.H.E.</a:t>
            </a:r>
          </a:p>
          <a:p>
            <a:pPr algn="ctr"/>
            <a:r>
              <a:rPr lang="en-GB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(Physical, social, health education)</a:t>
            </a:r>
          </a:p>
          <a:p>
            <a:endParaRPr lang="en-GB" sz="10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 sz="10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 sz="10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P.S.H.E. is taught through a scheme of work called Jigsaw. 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Jigsaw is a mindful approach to PSHE and brings together Personal, Social, Health Education, emotional literacy, social skills and spiritual development in a comprehensive scheme of learning.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Jigsaw is designed as a whole school approach, with all year groups working on the same theme (Puzzle) at the same time.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Term 1: Being Me in My World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Term 2: Celebrating Difference (including anti-bullying)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Term 3: Dreams and Goals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Term 4: Healthy Me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Term 5: Relationships 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Term 6: Changing Me (including Sex Education) </a:t>
            </a:r>
          </a:p>
        </p:txBody>
      </p:sp>
    </p:spTree>
    <p:extLst>
      <p:ext uri="{BB962C8B-B14F-4D97-AF65-F5344CB8AC3E}">
        <p14:creationId xmlns:p14="http://schemas.microsoft.com/office/powerpoint/2010/main" val="47684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332656"/>
            <a:ext cx="7488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P.E.</a:t>
            </a:r>
          </a:p>
          <a:p>
            <a:pPr algn="ctr"/>
            <a:endParaRPr lang="en-GB" sz="1000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GB" sz="1000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200" dirty="0">
                <a:latin typeface="Comic Sans MS" panose="030F0702030302020204" pitchFamily="66" charset="0"/>
              </a:rPr>
              <a:t>P.E. will be every Monday and Tuesday</a:t>
            </a:r>
          </a:p>
          <a:p>
            <a:endParaRPr lang="en-GB" sz="2200" dirty="0">
              <a:latin typeface="Comic Sans MS" panose="030F0702030302020204" pitchFamily="66" charset="0"/>
            </a:endParaRPr>
          </a:p>
          <a:p>
            <a:r>
              <a:rPr lang="en-GB" sz="2200" dirty="0">
                <a:latin typeface="Comic Sans MS" panose="030F0702030302020204" pitchFamily="66" charset="0"/>
              </a:rPr>
              <a:t>Children can come to school in their school P.E. kits. </a:t>
            </a:r>
          </a:p>
          <a:p>
            <a:r>
              <a:rPr lang="en-GB" sz="2200" dirty="0">
                <a:latin typeface="Comic Sans MS" panose="030F0702030302020204" pitchFamily="66" charset="0"/>
              </a:rPr>
              <a:t>They will be outside as much as possible so need full named school P.E. kits including trainers and tracksuits/joggers.</a:t>
            </a:r>
          </a:p>
          <a:p>
            <a:endParaRPr lang="en-GB" sz="2200" dirty="0">
              <a:latin typeface="Comic Sans MS" panose="030F0702030302020204" pitchFamily="66" charset="0"/>
            </a:endParaRPr>
          </a:p>
          <a:p>
            <a:r>
              <a:rPr lang="en-GB" sz="2200" dirty="0">
                <a:latin typeface="Comic Sans MS" panose="030F0702030302020204" pitchFamily="66" charset="0"/>
              </a:rPr>
              <a:t>Earrings and jewellery cannot be worn for P.E. </a:t>
            </a:r>
          </a:p>
          <a:p>
            <a:r>
              <a:rPr lang="en-GB" sz="2200" dirty="0">
                <a:latin typeface="Comic Sans MS" panose="030F0702030302020204" pitchFamily="66" charset="0"/>
              </a:rPr>
              <a:t>Please remove earrings on P.E. days. If children have earrings on they will be asked to remove them so please ensure they are able to do this independently.</a:t>
            </a:r>
            <a:r>
              <a:rPr lang="en-GB" dirty="0">
                <a:latin typeface="Comic Sans MS" panose="030F0702030302020204" pitchFamily="66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6316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009" y="31512"/>
            <a:ext cx="76323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Homework</a:t>
            </a:r>
            <a:endParaRPr lang="en-GB" sz="2800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lvl="0" algn="ctr"/>
            <a:endParaRPr lang="en-GB" sz="8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Homework will be sent out on GC each Thursday to be completed and returned each Tuesday. </a:t>
            </a:r>
          </a:p>
          <a:p>
            <a:pPr lvl="0"/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Children should complete homework in their Homework book and it should be well presented. </a:t>
            </a:r>
          </a:p>
          <a:p>
            <a:pPr lvl="0"/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They should bring their Homework book in on Tuesdays and put it in the box to be looked at.</a:t>
            </a:r>
          </a:p>
          <a:p>
            <a:pPr lvl="0"/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Homework consists of Maths, Spelling and Reading tasks.</a:t>
            </a:r>
          </a:p>
          <a:p>
            <a:pPr lvl="0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Reading should be done every day and should be logged in the children’s Reading Record.</a:t>
            </a:r>
          </a:p>
          <a:p>
            <a:pPr lvl="0"/>
            <a:endParaRPr lang="en-GB" sz="12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000" dirty="0">
                <a:latin typeface="Comic Sans MS" panose="030F0702030302020204" pitchFamily="66" charset="0"/>
              </a:rPr>
              <a:t>Support is available at Homework club on Friday afternoons with Mrs Dobbs. Please sign up via the office.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060" y="5705011"/>
            <a:ext cx="78488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In summary</a:t>
            </a:r>
          </a:p>
          <a:p>
            <a:pPr lvl="0"/>
            <a:r>
              <a:rPr lang="en-GB" sz="20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Every day </a:t>
            </a:r>
            <a:r>
              <a:rPr lang="en-GB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= reading </a:t>
            </a:r>
          </a:p>
          <a:p>
            <a:pPr lvl="0"/>
            <a:r>
              <a:rPr lang="en-GB" sz="2000" u="sng" dirty="0">
                <a:solidFill>
                  <a:srgbClr val="C00000"/>
                </a:solidFill>
                <a:latin typeface="Comic Sans MS" panose="030F0702030302020204" pitchFamily="66" charset="0"/>
              </a:rPr>
              <a:t>Every week </a:t>
            </a:r>
            <a:r>
              <a:rPr lang="en-GB" sz="2000" dirty="0">
                <a:solidFill>
                  <a:srgbClr val="C00000"/>
                </a:solidFill>
                <a:latin typeface="Comic Sans MS" panose="030F0702030302020204" pitchFamily="66" charset="0"/>
              </a:rPr>
              <a:t>= Homework sheet (Maths, Reading task &amp; Spelling)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FE14D4-1D82-44D5-6B16-2A55DE96A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3" y="5048270"/>
            <a:ext cx="6517031" cy="59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56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9064" y="692696"/>
            <a:ext cx="84249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Dates for your Diary</a:t>
            </a:r>
          </a:p>
          <a:p>
            <a:pPr algn="ctr"/>
            <a:endParaRPr lang="en-GB" sz="40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Parents’ Evening:</a:t>
            </a:r>
            <a:r>
              <a:rPr lang="en-GB" sz="2800" dirty="0">
                <a:latin typeface="Comic Sans MS" panose="030F0702030302020204" pitchFamily="66" charset="0"/>
              </a:rPr>
              <a:t> </a:t>
            </a:r>
            <a:r>
              <a:rPr lang="en-GB" sz="2400" dirty="0">
                <a:solidFill>
                  <a:srgbClr val="9933FF"/>
                </a:solidFill>
                <a:latin typeface="Comic Sans MS" panose="030F0702030302020204" pitchFamily="66" charset="0"/>
              </a:rPr>
              <a:t>Wednesday 21st October </a:t>
            </a:r>
          </a:p>
          <a:p>
            <a:r>
              <a:rPr lang="en-GB" sz="2400" dirty="0">
                <a:solidFill>
                  <a:srgbClr val="9933FF"/>
                </a:solidFill>
                <a:latin typeface="Comic Sans MS" panose="030F0702030302020204" pitchFamily="66" charset="0"/>
              </a:rPr>
              <a:t>						 Thursday 22nd October </a:t>
            </a:r>
          </a:p>
          <a:p>
            <a:endParaRPr lang="en-GB" sz="1400" dirty="0">
              <a:solidFill>
                <a:srgbClr val="9933FF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Half term: </a:t>
            </a:r>
            <a:r>
              <a:rPr lang="en-GB" sz="2300" dirty="0">
                <a:solidFill>
                  <a:srgbClr val="9933FF"/>
                </a:solidFill>
                <a:latin typeface="Comic Sans MS" panose="030F0702030302020204" pitchFamily="66" charset="0"/>
              </a:rPr>
              <a:t>Monday 26th October – Friday 30th October</a:t>
            </a:r>
            <a:endParaRPr lang="en-GB" sz="23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 sz="14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Occasional Day: </a:t>
            </a:r>
            <a:r>
              <a:rPr lang="en-GB" sz="2400" dirty="0">
                <a:solidFill>
                  <a:srgbClr val="9933FF"/>
                </a:solidFill>
                <a:latin typeface="Comic Sans MS" panose="030F0702030302020204" pitchFamily="66" charset="0"/>
              </a:rPr>
              <a:t>Monday 30th November</a:t>
            </a:r>
          </a:p>
          <a:p>
            <a:endParaRPr lang="en-GB" sz="1400" dirty="0">
              <a:solidFill>
                <a:srgbClr val="9933FF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Break up: </a:t>
            </a:r>
            <a:r>
              <a:rPr lang="en-GB" sz="2400" dirty="0">
                <a:solidFill>
                  <a:srgbClr val="9933FF"/>
                </a:solidFill>
                <a:latin typeface="Comic Sans MS" panose="030F0702030302020204" pitchFamily="66" charset="0"/>
              </a:rPr>
              <a:t>Friday 18th December</a:t>
            </a:r>
            <a:endParaRPr lang="en-GB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endParaRPr lang="en-GB" sz="2800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47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53829AC-3501-65C8-0F65-F1FC8508EF84}"/>
              </a:ext>
            </a:extLst>
          </p:cNvPr>
          <p:cNvSpPr txBox="1"/>
          <p:nvPr/>
        </p:nvSpPr>
        <p:spPr>
          <a:xfrm>
            <a:off x="1049258" y="4136171"/>
            <a:ext cx="7195149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 will also be on the playground at the end of day pick up or you can send a note in with the children.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Thank you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9592" y="332656"/>
            <a:ext cx="77768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Finally</a:t>
            </a:r>
          </a:p>
          <a:p>
            <a:pPr algn="ctr"/>
            <a:endParaRPr lang="en-GB" sz="1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Useful website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solidFill>
                  <a:srgbClr val="0070C0"/>
                </a:solidFill>
                <a:latin typeface="Comic Sans MS" panose="030F0702030302020204" pitchFamily="66" charset="0"/>
                <a:hlinkClick r:id="rId2"/>
              </a:rPr>
              <a:t>https://home.oxfordowl.co.uk/at-school/year-3-at-primary-school/</a:t>
            </a:r>
            <a:endParaRPr lang="en-GB" sz="16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400" dirty="0">
                <a:latin typeface="Comic Sans MS" panose="030F0702030302020204" pitchFamily="66" charset="0"/>
              </a:rPr>
              <a:t>If there is anything you would like to let us know or ask us about please do so via the class email </a:t>
            </a:r>
          </a:p>
          <a:p>
            <a:r>
              <a:rPr lang="en-GB" sz="2400" dirty="0">
                <a:latin typeface="Comic Sans MS" panose="030F0702030302020204" pitchFamily="66" charset="0"/>
                <a:hlinkClick r:id="rId3"/>
              </a:rPr>
              <a:t>year3@stmarys916.herts.sch.uk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5406765"/>
            <a:ext cx="547262" cy="5760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35259" y="1196752"/>
            <a:ext cx="2905530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8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88640"/>
            <a:ext cx="820891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Meet the Year 3 Team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Class Teachers:	Mrs </a:t>
            </a:r>
            <a:r>
              <a:rPr lang="en-GB" sz="2800" dirty="0" err="1">
                <a:latin typeface="Comic Sans MS" panose="030F0702030302020204" pitchFamily="66" charset="0"/>
              </a:rPr>
              <a:t>Tavender</a:t>
            </a:r>
            <a:r>
              <a:rPr lang="en-GB" sz="2800" dirty="0">
                <a:latin typeface="Comic Sans MS" panose="030F0702030302020204" pitchFamily="66" charset="0"/>
              </a:rPr>
              <a:t>   </a:t>
            </a:r>
            <a:r>
              <a:rPr lang="en-GB" sz="2400" dirty="0">
                <a:latin typeface="Comic Sans MS" panose="030F0702030302020204" pitchFamily="66" charset="0"/>
              </a:rPr>
              <a:t>(Mon-Thurs)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						Mrs Dobbs   </a:t>
            </a:r>
            <a:r>
              <a:rPr lang="en-GB" sz="2400" dirty="0">
                <a:latin typeface="Comic Sans MS" panose="030F0702030302020204" pitchFamily="66" charset="0"/>
              </a:rPr>
              <a:t>(Wed p.m. &amp; Fri)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Teaching Assistants:  Mrs Draper, Mrs Green, </a:t>
            </a:r>
          </a:p>
          <a:p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omic Sans MS" panose="030F0702030302020204" pitchFamily="66" charset="0"/>
              </a:rPr>
              <a:t>							    &amp; Miss Alba</a:t>
            </a:r>
            <a:r>
              <a:rPr lang="en-GB" sz="2400" dirty="0">
                <a:latin typeface="Comic Sans MS" panose="030F0702030302020204" pitchFamily="66" charset="0"/>
              </a:rPr>
              <a:t>											</a:t>
            </a:r>
            <a:r>
              <a:rPr lang="en-GB" sz="2800" dirty="0">
                <a:latin typeface="Comic Sans MS" panose="030F0702030302020204" pitchFamily="66" charset="0"/>
              </a:rPr>
              <a:t>		</a:t>
            </a:r>
            <a:endParaRPr lang="en-GB" sz="1200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235404"/>
              </p:ext>
            </p:extLst>
          </p:nvPr>
        </p:nvGraphicFramePr>
        <p:xfrm>
          <a:off x="971600" y="3501008"/>
          <a:ext cx="7693595" cy="3120164"/>
        </p:xfrm>
        <a:graphic>
          <a:graphicData uri="http://schemas.openxmlformats.org/drawingml/2006/table">
            <a:tbl>
              <a:tblPr firstRow="1" firstCol="1" bandRow="1"/>
              <a:tblGrid>
                <a:gridCol w="792088">
                  <a:extLst>
                    <a:ext uri="{9D8B030D-6E8A-4147-A177-3AD203B41FA5}">
                      <a16:colId xmlns:a16="http://schemas.microsoft.com/office/drawing/2014/main" val="679900503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1640122219"/>
                    </a:ext>
                  </a:extLst>
                </a:gridCol>
                <a:gridCol w="3661147">
                  <a:extLst>
                    <a:ext uri="{9D8B030D-6E8A-4147-A177-3AD203B41FA5}">
                      <a16:colId xmlns:a16="http://schemas.microsoft.com/office/drawing/2014/main" val="2896281858"/>
                    </a:ext>
                  </a:extLst>
                </a:gridCol>
              </a:tblGrid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Day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Morning</a:t>
                      </a:r>
                      <a:endParaRPr lang="en-GB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Afternoon</a:t>
                      </a:r>
                      <a:endParaRPr lang="en-GB" sz="200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5193489"/>
                  </a:ext>
                </a:extLst>
              </a:tr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Mon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</a:t>
                      </a:r>
                      <a:r>
                        <a:rPr lang="en-GB" sz="1800" dirty="0" err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Tavender</a:t>
                      </a: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Draper &amp; Miss Alba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</a:t>
                      </a:r>
                      <a:r>
                        <a:rPr lang="en-GB" sz="1800" dirty="0" err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Tavender</a:t>
                      </a:r>
                      <a:endParaRPr lang="en-GB" sz="1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Green </a:t>
                      </a:r>
                      <a:endParaRPr lang="en-GB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536339"/>
                  </a:ext>
                </a:extLst>
              </a:tr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Tues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Tavender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Draper &amp; Miss Alba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</a:t>
                      </a:r>
                      <a:r>
                        <a:rPr lang="en-GB" sz="1800" dirty="0" err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Tavender</a:t>
                      </a:r>
                      <a:endParaRPr lang="en-GB" sz="1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Green</a:t>
                      </a:r>
                      <a:endParaRPr lang="en-GB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6985169"/>
                  </a:ext>
                </a:extLst>
              </a:tr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Wed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Tavender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Draper &amp; Miss Alba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Dobbs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599545"/>
                  </a:ext>
                </a:extLst>
              </a:tr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Thurs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Tavender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Draper &amp; Miss Alba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</a:t>
                      </a:r>
                      <a:r>
                        <a:rPr lang="en-GB" sz="1800" dirty="0" err="1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Tavender</a:t>
                      </a:r>
                      <a:endParaRPr lang="en-GB" sz="18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Green</a:t>
                      </a:r>
                      <a:endParaRPr lang="en-GB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60094"/>
                  </a:ext>
                </a:extLst>
              </a:tr>
              <a:tr h="3769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Fri</a:t>
                      </a:r>
                      <a:endParaRPr lang="en-GB" sz="20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Dobbs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Draper &amp; Miss Alba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>
                            <a:lumMod val="50000"/>
                          </a:prstClr>
                        </a:solidFill>
                        <a:effectLst/>
                        <a:uLnTx/>
                        <a:uFillTx/>
                        <a:latin typeface="Comic Sans MS" panose="030F0702030302020204" pitchFamily="66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Comic Sans MS" panose="030F0702030302020204" pitchFamily="66" charset="0"/>
                          <a:ea typeface="Times New Roman" panose="02020603050405020304" pitchFamily="18" charset="0"/>
                        </a:rPr>
                        <a:t>Mrs Dobbs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>
                              <a:lumMod val="50000"/>
                            </a:prstClr>
                          </a:solidFill>
                          <a:effectLst/>
                          <a:uLnTx/>
                          <a:uFillTx/>
                          <a:latin typeface="Comic Sans MS" panose="030F0702030302020204" pitchFamily="66" charset="0"/>
                          <a:ea typeface="Times New Roman" panose="02020603050405020304" pitchFamily="18" charset="0"/>
                          <a:cs typeface="+mn-cs"/>
                        </a:rPr>
                        <a:t>Mrs Green</a:t>
                      </a:r>
                      <a:endParaRPr lang="en-GB" sz="2400" dirty="0">
                        <a:effectLst/>
                        <a:latin typeface="Comic Sans MS" panose="030F0702030302020204" pitchFamily="66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34615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710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116632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Daily Routines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27584" y="764704"/>
            <a:ext cx="80648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Gates to school open at 8:40am and close at 8:50am.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Please help your children to be independent coming into school by saying goodbye at the steps and letting them come into class on their own.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Break time is 10:45 - 11:00am - children may bring a fruit/veg snack -  no nuts or strawberries please.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At the end of the day Y3 come out to the bottom playground.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The children must come and say goodbye to me (or Mrs Dobbs) before they come to you.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latin typeface="Comic Sans MS" panose="030F0702030302020204" pitchFamily="66" charset="0"/>
              </a:rPr>
              <a:t>If you need to see me, after school is best or send a note/email in.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r>
              <a:rPr lang="en-GB" sz="2000" dirty="0">
                <a:solidFill>
                  <a:srgbClr val="0070C0"/>
                </a:solidFill>
                <a:latin typeface="Comic Sans MS" panose="030F0702030302020204" pitchFamily="66" charset="0"/>
              </a:rPr>
              <a:t>Reminder: children are not allowed to play on any of the playground equipment before or after school.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68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47664" y="116632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Timetable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877928" y="5727857"/>
            <a:ext cx="7925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This is an outline and subject to change.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Couple of changes – CW, Comprehension, snack </a:t>
            </a:r>
            <a:r>
              <a:rPr lang="en-GB" i="1" dirty="0">
                <a:latin typeface="Comic Sans MS" panose="030F0702030302020204" pitchFamily="66" charset="0"/>
              </a:rPr>
              <a:t>before</a:t>
            </a:r>
            <a:r>
              <a:rPr lang="en-GB" dirty="0">
                <a:latin typeface="Comic Sans MS" panose="030F0702030302020204" pitchFamily="66" charset="0"/>
              </a:rPr>
              <a:t> play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Very packed week – expectations are high!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EF205E-65A5-0FB2-FB7B-09000BE9E0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666252"/>
            <a:ext cx="7488832" cy="500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8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9628C2-5283-43EB-BB0F-2E83AD56829B}"/>
              </a:ext>
            </a:extLst>
          </p:cNvPr>
          <p:cNvSpPr/>
          <p:nvPr/>
        </p:nvSpPr>
        <p:spPr>
          <a:xfrm>
            <a:off x="971600" y="404665"/>
            <a:ext cx="756084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Values</a:t>
            </a:r>
          </a:p>
          <a:p>
            <a:pPr algn="ctr"/>
            <a:endParaRPr lang="en-GB" sz="2000" dirty="0">
              <a:solidFill>
                <a:srgbClr val="0070C0"/>
              </a:solidFill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Our school values are: 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Autumn 1: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Respect</a:t>
            </a: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Autumn 2: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Joy</a:t>
            </a: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Spring 1: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Love</a:t>
            </a:r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		</a:t>
            </a: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Spring 2: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Forgiveness</a:t>
            </a: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Summer 1: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Kindness</a:t>
            </a:r>
          </a:p>
          <a:p>
            <a:pPr lvl="0"/>
            <a:r>
              <a:rPr lang="en-GB" sz="2800" dirty="0">
                <a:solidFill>
                  <a:srgbClr val="0070C0"/>
                </a:solidFill>
                <a:latin typeface="Comic Sans MS" panose="030F0702030302020204" pitchFamily="66" charset="0"/>
              </a:rPr>
              <a:t>Summer 2:		</a:t>
            </a:r>
            <a:r>
              <a:rPr lang="en-GB" sz="2800" dirty="0">
                <a:solidFill>
                  <a:prstClr val="black"/>
                </a:solidFill>
                <a:latin typeface="Comic Sans MS" panose="030F0702030302020204" pitchFamily="66" charset="0"/>
              </a:rPr>
              <a:t>Courage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These will be taught through all the different subjects and collective worship.</a:t>
            </a:r>
          </a:p>
        </p:txBody>
      </p:sp>
    </p:spTree>
    <p:extLst>
      <p:ext uri="{BB962C8B-B14F-4D97-AF65-F5344CB8AC3E}">
        <p14:creationId xmlns:p14="http://schemas.microsoft.com/office/powerpoint/2010/main" val="15332037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6;p18">
            <a:extLst>
              <a:ext uri="{FF2B5EF4-FFF2-40B4-BE49-F238E27FC236}">
                <a16:creationId xmlns:a16="http://schemas.microsoft.com/office/drawing/2014/main" id="{B1636E9F-DEE4-A10F-AC37-7014E9AEA426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07904" y="995892"/>
            <a:ext cx="5180425" cy="46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07;p18">
            <a:extLst>
              <a:ext uri="{FF2B5EF4-FFF2-40B4-BE49-F238E27FC236}">
                <a16:creationId xmlns:a16="http://schemas.microsoft.com/office/drawing/2014/main" id="{0C01B6F9-D268-A873-5EAE-57FF7ABC162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6002" y="2259959"/>
            <a:ext cx="2215451" cy="171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08;p18">
            <a:extLst>
              <a:ext uri="{FF2B5EF4-FFF2-40B4-BE49-F238E27FC236}">
                <a16:creationId xmlns:a16="http://schemas.microsoft.com/office/drawing/2014/main" id="{4BA8DCFF-4847-9B7F-6D4D-B1696CACB4A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29" y="4270067"/>
            <a:ext cx="3234251" cy="1394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109;p18">
            <a:extLst>
              <a:ext uri="{FF2B5EF4-FFF2-40B4-BE49-F238E27FC236}">
                <a16:creationId xmlns:a16="http://schemas.microsoft.com/office/drawing/2014/main" id="{57339833-5540-FCFA-4B9F-C9DD4E7D7749}"/>
              </a:ext>
            </a:extLst>
          </p:cNvPr>
          <p:cNvCxnSpPr>
            <a:cxnSpLocks/>
          </p:cNvCxnSpPr>
          <p:nvPr/>
        </p:nvCxnSpPr>
        <p:spPr>
          <a:xfrm>
            <a:off x="4171156" y="5475524"/>
            <a:ext cx="3857228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110;p18">
            <a:extLst>
              <a:ext uri="{FF2B5EF4-FFF2-40B4-BE49-F238E27FC236}">
                <a16:creationId xmlns:a16="http://schemas.microsoft.com/office/drawing/2014/main" id="{4068E305-BB8B-53D9-E1DA-0F39D0783539}"/>
              </a:ext>
            </a:extLst>
          </p:cNvPr>
          <p:cNvCxnSpPr>
            <a:cxnSpLocks/>
          </p:cNvCxnSpPr>
          <p:nvPr/>
        </p:nvCxnSpPr>
        <p:spPr>
          <a:xfrm>
            <a:off x="4139952" y="2625938"/>
            <a:ext cx="3528392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" name="Google Shape;111;p18">
            <a:extLst>
              <a:ext uri="{FF2B5EF4-FFF2-40B4-BE49-F238E27FC236}">
                <a16:creationId xmlns:a16="http://schemas.microsoft.com/office/drawing/2014/main" id="{BCBF3DEE-32FF-13FD-D6A8-474E58161434}"/>
              </a:ext>
            </a:extLst>
          </p:cNvPr>
          <p:cNvCxnSpPr>
            <a:cxnSpLocks/>
          </p:cNvCxnSpPr>
          <p:nvPr/>
        </p:nvCxnSpPr>
        <p:spPr>
          <a:xfrm>
            <a:off x="4140097" y="3231445"/>
            <a:ext cx="2880175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112;p18">
            <a:extLst>
              <a:ext uri="{FF2B5EF4-FFF2-40B4-BE49-F238E27FC236}">
                <a16:creationId xmlns:a16="http://schemas.microsoft.com/office/drawing/2014/main" id="{854F6FD7-F4E8-A73B-E255-074A7AD9911C}"/>
              </a:ext>
            </a:extLst>
          </p:cNvPr>
          <p:cNvCxnSpPr>
            <a:cxnSpLocks/>
          </p:cNvCxnSpPr>
          <p:nvPr/>
        </p:nvCxnSpPr>
        <p:spPr>
          <a:xfrm>
            <a:off x="4152632" y="4056806"/>
            <a:ext cx="2183575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113;p18">
            <a:extLst>
              <a:ext uri="{FF2B5EF4-FFF2-40B4-BE49-F238E27FC236}">
                <a16:creationId xmlns:a16="http://schemas.microsoft.com/office/drawing/2014/main" id="{12C86830-2F34-475F-3FBB-7EC23AEF9DB6}"/>
              </a:ext>
            </a:extLst>
          </p:cNvPr>
          <p:cNvCxnSpPr>
            <a:cxnSpLocks/>
          </p:cNvCxnSpPr>
          <p:nvPr/>
        </p:nvCxnSpPr>
        <p:spPr>
          <a:xfrm>
            <a:off x="4171032" y="4453355"/>
            <a:ext cx="2921248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163249A-8852-5278-289D-7BE3343C8256}"/>
              </a:ext>
            </a:extLst>
          </p:cNvPr>
          <p:cNvSpPr txBox="1"/>
          <p:nvPr/>
        </p:nvSpPr>
        <p:spPr>
          <a:xfrm>
            <a:off x="1744795" y="106306"/>
            <a:ext cx="726595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Reading Expectations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20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25;p20" title="IMG_8833.JPG">
            <a:extLst>
              <a:ext uri="{FF2B5EF4-FFF2-40B4-BE49-F238E27FC236}">
                <a16:creationId xmlns:a16="http://schemas.microsoft.com/office/drawing/2014/main" id="{639C1D63-1E27-9557-4E73-E7BA0FD1650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195736" y="332656"/>
            <a:ext cx="5098599" cy="50985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5;p18">
            <a:extLst>
              <a:ext uri="{FF2B5EF4-FFF2-40B4-BE49-F238E27FC236}">
                <a16:creationId xmlns:a16="http://schemas.microsoft.com/office/drawing/2014/main" id="{F076171A-D830-9DF8-E3E7-9D4045E1ED9A}"/>
              </a:ext>
            </a:extLst>
          </p:cNvPr>
          <p:cNvSpPr txBox="1">
            <a:spLocks/>
          </p:cNvSpPr>
          <p:nvPr/>
        </p:nvSpPr>
        <p:spPr>
          <a:xfrm>
            <a:off x="1331640" y="5674790"/>
            <a:ext cx="3127500" cy="8655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228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Gill Sans MT" panose="020B0502020104020203" pitchFamily="34" charset="0"/>
              <a:buChar char="–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685800" rtl="0" eaLnBrk="1" latinLnBrk="0" hangingPunct="1">
              <a:lnSpc>
                <a:spcPct val="110000"/>
              </a:lnSpc>
              <a:spcBef>
                <a:spcPts val="7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4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>
                <a:latin typeface="Comic Sans MS" panose="030F0702030302020204" pitchFamily="66" charset="0"/>
              </a:rPr>
              <a:t>Reading list on website </a:t>
            </a:r>
            <a:r>
              <a:rPr lang="en-GB" u="sng" dirty="0">
                <a:solidFill>
                  <a:schemeClr val="hlink"/>
                </a:solidFill>
                <a:hlinkClick r:id="rId3"/>
              </a:rPr>
              <a:t>Scholastic books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491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60950" y="857251"/>
            <a:ext cx="9204952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12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99EC0E0-1FC3-1AB9-3696-EA8814FF98BB}"/>
              </a:ext>
            </a:extLst>
          </p:cNvPr>
          <p:cNvSpPr txBox="1"/>
          <p:nvPr/>
        </p:nvSpPr>
        <p:spPr>
          <a:xfrm>
            <a:off x="1115616" y="116632"/>
            <a:ext cx="7265958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u="sng" dirty="0">
                <a:solidFill>
                  <a:srgbClr val="0070C0"/>
                </a:solidFill>
                <a:latin typeface="Comic Sans MS" panose="030F0702030302020204" pitchFamily="66" charset="0"/>
              </a:rPr>
              <a:t>Writ</a:t>
            </a:r>
            <a:r>
              <a:rPr kumimoji="0" lang="en-GB" sz="4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ing</a:t>
            </a:r>
            <a:r>
              <a:rPr kumimoji="0" lang="en-GB" sz="4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Expectations</a:t>
            </a:r>
          </a:p>
          <a:p>
            <a:endParaRPr lang="en-GB" dirty="0"/>
          </a:p>
        </p:txBody>
      </p:sp>
      <p:pic>
        <p:nvPicPr>
          <p:cNvPr id="153" name="Google Shape;153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39384" y="1132448"/>
            <a:ext cx="7537072" cy="48888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4" name="Google Shape;154;p24"/>
          <p:cNvCxnSpPr>
            <a:cxnSpLocks/>
          </p:cNvCxnSpPr>
          <p:nvPr/>
        </p:nvCxnSpPr>
        <p:spPr>
          <a:xfrm>
            <a:off x="1763688" y="4581128"/>
            <a:ext cx="2595131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5" name="Google Shape;155;p24"/>
          <p:cNvCxnSpPr>
            <a:cxnSpLocks/>
          </p:cNvCxnSpPr>
          <p:nvPr/>
        </p:nvCxnSpPr>
        <p:spPr>
          <a:xfrm>
            <a:off x="1763688" y="4149080"/>
            <a:ext cx="4225206" cy="216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" name="Google Shape;156;p24"/>
          <p:cNvCxnSpPr>
            <a:cxnSpLocks/>
          </p:cNvCxnSpPr>
          <p:nvPr/>
        </p:nvCxnSpPr>
        <p:spPr>
          <a:xfrm>
            <a:off x="1763688" y="2060848"/>
            <a:ext cx="3595508" cy="2409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" name="Google Shape;155;p24">
            <a:extLst>
              <a:ext uri="{FF2B5EF4-FFF2-40B4-BE49-F238E27FC236}">
                <a16:creationId xmlns:a16="http://schemas.microsoft.com/office/drawing/2014/main" id="{C33076F4-DCDD-E157-CCB1-6EA072A7E442}"/>
              </a:ext>
            </a:extLst>
          </p:cNvPr>
          <p:cNvCxnSpPr>
            <a:cxnSpLocks/>
          </p:cNvCxnSpPr>
          <p:nvPr/>
        </p:nvCxnSpPr>
        <p:spPr>
          <a:xfrm>
            <a:off x="1797089" y="5517232"/>
            <a:ext cx="4359087" cy="0"/>
          </a:xfrm>
          <a:prstGeom prst="straightConnector1">
            <a:avLst/>
          </a:prstGeom>
          <a:noFill/>
          <a:ln w="9525" cap="flat" cmpd="sng">
            <a:solidFill>
              <a:srgbClr val="FF00FF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16055400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1279</TotalTime>
  <Words>855</Words>
  <Application>Microsoft Office PowerPoint</Application>
  <PresentationFormat>On-screen Show (4:3)</PresentationFormat>
  <Paragraphs>148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Comic Sans MS</vt:lpstr>
      <vt:lpstr>Gill Sans MT</vt:lpstr>
      <vt:lpstr>Impact</vt:lpstr>
      <vt:lpstr>Badge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Melanie</dc:creator>
  <cp:lastModifiedBy>Lynne Tavender</cp:lastModifiedBy>
  <cp:revision>168</cp:revision>
  <dcterms:created xsi:type="dcterms:W3CDTF">2014-09-09T18:36:36Z</dcterms:created>
  <dcterms:modified xsi:type="dcterms:W3CDTF">2026-09-10T17:15:11Z</dcterms:modified>
</cp:coreProperties>
</file>