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715000" cx="9144000"/>
  <p:notesSz cx="6858000" cy="9144000"/>
  <p:embeddedFontLst>
    <p:embeddedFont>
      <p:font typeface="Caveat SemiBold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CaveatSemi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Caveat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db448e4f0c_0_79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db448e4f0c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45092"/>
            <a:ext cx="766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134F5C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lang="en-GB" sz="1800">
                <a:solidFill>
                  <a:srgbClr val="134F5C"/>
                </a:solidFill>
                <a:latin typeface="Calibri"/>
                <a:ea typeface="Calibri"/>
                <a:cs typeface="Calibri"/>
                <a:sym typeface="Calibri"/>
              </a:rPr>
              <a:t>sequencing thread of Geographical themes throughout the key stages</a:t>
            </a:r>
            <a:r>
              <a:rPr b="1" lang="en-GB" sz="1800">
                <a:solidFill>
                  <a:srgbClr val="134F5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1800">
              <a:solidFill>
                <a:srgbClr val="134F5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86675" y="839750"/>
            <a:ext cx="931500" cy="316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Theme 1</a:t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86675" y="1716278"/>
            <a:ext cx="931500" cy="316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Theme 2</a:t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86675" y="2592806"/>
            <a:ext cx="931500" cy="316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Theme 3</a:t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86675" y="3469333"/>
            <a:ext cx="931500" cy="316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Theme 4</a:t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86675" y="4345861"/>
            <a:ext cx="931500" cy="316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Theme 5</a:t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86675" y="5222389"/>
            <a:ext cx="931500" cy="316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Theme 6</a:t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1576425" y="750681"/>
            <a:ext cx="7332350" cy="494472"/>
          </a:xfrm>
          <a:prstGeom prst="flowChartPunchedTap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/>
          <p:nvPr/>
        </p:nvSpPr>
        <p:spPr>
          <a:xfrm>
            <a:off x="1576425" y="1627208"/>
            <a:ext cx="7332350" cy="494472"/>
          </a:xfrm>
          <a:prstGeom prst="flowChartPunchedTap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1576425" y="2522403"/>
            <a:ext cx="7332350" cy="494472"/>
          </a:xfrm>
          <a:prstGeom prst="flowChartPunchedTap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1576425" y="3380250"/>
            <a:ext cx="7332350" cy="494472"/>
          </a:xfrm>
          <a:prstGeom prst="flowChartPunchedTap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1576425" y="4256792"/>
            <a:ext cx="7332350" cy="494472"/>
          </a:xfrm>
          <a:prstGeom prst="flowChartPunchedTap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1576425" y="5086972"/>
            <a:ext cx="7332350" cy="494472"/>
          </a:xfrm>
          <a:prstGeom prst="flowChartPunchedTap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1212125" y="5731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Human interaction with the physical world</a:t>
            </a:r>
            <a:endParaRPr b="1" sz="600"/>
          </a:p>
        </p:txBody>
      </p:sp>
      <p:sp>
        <p:nvSpPr>
          <p:cNvPr id="68" name="Google Shape;68;p13"/>
          <p:cNvSpPr/>
          <p:nvPr/>
        </p:nvSpPr>
        <p:spPr>
          <a:xfrm>
            <a:off x="2330738" y="597361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Tectonic Hazards </a:t>
            </a:r>
            <a:r>
              <a:rPr b="1" lang="en-GB" sz="600"/>
              <a:t>affecting</a:t>
            </a:r>
            <a:r>
              <a:rPr b="1" lang="en-GB" sz="600"/>
              <a:t> people and place</a:t>
            </a:r>
            <a:endParaRPr b="1" sz="600"/>
          </a:p>
        </p:txBody>
      </p:sp>
      <p:sp>
        <p:nvSpPr>
          <p:cNvPr id="69" name="Google Shape;69;p13"/>
          <p:cNvSpPr/>
          <p:nvPr/>
        </p:nvSpPr>
        <p:spPr>
          <a:xfrm>
            <a:off x="3413125" y="597361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River Landscapes</a:t>
            </a:r>
            <a:endParaRPr b="1" sz="600"/>
          </a:p>
        </p:txBody>
      </p:sp>
      <p:sp>
        <p:nvSpPr>
          <p:cNvPr id="70" name="Google Shape;70;p13"/>
          <p:cNvSpPr/>
          <p:nvPr/>
        </p:nvSpPr>
        <p:spPr>
          <a:xfrm>
            <a:off x="4605625" y="5731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The </a:t>
            </a:r>
            <a:r>
              <a:rPr b="1" lang="en-GB" sz="600"/>
              <a:t>challenge</a:t>
            </a:r>
            <a:r>
              <a:rPr b="1" lang="en-GB" sz="600"/>
              <a:t> of natural hazards</a:t>
            </a:r>
            <a:endParaRPr b="1" sz="600"/>
          </a:p>
        </p:txBody>
      </p:sp>
      <p:sp>
        <p:nvSpPr>
          <p:cNvPr id="71" name="Google Shape;71;p13"/>
          <p:cNvSpPr/>
          <p:nvPr/>
        </p:nvSpPr>
        <p:spPr>
          <a:xfrm>
            <a:off x="5798125" y="528278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066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Physical Landscapes in the UK</a:t>
            </a:r>
            <a:endParaRPr b="1" sz="600"/>
          </a:p>
        </p:txBody>
      </p:sp>
      <p:sp>
        <p:nvSpPr>
          <p:cNvPr id="72" name="Google Shape;72;p13"/>
          <p:cNvSpPr/>
          <p:nvPr/>
        </p:nvSpPr>
        <p:spPr>
          <a:xfrm>
            <a:off x="6990625" y="52826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C412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Tectonic processes and hazards</a:t>
            </a:r>
            <a:endParaRPr b="1" sz="600"/>
          </a:p>
        </p:txBody>
      </p:sp>
      <p:sp>
        <p:nvSpPr>
          <p:cNvPr id="73" name="Google Shape;73;p13"/>
          <p:cNvSpPr/>
          <p:nvPr/>
        </p:nvSpPr>
        <p:spPr>
          <a:xfrm>
            <a:off x="8129700" y="506833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B0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lt1"/>
                </a:solidFill>
              </a:rPr>
              <a:t>The water cycle</a:t>
            </a:r>
            <a:endParaRPr b="1" sz="600">
              <a:solidFill>
                <a:schemeClr val="lt1"/>
              </a:solidFill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3413125" y="1559889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2C4C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What role do we play in the escalation of climate change?</a:t>
            </a:r>
            <a:endParaRPr b="1" sz="600"/>
          </a:p>
        </p:txBody>
      </p:sp>
      <p:sp>
        <p:nvSpPr>
          <p:cNvPr id="75" name="Google Shape;75;p13"/>
          <p:cNvSpPr/>
          <p:nvPr/>
        </p:nvSpPr>
        <p:spPr>
          <a:xfrm>
            <a:off x="2330750" y="1537361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Ecosystems- Tropical rainforests and hot deserts</a:t>
            </a:r>
            <a:endParaRPr b="1" sz="600"/>
          </a:p>
        </p:txBody>
      </p:sp>
      <p:sp>
        <p:nvSpPr>
          <p:cNvPr id="76" name="Google Shape;76;p13"/>
          <p:cNvSpPr/>
          <p:nvPr/>
        </p:nvSpPr>
        <p:spPr>
          <a:xfrm>
            <a:off x="4605625" y="1467611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The Living World</a:t>
            </a:r>
            <a:endParaRPr b="1" sz="600"/>
          </a:p>
        </p:txBody>
      </p:sp>
      <p:sp>
        <p:nvSpPr>
          <p:cNvPr id="77" name="Google Shape;77;p13"/>
          <p:cNvSpPr/>
          <p:nvPr/>
        </p:nvSpPr>
        <p:spPr>
          <a:xfrm>
            <a:off x="8129700" y="1449708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D85C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/>
              <a:t>The Carbon Cycle</a:t>
            </a:r>
            <a:endParaRPr b="1" sz="600"/>
          </a:p>
        </p:txBody>
      </p:sp>
      <p:sp>
        <p:nvSpPr>
          <p:cNvPr id="78" name="Google Shape;78;p13"/>
          <p:cNvSpPr/>
          <p:nvPr/>
        </p:nvSpPr>
        <p:spPr>
          <a:xfrm>
            <a:off x="1212125" y="1512528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Weather and Climate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79" name="Google Shape;79;p13"/>
          <p:cNvSpPr/>
          <p:nvPr/>
        </p:nvSpPr>
        <p:spPr>
          <a:xfrm>
            <a:off x="1212125" y="2415000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How does Farming differ across the world?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80" name="Google Shape;80;p13"/>
          <p:cNvSpPr/>
          <p:nvPr/>
        </p:nvSpPr>
        <p:spPr>
          <a:xfrm>
            <a:off x="8129700" y="3225333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C11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600">
                <a:solidFill>
                  <a:schemeClr val="lt1"/>
                </a:solidFill>
              </a:rPr>
              <a:t>NEA: Geographical Enquiry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2330750" y="2387833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How do we manage resources?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3413125" y="2427083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How did </a:t>
            </a:r>
            <a:r>
              <a:rPr b="1" lang="en-GB" sz="600">
                <a:solidFill>
                  <a:schemeClr val="dk1"/>
                </a:solidFill>
              </a:rPr>
              <a:t>superpowers</a:t>
            </a:r>
            <a:r>
              <a:rPr b="1" lang="en-GB" sz="600">
                <a:solidFill>
                  <a:schemeClr val="dk1"/>
                </a:solidFill>
              </a:rPr>
              <a:t> grow?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83" name="Google Shape;83;p13"/>
          <p:cNvSpPr/>
          <p:nvPr/>
        </p:nvSpPr>
        <p:spPr>
          <a:xfrm>
            <a:off x="4605625" y="23591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2C4C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Resource management: Food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84" name="Google Shape;84;p13"/>
          <p:cNvSpPr/>
          <p:nvPr/>
        </p:nvSpPr>
        <p:spPr>
          <a:xfrm>
            <a:off x="8129700" y="2332500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8761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The Water Cycle</a:t>
            </a:r>
            <a:endParaRPr b="1" sz="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The Carbon Cycle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6025063" y="1576889"/>
            <a:ext cx="507000" cy="646500"/>
          </a:xfrm>
          <a:prstGeom prst="chevron">
            <a:avLst>
              <a:gd fmla="val 50000" name="adj"/>
            </a:avLst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3"/>
          <p:cNvSpPr/>
          <p:nvPr/>
        </p:nvSpPr>
        <p:spPr>
          <a:xfrm>
            <a:off x="7244263" y="1537389"/>
            <a:ext cx="507000" cy="646500"/>
          </a:xfrm>
          <a:prstGeom prst="chevron">
            <a:avLst>
              <a:gd fmla="val 50000" name="adj"/>
            </a:avLst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6051763" y="2478569"/>
            <a:ext cx="507000" cy="646500"/>
          </a:xfrm>
          <a:prstGeom prst="chevron">
            <a:avLst>
              <a:gd fmla="val 50000" name="adj"/>
            </a:avLst>
          </a:prstGeom>
          <a:solidFill>
            <a:srgbClr val="38761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7182138" y="2458806"/>
            <a:ext cx="507000" cy="646500"/>
          </a:xfrm>
          <a:prstGeom prst="chevron">
            <a:avLst>
              <a:gd fmla="val 50000" name="adj"/>
            </a:avLst>
          </a:prstGeom>
          <a:solidFill>
            <a:srgbClr val="38761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1212125" y="3354333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How do we represent planet earth?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330750" y="3312167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How can we use GIS to fight crime?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3413125" y="3354333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27BA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What is our place in the world?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4605625" y="3277292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E79A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Geographical enquiry: Physical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5851550" y="3167167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A64D7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Geographical enquiry: Humans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7026850" y="3167181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41B4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lt1"/>
                </a:solidFill>
              </a:rPr>
              <a:t>NEA: Geographical Enquiry</a:t>
            </a:r>
            <a:endParaRPr b="1" sz="600">
              <a:solidFill>
                <a:schemeClr val="lt1"/>
              </a:solidFill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1212125" y="4216639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Where do people live and why?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2330750" y="4178306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International Development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3413125" y="4216639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The world of work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4605625" y="41451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B77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Urban Issues and Challenges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5851550" y="40716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E9F5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The Changing E</a:t>
            </a:r>
            <a:r>
              <a:rPr b="1" lang="en-GB" sz="600">
                <a:solidFill>
                  <a:schemeClr val="dk1"/>
                </a:solidFill>
              </a:rPr>
              <a:t>conomic</a:t>
            </a:r>
            <a:r>
              <a:rPr b="1" lang="en-GB" sz="600">
                <a:solidFill>
                  <a:schemeClr val="dk1"/>
                </a:solidFill>
              </a:rPr>
              <a:t> World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7026850" y="40716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6913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Globalisation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8129700" y="4158167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45F0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00">
                <a:solidFill>
                  <a:schemeClr val="dk1"/>
                </a:solidFill>
              </a:rPr>
              <a:t>Global Development - Migration, Identity and Sovereignty</a:t>
            </a:r>
            <a:endParaRPr b="1" sz="500">
              <a:solidFill>
                <a:schemeClr val="dk1"/>
              </a:solidFill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1212125" y="49109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The human and physical landscapes of Russia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2330750" y="4864557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Why has </a:t>
            </a:r>
            <a:r>
              <a:rPr b="1" lang="en-GB" sz="600">
                <a:solidFill>
                  <a:schemeClr val="dk1"/>
                </a:solidFill>
              </a:rPr>
              <a:t>Asia's</a:t>
            </a:r>
            <a:r>
              <a:rPr b="1" lang="en-GB" sz="600">
                <a:solidFill>
                  <a:schemeClr val="dk1"/>
                </a:solidFill>
              </a:rPr>
              <a:t> population boomed?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3413125" y="49109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What is life like in Africa? 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4605625" y="4848069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Rio de Janeiro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5851550" y="4822894"/>
            <a:ext cx="1014300" cy="93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F9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chemeClr val="dk1"/>
                </a:solidFill>
              </a:rPr>
              <a:t>Issue Evaluation: Exam pre-release</a:t>
            </a:r>
            <a:endParaRPr b="1" sz="600">
              <a:solidFill>
                <a:schemeClr val="dk1"/>
              </a:solidFill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8487363" y="5057406"/>
            <a:ext cx="507000" cy="646500"/>
          </a:xfrm>
          <a:prstGeom prst="chevron">
            <a:avLst>
              <a:gd fmla="val 50000" name="adj"/>
            </a:avLst>
          </a:prstGeom>
          <a:solidFill>
            <a:srgbClr val="7F6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3"/>
          <p:cNvSpPr/>
          <p:nvPr/>
        </p:nvSpPr>
        <p:spPr>
          <a:xfrm>
            <a:off x="7397838" y="5057406"/>
            <a:ext cx="507000" cy="646500"/>
          </a:xfrm>
          <a:prstGeom prst="chevron">
            <a:avLst>
              <a:gd fmla="val 50000" name="adj"/>
            </a:avLst>
          </a:prstGeom>
          <a:solidFill>
            <a:srgbClr val="7F6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13"/>
          <p:cNvPicPr preferRelativeResize="0"/>
          <p:nvPr/>
        </p:nvPicPr>
        <p:blipFill rotWithShape="1">
          <a:blip r:embed="rId3">
            <a:alphaModFix/>
          </a:blip>
          <a:srcRect b="17702" l="0" r="0" t="0"/>
          <a:stretch/>
        </p:blipFill>
        <p:spPr>
          <a:xfrm>
            <a:off x="7575150" y="50825"/>
            <a:ext cx="1419225" cy="40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4"/>
          <p:cNvPicPr preferRelativeResize="0"/>
          <p:nvPr/>
        </p:nvPicPr>
        <p:blipFill rotWithShape="1">
          <a:blip r:embed="rId3">
            <a:alphaModFix/>
          </a:blip>
          <a:srcRect b="19812" l="15227" r="17954" t="18656"/>
          <a:stretch/>
        </p:blipFill>
        <p:spPr>
          <a:xfrm>
            <a:off x="190900" y="671925"/>
            <a:ext cx="8762198" cy="50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4"/>
          <p:cNvSpPr txBox="1"/>
          <p:nvPr/>
        </p:nvSpPr>
        <p:spPr>
          <a:xfrm>
            <a:off x="879975" y="-105833"/>
            <a:ext cx="7663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u="sng">
                <a:solidFill>
                  <a:schemeClr val="dk1"/>
                </a:solidFill>
                <a:latin typeface="Caveat SemiBold"/>
                <a:ea typeface="Caveat SemiBold"/>
                <a:cs typeface="Caveat SemiBold"/>
                <a:sym typeface="Caveat SemiBold"/>
              </a:rPr>
              <a:t>The sequencing thread of geographical themes throughout the key stages </a:t>
            </a:r>
            <a:endParaRPr sz="2100" u="sng">
              <a:solidFill>
                <a:schemeClr val="dk1"/>
              </a:solidFill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7795200" y="402075"/>
            <a:ext cx="667800" cy="476400"/>
          </a:xfrm>
          <a:prstGeom prst="star6">
            <a:avLst>
              <a:gd fmla="val 28868" name="adj"/>
              <a:gd fmla="val 115470" name="h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13</a:t>
            </a:r>
            <a:endParaRPr/>
          </a:p>
        </p:txBody>
      </p:sp>
      <p:sp>
        <p:nvSpPr>
          <p:cNvPr id="117" name="Google Shape;117;p14"/>
          <p:cNvSpPr/>
          <p:nvPr/>
        </p:nvSpPr>
        <p:spPr>
          <a:xfrm>
            <a:off x="4377825" y="402075"/>
            <a:ext cx="667800" cy="476400"/>
          </a:xfrm>
          <a:prstGeom prst="star6">
            <a:avLst>
              <a:gd fmla="val 28868" name="adj"/>
              <a:gd fmla="val 115470" name="h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  <p:sp>
        <p:nvSpPr>
          <p:cNvPr id="118" name="Google Shape;118;p14"/>
          <p:cNvSpPr/>
          <p:nvPr/>
        </p:nvSpPr>
        <p:spPr>
          <a:xfrm>
            <a:off x="5552975" y="402075"/>
            <a:ext cx="667800" cy="476400"/>
          </a:xfrm>
          <a:prstGeom prst="star6">
            <a:avLst>
              <a:gd fmla="val 28868" name="adj"/>
              <a:gd fmla="val 115470" name="h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11</a:t>
            </a:r>
            <a:endParaRPr/>
          </a:p>
        </p:txBody>
      </p:sp>
      <p:sp>
        <p:nvSpPr>
          <p:cNvPr id="119" name="Google Shape;119;p14"/>
          <p:cNvSpPr/>
          <p:nvPr/>
        </p:nvSpPr>
        <p:spPr>
          <a:xfrm>
            <a:off x="6714338" y="402075"/>
            <a:ext cx="667800" cy="476400"/>
          </a:xfrm>
          <a:prstGeom prst="star6">
            <a:avLst>
              <a:gd fmla="val 28868" name="adj"/>
              <a:gd fmla="val 115470" name="h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sp>
        <p:nvSpPr>
          <p:cNvPr id="120" name="Google Shape;120;p14"/>
          <p:cNvSpPr/>
          <p:nvPr/>
        </p:nvSpPr>
        <p:spPr>
          <a:xfrm>
            <a:off x="3354750" y="402075"/>
            <a:ext cx="667800" cy="476400"/>
          </a:xfrm>
          <a:prstGeom prst="star6">
            <a:avLst>
              <a:gd fmla="val 28868" name="adj"/>
              <a:gd fmla="val 115470" name="h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9</a:t>
            </a:r>
            <a:endParaRPr/>
          </a:p>
        </p:txBody>
      </p:sp>
      <p:sp>
        <p:nvSpPr>
          <p:cNvPr id="121" name="Google Shape;121;p14"/>
          <p:cNvSpPr/>
          <p:nvPr/>
        </p:nvSpPr>
        <p:spPr>
          <a:xfrm>
            <a:off x="2302925" y="402075"/>
            <a:ext cx="667800" cy="476400"/>
          </a:xfrm>
          <a:prstGeom prst="star6">
            <a:avLst>
              <a:gd fmla="val 28868" name="adj"/>
              <a:gd fmla="val 115470" name="h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8</a:t>
            </a:r>
            <a:endParaRPr/>
          </a:p>
        </p:txBody>
      </p:sp>
      <p:sp>
        <p:nvSpPr>
          <p:cNvPr id="122" name="Google Shape;122;p14"/>
          <p:cNvSpPr/>
          <p:nvPr/>
        </p:nvSpPr>
        <p:spPr>
          <a:xfrm>
            <a:off x="1287600" y="402075"/>
            <a:ext cx="667800" cy="476400"/>
          </a:xfrm>
          <a:prstGeom prst="star6">
            <a:avLst>
              <a:gd fmla="val 28868" name="adj"/>
              <a:gd fmla="val 115470" name="hf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7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