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7"/>
  </p:notesMasterIdLst>
  <p:sldIdLst>
    <p:sldId id="256" r:id="rId2"/>
    <p:sldId id="324" r:id="rId3"/>
    <p:sldId id="381" r:id="rId4"/>
    <p:sldId id="382" r:id="rId5"/>
    <p:sldId id="394" r:id="rId6"/>
    <p:sldId id="395" r:id="rId7"/>
    <p:sldId id="261" r:id="rId8"/>
    <p:sldId id="264" r:id="rId9"/>
    <p:sldId id="266" r:id="rId10"/>
    <p:sldId id="267" r:id="rId11"/>
    <p:sldId id="268" r:id="rId12"/>
    <p:sldId id="341" r:id="rId13"/>
    <p:sldId id="396" r:id="rId14"/>
    <p:sldId id="325" r:id="rId15"/>
    <p:sldId id="392"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36" autoAdjust="0"/>
  </p:normalViewPr>
  <p:slideViewPr>
    <p:cSldViewPr>
      <p:cViewPr varScale="1">
        <p:scale>
          <a:sx n="92" d="100"/>
          <a:sy n="92" d="100"/>
        </p:scale>
        <p:origin x="1434" y="9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2530EB-DF38-47F8-9B32-22322895895E}" type="datetimeFigureOut">
              <a:rPr lang="en-GB" smtClean="0"/>
              <a:t>18/09/2025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33714C-3C37-41E7-8978-B535AE12C2E2}" type="slidenum">
              <a:rPr lang="en-GB" smtClean="0"/>
              <a:t>‹#›</a:t>
            </a:fld>
            <a:endParaRPr lang="en-GB"/>
          </a:p>
        </p:txBody>
      </p:sp>
    </p:spTree>
    <p:extLst>
      <p:ext uri="{BB962C8B-B14F-4D97-AF65-F5344CB8AC3E}">
        <p14:creationId xmlns:p14="http://schemas.microsoft.com/office/powerpoint/2010/main" val="3606257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fd3ecb23bc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fd3ecb23bc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58478E2-3A1A-4CB8-9597-C57C09B6E69D}" type="slidenum">
              <a:rPr lang="en-GB" smtClean="0"/>
              <a:pPr eaLnBrk="1" hangingPunct="1"/>
              <a:t>9</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B7E598-ECA9-46CF-8602-287B186038D5}" type="slidenum">
              <a:rPr lang="en-GB" smtClean="0"/>
              <a:pPr eaLnBrk="1" hangingPunct="1"/>
              <a:t>10</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0728D3-3F62-4A71-A3BB-B2B40F107956}" type="slidenum">
              <a:rPr lang="en-GB" smtClean="0"/>
              <a:pPr eaLnBrk="1" hangingPunct="1"/>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3C6495-73A4-44B4-8099-1AAE6A433E25}"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167885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3C6495-73A4-44B4-8099-1AAE6A433E25}"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2097692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3C6495-73A4-44B4-8099-1AAE6A433E25}"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335F825-1DF2-4C98-B8F1-D70CC08A8083}" type="slidenum">
              <a:rPr lang="en-GB" smtClean="0"/>
              <a:t>‹#›</a:t>
            </a:fld>
            <a:endParaRPr lang="en-GB"/>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00071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33C6495-73A4-44B4-8099-1AAE6A433E25}"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3236315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33C6495-73A4-44B4-8099-1AAE6A433E25}"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35F825-1DF2-4C98-B8F1-D70CC08A8083}" type="slidenum">
              <a:rPr lang="en-GB" smtClean="0"/>
              <a:t>‹#›</a:t>
            </a:fld>
            <a:endParaRPr lang="en-GB"/>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72864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33C6495-73A4-44B4-8099-1AAE6A433E25}"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424017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3C6495-73A4-44B4-8099-1AAE6A433E25}"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1230137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3C6495-73A4-44B4-8099-1AAE6A433E25}"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1190310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3C6495-73A4-44B4-8099-1AAE6A433E25}"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3004411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3C6495-73A4-44B4-8099-1AAE6A433E25}" type="datetimeFigureOut">
              <a:rPr lang="en-GB" smtClean="0"/>
              <a:t>18/09/2025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3694406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3C6495-73A4-44B4-8099-1AAE6A433E25}"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2392419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3C6495-73A4-44B4-8099-1AAE6A433E25}" type="datetimeFigureOut">
              <a:rPr lang="en-GB" smtClean="0"/>
              <a:t>18/09/2025</a:t>
            </a:fld>
            <a:endParaRPr lang="en-GB"/>
          </a:p>
        </p:txBody>
      </p:sp>
      <p:sp>
        <p:nvSpPr>
          <p:cNvPr id="8" name="Footer Placeholder 7"/>
          <p:cNvSpPr>
            <a:spLocks noGrp="1"/>
          </p:cNvSpPr>
          <p:nvPr>
            <p:ph type="ftr" sz="quarter" idx="11"/>
          </p:nvPr>
        </p:nvSpPr>
        <p:spPr/>
        <p:txBody>
          <a:bodyPr/>
          <a:lstStyle/>
          <a:p>
            <a:endParaRPr lang="en-GB"/>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1443942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3C6495-73A4-44B4-8099-1AAE6A433E25}" type="datetimeFigureOut">
              <a:rPr lang="en-GB" smtClean="0"/>
              <a:t>18/09/2025</a:t>
            </a:fld>
            <a:endParaRPr lang="en-GB"/>
          </a:p>
        </p:txBody>
      </p:sp>
      <p:sp>
        <p:nvSpPr>
          <p:cNvPr id="4" name="Footer Placeholder 3"/>
          <p:cNvSpPr>
            <a:spLocks noGrp="1"/>
          </p:cNvSpPr>
          <p:nvPr>
            <p:ph type="ftr" sz="quarter" idx="11"/>
          </p:nvPr>
        </p:nvSpPr>
        <p:spPr/>
        <p:txBody>
          <a:bodyPr/>
          <a:lstStyle/>
          <a:p>
            <a:endParaRPr lang="en-GB"/>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277733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C6495-73A4-44B4-8099-1AAE6A433E25}" type="datetimeFigureOut">
              <a:rPr lang="en-GB" smtClean="0"/>
              <a:t>18/09/2025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311899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3C6495-73A4-44B4-8099-1AAE6A433E25}"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318287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3C6495-73A4-44B4-8099-1AAE6A433E25}" type="datetimeFigureOut">
              <a:rPr lang="en-GB" smtClean="0"/>
              <a:t>18/09/2025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335F825-1DF2-4C98-B8F1-D70CC08A8083}" type="slidenum">
              <a:rPr lang="en-GB" smtClean="0"/>
              <a:t>‹#›</a:t>
            </a:fld>
            <a:endParaRPr lang="en-GB"/>
          </a:p>
        </p:txBody>
      </p:sp>
    </p:spTree>
    <p:extLst>
      <p:ext uri="{BB962C8B-B14F-4D97-AF65-F5344CB8AC3E}">
        <p14:creationId xmlns:p14="http://schemas.microsoft.com/office/powerpoint/2010/main" val="310336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33C6495-73A4-44B4-8099-1AAE6A433E25}" type="datetimeFigureOut">
              <a:rPr lang="en-GB" smtClean="0"/>
              <a:t>18/09/2025</a:t>
            </a:fld>
            <a:endParaRPr lang="en-GB"/>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E335F825-1DF2-4C98-B8F1-D70CC08A8083}" type="slidenum">
              <a:rPr lang="en-GB" smtClean="0"/>
              <a:t>‹#›</a:t>
            </a:fld>
            <a:endParaRPr lang="en-GB"/>
          </a:p>
        </p:txBody>
      </p:sp>
    </p:spTree>
    <p:extLst>
      <p:ext uri="{BB962C8B-B14F-4D97-AF65-F5344CB8AC3E}">
        <p14:creationId xmlns:p14="http://schemas.microsoft.com/office/powerpoint/2010/main" val="282748520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undergraduate.study.cam.ac.uk/apply/before/accepted-qualifications" TargetMode="External"/><Relationship Id="rId2" Type="http://schemas.openxmlformats.org/officeDocument/2006/relationships/hyperlink" Target="https://www.ox.ac.uk/admissions/undergraduate/courses/admission-requirements/uk-qualification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Z6s8_tE_J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Independent Research</a:t>
            </a:r>
          </a:p>
        </p:txBody>
      </p:sp>
      <p:pic>
        <p:nvPicPr>
          <p:cNvPr id="3" name="Picture 2"/>
          <p:cNvPicPr>
            <a:picLocks noChangeAspect="1"/>
          </p:cNvPicPr>
          <p:nvPr/>
        </p:nvPicPr>
        <p:blipFill>
          <a:blip r:embed="rId2"/>
          <a:stretch>
            <a:fillRect/>
          </a:stretch>
        </p:blipFill>
        <p:spPr>
          <a:xfrm>
            <a:off x="3995936" y="692696"/>
            <a:ext cx="3651938" cy="24346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267183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0" y="0"/>
            <a:ext cx="9144000" cy="76517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52" name="Rectangle 51"/>
          <p:cNvSpPr/>
          <p:nvPr/>
        </p:nvSpPr>
        <p:spPr>
          <a:xfrm>
            <a:off x="0" y="765175"/>
            <a:ext cx="9144000" cy="7143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2532" name="TextBox 3"/>
          <p:cNvSpPr txBox="1">
            <a:spLocks noChangeArrowheads="1"/>
          </p:cNvSpPr>
          <p:nvPr/>
        </p:nvSpPr>
        <p:spPr bwMode="auto">
          <a:xfrm>
            <a:off x="179388" y="90488"/>
            <a:ext cx="8785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sz="3200" b="1">
                <a:solidFill>
                  <a:schemeClr val="bg1"/>
                </a:solidFill>
                <a:latin typeface="Cambria" pitchFamily="18" charset="0"/>
              </a:rPr>
              <a:t>EPQ – Skills</a:t>
            </a:r>
            <a:endParaRPr lang="en-GB" sz="3200">
              <a:solidFill>
                <a:schemeClr val="bg1"/>
              </a:solidFill>
              <a:latin typeface="Cambria" pitchFamily="18" charset="0"/>
            </a:endParaRPr>
          </a:p>
        </p:txBody>
      </p:sp>
      <p:sp>
        <p:nvSpPr>
          <p:cNvPr id="22533" name="TextBox 32"/>
          <p:cNvSpPr txBox="1">
            <a:spLocks noChangeArrowheads="1"/>
          </p:cNvSpPr>
          <p:nvPr/>
        </p:nvSpPr>
        <p:spPr bwMode="auto">
          <a:xfrm>
            <a:off x="1403350" y="981075"/>
            <a:ext cx="67690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300"/>
              </a:spcBef>
              <a:spcAft>
                <a:spcPts val="300"/>
              </a:spcAft>
            </a:pPr>
            <a:r>
              <a:rPr lang="en-GB" sz="3200" b="1" dirty="0">
                <a:solidFill>
                  <a:srgbClr val="FF6600"/>
                </a:solidFill>
                <a:latin typeface="Cambria" pitchFamily="18" charset="0"/>
              </a:rPr>
              <a:t>What does an  Independent learner look like?</a:t>
            </a:r>
          </a:p>
        </p:txBody>
      </p:sp>
      <p:sp>
        <p:nvSpPr>
          <p:cNvPr id="12" name="TextBox 37"/>
          <p:cNvSpPr txBox="1">
            <a:spLocks noChangeArrowheads="1"/>
          </p:cNvSpPr>
          <p:nvPr/>
        </p:nvSpPr>
        <p:spPr bwMode="auto">
          <a:xfrm>
            <a:off x="684213" y="2133600"/>
            <a:ext cx="7991475" cy="301625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500"/>
              </a:spcBef>
              <a:spcAft>
                <a:spcPts val="500"/>
              </a:spcAft>
            </a:pPr>
            <a:r>
              <a:rPr lang="en-GB" sz="2000" dirty="0">
                <a:latin typeface="Cambria" pitchFamily="18" charset="0"/>
              </a:rPr>
              <a:t>Someone who has the skills to find out for themselves</a:t>
            </a:r>
          </a:p>
          <a:p>
            <a:pPr algn="ctr" eaLnBrk="1" hangingPunct="1">
              <a:spcBef>
                <a:spcPts val="500"/>
              </a:spcBef>
              <a:spcAft>
                <a:spcPts val="500"/>
              </a:spcAft>
            </a:pPr>
            <a:r>
              <a:rPr lang="en-GB" sz="2000" dirty="0">
                <a:latin typeface="Cambria" pitchFamily="18" charset="0"/>
              </a:rPr>
              <a:t>Knows </a:t>
            </a:r>
            <a:r>
              <a:rPr lang="en-GB" sz="2000" b="1" dirty="0">
                <a:latin typeface="Cambria" pitchFamily="18" charset="0"/>
              </a:rPr>
              <a:t>where</a:t>
            </a:r>
            <a:r>
              <a:rPr lang="en-GB" sz="2000" dirty="0">
                <a:latin typeface="Cambria" pitchFamily="18" charset="0"/>
              </a:rPr>
              <a:t> to find information and </a:t>
            </a:r>
            <a:r>
              <a:rPr lang="en-GB" sz="2000" b="1" dirty="0">
                <a:latin typeface="Cambria" pitchFamily="18" charset="0"/>
              </a:rPr>
              <a:t>how</a:t>
            </a:r>
            <a:r>
              <a:rPr lang="en-GB" sz="2000" dirty="0">
                <a:latin typeface="Cambria" pitchFamily="18" charset="0"/>
              </a:rPr>
              <a:t> to find to it</a:t>
            </a:r>
          </a:p>
          <a:p>
            <a:pPr algn="ctr" eaLnBrk="1" hangingPunct="1">
              <a:spcBef>
                <a:spcPts val="500"/>
              </a:spcBef>
              <a:spcAft>
                <a:spcPts val="500"/>
              </a:spcAft>
            </a:pPr>
            <a:r>
              <a:rPr lang="en-GB" sz="2000" dirty="0">
                <a:latin typeface="Cambria" pitchFamily="18" charset="0"/>
              </a:rPr>
              <a:t>Self-disciplined	   	Independent		Good reading skills</a:t>
            </a:r>
          </a:p>
          <a:p>
            <a:pPr algn="ctr" eaLnBrk="1" hangingPunct="1">
              <a:spcBef>
                <a:spcPts val="500"/>
              </a:spcBef>
              <a:spcAft>
                <a:spcPts val="500"/>
              </a:spcAft>
            </a:pPr>
            <a:r>
              <a:rPr lang="en-GB" sz="2000" dirty="0">
                <a:latin typeface="Cambria" pitchFamily="18" charset="0"/>
              </a:rPr>
              <a:t>Efficient	Good communicator	Asks the right questions</a:t>
            </a:r>
          </a:p>
          <a:p>
            <a:pPr algn="ctr" eaLnBrk="1" hangingPunct="1">
              <a:spcBef>
                <a:spcPts val="500"/>
              </a:spcBef>
              <a:spcAft>
                <a:spcPts val="500"/>
              </a:spcAft>
            </a:pPr>
            <a:r>
              <a:rPr lang="en-GB" sz="2000" dirty="0">
                <a:latin typeface="Cambria" pitchFamily="18" charset="0"/>
              </a:rPr>
              <a:t>Reflective	Evaluates	Critical thinker		</a:t>
            </a:r>
          </a:p>
          <a:p>
            <a:pPr algn="ctr" eaLnBrk="1" hangingPunct="1">
              <a:spcBef>
                <a:spcPts val="500"/>
              </a:spcBef>
              <a:spcAft>
                <a:spcPts val="500"/>
              </a:spcAft>
            </a:pPr>
            <a:r>
              <a:rPr lang="en-GB" sz="2000" dirty="0">
                <a:latin typeface="Cambria" pitchFamily="18" charset="0"/>
              </a:rPr>
              <a:t>Plans effectively	Team-player	Flexible		Sets goals</a:t>
            </a:r>
          </a:p>
          <a:p>
            <a:pPr algn="ctr" eaLnBrk="1" hangingPunct="1">
              <a:spcBef>
                <a:spcPts val="500"/>
              </a:spcBef>
              <a:spcAft>
                <a:spcPts val="500"/>
              </a:spcAft>
            </a:pPr>
            <a:r>
              <a:rPr lang="en-GB" sz="2000" dirty="0">
                <a:latin typeface="Cambria" pitchFamily="18" charset="0"/>
              </a:rPr>
              <a:t>Collaborates		Organises	Creates		</a:t>
            </a:r>
          </a:p>
        </p:txBody>
      </p:sp>
    </p:spTree>
    <p:custDataLst>
      <p:tags r:id="rId1"/>
    </p:custDataLst>
    <p:extLst>
      <p:ext uri="{BB962C8B-B14F-4D97-AF65-F5344CB8AC3E}">
        <p14:creationId xmlns:p14="http://schemas.microsoft.com/office/powerpoint/2010/main" val="25413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0" y="0"/>
            <a:ext cx="9144000" cy="76517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52" name="Rectangle 51"/>
          <p:cNvSpPr/>
          <p:nvPr/>
        </p:nvSpPr>
        <p:spPr>
          <a:xfrm>
            <a:off x="0" y="765175"/>
            <a:ext cx="9144000" cy="7143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3556" name="TextBox 3"/>
          <p:cNvSpPr txBox="1">
            <a:spLocks noChangeArrowheads="1"/>
          </p:cNvSpPr>
          <p:nvPr/>
        </p:nvSpPr>
        <p:spPr bwMode="auto">
          <a:xfrm>
            <a:off x="179388" y="90488"/>
            <a:ext cx="8785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sz="3200" b="1">
                <a:solidFill>
                  <a:schemeClr val="bg1"/>
                </a:solidFill>
                <a:latin typeface="Cambria" pitchFamily="18" charset="0"/>
              </a:rPr>
              <a:t>EPQ – Skills</a:t>
            </a:r>
            <a:endParaRPr lang="en-GB" sz="3200">
              <a:solidFill>
                <a:schemeClr val="bg1"/>
              </a:solidFill>
              <a:latin typeface="Cambria" pitchFamily="18" charset="0"/>
            </a:endParaRPr>
          </a:p>
        </p:txBody>
      </p:sp>
      <p:sp>
        <p:nvSpPr>
          <p:cNvPr id="23557" name="TextBox 32"/>
          <p:cNvSpPr txBox="1">
            <a:spLocks noChangeArrowheads="1"/>
          </p:cNvSpPr>
          <p:nvPr/>
        </p:nvSpPr>
        <p:spPr bwMode="auto">
          <a:xfrm>
            <a:off x="1403350" y="1052513"/>
            <a:ext cx="6410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300"/>
              </a:spcBef>
              <a:spcAft>
                <a:spcPts val="300"/>
              </a:spcAft>
            </a:pPr>
            <a:r>
              <a:rPr lang="en-GB" sz="3200" b="1">
                <a:solidFill>
                  <a:srgbClr val="FF6600"/>
                </a:solidFill>
                <a:latin typeface="Cambria" pitchFamily="18" charset="0"/>
              </a:rPr>
              <a:t>What skills will I learn?</a:t>
            </a:r>
          </a:p>
        </p:txBody>
      </p:sp>
      <p:sp>
        <p:nvSpPr>
          <p:cNvPr id="23558" name="TextBox 37"/>
          <p:cNvSpPr txBox="1">
            <a:spLocks noChangeArrowheads="1"/>
          </p:cNvSpPr>
          <p:nvPr/>
        </p:nvSpPr>
        <p:spPr bwMode="auto">
          <a:xfrm>
            <a:off x="684213" y="1700213"/>
            <a:ext cx="1943100" cy="101600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500"/>
              </a:spcBef>
              <a:spcAft>
                <a:spcPts val="500"/>
              </a:spcAft>
            </a:pPr>
            <a:r>
              <a:rPr lang="en-GB" sz="2000">
                <a:latin typeface="Cambria" pitchFamily="18" charset="0"/>
              </a:rPr>
              <a:t>Develop independent learning skills</a:t>
            </a:r>
          </a:p>
        </p:txBody>
      </p:sp>
      <p:sp>
        <p:nvSpPr>
          <p:cNvPr id="23559" name="TextBox 37"/>
          <p:cNvSpPr txBox="1">
            <a:spLocks noChangeArrowheads="1"/>
          </p:cNvSpPr>
          <p:nvPr/>
        </p:nvSpPr>
        <p:spPr bwMode="auto">
          <a:xfrm>
            <a:off x="2916238" y="1700213"/>
            <a:ext cx="1943100" cy="101600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500"/>
              </a:spcBef>
              <a:spcAft>
                <a:spcPts val="500"/>
              </a:spcAft>
            </a:pPr>
            <a:r>
              <a:rPr lang="en-GB" sz="2000">
                <a:latin typeface="Cambria" pitchFamily="18" charset="0"/>
              </a:rPr>
              <a:t>Develop investigative skills</a:t>
            </a:r>
          </a:p>
        </p:txBody>
      </p:sp>
      <p:sp>
        <p:nvSpPr>
          <p:cNvPr id="23560" name="TextBox 37"/>
          <p:cNvSpPr txBox="1">
            <a:spLocks noChangeArrowheads="1"/>
          </p:cNvSpPr>
          <p:nvPr/>
        </p:nvSpPr>
        <p:spPr bwMode="auto">
          <a:xfrm>
            <a:off x="5148263" y="1700213"/>
            <a:ext cx="1944687" cy="101600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500"/>
              </a:spcBef>
              <a:spcAft>
                <a:spcPts val="500"/>
              </a:spcAft>
            </a:pPr>
            <a:r>
              <a:rPr lang="en-GB" sz="2000">
                <a:latin typeface="Cambria" pitchFamily="18" charset="0"/>
              </a:rPr>
              <a:t>Learn how to be a critical thinker</a:t>
            </a:r>
          </a:p>
        </p:txBody>
      </p:sp>
      <p:sp>
        <p:nvSpPr>
          <p:cNvPr id="23561" name="TextBox 37"/>
          <p:cNvSpPr txBox="1">
            <a:spLocks noChangeArrowheads="1"/>
          </p:cNvSpPr>
          <p:nvPr/>
        </p:nvSpPr>
        <p:spPr bwMode="auto">
          <a:xfrm>
            <a:off x="1763713" y="2997200"/>
            <a:ext cx="1944687" cy="101600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500"/>
              </a:spcBef>
              <a:spcAft>
                <a:spcPts val="500"/>
              </a:spcAft>
            </a:pPr>
            <a:r>
              <a:rPr lang="en-GB" sz="2000">
                <a:latin typeface="Cambria" pitchFamily="18" charset="0"/>
              </a:rPr>
              <a:t>Learn how to be a critical reader</a:t>
            </a:r>
          </a:p>
        </p:txBody>
      </p:sp>
      <p:sp>
        <p:nvSpPr>
          <p:cNvPr id="23562" name="TextBox 37"/>
          <p:cNvSpPr txBox="1">
            <a:spLocks noChangeArrowheads="1"/>
          </p:cNvSpPr>
          <p:nvPr/>
        </p:nvSpPr>
        <p:spPr bwMode="auto">
          <a:xfrm>
            <a:off x="4643438" y="2997200"/>
            <a:ext cx="3024187" cy="101600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500"/>
              </a:spcBef>
              <a:spcAft>
                <a:spcPts val="500"/>
              </a:spcAft>
            </a:pPr>
            <a:r>
              <a:rPr lang="en-GB" sz="2000">
                <a:latin typeface="Cambria" pitchFamily="18" charset="0"/>
              </a:rPr>
              <a:t>Improve your oral and written communication skills</a:t>
            </a:r>
          </a:p>
        </p:txBody>
      </p:sp>
      <p:sp>
        <p:nvSpPr>
          <p:cNvPr id="23563" name="TextBox 37"/>
          <p:cNvSpPr txBox="1">
            <a:spLocks noChangeArrowheads="1"/>
          </p:cNvSpPr>
          <p:nvPr/>
        </p:nvSpPr>
        <p:spPr bwMode="auto">
          <a:xfrm>
            <a:off x="3924300" y="4437063"/>
            <a:ext cx="3024188" cy="70802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500"/>
              </a:spcBef>
              <a:spcAft>
                <a:spcPts val="500"/>
              </a:spcAft>
            </a:pPr>
            <a:r>
              <a:rPr lang="en-GB" sz="2000">
                <a:latin typeface="Cambria" pitchFamily="18" charset="0"/>
              </a:rPr>
              <a:t>Become confident in project management</a:t>
            </a:r>
          </a:p>
        </p:txBody>
      </p:sp>
      <p:sp>
        <p:nvSpPr>
          <p:cNvPr id="23564" name="TextBox 37"/>
          <p:cNvSpPr txBox="1">
            <a:spLocks noChangeArrowheads="1"/>
          </p:cNvSpPr>
          <p:nvPr/>
        </p:nvSpPr>
        <p:spPr bwMode="auto">
          <a:xfrm>
            <a:off x="1116013" y="4149725"/>
            <a:ext cx="1943100" cy="1014413"/>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500"/>
              </a:spcBef>
              <a:spcAft>
                <a:spcPts val="500"/>
              </a:spcAft>
            </a:pPr>
            <a:r>
              <a:rPr lang="en-GB" sz="2000">
                <a:latin typeface="Cambria" pitchFamily="18" charset="0"/>
              </a:rPr>
              <a:t>Develop information competence</a:t>
            </a:r>
          </a:p>
        </p:txBody>
      </p:sp>
    </p:spTree>
    <p:custDataLst>
      <p:tags r:id="rId1"/>
    </p:custDataLst>
    <p:extLst>
      <p:ext uri="{BB962C8B-B14F-4D97-AF65-F5344CB8AC3E}">
        <p14:creationId xmlns:p14="http://schemas.microsoft.com/office/powerpoint/2010/main" val="2938719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Key Taught Skills</a:t>
            </a:r>
          </a:p>
        </p:txBody>
      </p:sp>
      <p:sp>
        <p:nvSpPr>
          <p:cNvPr id="3" name="Content Placeholder 2"/>
          <p:cNvSpPr>
            <a:spLocks noGrp="1"/>
          </p:cNvSpPr>
          <p:nvPr>
            <p:ph idx="1"/>
          </p:nvPr>
        </p:nvSpPr>
        <p:spPr>
          <a:xfrm>
            <a:off x="251520" y="2204864"/>
            <a:ext cx="8784976" cy="4536504"/>
          </a:xfrm>
          <a:ln>
            <a:solidFill>
              <a:schemeClr val="tx1"/>
            </a:solidFill>
          </a:ln>
        </p:spPr>
        <p:txBody>
          <a:bodyPr>
            <a:normAutofit fontScale="77500" lnSpcReduction="20000"/>
          </a:bodyPr>
          <a:lstStyle/>
          <a:p>
            <a:pPr>
              <a:buFont typeface="Wingdings" panose="05000000000000000000" pitchFamily="2" charset="2"/>
              <a:buNone/>
              <a:defRPr/>
            </a:pPr>
            <a:endParaRPr lang="en-GB" dirty="0"/>
          </a:p>
          <a:p>
            <a:pPr>
              <a:defRPr/>
            </a:pPr>
            <a:r>
              <a:rPr lang="en-GB" sz="4300" dirty="0"/>
              <a:t>Research skills</a:t>
            </a:r>
          </a:p>
          <a:p>
            <a:pPr>
              <a:defRPr/>
            </a:pPr>
            <a:r>
              <a:rPr lang="en-GB" sz="4300" dirty="0"/>
              <a:t>Time management</a:t>
            </a:r>
          </a:p>
          <a:p>
            <a:pPr>
              <a:defRPr/>
            </a:pPr>
            <a:r>
              <a:rPr lang="en-GB" sz="4300" dirty="0"/>
              <a:t>Presentation skills</a:t>
            </a:r>
          </a:p>
          <a:p>
            <a:pPr>
              <a:defRPr/>
            </a:pPr>
            <a:r>
              <a:rPr lang="en-GB" sz="4300" dirty="0"/>
              <a:t>Note-taking</a:t>
            </a:r>
          </a:p>
          <a:p>
            <a:pPr>
              <a:defRPr/>
            </a:pPr>
            <a:r>
              <a:rPr lang="en-GB" sz="4300" dirty="0"/>
              <a:t>Bias</a:t>
            </a:r>
          </a:p>
          <a:p>
            <a:pPr>
              <a:defRPr/>
            </a:pPr>
            <a:r>
              <a:rPr lang="en-GB" sz="4300" dirty="0"/>
              <a:t>Plagiarism – how to use sources correctly</a:t>
            </a:r>
          </a:p>
          <a:p>
            <a:pPr>
              <a:defRPr/>
            </a:pPr>
            <a:r>
              <a:rPr lang="en-GB" sz="4300" dirty="0"/>
              <a:t>Referencing</a:t>
            </a:r>
          </a:p>
          <a:p>
            <a:pPr>
              <a:defRPr/>
            </a:pPr>
            <a:endParaRPr lang="en-GB" sz="5400" dirty="0"/>
          </a:p>
        </p:txBody>
      </p:sp>
    </p:spTree>
    <p:extLst>
      <p:ext uri="{BB962C8B-B14F-4D97-AF65-F5344CB8AC3E}">
        <p14:creationId xmlns:p14="http://schemas.microsoft.com/office/powerpoint/2010/main" val="162105390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E8E94-94CA-42CE-A3E0-5C7F48749574}"/>
              </a:ext>
            </a:extLst>
          </p:cNvPr>
          <p:cNvSpPr>
            <a:spLocks noGrp="1"/>
          </p:cNvSpPr>
          <p:nvPr>
            <p:ph type="title"/>
          </p:nvPr>
        </p:nvSpPr>
        <p:spPr/>
        <p:txBody>
          <a:bodyPr/>
          <a:lstStyle/>
          <a:p>
            <a:r>
              <a:rPr lang="en-US" dirty="0"/>
              <a:t>How is the EPQ Graded?</a:t>
            </a:r>
            <a:br>
              <a:rPr lang="en-US" dirty="0"/>
            </a:br>
            <a:endParaRPr lang="en-GB" dirty="0"/>
          </a:p>
        </p:txBody>
      </p:sp>
      <p:sp>
        <p:nvSpPr>
          <p:cNvPr id="3" name="Content Placeholder 2">
            <a:extLst>
              <a:ext uri="{FF2B5EF4-FFF2-40B4-BE49-F238E27FC236}">
                <a16:creationId xmlns:a16="http://schemas.microsoft.com/office/drawing/2014/main" id="{6ABB2B63-5D64-4CBE-AE34-7A96C3FA6370}"/>
              </a:ext>
            </a:extLst>
          </p:cNvPr>
          <p:cNvSpPr>
            <a:spLocks noGrp="1"/>
          </p:cNvSpPr>
          <p:nvPr>
            <p:ph idx="1"/>
          </p:nvPr>
        </p:nvSpPr>
        <p:spPr/>
        <p:txBody>
          <a:bodyPr/>
          <a:lstStyle/>
          <a:p>
            <a:pPr fontAlgn="base"/>
            <a:r>
              <a:rPr lang="en-US" dirty="0"/>
              <a:t>20% for project planning and time management</a:t>
            </a:r>
          </a:p>
          <a:p>
            <a:pPr fontAlgn="base"/>
            <a:r>
              <a:rPr lang="en-US" dirty="0"/>
              <a:t>20% for using resources and research skills</a:t>
            </a:r>
          </a:p>
          <a:p>
            <a:pPr fontAlgn="base"/>
            <a:r>
              <a:rPr lang="en-US" dirty="0"/>
              <a:t>40% for developing an idea and producing the outcome</a:t>
            </a:r>
          </a:p>
          <a:p>
            <a:pPr fontAlgn="base"/>
            <a:r>
              <a:rPr lang="en-US" dirty="0"/>
              <a:t>20% for reflection and presentation</a:t>
            </a:r>
          </a:p>
          <a:p>
            <a:endParaRPr lang="en-GB" dirty="0"/>
          </a:p>
        </p:txBody>
      </p:sp>
    </p:spTree>
    <p:extLst>
      <p:ext uri="{BB962C8B-B14F-4D97-AF65-F5344CB8AC3E}">
        <p14:creationId xmlns:p14="http://schemas.microsoft.com/office/powerpoint/2010/main" val="3434634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defRPr/>
            </a:pPr>
            <a:r>
              <a:rPr lang="en-GB" b="1"/>
              <a:t>How do you choose your area of research?</a:t>
            </a:r>
            <a:endParaRPr lang="en-US" b="1"/>
          </a:p>
        </p:txBody>
      </p:sp>
      <p:sp>
        <p:nvSpPr>
          <p:cNvPr id="3" name="Content Placeholder 2"/>
          <p:cNvSpPr>
            <a:spLocks noGrp="1"/>
          </p:cNvSpPr>
          <p:nvPr>
            <p:ph idx="1"/>
          </p:nvPr>
        </p:nvSpPr>
        <p:spPr>
          <a:xfrm>
            <a:off x="611560" y="2204864"/>
            <a:ext cx="7992888" cy="4036144"/>
          </a:xfrm>
          <a:ln>
            <a:solidFill>
              <a:schemeClr val="tx1"/>
            </a:solidFill>
          </a:ln>
        </p:spPr>
        <p:txBody>
          <a:bodyPr>
            <a:normAutofit/>
          </a:bodyPr>
          <a:lstStyle/>
          <a:p>
            <a:pPr>
              <a:defRPr/>
            </a:pPr>
            <a:r>
              <a:rPr lang="en-GB" sz="2800" dirty="0"/>
              <a:t>Interest/passion</a:t>
            </a:r>
          </a:p>
          <a:p>
            <a:pPr>
              <a:defRPr/>
            </a:pPr>
            <a:r>
              <a:rPr lang="en-GB" sz="2800" dirty="0"/>
              <a:t>It may be a subject that you are thinking of studying at university</a:t>
            </a:r>
          </a:p>
          <a:p>
            <a:pPr>
              <a:defRPr/>
            </a:pPr>
            <a:r>
              <a:rPr lang="en-GB" sz="2800" dirty="0"/>
              <a:t>Something achievable</a:t>
            </a:r>
          </a:p>
          <a:p>
            <a:pPr>
              <a:defRPr/>
            </a:pPr>
            <a:r>
              <a:rPr lang="en-GB" sz="2800" dirty="0"/>
              <a:t>A problem that you want to solve</a:t>
            </a:r>
          </a:p>
          <a:p>
            <a:pPr>
              <a:defRPr/>
            </a:pPr>
            <a:r>
              <a:rPr lang="en-GB" sz="2800" dirty="0"/>
              <a:t>EPQ can complement A Levels (but must not be part of the A Level syllabus) or be something completely different</a:t>
            </a:r>
            <a:endParaRPr lang="en-US" sz="2800" dirty="0"/>
          </a:p>
        </p:txBody>
      </p:sp>
    </p:spTree>
    <p:extLst>
      <p:ext uri="{BB962C8B-B14F-4D97-AF65-F5344CB8AC3E}">
        <p14:creationId xmlns:p14="http://schemas.microsoft.com/office/powerpoint/2010/main" val="2591959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88284"/>
            <a:ext cx="6589199" cy="1280890"/>
          </a:xfrm>
        </p:spPr>
        <p:txBody>
          <a:bodyPr/>
          <a:lstStyle/>
          <a:p>
            <a:r>
              <a:rPr lang="en-GB" b="1" dirty="0"/>
              <a:t>EPQ TOPICS AT HGS</a:t>
            </a:r>
          </a:p>
        </p:txBody>
      </p:sp>
      <p:sp>
        <p:nvSpPr>
          <p:cNvPr id="3" name="Content Placeholder 2"/>
          <p:cNvSpPr>
            <a:spLocks noGrp="1"/>
          </p:cNvSpPr>
          <p:nvPr>
            <p:ph idx="1"/>
          </p:nvPr>
        </p:nvSpPr>
        <p:spPr>
          <a:xfrm>
            <a:off x="1115617" y="728729"/>
            <a:ext cx="7723090" cy="4570454"/>
          </a:xfrm>
        </p:spPr>
        <p:txBody>
          <a:bodyPr>
            <a:noAutofit/>
          </a:bodyPr>
          <a:lstStyle/>
          <a:p>
            <a:r>
              <a:rPr lang="en-GB" sz="2000" dirty="0"/>
              <a:t>Is socialism preferable to capitalism as a system that promotes freedom, equality, and prosperity?</a:t>
            </a:r>
          </a:p>
          <a:p>
            <a:r>
              <a:rPr lang="en-US" sz="2000" dirty="0"/>
              <a:t>How has robotic technology enhanced precision in cardiothoracic surgery compared to traditional surgical methods?</a:t>
            </a:r>
            <a:r>
              <a:rPr lang="en-GB" sz="2000" dirty="0"/>
              <a:t>Should we use medication to treat mental health problems (or focus on other forms of treatment)?</a:t>
            </a:r>
          </a:p>
          <a:p>
            <a:r>
              <a:rPr lang="en-GB" sz="2000" dirty="0"/>
              <a:t>Are Punjabi Sikhs living in Britain moving away from their culture?</a:t>
            </a:r>
          </a:p>
          <a:p>
            <a:r>
              <a:rPr lang="en-GB" sz="2000" dirty="0"/>
              <a:t>Do dystopian films and modern culture reflect societal fears of the future?</a:t>
            </a:r>
          </a:p>
          <a:p>
            <a:r>
              <a:rPr lang="en-US" sz="2000" dirty="0"/>
              <a:t>How does misogyny affect women's positions in the world of politics?</a:t>
            </a:r>
          </a:p>
          <a:p>
            <a:r>
              <a:rPr lang="en-US" sz="2000" dirty="0"/>
              <a:t>Should policymakers </a:t>
            </a:r>
            <a:r>
              <a:rPr lang="en-US" sz="2000" dirty="0" err="1"/>
              <a:t>prioritise</a:t>
            </a:r>
            <a:r>
              <a:rPr lang="en-US" sz="2000" dirty="0"/>
              <a:t> economic growth or tackling climate change and promoting sustainability?</a:t>
            </a:r>
          </a:p>
          <a:p>
            <a:r>
              <a:rPr lang="en-US" sz="2000" dirty="0"/>
              <a:t>Why did the F117 airframe retire early and can we, with modern technology and 3 decades of experience make it better?</a:t>
            </a:r>
            <a:endParaRPr lang="en-GB" sz="2000" dirty="0"/>
          </a:p>
          <a:p>
            <a:endParaRPr lang="en-GB" sz="2000" dirty="0"/>
          </a:p>
        </p:txBody>
      </p:sp>
    </p:spTree>
    <p:extLst>
      <p:ext uri="{BB962C8B-B14F-4D97-AF65-F5344CB8AC3E}">
        <p14:creationId xmlns:p14="http://schemas.microsoft.com/office/powerpoint/2010/main" val="2357162733"/>
      </p:ext>
    </p:extLst>
  </p:cSld>
  <p:clrMapOvr>
    <a:masterClrMapping/>
  </p:clrMapOvr>
  <mc:AlternateContent xmlns:mc="http://schemas.openxmlformats.org/markup-compatibility/2006" xmlns:p14="http://schemas.microsoft.com/office/powerpoint/2010/main">
    <mc:Choice Requires="p14">
      <p:transition spd="slow" p14:dur="2000" advTm="20925"/>
    </mc:Choice>
    <mc:Fallback xmlns="">
      <p:transition spd="slow" advTm="2092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67544" y="692696"/>
            <a:ext cx="8229600" cy="600075"/>
          </a:xfrm>
        </p:spPr>
        <p:txBody>
          <a:bodyPr>
            <a:normAutofit fontScale="90000"/>
          </a:bodyPr>
          <a:lstStyle/>
          <a:p>
            <a:pPr>
              <a:defRPr/>
            </a:pPr>
            <a:r>
              <a:rPr lang="en-GB" sz="4000" dirty="0"/>
              <a:t>Introduction</a:t>
            </a:r>
          </a:p>
        </p:txBody>
      </p:sp>
      <p:sp>
        <p:nvSpPr>
          <p:cNvPr id="5123" name="Rectangle 3"/>
          <p:cNvSpPr>
            <a:spLocks noGrp="1" noChangeArrowheads="1"/>
          </p:cNvSpPr>
          <p:nvPr>
            <p:ph idx="1"/>
          </p:nvPr>
        </p:nvSpPr>
        <p:spPr>
          <a:xfrm>
            <a:off x="457200" y="2204864"/>
            <a:ext cx="8229600" cy="3891136"/>
          </a:xfrm>
          <a:noFill/>
          <a:extLst>
            <a:ext uri="{909E8E84-426E-40DD-AFC4-6F175D3DCCD1}">
              <a14:hiddenFill xmlns:a14="http://schemas.microsoft.com/office/drawing/2010/main">
                <a:solidFill>
                  <a:srgbClr val="FFFFFF"/>
                </a:solidFill>
              </a14:hiddenFill>
            </a:ext>
          </a:extLst>
        </p:spPr>
        <p:txBody>
          <a:bodyPr>
            <a:normAutofit fontScale="85000" lnSpcReduction="10000"/>
          </a:bodyPr>
          <a:lstStyle/>
          <a:p>
            <a:pPr>
              <a:buFont typeface="Wingdings" panose="05000000000000000000" pitchFamily="2" charset="2"/>
              <a:buNone/>
            </a:pPr>
            <a:r>
              <a:rPr lang="en-GB" altLang="en-US" dirty="0">
                <a:effectLst/>
              </a:rPr>
              <a:t>	</a:t>
            </a:r>
            <a:r>
              <a:rPr lang="en-GB" altLang="en-US" sz="3200" dirty="0">
                <a:effectLst/>
              </a:rPr>
              <a:t>“Today’s students, even those with top grades at leading institutions, are likely ‘to lack independent thought’.  What tutors are looking for is students who are committed to studying a subject, </a:t>
            </a:r>
            <a:r>
              <a:rPr lang="en-GB" altLang="en-US" sz="3200" b="1" dirty="0">
                <a:effectLst/>
              </a:rPr>
              <a:t>engaging critically with ideas</a:t>
            </a:r>
            <a:r>
              <a:rPr lang="en-GB" altLang="en-US" sz="3200" dirty="0">
                <a:effectLst/>
              </a:rPr>
              <a:t>, prepared to take some </a:t>
            </a:r>
            <a:r>
              <a:rPr lang="en-GB" altLang="en-US" sz="3200" b="1" dirty="0">
                <a:effectLst/>
              </a:rPr>
              <a:t>intellectual risks </a:t>
            </a:r>
            <a:r>
              <a:rPr lang="en-GB" altLang="en-US" sz="3200" dirty="0">
                <a:effectLst/>
              </a:rPr>
              <a:t>and able to use a range of skills to </a:t>
            </a:r>
            <a:r>
              <a:rPr lang="en-GB" altLang="en-US" sz="3200" b="1" dirty="0">
                <a:effectLst/>
              </a:rPr>
              <a:t>develop arguments</a:t>
            </a:r>
            <a:r>
              <a:rPr lang="en-GB" altLang="en-US" sz="3200" dirty="0">
                <a:effectLst/>
              </a:rPr>
              <a:t>”</a:t>
            </a:r>
          </a:p>
          <a:p>
            <a:pPr>
              <a:buFont typeface="Wingdings" panose="05000000000000000000" pitchFamily="2" charset="2"/>
              <a:buNone/>
            </a:pPr>
            <a:endParaRPr lang="en-GB" altLang="en-US" sz="1400" dirty="0">
              <a:effectLst/>
            </a:endParaRPr>
          </a:p>
          <a:p>
            <a:pPr>
              <a:buFont typeface="Wingdings" panose="05000000000000000000" pitchFamily="2" charset="2"/>
              <a:buNone/>
            </a:pPr>
            <a:r>
              <a:rPr lang="en-GB" altLang="en-US" sz="1400" dirty="0">
                <a:effectLst/>
              </a:rPr>
              <a:t>	Daily Telegraph, 9 February 2009, cited by Dr Barry </a:t>
            </a:r>
            <a:r>
              <a:rPr lang="en-GB" altLang="en-US" sz="1400" dirty="0" err="1">
                <a:effectLst/>
              </a:rPr>
              <a:t>Hymer</a:t>
            </a:r>
            <a:endParaRPr lang="en-GB" altLang="en-US" sz="1400" dirty="0">
              <a:effectLst/>
            </a:endParaRPr>
          </a:p>
        </p:txBody>
      </p:sp>
    </p:spTree>
    <p:extLst>
      <p:ext uri="{BB962C8B-B14F-4D97-AF65-F5344CB8AC3E}">
        <p14:creationId xmlns:p14="http://schemas.microsoft.com/office/powerpoint/2010/main" val="226771799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The Extended Project Qualification</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3563888" y="188640"/>
            <a:ext cx="2487173" cy="290170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084254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the EPQ?</a:t>
            </a:r>
          </a:p>
        </p:txBody>
      </p:sp>
      <p:sp>
        <p:nvSpPr>
          <p:cNvPr id="3" name="Content Placeholder 2"/>
          <p:cNvSpPr>
            <a:spLocks noGrp="1"/>
          </p:cNvSpPr>
          <p:nvPr>
            <p:ph idx="1"/>
          </p:nvPr>
        </p:nvSpPr>
        <p:spPr>
          <a:xfrm>
            <a:off x="395536" y="1412776"/>
            <a:ext cx="8138864" cy="5256584"/>
          </a:xfrm>
          <a:ln>
            <a:solidFill>
              <a:schemeClr val="tx1"/>
            </a:solidFill>
          </a:ln>
        </p:spPr>
        <p:txBody>
          <a:bodyPr>
            <a:normAutofit fontScale="62500" lnSpcReduction="20000"/>
          </a:bodyPr>
          <a:lstStyle/>
          <a:p>
            <a:pPr marL="0" indent="0">
              <a:lnSpc>
                <a:spcPct val="115000"/>
              </a:lnSpc>
              <a:spcBef>
                <a:spcPts val="0"/>
              </a:spcBef>
              <a:buNone/>
            </a:pPr>
            <a:r>
              <a:rPr lang="en-US" sz="2800" dirty="0">
                <a:solidFill>
                  <a:schemeClr val="tx1"/>
                </a:solidFill>
              </a:rPr>
              <a:t>The EPQ (Extended Project Qualification) is an A level standard standalone independent research qualification designed to extend and develop your abilities beyond the A-level syllabus and prepare you for university or your future career.</a:t>
            </a:r>
          </a:p>
          <a:p>
            <a:pPr marL="0" indent="0">
              <a:lnSpc>
                <a:spcPct val="115000"/>
              </a:lnSpc>
              <a:spcBef>
                <a:spcPts val="0"/>
              </a:spcBef>
              <a:buNone/>
            </a:pPr>
            <a:endParaRPr lang="en-US" sz="2800" dirty="0">
              <a:solidFill>
                <a:schemeClr val="tx1"/>
              </a:solidFill>
            </a:endParaRPr>
          </a:p>
          <a:p>
            <a:pPr marL="0" indent="0">
              <a:lnSpc>
                <a:spcPct val="115000"/>
              </a:lnSpc>
              <a:spcBef>
                <a:spcPts val="0"/>
              </a:spcBef>
              <a:buNone/>
            </a:pPr>
            <a:r>
              <a:rPr lang="en-US" sz="2800" dirty="0">
                <a:solidFill>
                  <a:schemeClr val="tx1"/>
                </a:solidFill>
              </a:rPr>
              <a:t>The Extended Project Qualification (EPQ) can be viewed as an extension of other Level 3 qualifications or vocational qualifications.  </a:t>
            </a:r>
          </a:p>
          <a:p>
            <a:pPr marL="0" indent="0">
              <a:lnSpc>
                <a:spcPct val="115000"/>
              </a:lnSpc>
              <a:spcBef>
                <a:spcPts val="0"/>
              </a:spcBef>
              <a:buNone/>
            </a:pPr>
            <a:endParaRPr lang="en-US" sz="2800" dirty="0">
              <a:solidFill>
                <a:schemeClr val="tx1"/>
              </a:solidFill>
            </a:endParaRPr>
          </a:p>
          <a:p>
            <a:pPr marL="0" indent="0">
              <a:lnSpc>
                <a:spcPct val="115000"/>
              </a:lnSpc>
              <a:spcBef>
                <a:spcPts val="0"/>
              </a:spcBef>
              <a:buNone/>
            </a:pPr>
            <a:r>
              <a:rPr lang="en-US" sz="2800" dirty="0">
                <a:solidFill>
                  <a:schemeClr val="tx1"/>
                </a:solidFill>
              </a:rPr>
              <a:t>It is valued at half an A-level, equating to 28 UCAS points.  </a:t>
            </a:r>
          </a:p>
          <a:p>
            <a:pPr marL="0" indent="0">
              <a:lnSpc>
                <a:spcPct val="115000"/>
              </a:lnSpc>
              <a:spcBef>
                <a:spcPts val="0"/>
              </a:spcBef>
              <a:buNone/>
            </a:pPr>
            <a:endParaRPr lang="en-US" sz="2800" dirty="0">
              <a:solidFill>
                <a:schemeClr val="tx1"/>
              </a:solidFill>
            </a:endParaRPr>
          </a:p>
          <a:p>
            <a:pPr marL="0" indent="0">
              <a:lnSpc>
                <a:spcPct val="115000"/>
              </a:lnSpc>
              <a:spcBef>
                <a:spcPts val="0"/>
              </a:spcBef>
              <a:buNone/>
            </a:pPr>
            <a:r>
              <a:rPr lang="en-US" sz="2800" dirty="0">
                <a:solidFill>
                  <a:schemeClr val="tx1"/>
                </a:solidFill>
              </a:rPr>
              <a:t>The qualification is recognized by both universities and employers.  Many universities offer lower A-level entry requirements to students who </a:t>
            </a:r>
            <a:r>
              <a:rPr lang="en-US" sz="2900" dirty="0">
                <a:solidFill>
                  <a:schemeClr val="tx1"/>
                </a:solidFill>
              </a:rPr>
              <a:t>complete an EPQ. </a:t>
            </a:r>
          </a:p>
          <a:p>
            <a:pPr marL="0" indent="0">
              <a:lnSpc>
                <a:spcPct val="115000"/>
              </a:lnSpc>
              <a:spcBef>
                <a:spcPts val="0"/>
              </a:spcBef>
              <a:buNone/>
            </a:pPr>
            <a:endParaRPr lang="en-US" sz="2900" dirty="0">
              <a:solidFill>
                <a:schemeClr val="tx1"/>
              </a:solidFill>
            </a:endParaRPr>
          </a:p>
          <a:p>
            <a:pPr marL="0" indent="0">
              <a:buNone/>
            </a:pPr>
            <a:r>
              <a:rPr lang="en-GB" sz="2900" dirty="0">
                <a:solidFill>
                  <a:schemeClr val="tx1"/>
                </a:solidFill>
              </a:rPr>
              <a:t>1taught lesson per week</a:t>
            </a:r>
          </a:p>
          <a:p>
            <a:pPr marL="0" indent="0">
              <a:buNone/>
            </a:pPr>
            <a:r>
              <a:rPr lang="en-GB" sz="2900" dirty="0">
                <a:solidFill>
                  <a:schemeClr val="tx1"/>
                </a:solidFill>
              </a:rPr>
              <a:t>Most of our candidates achieve grades A*-B.</a:t>
            </a:r>
            <a:br>
              <a:rPr lang="en-GB" sz="2000" dirty="0">
                <a:solidFill>
                  <a:schemeClr val="tx1"/>
                </a:solidFill>
              </a:rPr>
            </a:br>
            <a:endParaRPr lang="en-GB" dirty="0">
              <a:solidFill>
                <a:schemeClr val="tx1"/>
              </a:solidFill>
            </a:endParaRPr>
          </a:p>
        </p:txBody>
      </p:sp>
    </p:spTree>
    <p:extLst>
      <p:ext uri="{BB962C8B-B14F-4D97-AF65-F5344CB8AC3E}">
        <p14:creationId xmlns:p14="http://schemas.microsoft.com/office/powerpoint/2010/main" val="2052069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Universities Think of the EPQ?</a:t>
            </a:r>
          </a:p>
        </p:txBody>
      </p:sp>
      <p:sp>
        <p:nvSpPr>
          <p:cNvPr id="3" name="Content Placeholder 2"/>
          <p:cNvSpPr>
            <a:spLocks noGrp="1"/>
          </p:cNvSpPr>
          <p:nvPr>
            <p:ph idx="1"/>
          </p:nvPr>
        </p:nvSpPr>
        <p:spPr>
          <a:xfrm>
            <a:off x="323528" y="2121734"/>
            <a:ext cx="8179303" cy="4547625"/>
          </a:xfrm>
          <a:ln>
            <a:solidFill>
              <a:schemeClr val="tx1"/>
            </a:solidFill>
          </a:ln>
        </p:spPr>
        <p:txBody>
          <a:bodyPr>
            <a:normAutofit/>
          </a:bodyPr>
          <a:lstStyle/>
          <a:p>
            <a:r>
              <a:rPr lang="en-US" dirty="0"/>
              <a:t>Currently, all 24 Russell Group universities accept the EPQ as a qualification. Some universities lower their grade offerings for students with an EPQ, acknowledging the independent research and analysis skills gained during its completion.</a:t>
            </a:r>
          </a:p>
          <a:p>
            <a:r>
              <a:rPr lang="en-US" dirty="0"/>
              <a:t>Furthermore, both Oxbridge universities accept this qualification. </a:t>
            </a:r>
            <a:r>
              <a:rPr lang="en-US" dirty="0">
                <a:hlinkClick r:id="rId2"/>
              </a:rPr>
              <a:t>Oxford states</a:t>
            </a:r>
            <a:r>
              <a:rPr lang="en-US" dirty="0"/>
              <a:t> that the EPQ won’t impact its offer, but says, “</a:t>
            </a:r>
            <a:r>
              <a:rPr lang="en-US" i="1" dirty="0"/>
              <a:t>the EPQ will provide an applicant with the opportunity to develop research and academic skills relevant for study at Oxford. Candidates are encouraged to draw upon relevant EPQ experience when writing their personal statement</a:t>
            </a:r>
            <a:r>
              <a:rPr lang="en-US" dirty="0"/>
              <a:t>.”</a:t>
            </a:r>
          </a:p>
          <a:p>
            <a:r>
              <a:rPr lang="en-US" dirty="0"/>
              <a:t>Meanwhile, </a:t>
            </a:r>
            <a:r>
              <a:rPr lang="en-US" dirty="0">
                <a:hlinkClick r:id="rId3"/>
              </a:rPr>
              <a:t>Cambridge actively encourages the EPQ</a:t>
            </a:r>
            <a:r>
              <a:rPr lang="en-US" dirty="0"/>
              <a:t>. The website says, “</a:t>
            </a:r>
            <a:r>
              <a:rPr lang="en-US" i="1" dirty="0"/>
              <a:t>We encourage applicants to take an EPQ. It will help to develop independent study and research skills, which are valuable for higher education</a:t>
            </a:r>
            <a:r>
              <a:rPr lang="en-US" dirty="0"/>
              <a:t>.”</a:t>
            </a:r>
          </a:p>
          <a:p>
            <a:endParaRPr lang="en-GB" dirty="0"/>
          </a:p>
        </p:txBody>
      </p:sp>
    </p:spTree>
    <p:extLst>
      <p:ext uri="{BB962C8B-B14F-4D97-AF65-F5344CB8AC3E}">
        <p14:creationId xmlns:p14="http://schemas.microsoft.com/office/powerpoint/2010/main" val="2658047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35938-827A-4D13-B100-3E068DF1994B}"/>
              </a:ext>
            </a:extLst>
          </p:cNvPr>
          <p:cNvSpPr>
            <a:spLocks noGrp="1"/>
          </p:cNvSpPr>
          <p:nvPr>
            <p:ph type="title"/>
          </p:nvPr>
        </p:nvSpPr>
        <p:spPr/>
        <p:txBody>
          <a:bodyPr/>
          <a:lstStyle/>
          <a:p>
            <a:r>
              <a:rPr lang="en-US" b="1" dirty="0"/>
              <a:t>What Is An EPQ Worth?</a:t>
            </a:r>
            <a:br>
              <a:rPr lang="en-US" dirty="0"/>
            </a:br>
            <a:endParaRPr lang="en-GB" dirty="0"/>
          </a:p>
        </p:txBody>
      </p:sp>
      <p:graphicFrame>
        <p:nvGraphicFramePr>
          <p:cNvPr id="4" name="Content Placeholder 3">
            <a:extLst>
              <a:ext uri="{FF2B5EF4-FFF2-40B4-BE49-F238E27FC236}">
                <a16:creationId xmlns:a16="http://schemas.microsoft.com/office/drawing/2014/main" id="{57F7398B-8981-4C98-A3F1-8F043F7051BA}"/>
              </a:ext>
            </a:extLst>
          </p:cNvPr>
          <p:cNvGraphicFramePr>
            <a:graphicFrameLocks noGrp="1"/>
          </p:cNvGraphicFramePr>
          <p:nvPr>
            <p:ph idx="1"/>
            <p:extLst>
              <p:ext uri="{D42A27DB-BD31-4B8C-83A1-F6EECF244321}">
                <p14:modId xmlns:p14="http://schemas.microsoft.com/office/powerpoint/2010/main" val="2897213202"/>
              </p:ext>
            </p:extLst>
          </p:nvPr>
        </p:nvGraphicFramePr>
        <p:xfrm>
          <a:off x="1691680" y="1469560"/>
          <a:ext cx="6346824" cy="3918880"/>
        </p:xfrm>
        <a:graphic>
          <a:graphicData uri="http://schemas.openxmlformats.org/drawingml/2006/table">
            <a:tbl>
              <a:tblPr/>
              <a:tblGrid>
                <a:gridCol w="3173412">
                  <a:extLst>
                    <a:ext uri="{9D8B030D-6E8A-4147-A177-3AD203B41FA5}">
                      <a16:colId xmlns:a16="http://schemas.microsoft.com/office/drawing/2014/main" val="4191638278"/>
                    </a:ext>
                  </a:extLst>
                </a:gridCol>
                <a:gridCol w="3173412">
                  <a:extLst>
                    <a:ext uri="{9D8B030D-6E8A-4147-A177-3AD203B41FA5}">
                      <a16:colId xmlns:a16="http://schemas.microsoft.com/office/drawing/2014/main" val="2593727986"/>
                    </a:ext>
                  </a:extLst>
                </a:gridCol>
              </a:tblGrid>
              <a:tr h="252558">
                <a:tc gridSpan="2">
                  <a:txBody>
                    <a:bodyPr/>
                    <a:lstStyle/>
                    <a:p>
                      <a:pPr fontAlgn="t"/>
                      <a:endParaRPr lang="en-US" sz="2800" dirty="0">
                        <a:effectLst/>
                      </a:endParaRP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hMerge="1">
                  <a:txBody>
                    <a:bodyPr/>
                    <a:lstStyle/>
                    <a:p>
                      <a:endParaRPr lang="en-GB"/>
                    </a:p>
                  </a:txBody>
                  <a:tcPr/>
                </a:tc>
                <a:extLst>
                  <a:ext uri="{0D108BD9-81ED-4DB2-BD59-A6C34878D82A}">
                    <a16:rowId xmlns:a16="http://schemas.microsoft.com/office/drawing/2014/main" val="3373055581"/>
                  </a:ext>
                </a:extLst>
              </a:tr>
              <a:tr h="252558">
                <a:tc>
                  <a:txBody>
                    <a:bodyPr/>
                    <a:lstStyle/>
                    <a:p>
                      <a:pPr fontAlgn="t"/>
                      <a:r>
                        <a:rPr lang="en-GB" sz="2800" b="1" dirty="0">
                          <a:effectLst/>
                        </a:rPr>
                        <a:t>Grade</a:t>
                      </a:r>
                      <a:endParaRPr lang="en-GB" sz="2800" dirty="0">
                        <a:effectLst/>
                      </a:endParaRP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fontAlgn="t"/>
                      <a:r>
                        <a:rPr lang="en-GB" sz="2800" b="1">
                          <a:effectLst/>
                        </a:rPr>
                        <a:t>UCAS Points</a:t>
                      </a:r>
                      <a:endParaRPr lang="en-GB" sz="2800">
                        <a:effectLst/>
                      </a:endParaRP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585213213"/>
                  </a:ext>
                </a:extLst>
              </a:tr>
              <a:tr h="252558">
                <a:tc>
                  <a:txBody>
                    <a:bodyPr/>
                    <a:lstStyle/>
                    <a:p>
                      <a:pPr fontAlgn="t"/>
                      <a:r>
                        <a:rPr lang="en-GB" sz="2800" dirty="0">
                          <a:effectLst/>
                        </a:rPr>
                        <a:t>A*</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fontAlgn="t"/>
                      <a:r>
                        <a:rPr lang="en-GB" sz="2800">
                          <a:effectLst/>
                        </a:rPr>
                        <a:t>28</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763550065"/>
                  </a:ext>
                </a:extLst>
              </a:tr>
              <a:tr h="252558">
                <a:tc>
                  <a:txBody>
                    <a:bodyPr/>
                    <a:lstStyle/>
                    <a:p>
                      <a:pPr fontAlgn="t"/>
                      <a:r>
                        <a:rPr lang="en-GB" sz="2800">
                          <a:effectLst/>
                        </a:rPr>
                        <a:t>A</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fontAlgn="t"/>
                      <a:r>
                        <a:rPr lang="en-GB" sz="2800">
                          <a:effectLst/>
                        </a:rPr>
                        <a:t>24</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380270602"/>
                  </a:ext>
                </a:extLst>
              </a:tr>
              <a:tr h="252558">
                <a:tc>
                  <a:txBody>
                    <a:bodyPr/>
                    <a:lstStyle/>
                    <a:p>
                      <a:pPr fontAlgn="t"/>
                      <a:r>
                        <a:rPr lang="en-GB" sz="2800">
                          <a:effectLst/>
                        </a:rPr>
                        <a:t>B</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fontAlgn="t"/>
                      <a:r>
                        <a:rPr lang="en-GB" sz="2800" dirty="0">
                          <a:effectLst/>
                        </a:rPr>
                        <a:t>20</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775207697"/>
                  </a:ext>
                </a:extLst>
              </a:tr>
              <a:tr h="252558">
                <a:tc>
                  <a:txBody>
                    <a:bodyPr/>
                    <a:lstStyle/>
                    <a:p>
                      <a:pPr fontAlgn="t"/>
                      <a:r>
                        <a:rPr lang="en-GB" sz="2800">
                          <a:effectLst/>
                        </a:rPr>
                        <a:t>C</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fontAlgn="t"/>
                      <a:r>
                        <a:rPr lang="en-GB" sz="2800">
                          <a:effectLst/>
                        </a:rPr>
                        <a:t>16</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075554473"/>
                  </a:ext>
                </a:extLst>
              </a:tr>
              <a:tr h="252558">
                <a:tc>
                  <a:txBody>
                    <a:bodyPr/>
                    <a:lstStyle/>
                    <a:p>
                      <a:pPr fontAlgn="t"/>
                      <a:r>
                        <a:rPr lang="en-GB" sz="2800">
                          <a:effectLst/>
                        </a:rPr>
                        <a:t>D</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fontAlgn="t"/>
                      <a:r>
                        <a:rPr lang="en-GB" sz="2800">
                          <a:effectLst/>
                        </a:rPr>
                        <a:t>12</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595303911"/>
                  </a:ext>
                </a:extLst>
              </a:tr>
              <a:tr h="252558">
                <a:tc>
                  <a:txBody>
                    <a:bodyPr/>
                    <a:lstStyle/>
                    <a:p>
                      <a:pPr fontAlgn="t"/>
                      <a:r>
                        <a:rPr lang="en-GB" sz="2800">
                          <a:effectLst/>
                        </a:rPr>
                        <a:t>E</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fontAlgn="t"/>
                      <a:r>
                        <a:rPr lang="en-GB" sz="2800" dirty="0">
                          <a:effectLst/>
                        </a:rPr>
                        <a:t>8</a:t>
                      </a:r>
                    </a:p>
                  </a:txBody>
                  <a:tcPr marL="63139" marR="63139" marT="31570" marB="3157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31931693"/>
                  </a:ext>
                </a:extLst>
              </a:tr>
            </a:tbl>
          </a:graphicData>
        </a:graphic>
      </p:graphicFrame>
    </p:spTree>
    <p:extLst>
      <p:ext uri="{BB962C8B-B14F-4D97-AF65-F5344CB8AC3E}">
        <p14:creationId xmlns:p14="http://schemas.microsoft.com/office/powerpoint/2010/main" val="1631614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8" descr="Kizzy, a first year student at Cardiff University, talks about her experience of studying the EPQ. &#10;Please note that all information on assessments was correct at the time of recording. For the latest information on your subject, please visit aqa.org.uk" title="Using the EPQ beyond Sixth Form: Kizzy's story">
            <a:hlinkClick r:id="rId3"/>
          </p:cNvPr>
          <p:cNvPicPr preferRelativeResize="0"/>
          <p:nvPr/>
        </p:nvPicPr>
        <p:blipFill>
          <a:blip r:embed="rId4">
            <a:alphaModFix/>
          </a:blip>
          <a:stretch>
            <a:fillRect/>
          </a:stretch>
        </p:blipFill>
        <p:spPr>
          <a:xfrm>
            <a:off x="1247076" y="1654475"/>
            <a:ext cx="7060275" cy="3971400"/>
          </a:xfrm>
          <a:prstGeom prst="rect">
            <a:avLst/>
          </a:prstGeom>
          <a:noFill/>
          <a:ln>
            <a:noFill/>
          </a:ln>
        </p:spPr>
      </p:pic>
      <p:sp>
        <p:nvSpPr>
          <p:cNvPr id="83" name="Google Shape;83;p18"/>
          <p:cNvSpPr txBox="1"/>
          <p:nvPr/>
        </p:nvSpPr>
        <p:spPr>
          <a:xfrm>
            <a:off x="1579363" y="999700"/>
            <a:ext cx="6395700" cy="591670"/>
          </a:xfrm>
          <a:prstGeom prst="rect">
            <a:avLst/>
          </a:prstGeom>
          <a:noFill/>
          <a:ln>
            <a:noFill/>
          </a:ln>
        </p:spPr>
        <p:txBody>
          <a:bodyPr spcFirstLastPara="1" wrap="square" lIns="91425" tIns="91425" rIns="91425" bIns="91425" anchor="t" anchorCtr="0">
            <a:spAutoFit/>
          </a:bodyPr>
          <a:lstStyle/>
          <a:p>
            <a:pPr>
              <a:lnSpc>
                <a:spcPct val="115000"/>
              </a:lnSpc>
            </a:pPr>
            <a:r>
              <a:rPr lang="en-GB" sz="2300" b="1">
                <a:solidFill>
                  <a:srgbClr val="0F0F0F"/>
                </a:solidFill>
                <a:highlight>
                  <a:srgbClr val="FFFFFF"/>
                </a:highlight>
                <a:latin typeface="Roboto"/>
                <a:ea typeface="Roboto"/>
                <a:cs typeface="Roboto"/>
                <a:sym typeface="Roboto"/>
              </a:rPr>
              <a:t>Using the EPQ beyond Sixth Form: Kizzy's story</a:t>
            </a:r>
            <a:endParaRPr sz="2300" b="1">
              <a:solidFill>
                <a:srgbClr val="0F0F0F"/>
              </a:solidFill>
              <a:highlight>
                <a:srgbClr val="FFFFFF"/>
              </a:highlight>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0" y="765175"/>
            <a:ext cx="9144000" cy="7143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9461" name="TextBox 32"/>
          <p:cNvSpPr txBox="1">
            <a:spLocks noChangeArrowheads="1"/>
          </p:cNvSpPr>
          <p:nvPr/>
        </p:nvSpPr>
        <p:spPr bwMode="auto">
          <a:xfrm>
            <a:off x="1401762" y="216694"/>
            <a:ext cx="6410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300"/>
              </a:spcBef>
              <a:spcAft>
                <a:spcPts val="300"/>
              </a:spcAft>
            </a:pPr>
            <a:r>
              <a:rPr lang="en-GB" sz="3200" b="1" dirty="0">
                <a:solidFill>
                  <a:srgbClr val="FF6600"/>
                </a:solidFill>
                <a:latin typeface="Cambria" pitchFamily="18" charset="0"/>
              </a:rPr>
              <a:t>What do I have to do?</a:t>
            </a:r>
          </a:p>
        </p:txBody>
      </p:sp>
      <p:sp>
        <p:nvSpPr>
          <p:cNvPr id="19462" name="TextBox 37"/>
          <p:cNvSpPr txBox="1">
            <a:spLocks noChangeArrowheads="1"/>
          </p:cNvSpPr>
          <p:nvPr/>
        </p:nvSpPr>
        <p:spPr bwMode="auto">
          <a:xfrm>
            <a:off x="872601" y="849977"/>
            <a:ext cx="8244209" cy="5791329"/>
          </a:xfrm>
          <a:prstGeom prst="rect">
            <a:avLst/>
          </a:prstGeom>
          <a:noFill/>
          <a:ln>
            <a:noFill/>
          </a:ln>
        </p:spPr>
        <p:txBody>
          <a:bodyPr wrap="square">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38150" indent="-342900" eaLnBrk="1" hangingPunct="1">
              <a:spcBef>
                <a:spcPts val="500"/>
              </a:spcBef>
              <a:spcAft>
                <a:spcPts val="500"/>
              </a:spcAft>
              <a:buFont typeface="Arial" panose="020B0604020202020204" pitchFamily="34" charset="0"/>
              <a:buChar char="•"/>
            </a:pPr>
            <a:r>
              <a:rPr lang="en-GB" sz="2600" b="1" dirty="0">
                <a:latin typeface="Cambria" pitchFamily="18" charset="0"/>
              </a:rPr>
              <a:t>Choose</a:t>
            </a:r>
            <a:r>
              <a:rPr lang="en-GB" sz="2600" dirty="0">
                <a:latin typeface="Cambria" pitchFamily="18" charset="0"/>
              </a:rPr>
              <a:t> a topic or issue that you are interested in</a:t>
            </a:r>
          </a:p>
          <a:p>
            <a:pPr marL="438150" indent="-342900" eaLnBrk="1" hangingPunct="1">
              <a:spcBef>
                <a:spcPts val="500"/>
              </a:spcBef>
              <a:spcAft>
                <a:spcPts val="500"/>
              </a:spcAft>
              <a:buFont typeface="Arial" panose="020B0604020202020204" pitchFamily="34" charset="0"/>
              <a:buChar char="•"/>
            </a:pPr>
            <a:r>
              <a:rPr lang="en-GB" sz="2600" dirty="0">
                <a:latin typeface="Cambria" pitchFamily="18" charset="0"/>
              </a:rPr>
              <a:t>Identify a </a:t>
            </a:r>
            <a:r>
              <a:rPr lang="en-GB" sz="2600" b="1" dirty="0">
                <a:latin typeface="Cambria" pitchFamily="18" charset="0"/>
              </a:rPr>
              <a:t>question</a:t>
            </a:r>
            <a:r>
              <a:rPr lang="en-GB" sz="2600" dirty="0">
                <a:latin typeface="Cambria" pitchFamily="18" charset="0"/>
              </a:rPr>
              <a:t> which has an intended outcome</a:t>
            </a:r>
          </a:p>
          <a:p>
            <a:pPr marL="438150" indent="-342900" eaLnBrk="1" hangingPunct="1">
              <a:spcBef>
                <a:spcPts val="500"/>
              </a:spcBef>
              <a:spcAft>
                <a:spcPts val="500"/>
              </a:spcAft>
              <a:buFont typeface="Arial" panose="020B0604020202020204" pitchFamily="34" charset="0"/>
              <a:buChar char="•"/>
            </a:pPr>
            <a:r>
              <a:rPr lang="en-GB" sz="2600" dirty="0">
                <a:latin typeface="Cambria" pitchFamily="18" charset="0"/>
              </a:rPr>
              <a:t>Produce a </a:t>
            </a:r>
            <a:r>
              <a:rPr lang="en-GB" sz="2600" b="1" dirty="0">
                <a:latin typeface="Cambria" pitchFamily="18" charset="0"/>
              </a:rPr>
              <a:t>plan</a:t>
            </a:r>
            <a:r>
              <a:rPr lang="en-GB" sz="2600" dirty="0">
                <a:latin typeface="Cambria" pitchFamily="18" charset="0"/>
              </a:rPr>
              <a:t> to achieve intended outcome</a:t>
            </a:r>
          </a:p>
          <a:p>
            <a:pPr marL="438150" indent="-342900" eaLnBrk="1" hangingPunct="1">
              <a:spcBef>
                <a:spcPts val="500"/>
              </a:spcBef>
              <a:spcAft>
                <a:spcPts val="500"/>
              </a:spcAft>
              <a:buFont typeface="Arial" panose="020B0604020202020204" pitchFamily="34" charset="0"/>
              <a:buChar char="•"/>
            </a:pPr>
            <a:r>
              <a:rPr lang="en-GB" sz="2600" dirty="0">
                <a:latin typeface="Cambria" pitchFamily="18" charset="0"/>
              </a:rPr>
              <a:t>Keep a </a:t>
            </a:r>
            <a:r>
              <a:rPr lang="en-GB" sz="2600" b="1" dirty="0">
                <a:latin typeface="Cambria" pitchFamily="18" charset="0"/>
              </a:rPr>
              <a:t>reflective log/journal</a:t>
            </a:r>
          </a:p>
          <a:p>
            <a:pPr marL="438150" indent="-342900" eaLnBrk="1" hangingPunct="1">
              <a:spcBef>
                <a:spcPts val="500"/>
              </a:spcBef>
              <a:spcAft>
                <a:spcPts val="500"/>
              </a:spcAft>
              <a:buFont typeface="Arial" panose="020B0604020202020204" pitchFamily="34" charset="0"/>
              <a:buChar char="•"/>
            </a:pPr>
            <a:r>
              <a:rPr lang="en-GB" sz="2600" dirty="0">
                <a:latin typeface="Cambria" pitchFamily="18" charset="0"/>
              </a:rPr>
              <a:t>Find out more about your topic by doing some </a:t>
            </a:r>
            <a:r>
              <a:rPr lang="en-GB" sz="2600" b="1" dirty="0">
                <a:latin typeface="Cambria" pitchFamily="18" charset="0"/>
              </a:rPr>
              <a:t>research</a:t>
            </a:r>
          </a:p>
          <a:p>
            <a:pPr marL="438150" indent="-342900" eaLnBrk="1" hangingPunct="1">
              <a:spcBef>
                <a:spcPts val="500"/>
              </a:spcBef>
              <a:spcAft>
                <a:spcPts val="500"/>
              </a:spcAft>
              <a:buFont typeface="Arial" panose="020B0604020202020204" pitchFamily="34" charset="0"/>
              <a:buChar char="•"/>
            </a:pPr>
            <a:r>
              <a:rPr lang="en-GB" sz="2600" b="1" dirty="0">
                <a:latin typeface="Cambria" pitchFamily="18" charset="0"/>
              </a:rPr>
              <a:t>Think critically </a:t>
            </a:r>
            <a:r>
              <a:rPr lang="en-GB" sz="2600" dirty="0">
                <a:latin typeface="Cambria" pitchFamily="18" charset="0"/>
              </a:rPr>
              <a:t>about what you find out and learn about</a:t>
            </a:r>
          </a:p>
          <a:p>
            <a:pPr marL="438150" indent="-342900" eaLnBrk="1" hangingPunct="1">
              <a:spcBef>
                <a:spcPts val="500"/>
              </a:spcBef>
              <a:spcAft>
                <a:spcPts val="500"/>
              </a:spcAft>
              <a:buFont typeface="Arial" panose="020B0604020202020204" pitchFamily="34" charset="0"/>
              <a:buChar char="•"/>
            </a:pPr>
            <a:r>
              <a:rPr lang="en-GB" sz="2600" dirty="0">
                <a:latin typeface="Cambria" pitchFamily="18" charset="0"/>
              </a:rPr>
              <a:t>Write up your findings in the form of an </a:t>
            </a:r>
            <a:r>
              <a:rPr lang="en-GB" sz="2600" b="1" dirty="0">
                <a:latin typeface="Cambria" pitchFamily="18" charset="0"/>
              </a:rPr>
              <a:t>essay</a:t>
            </a:r>
            <a:r>
              <a:rPr lang="en-GB" sz="2600" dirty="0">
                <a:latin typeface="Cambria" pitchFamily="18" charset="0"/>
              </a:rPr>
              <a:t> or report</a:t>
            </a:r>
          </a:p>
          <a:p>
            <a:pPr marL="438150" indent="-342900" eaLnBrk="1" hangingPunct="1">
              <a:spcBef>
                <a:spcPts val="500"/>
              </a:spcBef>
              <a:spcAft>
                <a:spcPts val="500"/>
              </a:spcAft>
              <a:buFont typeface="Arial" panose="020B0604020202020204" pitchFamily="34" charset="0"/>
              <a:buChar char="•"/>
            </a:pPr>
            <a:r>
              <a:rPr lang="en-GB" sz="2600" dirty="0">
                <a:latin typeface="Cambria" pitchFamily="18" charset="0"/>
              </a:rPr>
              <a:t>Share your findings with the class by doing a </a:t>
            </a:r>
            <a:r>
              <a:rPr lang="en-GB" sz="2600" b="1" dirty="0">
                <a:latin typeface="Cambria" pitchFamily="18" charset="0"/>
              </a:rPr>
              <a:t>presentation</a:t>
            </a:r>
          </a:p>
        </p:txBody>
      </p:sp>
    </p:spTree>
    <p:custDataLst>
      <p:tags r:id="rId1"/>
    </p:custDataLst>
    <p:extLst>
      <p:ext uri="{BB962C8B-B14F-4D97-AF65-F5344CB8AC3E}">
        <p14:creationId xmlns:p14="http://schemas.microsoft.com/office/powerpoint/2010/main" val="1991742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0" y="0"/>
            <a:ext cx="9144000" cy="765175"/>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52" name="Rectangle 51"/>
          <p:cNvSpPr/>
          <p:nvPr/>
        </p:nvSpPr>
        <p:spPr>
          <a:xfrm>
            <a:off x="0" y="765175"/>
            <a:ext cx="9144000" cy="7143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1508" name="TextBox 3"/>
          <p:cNvSpPr txBox="1">
            <a:spLocks noChangeArrowheads="1"/>
          </p:cNvSpPr>
          <p:nvPr/>
        </p:nvSpPr>
        <p:spPr bwMode="auto">
          <a:xfrm>
            <a:off x="179388" y="90488"/>
            <a:ext cx="8785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sz="3200" b="1">
                <a:solidFill>
                  <a:schemeClr val="bg1"/>
                </a:solidFill>
                <a:latin typeface="Cambria" pitchFamily="18" charset="0"/>
              </a:rPr>
              <a:t>EPQ – Skills</a:t>
            </a:r>
            <a:endParaRPr lang="en-GB" sz="3200">
              <a:solidFill>
                <a:schemeClr val="bg1"/>
              </a:solidFill>
              <a:latin typeface="Cambria" pitchFamily="18" charset="0"/>
            </a:endParaRPr>
          </a:p>
        </p:txBody>
      </p:sp>
      <p:sp>
        <p:nvSpPr>
          <p:cNvPr id="21509" name="TextBox 32"/>
          <p:cNvSpPr txBox="1">
            <a:spLocks noChangeArrowheads="1"/>
          </p:cNvSpPr>
          <p:nvPr/>
        </p:nvSpPr>
        <p:spPr bwMode="auto">
          <a:xfrm>
            <a:off x="1403350" y="981075"/>
            <a:ext cx="6410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300"/>
              </a:spcBef>
              <a:spcAft>
                <a:spcPts val="300"/>
              </a:spcAft>
            </a:pPr>
            <a:r>
              <a:rPr lang="en-GB" sz="3200" b="1">
                <a:solidFill>
                  <a:srgbClr val="FF6600"/>
                </a:solidFill>
                <a:latin typeface="Cambria" pitchFamily="18" charset="0"/>
              </a:rPr>
              <a:t>Independent learning</a:t>
            </a:r>
          </a:p>
        </p:txBody>
      </p:sp>
      <p:sp>
        <p:nvSpPr>
          <p:cNvPr id="21510" name="TextBox 37"/>
          <p:cNvSpPr txBox="1">
            <a:spLocks noChangeArrowheads="1"/>
          </p:cNvSpPr>
          <p:nvPr/>
        </p:nvSpPr>
        <p:spPr bwMode="auto">
          <a:xfrm>
            <a:off x="611188" y="1628775"/>
            <a:ext cx="7991475" cy="1703388"/>
          </a:xfrm>
          <a:prstGeom prst="rect">
            <a:avLst/>
          </a:prstGeom>
          <a:noFill/>
          <a:ln>
            <a:noFill/>
          </a:ln>
        </p:spPr>
        <p:txBody>
          <a:bodyPr>
            <a:spAutoFit/>
          </a:bodyPr>
          <a:lstStyle>
            <a:lvl1pPr marL="355600" indent="-2603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ts val="500"/>
              </a:spcBef>
              <a:spcAft>
                <a:spcPts val="500"/>
              </a:spcAft>
            </a:pPr>
            <a:r>
              <a:rPr lang="en-GB" sz="2400" dirty="0">
                <a:latin typeface="Cambria" pitchFamily="18" charset="0"/>
              </a:rPr>
              <a:t>The EPQ qualification requires a high level of </a:t>
            </a:r>
            <a:r>
              <a:rPr lang="en-GB" sz="2400" b="1" i="1" dirty="0">
                <a:latin typeface="Cambria" pitchFamily="18" charset="0"/>
              </a:rPr>
              <a:t>independent learning</a:t>
            </a:r>
          </a:p>
          <a:p>
            <a:pPr algn="ctr" eaLnBrk="1" hangingPunct="1">
              <a:spcBef>
                <a:spcPts val="500"/>
              </a:spcBef>
              <a:spcAft>
                <a:spcPts val="500"/>
              </a:spcAft>
              <a:buFont typeface="Arial" charset="0"/>
              <a:buChar char="•"/>
            </a:pPr>
            <a:r>
              <a:rPr lang="en-GB" sz="2000" dirty="0">
                <a:latin typeface="Cambria" pitchFamily="18" charset="0"/>
              </a:rPr>
              <a:t>What is an independent learner?  </a:t>
            </a:r>
          </a:p>
          <a:p>
            <a:pPr algn="ctr" eaLnBrk="1" hangingPunct="1">
              <a:spcBef>
                <a:spcPts val="500"/>
              </a:spcBef>
              <a:spcAft>
                <a:spcPts val="500"/>
              </a:spcAft>
              <a:buFont typeface="Arial" charset="0"/>
              <a:buChar char="•"/>
            </a:pPr>
            <a:r>
              <a:rPr lang="en-GB" sz="2000" dirty="0">
                <a:latin typeface="Cambria" pitchFamily="18" charset="0"/>
              </a:rPr>
              <a:t>What does an independent learner look like?</a:t>
            </a:r>
          </a:p>
        </p:txBody>
      </p:sp>
    </p:spTree>
    <p:custDataLst>
      <p:tags r:id="rId1"/>
    </p:custDataLst>
    <p:extLst>
      <p:ext uri="{BB962C8B-B14F-4D97-AF65-F5344CB8AC3E}">
        <p14:creationId xmlns:p14="http://schemas.microsoft.com/office/powerpoint/2010/main" val="42814371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526</TotalTime>
  <Words>848</Words>
  <Application>Microsoft Office PowerPoint</Application>
  <PresentationFormat>On-screen Show (4:3)</PresentationFormat>
  <Paragraphs>100</Paragraphs>
  <Slides>15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Cambria</vt:lpstr>
      <vt:lpstr>Century Gothic</vt:lpstr>
      <vt:lpstr>Roboto</vt:lpstr>
      <vt:lpstr>Wingdings</vt:lpstr>
      <vt:lpstr>Wingdings 3</vt:lpstr>
      <vt:lpstr>Wisp</vt:lpstr>
      <vt:lpstr>Independent Research</vt:lpstr>
      <vt:lpstr>Introduction</vt:lpstr>
      <vt:lpstr>The Extended Project Qualification</vt:lpstr>
      <vt:lpstr>What is the EPQ?</vt:lpstr>
      <vt:lpstr>What Do Universities Think of the EPQ?</vt:lpstr>
      <vt:lpstr>What Is An EPQ Worth? </vt:lpstr>
      <vt:lpstr>PowerPoint Presentation</vt:lpstr>
      <vt:lpstr>PowerPoint Presentation</vt:lpstr>
      <vt:lpstr>PowerPoint Presentation</vt:lpstr>
      <vt:lpstr>PowerPoint Presentation</vt:lpstr>
      <vt:lpstr>PowerPoint Presentation</vt:lpstr>
      <vt:lpstr>Key Taught Skills</vt:lpstr>
      <vt:lpstr>How is the EPQ Graded? </vt:lpstr>
      <vt:lpstr>How do you choose your area of research?</vt:lpstr>
      <vt:lpstr>EPQ TOPICS AT HGS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Extended Project Qualification</dc:title>
  <dc:creator>Ian Sharpe</dc:creator>
  <cp:lastModifiedBy>taniya malik</cp:lastModifiedBy>
  <cp:revision>61</cp:revision>
  <dcterms:created xsi:type="dcterms:W3CDTF">2011-06-28T19:01:26Z</dcterms:created>
  <dcterms:modified xsi:type="dcterms:W3CDTF">2025-09-18T10:20:19Z</dcterms:modified>
</cp:coreProperties>
</file>