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7"/>
  </p:notesMasterIdLst>
  <p:sldIdLst>
    <p:sldId id="295" r:id="rId5"/>
    <p:sldId id="286" r:id="rId6"/>
    <p:sldId id="287" r:id="rId7"/>
    <p:sldId id="288" r:id="rId8"/>
    <p:sldId id="289" r:id="rId9"/>
    <p:sldId id="290" r:id="rId10"/>
    <p:sldId id="291" r:id="rId11"/>
    <p:sldId id="292" r:id="rId12"/>
    <p:sldId id="293" r:id="rId13"/>
    <p:sldId id="258" r:id="rId14"/>
    <p:sldId id="283" r:id="rId15"/>
    <p:sldId id="296" r:id="rId16"/>
    <p:sldId id="259" r:id="rId17"/>
    <p:sldId id="266" r:id="rId18"/>
    <p:sldId id="267" r:id="rId19"/>
    <p:sldId id="268" r:id="rId20"/>
    <p:sldId id="269" r:id="rId21"/>
    <p:sldId id="270" r:id="rId22"/>
    <p:sldId id="271" r:id="rId23"/>
    <p:sldId id="272" r:id="rId24"/>
    <p:sldId id="273" r:id="rId25"/>
    <p:sldId id="274" r:id="rId26"/>
    <p:sldId id="297" r:id="rId27"/>
    <p:sldId id="275" r:id="rId28"/>
    <p:sldId id="284" r:id="rId29"/>
    <p:sldId id="281" r:id="rId30"/>
    <p:sldId id="276" r:id="rId31"/>
    <p:sldId id="277" r:id="rId32"/>
    <p:sldId id="278" r:id="rId33"/>
    <p:sldId id="279" r:id="rId34"/>
    <p:sldId id="282" r:id="rId35"/>
    <p:sldId id="28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7D57F0-BBC1-BA23-FC92-EB4D4A5228F0}" v="23" dt="2022-03-08T10:08:56.4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83797" autoAdjust="0"/>
  </p:normalViewPr>
  <p:slideViewPr>
    <p:cSldViewPr snapToGrid="0">
      <p:cViewPr varScale="1">
        <p:scale>
          <a:sx n="96" d="100"/>
          <a:sy n="96" d="100"/>
        </p:scale>
        <p:origin x="86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Ruddy" userId="97451a77-f582-4cf4-9faf-989f5a0f1463" providerId="ADAL" clId="{6FF9507C-1926-4012-8182-01D889130AA5}"/>
    <pc:docChg chg="addSld modSld">
      <pc:chgData name="Sarah Ruddy" userId="97451a77-f582-4cf4-9faf-989f5a0f1463" providerId="ADAL" clId="{6FF9507C-1926-4012-8182-01D889130AA5}" dt="2021-05-25T11:02:45.946" v="33" actId="1076"/>
      <pc:docMkLst>
        <pc:docMk/>
      </pc:docMkLst>
      <pc:sldChg chg="modNotesTx">
        <pc:chgData name="Sarah Ruddy" userId="97451a77-f582-4cf4-9faf-989f5a0f1463" providerId="ADAL" clId="{6FF9507C-1926-4012-8182-01D889130AA5}" dt="2021-05-25T10:55:14.275" v="24" actId="6549"/>
        <pc:sldMkLst>
          <pc:docMk/>
          <pc:sldMk cId="0" sldId="275"/>
        </pc:sldMkLst>
      </pc:sldChg>
      <pc:sldChg chg="addSp modSp add">
        <pc:chgData name="Sarah Ruddy" userId="97451a77-f582-4cf4-9faf-989f5a0f1463" providerId="ADAL" clId="{6FF9507C-1926-4012-8182-01D889130AA5}" dt="2021-05-25T11:02:45.946" v="33" actId="1076"/>
        <pc:sldMkLst>
          <pc:docMk/>
          <pc:sldMk cId="345174859" sldId="284"/>
        </pc:sldMkLst>
        <pc:graphicFrameChg chg="mod">
          <ac:chgData name="Sarah Ruddy" userId="97451a77-f582-4cf4-9faf-989f5a0f1463" providerId="ADAL" clId="{6FF9507C-1926-4012-8182-01D889130AA5}" dt="2021-05-25T11:02:14.285" v="31"/>
          <ac:graphicFrameMkLst>
            <pc:docMk/>
            <pc:sldMk cId="345174859" sldId="284"/>
            <ac:graphicFrameMk id="5" creationId="{2368A8CB-C25B-48FC-A3A8-D72E69FAD119}"/>
          </ac:graphicFrameMkLst>
        </pc:graphicFrameChg>
        <pc:picChg chg="add mod">
          <ac:chgData name="Sarah Ruddy" userId="97451a77-f582-4cf4-9faf-989f5a0f1463" providerId="ADAL" clId="{6FF9507C-1926-4012-8182-01D889130AA5}" dt="2021-05-25T11:02:45.946" v="33" actId="1076"/>
          <ac:picMkLst>
            <pc:docMk/>
            <pc:sldMk cId="345174859" sldId="284"/>
            <ac:picMk id="4" creationId="{11124836-F585-4796-91ED-94A591232D6B}"/>
          </ac:picMkLst>
        </pc:picChg>
      </pc:sldChg>
    </pc:docChg>
  </pc:docChgLst>
  <pc:docChgLst>
    <pc:chgData name="Sarah Ruddy" userId="S::sru@herschel.slough.sch.uk::97451a77-f582-4cf4-9faf-989f5a0f1463" providerId="AD" clId="Web-{5D7D57F0-BBC1-BA23-FC92-EB4D4A5228F0}"/>
    <pc:docChg chg="addSld modSld sldOrd">
      <pc:chgData name="Sarah Ruddy" userId="S::sru@herschel.slough.sch.uk::97451a77-f582-4cf4-9faf-989f5a0f1463" providerId="AD" clId="Web-{5D7D57F0-BBC1-BA23-FC92-EB4D4A5228F0}" dt="2022-03-08T10:08:56.416" v="22"/>
      <pc:docMkLst>
        <pc:docMk/>
      </pc:docMkLst>
      <pc:sldChg chg="ord">
        <pc:chgData name="Sarah Ruddy" userId="S::sru@herschel.slough.sch.uk::97451a77-f582-4cf4-9faf-989f5a0f1463" providerId="AD" clId="Web-{5D7D57F0-BBC1-BA23-FC92-EB4D4A5228F0}" dt="2022-03-08T10:08:56.416" v="22"/>
        <pc:sldMkLst>
          <pc:docMk/>
          <pc:sldMk cId="2579701349" sldId="282"/>
        </pc:sldMkLst>
      </pc:sldChg>
      <pc:sldChg chg="addSp delSp modSp new">
        <pc:chgData name="Sarah Ruddy" userId="S::sru@herschel.slough.sch.uk::97451a77-f582-4cf4-9faf-989f5a0f1463" providerId="AD" clId="Web-{5D7D57F0-BBC1-BA23-FC92-EB4D4A5228F0}" dt="2022-03-08T10:08:43.603" v="21" actId="1076"/>
        <pc:sldMkLst>
          <pc:docMk/>
          <pc:sldMk cId="3704360224" sldId="296"/>
        </pc:sldMkLst>
        <pc:spChg chg="del">
          <ac:chgData name="Sarah Ruddy" userId="S::sru@herschel.slough.sch.uk::97451a77-f582-4cf4-9faf-989f5a0f1463" providerId="AD" clId="Web-{5D7D57F0-BBC1-BA23-FC92-EB4D4A5228F0}" dt="2022-03-08T10:05:21.457" v="1"/>
          <ac:spMkLst>
            <pc:docMk/>
            <pc:sldMk cId="3704360224" sldId="296"/>
            <ac:spMk id="3" creationId="{5C32FB8A-4F1F-48F0-B980-18202CE711F0}"/>
          </ac:spMkLst>
        </pc:spChg>
        <pc:spChg chg="add del mod">
          <ac:chgData name="Sarah Ruddy" userId="S::sru@herschel.slough.sch.uk::97451a77-f582-4cf4-9faf-989f5a0f1463" providerId="AD" clId="Web-{5D7D57F0-BBC1-BA23-FC92-EB4D4A5228F0}" dt="2022-03-08T10:07:53.226" v="12"/>
          <ac:spMkLst>
            <pc:docMk/>
            <pc:sldMk cId="3704360224" sldId="296"/>
            <ac:spMk id="6" creationId="{9C62C93C-DDB5-47F1-8FA8-5E5495F07237}"/>
          </ac:spMkLst>
        </pc:spChg>
        <pc:picChg chg="add del mod ord">
          <ac:chgData name="Sarah Ruddy" userId="S::sru@herschel.slough.sch.uk::97451a77-f582-4cf4-9faf-989f5a0f1463" providerId="AD" clId="Web-{5D7D57F0-BBC1-BA23-FC92-EB4D4A5228F0}" dt="2022-03-08T10:07:33.023" v="11"/>
          <ac:picMkLst>
            <pc:docMk/>
            <pc:sldMk cId="3704360224" sldId="296"/>
            <ac:picMk id="4" creationId="{D0AC5005-5D82-4A9A-BFE7-FFBC5FF5CC0D}"/>
          </ac:picMkLst>
        </pc:picChg>
        <pc:picChg chg="add mod ord">
          <ac:chgData name="Sarah Ruddy" userId="S::sru@herschel.slough.sch.uk::97451a77-f582-4cf4-9faf-989f5a0f1463" providerId="AD" clId="Web-{5D7D57F0-BBC1-BA23-FC92-EB4D4A5228F0}" dt="2022-03-08T10:08:43.603" v="21" actId="1076"/>
          <ac:picMkLst>
            <pc:docMk/>
            <pc:sldMk cId="3704360224" sldId="296"/>
            <ac:picMk id="7" creationId="{D7FDA88F-7EEB-4CA7-BFA5-D1547C66C42C}"/>
          </ac:picMkLst>
        </pc:picChg>
      </pc:sldChg>
      <pc:sldChg chg="addSp modSp new">
        <pc:chgData name="Sarah Ruddy" userId="S::sru@herschel.slough.sch.uk::97451a77-f582-4cf4-9faf-989f5a0f1463" providerId="AD" clId="Web-{5D7D57F0-BBC1-BA23-FC92-EB4D4A5228F0}" dt="2022-03-08T10:07:23.226" v="10" actId="1076"/>
        <pc:sldMkLst>
          <pc:docMk/>
          <pc:sldMk cId="2765732172" sldId="297"/>
        </pc:sldMkLst>
        <pc:picChg chg="add mod">
          <ac:chgData name="Sarah Ruddy" userId="S::sru@herschel.slough.sch.uk::97451a77-f582-4cf4-9faf-989f5a0f1463" providerId="AD" clId="Web-{5D7D57F0-BBC1-BA23-FC92-EB4D4A5228F0}" dt="2022-03-08T10:07:23.226" v="10" actId="1076"/>
          <ac:picMkLst>
            <pc:docMk/>
            <pc:sldMk cId="2765732172" sldId="297"/>
            <ac:picMk id="4" creationId="{A3ED3E50-FA5C-4704-A29B-960E8DF8D8A3}"/>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ata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C10BCA0-E4AF-499F-842D-3A0D03323C73}" type="doc">
      <dgm:prSet loTypeId="urn:microsoft.com/office/officeart/2005/8/layout/default" loCatId="list" qsTypeId="urn:microsoft.com/office/officeart/2005/8/quickstyle/simple2" qsCatId="simple" csTypeId="urn:microsoft.com/office/officeart/2005/8/colors/colorful1" csCatId="colorful"/>
      <dgm:spPr/>
      <dgm:t>
        <a:bodyPr/>
        <a:lstStyle/>
        <a:p>
          <a:endParaRPr lang="en-US"/>
        </a:p>
      </dgm:t>
    </dgm:pt>
    <dgm:pt modelId="{782825CB-5933-47E0-AEE0-DC396743AB8A}">
      <dgm:prSet/>
      <dgm:spPr/>
      <dgm:t>
        <a:bodyPr/>
        <a:lstStyle/>
        <a:p>
          <a:r>
            <a:rPr lang="en-GB" b="1"/>
            <a:t>1 in 4 people</a:t>
          </a:r>
          <a:r>
            <a:rPr lang="en-GB"/>
            <a:t> will experience some kind of mental health problem in the course of a year </a:t>
          </a:r>
          <a:endParaRPr lang="en-US"/>
        </a:p>
      </dgm:t>
    </dgm:pt>
    <dgm:pt modelId="{4F030BCD-64A4-4F5C-AA0A-90F63C5D09F3}" type="parTrans" cxnId="{8C1D42A9-C007-411B-BBE4-6E0A74AFC1A6}">
      <dgm:prSet/>
      <dgm:spPr/>
      <dgm:t>
        <a:bodyPr/>
        <a:lstStyle/>
        <a:p>
          <a:endParaRPr lang="en-US"/>
        </a:p>
      </dgm:t>
    </dgm:pt>
    <dgm:pt modelId="{167140C7-FDC8-4463-9FB2-1199E2C7A193}" type="sibTrans" cxnId="{8C1D42A9-C007-411B-BBE4-6E0A74AFC1A6}">
      <dgm:prSet/>
      <dgm:spPr/>
      <dgm:t>
        <a:bodyPr/>
        <a:lstStyle/>
        <a:p>
          <a:endParaRPr lang="en-US"/>
        </a:p>
      </dgm:t>
    </dgm:pt>
    <dgm:pt modelId="{2D8A8A1A-14C7-4D41-BC4F-4EAC628FE209}">
      <dgm:prSet/>
      <dgm:spPr/>
      <dgm:t>
        <a:bodyPr/>
        <a:lstStyle/>
        <a:p>
          <a:r>
            <a:rPr lang="en-GB" dirty="0"/>
            <a:t>Mixed anxiety and depression is the </a:t>
          </a:r>
          <a:r>
            <a:rPr lang="en-GB" b="1" dirty="0"/>
            <a:t>most common mental disorder</a:t>
          </a:r>
          <a:r>
            <a:rPr lang="en-GB" dirty="0"/>
            <a:t> in Britain</a:t>
          </a:r>
          <a:endParaRPr lang="en-US" dirty="0"/>
        </a:p>
      </dgm:t>
    </dgm:pt>
    <dgm:pt modelId="{67CB8F54-CD87-4B92-A2BA-912A5762832D}" type="parTrans" cxnId="{4C41CED1-C986-4AD6-A43C-F749F499ABFF}">
      <dgm:prSet/>
      <dgm:spPr/>
      <dgm:t>
        <a:bodyPr/>
        <a:lstStyle/>
        <a:p>
          <a:endParaRPr lang="en-US"/>
        </a:p>
      </dgm:t>
    </dgm:pt>
    <dgm:pt modelId="{79534F8A-E397-4A9A-81A8-1C52D6DB7483}" type="sibTrans" cxnId="{4C41CED1-C986-4AD6-A43C-F749F499ABFF}">
      <dgm:prSet/>
      <dgm:spPr/>
      <dgm:t>
        <a:bodyPr/>
        <a:lstStyle/>
        <a:p>
          <a:endParaRPr lang="en-US"/>
        </a:p>
      </dgm:t>
    </dgm:pt>
    <dgm:pt modelId="{77C8DFBC-5215-4E5A-89FA-70E0E612C616}">
      <dgm:prSet/>
      <dgm:spPr/>
      <dgm:t>
        <a:bodyPr/>
        <a:lstStyle/>
        <a:p>
          <a:r>
            <a:rPr lang="en-GB" b="1"/>
            <a:t>Women are more likely to have been treated for a mental health problem</a:t>
          </a:r>
          <a:r>
            <a:rPr lang="en-GB"/>
            <a:t> than men</a:t>
          </a:r>
          <a:endParaRPr lang="en-US"/>
        </a:p>
      </dgm:t>
    </dgm:pt>
    <dgm:pt modelId="{AE769303-9351-45CF-B66B-B829DB6C283A}" type="parTrans" cxnId="{BEB0AF44-2D55-4F74-B5AC-B63922EE58D0}">
      <dgm:prSet/>
      <dgm:spPr/>
      <dgm:t>
        <a:bodyPr/>
        <a:lstStyle/>
        <a:p>
          <a:endParaRPr lang="en-US"/>
        </a:p>
      </dgm:t>
    </dgm:pt>
    <dgm:pt modelId="{F85BA632-1414-4842-ABDC-1D53EBC1B9B8}" type="sibTrans" cxnId="{BEB0AF44-2D55-4F74-B5AC-B63922EE58D0}">
      <dgm:prSet/>
      <dgm:spPr/>
      <dgm:t>
        <a:bodyPr/>
        <a:lstStyle/>
        <a:p>
          <a:endParaRPr lang="en-US"/>
        </a:p>
      </dgm:t>
    </dgm:pt>
    <dgm:pt modelId="{892EA21C-4F66-43CE-BCB7-73CFA0C86DBA}">
      <dgm:prSet/>
      <dgm:spPr/>
      <dgm:t>
        <a:bodyPr/>
        <a:lstStyle/>
        <a:p>
          <a:r>
            <a:rPr lang="en-GB"/>
            <a:t>About </a:t>
          </a:r>
          <a:r>
            <a:rPr lang="en-GB" b="1"/>
            <a:t>10% of children have a mental health problem</a:t>
          </a:r>
          <a:r>
            <a:rPr lang="en-GB"/>
            <a:t> at any one time</a:t>
          </a:r>
          <a:endParaRPr lang="en-US"/>
        </a:p>
      </dgm:t>
    </dgm:pt>
    <dgm:pt modelId="{E0E4E27C-FAF5-437A-83E8-3DA4A67F45D0}" type="parTrans" cxnId="{96B822E9-D01B-4C5B-96B2-E59A0C10A18E}">
      <dgm:prSet/>
      <dgm:spPr/>
      <dgm:t>
        <a:bodyPr/>
        <a:lstStyle/>
        <a:p>
          <a:endParaRPr lang="en-US"/>
        </a:p>
      </dgm:t>
    </dgm:pt>
    <dgm:pt modelId="{70537805-D182-4BB5-8BC7-DF957A1D2E41}" type="sibTrans" cxnId="{96B822E9-D01B-4C5B-96B2-E59A0C10A18E}">
      <dgm:prSet/>
      <dgm:spPr/>
      <dgm:t>
        <a:bodyPr/>
        <a:lstStyle/>
        <a:p>
          <a:endParaRPr lang="en-US"/>
        </a:p>
      </dgm:t>
    </dgm:pt>
    <dgm:pt modelId="{B5A04A3F-86A5-4C82-95FB-1409365FA3F3}">
      <dgm:prSet/>
      <dgm:spPr/>
      <dgm:t>
        <a:bodyPr/>
        <a:lstStyle/>
        <a:p>
          <a:r>
            <a:rPr lang="en-GB" b="1"/>
            <a:t>Depression affects 1 in 5 older people</a:t>
          </a:r>
          <a:endParaRPr lang="en-US"/>
        </a:p>
      </dgm:t>
    </dgm:pt>
    <dgm:pt modelId="{C56C892B-0EE5-4CB9-A396-0FCAFDC3A9E4}" type="parTrans" cxnId="{AA4D10FE-04A1-410F-B454-BD22F42D85B2}">
      <dgm:prSet/>
      <dgm:spPr/>
      <dgm:t>
        <a:bodyPr/>
        <a:lstStyle/>
        <a:p>
          <a:endParaRPr lang="en-US"/>
        </a:p>
      </dgm:t>
    </dgm:pt>
    <dgm:pt modelId="{5F0A5085-902F-4665-B37E-9E4853A1F1F3}" type="sibTrans" cxnId="{AA4D10FE-04A1-410F-B454-BD22F42D85B2}">
      <dgm:prSet/>
      <dgm:spPr/>
      <dgm:t>
        <a:bodyPr/>
        <a:lstStyle/>
        <a:p>
          <a:endParaRPr lang="en-US"/>
        </a:p>
      </dgm:t>
    </dgm:pt>
    <dgm:pt modelId="{054EE20B-7211-4BFD-AD09-2AAA7FDF4CBB}">
      <dgm:prSet/>
      <dgm:spPr/>
      <dgm:t>
        <a:bodyPr/>
        <a:lstStyle/>
        <a:p>
          <a:r>
            <a:rPr lang="en-GB" b="1"/>
            <a:t>Suicides rates</a:t>
          </a:r>
          <a:r>
            <a:rPr lang="en-GB"/>
            <a:t> show that British men are three times as likely to die by suicide than British women </a:t>
          </a:r>
          <a:endParaRPr lang="en-US"/>
        </a:p>
      </dgm:t>
    </dgm:pt>
    <dgm:pt modelId="{8459C2D7-84BE-4664-B188-0A281C5A1338}" type="parTrans" cxnId="{D99FDA5A-3804-41C6-963F-DAC3FFD205E2}">
      <dgm:prSet/>
      <dgm:spPr/>
      <dgm:t>
        <a:bodyPr/>
        <a:lstStyle/>
        <a:p>
          <a:endParaRPr lang="en-US"/>
        </a:p>
      </dgm:t>
    </dgm:pt>
    <dgm:pt modelId="{7064D798-D19A-485C-A78A-BBCA830AE3F5}" type="sibTrans" cxnId="{D99FDA5A-3804-41C6-963F-DAC3FFD205E2}">
      <dgm:prSet/>
      <dgm:spPr/>
      <dgm:t>
        <a:bodyPr/>
        <a:lstStyle/>
        <a:p>
          <a:endParaRPr lang="en-US"/>
        </a:p>
      </dgm:t>
    </dgm:pt>
    <dgm:pt modelId="{4223B4C4-568E-41E3-BD68-66E42CE95970}">
      <dgm:prSet/>
      <dgm:spPr/>
      <dgm:t>
        <a:bodyPr/>
        <a:lstStyle/>
        <a:p>
          <a:r>
            <a:rPr lang="en-GB" b="1"/>
            <a:t>Self-harm statistics</a:t>
          </a:r>
          <a:r>
            <a:rPr lang="en-GB"/>
            <a:t> for the UK show one of the highest rates in Europe: 400 per 100,000 population </a:t>
          </a:r>
          <a:endParaRPr lang="en-US"/>
        </a:p>
      </dgm:t>
    </dgm:pt>
    <dgm:pt modelId="{D1E4D298-48D4-4716-B042-1C5E5235FBF2}" type="parTrans" cxnId="{16E7D586-C080-4BDD-A9B3-DF8B47E9554C}">
      <dgm:prSet/>
      <dgm:spPr/>
      <dgm:t>
        <a:bodyPr/>
        <a:lstStyle/>
        <a:p>
          <a:endParaRPr lang="en-US"/>
        </a:p>
      </dgm:t>
    </dgm:pt>
    <dgm:pt modelId="{84B79D17-A704-41E3-A757-8227DAB9B37A}" type="sibTrans" cxnId="{16E7D586-C080-4BDD-A9B3-DF8B47E9554C}">
      <dgm:prSet/>
      <dgm:spPr/>
      <dgm:t>
        <a:bodyPr/>
        <a:lstStyle/>
        <a:p>
          <a:endParaRPr lang="en-US"/>
        </a:p>
      </dgm:t>
    </dgm:pt>
    <dgm:pt modelId="{883B9A30-7B00-40FF-BC4D-03376B358A02}">
      <dgm:prSet/>
      <dgm:spPr/>
      <dgm:t>
        <a:bodyPr/>
        <a:lstStyle/>
        <a:p>
          <a:r>
            <a:rPr lang="en-GB"/>
            <a:t>Only </a:t>
          </a:r>
          <a:r>
            <a:rPr lang="en-GB" b="1"/>
            <a:t>1 in 10 prisoners has no mental disorder</a:t>
          </a:r>
          <a:endParaRPr lang="en-US"/>
        </a:p>
      </dgm:t>
    </dgm:pt>
    <dgm:pt modelId="{7C9ECB0D-1AAC-43EB-9378-B1FEC076A515}" type="parTrans" cxnId="{92954486-A4C1-49E3-A930-A2D8250BC053}">
      <dgm:prSet/>
      <dgm:spPr/>
      <dgm:t>
        <a:bodyPr/>
        <a:lstStyle/>
        <a:p>
          <a:endParaRPr lang="en-US"/>
        </a:p>
      </dgm:t>
    </dgm:pt>
    <dgm:pt modelId="{05F298B4-CD1A-4641-9E60-260A32E8F8F0}" type="sibTrans" cxnId="{92954486-A4C1-49E3-A930-A2D8250BC053}">
      <dgm:prSet/>
      <dgm:spPr/>
      <dgm:t>
        <a:bodyPr/>
        <a:lstStyle/>
        <a:p>
          <a:endParaRPr lang="en-US"/>
        </a:p>
      </dgm:t>
    </dgm:pt>
    <dgm:pt modelId="{C529E188-29C4-486D-9679-15D81518C9FF}" type="pres">
      <dgm:prSet presAssocID="{9C10BCA0-E4AF-499F-842D-3A0D03323C73}" presName="diagram" presStyleCnt="0">
        <dgm:presLayoutVars>
          <dgm:dir/>
          <dgm:resizeHandles val="exact"/>
        </dgm:presLayoutVars>
      </dgm:prSet>
      <dgm:spPr/>
    </dgm:pt>
    <dgm:pt modelId="{15BA4689-8F94-4A4D-9746-FE5FB9A46474}" type="pres">
      <dgm:prSet presAssocID="{782825CB-5933-47E0-AEE0-DC396743AB8A}" presName="node" presStyleLbl="node1" presStyleIdx="0" presStyleCnt="8">
        <dgm:presLayoutVars>
          <dgm:bulletEnabled val="1"/>
        </dgm:presLayoutVars>
      </dgm:prSet>
      <dgm:spPr/>
    </dgm:pt>
    <dgm:pt modelId="{22154A86-766A-4679-8B5D-52E44FF4976D}" type="pres">
      <dgm:prSet presAssocID="{167140C7-FDC8-4463-9FB2-1199E2C7A193}" presName="sibTrans" presStyleCnt="0"/>
      <dgm:spPr/>
    </dgm:pt>
    <dgm:pt modelId="{DBCD87AA-F710-497E-B093-A783C0A7D401}" type="pres">
      <dgm:prSet presAssocID="{2D8A8A1A-14C7-4D41-BC4F-4EAC628FE209}" presName="node" presStyleLbl="node1" presStyleIdx="1" presStyleCnt="8">
        <dgm:presLayoutVars>
          <dgm:bulletEnabled val="1"/>
        </dgm:presLayoutVars>
      </dgm:prSet>
      <dgm:spPr/>
    </dgm:pt>
    <dgm:pt modelId="{6A0EEEB8-AC30-47C6-8E38-F1F697AE4A4D}" type="pres">
      <dgm:prSet presAssocID="{79534F8A-E397-4A9A-81A8-1C52D6DB7483}" presName="sibTrans" presStyleCnt="0"/>
      <dgm:spPr/>
    </dgm:pt>
    <dgm:pt modelId="{39A8B530-D5AE-42C5-BB1F-8FB9FF4FC157}" type="pres">
      <dgm:prSet presAssocID="{77C8DFBC-5215-4E5A-89FA-70E0E612C616}" presName="node" presStyleLbl="node1" presStyleIdx="2" presStyleCnt="8">
        <dgm:presLayoutVars>
          <dgm:bulletEnabled val="1"/>
        </dgm:presLayoutVars>
      </dgm:prSet>
      <dgm:spPr/>
    </dgm:pt>
    <dgm:pt modelId="{E3536B5D-CBAC-4FA0-BCDE-6DB9BCD2ECD5}" type="pres">
      <dgm:prSet presAssocID="{F85BA632-1414-4842-ABDC-1D53EBC1B9B8}" presName="sibTrans" presStyleCnt="0"/>
      <dgm:spPr/>
    </dgm:pt>
    <dgm:pt modelId="{BA43E745-C039-4B1A-97EA-10D1D8838078}" type="pres">
      <dgm:prSet presAssocID="{892EA21C-4F66-43CE-BCB7-73CFA0C86DBA}" presName="node" presStyleLbl="node1" presStyleIdx="3" presStyleCnt="8">
        <dgm:presLayoutVars>
          <dgm:bulletEnabled val="1"/>
        </dgm:presLayoutVars>
      </dgm:prSet>
      <dgm:spPr/>
    </dgm:pt>
    <dgm:pt modelId="{21D62B2A-1ED2-4A52-9838-777F5F90CA78}" type="pres">
      <dgm:prSet presAssocID="{70537805-D182-4BB5-8BC7-DF957A1D2E41}" presName="sibTrans" presStyleCnt="0"/>
      <dgm:spPr/>
    </dgm:pt>
    <dgm:pt modelId="{7F83D6D6-8E0D-46D5-8479-E12ECFEDB3B1}" type="pres">
      <dgm:prSet presAssocID="{B5A04A3F-86A5-4C82-95FB-1409365FA3F3}" presName="node" presStyleLbl="node1" presStyleIdx="4" presStyleCnt="8">
        <dgm:presLayoutVars>
          <dgm:bulletEnabled val="1"/>
        </dgm:presLayoutVars>
      </dgm:prSet>
      <dgm:spPr/>
    </dgm:pt>
    <dgm:pt modelId="{0B5DA1D5-F5BB-4A3D-9683-96818D43B52B}" type="pres">
      <dgm:prSet presAssocID="{5F0A5085-902F-4665-B37E-9E4853A1F1F3}" presName="sibTrans" presStyleCnt="0"/>
      <dgm:spPr/>
    </dgm:pt>
    <dgm:pt modelId="{C94C9213-8703-436B-8E19-7BF90567618F}" type="pres">
      <dgm:prSet presAssocID="{054EE20B-7211-4BFD-AD09-2AAA7FDF4CBB}" presName="node" presStyleLbl="node1" presStyleIdx="5" presStyleCnt="8">
        <dgm:presLayoutVars>
          <dgm:bulletEnabled val="1"/>
        </dgm:presLayoutVars>
      </dgm:prSet>
      <dgm:spPr/>
    </dgm:pt>
    <dgm:pt modelId="{442B043C-CA4B-413F-B3B9-DA324A733141}" type="pres">
      <dgm:prSet presAssocID="{7064D798-D19A-485C-A78A-BBCA830AE3F5}" presName="sibTrans" presStyleCnt="0"/>
      <dgm:spPr/>
    </dgm:pt>
    <dgm:pt modelId="{A8C1E4D6-6799-479F-9063-BD3F9C2356D5}" type="pres">
      <dgm:prSet presAssocID="{4223B4C4-568E-41E3-BD68-66E42CE95970}" presName="node" presStyleLbl="node1" presStyleIdx="6" presStyleCnt="8">
        <dgm:presLayoutVars>
          <dgm:bulletEnabled val="1"/>
        </dgm:presLayoutVars>
      </dgm:prSet>
      <dgm:spPr/>
    </dgm:pt>
    <dgm:pt modelId="{A29485FD-3A9F-4047-B44D-82D6C8DED108}" type="pres">
      <dgm:prSet presAssocID="{84B79D17-A704-41E3-A757-8227DAB9B37A}" presName="sibTrans" presStyleCnt="0"/>
      <dgm:spPr/>
    </dgm:pt>
    <dgm:pt modelId="{7A0714A7-ADE1-4723-B1A4-4A3B7D6000F6}" type="pres">
      <dgm:prSet presAssocID="{883B9A30-7B00-40FF-BC4D-03376B358A02}" presName="node" presStyleLbl="node1" presStyleIdx="7" presStyleCnt="8">
        <dgm:presLayoutVars>
          <dgm:bulletEnabled val="1"/>
        </dgm:presLayoutVars>
      </dgm:prSet>
      <dgm:spPr/>
    </dgm:pt>
  </dgm:ptLst>
  <dgm:cxnLst>
    <dgm:cxn modelId="{4B644F05-DBEB-4AD2-92D0-AB94D0CB8622}" type="presOf" srcId="{2D8A8A1A-14C7-4D41-BC4F-4EAC628FE209}" destId="{DBCD87AA-F710-497E-B093-A783C0A7D401}" srcOrd="0" destOrd="0" presId="urn:microsoft.com/office/officeart/2005/8/layout/default"/>
    <dgm:cxn modelId="{C82CB136-64F6-4337-A32C-EF1DB90C34E6}" type="presOf" srcId="{782825CB-5933-47E0-AEE0-DC396743AB8A}" destId="{15BA4689-8F94-4A4D-9746-FE5FB9A46474}" srcOrd="0" destOrd="0" presId="urn:microsoft.com/office/officeart/2005/8/layout/default"/>
    <dgm:cxn modelId="{BEB0AF44-2D55-4F74-B5AC-B63922EE58D0}" srcId="{9C10BCA0-E4AF-499F-842D-3A0D03323C73}" destId="{77C8DFBC-5215-4E5A-89FA-70E0E612C616}" srcOrd="2" destOrd="0" parTransId="{AE769303-9351-45CF-B66B-B829DB6C283A}" sibTransId="{F85BA632-1414-4842-ABDC-1D53EBC1B9B8}"/>
    <dgm:cxn modelId="{2CADE851-56F2-44B4-AC70-BC8F662302E8}" type="presOf" srcId="{892EA21C-4F66-43CE-BCB7-73CFA0C86DBA}" destId="{BA43E745-C039-4B1A-97EA-10D1D8838078}" srcOrd="0" destOrd="0" presId="urn:microsoft.com/office/officeart/2005/8/layout/default"/>
    <dgm:cxn modelId="{D99FDA5A-3804-41C6-963F-DAC3FFD205E2}" srcId="{9C10BCA0-E4AF-499F-842D-3A0D03323C73}" destId="{054EE20B-7211-4BFD-AD09-2AAA7FDF4CBB}" srcOrd="5" destOrd="0" parTransId="{8459C2D7-84BE-4664-B188-0A281C5A1338}" sibTransId="{7064D798-D19A-485C-A78A-BBCA830AE3F5}"/>
    <dgm:cxn modelId="{92954486-A4C1-49E3-A930-A2D8250BC053}" srcId="{9C10BCA0-E4AF-499F-842D-3A0D03323C73}" destId="{883B9A30-7B00-40FF-BC4D-03376B358A02}" srcOrd="7" destOrd="0" parTransId="{7C9ECB0D-1AAC-43EB-9378-B1FEC076A515}" sibTransId="{05F298B4-CD1A-4641-9E60-260A32E8F8F0}"/>
    <dgm:cxn modelId="{16E7D586-C080-4BDD-A9B3-DF8B47E9554C}" srcId="{9C10BCA0-E4AF-499F-842D-3A0D03323C73}" destId="{4223B4C4-568E-41E3-BD68-66E42CE95970}" srcOrd="6" destOrd="0" parTransId="{D1E4D298-48D4-4716-B042-1C5E5235FBF2}" sibTransId="{84B79D17-A704-41E3-A757-8227DAB9B37A}"/>
    <dgm:cxn modelId="{22B7BB94-7FBF-4737-BA2F-C2EBE29C66D6}" type="presOf" srcId="{883B9A30-7B00-40FF-BC4D-03376B358A02}" destId="{7A0714A7-ADE1-4723-B1A4-4A3B7D6000F6}" srcOrd="0" destOrd="0" presId="urn:microsoft.com/office/officeart/2005/8/layout/default"/>
    <dgm:cxn modelId="{E79D4298-7E57-4ED7-8F00-091524BD3B0C}" type="presOf" srcId="{4223B4C4-568E-41E3-BD68-66E42CE95970}" destId="{A8C1E4D6-6799-479F-9063-BD3F9C2356D5}" srcOrd="0" destOrd="0" presId="urn:microsoft.com/office/officeart/2005/8/layout/default"/>
    <dgm:cxn modelId="{8C1D42A9-C007-411B-BBE4-6E0A74AFC1A6}" srcId="{9C10BCA0-E4AF-499F-842D-3A0D03323C73}" destId="{782825CB-5933-47E0-AEE0-DC396743AB8A}" srcOrd="0" destOrd="0" parTransId="{4F030BCD-64A4-4F5C-AA0A-90F63C5D09F3}" sibTransId="{167140C7-FDC8-4463-9FB2-1199E2C7A193}"/>
    <dgm:cxn modelId="{4C41CED1-C986-4AD6-A43C-F749F499ABFF}" srcId="{9C10BCA0-E4AF-499F-842D-3A0D03323C73}" destId="{2D8A8A1A-14C7-4D41-BC4F-4EAC628FE209}" srcOrd="1" destOrd="0" parTransId="{67CB8F54-CD87-4B92-A2BA-912A5762832D}" sibTransId="{79534F8A-E397-4A9A-81A8-1C52D6DB7483}"/>
    <dgm:cxn modelId="{96B822E9-D01B-4C5B-96B2-E59A0C10A18E}" srcId="{9C10BCA0-E4AF-499F-842D-3A0D03323C73}" destId="{892EA21C-4F66-43CE-BCB7-73CFA0C86DBA}" srcOrd="3" destOrd="0" parTransId="{E0E4E27C-FAF5-437A-83E8-3DA4A67F45D0}" sibTransId="{70537805-D182-4BB5-8BC7-DF957A1D2E41}"/>
    <dgm:cxn modelId="{D7B0CCEF-9101-4AB2-860F-F2B90B5B1D5C}" type="presOf" srcId="{9C10BCA0-E4AF-499F-842D-3A0D03323C73}" destId="{C529E188-29C4-486D-9679-15D81518C9FF}" srcOrd="0" destOrd="0" presId="urn:microsoft.com/office/officeart/2005/8/layout/default"/>
    <dgm:cxn modelId="{EF4C25F0-F6BF-4194-88FD-67D208ED8A5B}" type="presOf" srcId="{054EE20B-7211-4BFD-AD09-2AAA7FDF4CBB}" destId="{C94C9213-8703-436B-8E19-7BF90567618F}" srcOrd="0" destOrd="0" presId="urn:microsoft.com/office/officeart/2005/8/layout/default"/>
    <dgm:cxn modelId="{955B76F5-F83C-40EC-8A09-38B03AECB314}" type="presOf" srcId="{B5A04A3F-86A5-4C82-95FB-1409365FA3F3}" destId="{7F83D6D6-8E0D-46D5-8479-E12ECFEDB3B1}" srcOrd="0" destOrd="0" presId="urn:microsoft.com/office/officeart/2005/8/layout/default"/>
    <dgm:cxn modelId="{AA4D10FE-04A1-410F-B454-BD22F42D85B2}" srcId="{9C10BCA0-E4AF-499F-842D-3A0D03323C73}" destId="{B5A04A3F-86A5-4C82-95FB-1409365FA3F3}" srcOrd="4" destOrd="0" parTransId="{C56C892B-0EE5-4CB9-A396-0FCAFDC3A9E4}" sibTransId="{5F0A5085-902F-4665-B37E-9E4853A1F1F3}"/>
    <dgm:cxn modelId="{1FE1E9FF-6C85-48C1-B1DE-75DEE096783F}" type="presOf" srcId="{77C8DFBC-5215-4E5A-89FA-70E0E612C616}" destId="{39A8B530-D5AE-42C5-BB1F-8FB9FF4FC157}" srcOrd="0" destOrd="0" presId="urn:microsoft.com/office/officeart/2005/8/layout/default"/>
    <dgm:cxn modelId="{88B7A079-5C20-45A1-B574-32D0588CB967}" type="presParOf" srcId="{C529E188-29C4-486D-9679-15D81518C9FF}" destId="{15BA4689-8F94-4A4D-9746-FE5FB9A46474}" srcOrd="0" destOrd="0" presId="urn:microsoft.com/office/officeart/2005/8/layout/default"/>
    <dgm:cxn modelId="{7B7491A5-3365-46F8-831F-871C643DF78D}" type="presParOf" srcId="{C529E188-29C4-486D-9679-15D81518C9FF}" destId="{22154A86-766A-4679-8B5D-52E44FF4976D}" srcOrd="1" destOrd="0" presId="urn:microsoft.com/office/officeart/2005/8/layout/default"/>
    <dgm:cxn modelId="{3683F7AD-BE7A-4E25-A762-6A948C1643C5}" type="presParOf" srcId="{C529E188-29C4-486D-9679-15D81518C9FF}" destId="{DBCD87AA-F710-497E-B093-A783C0A7D401}" srcOrd="2" destOrd="0" presId="urn:microsoft.com/office/officeart/2005/8/layout/default"/>
    <dgm:cxn modelId="{6C21F08B-B064-476F-82EF-83CA23DE280E}" type="presParOf" srcId="{C529E188-29C4-486D-9679-15D81518C9FF}" destId="{6A0EEEB8-AC30-47C6-8E38-F1F697AE4A4D}" srcOrd="3" destOrd="0" presId="urn:microsoft.com/office/officeart/2005/8/layout/default"/>
    <dgm:cxn modelId="{7A501A74-4840-41DC-86E1-BABEBFCE3670}" type="presParOf" srcId="{C529E188-29C4-486D-9679-15D81518C9FF}" destId="{39A8B530-D5AE-42C5-BB1F-8FB9FF4FC157}" srcOrd="4" destOrd="0" presId="urn:microsoft.com/office/officeart/2005/8/layout/default"/>
    <dgm:cxn modelId="{F42ACB92-BD5B-45A3-AFF3-D0C75466ABDD}" type="presParOf" srcId="{C529E188-29C4-486D-9679-15D81518C9FF}" destId="{E3536B5D-CBAC-4FA0-BCDE-6DB9BCD2ECD5}" srcOrd="5" destOrd="0" presId="urn:microsoft.com/office/officeart/2005/8/layout/default"/>
    <dgm:cxn modelId="{24AE8E48-14B8-4EA2-8E31-CA42D566C788}" type="presParOf" srcId="{C529E188-29C4-486D-9679-15D81518C9FF}" destId="{BA43E745-C039-4B1A-97EA-10D1D8838078}" srcOrd="6" destOrd="0" presId="urn:microsoft.com/office/officeart/2005/8/layout/default"/>
    <dgm:cxn modelId="{6C266B30-9496-45F9-8135-F22A55C2615F}" type="presParOf" srcId="{C529E188-29C4-486D-9679-15D81518C9FF}" destId="{21D62B2A-1ED2-4A52-9838-777F5F90CA78}" srcOrd="7" destOrd="0" presId="urn:microsoft.com/office/officeart/2005/8/layout/default"/>
    <dgm:cxn modelId="{894222D1-5E90-4E63-8B14-216A01C580F0}" type="presParOf" srcId="{C529E188-29C4-486D-9679-15D81518C9FF}" destId="{7F83D6D6-8E0D-46D5-8479-E12ECFEDB3B1}" srcOrd="8" destOrd="0" presId="urn:microsoft.com/office/officeart/2005/8/layout/default"/>
    <dgm:cxn modelId="{2F6BE5DD-B4A2-4007-AD32-15364EED0CCB}" type="presParOf" srcId="{C529E188-29C4-486D-9679-15D81518C9FF}" destId="{0B5DA1D5-F5BB-4A3D-9683-96818D43B52B}" srcOrd="9" destOrd="0" presId="urn:microsoft.com/office/officeart/2005/8/layout/default"/>
    <dgm:cxn modelId="{4DEE9824-741B-46FF-9754-58D0D9BAC28B}" type="presParOf" srcId="{C529E188-29C4-486D-9679-15D81518C9FF}" destId="{C94C9213-8703-436B-8E19-7BF90567618F}" srcOrd="10" destOrd="0" presId="urn:microsoft.com/office/officeart/2005/8/layout/default"/>
    <dgm:cxn modelId="{A300BD7E-6470-40D3-82D2-97397699C40A}" type="presParOf" srcId="{C529E188-29C4-486D-9679-15D81518C9FF}" destId="{442B043C-CA4B-413F-B3B9-DA324A733141}" srcOrd="11" destOrd="0" presId="urn:microsoft.com/office/officeart/2005/8/layout/default"/>
    <dgm:cxn modelId="{F8B78F68-98D3-457F-9BE3-7D6249A0F9D4}" type="presParOf" srcId="{C529E188-29C4-486D-9679-15D81518C9FF}" destId="{A8C1E4D6-6799-479F-9063-BD3F9C2356D5}" srcOrd="12" destOrd="0" presId="urn:microsoft.com/office/officeart/2005/8/layout/default"/>
    <dgm:cxn modelId="{21647CB3-4151-4D2A-A5F0-35885F02A309}" type="presParOf" srcId="{C529E188-29C4-486D-9679-15D81518C9FF}" destId="{A29485FD-3A9F-4047-B44D-82D6C8DED108}" srcOrd="13" destOrd="0" presId="urn:microsoft.com/office/officeart/2005/8/layout/default"/>
    <dgm:cxn modelId="{89A45BF4-588E-43DE-814A-F81DF2947E01}" type="presParOf" srcId="{C529E188-29C4-486D-9679-15D81518C9FF}" destId="{7A0714A7-ADE1-4723-B1A4-4A3B7D6000F6}"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5E0708-8E7B-4A10-BB09-F02304F1786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E702D70-6908-41E5-9CDC-95F0880582FD}">
      <dgm:prSet/>
      <dgm:spPr/>
      <dgm:t>
        <a:bodyPr/>
        <a:lstStyle/>
        <a:p>
          <a:r>
            <a:rPr lang="en-GB"/>
            <a:t>What assumptions would you make if a friend displayed this type of behaviour?</a:t>
          </a:r>
          <a:endParaRPr lang="en-US"/>
        </a:p>
      </dgm:t>
    </dgm:pt>
    <dgm:pt modelId="{DC4B106B-C710-454A-9758-419D4C10CD76}" type="parTrans" cxnId="{A57A6270-5F32-4E58-8578-87FAD60AF34D}">
      <dgm:prSet/>
      <dgm:spPr/>
      <dgm:t>
        <a:bodyPr/>
        <a:lstStyle/>
        <a:p>
          <a:endParaRPr lang="en-US"/>
        </a:p>
      </dgm:t>
    </dgm:pt>
    <dgm:pt modelId="{5BCDE3BC-4391-4FC4-AEA3-6031BECF4245}" type="sibTrans" cxnId="{A57A6270-5F32-4E58-8578-87FAD60AF34D}">
      <dgm:prSet/>
      <dgm:spPr/>
      <dgm:t>
        <a:bodyPr/>
        <a:lstStyle/>
        <a:p>
          <a:endParaRPr lang="en-US"/>
        </a:p>
      </dgm:t>
    </dgm:pt>
    <dgm:pt modelId="{10C70FB3-9C0B-4859-A24C-D7DFEA508B4B}">
      <dgm:prSet/>
      <dgm:spPr/>
      <dgm:t>
        <a:bodyPr/>
        <a:lstStyle/>
        <a:p>
          <a:r>
            <a:rPr lang="en-GB"/>
            <a:t>At what point would you, as a peer start to worry?</a:t>
          </a:r>
          <a:endParaRPr lang="en-US"/>
        </a:p>
      </dgm:t>
    </dgm:pt>
    <dgm:pt modelId="{6B4766D0-C419-43A0-A233-C4F40B2AFE8D}" type="parTrans" cxnId="{A932BB37-A89D-49B0-A042-DAD5B3A9A32E}">
      <dgm:prSet/>
      <dgm:spPr/>
      <dgm:t>
        <a:bodyPr/>
        <a:lstStyle/>
        <a:p>
          <a:endParaRPr lang="en-US"/>
        </a:p>
      </dgm:t>
    </dgm:pt>
    <dgm:pt modelId="{F8D6CAC5-2038-4816-8EFE-7FE4DA85313E}" type="sibTrans" cxnId="{A932BB37-A89D-49B0-A042-DAD5B3A9A32E}">
      <dgm:prSet/>
      <dgm:spPr/>
      <dgm:t>
        <a:bodyPr/>
        <a:lstStyle/>
        <a:p>
          <a:endParaRPr lang="en-US"/>
        </a:p>
      </dgm:t>
    </dgm:pt>
    <dgm:pt modelId="{55972040-2709-474F-9AB0-920D0573DA06}" type="pres">
      <dgm:prSet presAssocID="{7A5E0708-8E7B-4A10-BB09-F02304F17866}" presName="root" presStyleCnt="0">
        <dgm:presLayoutVars>
          <dgm:dir/>
          <dgm:resizeHandles val="exact"/>
        </dgm:presLayoutVars>
      </dgm:prSet>
      <dgm:spPr/>
    </dgm:pt>
    <dgm:pt modelId="{470EB196-C5A6-44AC-9685-42B1D0163AC4}" type="pres">
      <dgm:prSet presAssocID="{6E702D70-6908-41E5-9CDC-95F0880582FD}" presName="compNode" presStyleCnt="0"/>
      <dgm:spPr/>
    </dgm:pt>
    <dgm:pt modelId="{FC6398F5-4B68-4FB9-A4C3-72D28EAF78CB}" type="pres">
      <dgm:prSet presAssocID="{6E702D70-6908-41E5-9CDC-95F0880582FD}" presName="bgRect" presStyleLbl="bgShp" presStyleIdx="0" presStyleCnt="2"/>
      <dgm:spPr/>
    </dgm:pt>
    <dgm:pt modelId="{2ADE5B15-2EDF-487B-9E9F-74009C00909A}" type="pres">
      <dgm:prSet presAssocID="{6E702D70-6908-41E5-9CDC-95F0880582F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B47C27A6-55E8-40A5-B86D-3613F8DB6EBA}" type="pres">
      <dgm:prSet presAssocID="{6E702D70-6908-41E5-9CDC-95F0880582FD}" presName="spaceRect" presStyleCnt="0"/>
      <dgm:spPr/>
    </dgm:pt>
    <dgm:pt modelId="{5D03985F-5A5A-49DC-9E17-77ED8BBCC54A}" type="pres">
      <dgm:prSet presAssocID="{6E702D70-6908-41E5-9CDC-95F0880582FD}" presName="parTx" presStyleLbl="revTx" presStyleIdx="0" presStyleCnt="2">
        <dgm:presLayoutVars>
          <dgm:chMax val="0"/>
          <dgm:chPref val="0"/>
        </dgm:presLayoutVars>
      </dgm:prSet>
      <dgm:spPr/>
    </dgm:pt>
    <dgm:pt modelId="{77D6B2A3-EC43-43AC-A06E-53E560023CB8}" type="pres">
      <dgm:prSet presAssocID="{5BCDE3BC-4391-4FC4-AEA3-6031BECF4245}" presName="sibTrans" presStyleCnt="0"/>
      <dgm:spPr/>
    </dgm:pt>
    <dgm:pt modelId="{68124798-E422-48F5-828C-C4A4A7C484B0}" type="pres">
      <dgm:prSet presAssocID="{10C70FB3-9C0B-4859-A24C-D7DFEA508B4B}" presName="compNode" presStyleCnt="0"/>
      <dgm:spPr/>
    </dgm:pt>
    <dgm:pt modelId="{1BFAF848-06F3-41A7-A66B-8E856FFD03D0}" type="pres">
      <dgm:prSet presAssocID="{10C70FB3-9C0B-4859-A24C-D7DFEA508B4B}" presName="bgRect" presStyleLbl="bgShp" presStyleIdx="1" presStyleCnt="2"/>
      <dgm:spPr/>
    </dgm:pt>
    <dgm:pt modelId="{62B0BA8E-E562-4594-9796-9DC6A9636C91}" type="pres">
      <dgm:prSet presAssocID="{10C70FB3-9C0B-4859-A24C-D7DFEA508B4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fused Person"/>
        </a:ext>
      </dgm:extLst>
    </dgm:pt>
    <dgm:pt modelId="{8412D36B-EB9C-4DF5-99B5-FA58AC33D5D5}" type="pres">
      <dgm:prSet presAssocID="{10C70FB3-9C0B-4859-A24C-D7DFEA508B4B}" presName="spaceRect" presStyleCnt="0"/>
      <dgm:spPr/>
    </dgm:pt>
    <dgm:pt modelId="{34E91ED3-5B2C-4EDA-9D82-24021AA6365B}" type="pres">
      <dgm:prSet presAssocID="{10C70FB3-9C0B-4859-A24C-D7DFEA508B4B}" presName="parTx" presStyleLbl="revTx" presStyleIdx="1" presStyleCnt="2">
        <dgm:presLayoutVars>
          <dgm:chMax val="0"/>
          <dgm:chPref val="0"/>
        </dgm:presLayoutVars>
      </dgm:prSet>
      <dgm:spPr/>
    </dgm:pt>
  </dgm:ptLst>
  <dgm:cxnLst>
    <dgm:cxn modelId="{A932BB37-A89D-49B0-A042-DAD5B3A9A32E}" srcId="{7A5E0708-8E7B-4A10-BB09-F02304F17866}" destId="{10C70FB3-9C0B-4859-A24C-D7DFEA508B4B}" srcOrd="1" destOrd="0" parTransId="{6B4766D0-C419-43A0-A233-C4F40B2AFE8D}" sibTransId="{F8D6CAC5-2038-4816-8EFE-7FE4DA85313E}"/>
    <dgm:cxn modelId="{271D6E5C-99E9-4E67-98EC-4B8FAFAE9652}" type="presOf" srcId="{10C70FB3-9C0B-4859-A24C-D7DFEA508B4B}" destId="{34E91ED3-5B2C-4EDA-9D82-24021AA6365B}" srcOrd="0" destOrd="0" presId="urn:microsoft.com/office/officeart/2018/2/layout/IconVerticalSolidList"/>
    <dgm:cxn modelId="{A57A6270-5F32-4E58-8578-87FAD60AF34D}" srcId="{7A5E0708-8E7B-4A10-BB09-F02304F17866}" destId="{6E702D70-6908-41E5-9CDC-95F0880582FD}" srcOrd="0" destOrd="0" parTransId="{DC4B106B-C710-454A-9758-419D4C10CD76}" sibTransId="{5BCDE3BC-4391-4FC4-AEA3-6031BECF4245}"/>
    <dgm:cxn modelId="{D93A118C-3FC9-42FB-9CC3-A7A4D402FDB4}" type="presOf" srcId="{6E702D70-6908-41E5-9CDC-95F0880582FD}" destId="{5D03985F-5A5A-49DC-9E17-77ED8BBCC54A}" srcOrd="0" destOrd="0" presId="urn:microsoft.com/office/officeart/2018/2/layout/IconVerticalSolidList"/>
    <dgm:cxn modelId="{2EC216E2-2DDE-4FE2-ADCE-4F206CF47765}" type="presOf" srcId="{7A5E0708-8E7B-4A10-BB09-F02304F17866}" destId="{55972040-2709-474F-9AB0-920D0573DA06}" srcOrd="0" destOrd="0" presId="urn:microsoft.com/office/officeart/2018/2/layout/IconVerticalSolidList"/>
    <dgm:cxn modelId="{42DB5D91-110F-4ABE-A44C-6D78F8ABA232}" type="presParOf" srcId="{55972040-2709-474F-9AB0-920D0573DA06}" destId="{470EB196-C5A6-44AC-9685-42B1D0163AC4}" srcOrd="0" destOrd="0" presId="urn:microsoft.com/office/officeart/2018/2/layout/IconVerticalSolidList"/>
    <dgm:cxn modelId="{1C77FD96-BB00-4497-B5D3-06E45E1661F4}" type="presParOf" srcId="{470EB196-C5A6-44AC-9685-42B1D0163AC4}" destId="{FC6398F5-4B68-4FB9-A4C3-72D28EAF78CB}" srcOrd="0" destOrd="0" presId="urn:microsoft.com/office/officeart/2018/2/layout/IconVerticalSolidList"/>
    <dgm:cxn modelId="{7E037626-DCB1-45D5-92AD-6211CC29DF2D}" type="presParOf" srcId="{470EB196-C5A6-44AC-9685-42B1D0163AC4}" destId="{2ADE5B15-2EDF-487B-9E9F-74009C00909A}" srcOrd="1" destOrd="0" presId="urn:microsoft.com/office/officeart/2018/2/layout/IconVerticalSolidList"/>
    <dgm:cxn modelId="{6F8FE35A-ABB4-457C-B080-E9625E4A011A}" type="presParOf" srcId="{470EB196-C5A6-44AC-9685-42B1D0163AC4}" destId="{B47C27A6-55E8-40A5-B86D-3613F8DB6EBA}" srcOrd="2" destOrd="0" presId="urn:microsoft.com/office/officeart/2018/2/layout/IconVerticalSolidList"/>
    <dgm:cxn modelId="{74A0218E-A078-4A7A-8C94-4BDEBDFC2AA5}" type="presParOf" srcId="{470EB196-C5A6-44AC-9685-42B1D0163AC4}" destId="{5D03985F-5A5A-49DC-9E17-77ED8BBCC54A}" srcOrd="3" destOrd="0" presId="urn:microsoft.com/office/officeart/2018/2/layout/IconVerticalSolidList"/>
    <dgm:cxn modelId="{C6DF2101-50D4-4F5E-9592-EF6CDF548DB1}" type="presParOf" srcId="{55972040-2709-474F-9AB0-920D0573DA06}" destId="{77D6B2A3-EC43-43AC-A06E-53E560023CB8}" srcOrd="1" destOrd="0" presId="urn:microsoft.com/office/officeart/2018/2/layout/IconVerticalSolidList"/>
    <dgm:cxn modelId="{EF3F4AC7-565B-44EC-A49A-9F5D251BBAC3}" type="presParOf" srcId="{55972040-2709-474F-9AB0-920D0573DA06}" destId="{68124798-E422-48F5-828C-C4A4A7C484B0}" srcOrd="2" destOrd="0" presId="urn:microsoft.com/office/officeart/2018/2/layout/IconVerticalSolidList"/>
    <dgm:cxn modelId="{357D4997-E32C-4B5A-8BB0-20486744505F}" type="presParOf" srcId="{68124798-E422-48F5-828C-C4A4A7C484B0}" destId="{1BFAF848-06F3-41A7-A66B-8E856FFD03D0}" srcOrd="0" destOrd="0" presId="urn:microsoft.com/office/officeart/2018/2/layout/IconVerticalSolidList"/>
    <dgm:cxn modelId="{9BEBDB42-6DA0-42F1-BDA2-811CDC28636F}" type="presParOf" srcId="{68124798-E422-48F5-828C-C4A4A7C484B0}" destId="{62B0BA8E-E562-4594-9796-9DC6A9636C91}" srcOrd="1" destOrd="0" presId="urn:microsoft.com/office/officeart/2018/2/layout/IconVerticalSolidList"/>
    <dgm:cxn modelId="{EB57C42A-D4B7-473F-B268-4EE05250A3C8}" type="presParOf" srcId="{68124798-E422-48F5-828C-C4A4A7C484B0}" destId="{8412D36B-EB9C-4DF5-99B5-FA58AC33D5D5}" srcOrd="2" destOrd="0" presId="urn:microsoft.com/office/officeart/2018/2/layout/IconVerticalSolidList"/>
    <dgm:cxn modelId="{6942F90B-F07D-49C1-85A3-266823E82416}" type="presParOf" srcId="{68124798-E422-48F5-828C-C4A4A7C484B0}" destId="{34E91ED3-5B2C-4EDA-9D82-24021AA636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5E0708-8E7B-4A10-BB09-F02304F1786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E702D70-6908-41E5-9CDC-95F0880582FD}">
      <dgm:prSet/>
      <dgm:spPr/>
      <dgm:t>
        <a:bodyPr/>
        <a:lstStyle/>
        <a:p>
          <a:r>
            <a:rPr lang="en-GB"/>
            <a:t>What assumptions would you make if a friend displayed this type of behaviour?</a:t>
          </a:r>
          <a:endParaRPr lang="en-US"/>
        </a:p>
      </dgm:t>
    </dgm:pt>
    <dgm:pt modelId="{DC4B106B-C710-454A-9758-419D4C10CD76}" type="parTrans" cxnId="{A57A6270-5F32-4E58-8578-87FAD60AF34D}">
      <dgm:prSet/>
      <dgm:spPr/>
      <dgm:t>
        <a:bodyPr/>
        <a:lstStyle/>
        <a:p>
          <a:endParaRPr lang="en-US"/>
        </a:p>
      </dgm:t>
    </dgm:pt>
    <dgm:pt modelId="{5BCDE3BC-4391-4FC4-AEA3-6031BECF4245}" type="sibTrans" cxnId="{A57A6270-5F32-4E58-8578-87FAD60AF34D}">
      <dgm:prSet/>
      <dgm:spPr/>
      <dgm:t>
        <a:bodyPr/>
        <a:lstStyle/>
        <a:p>
          <a:endParaRPr lang="en-US"/>
        </a:p>
      </dgm:t>
    </dgm:pt>
    <dgm:pt modelId="{10C70FB3-9C0B-4859-A24C-D7DFEA508B4B}">
      <dgm:prSet/>
      <dgm:spPr/>
      <dgm:t>
        <a:bodyPr/>
        <a:lstStyle/>
        <a:p>
          <a:r>
            <a:rPr lang="en-GB" dirty="0"/>
            <a:t>At what point would you, as a peer start to worry?</a:t>
          </a:r>
          <a:endParaRPr lang="en-US" dirty="0"/>
        </a:p>
      </dgm:t>
    </dgm:pt>
    <dgm:pt modelId="{6B4766D0-C419-43A0-A233-C4F40B2AFE8D}" type="parTrans" cxnId="{A932BB37-A89D-49B0-A042-DAD5B3A9A32E}">
      <dgm:prSet/>
      <dgm:spPr/>
      <dgm:t>
        <a:bodyPr/>
        <a:lstStyle/>
        <a:p>
          <a:endParaRPr lang="en-US"/>
        </a:p>
      </dgm:t>
    </dgm:pt>
    <dgm:pt modelId="{F8D6CAC5-2038-4816-8EFE-7FE4DA85313E}" type="sibTrans" cxnId="{A932BB37-A89D-49B0-A042-DAD5B3A9A32E}">
      <dgm:prSet/>
      <dgm:spPr/>
      <dgm:t>
        <a:bodyPr/>
        <a:lstStyle/>
        <a:p>
          <a:endParaRPr lang="en-US"/>
        </a:p>
      </dgm:t>
    </dgm:pt>
    <dgm:pt modelId="{55972040-2709-474F-9AB0-920D0573DA06}" type="pres">
      <dgm:prSet presAssocID="{7A5E0708-8E7B-4A10-BB09-F02304F17866}" presName="root" presStyleCnt="0">
        <dgm:presLayoutVars>
          <dgm:dir/>
          <dgm:resizeHandles val="exact"/>
        </dgm:presLayoutVars>
      </dgm:prSet>
      <dgm:spPr/>
    </dgm:pt>
    <dgm:pt modelId="{470EB196-C5A6-44AC-9685-42B1D0163AC4}" type="pres">
      <dgm:prSet presAssocID="{6E702D70-6908-41E5-9CDC-95F0880582FD}" presName="compNode" presStyleCnt="0"/>
      <dgm:spPr/>
    </dgm:pt>
    <dgm:pt modelId="{FC6398F5-4B68-4FB9-A4C3-72D28EAF78CB}" type="pres">
      <dgm:prSet presAssocID="{6E702D70-6908-41E5-9CDC-95F0880582FD}" presName="bgRect" presStyleLbl="bgShp" presStyleIdx="0" presStyleCnt="2"/>
      <dgm:spPr/>
    </dgm:pt>
    <dgm:pt modelId="{2ADE5B15-2EDF-487B-9E9F-74009C00909A}" type="pres">
      <dgm:prSet presAssocID="{6E702D70-6908-41E5-9CDC-95F0880582F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B47C27A6-55E8-40A5-B86D-3613F8DB6EBA}" type="pres">
      <dgm:prSet presAssocID="{6E702D70-6908-41E5-9CDC-95F0880582FD}" presName="spaceRect" presStyleCnt="0"/>
      <dgm:spPr/>
    </dgm:pt>
    <dgm:pt modelId="{5D03985F-5A5A-49DC-9E17-77ED8BBCC54A}" type="pres">
      <dgm:prSet presAssocID="{6E702D70-6908-41E5-9CDC-95F0880582FD}" presName="parTx" presStyleLbl="revTx" presStyleIdx="0" presStyleCnt="2">
        <dgm:presLayoutVars>
          <dgm:chMax val="0"/>
          <dgm:chPref val="0"/>
        </dgm:presLayoutVars>
      </dgm:prSet>
      <dgm:spPr/>
    </dgm:pt>
    <dgm:pt modelId="{77D6B2A3-EC43-43AC-A06E-53E560023CB8}" type="pres">
      <dgm:prSet presAssocID="{5BCDE3BC-4391-4FC4-AEA3-6031BECF4245}" presName="sibTrans" presStyleCnt="0"/>
      <dgm:spPr/>
    </dgm:pt>
    <dgm:pt modelId="{68124798-E422-48F5-828C-C4A4A7C484B0}" type="pres">
      <dgm:prSet presAssocID="{10C70FB3-9C0B-4859-A24C-D7DFEA508B4B}" presName="compNode" presStyleCnt="0"/>
      <dgm:spPr/>
    </dgm:pt>
    <dgm:pt modelId="{1BFAF848-06F3-41A7-A66B-8E856FFD03D0}" type="pres">
      <dgm:prSet presAssocID="{10C70FB3-9C0B-4859-A24C-D7DFEA508B4B}" presName="bgRect" presStyleLbl="bgShp" presStyleIdx="1" presStyleCnt="2" custLinFactNeighborY="54471"/>
      <dgm:spPr/>
    </dgm:pt>
    <dgm:pt modelId="{62B0BA8E-E562-4594-9796-9DC6A9636C91}" type="pres">
      <dgm:prSet presAssocID="{10C70FB3-9C0B-4859-A24C-D7DFEA508B4B}" presName="iconRect" presStyleLbl="node1" presStyleIdx="1" presStyleCnt="2" custLinFactNeighborX="-6910" custLinFactNeighborY="85219"/>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fused Person"/>
        </a:ext>
      </dgm:extLst>
    </dgm:pt>
    <dgm:pt modelId="{8412D36B-EB9C-4DF5-99B5-FA58AC33D5D5}" type="pres">
      <dgm:prSet presAssocID="{10C70FB3-9C0B-4859-A24C-D7DFEA508B4B}" presName="spaceRect" presStyleCnt="0"/>
      <dgm:spPr/>
    </dgm:pt>
    <dgm:pt modelId="{34E91ED3-5B2C-4EDA-9D82-24021AA6365B}" type="pres">
      <dgm:prSet presAssocID="{10C70FB3-9C0B-4859-A24C-D7DFEA508B4B}" presName="parTx" presStyleLbl="revTx" presStyleIdx="1" presStyleCnt="2" custLinFactNeighborX="-3399" custLinFactNeighborY="44970">
        <dgm:presLayoutVars>
          <dgm:chMax val="0"/>
          <dgm:chPref val="0"/>
        </dgm:presLayoutVars>
      </dgm:prSet>
      <dgm:spPr/>
    </dgm:pt>
  </dgm:ptLst>
  <dgm:cxnLst>
    <dgm:cxn modelId="{A932BB37-A89D-49B0-A042-DAD5B3A9A32E}" srcId="{7A5E0708-8E7B-4A10-BB09-F02304F17866}" destId="{10C70FB3-9C0B-4859-A24C-D7DFEA508B4B}" srcOrd="1" destOrd="0" parTransId="{6B4766D0-C419-43A0-A233-C4F40B2AFE8D}" sibTransId="{F8D6CAC5-2038-4816-8EFE-7FE4DA85313E}"/>
    <dgm:cxn modelId="{271D6E5C-99E9-4E67-98EC-4B8FAFAE9652}" type="presOf" srcId="{10C70FB3-9C0B-4859-A24C-D7DFEA508B4B}" destId="{34E91ED3-5B2C-4EDA-9D82-24021AA6365B}" srcOrd="0" destOrd="0" presId="urn:microsoft.com/office/officeart/2018/2/layout/IconVerticalSolidList"/>
    <dgm:cxn modelId="{A57A6270-5F32-4E58-8578-87FAD60AF34D}" srcId="{7A5E0708-8E7B-4A10-BB09-F02304F17866}" destId="{6E702D70-6908-41E5-9CDC-95F0880582FD}" srcOrd="0" destOrd="0" parTransId="{DC4B106B-C710-454A-9758-419D4C10CD76}" sibTransId="{5BCDE3BC-4391-4FC4-AEA3-6031BECF4245}"/>
    <dgm:cxn modelId="{D93A118C-3FC9-42FB-9CC3-A7A4D402FDB4}" type="presOf" srcId="{6E702D70-6908-41E5-9CDC-95F0880582FD}" destId="{5D03985F-5A5A-49DC-9E17-77ED8BBCC54A}" srcOrd="0" destOrd="0" presId="urn:microsoft.com/office/officeart/2018/2/layout/IconVerticalSolidList"/>
    <dgm:cxn modelId="{2EC216E2-2DDE-4FE2-ADCE-4F206CF47765}" type="presOf" srcId="{7A5E0708-8E7B-4A10-BB09-F02304F17866}" destId="{55972040-2709-474F-9AB0-920D0573DA06}" srcOrd="0" destOrd="0" presId="urn:microsoft.com/office/officeart/2018/2/layout/IconVerticalSolidList"/>
    <dgm:cxn modelId="{42DB5D91-110F-4ABE-A44C-6D78F8ABA232}" type="presParOf" srcId="{55972040-2709-474F-9AB0-920D0573DA06}" destId="{470EB196-C5A6-44AC-9685-42B1D0163AC4}" srcOrd="0" destOrd="0" presId="urn:microsoft.com/office/officeart/2018/2/layout/IconVerticalSolidList"/>
    <dgm:cxn modelId="{1C77FD96-BB00-4497-B5D3-06E45E1661F4}" type="presParOf" srcId="{470EB196-C5A6-44AC-9685-42B1D0163AC4}" destId="{FC6398F5-4B68-4FB9-A4C3-72D28EAF78CB}" srcOrd="0" destOrd="0" presId="urn:microsoft.com/office/officeart/2018/2/layout/IconVerticalSolidList"/>
    <dgm:cxn modelId="{7E037626-DCB1-45D5-92AD-6211CC29DF2D}" type="presParOf" srcId="{470EB196-C5A6-44AC-9685-42B1D0163AC4}" destId="{2ADE5B15-2EDF-487B-9E9F-74009C00909A}" srcOrd="1" destOrd="0" presId="urn:microsoft.com/office/officeart/2018/2/layout/IconVerticalSolidList"/>
    <dgm:cxn modelId="{6F8FE35A-ABB4-457C-B080-E9625E4A011A}" type="presParOf" srcId="{470EB196-C5A6-44AC-9685-42B1D0163AC4}" destId="{B47C27A6-55E8-40A5-B86D-3613F8DB6EBA}" srcOrd="2" destOrd="0" presId="urn:microsoft.com/office/officeart/2018/2/layout/IconVerticalSolidList"/>
    <dgm:cxn modelId="{74A0218E-A078-4A7A-8C94-4BDEBDFC2AA5}" type="presParOf" srcId="{470EB196-C5A6-44AC-9685-42B1D0163AC4}" destId="{5D03985F-5A5A-49DC-9E17-77ED8BBCC54A}" srcOrd="3" destOrd="0" presId="urn:microsoft.com/office/officeart/2018/2/layout/IconVerticalSolidList"/>
    <dgm:cxn modelId="{C6DF2101-50D4-4F5E-9592-EF6CDF548DB1}" type="presParOf" srcId="{55972040-2709-474F-9AB0-920D0573DA06}" destId="{77D6B2A3-EC43-43AC-A06E-53E560023CB8}" srcOrd="1" destOrd="0" presId="urn:microsoft.com/office/officeart/2018/2/layout/IconVerticalSolidList"/>
    <dgm:cxn modelId="{EF3F4AC7-565B-44EC-A49A-9F5D251BBAC3}" type="presParOf" srcId="{55972040-2709-474F-9AB0-920D0573DA06}" destId="{68124798-E422-48F5-828C-C4A4A7C484B0}" srcOrd="2" destOrd="0" presId="urn:microsoft.com/office/officeart/2018/2/layout/IconVerticalSolidList"/>
    <dgm:cxn modelId="{357D4997-E32C-4B5A-8BB0-20486744505F}" type="presParOf" srcId="{68124798-E422-48F5-828C-C4A4A7C484B0}" destId="{1BFAF848-06F3-41A7-A66B-8E856FFD03D0}" srcOrd="0" destOrd="0" presId="urn:microsoft.com/office/officeart/2018/2/layout/IconVerticalSolidList"/>
    <dgm:cxn modelId="{9BEBDB42-6DA0-42F1-BDA2-811CDC28636F}" type="presParOf" srcId="{68124798-E422-48F5-828C-C4A4A7C484B0}" destId="{62B0BA8E-E562-4594-9796-9DC6A9636C91}" srcOrd="1" destOrd="0" presId="urn:microsoft.com/office/officeart/2018/2/layout/IconVerticalSolidList"/>
    <dgm:cxn modelId="{EB57C42A-D4B7-473F-B268-4EE05250A3C8}" type="presParOf" srcId="{68124798-E422-48F5-828C-C4A4A7C484B0}" destId="{8412D36B-EB9C-4DF5-99B5-FA58AC33D5D5}" srcOrd="2" destOrd="0" presId="urn:microsoft.com/office/officeart/2018/2/layout/IconVerticalSolidList"/>
    <dgm:cxn modelId="{6942F90B-F07D-49C1-85A3-266823E82416}" type="presParOf" srcId="{68124798-E422-48F5-828C-C4A4A7C484B0}" destId="{34E91ED3-5B2C-4EDA-9D82-24021AA6365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BA4689-8F94-4A4D-9746-FE5FB9A46474}">
      <dsp:nvSpPr>
        <dsp:cNvPr id="0" name=""/>
        <dsp:cNvSpPr/>
      </dsp:nvSpPr>
      <dsp:spPr>
        <a:xfrm>
          <a:off x="2946" y="343241"/>
          <a:ext cx="2337792" cy="1402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1 in 4 people</a:t>
          </a:r>
          <a:r>
            <a:rPr lang="en-GB" sz="1700" kern="1200"/>
            <a:t> will experience some kind of mental health problem in the course of a year </a:t>
          </a:r>
          <a:endParaRPr lang="en-US" sz="1700" kern="1200"/>
        </a:p>
      </dsp:txBody>
      <dsp:txXfrm>
        <a:off x="2946" y="343241"/>
        <a:ext cx="2337792" cy="1402675"/>
      </dsp:txXfrm>
    </dsp:sp>
    <dsp:sp modelId="{DBCD87AA-F710-497E-B093-A783C0A7D401}">
      <dsp:nvSpPr>
        <dsp:cNvPr id="0" name=""/>
        <dsp:cNvSpPr/>
      </dsp:nvSpPr>
      <dsp:spPr>
        <a:xfrm>
          <a:off x="2574518" y="343241"/>
          <a:ext cx="2337792" cy="1402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Mixed anxiety and depression is the </a:t>
          </a:r>
          <a:r>
            <a:rPr lang="en-GB" sz="1700" b="1" kern="1200" dirty="0"/>
            <a:t>most common mental disorder</a:t>
          </a:r>
          <a:r>
            <a:rPr lang="en-GB" sz="1700" kern="1200" dirty="0"/>
            <a:t> in Britain</a:t>
          </a:r>
          <a:endParaRPr lang="en-US" sz="1700" kern="1200" dirty="0"/>
        </a:p>
      </dsp:txBody>
      <dsp:txXfrm>
        <a:off x="2574518" y="343241"/>
        <a:ext cx="2337792" cy="1402675"/>
      </dsp:txXfrm>
    </dsp:sp>
    <dsp:sp modelId="{39A8B530-D5AE-42C5-BB1F-8FB9FF4FC157}">
      <dsp:nvSpPr>
        <dsp:cNvPr id="0" name=""/>
        <dsp:cNvSpPr/>
      </dsp:nvSpPr>
      <dsp:spPr>
        <a:xfrm>
          <a:off x="5146089" y="343241"/>
          <a:ext cx="2337792" cy="140267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Women are more likely to have been treated for a mental health problem</a:t>
          </a:r>
          <a:r>
            <a:rPr lang="en-GB" sz="1700" kern="1200"/>
            <a:t> than men</a:t>
          </a:r>
          <a:endParaRPr lang="en-US" sz="1700" kern="1200"/>
        </a:p>
      </dsp:txBody>
      <dsp:txXfrm>
        <a:off x="5146089" y="343241"/>
        <a:ext cx="2337792" cy="1402675"/>
      </dsp:txXfrm>
    </dsp:sp>
    <dsp:sp modelId="{BA43E745-C039-4B1A-97EA-10D1D8838078}">
      <dsp:nvSpPr>
        <dsp:cNvPr id="0" name=""/>
        <dsp:cNvSpPr/>
      </dsp:nvSpPr>
      <dsp:spPr>
        <a:xfrm>
          <a:off x="7717661" y="343241"/>
          <a:ext cx="2337792" cy="14026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About </a:t>
          </a:r>
          <a:r>
            <a:rPr lang="en-GB" sz="1700" b="1" kern="1200"/>
            <a:t>10% of children have a mental health problem</a:t>
          </a:r>
          <a:r>
            <a:rPr lang="en-GB" sz="1700" kern="1200"/>
            <a:t> at any one time</a:t>
          </a:r>
          <a:endParaRPr lang="en-US" sz="1700" kern="1200"/>
        </a:p>
      </dsp:txBody>
      <dsp:txXfrm>
        <a:off x="7717661" y="343241"/>
        <a:ext cx="2337792" cy="1402675"/>
      </dsp:txXfrm>
    </dsp:sp>
    <dsp:sp modelId="{7F83D6D6-8E0D-46D5-8479-E12ECFEDB3B1}">
      <dsp:nvSpPr>
        <dsp:cNvPr id="0" name=""/>
        <dsp:cNvSpPr/>
      </dsp:nvSpPr>
      <dsp:spPr>
        <a:xfrm>
          <a:off x="2946" y="1979695"/>
          <a:ext cx="2337792" cy="1402675"/>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Depression affects 1 in 5 older people</a:t>
          </a:r>
          <a:endParaRPr lang="en-US" sz="1700" kern="1200"/>
        </a:p>
      </dsp:txBody>
      <dsp:txXfrm>
        <a:off x="2946" y="1979695"/>
        <a:ext cx="2337792" cy="1402675"/>
      </dsp:txXfrm>
    </dsp:sp>
    <dsp:sp modelId="{C94C9213-8703-436B-8E19-7BF90567618F}">
      <dsp:nvSpPr>
        <dsp:cNvPr id="0" name=""/>
        <dsp:cNvSpPr/>
      </dsp:nvSpPr>
      <dsp:spPr>
        <a:xfrm>
          <a:off x="2574518" y="1979695"/>
          <a:ext cx="2337792" cy="1402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Suicides rates</a:t>
          </a:r>
          <a:r>
            <a:rPr lang="en-GB" sz="1700" kern="1200"/>
            <a:t> show that British men are three times as likely to die by suicide than British women </a:t>
          </a:r>
          <a:endParaRPr lang="en-US" sz="1700" kern="1200"/>
        </a:p>
      </dsp:txBody>
      <dsp:txXfrm>
        <a:off x="2574518" y="1979695"/>
        <a:ext cx="2337792" cy="1402675"/>
      </dsp:txXfrm>
    </dsp:sp>
    <dsp:sp modelId="{A8C1E4D6-6799-479F-9063-BD3F9C2356D5}">
      <dsp:nvSpPr>
        <dsp:cNvPr id="0" name=""/>
        <dsp:cNvSpPr/>
      </dsp:nvSpPr>
      <dsp:spPr>
        <a:xfrm>
          <a:off x="5146089" y="1979695"/>
          <a:ext cx="2337792" cy="1402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Self-harm statistics</a:t>
          </a:r>
          <a:r>
            <a:rPr lang="en-GB" sz="1700" kern="1200"/>
            <a:t> for the UK show one of the highest rates in Europe: 400 per 100,000 population </a:t>
          </a:r>
          <a:endParaRPr lang="en-US" sz="1700" kern="1200"/>
        </a:p>
      </dsp:txBody>
      <dsp:txXfrm>
        <a:off x="5146089" y="1979695"/>
        <a:ext cx="2337792" cy="1402675"/>
      </dsp:txXfrm>
    </dsp:sp>
    <dsp:sp modelId="{7A0714A7-ADE1-4723-B1A4-4A3B7D6000F6}">
      <dsp:nvSpPr>
        <dsp:cNvPr id="0" name=""/>
        <dsp:cNvSpPr/>
      </dsp:nvSpPr>
      <dsp:spPr>
        <a:xfrm>
          <a:off x="7717661" y="1979695"/>
          <a:ext cx="2337792" cy="140267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Only </a:t>
          </a:r>
          <a:r>
            <a:rPr lang="en-GB" sz="1700" b="1" kern="1200"/>
            <a:t>1 in 10 prisoners has no mental disorder</a:t>
          </a:r>
          <a:endParaRPr lang="en-US" sz="1700" kern="1200"/>
        </a:p>
      </dsp:txBody>
      <dsp:txXfrm>
        <a:off x="7717661" y="1979695"/>
        <a:ext cx="2337792" cy="1402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398F5-4B68-4FB9-A4C3-72D28EAF78CB}">
      <dsp:nvSpPr>
        <dsp:cNvPr id="0" name=""/>
        <dsp:cNvSpPr/>
      </dsp:nvSpPr>
      <dsp:spPr>
        <a:xfrm>
          <a:off x="0" y="849991"/>
          <a:ext cx="5906181" cy="156921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DE5B15-2EDF-487B-9E9F-74009C00909A}">
      <dsp:nvSpPr>
        <dsp:cNvPr id="0" name=""/>
        <dsp:cNvSpPr/>
      </dsp:nvSpPr>
      <dsp:spPr>
        <a:xfrm>
          <a:off x="474687" y="1203065"/>
          <a:ext cx="863068" cy="8630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D03985F-5A5A-49DC-9E17-77ED8BBCC54A}">
      <dsp:nvSpPr>
        <dsp:cNvPr id="0" name=""/>
        <dsp:cNvSpPr/>
      </dsp:nvSpPr>
      <dsp:spPr>
        <a:xfrm>
          <a:off x="1812443" y="849991"/>
          <a:ext cx="4093737" cy="1569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75" tIns="166075" rIns="166075" bIns="166075" numCol="1" spcCol="1270" anchor="ctr" anchorCtr="0">
          <a:noAutofit/>
        </a:bodyPr>
        <a:lstStyle/>
        <a:p>
          <a:pPr marL="0" lvl="0" indent="0" algn="l" defTabSz="977900">
            <a:lnSpc>
              <a:spcPct val="90000"/>
            </a:lnSpc>
            <a:spcBef>
              <a:spcPct val="0"/>
            </a:spcBef>
            <a:spcAft>
              <a:spcPct val="35000"/>
            </a:spcAft>
            <a:buNone/>
          </a:pPr>
          <a:r>
            <a:rPr lang="en-GB" sz="2200" kern="1200"/>
            <a:t>What assumptions would you make if a friend displayed this type of behaviour?</a:t>
          </a:r>
          <a:endParaRPr lang="en-US" sz="2200" kern="1200"/>
        </a:p>
      </dsp:txBody>
      <dsp:txXfrm>
        <a:off x="1812443" y="849991"/>
        <a:ext cx="4093737" cy="1569215"/>
      </dsp:txXfrm>
    </dsp:sp>
    <dsp:sp modelId="{1BFAF848-06F3-41A7-A66B-8E856FFD03D0}">
      <dsp:nvSpPr>
        <dsp:cNvPr id="0" name=""/>
        <dsp:cNvSpPr/>
      </dsp:nvSpPr>
      <dsp:spPr>
        <a:xfrm>
          <a:off x="0" y="2811510"/>
          <a:ext cx="5906181" cy="156921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0BA8E-E562-4594-9796-9DC6A9636C91}">
      <dsp:nvSpPr>
        <dsp:cNvPr id="0" name=""/>
        <dsp:cNvSpPr/>
      </dsp:nvSpPr>
      <dsp:spPr>
        <a:xfrm>
          <a:off x="474687" y="3164584"/>
          <a:ext cx="863068" cy="8630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E91ED3-5B2C-4EDA-9D82-24021AA6365B}">
      <dsp:nvSpPr>
        <dsp:cNvPr id="0" name=""/>
        <dsp:cNvSpPr/>
      </dsp:nvSpPr>
      <dsp:spPr>
        <a:xfrm>
          <a:off x="1812443" y="2811510"/>
          <a:ext cx="4093737" cy="1569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75" tIns="166075" rIns="166075" bIns="166075" numCol="1" spcCol="1270" anchor="ctr" anchorCtr="0">
          <a:noAutofit/>
        </a:bodyPr>
        <a:lstStyle/>
        <a:p>
          <a:pPr marL="0" lvl="0" indent="0" algn="l" defTabSz="977900">
            <a:lnSpc>
              <a:spcPct val="90000"/>
            </a:lnSpc>
            <a:spcBef>
              <a:spcPct val="0"/>
            </a:spcBef>
            <a:spcAft>
              <a:spcPct val="35000"/>
            </a:spcAft>
            <a:buNone/>
          </a:pPr>
          <a:r>
            <a:rPr lang="en-GB" sz="2200" kern="1200"/>
            <a:t>At what point would you, as a peer start to worry?</a:t>
          </a:r>
          <a:endParaRPr lang="en-US" sz="2200" kern="1200"/>
        </a:p>
      </dsp:txBody>
      <dsp:txXfrm>
        <a:off x="1812443" y="2811510"/>
        <a:ext cx="4093737" cy="15692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398F5-4B68-4FB9-A4C3-72D28EAF78CB}">
      <dsp:nvSpPr>
        <dsp:cNvPr id="0" name=""/>
        <dsp:cNvSpPr/>
      </dsp:nvSpPr>
      <dsp:spPr>
        <a:xfrm>
          <a:off x="0" y="849991"/>
          <a:ext cx="5906181" cy="156921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DE5B15-2EDF-487B-9E9F-74009C00909A}">
      <dsp:nvSpPr>
        <dsp:cNvPr id="0" name=""/>
        <dsp:cNvSpPr/>
      </dsp:nvSpPr>
      <dsp:spPr>
        <a:xfrm>
          <a:off x="474687" y="1203065"/>
          <a:ext cx="863068" cy="8630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D03985F-5A5A-49DC-9E17-77ED8BBCC54A}">
      <dsp:nvSpPr>
        <dsp:cNvPr id="0" name=""/>
        <dsp:cNvSpPr/>
      </dsp:nvSpPr>
      <dsp:spPr>
        <a:xfrm>
          <a:off x="1812443" y="849991"/>
          <a:ext cx="4093737" cy="1569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75" tIns="166075" rIns="166075" bIns="166075" numCol="1" spcCol="1270" anchor="ctr" anchorCtr="0">
          <a:noAutofit/>
        </a:bodyPr>
        <a:lstStyle/>
        <a:p>
          <a:pPr marL="0" lvl="0" indent="0" algn="l" defTabSz="977900">
            <a:lnSpc>
              <a:spcPct val="90000"/>
            </a:lnSpc>
            <a:spcBef>
              <a:spcPct val="0"/>
            </a:spcBef>
            <a:spcAft>
              <a:spcPct val="35000"/>
            </a:spcAft>
            <a:buNone/>
          </a:pPr>
          <a:r>
            <a:rPr lang="en-GB" sz="2200" kern="1200"/>
            <a:t>What assumptions would you make if a friend displayed this type of behaviour?</a:t>
          </a:r>
          <a:endParaRPr lang="en-US" sz="2200" kern="1200"/>
        </a:p>
      </dsp:txBody>
      <dsp:txXfrm>
        <a:off x="1812443" y="849991"/>
        <a:ext cx="4093737" cy="1569215"/>
      </dsp:txXfrm>
    </dsp:sp>
    <dsp:sp modelId="{1BFAF848-06F3-41A7-A66B-8E856FFD03D0}">
      <dsp:nvSpPr>
        <dsp:cNvPr id="0" name=""/>
        <dsp:cNvSpPr/>
      </dsp:nvSpPr>
      <dsp:spPr>
        <a:xfrm>
          <a:off x="0" y="3661502"/>
          <a:ext cx="5906181" cy="156921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0BA8E-E562-4594-9796-9DC6A9636C91}">
      <dsp:nvSpPr>
        <dsp:cNvPr id="0" name=""/>
        <dsp:cNvSpPr/>
      </dsp:nvSpPr>
      <dsp:spPr>
        <a:xfrm>
          <a:off x="415049" y="3900082"/>
          <a:ext cx="863068" cy="8630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E91ED3-5B2C-4EDA-9D82-24021AA6365B}">
      <dsp:nvSpPr>
        <dsp:cNvPr id="0" name=""/>
        <dsp:cNvSpPr/>
      </dsp:nvSpPr>
      <dsp:spPr>
        <a:xfrm>
          <a:off x="1673297" y="3517187"/>
          <a:ext cx="4093737" cy="1569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75" tIns="166075" rIns="166075" bIns="166075" numCol="1" spcCol="1270" anchor="ctr" anchorCtr="0">
          <a:noAutofit/>
        </a:bodyPr>
        <a:lstStyle/>
        <a:p>
          <a:pPr marL="0" lvl="0" indent="0" algn="l" defTabSz="977900">
            <a:lnSpc>
              <a:spcPct val="90000"/>
            </a:lnSpc>
            <a:spcBef>
              <a:spcPct val="0"/>
            </a:spcBef>
            <a:spcAft>
              <a:spcPct val="35000"/>
            </a:spcAft>
            <a:buNone/>
          </a:pPr>
          <a:r>
            <a:rPr lang="en-GB" sz="2200" kern="1200" dirty="0"/>
            <a:t>At what point would you, as a peer start to worry?</a:t>
          </a:r>
          <a:endParaRPr lang="en-US" sz="2200" kern="1200" dirty="0"/>
        </a:p>
      </dsp:txBody>
      <dsp:txXfrm>
        <a:off x="1673297" y="3517187"/>
        <a:ext cx="4093737" cy="156921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49962A-35B0-42F1-9A07-D8DDBE40FFD4}" type="datetimeFigureOut">
              <a:rPr lang="en-GB" smtClean="0"/>
              <a:t>08/03/2022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90BF29-1033-4CCA-8180-672DC90D4203}" type="slidenum">
              <a:rPr lang="en-GB" smtClean="0"/>
              <a:t>‹#›</a:t>
            </a:fld>
            <a:endParaRPr lang="en-GB"/>
          </a:p>
        </p:txBody>
      </p:sp>
    </p:spTree>
    <p:extLst>
      <p:ext uri="{BB962C8B-B14F-4D97-AF65-F5344CB8AC3E}">
        <p14:creationId xmlns:p14="http://schemas.microsoft.com/office/powerpoint/2010/main" val="3459577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ixabay.com/photos/team-motivation-teamwork-together-386673/"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1" dirty="0"/>
          </a:p>
        </p:txBody>
      </p:sp>
      <p:sp>
        <p:nvSpPr>
          <p:cNvPr id="4" name="Slide Number Placeholder 3"/>
          <p:cNvSpPr>
            <a:spLocks noGrp="1"/>
          </p:cNvSpPr>
          <p:nvPr>
            <p:ph type="sldNum" sz="quarter" idx="10"/>
          </p:nvPr>
        </p:nvSpPr>
        <p:spPr/>
        <p:txBody>
          <a:bodyPr/>
          <a:lstStyle/>
          <a:p>
            <a:fld id="{567DB251-18AC-41D5-959F-F289AB917537}" type="slidenum">
              <a:rPr lang="en-GB" smtClean="0"/>
              <a:t>1</a:t>
            </a:fld>
            <a:endParaRPr lang="en-GB" dirty="0"/>
          </a:p>
        </p:txBody>
      </p:sp>
    </p:spTree>
    <p:extLst>
      <p:ext uri="{BB962C8B-B14F-4D97-AF65-F5344CB8AC3E}">
        <p14:creationId xmlns:p14="http://schemas.microsoft.com/office/powerpoint/2010/main" val="936963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(Print scenario cards from lesson plan document)</a:t>
            </a:r>
          </a:p>
          <a:p>
            <a:r>
              <a:rPr lang="en-GB" dirty="0"/>
              <a:t>Scenario 1</a:t>
            </a:r>
          </a:p>
          <a:p>
            <a:r>
              <a:rPr lang="en-GB" i="1" dirty="0"/>
              <a:t>A young person in your class is</a:t>
            </a:r>
          </a:p>
          <a:p>
            <a:r>
              <a:rPr lang="en-GB" i="1" dirty="0"/>
              <a:t>repeatedly missing school and when</a:t>
            </a:r>
          </a:p>
          <a:p>
            <a:r>
              <a:rPr lang="en-GB" i="1" dirty="0"/>
              <a:t>they do attend is coming in late to class.</a:t>
            </a:r>
          </a:p>
          <a:p>
            <a:r>
              <a:rPr lang="en-GB" dirty="0"/>
              <a:t>Scenario 2</a:t>
            </a:r>
          </a:p>
          <a:p>
            <a:r>
              <a:rPr lang="en-GB" i="1" dirty="0"/>
              <a:t>A young person is being secretive when</a:t>
            </a:r>
          </a:p>
          <a:p>
            <a:r>
              <a:rPr lang="en-GB" i="1" dirty="0"/>
              <a:t>eating at break and at lunch.</a:t>
            </a:r>
          </a:p>
          <a:p>
            <a:r>
              <a:rPr lang="en-GB" dirty="0"/>
              <a:t>Scenario 3</a:t>
            </a:r>
          </a:p>
          <a:p>
            <a:r>
              <a:rPr lang="en-GB" i="1" dirty="0"/>
              <a:t>A young person in your class is often</a:t>
            </a:r>
          </a:p>
          <a:p>
            <a:r>
              <a:rPr lang="en-GB" i="1" dirty="0"/>
              <a:t>seen being argumentative and impatient</a:t>
            </a:r>
          </a:p>
          <a:p>
            <a:r>
              <a:rPr lang="en-GB" i="1" dirty="0"/>
              <a:t>with friends.</a:t>
            </a:r>
          </a:p>
          <a:p>
            <a:r>
              <a:rPr lang="en-GB" dirty="0"/>
              <a:t>Scenario 4</a:t>
            </a:r>
          </a:p>
          <a:p>
            <a:r>
              <a:rPr lang="en-GB" i="1" dirty="0"/>
              <a:t>A popular young person in your year</a:t>
            </a:r>
          </a:p>
          <a:p>
            <a:r>
              <a:rPr lang="en-GB" i="1" dirty="0"/>
              <a:t>group, who you know, has withdrawn</a:t>
            </a:r>
          </a:p>
          <a:p>
            <a:r>
              <a:rPr lang="en-GB" i="1" dirty="0"/>
              <a:t>from their friends and is often seen</a:t>
            </a:r>
          </a:p>
          <a:p>
            <a:r>
              <a:rPr lang="en-GB" i="1" dirty="0"/>
              <a:t>alone at break and lunchtime.</a:t>
            </a:r>
            <a:endParaRPr lang="en-GB" dirty="0"/>
          </a:p>
          <a:p>
            <a:endParaRPr lang="en-GB" dirty="0"/>
          </a:p>
        </p:txBody>
      </p:sp>
      <p:sp>
        <p:nvSpPr>
          <p:cNvPr id="4" name="Slide Number Placeholder 3"/>
          <p:cNvSpPr>
            <a:spLocks noGrp="1"/>
          </p:cNvSpPr>
          <p:nvPr>
            <p:ph type="sldNum" sz="quarter" idx="10"/>
          </p:nvPr>
        </p:nvSpPr>
        <p:spPr/>
        <p:txBody>
          <a:bodyPr/>
          <a:lstStyle/>
          <a:p>
            <a:fld id="{9B82A23A-47AF-4F17-951E-243E17497B1F}" type="slidenum">
              <a:rPr lang="en-GB" smtClean="0"/>
              <a:t>22</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(Print scenario cards from lesson plan document)</a:t>
            </a:r>
          </a:p>
          <a:p>
            <a:r>
              <a:rPr lang="en-GB" dirty="0"/>
              <a:t>Scenario 1</a:t>
            </a:r>
          </a:p>
          <a:p>
            <a:r>
              <a:rPr lang="en-GB" i="1" dirty="0"/>
              <a:t>A young person in your class is</a:t>
            </a:r>
          </a:p>
          <a:p>
            <a:r>
              <a:rPr lang="en-GB" i="1" dirty="0"/>
              <a:t>repeatedly missing school and when</a:t>
            </a:r>
          </a:p>
          <a:p>
            <a:r>
              <a:rPr lang="en-GB" i="1" dirty="0"/>
              <a:t>they do attend is coming in late to class.</a:t>
            </a:r>
          </a:p>
          <a:p>
            <a:r>
              <a:rPr lang="en-GB" dirty="0"/>
              <a:t>Scenario 2</a:t>
            </a:r>
          </a:p>
          <a:p>
            <a:r>
              <a:rPr lang="en-GB" i="1" dirty="0"/>
              <a:t>A young person is being secretive when</a:t>
            </a:r>
          </a:p>
          <a:p>
            <a:r>
              <a:rPr lang="en-GB" i="1" dirty="0"/>
              <a:t>eating at break and at lunch.</a:t>
            </a:r>
          </a:p>
          <a:p>
            <a:r>
              <a:rPr lang="en-GB" dirty="0"/>
              <a:t>Scenario 3</a:t>
            </a:r>
          </a:p>
          <a:p>
            <a:r>
              <a:rPr lang="en-GB" i="1" dirty="0"/>
              <a:t>A young person in your class is often</a:t>
            </a:r>
          </a:p>
          <a:p>
            <a:r>
              <a:rPr lang="en-GB" i="1" dirty="0"/>
              <a:t>seen being argumentative and impatient</a:t>
            </a:r>
          </a:p>
          <a:p>
            <a:r>
              <a:rPr lang="en-GB" i="1" dirty="0"/>
              <a:t>with friends.</a:t>
            </a:r>
          </a:p>
          <a:p>
            <a:r>
              <a:rPr lang="en-GB" dirty="0"/>
              <a:t>Scenario 4</a:t>
            </a:r>
          </a:p>
          <a:p>
            <a:r>
              <a:rPr lang="en-GB" i="1" dirty="0"/>
              <a:t>A popular young person in your year</a:t>
            </a:r>
          </a:p>
          <a:p>
            <a:r>
              <a:rPr lang="en-GB" i="1" dirty="0"/>
              <a:t>group, who you know, has withdrawn</a:t>
            </a:r>
          </a:p>
          <a:p>
            <a:r>
              <a:rPr lang="en-GB" i="1" dirty="0"/>
              <a:t>from their friends and is often seen</a:t>
            </a:r>
          </a:p>
          <a:p>
            <a:r>
              <a:rPr lang="en-GB" i="1" dirty="0"/>
              <a:t>alone at break and lunchtime.</a:t>
            </a:r>
            <a:endParaRPr lang="en-GB" dirty="0"/>
          </a:p>
          <a:p>
            <a:endParaRPr lang="en-GB" dirty="0"/>
          </a:p>
        </p:txBody>
      </p:sp>
      <p:sp>
        <p:nvSpPr>
          <p:cNvPr id="4" name="Slide Number Placeholder 3"/>
          <p:cNvSpPr>
            <a:spLocks noGrp="1"/>
          </p:cNvSpPr>
          <p:nvPr>
            <p:ph type="sldNum" sz="quarter" idx="10"/>
          </p:nvPr>
        </p:nvSpPr>
        <p:spPr/>
        <p:txBody>
          <a:bodyPr/>
          <a:lstStyle/>
          <a:p>
            <a:fld id="{9B82A23A-47AF-4F17-951E-243E17497B1F}" type="slidenum">
              <a:rPr lang="en-GB" smtClean="0"/>
              <a:t>23</a:t>
            </a:fld>
            <a:endParaRPr lang="en-GB"/>
          </a:p>
        </p:txBody>
      </p:sp>
    </p:spTree>
    <p:extLst>
      <p:ext uri="{BB962C8B-B14F-4D97-AF65-F5344CB8AC3E}">
        <p14:creationId xmlns:p14="http://schemas.microsoft.com/office/powerpoint/2010/main" val="1570362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baseline="0" dirty="0">
                <a:solidFill>
                  <a:schemeClr val="tx1"/>
                </a:solidFill>
                <a:latin typeface="+mn-lt"/>
                <a:ea typeface="+mn-ea"/>
                <a:cs typeface="+mn-cs"/>
              </a:rPr>
              <a:t>Hope you’re OK? I’ll call you soon.</a:t>
            </a:r>
          </a:p>
          <a:p>
            <a:r>
              <a:rPr lang="en-GB" sz="1200" kern="1200" baseline="0" dirty="0">
                <a:solidFill>
                  <a:schemeClr val="tx1"/>
                </a:solidFill>
                <a:latin typeface="+mn-lt"/>
                <a:ea typeface="+mn-ea"/>
                <a:cs typeface="+mn-cs"/>
              </a:rPr>
              <a:t>Let’s get together soon. I am here for you.</a:t>
            </a:r>
          </a:p>
          <a:p>
            <a:r>
              <a:rPr lang="en-GB" sz="1200" kern="1200" baseline="0" dirty="0">
                <a:solidFill>
                  <a:schemeClr val="tx1"/>
                </a:solidFill>
                <a:latin typeface="+mn-lt"/>
                <a:ea typeface="+mn-ea"/>
                <a:cs typeface="+mn-cs"/>
              </a:rPr>
              <a:t>Haven’t heard from you in a while. Hope</a:t>
            </a:r>
          </a:p>
          <a:p>
            <a:r>
              <a:rPr lang="en-GB" sz="1200" kern="1200" baseline="0" dirty="0">
                <a:solidFill>
                  <a:schemeClr val="tx1"/>
                </a:solidFill>
                <a:latin typeface="+mn-lt"/>
                <a:ea typeface="+mn-ea"/>
                <a:cs typeface="+mn-cs"/>
              </a:rPr>
              <a:t>you are OK? Let’s meet soon.</a:t>
            </a:r>
          </a:p>
          <a:p>
            <a:r>
              <a:rPr lang="en-GB" sz="1200" kern="1200" baseline="0" dirty="0">
                <a:solidFill>
                  <a:schemeClr val="tx1"/>
                </a:solidFill>
                <a:latin typeface="+mn-lt"/>
                <a:ea typeface="+mn-ea"/>
                <a:cs typeface="+mn-cs"/>
              </a:rPr>
              <a:t>I could really do with a chat soon.</a:t>
            </a:r>
          </a:p>
          <a:p>
            <a:r>
              <a:rPr lang="en-GB" sz="1200" kern="1200" baseline="0" dirty="0">
                <a:solidFill>
                  <a:schemeClr val="tx1"/>
                </a:solidFill>
                <a:latin typeface="+mn-lt"/>
                <a:ea typeface="+mn-ea"/>
                <a:cs typeface="+mn-cs"/>
              </a:rPr>
              <a:t>You around?</a:t>
            </a:r>
          </a:p>
          <a:p>
            <a:r>
              <a:rPr lang="en-GB" sz="1200" kern="1200" baseline="0" dirty="0">
                <a:solidFill>
                  <a:schemeClr val="tx1"/>
                </a:solidFill>
                <a:latin typeface="+mn-lt"/>
                <a:ea typeface="+mn-ea"/>
                <a:cs typeface="+mn-cs"/>
              </a:rPr>
              <a:t>I am here and ready any time you want</a:t>
            </a:r>
          </a:p>
          <a:p>
            <a:r>
              <a:rPr lang="en-GB" sz="1200" kern="1200" baseline="0" dirty="0">
                <a:solidFill>
                  <a:schemeClr val="tx1"/>
                </a:solidFill>
                <a:latin typeface="+mn-lt"/>
                <a:ea typeface="+mn-ea"/>
                <a:cs typeface="+mn-cs"/>
              </a:rPr>
              <a:t>to chat.</a:t>
            </a:r>
          </a:p>
          <a:p>
            <a:r>
              <a:rPr lang="en-GB" sz="1200" kern="1200" baseline="0" dirty="0">
                <a:solidFill>
                  <a:schemeClr val="tx1"/>
                </a:solidFill>
                <a:latin typeface="+mn-lt"/>
                <a:ea typeface="+mn-ea"/>
                <a:cs typeface="+mn-cs"/>
              </a:rPr>
              <a:t>My _____ [fill in appropriate relationship]</a:t>
            </a:r>
          </a:p>
          <a:p>
            <a:r>
              <a:rPr lang="en-GB" sz="1200" kern="1200" baseline="0" dirty="0">
                <a:solidFill>
                  <a:schemeClr val="tx1"/>
                </a:solidFill>
                <a:latin typeface="+mn-lt"/>
                <a:ea typeface="+mn-ea"/>
                <a:cs typeface="+mn-cs"/>
              </a:rPr>
              <a:t>had mental health problems, but asked</a:t>
            </a:r>
          </a:p>
          <a:p>
            <a:r>
              <a:rPr lang="en-GB" sz="1200" kern="1200" baseline="0" dirty="0">
                <a:solidFill>
                  <a:schemeClr val="tx1"/>
                </a:solidFill>
                <a:latin typeface="+mn-lt"/>
                <a:ea typeface="+mn-ea"/>
                <a:cs typeface="+mn-cs"/>
              </a:rPr>
              <a:t>for help and now they are fully recovered.</a:t>
            </a:r>
            <a:endParaRPr lang="en-GB" dirty="0"/>
          </a:p>
        </p:txBody>
      </p:sp>
      <p:sp>
        <p:nvSpPr>
          <p:cNvPr id="4" name="Slide Number Placeholder 3"/>
          <p:cNvSpPr>
            <a:spLocks noGrp="1"/>
          </p:cNvSpPr>
          <p:nvPr>
            <p:ph type="sldNum" sz="quarter" idx="10"/>
          </p:nvPr>
        </p:nvSpPr>
        <p:spPr/>
        <p:txBody>
          <a:bodyPr/>
          <a:lstStyle/>
          <a:p>
            <a:fld id="{9B82A23A-47AF-4F17-951E-243E17497B1F}" type="slidenum">
              <a:rPr lang="en-GB" smtClean="0"/>
              <a:t>27</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Teacher Notes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Use this slide to display your class agreement / ground rules for PSHE education lessons.  See </a:t>
            </a:r>
            <a:r>
              <a:rPr kumimoji="0" lang="en-GB" sz="1200" b="1" i="0" u="none" strike="noStrike" kern="1200" cap="none" spc="0" normalizeH="0" baseline="0" noProof="0" dirty="0">
                <a:ln>
                  <a:noFill/>
                </a:ln>
                <a:solidFill>
                  <a:prstClr val="black"/>
                </a:solidFill>
                <a:effectLst/>
                <a:uLnTx/>
                <a:uFillTx/>
                <a:latin typeface="+mn-lt"/>
                <a:ea typeface="+mn-ea"/>
                <a:cs typeface="+mn-cs"/>
              </a:rPr>
              <a:t>Accompanying Teacher Guidance Notes </a:t>
            </a:r>
            <a:r>
              <a:rPr kumimoji="0" lang="en-GB" sz="1200" b="0" i="0" u="none" strike="noStrike" kern="1200" cap="none" spc="0" normalizeH="0" baseline="0" noProof="0" dirty="0">
                <a:ln>
                  <a:noFill/>
                </a:ln>
                <a:solidFill>
                  <a:prstClr val="black"/>
                </a:solidFill>
                <a:effectLst/>
                <a:uLnTx/>
                <a:uFillTx/>
                <a:latin typeface="+mn-lt"/>
                <a:ea typeface="+mn-ea"/>
                <a:cs typeface="+mn-cs"/>
              </a:rPr>
              <a:t>(separate document). </a:t>
            </a:r>
            <a:r>
              <a:rPr lang="en-GB" sz="1200" kern="1200" dirty="0">
                <a:solidFill>
                  <a:schemeClr val="tx1"/>
                </a:solidFill>
                <a:effectLst/>
                <a:latin typeface="+mn-lt"/>
                <a:ea typeface="+mn-ea"/>
                <a:cs typeface="+mn-cs"/>
              </a:rPr>
              <a:t>It is probable that a student will have direct experience of someone with poor mental health or a mental health condition. With that in mind give students a chance to ask anonymous questions via your usual method such as a question box or ‘ask it basket’. It is important to address these, with the whole class or individually as appropriate, during the scheme of work.</a:t>
            </a:r>
            <a:endParaRPr lang="en-GB" b="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7DB251-18AC-41D5-959F-F289AB91753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777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 - </a:t>
            </a:r>
            <a:r>
              <a:rPr lang="en-US" b="1" i="1" dirty="0"/>
              <a:t>Learning objectives and outcomes</a:t>
            </a:r>
            <a:endParaRPr lang="en-US" b="1" dirty="0"/>
          </a:p>
          <a:p>
            <a:r>
              <a:rPr kumimoji="0" lang="en-GB" sz="1200" b="0" i="0" u="none" strike="noStrike" kern="1200" cap="none" spc="0" normalizeH="0" baseline="0" noProof="0" dirty="0">
                <a:ln>
                  <a:noFill/>
                </a:ln>
                <a:solidFill>
                  <a:prstClr val="black"/>
                </a:solidFill>
                <a:effectLst/>
                <a:uLnTx/>
                <a:uFillTx/>
                <a:latin typeface="+mn-lt"/>
                <a:ea typeface="+mn-ea"/>
                <a:cs typeface="+mn-cs"/>
              </a:rPr>
              <a:t>Introduce the learning objectives and outcomes, </a:t>
            </a:r>
            <a:r>
              <a:rPr kumimoji="0" lang="en-GB" sz="1200" b="0" i="0" u="none" strike="noStrike" kern="1200" cap="none" spc="0" normalizeH="0" baseline="0" noProof="0" dirty="0">
                <a:ln>
                  <a:noFill/>
                </a:ln>
                <a:solidFill>
                  <a:schemeClr val="tx1"/>
                </a:solidFill>
                <a:effectLst/>
                <a:uLnTx/>
                <a:uFillTx/>
                <a:latin typeface="+mn-lt"/>
                <a:ea typeface="+mn-ea"/>
                <a:cs typeface="+mn-cs"/>
              </a:rPr>
              <a:t>explain that today’s lesson is about mental health and how to recognise and challenge myths and misconceptions.</a:t>
            </a:r>
            <a:endParaRPr lang="en-GB" dirty="0"/>
          </a:p>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3</a:t>
            </a:fld>
            <a:endParaRPr lang="en-GB" dirty="0"/>
          </a:p>
        </p:txBody>
      </p:sp>
    </p:spTree>
    <p:extLst>
      <p:ext uri="{BB962C8B-B14F-4D97-AF65-F5344CB8AC3E}">
        <p14:creationId xmlns:p14="http://schemas.microsoft.com/office/powerpoint/2010/main" val="3037151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Teacher Notes (10</a:t>
            </a:r>
            <a:r>
              <a:rPr lang="en-US" b="1" i="0" baseline="0" dirty="0"/>
              <a:t> MIN) </a:t>
            </a:r>
            <a:r>
              <a:rPr lang="en-US" b="1" i="1" baseline="0" dirty="0"/>
              <a:t>Explain to an alien</a:t>
            </a:r>
          </a:p>
          <a:p>
            <a:r>
              <a:rPr lang="en-GB" sz="1200" kern="1200" dirty="0">
                <a:solidFill>
                  <a:schemeClr val="tx1"/>
                </a:solidFill>
                <a:effectLst/>
                <a:latin typeface="+mn-lt"/>
                <a:ea typeface="+mn-ea"/>
                <a:cs typeface="+mn-cs"/>
              </a:rPr>
              <a:t>Ask students to imagine an alien has come to earth and wants to know about mental health. Using </a:t>
            </a:r>
            <a:r>
              <a:rPr lang="en-GB" sz="1200" i="1" kern="1200" dirty="0">
                <a:solidFill>
                  <a:schemeClr val="tx1"/>
                </a:solidFill>
                <a:effectLst/>
                <a:latin typeface="+mn-lt"/>
                <a:ea typeface="+mn-ea"/>
                <a:cs typeface="+mn-cs"/>
              </a:rPr>
              <a:t>Resource 1: Explain to an alien, </a:t>
            </a:r>
            <a:r>
              <a:rPr lang="en-GB" sz="1200" kern="1200" dirty="0">
                <a:solidFill>
                  <a:schemeClr val="tx1"/>
                </a:solidFill>
                <a:effectLst/>
                <a:latin typeface="+mn-lt"/>
                <a:ea typeface="+mn-ea"/>
                <a:cs typeface="+mn-cs"/>
              </a:rPr>
              <a:t>students</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should try to answer each of the alien’s questions, with as much detail as they can. As this is a baseline assessment for the scheme of work, they should work individually and without prompting from the teacher, in order to get an accurate representation of their current understanding. Ask students to put the sheets aside as they will be revisited at the end of the lesson. </a:t>
            </a:r>
          </a:p>
        </p:txBody>
      </p:sp>
      <p:sp>
        <p:nvSpPr>
          <p:cNvPr id="4" name="Slide Number Placeholder 3"/>
          <p:cNvSpPr>
            <a:spLocks noGrp="1"/>
          </p:cNvSpPr>
          <p:nvPr>
            <p:ph type="sldNum" sz="quarter" idx="10"/>
          </p:nvPr>
        </p:nvSpPr>
        <p:spPr/>
        <p:txBody>
          <a:bodyPr/>
          <a:lstStyle/>
          <a:p>
            <a:fld id="{567DB251-18AC-41D5-959F-F289AB917537}" type="slidenum">
              <a:rPr lang="en-GB" smtClean="0"/>
              <a:t>4</a:t>
            </a:fld>
            <a:endParaRPr lang="en-GB" dirty="0"/>
          </a:p>
        </p:txBody>
      </p:sp>
    </p:spTree>
    <p:extLst>
      <p:ext uri="{BB962C8B-B14F-4D97-AF65-F5344CB8AC3E}">
        <p14:creationId xmlns:p14="http://schemas.microsoft.com/office/powerpoint/2010/main" val="1819838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Emphasise at this point that mental and physical health are closely linked, for example by promoting their physical health (through exercise, healthy food choice and quality sleep) a person is also promoting their mental health. </a:t>
            </a:r>
            <a:endParaRPr lang="en-US" b="1" i="1" dirty="0"/>
          </a:p>
        </p:txBody>
      </p:sp>
      <p:sp>
        <p:nvSpPr>
          <p:cNvPr id="4" name="Slide Number Placeholder 3"/>
          <p:cNvSpPr>
            <a:spLocks noGrp="1"/>
          </p:cNvSpPr>
          <p:nvPr>
            <p:ph type="sldNum" sz="quarter" idx="10"/>
          </p:nvPr>
        </p:nvSpPr>
        <p:spPr/>
        <p:txBody>
          <a:bodyPr/>
          <a:lstStyle/>
          <a:p>
            <a:fld id="{567DB251-18AC-41D5-959F-F289AB917537}" type="slidenum">
              <a:rPr lang="en-GB" smtClean="0"/>
              <a:t>5</a:t>
            </a:fld>
            <a:endParaRPr lang="en-GB" dirty="0"/>
          </a:p>
        </p:txBody>
      </p:sp>
    </p:spTree>
    <p:extLst>
      <p:ext uri="{BB962C8B-B14F-4D97-AF65-F5344CB8AC3E}">
        <p14:creationId xmlns:p14="http://schemas.microsoft.com/office/powerpoint/2010/main" val="1781152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Teacher</a:t>
            </a:r>
            <a:r>
              <a:rPr lang="en-US" b="1" baseline="0" dirty="0"/>
              <a:t> Notes (10 MIN) </a:t>
            </a:r>
            <a:r>
              <a:rPr lang="en-GB" b="1" i="1" baseline="0" dirty="0"/>
              <a:t>True or false quiz</a:t>
            </a:r>
          </a:p>
          <a:p>
            <a:r>
              <a:rPr lang="en-GB" sz="1200" kern="1200" dirty="0">
                <a:solidFill>
                  <a:schemeClr val="tx1"/>
                </a:solidFill>
                <a:effectLst/>
                <a:latin typeface="+mn-lt"/>
                <a:ea typeface="+mn-ea"/>
                <a:cs typeface="+mn-cs"/>
              </a:rPr>
              <a:t>In pairs, ask students to complete </a:t>
            </a:r>
            <a:r>
              <a:rPr lang="en-GB" sz="1200" i="1" kern="1200" dirty="0">
                <a:solidFill>
                  <a:schemeClr val="tx1"/>
                </a:solidFill>
                <a:effectLst/>
                <a:latin typeface="+mn-lt"/>
                <a:ea typeface="+mn-ea"/>
                <a:cs typeface="+mn-cs"/>
              </a:rPr>
              <a:t>Resource 2a: True or false quiz</a:t>
            </a:r>
            <a:r>
              <a:rPr lang="en-GB" sz="1200" kern="1200" dirty="0">
                <a:solidFill>
                  <a:schemeClr val="tx1"/>
                </a:solidFill>
                <a:effectLst/>
                <a:latin typeface="+mn-lt"/>
                <a:ea typeface="+mn-ea"/>
                <a:cs typeface="+mn-cs"/>
              </a:rPr>
              <a:t>.  For a more active version of this activity, students could move to different sides of the room to represent ‘true’ or ‘false’ as each statement is read out.</a:t>
            </a:r>
          </a:p>
          <a:p>
            <a:r>
              <a:rPr lang="en-GB" sz="1200" i="1" kern="1200" dirty="0">
                <a:solidFill>
                  <a:schemeClr val="tx1"/>
                </a:solidFill>
                <a:effectLst/>
                <a:latin typeface="+mn-lt"/>
                <a:ea typeface="+mn-ea"/>
                <a:cs typeface="+mn-cs"/>
              </a:rPr>
              <a:t>Take feedback, ensuring that myths and misconceptions are challenged. Resource 2c includes additional teacher information to develop discussion. Students should annotate the ‘true’ information next to any statements marked ‘false’.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GB" dirty="0">
              <a:effectLst/>
            </a:endParaRPr>
          </a:p>
          <a:p>
            <a:r>
              <a:rPr lang="en-GB" sz="1200" b="1" kern="1200" dirty="0">
                <a:solidFill>
                  <a:schemeClr val="tx1"/>
                </a:solidFill>
                <a:effectLst/>
                <a:latin typeface="+mn-lt"/>
                <a:ea typeface="+mn-ea"/>
                <a:cs typeface="+mn-cs"/>
              </a:rPr>
              <a:t>Support:</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Resource 2b</a:t>
            </a:r>
            <a:r>
              <a:rPr lang="en-GB" sz="1200" kern="1200" dirty="0">
                <a:solidFill>
                  <a:schemeClr val="tx1"/>
                </a:solidFill>
                <a:effectLst/>
                <a:latin typeface="+mn-lt"/>
                <a:ea typeface="+mn-ea"/>
                <a:cs typeface="+mn-cs"/>
              </a:rPr>
              <a:t> is provided which is a simplified version of </a:t>
            </a:r>
            <a:r>
              <a:rPr lang="en-GB" sz="1200" i="1" kern="1200" dirty="0">
                <a:solidFill>
                  <a:schemeClr val="tx1"/>
                </a:solidFill>
                <a:effectLst/>
                <a:latin typeface="+mn-lt"/>
                <a:ea typeface="+mn-ea"/>
                <a:cs typeface="+mn-cs"/>
              </a:rPr>
              <a:t>Resource 2</a:t>
            </a:r>
            <a:r>
              <a:rPr lang="en-GB" sz="1200" kern="1200" dirty="0">
                <a:solidFill>
                  <a:schemeClr val="tx1"/>
                </a:solidFill>
                <a:effectLst/>
                <a:latin typeface="+mn-lt"/>
                <a:ea typeface="+mn-ea"/>
                <a:cs typeface="+mn-cs"/>
              </a:rPr>
              <a:t>. Questions posed are simplified versions of questions 2, 3, 5, 7, 8 &amp; 9 from </a:t>
            </a:r>
            <a:r>
              <a:rPr lang="en-GB" sz="1200" i="1" kern="1200" dirty="0">
                <a:solidFill>
                  <a:schemeClr val="tx1"/>
                </a:solidFill>
                <a:effectLst/>
                <a:latin typeface="+mn-lt"/>
                <a:ea typeface="+mn-ea"/>
                <a:cs typeface="+mn-cs"/>
              </a:rPr>
              <a:t>Resource 2.</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Challenge: </a:t>
            </a:r>
            <a:r>
              <a:rPr lang="en-GB" sz="1200" kern="1200" dirty="0">
                <a:solidFill>
                  <a:schemeClr val="tx1"/>
                </a:solidFill>
                <a:effectLst/>
                <a:latin typeface="+mn-lt"/>
                <a:ea typeface="+mn-ea"/>
                <a:cs typeface="+mn-cs"/>
              </a:rPr>
              <a:t>Encourage students to consider why they think these misconceptions might have occurred in the past.</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What could be done to prevent future misconceptions about mental health?</a:t>
            </a:r>
          </a:p>
        </p:txBody>
      </p:sp>
      <p:sp>
        <p:nvSpPr>
          <p:cNvPr id="4" name="Slide Number Placeholder 3"/>
          <p:cNvSpPr>
            <a:spLocks noGrp="1"/>
          </p:cNvSpPr>
          <p:nvPr>
            <p:ph type="sldNum" sz="quarter" idx="10"/>
          </p:nvPr>
        </p:nvSpPr>
        <p:spPr/>
        <p:txBody>
          <a:bodyPr/>
          <a:lstStyle/>
          <a:p>
            <a:fld id="{567DB251-18AC-41D5-959F-F289AB917537}" type="slidenum">
              <a:rPr lang="en-GB" smtClean="0"/>
              <a:t>6</a:t>
            </a:fld>
            <a:endParaRPr lang="en-GB" dirty="0"/>
          </a:p>
        </p:txBody>
      </p:sp>
    </p:spTree>
    <p:extLst>
      <p:ext uri="{BB962C8B-B14F-4D97-AF65-F5344CB8AC3E}">
        <p14:creationId xmlns:p14="http://schemas.microsoft.com/office/powerpoint/2010/main" val="280843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 (15 MIN) </a:t>
            </a:r>
            <a:r>
              <a:rPr lang="en-US" b="1" i="1" dirty="0"/>
              <a:t>Exploring language</a:t>
            </a:r>
          </a:p>
          <a:p>
            <a:r>
              <a:rPr lang="en-GB" sz="1200" kern="1200" dirty="0">
                <a:solidFill>
                  <a:schemeClr val="tx1"/>
                </a:solidFill>
                <a:effectLst/>
                <a:latin typeface="+mn-lt"/>
                <a:ea typeface="+mn-ea"/>
                <a:cs typeface="+mn-cs"/>
              </a:rPr>
              <a:t>Explain to students that sometimes people find it difficult to talk about mental health, or might have little understanding of it and can therefore say things that might be unhelpful or offensive to others, often without meaning to.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Organise students into four groups and give each group a different sheet from </a:t>
            </a:r>
            <a:r>
              <a:rPr lang="en-GB" sz="1200" i="1" kern="1200" dirty="0">
                <a:solidFill>
                  <a:schemeClr val="tx1"/>
                </a:solidFill>
                <a:effectLst/>
                <a:latin typeface="+mn-lt"/>
                <a:ea typeface="+mn-ea"/>
                <a:cs typeface="+mn-cs"/>
              </a:rPr>
              <a:t>Resource 3: Exploring language. </a:t>
            </a:r>
            <a:r>
              <a:rPr lang="en-GB" sz="1200" kern="1200" dirty="0">
                <a:solidFill>
                  <a:schemeClr val="tx1"/>
                </a:solidFill>
                <a:effectLst/>
                <a:latin typeface="+mn-lt"/>
                <a:ea typeface="+mn-ea"/>
                <a:cs typeface="+mn-cs"/>
              </a:rPr>
              <a:t>Each group should spend </a:t>
            </a:r>
            <a:r>
              <a:rPr lang="en-GB" sz="1200" b="1" kern="1200" dirty="0">
                <a:solidFill>
                  <a:schemeClr val="tx1"/>
                </a:solidFill>
                <a:effectLst/>
                <a:latin typeface="+mn-lt"/>
                <a:ea typeface="+mn-ea"/>
                <a:cs typeface="+mn-cs"/>
              </a:rPr>
              <a:t>5 minutes</a:t>
            </a:r>
            <a:r>
              <a:rPr lang="en-GB" sz="1200" kern="1200" dirty="0">
                <a:solidFill>
                  <a:schemeClr val="tx1"/>
                </a:solidFill>
                <a:effectLst/>
                <a:latin typeface="+mn-lt"/>
                <a:ea typeface="+mn-ea"/>
                <a:cs typeface="+mn-cs"/>
              </a:rPr>
              <a:t> adding ideas to the top and bottom half of the sheet, responding to the questions: </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How might these statements make someone feel?</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What could some more positive alternatives be?</a:t>
            </a:r>
          </a:p>
          <a:p>
            <a:pPr marL="628650" lvl="1" indent="-171450">
              <a:buFont typeface="Arial" panose="020B0604020202020204" pitchFamily="34" charset="0"/>
              <a:buChar char="•"/>
            </a:pP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After 5 minutes, have all students stick their sheet to the wall / desk, and ask the groups to move around the room look at each different group’s examples and ideas. They should add any additional ideas as they visit each sheet. </a:t>
            </a:r>
          </a:p>
          <a:p>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Take feedback, identifying key themes from each sheet:</a:t>
            </a:r>
            <a:endParaRPr lang="en-GB"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Black</a:t>
            </a:r>
            <a:r>
              <a:rPr lang="en-GB" sz="1200" i="1" kern="1200" dirty="0">
                <a:solidFill>
                  <a:schemeClr val="tx1"/>
                </a:solidFill>
                <a:effectLst/>
                <a:latin typeface="+mn-lt"/>
                <a:ea typeface="+mn-ea"/>
                <a:cs typeface="+mn-cs"/>
              </a:rPr>
              <a:t> = these statements demonstrate the flippant way people can use mental health language in everyday discussion. This is a subtle way in which mental health stigma is reinforced.</a:t>
            </a:r>
            <a:endParaRPr lang="en-GB" sz="1200" kern="1200" dirty="0">
              <a:solidFill>
                <a:schemeClr val="tx1"/>
              </a:solidFill>
              <a:effectLst/>
              <a:latin typeface="+mn-lt"/>
              <a:ea typeface="+mn-ea"/>
              <a:cs typeface="+mn-cs"/>
            </a:endParaRPr>
          </a:p>
          <a:p>
            <a:pPr lvl="0"/>
            <a:r>
              <a:rPr lang="en-GB" sz="1200" b="1" i="1" kern="1200" dirty="0">
                <a:solidFill>
                  <a:srgbClr val="00B0F0"/>
                </a:solidFill>
                <a:effectLst/>
                <a:latin typeface="+mn-lt"/>
                <a:ea typeface="+mn-ea"/>
                <a:cs typeface="+mn-cs"/>
              </a:rPr>
              <a:t>Blue</a:t>
            </a:r>
            <a:r>
              <a:rPr lang="en-GB" sz="1200" i="1" kern="1200" dirty="0">
                <a:solidFill>
                  <a:schemeClr val="tx1"/>
                </a:solidFill>
                <a:effectLst/>
                <a:latin typeface="+mn-lt"/>
                <a:ea typeface="+mn-ea"/>
                <a:cs typeface="+mn-cs"/>
              </a:rPr>
              <a:t> = these statements are common of the types of responses people with a mental health issue sometimes get from friends or family. The statements diminish the issue and try to minimise the impact of experiencing a mental health issue.</a:t>
            </a:r>
            <a:endParaRPr lang="en-GB"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Orange</a:t>
            </a:r>
            <a:r>
              <a:rPr lang="en-GB" sz="1200" i="1" kern="1200" dirty="0">
                <a:solidFill>
                  <a:schemeClr val="tx1"/>
                </a:solidFill>
                <a:effectLst/>
                <a:latin typeface="+mn-lt"/>
                <a:ea typeface="+mn-ea"/>
                <a:cs typeface="+mn-cs"/>
              </a:rPr>
              <a:t> = these statements focus around unhelpful behaviours in relation to mental health, primarily excluding or deliberately trying to upset someone known to have mental health issues. </a:t>
            </a:r>
            <a:endParaRPr lang="en-GB"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Green</a:t>
            </a:r>
            <a:r>
              <a:rPr lang="en-GB" sz="1200" i="1" kern="1200" dirty="0">
                <a:solidFill>
                  <a:schemeClr val="tx1"/>
                </a:solidFill>
                <a:effectLst/>
                <a:latin typeface="+mn-lt"/>
                <a:ea typeface="+mn-ea"/>
                <a:cs typeface="+mn-cs"/>
              </a:rPr>
              <a:t> = these statements include unhelpful advice that people sometimes receive when discussing a mental health concern.</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You can refer to Resource 4: Helpful language to provide examples of more positive alternatives.</a:t>
            </a:r>
          </a:p>
          <a:p>
            <a:endParaRPr lang="en-GB" sz="1200" i="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Support: </a:t>
            </a:r>
            <a:r>
              <a:rPr lang="en-GB" sz="1200" kern="1200" dirty="0">
                <a:solidFill>
                  <a:schemeClr val="tx1"/>
                </a:solidFill>
                <a:effectLst/>
                <a:latin typeface="+mn-lt"/>
                <a:ea typeface="+mn-ea"/>
                <a:cs typeface="+mn-cs"/>
              </a:rPr>
              <a:t>Students could be provided with </a:t>
            </a:r>
            <a:r>
              <a:rPr lang="en-GB" sz="1200" i="1" kern="1200" dirty="0">
                <a:solidFill>
                  <a:schemeClr val="tx1"/>
                </a:solidFill>
                <a:effectLst/>
                <a:latin typeface="+mn-lt"/>
                <a:ea typeface="+mn-ea"/>
                <a:cs typeface="+mn-cs"/>
              </a:rPr>
              <a:t>Resource 4: Helpful language</a:t>
            </a:r>
            <a:r>
              <a:rPr lang="en-GB" sz="1200" kern="1200" dirty="0">
                <a:solidFill>
                  <a:schemeClr val="tx1"/>
                </a:solidFill>
                <a:effectLst/>
                <a:latin typeface="+mn-lt"/>
                <a:ea typeface="+mn-ea"/>
                <a:cs typeface="+mn-cs"/>
              </a:rPr>
              <a:t> prompts or some appropriate responses could be modelled before starting the activity.</a:t>
            </a:r>
          </a:p>
          <a:p>
            <a:r>
              <a:rPr lang="en-GB" sz="1200" b="1" kern="1200" dirty="0">
                <a:solidFill>
                  <a:schemeClr val="tx1"/>
                </a:solidFill>
                <a:effectLst/>
                <a:latin typeface="+mn-lt"/>
                <a:ea typeface="+mn-ea"/>
                <a:cs typeface="+mn-cs"/>
              </a:rPr>
              <a:t>Challenge: </a:t>
            </a:r>
            <a:r>
              <a:rPr lang="en-GB" sz="1200" kern="1200" dirty="0">
                <a:solidFill>
                  <a:schemeClr val="tx1"/>
                </a:solidFill>
                <a:effectLst/>
                <a:latin typeface="+mn-lt"/>
                <a:ea typeface="+mn-ea"/>
                <a:cs typeface="+mn-cs"/>
              </a:rPr>
              <a:t>Ask students to suggest reasons why this sort of language is used. </a:t>
            </a:r>
          </a:p>
        </p:txBody>
      </p:sp>
      <p:sp>
        <p:nvSpPr>
          <p:cNvPr id="4" name="Slide Number Placeholder 3"/>
          <p:cNvSpPr>
            <a:spLocks noGrp="1"/>
          </p:cNvSpPr>
          <p:nvPr>
            <p:ph type="sldNum" sz="quarter" idx="10"/>
          </p:nvPr>
        </p:nvSpPr>
        <p:spPr/>
        <p:txBody>
          <a:bodyPr/>
          <a:lstStyle/>
          <a:p>
            <a:fld id="{567DB251-18AC-41D5-959F-F289AB917537}" type="slidenum">
              <a:rPr lang="en-GB" smtClean="0"/>
              <a:t>7</a:t>
            </a:fld>
            <a:endParaRPr lang="en-GB" dirty="0"/>
          </a:p>
        </p:txBody>
      </p:sp>
    </p:spTree>
    <p:extLst>
      <p:ext uri="{BB962C8B-B14F-4D97-AF65-F5344CB8AC3E}">
        <p14:creationId xmlns:p14="http://schemas.microsoft.com/office/powerpoint/2010/main" val="250877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https://pixabay.com/photos/team-motivation-teamwork-together-386673/</a:t>
            </a:r>
            <a:endParaRPr lang="en-GB" dirty="0"/>
          </a:p>
          <a:p>
            <a:r>
              <a:rPr lang="en-US" b="1" dirty="0"/>
              <a:t>Teacher Notes (10 MIN) </a:t>
            </a:r>
            <a:r>
              <a:rPr lang="en-US" b="1" i="1" dirty="0"/>
              <a:t>Challenging discrimination</a:t>
            </a:r>
          </a:p>
          <a:p>
            <a:r>
              <a:rPr lang="en-GB" sz="1200" kern="1200" dirty="0">
                <a:solidFill>
                  <a:schemeClr val="tx1"/>
                </a:solidFill>
                <a:effectLst/>
                <a:latin typeface="+mn-lt"/>
                <a:ea typeface="+mn-ea"/>
                <a:cs typeface="+mn-cs"/>
              </a:rPr>
              <a:t>Ask students to work in pairs to suggest ideas about how mental health stigma and discrimination could be challenged</a:t>
            </a:r>
            <a:r>
              <a:rPr lang="en-GB" sz="1200" kern="1200" baseline="0" dirty="0">
                <a:solidFill>
                  <a:schemeClr val="tx1"/>
                </a:solidFill>
                <a:effectLst/>
                <a:latin typeface="+mn-lt"/>
                <a:ea typeface="+mn-ea"/>
                <a:cs typeface="+mn-cs"/>
              </a:rPr>
              <a:t> using the questions on the slide. </a:t>
            </a:r>
            <a:r>
              <a:rPr lang="en-GB" sz="1200" kern="1200" dirty="0">
                <a:solidFill>
                  <a:schemeClr val="tx1"/>
                </a:solidFill>
                <a:effectLst/>
                <a:latin typeface="+mn-lt"/>
                <a:ea typeface="+mn-ea"/>
                <a:cs typeface="+mn-cs"/>
              </a:rPr>
              <a:t>If time allows, share ideas as a class, either using post-it notes stuck at the front of the room, a class mind map, or students with the longest list read out their ideas. </a:t>
            </a:r>
          </a:p>
          <a:p>
            <a:r>
              <a:rPr lang="en-GB" sz="1200" kern="1200" dirty="0">
                <a:solidFill>
                  <a:schemeClr val="tx1"/>
                </a:solidFill>
                <a:effectLst/>
                <a:latin typeface="+mn-lt"/>
                <a:ea typeface="+mn-ea"/>
                <a:cs typeface="+mn-cs"/>
              </a:rPr>
              <a:t> </a:t>
            </a:r>
          </a:p>
          <a:p>
            <a:r>
              <a:rPr lang="en-GB" sz="1200" i="1" kern="1200" dirty="0">
                <a:solidFill>
                  <a:schemeClr val="tx1"/>
                </a:solidFill>
                <a:effectLst/>
                <a:latin typeface="+mn-lt"/>
                <a:ea typeface="+mn-ea"/>
                <a:cs typeface="+mn-cs"/>
              </a:rPr>
              <a:t>Students might suggest ideas such as:</a:t>
            </a:r>
            <a:endParaRPr lang="en-GB"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Individuals: </a:t>
            </a:r>
            <a:r>
              <a:rPr lang="en-GB" sz="1200" i="1" kern="1200" dirty="0">
                <a:solidFill>
                  <a:schemeClr val="tx1"/>
                </a:solidFill>
                <a:effectLst/>
                <a:latin typeface="+mn-lt"/>
                <a:ea typeface="+mn-ea"/>
                <a:cs typeface="+mn-cs"/>
              </a:rPr>
              <a:t>avoid using language that might be offensive or upsetting, challenge this language when it is used, encourage people to be understanding and supportive around mental health, avoid trivialising or making fun of mental health issues;</a:t>
            </a:r>
            <a:endParaRPr lang="en-GB" sz="1200" kern="1200" dirty="0">
              <a:solidFill>
                <a:schemeClr val="tx1"/>
              </a:solidFill>
              <a:effectLst/>
              <a:latin typeface="+mn-lt"/>
              <a:ea typeface="+mn-ea"/>
              <a:cs typeface="+mn-cs"/>
            </a:endParaRPr>
          </a:p>
          <a:p>
            <a:pPr lvl="0"/>
            <a:r>
              <a:rPr lang="en-GB" sz="1200" b="1" i="1" kern="1200" dirty="0">
                <a:solidFill>
                  <a:schemeClr val="tx1"/>
                </a:solidFill>
                <a:effectLst/>
                <a:latin typeface="+mn-lt"/>
                <a:ea typeface="+mn-ea"/>
                <a:cs typeface="+mn-cs"/>
              </a:rPr>
              <a:t>Schools: </a:t>
            </a:r>
            <a:r>
              <a:rPr lang="en-GB" sz="1200" i="1" kern="1200" dirty="0">
                <a:solidFill>
                  <a:schemeClr val="tx1"/>
                </a:solidFill>
                <a:effectLst/>
                <a:latin typeface="+mn-lt"/>
                <a:ea typeface="+mn-ea"/>
                <a:cs typeface="+mn-cs"/>
              </a:rPr>
              <a:t>teach more about mental health, promote school counsellors and other sources of support to normalise help-seeking behaviours, have ‘positive mental health’ events, make all people feel included, use displays to promote mental health;</a:t>
            </a:r>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Society: </a:t>
            </a:r>
            <a:r>
              <a:rPr lang="en-GB" sz="1200" i="1" kern="1200" dirty="0">
                <a:solidFill>
                  <a:schemeClr val="tx1"/>
                </a:solidFill>
                <a:effectLst/>
                <a:latin typeface="+mn-lt"/>
                <a:ea typeface="+mn-ea"/>
                <a:cs typeface="+mn-cs"/>
              </a:rPr>
              <a:t>Mental health campaigns, more funding for mental health charities or services, stronger laws about discrimination of people with mental health, mental health support services in workplaces to both support and destigmatise those with mental health concerns, encourage open-ness around mental health issues, etc.</a:t>
            </a:r>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8</a:t>
            </a:fld>
            <a:endParaRPr lang="en-GB" dirty="0"/>
          </a:p>
        </p:txBody>
      </p:sp>
    </p:spTree>
    <p:extLst>
      <p:ext uri="{BB962C8B-B14F-4D97-AF65-F5344CB8AC3E}">
        <p14:creationId xmlns:p14="http://schemas.microsoft.com/office/powerpoint/2010/main" val="2342695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Teacher Notes (5</a:t>
            </a:r>
            <a:r>
              <a:rPr lang="en-US" b="1" i="0" baseline="0" dirty="0"/>
              <a:t> MIN) </a:t>
            </a:r>
            <a:r>
              <a:rPr lang="en-US" b="1" i="1" baseline="0" dirty="0"/>
              <a:t>Endpoint assessment</a:t>
            </a:r>
          </a:p>
          <a:p>
            <a:r>
              <a:rPr lang="en-GB" sz="1200" kern="1200" dirty="0">
                <a:solidFill>
                  <a:schemeClr val="tx1"/>
                </a:solidFill>
                <a:effectLst/>
                <a:latin typeface="+mn-lt"/>
                <a:ea typeface="+mn-ea"/>
                <a:cs typeface="+mn-cs"/>
              </a:rPr>
              <a:t>Revisit the baseline activity, using </a:t>
            </a:r>
            <a:r>
              <a:rPr lang="en-GB" sz="1200" i="1" kern="1200" dirty="0">
                <a:solidFill>
                  <a:schemeClr val="tx1"/>
                </a:solidFill>
                <a:effectLst/>
                <a:latin typeface="+mn-lt"/>
                <a:ea typeface="+mn-ea"/>
                <a:cs typeface="+mn-cs"/>
              </a:rPr>
              <a:t>Resource 1:</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explain to an alien</a:t>
            </a:r>
            <a:r>
              <a:rPr lang="en-GB" sz="1200" kern="1200" dirty="0">
                <a:solidFill>
                  <a:schemeClr val="tx1"/>
                </a:solidFill>
                <a:effectLst/>
                <a:latin typeface="+mn-lt"/>
                <a:ea typeface="+mn-ea"/>
                <a:cs typeface="+mn-cs"/>
              </a:rPr>
              <a:t>. Ask students to make any additions or edits to their original responses with a different coloured pen to demonstrate what they have learnt. This can be kept as assessment evidence and used to inform future teaching.</a:t>
            </a:r>
          </a:p>
        </p:txBody>
      </p:sp>
      <p:sp>
        <p:nvSpPr>
          <p:cNvPr id="4" name="Slide Number Placeholder 3"/>
          <p:cNvSpPr>
            <a:spLocks noGrp="1"/>
          </p:cNvSpPr>
          <p:nvPr>
            <p:ph type="sldNum" sz="quarter" idx="10"/>
          </p:nvPr>
        </p:nvSpPr>
        <p:spPr/>
        <p:txBody>
          <a:bodyPr/>
          <a:lstStyle/>
          <a:p>
            <a:fld id="{567DB251-18AC-41D5-959F-F289AB917537}" type="slidenum">
              <a:rPr lang="en-GB" smtClean="0"/>
              <a:t>9</a:t>
            </a:fld>
            <a:endParaRPr lang="en-GB" dirty="0"/>
          </a:p>
        </p:txBody>
      </p:sp>
    </p:spTree>
    <p:extLst>
      <p:ext uri="{BB962C8B-B14F-4D97-AF65-F5344CB8AC3E}">
        <p14:creationId xmlns:p14="http://schemas.microsoft.com/office/powerpoint/2010/main" val="31925912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4706A67A-29B9-4E11-8898-CB6B2B0991E2}" type="datetimeFigureOut">
              <a:rPr lang="en-GB" smtClean="0"/>
              <a:t>08/03/2022</a:t>
            </a:fld>
            <a:endParaRPr lang="en-GB"/>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GB"/>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0E9B5D20-401B-4FB7-91E2-D02FB8BD0D4A}" type="slidenum">
              <a:rPr lang="en-GB" smtClean="0"/>
              <a:t>‹#›</a:t>
            </a:fld>
            <a:endParaRPr lang="en-GB"/>
          </a:p>
        </p:txBody>
      </p:sp>
    </p:spTree>
    <p:extLst>
      <p:ext uri="{BB962C8B-B14F-4D97-AF65-F5344CB8AC3E}">
        <p14:creationId xmlns:p14="http://schemas.microsoft.com/office/powerpoint/2010/main" val="95109051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06A67A-29B9-4E11-8898-CB6B2B0991E2}" type="datetimeFigureOut">
              <a:rPr lang="en-GB" smtClean="0"/>
              <a:t>08/03/2022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9B5D20-401B-4FB7-91E2-D02FB8BD0D4A}" type="slidenum">
              <a:rPr lang="en-GB" smtClean="0"/>
              <a:t>‹#›</a:t>
            </a:fld>
            <a:endParaRPr lang="en-GB"/>
          </a:p>
        </p:txBody>
      </p:sp>
    </p:spTree>
    <p:extLst>
      <p:ext uri="{BB962C8B-B14F-4D97-AF65-F5344CB8AC3E}">
        <p14:creationId xmlns:p14="http://schemas.microsoft.com/office/powerpoint/2010/main" val="69410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06A67A-29B9-4E11-8898-CB6B2B0991E2}" type="datetimeFigureOut">
              <a:rPr lang="en-GB" smtClean="0"/>
              <a:t>08/03/2022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E9B5D20-401B-4FB7-91E2-D02FB8BD0D4A}" type="slidenum">
              <a:rPr lang="en-GB" smtClean="0"/>
              <a:t>‹#›</a:t>
            </a:fld>
            <a:endParaRPr lang="en-GB"/>
          </a:p>
        </p:txBody>
      </p:sp>
    </p:spTree>
    <p:extLst>
      <p:ext uri="{BB962C8B-B14F-4D97-AF65-F5344CB8AC3E}">
        <p14:creationId xmlns:p14="http://schemas.microsoft.com/office/powerpoint/2010/main" val="2001515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D594-4856-4CB1-A4E3-81463C139C60}"/>
              </a:ext>
            </a:extLst>
          </p:cNvPr>
          <p:cNvSpPr>
            <a:spLocks noGrp="1"/>
          </p:cNvSpPr>
          <p:nvPr>
            <p:ph type="title"/>
          </p:nvPr>
        </p:nvSpPr>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43B080-B33C-4628-B6C7-8A69878D6D0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DD8A22D-A949-466A-8CCF-49B1492B951D}"/>
              </a:ext>
            </a:extLst>
          </p:cNvPr>
          <p:cNvSpPr>
            <a:spLocks noGrp="1"/>
          </p:cNvSpPr>
          <p:nvPr>
            <p:ph type="dt" sz="half" idx="10"/>
          </p:nvPr>
        </p:nvSpPr>
        <p:spPr/>
        <p:txBody>
          <a:bodyPr/>
          <a:lstStyle/>
          <a:p>
            <a:fld id="{4DF67C6C-238B-46A4-BDD6-828478356058}" type="datetimeFigureOut">
              <a:rPr lang="en-GB" smtClean="0"/>
              <a:t>08/03/2022</a:t>
            </a:fld>
            <a:endParaRPr lang="en-GB"/>
          </a:p>
        </p:txBody>
      </p:sp>
      <p:sp>
        <p:nvSpPr>
          <p:cNvPr id="5" name="Footer Placeholder 4">
            <a:extLst>
              <a:ext uri="{FF2B5EF4-FFF2-40B4-BE49-F238E27FC236}">
                <a16:creationId xmlns:a16="http://schemas.microsoft.com/office/drawing/2014/main" id="{A8A076EF-288E-45F2-B9C5-7675D5FF1E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348BF9-A2BC-483E-8C47-5AA71BC661D7}"/>
              </a:ext>
            </a:extLst>
          </p:cNvPr>
          <p:cNvSpPr>
            <a:spLocks noGrp="1"/>
          </p:cNvSpPr>
          <p:nvPr>
            <p:ph type="sldNum" sz="quarter" idx="12"/>
          </p:nvPr>
        </p:nvSpPr>
        <p:spPr/>
        <p:txBody>
          <a:bodyPr/>
          <a:lstStyle/>
          <a:p>
            <a:fld id="{4588AD61-C1CA-40EF-838A-FE138CD32907}" type="slidenum">
              <a:rPr lang="en-GB" smtClean="0"/>
              <a:t>‹#›</a:t>
            </a:fld>
            <a:endParaRPr lang="en-GB"/>
          </a:p>
        </p:txBody>
      </p:sp>
    </p:spTree>
    <p:extLst>
      <p:ext uri="{BB962C8B-B14F-4D97-AF65-F5344CB8AC3E}">
        <p14:creationId xmlns:p14="http://schemas.microsoft.com/office/powerpoint/2010/main" val="1832339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06A67A-29B9-4E11-8898-CB6B2B0991E2}" type="datetimeFigureOut">
              <a:rPr lang="en-GB" smtClean="0"/>
              <a:t>08/03/2022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E9B5D20-401B-4FB7-91E2-D02FB8BD0D4A}" type="slidenum">
              <a:rPr lang="en-GB" smtClean="0"/>
              <a:t>‹#›</a:t>
            </a:fld>
            <a:endParaRPr lang="en-GB"/>
          </a:p>
        </p:txBody>
      </p:sp>
    </p:spTree>
    <p:extLst>
      <p:ext uri="{BB962C8B-B14F-4D97-AF65-F5344CB8AC3E}">
        <p14:creationId xmlns:p14="http://schemas.microsoft.com/office/powerpoint/2010/main" val="399588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4706A67A-29B9-4E11-8898-CB6B2B0991E2}" type="datetimeFigureOut">
              <a:rPr lang="en-GB" smtClean="0"/>
              <a:t>08/03/2022</a:t>
            </a:fld>
            <a:endParaRPr lang="en-GB"/>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GB"/>
          </a:p>
        </p:txBody>
      </p:sp>
      <p:sp>
        <p:nvSpPr>
          <p:cNvPr id="6" name="Slide Number Placeholder 5"/>
          <p:cNvSpPr>
            <a:spLocks noGrp="1"/>
          </p:cNvSpPr>
          <p:nvPr>
            <p:ph type="sldNum" sz="quarter" idx="12"/>
          </p:nvPr>
        </p:nvSpPr>
        <p:spPr>
          <a:xfrm>
            <a:off x="8604504" y="5211060"/>
            <a:ext cx="2112264" cy="228600"/>
          </a:xfrm>
        </p:spPr>
        <p:txBody>
          <a:bodyPr/>
          <a:lstStyle/>
          <a:p>
            <a:fld id="{0E9B5D20-401B-4FB7-91E2-D02FB8BD0D4A}" type="slidenum">
              <a:rPr lang="en-GB" smtClean="0"/>
              <a:t>‹#›</a:t>
            </a:fld>
            <a:endParaRPr lang="en-GB"/>
          </a:p>
        </p:txBody>
      </p:sp>
    </p:spTree>
    <p:extLst>
      <p:ext uri="{BB962C8B-B14F-4D97-AF65-F5344CB8AC3E}">
        <p14:creationId xmlns:p14="http://schemas.microsoft.com/office/powerpoint/2010/main" val="160550638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06A67A-29B9-4E11-8898-CB6B2B0991E2}" type="datetimeFigureOut">
              <a:rPr lang="en-GB" smtClean="0"/>
              <a:t>08/03/2022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E9B5D20-401B-4FB7-91E2-D02FB8BD0D4A}" type="slidenum">
              <a:rPr lang="en-GB" smtClean="0"/>
              <a:t>‹#›</a:t>
            </a:fld>
            <a:endParaRPr lang="en-GB"/>
          </a:p>
        </p:txBody>
      </p:sp>
    </p:spTree>
    <p:extLst>
      <p:ext uri="{BB962C8B-B14F-4D97-AF65-F5344CB8AC3E}">
        <p14:creationId xmlns:p14="http://schemas.microsoft.com/office/powerpoint/2010/main" val="2810420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06A67A-29B9-4E11-8898-CB6B2B0991E2}" type="datetimeFigureOut">
              <a:rPr lang="en-GB" smtClean="0"/>
              <a:t>08/03/2022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E9B5D20-401B-4FB7-91E2-D02FB8BD0D4A}" type="slidenum">
              <a:rPr lang="en-GB" smtClean="0"/>
              <a:t>‹#›</a:t>
            </a:fld>
            <a:endParaRPr lang="en-GB"/>
          </a:p>
        </p:txBody>
      </p:sp>
    </p:spTree>
    <p:extLst>
      <p:ext uri="{BB962C8B-B14F-4D97-AF65-F5344CB8AC3E}">
        <p14:creationId xmlns:p14="http://schemas.microsoft.com/office/powerpoint/2010/main" val="2412865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06A67A-29B9-4E11-8898-CB6B2B0991E2}" type="datetimeFigureOut">
              <a:rPr lang="en-GB" smtClean="0"/>
              <a:t>08/03/2022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E9B5D20-401B-4FB7-91E2-D02FB8BD0D4A}" type="slidenum">
              <a:rPr lang="en-GB" smtClean="0"/>
              <a:t>‹#›</a:t>
            </a:fld>
            <a:endParaRPr lang="en-GB"/>
          </a:p>
        </p:txBody>
      </p:sp>
    </p:spTree>
    <p:extLst>
      <p:ext uri="{BB962C8B-B14F-4D97-AF65-F5344CB8AC3E}">
        <p14:creationId xmlns:p14="http://schemas.microsoft.com/office/powerpoint/2010/main" val="3266555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06A67A-29B9-4E11-8898-CB6B2B0991E2}" type="datetimeFigureOut">
              <a:rPr lang="en-GB" smtClean="0"/>
              <a:t>08/03/2022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E9B5D20-401B-4FB7-91E2-D02FB8BD0D4A}" type="slidenum">
              <a:rPr lang="en-GB" smtClean="0"/>
              <a:t>‹#›</a:t>
            </a:fld>
            <a:endParaRPr lang="en-GB"/>
          </a:p>
        </p:txBody>
      </p:sp>
    </p:spTree>
    <p:extLst>
      <p:ext uri="{BB962C8B-B14F-4D97-AF65-F5344CB8AC3E}">
        <p14:creationId xmlns:p14="http://schemas.microsoft.com/office/powerpoint/2010/main" val="4192237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4706A67A-29B9-4E11-8898-CB6B2B0991E2}" type="datetimeFigureOut">
              <a:rPr lang="en-GB" smtClean="0"/>
              <a:t>08/03/2022</a:t>
            </a:fld>
            <a:endParaRPr lang="en-GB"/>
          </a:p>
        </p:txBody>
      </p:sp>
      <p:sp>
        <p:nvSpPr>
          <p:cNvPr id="9" name="Footer Placeholder 8"/>
          <p:cNvSpPr>
            <a:spLocks noGrp="1"/>
          </p:cNvSpPr>
          <p:nvPr>
            <p:ph type="ftr" sz="quarter" idx="11"/>
          </p:nvPr>
        </p:nvSpPr>
        <p:spPr/>
        <p:txBody>
          <a:bodyPr/>
          <a:lstStyle>
            <a:lvl1pPr algn="r">
              <a:defRPr/>
            </a:lvl1pPr>
          </a:lstStyle>
          <a:p>
            <a:endParaRPr lang="en-GB"/>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0E9B5D20-401B-4FB7-91E2-D02FB8BD0D4A}" type="slidenum">
              <a:rPr lang="en-GB" smtClean="0"/>
              <a:t>‹#›</a:t>
            </a:fld>
            <a:endParaRPr lang="en-GB"/>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38348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4706A67A-29B9-4E11-8898-CB6B2B0991E2}" type="datetimeFigureOut">
              <a:rPr lang="en-GB" smtClean="0"/>
              <a:t>08/03/2022</a:t>
            </a:fld>
            <a:endParaRPr lang="en-GB"/>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GB"/>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0E9B5D20-401B-4FB7-91E2-D02FB8BD0D4A}" type="slidenum">
              <a:rPr lang="en-GB" smtClean="0"/>
              <a:t>‹#›</a:t>
            </a:fld>
            <a:endParaRPr lang="en-GB"/>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66418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4706A67A-29B9-4E11-8898-CB6B2B0991E2}" type="datetimeFigureOut">
              <a:rPr lang="en-GB" smtClean="0"/>
              <a:t>08/03/2022</a:t>
            </a:fld>
            <a:endParaRPr lang="en-GB"/>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GB"/>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0E9B5D20-401B-4FB7-91E2-D02FB8BD0D4A}" type="slidenum">
              <a:rPr lang="en-GB" smtClean="0"/>
              <a:t>‹#›</a:t>
            </a:fld>
            <a:endParaRPr lang="en-GB"/>
          </a:p>
        </p:txBody>
      </p:sp>
    </p:spTree>
    <p:extLst>
      <p:ext uri="{BB962C8B-B14F-4D97-AF65-F5344CB8AC3E}">
        <p14:creationId xmlns:p14="http://schemas.microsoft.com/office/powerpoint/2010/main" val="38707314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XL75dTV7xn0?feature=oembed" TargetMode="Externa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2.xml"/><Relationship Id="rId1" Type="http://schemas.openxmlformats.org/officeDocument/2006/relationships/video" Target="https://www.youtube.com/embed/HAOvYrz1ZCI?feature=oembed" TargetMode="Externa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1.tmp"/><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nhs.uk/conditions/stress-anxiety-depression/mental-health-helplin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277732" y="3771332"/>
            <a:ext cx="10940143" cy="1446550"/>
          </a:xfrm>
          <a:prstGeom prst="rect">
            <a:avLst/>
          </a:prstGeom>
          <a:noFill/>
        </p:spPr>
        <p:txBody>
          <a:bodyPr wrap="square" rtlCol="0">
            <a:spAutoFit/>
          </a:bodyPr>
          <a:lstStyle/>
          <a:p>
            <a:pPr algn="ctr" defTabSz="914400">
              <a:defRPr/>
            </a:pPr>
            <a:r>
              <a:rPr kumimoji="0" lang="en-GB" sz="6000" b="1" i="0" u="none" strike="noStrike" kern="1200" cap="none" spc="0" normalizeH="0" baseline="0" noProof="0" dirty="0">
                <a:ln>
                  <a:noFill/>
                </a:ln>
                <a:effectLst/>
                <a:uLnTx/>
                <a:uFillTx/>
                <a:latin typeface="League Spartan" panose="00000800000000000000" pitchFamily="50" charset="0"/>
              </a:rPr>
              <a:t>Attitudes to Mental</a:t>
            </a:r>
            <a:r>
              <a:rPr kumimoji="0" lang="en-GB" sz="6000" b="1" i="0" u="none" strike="noStrike" kern="1200" cap="none" spc="0" normalizeH="0" noProof="0" dirty="0">
                <a:ln>
                  <a:noFill/>
                </a:ln>
                <a:effectLst/>
                <a:uLnTx/>
                <a:uFillTx/>
                <a:latin typeface="League Spartan" panose="00000800000000000000" pitchFamily="50" charset="0"/>
              </a:rPr>
              <a:t> </a:t>
            </a:r>
            <a:r>
              <a:rPr lang="en-GB" sz="6000" b="1" dirty="0">
                <a:latin typeface="League Spartan" panose="00000800000000000000" pitchFamily="50" charset="0"/>
              </a:rPr>
              <a:t>H</a:t>
            </a:r>
            <a:r>
              <a:rPr kumimoji="0" lang="en-GB" sz="6000" b="1" i="0" u="none" strike="noStrike" kern="1200" cap="none" spc="0" normalizeH="0" noProof="0" dirty="0" err="1">
                <a:ln>
                  <a:noFill/>
                </a:ln>
                <a:effectLst/>
                <a:uLnTx/>
                <a:uFillTx/>
                <a:latin typeface="League Spartan" panose="00000800000000000000" pitchFamily="50" charset="0"/>
              </a:rPr>
              <a:t>ealth</a:t>
            </a:r>
            <a:endParaRPr kumimoji="0" lang="en-GB" sz="4800" b="1" i="0" u="none" strike="noStrike" kern="1200" cap="none" spc="0" normalizeH="0" baseline="0" noProof="0" dirty="0">
              <a:ln>
                <a:noFill/>
              </a:ln>
              <a:effectLst/>
              <a:uLnTx/>
              <a:uFillTx/>
              <a:latin typeface="League Spartan" panose="00000800000000000000" pitchFamily="50"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effectLst/>
              <a:uLnTx/>
              <a:uFillTx/>
              <a:latin typeface="League Spartan" panose="00000800000000000000" pitchFamily="50" charset="0"/>
            </a:endParaRPr>
          </a:p>
        </p:txBody>
      </p:sp>
      <p:sp>
        <p:nvSpPr>
          <p:cNvPr id="2" name="Slide Number Placeholder 1"/>
          <p:cNvSpPr>
            <a:spLocks noGrp="1"/>
          </p:cNvSpPr>
          <p:nvPr>
            <p:ph type="sldNum" sz="quarter" idx="12"/>
          </p:nvPr>
        </p:nvSpPr>
        <p:spPr>
          <a:xfrm>
            <a:off x="11217875" y="6479919"/>
            <a:ext cx="644611" cy="365125"/>
          </a:xfrm>
          <a:prstGeom prst="rect">
            <a:avLst/>
          </a:prstGeom>
        </p:spPr>
        <p:txBody>
          <a:bodyPr/>
          <a:lstStyle/>
          <a:p>
            <a:fld id="{2D651D86-383D-45DB-A701-76B5BFCFE28F}" type="slidenum">
              <a:rPr lang="en-GB" smtClean="0"/>
              <a:t>1</a:t>
            </a:fld>
            <a:endParaRPr lang="en-GB" dirty="0"/>
          </a:p>
        </p:txBody>
      </p:sp>
      <p:sp>
        <p:nvSpPr>
          <p:cNvPr id="10" name="Footer Placeholder 3"/>
          <p:cNvSpPr>
            <a:spLocks noGrp="1"/>
          </p:cNvSpPr>
          <p:nvPr>
            <p:ph type="ftr" sz="quarter" idx="11"/>
          </p:nvPr>
        </p:nvSpPr>
        <p:spPr>
          <a:xfrm>
            <a:off x="0" y="6581516"/>
            <a:ext cx="12192000" cy="365125"/>
          </a:xfrm>
        </p:spPr>
        <p:txBody>
          <a:bodyPr/>
          <a:lstStyle/>
          <a:p>
            <a:r>
              <a:rPr lang="en-GB" sz="1050" dirty="0"/>
              <a:t>© PSHE Association 2021 </a:t>
            </a:r>
            <a:r>
              <a:rPr lang="en-GB" dirty="0"/>
              <a:t>	 </a:t>
            </a:r>
          </a:p>
        </p:txBody>
      </p:sp>
      <p:pic>
        <p:nvPicPr>
          <p:cNvPr id="4098" name="Picture 2" descr="Umbrella, Yellow, Black, White, Selection, Especial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6485" y="425015"/>
            <a:ext cx="4359019" cy="2906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93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2F73EB-B46F-4F77-B3DC-7C374906F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ADDB10B3-CF45-4294-8994-0E8AD1FC6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a:extLst>
              <a:ext uri="{FF2B5EF4-FFF2-40B4-BE49-F238E27FC236}">
                <a16:creationId xmlns:a16="http://schemas.microsoft.com/office/drawing/2014/main" id="{5145417F-1D1B-48A7-B4DA-BAD73B02C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3" name="Rectangle 12">
            <a:extLst>
              <a:ext uri="{FF2B5EF4-FFF2-40B4-BE49-F238E27FC236}">
                <a16:creationId xmlns:a16="http://schemas.microsoft.com/office/drawing/2014/main" id="{13CF9D9F-1672-4D0C-934E-CD9EE1BE5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5" name="Group 14">
            <a:extLst>
              <a:ext uri="{FF2B5EF4-FFF2-40B4-BE49-F238E27FC236}">
                <a16:creationId xmlns:a16="http://schemas.microsoft.com/office/drawing/2014/main" id="{1558C702-CA14-4264-B8FC-A5120F75DE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16" name="Straight Connector 15">
              <a:extLst>
                <a:ext uri="{FF2B5EF4-FFF2-40B4-BE49-F238E27FC236}">
                  <a16:creationId xmlns:a16="http://schemas.microsoft.com/office/drawing/2014/main" id="{6621A72C-7343-4A22-8700-696C5860A2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B44A4DC-7861-4DCC-9931-5A075855D6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16C316F-BFB5-424F-A951-E962A3B745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id="{B645BD8A-B13F-463A-9101-4FB883F06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4B934719-2D81-443B-8FB8-9CA4FFF2E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ln w="6350" cap="flat" cmpd="sng" algn="ctr">
            <a:noFill/>
            <a:prstDash val="solid"/>
            <a:miter lim="800000"/>
          </a:ln>
          <a:effectLst>
            <a:softEdge rad="0"/>
          </a:effectLst>
        </p:spPr>
      </p:sp>
      <p:sp>
        <p:nvSpPr>
          <p:cNvPr id="2" name="Title 1">
            <a:extLst>
              <a:ext uri="{FF2B5EF4-FFF2-40B4-BE49-F238E27FC236}">
                <a16:creationId xmlns:a16="http://schemas.microsoft.com/office/drawing/2014/main" id="{7FB8CB18-CC78-4E6D-95EF-6643F9C4FF24}"/>
              </a:ext>
            </a:extLst>
          </p:cNvPr>
          <p:cNvSpPr>
            <a:spLocks noGrp="1"/>
          </p:cNvSpPr>
          <p:nvPr>
            <p:ph type="title"/>
          </p:nvPr>
        </p:nvSpPr>
        <p:spPr>
          <a:xfrm>
            <a:off x="1101369" y="1106424"/>
            <a:ext cx="6699963" cy="4633289"/>
          </a:xfrm>
        </p:spPr>
        <p:txBody>
          <a:bodyPr vert="horz" lIns="91440" tIns="45720" rIns="91440" bIns="45720" rtlCol="0" anchor="ctr">
            <a:normAutofit/>
          </a:bodyPr>
          <a:lstStyle/>
          <a:p>
            <a:pPr algn="r">
              <a:lnSpc>
                <a:spcPct val="83000"/>
              </a:lnSpc>
            </a:pPr>
            <a:r>
              <a:rPr lang="en-US" sz="6600" cap="all" spc="-100" dirty="0">
                <a:solidFill>
                  <a:schemeClr val="tx1"/>
                </a:solidFill>
              </a:rPr>
              <a:t>What different type of mental health issues do you know?</a:t>
            </a:r>
          </a:p>
        </p:txBody>
      </p:sp>
      <p:cxnSp>
        <p:nvCxnSpPr>
          <p:cNvPr id="24" name="Straight Connector 23">
            <a:extLst>
              <a:ext uri="{FF2B5EF4-FFF2-40B4-BE49-F238E27FC236}">
                <a16:creationId xmlns:a16="http://schemas.microsoft.com/office/drawing/2014/main" id="{B29CC623-FD26-47FD-9E70-44325D453E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2"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499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B23965-6F35-48FC-9A1C-08750E5CCA2E}"/>
              </a:ext>
            </a:extLst>
          </p:cNvPr>
          <p:cNvSpPr>
            <a:spLocks noGrp="1"/>
          </p:cNvSpPr>
          <p:nvPr>
            <p:ph idx="1"/>
          </p:nvPr>
        </p:nvSpPr>
        <p:spPr>
          <a:xfrm>
            <a:off x="308343" y="350873"/>
            <a:ext cx="11568223" cy="6230679"/>
          </a:xfrm>
        </p:spPr>
        <p:txBody>
          <a:bodyPr>
            <a:normAutofit/>
          </a:bodyPr>
          <a:lstStyle/>
          <a:p>
            <a:pPr marL="0" indent="0">
              <a:buNone/>
            </a:pPr>
            <a:r>
              <a:rPr lang="en-GB" sz="3600" b="1" dirty="0"/>
              <a:t>Anxiety</a:t>
            </a:r>
            <a:r>
              <a:rPr lang="en-GB" sz="3600" dirty="0"/>
              <a:t>:  </a:t>
            </a:r>
          </a:p>
          <a:p>
            <a:r>
              <a:rPr lang="en-GB" sz="3600" dirty="0"/>
              <a:t>A feeling of apprehension and fear, characterized by physical symptoms such as palpitations, sweating, and feelings of stress.</a:t>
            </a:r>
          </a:p>
          <a:p>
            <a:endParaRPr lang="en-GB" sz="3600" dirty="0"/>
          </a:p>
          <a:p>
            <a:pPr marL="0" indent="0">
              <a:buNone/>
            </a:pPr>
            <a:r>
              <a:rPr lang="en-GB" sz="3600" b="1" dirty="0"/>
              <a:t>Depression:</a:t>
            </a:r>
            <a:r>
              <a:rPr lang="en-GB" sz="3600" dirty="0"/>
              <a:t> </a:t>
            </a:r>
          </a:p>
          <a:p>
            <a:r>
              <a:rPr lang="en-GB" sz="3600" dirty="0"/>
              <a:t>A mood disorder that causes a persistent feeling of sadness and loss of interest. It affects how you feel, think and behave and can lead to a variety of emotional and physical problems.</a:t>
            </a:r>
          </a:p>
        </p:txBody>
      </p:sp>
    </p:spTree>
    <p:extLst>
      <p:ext uri="{BB962C8B-B14F-4D97-AF65-F5344CB8AC3E}">
        <p14:creationId xmlns:p14="http://schemas.microsoft.com/office/powerpoint/2010/main" val="30289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23FA8-55F0-44CA-AC47-0E82587147CB}"/>
              </a:ext>
            </a:extLst>
          </p:cNvPr>
          <p:cNvSpPr>
            <a:spLocks noGrp="1"/>
          </p:cNvSpPr>
          <p:nvPr>
            <p:ph type="title"/>
          </p:nvPr>
        </p:nvSpPr>
        <p:spPr/>
        <p:txBody>
          <a:bodyPr/>
          <a:lstStyle/>
          <a:p>
            <a:endParaRPr lang="en-US"/>
          </a:p>
        </p:txBody>
      </p:sp>
      <p:pic>
        <p:nvPicPr>
          <p:cNvPr id="7" name="Online Media 6" title="Q&amp;A with Dr Ranj | Anxiety | Childline">
            <a:hlinkClick r:id="" action="ppaction://media"/>
            <a:extLst>
              <a:ext uri="{FF2B5EF4-FFF2-40B4-BE49-F238E27FC236}">
                <a16:creationId xmlns:a16="http://schemas.microsoft.com/office/drawing/2014/main" id="{D7FDA88F-7EEB-4CA7-BFA5-D1547C66C42C}"/>
              </a:ext>
            </a:extLst>
          </p:cNvPr>
          <p:cNvPicPr>
            <a:picLocks noGrp="1" noRot="1" noChangeAspect="1"/>
          </p:cNvPicPr>
          <p:nvPr>
            <p:ph idx="1"/>
            <a:videoFile r:link="rId1"/>
          </p:nvPr>
        </p:nvPicPr>
        <p:blipFill>
          <a:blip r:embed="rId3"/>
          <a:stretch>
            <a:fillRect/>
          </a:stretch>
        </p:blipFill>
        <p:spPr>
          <a:xfrm>
            <a:off x="787977" y="-727579"/>
            <a:ext cx="10927772" cy="8200157"/>
          </a:xfrm>
        </p:spPr>
      </p:pic>
    </p:spTree>
    <p:extLst>
      <p:ext uri="{BB962C8B-B14F-4D97-AF65-F5344CB8AC3E}">
        <p14:creationId xmlns:p14="http://schemas.microsoft.com/office/powerpoint/2010/main" val="3704360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8CB18-CC78-4E6D-95EF-6643F9C4FF24}"/>
              </a:ext>
            </a:extLst>
          </p:cNvPr>
          <p:cNvSpPr>
            <a:spLocks noGrp="1"/>
          </p:cNvSpPr>
          <p:nvPr>
            <p:ph type="title"/>
          </p:nvPr>
        </p:nvSpPr>
        <p:spPr>
          <a:xfrm>
            <a:off x="1066800" y="642594"/>
            <a:ext cx="10058400" cy="1371600"/>
          </a:xfrm>
        </p:spPr>
        <p:txBody>
          <a:bodyPr>
            <a:normAutofit/>
          </a:bodyPr>
          <a:lstStyle/>
          <a:p>
            <a:pPr algn="ctr"/>
            <a:r>
              <a:rPr lang="en-GB" dirty="0"/>
              <a:t>Depression and Anxiety</a:t>
            </a:r>
            <a:endParaRPr lang="en-GB"/>
          </a:p>
        </p:txBody>
      </p:sp>
      <p:graphicFrame>
        <p:nvGraphicFramePr>
          <p:cNvPr id="5" name="Content Placeholder 2">
            <a:extLst>
              <a:ext uri="{FF2B5EF4-FFF2-40B4-BE49-F238E27FC236}">
                <a16:creationId xmlns:a16="http://schemas.microsoft.com/office/drawing/2014/main" id="{AE5E3706-736F-49E2-B27F-BE1DD17F88E2}"/>
              </a:ext>
            </a:extLst>
          </p:cNvPr>
          <p:cNvGraphicFramePr>
            <a:graphicFrameLocks noGrp="1"/>
          </p:cNvGraphicFramePr>
          <p:nvPr>
            <p:ph idx="1"/>
            <p:extLst>
              <p:ext uri="{D42A27DB-BD31-4B8C-83A1-F6EECF244321}">
                <p14:modId xmlns:p14="http://schemas.microsoft.com/office/powerpoint/2010/main" val="322425977"/>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5088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3E87A-E77E-4ECD-83B1-1C8212372A67}"/>
              </a:ext>
            </a:extLst>
          </p:cNvPr>
          <p:cNvSpPr>
            <a:spLocks noGrp="1"/>
          </p:cNvSpPr>
          <p:nvPr>
            <p:ph type="title"/>
          </p:nvPr>
        </p:nvSpPr>
        <p:spPr>
          <a:xfrm>
            <a:off x="1143712" y="642593"/>
            <a:ext cx="10058400" cy="5476195"/>
          </a:xfrm>
        </p:spPr>
        <p:txBody>
          <a:bodyPr>
            <a:normAutofit/>
          </a:bodyPr>
          <a:lstStyle/>
          <a:p>
            <a:pPr marR="0" rtl="0"/>
            <a:r>
              <a:rPr lang="en-GB" sz="9600" b="1" i="0" u="sng" strike="noStrike" kern="1200" baseline="0" dirty="0">
                <a:solidFill>
                  <a:srgbClr val="000000"/>
                </a:solidFill>
                <a:latin typeface="Calibri" panose="020F0502020204030204" pitchFamily="34" charset="0"/>
              </a:rPr>
              <a:t>True or false game</a:t>
            </a:r>
          </a:p>
        </p:txBody>
      </p:sp>
    </p:spTree>
    <p:extLst>
      <p:ext uri="{BB962C8B-B14F-4D97-AF65-F5344CB8AC3E}">
        <p14:creationId xmlns:p14="http://schemas.microsoft.com/office/powerpoint/2010/main" val="1329905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15221-4C68-44CB-8AFF-D789904CA704}"/>
              </a:ext>
            </a:extLst>
          </p:cNvPr>
          <p:cNvSpPr>
            <a:spLocks noGrp="1"/>
          </p:cNvSpPr>
          <p:nvPr>
            <p:ph type="title"/>
          </p:nvPr>
        </p:nvSpPr>
        <p:spPr>
          <a:xfrm>
            <a:off x="1171575" y="1941922"/>
            <a:ext cx="10058400" cy="4251488"/>
          </a:xfrm>
        </p:spPr>
        <p:txBody>
          <a:bodyPr>
            <a:normAutofit fontScale="90000"/>
          </a:bodyPr>
          <a:lstStyle/>
          <a:p>
            <a:pPr marR="0" rtl="0"/>
            <a:br>
              <a:rPr lang="en-GB" b="0" i="0" u="none" strike="noStrike" kern="1200" baseline="0" dirty="0">
                <a:solidFill>
                  <a:srgbClr val="000000"/>
                </a:solidFill>
                <a:latin typeface="Calibri" panose="020F0502020204030204" pitchFamily="34" charset="0"/>
              </a:rPr>
            </a:br>
            <a:r>
              <a:rPr lang="en-GB" b="0" i="0" u="none" strike="noStrike" kern="1200" baseline="0" dirty="0">
                <a:solidFill>
                  <a:srgbClr val="000000"/>
                </a:solidFill>
                <a:latin typeface="Calibri" panose="020F0502020204030204" pitchFamily="34" charset="0"/>
              </a:rPr>
              <a:t>False. Sometimes depression can happen even when life is going well. Depression can be set off by things going wrong in your life, but that isn't always the case. Depression might be associated with chemical imbalance in the brain.</a:t>
            </a:r>
            <a:endParaRPr lang="en-GB" b="0" i="0" u="none" strike="noStrike" kern="1200" baseline="0" dirty="0">
              <a:solidFill>
                <a:srgbClr val="000000"/>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241D7DF9-6B01-4243-8FFF-201A9ECCC1E7}"/>
              </a:ext>
            </a:extLst>
          </p:cNvPr>
          <p:cNvSpPr>
            <a:spLocks noGrp="1"/>
          </p:cNvSpPr>
          <p:nvPr>
            <p:ph type="body" idx="1"/>
          </p:nvPr>
        </p:nvSpPr>
        <p:spPr>
          <a:xfrm>
            <a:off x="581024" y="473049"/>
            <a:ext cx="11077575" cy="3931920"/>
          </a:xfrm>
        </p:spPr>
        <p:txBody>
          <a:bodyPr>
            <a:normAutofit/>
          </a:bodyPr>
          <a:lstStyle/>
          <a:p>
            <a:r>
              <a:rPr lang="en-GB" sz="3600" b="1" dirty="0">
                <a:solidFill>
                  <a:srgbClr val="000000"/>
                </a:solidFill>
                <a:latin typeface="Calibri" panose="020F0502020204030204" pitchFamily="34" charset="0"/>
              </a:rPr>
              <a:t>Depression happens when something bad goes on in your life, such as divorce, the death of a loved one or losing your job</a:t>
            </a:r>
            <a:endParaRPr lang="en-GB" sz="3600" dirty="0"/>
          </a:p>
        </p:txBody>
      </p:sp>
    </p:spTree>
    <p:extLst>
      <p:ext uri="{BB962C8B-B14F-4D97-AF65-F5344CB8AC3E}">
        <p14:creationId xmlns:p14="http://schemas.microsoft.com/office/powerpoint/2010/main" val="170124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B76C1-B0BB-4EB7-BBFA-E179F4AF41E9}"/>
              </a:ext>
            </a:extLst>
          </p:cNvPr>
          <p:cNvSpPr>
            <a:spLocks noGrp="1"/>
          </p:cNvSpPr>
          <p:nvPr>
            <p:ph type="title"/>
          </p:nvPr>
        </p:nvSpPr>
        <p:spPr/>
        <p:txBody>
          <a:bodyPr>
            <a:normAutofit fontScale="90000"/>
          </a:bodyPr>
          <a:lstStyle/>
          <a:p>
            <a:pPr marR="0" rtl="0"/>
            <a:r>
              <a:rPr lang="en-GB" b="1" i="0" u="none" strike="noStrike" kern="1200" baseline="0" dirty="0">
                <a:solidFill>
                  <a:srgbClr val="000000"/>
                </a:solidFill>
                <a:latin typeface="Calibri" panose="020F0502020204030204" pitchFamily="34" charset="0"/>
              </a:rPr>
              <a:t>If you can't snap out of your depression or anxiety, it means you're weak </a:t>
            </a:r>
            <a:br>
              <a:rPr lang="en-GB" b="0" i="0" u="none" strike="noStrike" kern="1200" baseline="0" dirty="0">
                <a:solidFill>
                  <a:srgbClr val="000000"/>
                </a:solidFill>
                <a:latin typeface="Calibri" panose="020F0502020204030204" pitchFamily="34" charset="0"/>
              </a:rPr>
            </a:br>
            <a:endParaRPr lang="en-GB" b="0" i="0" u="none" strike="noStrike" kern="1200" baseline="0" dirty="0">
              <a:solidFill>
                <a:srgbClr val="000000"/>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2BC2902C-A6A1-4CE7-994A-F312D2392AE2}"/>
              </a:ext>
            </a:extLst>
          </p:cNvPr>
          <p:cNvSpPr>
            <a:spLocks noGrp="1"/>
          </p:cNvSpPr>
          <p:nvPr>
            <p:ph type="body" idx="1"/>
          </p:nvPr>
        </p:nvSpPr>
        <p:spPr/>
        <p:txBody>
          <a:bodyPr>
            <a:normAutofit lnSpcReduction="10000"/>
          </a:bodyPr>
          <a:lstStyle/>
          <a:p>
            <a:r>
              <a:rPr lang="en-GB" sz="6600" dirty="0">
                <a:solidFill>
                  <a:srgbClr val="000000"/>
                </a:solidFill>
                <a:latin typeface="Calibri" panose="020F0502020204030204" pitchFamily="34" charset="0"/>
              </a:rPr>
              <a:t>False. Being able to talk about your mental health issues and seek support is a sign of strength</a:t>
            </a:r>
            <a:r>
              <a:rPr lang="en-GB" sz="6600" b="1" dirty="0">
                <a:solidFill>
                  <a:srgbClr val="000000"/>
                </a:solidFill>
                <a:latin typeface="Calibri" panose="020F0502020204030204" pitchFamily="34" charset="0"/>
              </a:rPr>
              <a:t>.</a:t>
            </a:r>
            <a:endParaRPr lang="en-GB" sz="6600" dirty="0"/>
          </a:p>
        </p:txBody>
      </p:sp>
    </p:spTree>
    <p:extLst>
      <p:ext uri="{BB962C8B-B14F-4D97-AF65-F5344CB8AC3E}">
        <p14:creationId xmlns:p14="http://schemas.microsoft.com/office/powerpoint/2010/main" val="148859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FA6F0-C2BE-4F2E-A1C7-4F7D0CDDEAD2}"/>
              </a:ext>
            </a:extLst>
          </p:cNvPr>
          <p:cNvSpPr>
            <a:spLocks noGrp="1"/>
          </p:cNvSpPr>
          <p:nvPr>
            <p:ph type="title"/>
          </p:nvPr>
        </p:nvSpPr>
        <p:spPr/>
        <p:txBody>
          <a:bodyPr>
            <a:normAutofit fontScale="90000"/>
          </a:bodyPr>
          <a:lstStyle/>
          <a:p>
            <a:pPr marR="0" rtl="0"/>
            <a:r>
              <a:rPr lang="en-GB" b="1" i="0" u="none" strike="noStrike" kern="1200" baseline="0" dirty="0">
                <a:solidFill>
                  <a:srgbClr val="000000"/>
                </a:solidFill>
                <a:latin typeface="Calibri" panose="020F0502020204030204" pitchFamily="34" charset="0"/>
              </a:rPr>
              <a:t>Depression or Anxiety means that you have something wrong with your character</a:t>
            </a:r>
            <a:br>
              <a:rPr lang="en-GB" b="0" i="0" u="none" strike="noStrike" kern="1200" baseline="0" dirty="0">
                <a:solidFill>
                  <a:srgbClr val="000000"/>
                </a:solidFill>
                <a:latin typeface="Calibri" panose="020F0502020204030204" pitchFamily="34" charset="0"/>
              </a:rPr>
            </a:br>
            <a:endParaRPr lang="en-GB" b="0" i="0" u="none" strike="noStrike" kern="1200" baseline="0" dirty="0">
              <a:solidFill>
                <a:srgbClr val="000000"/>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B9207A85-2A44-46B5-9797-B916BD8F4411}"/>
              </a:ext>
            </a:extLst>
          </p:cNvPr>
          <p:cNvSpPr>
            <a:spLocks noGrp="1"/>
          </p:cNvSpPr>
          <p:nvPr>
            <p:ph type="body" idx="1"/>
          </p:nvPr>
        </p:nvSpPr>
        <p:spPr/>
        <p:txBody>
          <a:bodyPr>
            <a:normAutofit/>
          </a:bodyPr>
          <a:lstStyle/>
          <a:p>
            <a:r>
              <a:rPr lang="en-GB" sz="5400" dirty="0">
                <a:solidFill>
                  <a:srgbClr val="000000"/>
                </a:solidFill>
                <a:latin typeface="Calibri" panose="020F0502020204030204" pitchFamily="34" charset="0"/>
              </a:rPr>
              <a:t>False. It doesn't mean you aren't strong enough emotionally. It's a real medical condition, like diabetes or arthritis.</a:t>
            </a:r>
            <a:endParaRPr lang="en-GB" sz="5400" dirty="0"/>
          </a:p>
        </p:txBody>
      </p:sp>
    </p:spTree>
    <p:extLst>
      <p:ext uri="{BB962C8B-B14F-4D97-AF65-F5344CB8AC3E}">
        <p14:creationId xmlns:p14="http://schemas.microsoft.com/office/powerpoint/2010/main" val="335386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9A28D-956B-4914-8F90-C72D59B740EB}"/>
              </a:ext>
            </a:extLst>
          </p:cNvPr>
          <p:cNvSpPr>
            <a:spLocks noGrp="1"/>
          </p:cNvSpPr>
          <p:nvPr>
            <p:ph type="title"/>
          </p:nvPr>
        </p:nvSpPr>
        <p:spPr/>
        <p:txBody>
          <a:bodyPr>
            <a:normAutofit fontScale="90000"/>
          </a:bodyPr>
          <a:lstStyle/>
          <a:p>
            <a:pPr marR="0" rtl="0"/>
            <a:r>
              <a:rPr lang="en-GB" b="1" i="0" u="none" strike="noStrike" kern="1200" baseline="0" dirty="0">
                <a:solidFill>
                  <a:srgbClr val="000000"/>
                </a:solidFill>
                <a:latin typeface="Calibri" panose="020F0502020204030204" pitchFamily="34" charset="0"/>
              </a:rPr>
              <a:t>If you wait long enough, your depression or anxiety will always go away</a:t>
            </a:r>
            <a:endParaRPr lang="en-GB" b="0" i="0" u="none" strike="noStrike" kern="1200" baseline="0" dirty="0">
              <a:solidFill>
                <a:srgbClr val="000000"/>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CF392B87-36E6-4F7F-BDC2-C720125AE312}"/>
              </a:ext>
            </a:extLst>
          </p:cNvPr>
          <p:cNvSpPr>
            <a:spLocks noGrp="1"/>
          </p:cNvSpPr>
          <p:nvPr>
            <p:ph type="body" idx="1"/>
          </p:nvPr>
        </p:nvSpPr>
        <p:spPr/>
        <p:txBody>
          <a:bodyPr>
            <a:normAutofit/>
          </a:bodyPr>
          <a:lstStyle/>
          <a:p>
            <a:r>
              <a:rPr lang="en-GB" sz="4800" dirty="0">
                <a:solidFill>
                  <a:srgbClr val="000000"/>
                </a:solidFill>
                <a:latin typeface="Calibri" panose="020F0502020204030204" pitchFamily="34" charset="0"/>
              </a:rPr>
              <a:t>False. If you're suffering from depression or anxiety, it might not just go away. For some people, if it isn't treated, their depression can last months, or even years</a:t>
            </a:r>
            <a:endParaRPr lang="en-GB" sz="4800" dirty="0"/>
          </a:p>
        </p:txBody>
      </p:sp>
    </p:spTree>
    <p:extLst>
      <p:ext uri="{BB962C8B-B14F-4D97-AF65-F5344CB8AC3E}">
        <p14:creationId xmlns:p14="http://schemas.microsoft.com/office/powerpoint/2010/main" val="366236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69A2E-2E30-45C0-90EA-438F3EAA0D01}"/>
              </a:ext>
            </a:extLst>
          </p:cNvPr>
          <p:cNvSpPr>
            <a:spLocks noGrp="1"/>
          </p:cNvSpPr>
          <p:nvPr>
            <p:ph type="title"/>
          </p:nvPr>
        </p:nvSpPr>
        <p:spPr>
          <a:xfrm>
            <a:off x="283029" y="642594"/>
            <a:ext cx="11593285" cy="1371600"/>
          </a:xfrm>
        </p:spPr>
        <p:txBody>
          <a:bodyPr>
            <a:normAutofit fontScale="90000"/>
          </a:bodyPr>
          <a:lstStyle/>
          <a:p>
            <a:pPr marR="0" rtl="0"/>
            <a:r>
              <a:rPr lang="en-GB" sz="5400" b="1" i="0" u="none" strike="noStrike" kern="1200" baseline="0" dirty="0">
                <a:solidFill>
                  <a:srgbClr val="000000"/>
                </a:solidFill>
                <a:latin typeface="Calibri" panose="020F0502020204030204" pitchFamily="34" charset="0"/>
              </a:rPr>
              <a:t>Only suicidal people need antidepressants</a:t>
            </a:r>
            <a:endParaRPr lang="en-GB" sz="5400" b="0" i="0" u="none" strike="noStrike" kern="1200" baseline="0" dirty="0">
              <a:solidFill>
                <a:srgbClr val="000000"/>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902ABAE8-22E1-45E1-B08C-2368074A1DBA}"/>
              </a:ext>
            </a:extLst>
          </p:cNvPr>
          <p:cNvSpPr>
            <a:spLocks noGrp="1"/>
          </p:cNvSpPr>
          <p:nvPr>
            <p:ph type="body" idx="1"/>
          </p:nvPr>
        </p:nvSpPr>
        <p:spPr/>
        <p:txBody>
          <a:bodyPr>
            <a:normAutofit lnSpcReduction="10000"/>
          </a:bodyPr>
          <a:lstStyle/>
          <a:p>
            <a:r>
              <a:rPr lang="en-GB" sz="5400" dirty="0">
                <a:solidFill>
                  <a:srgbClr val="000000"/>
                </a:solidFill>
                <a:latin typeface="Calibri" panose="020F0502020204030204" pitchFamily="34" charset="0"/>
              </a:rPr>
              <a:t>False. Antidepressants are not just for people who think about suicide. Antidepressants might help people who are depressed feel better.</a:t>
            </a:r>
            <a:endParaRPr lang="en-GB" sz="5400" dirty="0"/>
          </a:p>
        </p:txBody>
      </p:sp>
    </p:spTree>
    <p:extLst>
      <p:ext uri="{BB962C8B-B14F-4D97-AF65-F5344CB8AC3E}">
        <p14:creationId xmlns:p14="http://schemas.microsoft.com/office/powerpoint/2010/main" val="198102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00" y="141327"/>
            <a:ext cx="11353800" cy="6215023"/>
          </a:xfrm>
          <a:prstGeom prst="rect">
            <a:avLst/>
          </a:prstGeom>
        </p:spPr>
      </p:pic>
      <p:sp>
        <p:nvSpPr>
          <p:cNvPr id="3" name="TextBox 2"/>
          <p:cNvSpPr txBox="1"/>
          <p:nvPr/>
        </p:nvSpPr>
        <p:spPr>
          <a:xfrm>
            <a:off x="738909" y="555375"/>
            <a:ext cx="1071418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League Spartan" panose="00000800000000000000" pitchFamily="50" charset="0"/>
                <a:ea typeface="+mn-ea"/>
                <a:cs typeface="+mn-cs"/>
              </a:rPr>
              <a:t>Ground rules</a:t>
            </a:r>
          </a:p>
        </p:txBody>
      </p:sp>
      <p:sp>
        <p:nvSpPr>
          <p:cNvPr id="5" name="TextBox 4"/>
          <p:cNvSpPr txBox="1"/>
          <p:nvPr/>
        </p:nvSpPr>
        <p:spPr>
          <a:xfrm>
            <a:off x="2228849" y="1333236"/>
            <a:ext cx="7696201" cy="483209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[Add your class rules 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CC99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CC99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CC99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CC99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CC99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CC99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CC99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CC99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CC99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CC99FF"/>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19051" y="6479918"/>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PSHE Association 2021 </a:t>
            </a:r>
            <a:r>
              <a:rPr kumimoji="0" lang="en-GB" sz="14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p:txBody>
      </p:sp>
      <p:sp>
        <p:nvSpPr>
          <p:cNvPr id="2" name="Slide Number Placeholder 1"/>
          <p:cNvSpPr>
            <a:spLocks noGrp="1"/>
          </p:cNvSpPr>
          <p:nvPr>
            <p:ph type="sldNum" sz="quarter" idx="12"/>
          </p:nvPr>
        </p:nvSpPr>
        <p:spPr>
          <a:xfrm>
            <a:off x="11217875" y="6479919"/>
            <a:ext cx="644611"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651D86-383D-45DB-A701-76B5BFCFE28F}" type="slidenum">
              <a:rPr kumimoji="0" lang="en-GB" sz="1400" b="0" i="0" u="none" strike="noStrike" kern="1200" cap="none" spc="0" normalizeH="0" baseline="0" noProof="0" smtClean="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518372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B3145-15AC-43A6-B6AE-0DA92015A09D}"/>
              </a:ext>
            </a:extLst>
          </p:cNvPr>
          <p:cNvSpPr>
            <a:spLocks noGrp="1"/>
          </p:cNvSpPr>
          <p:nvPr>
            <p:ph type="title"/>
          </p:nvPr>
        </p:nvSpPr>
        <p:spPr/>
        <p:txBody>
          <a:bodyPr>
            <a:normAutofit fontScale="90000"/>
          </a:bodyPr>
          <a:lstStyle/>
          <a:p>
            <a:pPr marR="0" rtl="0"/>
            <a:r>
              <a:rPr lang="en-GB" b="1" i="0" u="none" strike="noStrike" kern="1200" baseline="0" dirty="0">
                <a:solidFill>
                  <a:srgbClr val="000000"/>
                </a:solidFill>
                <a:latin typeface="Calibri" panose="020F0502020204030204" pitchFamily="34" charset="0"/>
              </a:rPr>
              <a:t>People who suffer from depression need medication</a:t>
            </a:r>
            <a:endParaRPr lang="en-GB" b="0" i="0" u="none" strike="noStrike" kern="1200" baseline="0" dirty="0">
              <a:solidFill>
                <a:srgbClr val="000000"/>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79EA10BF-F7AB-4330-8927-627240E07D33}"/>
              </a:ext>
            </a:extLst>
          </p:cNvPr>
          <p:cNvSpPr>
            <a:spLocks noGrp="1"/>
          </p:cNvSpPr>
          <p:nvPr>
            <p:ph type="body" idx="1"/>
          </p:nvPr>
        </p:nvSpPr>
        <p:spPr/>
        <p:txBody>
          <a:bodyPr>
            <a:normAutofit/>
          </a:bodyPr>
          <a:lstStyle/>
          <a:p>
            <a:r>
              <a:rPr lang="en-GB" sz="4000" dirty="0">
                <a:solidFill>
                  <a:srgbClr val="000000"/>
                </a:solidFill>
                <a:latin typeface="Calibri" panose="020F0502020204030204" pitchFamily="34" charset="0"/>
              </a:rPr>
              <a:t>True/false - sometimes medication can help people to cope with depression temporarily or in the long term. This is unique to each individual and you would need professional advice to consider whether this is best for you if you needed help</a:t>
            </a:r>
            <a:endParaRPr lang="en-GB" sz="4000" dirty="0"/>
          </a:p>
        </p:txBody>
      </p:sp>
    </p:spTree>
    <p:extLst>
      <p:ext uri="{BB962C8B-B14F-4D97-AF65-F5344CB8AC3E}">
        <p14:creationId xmlns:p14="http://schemas.microsoft.com/office/powerpoint/2010/main" val="2683029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4D154-FBC6-400B-A4A1-3E1B1B853657}"/>
              </a:ext>
            </a:extLst>
          </p:cNvPr>
          <p:cNvSpPr>
            <a:spLocks noGrp="1"/>
          </p:cNvSpPr>
          <p:nvPr>
            <p:ph type="title"/>
          </p:nvPr>
        </p:nvSpPr>
        <p:spPr/>
        <p:txBody>
          <a:bodyPr>
            <a:noAutofit/>
          </a:bodyPr>
          <a:lstStyle/>
          <a:p>
            <a:pPr marR="0" rtl="0"/>
            <a:r>
              <a:rPr lang="en-GB" sz="6000" b="1" i="0" u="none" strike="noStrike" kern="1200" baseline="0" dirty="0">
                <a:solidFill>
                  <a:srgbClr val="000000"/>
                </a:solidFill>
                <a:latin typeface="Calibri" panose="020F0502020204030204" pitchFamily="34" charset="0"/>
              </a:rPr>
              <a:t>People who are depressed can be happy sometimes</a:t>
            </a:r>
            <a:endParaRPr lang="en-GB" sz="6000" b="0" i="0" u="none" strike="noStrike" kern="1200" baseline="0" dirty="0">
              <a:solidFill>
                <a:srgbClr val="000000"/>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903B034C-F1F0-4082-A6FE-6FCEF6024515}"/>
              </a:ext>
            </a:extLst>
          </p:cNvPr>
          <p:cNvSpPr>
            <a:spLocks noGrp="1"/>
          </p:cNvSpPr>
          <p:nvPr>
            <p:ph type="body" idx="1"/>
          </p:nvPr>
        </p:nvSpPr>
        <p:spPr/>
        <p:txBody>
          <a:bodyPr>
            <a:normAutofit/>
          </a:bodyPr>
          <a:lstStyle/>
          <a:p>
            <a:r>
              <a:rPr lang="en-GB" sz="6600" dirty="0">
                <a:solidFill>
                  <a:srgbClr val="000000"/>
                </a:solidFill>
                <a:latin typeface="Calibri" panose="020F0502020204030204" pitchFamily="34" charset="0"/>
              </a:rPr>
              <a:t>True. It is not a fixed state.</a:t>
            </a:r>
            <a:endParaRPr lang="en-GB" sz="6600" dirty="0"/>
          </a:p>
        </p:txBody>
      </p:sp>
    </p:spTree>
    <p:extLst>
      <p:ext uri="{BB962C8B-B14F-4D97-AF65-F5344CB8AC3E}">
        <p14:creationId xmlns:p14="http://schemas.microsoft.com/office/powerpoint/2010/main" val="88761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70581-6A48-45FF-A837-2567BB6580A6}"/>
              </a:ext>
            </a:extLst>
          </p:cNvPr>
          <p:cNvSpPr>
            <a:spLocks noGrp="1"/>
          </p:cNvSpPr>
          <p:nvPr>
            <p:ph type="title"/>
          </p:nvPr>
        </p:nvSpPr>
        <p:spPr/>
        <p:txBody>
          <a:bodyPr>
            <a:noAutofit/>
          </a:bodyPr>
          <a:lstStyle/>
          <a:p>
            <a:pPr marR="0" rtl="0"/>
            <a:r>
              <a:rPr lang="en-GB" sz="5400" b="1" i="0" u="none" strike="noStrike" kern="1200" baseline="0" dirty="0">
                <a:solidFill>
                  <a:srgbClr val="000000"/>
                </a:solidFill>
                <a:latin typeface="Calibri" panose="020F0502020204030204" pitchFamily="34" charset="0"/>
              </a:rPr>
              <a:t>Depression can go away and then come back again</a:t>
            </a:r>
            <a:endParaRPr lang="en-GB" sz="5400" b="0" i="0" u="none" strike="noStrike" kern="1200" baseline="0" dirty="0">
              <a:solidFill>
                <a:srgbClr val="000000"/>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E0C98F75-06ED-4229-94B0-3F370AB89DEA}"/>
              </a:ext>
            </a:extLst>
          </p:cNvPr>
          <p:cNvSpPr>
            <a:spLocks noGrp="1"/>
          </p:cNvSpPr>
          <p:nvPr>
            <p:ph type="body" idx="1"/>
          </p:nvPr>
        </p:nvSpPr>
        <p:spPr/>
        <p:txBody>
          <a:bodyPr>
            <a:normAutofit/>
          </a:bodyPr>
          <a:lstStyle/>
          <a:p>
            <a:r>
              <a:rPr lang="en-GB" sz="6600" dirty="0">
                <a:solidFill>
                  <a:srgbClr val="000000"/>
                </a:solidFill>
                <a:latin typeface="Calibri" panose="020F0502020204030204" pitchFamily="34" charset="0"/>
              </a:rPr>
              <a:t>True. Sometimes it does go away for good.</a:t>
            </a:r>
            <a:endParaRPr lang="en-GB" sz="6600" dirty="0"/>
          </a:p>
        </p:txBody>
      </p:sp>
    </p:spTree>
    <p:extLst>
      <p:ext uri="{BB962C8B-B14F-4D97-AF65-F5344CB8AC3E}">
        <p14:creationId xmlns:p14="http://schemas.microsoft.com/office/powerpoint/2010/main" val="172792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4E7BB-44F6-48FD-804C-A79C2DF5AC31}"/>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88C123B-CDDF-4AEB-AB24-06DE4CF953F1}"/>
              </a:ext>
            </a:extLst>
          </p:cNvPr>
          <p:cNvSpPr>
            <a:spLocks noGrp="1"/>
          </p:cNvSpPr>
          <p:nvPr>
            <p:ph type="body" idx="1"/>
          </p:nvPr>
        </p:nvSpPr>
        <p:spPr/>
        <p:txBody>
          <a:bodyPr/>
          <a:lstStyle/>
          <a:p>
            <a:endParaRPr lang="en-US"/>
          </a:p>
        </p:txBody>
      </p:sp>
      <p:pic>
        <p:nvPicPr>
          <p:cNvPr id="4" name="Online Media 3" title="Feeling Unhappy, Sad or Depressed | Childline">
            <a:hlinkClick r:id="" action="ppaction://media"/>
            <a:extLst>
              <a:ext uri="{FF2B5EF4-FFF2-40B4-BE49-F238E27FC236}">
                <a16:creationId xmlns:a16="http://schemas.microsoft.com/office/drawing/2014/main" id="{A3ED3E50-FA5C-4704-A29B-960E8DF8D8A3}"/>
              </a:ext>
            </a:extLst>
          </p:cNvPr>
          <p:cNvPicPr>
            <a:picLocks noRot="1" noChangeAspect="1"/>
          </p:cNvPicPr>
          <p:nvPr>
            <a:videoFile r:link="rId1"/>
          </p:nvPr>
        </p:nvPicPr>
        <p:blipFill>
          <a:blip r:embed="rId3"/>
          <a:stretch>
            <a:fillRect/>
          </a:stretch>
        </p:blipFill>
        <p:spPr>
          <a:xfrm>
            <a:off x="-196272" y="-388504"/>
            <a:ext cx="13052135" cy="7357917"/>
          </a:xfrm>
          <a:prstGeom prst="rect">
            <a:avLst/>
          </a:prstGeom>
        </p:spPr>
      </p:pic>
    </p:spTree>
    <p:extLst>
      <p:ext uri="{BB962C8B-B14F-4D97-AF65-F5344CB8AC3E}">
        <p14:creationId xmlns:p14="http://schemas.microsoft.com/office/powerpoint/2010/main" val="2765732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55F7F3-3A58-4BBB-95C7-CF706F9F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AE3D314-6F93-4D91-8C0F-E92657F465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sp>
      <p:sp>
        <p:nvSpPr>
          <p:cNvPr id="2" name="Title 1"/>
          <p:cNvSpPr>
            <a:spLocks noGrp="1"/>
          </p:cNvSpPr>
          <p:nvPr>
            <p:ph type="title"/>
          </p:nvPr>
        </p:nvSpPr>
        <p:spPr>
          <a:xfrm>
            <a:off x="573409" y="559477"/>
            <a:ext cx="3765200" cy="5709931"/>
          </a:xfrm>
        </p:spPr>
        <p:txBody>
          <a:bodyPr>
            <a:normAutofit/>
          </a:bodyPr>
          <a:lstStyle/>
          <a:p>
            <a:pPr algn="ctr"/>
            <a:r>
              <a:rPr lang="en-GB" dirty="0"/>
              <a:t>Scenario cards</a:t>
            </a:r>
            <a:endParaRPr lang="en-GB"/>
          </a:p>
        </p:txBody>
      </p:sp>
      <p:graphicFrame>
        <p:nvGraphicFramePr>
          <p:cNvPr id="5" name="Content Placeholder 2">
            <a:extLst>
              <a:ext uri="{FF2B5EF4-FFF2-40B4-BE49-F238E27FC236}">
                <a16:creationId xmlns:a16="http://schemas.microsoft.com/office/drawing/2014/main" id="{2368A8CB-C25B-48FC-A3A8-D72E69FAD119}"/>
              </a:ext>
            </a:extLst>
          </p:cNvPr>
          <p:cNvGraphicFramePr>
            <a:graphicFrameLocks noGrp="1"/>
          </p:cNvGraphicFramePr>
          <p:nvPr>
            <p:ph idx="1"/>
            <p:extLst>
              <p:ext uri="{D42A27DB-BD31-4B8C-83A1-F6EECF244321}">
                <p14:modId xmlns:p14="http://schemas.microsoft.com/office/powerpoint/2010/main" val="4249441203"/>
              </p:ext>
            </p:extLst>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55F7F3-3A58-4BBB-95C7-CF706F9F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AE3D314-6F93-4D91-8C0F-E92657F465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sp>
      <p:sp>
        <p:nvSpPr>
          <p:cNvPr id="2" name="Title 1"/>
          <p:cNvSpPr>
            <a:spLocks noGrp="1"/>
          </p:cNvSpPr>
          <p:nvPr>
            <p:ph type="title"/>
          </p:nvPr>
        </p:nvSpPr>
        <p:spPr>
          <a:xfrm>
            <a:off x="573409" y="559477"/>
            <a:ext cx="3765200" cy="5709931"/>
          </a:xfrm>
        </p:spPr>
        <p:txBody>
          <a:bodyPr>
            <a:normAutofit/>
          </a:bodyPr>
          <a:lstStyle/>
          <a:p>
            <a:pPr algn="ctr"/>
            <a:r>
              <a:rPr lang="en-GB" dirty="0"/>
              <a:t>Scenario cards</a:t>
            </a:r>
          </a:p>
        </p:txBody>
      </p:sp>
      <p:graphicFrame>
        <p:nvGraphicFramePr>
          <p:cNvPr id="5" name="Content Placeholder 2">
            <a:extLst>
              <a:ext uri="{FF2B5EF4-FFF2-40B4-BE49-F238E27FC236}">
                <a16:creationId xmlns:a16="http://schemas.microsoft.com/office/drawing/2014/main" id="{2368A8CB-C25B-48FC-A3A8-D72E69FAD119}"/>
              </a:ext>
            </a:extLst>
          </p:cNvPr>
          <p:cNvGraphicFramePr>
            <a:graphicFrameLocks noGrp="1"/>
          </p:cNvGraphicFramePr>
          <p:nvPr>
            <p:ph idx="1"/>
            <p:extLst>
              <p:ext uri="{D42A27DB-BD31-4B8C-83A1-F6EECF244321}">
                <p14:modId xmlns:p14="http://schemas.microsoft.com/office/powerpoint/2010/main" val="4014014013"/>
              </p:ext>
            </p:extLst>
          </p:nvPr>
        </p:nvGraphicFramePr>
        <p:xfrm>
          <a:off x="0" y="321733"/>
          <a:ext cx="5906181" cy="5230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1124836-F585-4796-91ED-94A591232D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72086" y="237744"/>
            <a:ext cx="6154009" cy="5944430"/>
          </a:xfrm>
          <a:prstGeom prst="rect">
            <a:avLst/>
          </a:prstGeom>
        </p:spPr>
      </p:pic>
    </p:spTree>
    <p:extLst>
      <p:ext uri="{BB962C8B-B14F-4D97-AF65-F5344CB8AC3E}">
        <p14:creationId xmlns:p14="http://schemas.microsoft.com/office/powerpoint/2010/main" val="345174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452C-152C-4867-8FF9-DB4A0FA3B780}"/>
              </a:ext>
            </a:extLst>
          </p:cNvPr>
          <p:cNvSpPr>
            <a:spLocks noGrp="1"/>
          </p:cNvSpPr>
          <p:nvPr>
            <p:ph type="title"/>
          </p:nvPr>
        </p:nvSpPr>
        <p:spPr/>
        <p:txBody>
          <a:bodyPr/>
          <a:lstStyle/>
          <a:p>
            <a:r>
              <a:rPr lang="en-GB" dirty="0"/>
              <a:t>Being connected to others</a:t>
            </a:r>
          </a:p>
        </p:txBody>
      </p:sp>
      <p:sp>
        <p:nvSpPr>
          <p:cNvPr id="3" name="Content Placeholder 2">
            <a:extLst>
              <a:ext uri="{FF2B5EF4-FFF2-40B4-BE49-F238E27FC236}">
                <a16:creationId xmlns:a16="http://schemas.microsoft.com/office/drawing/2014/main" id="{BCB7635F-BED0-40EC-A45D-73B31870CC8D}"/>
              </a:ext>
            </a:extLst>
          </p:cNvPr>
          <p:cNvSpPr>
            <a:spLocks noGrp="1"/>
          </p:cNvSpPr>
          <p:nvPr>
            <p:ph idx="1"/>
          </p:nvPr>
        </p:nvSpPr>
        <p:spPr/>
        <p:txBody>
          <a:bodyPr>
            <a:normAutofit/>
          </a:bodyPr>
          <a:lstStyle/>
          <a:p>
            <a:r>
              <a:rPr lang="en-GB" sz="3200" dirty="0"/>
              <a:t>In some of those scenarios, people were distancing themselves from others</a:t>
            </a:r>
          </a:p>
          <a:p>
            <a:r>
              <a:rPr lang="en-GB" sz="3200" dirty="0"/>
              <a:t>However, forming bonds and good relationships with others can be helpful in dealing with mental health issues. Not only do they provide a support network but social interaction can make you feel  happier and more fulfilled.</a:t>
            </a:r>
          </a:p>
        </p:txBody>
      </p:sp>
    </p:spTree>
    <p:extLst>
      <p:ext uri="{BB962C8B-B14F-4D97-AF65-F5344CB8AC3E}">
        <p14:creationId xmlns:p14="http://schemas.microsoft.com/office/powerpoint/2010/main" val="103750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you think?</a:t>
            </a:r>
          </a:p>
        </p:txBody>
      </p:sp>
      <p:sp>
        <p:nvSpPr>
          <p:cNvPr id="3" name="Content Placeholder 2"/>
          <p:cNvSpPr>
            <a:spLocks noGrp="1"/>
          </p:cNvSpPr>
          <p:nvPr>
            <p:ph idx="1"/>
          </p:nvPr>
        </p:nvSpPr>
        <p:spPr/>
        <p:txBody>
          <a:bodyPr/>
          <a:lstStyle/>
          <a:p>
            <a:r>
              <a:rPr lang="en-GB" sz="2800" i="1" dirty="0"/>
              <a:t>One in ten young people have a mental health problem at some point yet stigma and discrimination is preventing them from fulfilling their true potential.</a:t>
            </a:r>
          </a:p>
          <a:p>
            <a:r>
              <a:rPr lang="en-GB" sz="2800" i="1" dirty="0"/>
              <a:t>Nine out of ten young people report negative reactions from others as a result of their mental illness.</a:t>
            </a:r>
          </a:p>
          <a:p>
            <a:pPr marL="0" indent="0">
              <a:buNone/>
            </a:pPr>
            <a:r>
              <a:rPr lang="en-GB" i="1" dirty="0"/>
              <a:t>(Time to Change research, 2012)</a:t>
            </a:r>
            <a:endParaRPr lang="en-GB"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9"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p:cNvSpPr>
            <a:spLocks noGrp="1"/>
          </p:cNvSpPr>
          <p:nvPr>
            <p:ph type="title"/>
          </p:nvPr>
        </p:nvSpPr>
        <p:spPr>
          <a:xfrm>
            <a:off x="500743" y="128750"/>
            <a:ext cx="9792208" cy="1527078"/>
          </a:xfrm>
        </p:spPr>
        <p:txBody>
          <a:bodyPr>
            <a:normAutofit/>
          </a:bodyPr>
          <a:lstStyle/>
          <a:p>
            <a:r>
              <a:rPr lang="en-GB" dirty="0"/>
              <a:t>It can happen at any age</a:t>
            </a:r>
          </a:p>
        </p:txBody>
      </p:sp>
      <p:sp>
        <p:nvSpPr>
          <p:cNvPr id="3" name="Content Placeholder 2"/>
          <p:cNvSpPr>
            <a:spLocks noGrp="1"/>
          </p:cNvSpPr>
          <p:nvPr>
            <p:ph idx="1"/>
          </p:nvPr>
        </p:nvSpPr>
        <p:spPr>
          <a:xfrm>
            <a:off x="500743" y="1502229"/>
            <a:ext cx="11480945" cy="4931228"/>
          </a:xfrm>
        </p:spPr>
        <p:txBody>
          <a:bodyPr>
            <a:normAutofit lnSpcReduction="10000"/>
          </a:bodyPr>
          <a:lstStyle/>
          <a:p>
            <a:r>
              <a:rPr lang="en-GB" sz="3200" dirty="0"/>
              <a:t>“Too many people are in a hurry to label someone with depression as weak or just weird. But it is not something the person can control. It takes over your life and smothers you. I've had depression ever since I was 10 years old. And it greatly strained my school performance, and ability to make friends because no one understood. The best thing you can do is be supporting and listen. It is a small thing to do, but the impact you can make on someone's life will last forever.”</a:t>
            </a:r>
            <a:br>
              <a:rPr lang="en-GB" sz="3200" dirty="0"/>
            </a:br>
            <a:r>
              <a:rPr lang="en-GB" sz="3200" dirty="0"/>
              <a:t>--Cynthia.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would you say?</a:t>
            </a:r>
          </a:p>
        </p:txBody>
      </p:sp>
      <p:sp>
        <p:nvSpPr>
          <p:cNvPr id="3" name="Content Placeholder 2"/>
          <p:cNvSpPr>
            <a:spLocks noGrp="1"/>
          </p:cNvSpPr>
          <p:nvPr>
            <p:ph idx="1"/>
          </p:nvPr>
        </p:nvSpPr>
        <p:spPr/>
        <p:txBody>
          <a:bodyPr>
            <a:normAutofit/>
          </a:bodyPr>
          <a:lstStyle/>
          <a:p>
            <a:r>
              <a:rPr lang="en-GB" sz="4000" dirty="0"/>
              <a:t>What would you say to somebody that you know if you found out they were suffering from depression or anxiety?</a:t>
            </a:r>
          </a:p>
          <a:p>
            <a:r>
              <a:rPr lang="en-GB" sz="4000" dirty="0"/>
              <a:t>What would you think?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896585" y="3185282"/>
            <a:ext cx="10965901" cy="2877711"/>
          </a:xfrm>
          <a:prstGeom prst="rect">
            <a:avLst/>
          </a:prstGeom>
          <a:solidFill>
            <a:schemeClr val="bg1"/>
          </a:solidFill>
        </p:spPr>
        <p:txBody>
          <a:bodyPr wrap="square" rtlCol="0">
            <a:spAutoFit/>
          </a:bodyPr>
          <a:lstStyle/>
          <a:p>
            <a:pPr lvl="1"/>
            <a:r>
              <a:rPr lang="en-GB" sz="3200" b="1" dirty="0">
                <a:latin typeface="League Spartan" panose="00000800000000000000" pitchFamily="50" charset="0"/>
              </a:rPr>
              <a:t>We will be able to: </a:t>
            </a:r>
          </a:p>
          <a:p>
            <a:pPr lvl="3"/>
            <a:endParaRPr lang="en-GB" sz="3200" b="1" dirty="0">
              <a:latin typeface="League Spartan" panose="00000800000000000000" pitchFamily="50" charset="0"/>
            </a:endParaRPr>
          </a:p>
          <a:p>
            <a:pPr lvl="3"/>
            <a:endParaRPr lang="en-GB" sz="100" b="1" dirty="0">
              <a:latin typeface="Gill Sans MT" panose="020B0502020104020203" pitchFamily="34" charset="0"/>
            </a:endParaRPr>
          </a:p>
          <a:p>
            <a:pPr marL="914400" lvl="1" indent="-457200">
              <a:spcAft>
                <a:spcPts val="1200"/>
              </a:spcAft>
              <a:buSzPct val="202000"/>
              <a:buBlip>
                <a:blip r:embed="rId3"/>
              </a:buBlip>
            </a:pPr>
            <a:r>
              <a:rPr lang="en-GB" sz="2400" dirty="0">
                <a:latin typeface="Lato" panose="020F0502020204030203" pitchFamily="34" charset="0"/>
                <a:ea typeface="Lato" panose="020F0502020204030203" pitchFamily="34" charset="0"/>
                <a:cs typeface="Lato" panose="020F0502020204030203" pitchFamily="34" charset="0"/>
              </a:rPr>
              <a:t>evaluate the links between mental health and physical health </a:t>
            </a:r>
          </a:p>
          <a:p>
            <a:pPr marL="914400" lvl="1" indent="-457200">
              <a:spcAft>
                <a:spcPts val="1200"/>
              </a:spcAft>
              <a:buSzPct val="202000"/>
              <a:buBlip>
                <a:blip r:embed="rId3"/>
              </a:buBlip>
            </a:pPr>
            <a:r>
              <a:rPr lang="en-GB" sz="2400" dirty="0">
                <a:latin typeface="Lato" panose="020F0502020204030203" pitchFamily="34" charset="0"/>
                <a:ea typeface="Lato" panose="020F0502020204030203" pitchFamily="34" charset="0"/>
                <a:cs typeface="Lato" panose="020F0502020204030203" pitchFamily="34" charset="0"/>
              </a:rPr>
              <a:t>identify common misconceptions about mental health</a:t>
            </a:r>
          </a:p>
          <a:p>
            <a:pPr marL="914400" lvl="1" indent="-457200">
              <a:spcAft>
                <a:spcPts val="1200"/>
              </a:spcAft>
              <a:buSzPct val="202000"/>
              <a:buBlip>
                <a:blip r:embed="rId3"/>
              </a:buBlip>
            </a:pPr>
            <a:r>
              <a:rPr lang="en-GB" sz="2400" dirty="0">
                <a:latin typeface="Lato" panose="020F0502020204030203" pitchFamily="34" charset="0"/>
                <a:ea typeface="Lato" panose="020F0502020204030203" pitchFamily="34" charset="0"/>
                <a:cs typeface="Lato" panose="020F0502020204030203" pitchFamily="34" charset="0"/>
              </a:rPr>
              <a:t>recognise </a:t>
            </a:r>
            <a:r>
              <a:rPr lang="en-US" sz="2400" dirty="0">
                <a:latin typeface="Lato" panose="020F0502020204030203" pitchFamily="34" charset="0"/>
                <a:ea typeface="Lato" panose="020F0502020204030203" pitchFamily="34" charset="0"/>
                <a:cs typeface="Lato" panose="020F0502020204030203" pitchFamily="34" charset="0"/>
              </a:rPr>
              <a:t>and challenge prejudice and discriminatory language and </a:t>
            </a:r>
            <a:r>
              <a:rPr lang="en-GB" sz="2400" dirty="0">
                <a:latin typeface="Lato" panose="020F0502020204030203" pitchFamily="34" charset="0"/>
                <a:ea typeface="Lato" panose="020F0502020204030203" pitchFamily="34" charset="0"/>
                <a:cs typeface="Lato" panose="020F0502020204030203" pitchFamily="34" charset="0"/>
              </a:rPr>
              <a:t>behaviour, in relation to mental health</a:t>
            </a:r>
          </a:p>
        </p:txBody>
      </p:sp>
      <p:sp>
        <p:nvSpPr>
          <p:cNvPr id="2" name="Slide Number Placeholder 1"/>
          <p:cNvSpPr>
            <a:spLocks noGrp="1"/>
          </p:cNvSpPr>
          <p:nvPr>
            <p:ph type="sldNum" sz="quarter" idx="12"/>
          </p:nvPr>
        </p:nvSpPr>
        <p:spPr>
          <a:xfrm>
            <a:off x="11217875" y="6479919"/>
            <a:ext cx="644611" cy="365125"/>
          </a:xfrm>
          <a:prstGeom prst="rect">
            <a:avLst/>
          </a:prstGeom>
        </p:spPr>
        <p:txBody>
          <a:bodyPr/>
          <a:lstStyle/>
          <a:p>
            <a:fld id="{2D651D86-383D-45DB-A701-76B5BFCFE28F}" type="slidenum">
              <a:rPr lang="en-GB" smtClean="0"/>
              <a:t>3</a:t>
            </a:fld>
            <a:endParaRPr lang="en-GB" dirty="0"/>
          </a:p>
        </p:txBody>
      </p:sp>
      <p:sp>
        <p:nvSpPr>
          <p:cNvPr id="10" name="TextBox 9"/>
          <p:cNvSpPr txBox="1"/>
          <p:nvPr/>
        </p:nvSpPr>
        <p:spPr>
          <a:xfrm>
            <a:off x="749850" y="589419"/>
            <a:ext cx="10706426" cy="938719"/>
          </a:xfrm>
          <a:prstGeom prst="rect">
            <a:avLst/>
          </a:prstGeom>
          <a:solidFill>
            <a:schemeClr val="bg1"/>
          </a:solidFill>
        </p:spPr>
        <p:txBody>
          <a:bodyPr wrap="square" rtlCol="0">
            <a:spAutoFit/>
          </a:bodyPr>
          <a:lstStyle/>
          <a:p>
            <a:pPr lvl="3"/>
            <a:endParaRPr lang="en-GB" sz="1600" b="1" dirty="0">
              <a:latin typeface="Gill Sans MT" panose="020B0502020104020203" pitchFamily="34" charset="0"/>
            </a:endParaRPr>
          </a:p>
          <a:p>
            <a:pPr lvl="3"/>
            <a:endParaRPr lang="en-GB" sz="1100" b="1" dirty="0">
              <a:latin typeface="Gill Sans MT" panose="020B0502020104020203" pitchFamily="34" charset="0"/>
            </a:endParaRPr>
          </a:p>
          <a:p>
            <a:pPr lvl="3"/>
            <a:endParaRPr lang="en-GB" sz="800" b="1" dirty="0">
              <a:latin typeface="Gill Sans MT" panose="020B0502020104020203" pitchFamily="34" charset="0"/>
            </a:endParaRPr>
          </a:p>
          <a:p>
            <a:pPr lvl="3"/>
            <a:endParaRPr lang="en-GB" sz="2000" b="1" dirty="0">
              <a:latin typeface="Gill Sans MT" panose="020B0502020104020203" pitchFamily="34"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531" y="951146"/>
            <a:ext cx="968621" cy="1076313"/>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10502" r="10174"/>
          <a:stretch/>
        </p:blipFill>
        <p:spPr>
          <a:xfrm>
            <a:off x="311178" y="3029146"/>
            <a:ext cx="877333" cy="1001704"/>
          </a:xfrm>
          <a:prstGeom prst="rect">
            <a:avLst/>
          </a:prstGeom>
        </p:spPr>
      </p:pic>
      <p:sp>
        <p:nvSpPr>
          <p:cNvPr id="5" name="Rectangle 4"/>
          <p:cNvSpPr/>
          <p:nvPr/>
        </p:nvSpPr>
        <p:spPr>
          <a:xfrm>
            <a:off x="869842" y="652087"/>
            <a:ext cx="11155381" cy="1692771"/>
          </a:xfrm>
          <a:prstGeom prst="rect">
            <a:avLst/>
          </a:prstGeom>
        </p:spPr>
        <p:txBody>
          <a:bodyPr wrap="square">
            <a:spAutoFit/>
          </a:bodyPr>
          <a:lstStyle/>
          <a:p>
            <a:pPr lvl="1">
              <a:buSzPct val="202000"/>
            </a:pPr>
            <a:r>
              <a:rPr lang="en-GB" sz="3200" dirty="0">
                <a:solidFill>
                  <a:prstClr val="black"/>
                </a:solidFill>
                <a:latin typeface="League Spartan" panose="020B0604020202020204" charset="0"/>
                <a:ea typeface="Lato" panose="020F0502020204030203" pitchFamily="34" charset="0"/>
                <a:cs typeface="Lato" panose="020F0502020204030203" pitchFamily="34" charset="0"/>
              </a:rPr>
              <a:t>We are learning:</a:t>
            </a:r>
          </a:p>
          <a:p>
            <a:pPr marL="914400" lvl="1" indent="-457200">
              <a:lnSpc>
                <a:spcPct val="200000"/>
              </a:lnSpc>
              <a:buSzPct val="202000"/>
              <a:buBlip>
                <a:blip r:embed="rId3"/>
              </a:buBlip>
              <a:defRPr/>
            </a:pPr>
            <a:r>
              <a:rPr lang="en-GB" sz="2400" dirty="0">
                <a:latin typeface="Lato" panose="020F0502020204030203" pitchFamily="34" charset="0"/>
                <a:ea typeface="Lato" panose="020F0502020204030203" pitchFamily="34" charset="0"/>
                <a:cs typeface="Lato" panose="020F0502020204030203" pitchFamily="34" charset="0"/>
              </a:rPr>
              <a:t>about attitudes to mental health and challenging misconceptions</a:t>
            </a:r>
          </a:p>
          <a:p>
            <a:pPr marL="914400" lvl="1" indent="-457200">
              <a:buSzPct val="202000"/>
              <a:buBlip>
                <a:blip r:embed="rId3"/>
              </a:buBlip>
            </a:pPr>
            <a:endParaRPr lang="en-GB" sz="2400" dirty="0">
              <a:latin typeface="Lato" panose="020F0502020204030203" pitchFamily="34" charset="0"/>
              <a:ea typeface="Lato" panose="020F0502020204030203" pitchFamily="34" charset="0"/>
              <a:cs typeface="Lato" panose="020F0502020204030203" pitchFamily="34" charset="0"/>
            </a:endParaRPr>
          </a:p>
        </p:txBody>
      </p:sp>
      <p:sp>
        <p:nvSpPr>
          <p:cNvPr id="9" name="Footer Placeholder 3">
            <a:extLst>
              <a:ext uri="{FF2B5EF4-FFF2-40B4-BE49-F238E27FC236}">
                <a16:creationId xmlns:a16="http://schemas.microsoft.com/office/drawing/2014/main" id="{E7043A1B-14A6-4919-BAB7-5B2256BBC105}"/>
              </a:ext>
            </a:extLst>
          </p:cNvPr>
          <p:cNvSpPr>
            <a:spLocks noGrp="1"/>
          </p:cNvSpPr>
          <p:nvPr>
            <p:ph type="ftr" sz="quarter" idx="11"/>
          </p:nvPr>
        </p:nvSpPr>
        <p:spPr>
          <a:xfrm>
            <a:off x="-19051" y="6479918"/>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PSHE Association 2021 </a:t>
            </a:r>
            <a:r>
              <a:rPr kumimoji="0" lang="en-GB" sz="14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p:txBody>
      </p:sp>
    </p:spTree>
    <p:extLst>
      <p:ext uri="{BB962C8B-B14F-4D97-AF65-F5344CB8AC3E}">
        <p14:creationId xmlns:p14="http://schemas.microsoft.com/office/powerpoint/2010/main" val="155948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737801-B9D6-4A08-BD77-23010A802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5FABD39-C757-461E-A681-DC2736484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572613"/>
            <a:ext cx="11281609" cy="2396079"/>
          </a:xfrm>
          <a:prstGeom prst="rect">
            <a:avLst/>
          </a:prstGeom>
          <a:solidFill>
            <a:schemeClr val="accent1"/>
          </a:solidFill>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2DF424F5-8D5C-46C0-A1B0-AF34E0350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737380"/>
            <a:ext cx="10954512" cy="2066544"/>
          </a:xfrm>
          <a:prstGeom prst="rect">
            <a:avLst/>
          </a:prstGeom>
          <a:noFill/>
          <a:ln w="6350" cap="sq" cmpd="sng" algn="ctr">
            <a:solidFill>
              <a:srgbClr val="FFFFFF"/>
            </a:solidFill>
            <a:prstDash val="solid"/>
            <a:miter lim="800000"/>
          </a:ln>
          <a:effectLst/>
        </p:spPr>
      </p:sp>
      <p:sp>
        <p:nvSpPr>
          <p:cNvPr id="2" name="Title 1"/>
          <p:cNvSpPr>
            <a:spLocks noGrp="1"/>
          </p:cNvSpPr>
          <p:nvPr>
            <p:ph type="title"/>
          </p:nvPr>
        </p:nvSpPr>
        <p:spPr>
          <a:xfrm>
            <a:off x="1066800" y="1089090"/>
            <a:ext cx="10058400" cy="1371600"/>
          </a:xfrm>
        </p:spPr>
        <p:txBody>
          <a:bodyPr>
            <a:normAutofit/>
          </a:bodyPr>
          <a:lstStyle/>
          <a:p>
            <a:pPr algn="ctr"/>
            <a:r>
              <a:rPr lang="en-GB">
                <a:solidFill>
                  <a:srgbClr val="FFFFFF"/>
                </a:solidFill>
              </a:rPr>
              <a:t>What should you do?</a:t>
            </a:r>
          </a:p>
        </p:txBody>
      </p:sp>
      <p:sp>
        <p:nvSpPr>
          <p:cNvPr id="3" name="Content Placeholder 2"/>
          <p:cNvSpPr>
            <a:spLocks noGrp="1"/>
          </p:cNvSpPr>
          <p:nvPr>
            <p:ph idx="1"/>
          </p:nvPr>
        </p:nvSpPr>
        <p:spPr>
          <a:xfrm>
            <a:off x="1066800" y="3263619"/>
            <a:ext cx="10058400" cy="2673765"/>
          </a:xfrm>
        </p:spPr>
        <p:txBody>
          <a:bodyPr anchor="t">
            <a:normAutofit/>
          </a:bodyPr>
          <a:lstStyle/>
          <a:p>
            <a:r>
              <a:rPr lang="en-GB" sz="4000" dirty="0"/>
              <a:t>What do you think you should do if you think a friend or yourself is suffering from depression or anxiety (or any other mental health issues)?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937F0-9971-4718-86A3-BA4940317711}"/>
              </a:ext>
            </a:extLst>
          </p:cNvPr>
          <p:cNvSpPr>
            <a:spLocks noGrp="1"/>
          </p:cNvSpPr>
          <p:nvPr>
            <p:ph type="title"/>
          </p:nvPr>
        </p:nvSpPr>
        <p:spPr/>
        <p:txBody>
          <a:bodyPr/>
          <a:lstStyle/>
          <a:p>
            <a:r>
              <a:rPr lang="en-GB" dirty="0"/>
              <a:t>PLENARY</a:t>
            </a:r>
          </a:p>
        </p:txBody>
      </p:sp>
      <p:sp>
        <p:nvSpPr>
          <p:cNvPr id="3" name="Content Placeholder 2">
            <a:extLst>
              <a:ext uri="{FF2B5EF4-FFF2-40B4-BE49-F238E27FC236}">
                <a16:creationId xmlns:a16="http://schemas.microsoft.com/office/drawing/2014/main" id="{A243CEE3-FEAC-441D-B863-AD50486D7591}"/>
              </a:ext>
            </a:extLst>
          </p:cNvPr>
          <p:cNvSpPr>
            <a:spLocks noGrp="1"/>
          </p:cNvSpPr>
          <p:nvPr>
            <p:ph idx="1"/>
          </p:nvPr>
        </p:nvSpPr>
        <p:spPr/>
        <p:txBody>
          <a:bodyPr>
            <a:normAutofit/>
          </a:bodyPr>
          <a:lstStyle/>
          <a:p>
            <a:r>
              <a:rPr lang="en-GB" sz="4400" dirty="0"/>
              <a:t>What is more important, mental health or physical health?</a:t>
            </a:r>
          </a:p>
        </p:txBody>
      </p:sp>
    </p:spTree>
    <p:extLst>
      <p:ext uri="{BB962C8B-B14F-4D97-AF65-F5344CB8AC3E}">
        <p14:creationId xmlns:p14="http://schemas.microsoft.com/office/powerpoint/2010/main" val="2579701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376" y="518867"/>
            <a:ext cx="11330764" cy="6020155"/>
          </a:xfrm>
        </p:spPr>
        <p:txBody>
          <a:bodyPr>
            <a:normAutofit fontScale="92500" lnSpcReduction="10000"/>
          </a:bodyPr>
          <a:lstStyle/>
          <a:p>
            <a:r>
              <a:rPr lang="en-GB" sz="4000" dirty="0"/>
              <a:t>Let’s talk about it!!</a:t>
            </a:r>
          </a:p>
          <a:p>
            <a:r>
              <a:rPr lang="en-GB" sz="4000" dirty="0"/>
              <a:t>Talk to your parents or other trusted family members</a:t>
            </a:r>
          </a:p>
          <a:p>
            <a:r>
              <a:rPr lang="en-GB" sz="4000" dirty="0"/>
              <a:t>Talk to your tutor/HOL/any teacher you feel comfortable talking to</a:t>
            </a:r>
          </a:p>
          <a:p>
            <a:r>
              <a:rPr lang="en-GB" sz="4000" dirty="0"/>
              <a:t>Talk to Mrs Smajlaj</a:t>
            </a:r>
          </a:p>
          <a:p>
            <a:r>
              <a:rPr lang="en-GB" sz="4000" dirty="0"/>
              <a:t>Talk to your GP</a:t>
            </a:r>
          </a:p>
          <a:p>
            <a:r>
              <a:rPr lang="en-GB" sz="4000" dirty="0"/>
              <a:t>Call a helpline – e.g. Samaritans – 116 123</a:t>
            </a:r>
            <a:br>
              <a:rPr lang="en-GB" sz="4000" dirty="0"/>
            </a:br>
            <a:r>
              <a:rPr lang="en-GB" sz="4000" dirty="0">
                <a:hlinkClick r:id="rId2"/>
              </a:rPr>
              <a:t>https://www.nhs.uk/conditions/stress-anxiety-depression/mental-health-helplines/</a:t>
            </a:r>
            <a:endParaRPr lang="en-GB" sz="4000" dirty="0"/>
          </a:p>
          <a:p>
            <a:pPr marL="0" indent="0">
              <a:buNone/>
            </a:pPr>
            <a:endParaRPr lang="en-GB" sz="4000" dirty="0"/>
          </a:p>
          <a:p>
            <a:pPr marL="0" indent="0">
              <a:buNone/>
            </a:pPr>
            <a:endParaRPr lang="en-GB"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4053" y="301480"/>
            <a:ext cx="10714182" cy="769441"/>
          </a:xfrm>
          <a:prstGeom prst="rect">
            <a:avLst/>
          </a:prstGeom>
          <a:noFill/>
        </p:spPr>
        <p:txBody>
          <a:bodyPr wrap="square" rtlCol="0">
            <a:spAutoFit/>
          </a:bodyPr>
          <a:lstStyle/>
          <a:p>
            <a:r>
              <a:rPr lang="en-GB" sz="4400" b="1" dirty="0">
                <a:solidFill>
                  <a:srgbClr val="95519E"/>
                </a:solidFill>
                <a:latin typeface="League Spartan" panose="00000800000000000000" pitchFamily="50" charset="0"/>
              </a:rPr>
              <a:t>Explain to an alien</a:t>
            </a:r>
          </a:p>
        </p:txBody>
      </p:sp>
      <p:sp>
        <p:nvSpPr>
          <p:cNvPr id="2" name="Slide Number Placeholder 1"/>
          <p:cNvSpPr>
            <a:spLocks noGrp="1"/>
          </p:cNvSpPr>
          <p:nvPr>
            <p:ph type="sldNum" sz="quarter" idx="12"/>
          </p:nvPr>
        </p:nvSpPr>
        <p:spPr>
          <a:xfrm>
            <a:off x="11813552" y="6492875"/>
            <a:ext cx="644611" cy="365125"/>
          </a:xfrm>
          <a:prstGeom prst="rect">
            <a:avLst/>
          </a:prstGeom>
        </p:spPr>
        <p:txBody>
          <a:bodyPr/>
          <a:lstStyle/>
          <a:p>
            <a:fld id="{2D651D86-383D-45DB-A701-76B5BFCFE28F}" type="slidenum">
              <a:rPr lang="en-GB" smtClean="0"/>
              <a:t>4</a:t>
            </a:fld>
            <a:endParaRPr lang="en-GB" dirty="0"/>
          </a:p>
        </p:txBody>
      </p:sp>
      <p:sp>
        <p:nvSpPr>
          <p:cNvPr id="10" name="Rectangular Callout 9"/>
          <p:cNvSpPr/>
          <p:nvPr/>
        </p:nvSpPr>
        <p:spPr>
          <a:xfrm>
            <a:off x="2132850" y="4714117"/>
            <a:ext cx="2929579" cy="1928789"/>
          </a:xfrm>
          <a:prstGeom prst="wedgeRectCallout">
            <a:avLst>
              <a:gd name="adj1" fmla="val 43840"/>
              <a:gd name="adj2" fmla="val -77085"/>
            </a:avLst>
          </a:prstGeom>
          <a:solidFill>
            <a:schemeClr val="bg1"/>
          </a:solidFill>
          <a:ln>
            <a:solidFill>
              <a:srgbClr val="95519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solidFill>
                  <a:schemeClr val="tx1"/>
                </a:solidFill>
                <a:latin typeface="Lato" panose="020F0502020204030203" pitchFamily="34" charset="0"/>
                <a:ea typeface="Lato" panose="020F0502020204030203" pitchFamily="34" charset="0"/>
                <a:cs typeface="Lato" panose="020F0502020204030203" pitchFamily="34" charset="0"/>
              </a:rPr>
              <a:t>How can people look after their mental health?</a:t>
            </a:r>
          </a:p>
        </p:txBody>
      </p:sp>
      <p:sp>
        <p:nvSpPr>
          <p:cNvPr id="11" name="Rectangular Callout 10"/>
          <p:cNvSpPr/>
          <p:nvPr/>
        </p:nvSpPr>
        <p:spPr>
          <a:xfrm>
            <a:off x="2601445" y="1448417"/>
            <a:ext cx="2460984" cy="1132140"/>
          </a:xfrm>
          <a:prstGeom prst="wedgeRectCallout">
            <a:avLst>
              <a:gd name="adj1" fmla="val 53643"/>
              <a:gd name="adj2" fmla="val 96034"/>
            </a:avLst>
          </a:prstGeom>
          <a:solidFill>
            <a:sysClr val="window" lastClr="FFFFFF"/>
          </a:solidFill>
          <a:ln w="12700" cap="flat" cmpd="sng" algn="ctr">
            <a:solidFill>
              <a:srgbClr val="95519E"/>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latin typeface="Lato" panose="020F0502020204030203" pitchFamily="34" charset="0"/>
                <a:ea typeface="Lato" panose="020F0502020204030203" pitchFamily="34" charset="0"/>
                <a:cs typeface="Lato" panose="020F0502020204030203" pitchFamily="34" charset="0"/>
              </a:rPr>
              <a:t>What is mental health?</a:t>
            </a:r>
          </a:p>
        </p:txBody>
      </p:sp>
      <p:sp>
        <p:nvSpPr>
          <p:cNvPr id="14" name="Rectangular Callout 13"/>
          <p:cNvSpPr/>
          <p:nvPr/>
        </p:nvSpPr>
        <p:spPr>
          <a:xfrm>
            <a:off x="7279046" y="4584527"/>
            <a:ext cx="3175907" cy="1928789"/>
          </a:xfrm>
          <a:prstGeom prst="wedgeRectCallout">
            <a:avLst>
              <a:gd name="adj1" fmla="val -50315"/>
              <a:gd name="adj2" fmla="val -78095"/>
            </a:avLst>
          </a:prstGeom>
          <a:solidFill>
            <a:schemeClr val="bg1"/>
          </a:solidFill>
          <a:ln>
            <a:solidFill>
              <a:srgbClr val="95519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solidFill>
                  <a:schemeClr val="tx1"/>
                </a:solidFill>
                <a:latin typeface="Lato" panose="020F0502020204030203" pitchFamily="34" charset="0"/>
                <a:ea typeface="Lato" panose="020F0502020204030203" pitchFamily="34" charset="0"/>
                <a:cs typeface="Lato" panose="020F0502020204030203" pitchFamily="34" charset="0"/>
              </a:rPr>
              <a:t>What support could be given to someone with mental health concerns?</a:t>
            </a:r>
          </a:p>
        </p:txBody>
      </p:sp>
      <p:sp>
        <p:nvSpPr>
          <p:cNvPr id="16" name="Rectangular Callout 15"/>
          <p:cNvSpPr/>
          <p:nvPr/>
        </p:nvSpPr>
        <p:spPr>
          <a:xfrm>
            <a:off x="7279046" y="841717"/>
            <a:ext cx="3446294" cy="1928789"/>
          </a:xfrm>
          <a:prstGeom prst="wedgeRectCallout">
            <a:avLst>
              <a:gd name="adj1" fmla="val -46047"/>
              <a:gd name="adj2" fmla="val 76855"/>
            </a:avLst>
          </a:prstGeom>
          <a:solidFill>
            <a:sysClr val="window" lastClr="FFFFFF"/>
          </a:solidFill>
          <a:ln w="12700" cap="flat" cmpd="sng" algn="ctr">
            <a:solidFill>
              <a:srgbClr val="95519E"/>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latin typeface="Lato" panose="020F0502020204030203" pitchFamily="34" charset="0"/>
                <a:ea typeface="Lato" panose="020F0502020204030203" pitchFamily="34" charset="0"/>
                <a:cs typeface="Lato" panose="020F0502020204030203" pitchFamily="34" charset="0"/>
              </a:rPr>
              <a:t>Why might some people find it hard to talk about mental health concerns?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6096" y="2404264"/>
            <a:ext cx="2381263" cy="2486147"/>
          </a:xfrm>
          <a:prstGeom prst="rect">
            <a:avLst/>
          </a:prstGeom>
        </p:spPr>
      </p:pic>
      <p:sp>
        <p:nvSpPr>
          <p:cNvPr id="12" name="Footer Placeholder 3">
            <a:extLst>
              <a:ext uri="{FF2B5EF4-FFF2-40B4-BE49-F238E27FC236}">
                <a16:creationId xmlns:a16="http://schemas.microsoft.com/office/drawing/2014/main" id="{F14912FF-887A-4D8A-87DB-A09FCC598735}"/>
              </a:ext>
            </a:extLst>
          </p:cNvPr>
          <p:cNvSpPr>
            <a:spLocks noGrp="1"/>
          </p:cNvSpPr>
          <p:nvPr>
            <p:ph type="ftr" sz="quarter" idx="11"/>
          </p:nvPr>
        </p:nvSpPr>
        <p:spPr>
          <a:xfrm>
            <a:off x="-19051" y="6479918"/>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PSHE Association 2021 </a:t>
            </a:r>
            <a:r>
              <a:rPr kumimoji="0" lang="en-GB" sz="14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p:txBody>
      </p:sp>
    </p:spTree>
    <p:extLst>
      <p:ext uri="{BB962C8B-B14F-4D97-AF65-F5344CB8AC3E}">
        <p14:creationId xmlns:p14="http://schemas.microsoft.com/office/powerpoint/2010/main" val="257505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D651D86-383D-45DB-A701-76B5BFCFE28F}" type="slidenum">
              <a:rPr lang="en-GB" smtClean="0"/>
              <a:pPr/>
              <a:t>5</a:t>
            </a:fld>
            <a:endParaRPr lang="en-GB" dirty="0"/>
          </a:p>
        </p:txBody>
      </p:sp>
      <p:sp>
        <p:nvSpPr>
          <p:cNvPr id="4" name="TextBox 3"/>
          <p:cNvSpPr txBox="1"/>
          <p:nvPr/>
        </p:nvSpPr>
        <p:spPr>
          <a:xfrm>
            <a:off x="358407" y="385723"/>
            <a:ext cx="10714182" cy="769441"/>
          </a:xfrm>
          <a:prstGeom prst="rect">
            <a:avLst/>
          </a:prstGeom>
          <a:noFill/>
        </p:spPr>
        <p:txBody>
          <a:bodyPr wrap="square" rtlCol="0">
            <a:spAutoFit/>
          </a:bodyPr>
          <a:lstStyle/>
          <a:p>
            <a:r>
              <a:rPr lang="en-GB" sz="4400" b="1" dirty="0">
                <a:solidFill>
                  <a:srgbClr val="95519E"/>
                </a:solidFill>
                <a:latin typeface="League Spartan" panose="00000800000000000000" pitchFamily="50" charset="0"/>
              </a:rPr>
              <a:t>Defining mental health</a:t>
            </a:r>
            <a:endParaRPr lang="en-GB" sz="4400" b="1" dirty="0">
              <a:latin typeface="League Spartan" panose="00000800000000000000" pitchFamily="50" charset="0"/>
            </a:endParaRPr>
          </a:p>
        </p:txBody>
      </p:sp>
      <p:sp>
        <p:nvSpPr>
          <p:cNvPr id="5" name="Rounded Rectangular Callout 4"/>
          <p:cNvSpPr/>
          <p:nvPr/>
        </p:nvSpPr>
        <p:spPr>
          <a:xfrm>
            <a:off x="1600200" y="1398226"/>
            <a:ext cx="8686800" cy="1916474"/>
          </a:xfrm>
          <a:prstGeom prst="wedgeRoundRectCallout">
            <a:avLst>
              <a:gd name="adj1" fmla="val -55581"/>
              <a:gd name="adj2" fmla="val -19678"/>
              <a:gd name="adj3" fmla="val 16667"/>
            </a:avLst>
          </a:prstGeom>
          <a:solidFill>
            <a:srgbClr val="95519E">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“A complete state of physical, mental and emotional wellbeing not merely the absence of disease.”</a:t>
            </a:r>
          </a:p>
          <a:p>
            <a:pPr algn="ctr"/>
            <a:r>
              <a:rPr lang="en-GB" sz="2000" i="1" dirty="0">
                <a:solidFill>
                  <a:schemeClr val="tx1"/>
                </a:solidFill>
                <a:latin typeface="+mj-lt"/>
              </a:rPr>
              <a:t>World Health Organisation’s definition of health</a:t>
            </a:r>
          </a:p>
        </p:txBody>
      </p:sp>
      <p:sp>
        <p:nvSpPr>
          <p:cNvPr id="8" name="Rounded Rectangular Callout 7"/>
          <p:cNvSpPr/>
          <p:nvPr/>
        </p:nvSpPr>
        <p:spPr>
          <a:xfrm>
            <a:off x="8167255" y="3729048"/>
            <a:ext cx="3253415" cy="2026609"/>
          </a:xfrm>
          <a:prstGeom prst="wedgeRoundRectCallout">
            <a:avLst>
              <a:gd name="adj1" fmla="val 34794"/>
              <a:gd name="adj2" fmla="val 77998"/>
              <a:gd name="adj3" fmla="val 16667"/>
            </a:avLst>
          </a:prstGeom>
          <a:solidFill>
            <a:schemeClr val="bg1"/>
          </a:solidFill>
          <a:ln>
            <a:solidFill>
              <a:srgbClr val="9551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What is the link between physical and mental health?</a:t>
            </a:r>
          </a:p>
        </p:txBody>
      </p:sp>
      <p:sp>
        <p:nvSpPr>
          <p:cNvPr id="10" name="Rounded Rectangular Callout 9"/>
          <p:cNvSpPr/>
          <p:nvPr/>
        </p:nvSpPr>
        <p:spPr>
          <a:xfrm>
            <a:off x="1028700" y="3729048"/>
            <a:ext cx="3080472" cy="1855323"/>
          </a:xfrm>
          <a:prstGeom prst="wedgeRoundRectCallout">
            <a:avLst>
              <a:gd name="adj1" fmla="val -32686"/>
              <a:gd name="adj2" fmla="val 79374"/>
              <a:gd name="adj3" fmla="val 16667"/>
            </a:avLst>
          </a:prstGeom>
          <a:solidFill>
            <a:schemeClr val="bg1"/>
          </a:solidFill>
          <a:ln>
            <a:solidFill>
              <a:srgbClr val="9551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How can we define mental health?</a:t>
            </a:r>
          </a:p>
        </p:txBody>
      </p:sp>
      <p:pic>
        <p:nvPicPr>
          <p:cNvPr id="1026" name="Picture 2" descr="Integration, Volunteers, Hands, Tree, Grow, Voluntary"/>
          <p:cNvPicPr>
            <a:picLocks noChangeAspect="1" noChangeArrowheads="1"/>
          </p:cNvPicPr>
          <p:nvPr/>
        </p:nvPicPr>
        <p:blipFill rotWithShape="1">
          <a:blip r:embed="rId3">
            <a:extLst>
              <a:ext uri="{28A0092B-C50C-407E-A947-70E740481C1C}">
                <a14:useLocalDpi xmlns:a14="http://schemas.microsoft.com/office/drawing/2010/main" val="0"/>
              </a:ext>
            </a:extLst>
          </a:blip>
          <a:srcRect l="5577" r="53213"/>
          <a:stretch/>
        </p:blipFill>
        <p:spPr bwMode="auto">
          <a:xfrm>
            <a:off x="4800600" y="3783329"/>
            <a:ext cx="2675227" cy="2596689"/>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3">
            <a:extLst>
              <a:ext uri="{FF2B5EF4-FFF2-40B4-BE49-F238E27FC236}">
                <a16:creationId xmlns:a16="http://schemas.microsoft.com/office/drawing/2014/main" id="{530692EA-CAE3-4FBE-883C-C759A735CEE0}"/>
              </a:ext>
            </a:extLst>
          </p:cNvPr>
          <p:cNvSpPr>
            <a:spLocks noGrp="1"/>
          </p:cNvSpPr>
          <p:nvPr>
            <p:ph type="ftr" sz="quarter" idx="11"/>
          </p:nvPr>
        </p:nvSpPr>
        <p:spPr>
          <a:xfrm>
            <a:off x="-19051" y="6479918"/>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PSHE Association 2021 </a:t>
            </a:r>
            <a:r>
              <a:rPr kumimoji="0" lang="en-GB" sz="14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p:txBody>
      </p:sp>
    </p:spTree>
    <p:extLst>
      <p:ext uri="{BB962C8B-B14F-4D97-AF65-F5344CB8AC3E}">
        <p14:creationId xmlns:p14="http://schemas.microsoft.com/office/powerpoint/2010/main" val="1279082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611950" y="6467110"/>
            <a:ext cx="644611" cy="365125"/>
          </a:xfrm>
          <a:prstGeom prst="rect">
            <a:avLst/>
          </a:prstGeom>
        </p:spPr>
        <p:txBody>
          <a:bodyPr/>
          <a:lstStyle/>
          <a:p>
            <a:fld id="{2D651D86-383D-45DB-A701-76B5BFCFE28F}" type="slidenum">
              <a:rPr lang="en-GB" smtClean="0"/>
              <a:t>6</a:t>
            </a:fld>
            <a:endParaRPr lang="en-GB" dirty="0"/>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60697">
            <a:off x="588721" y="5567113"/>
            <a:ext cx="575687" cy="1151372"/>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59958" b="29919"/>
          <a:stretch/>
        </p:blipFill>
        <p:spPr>
          <a:xfrm>
            <a:off x="1427187" y="5893121"/>
            <a:ext cx="655794" cy="722143"/>
          </a:xfrm>
          <a:prstGeom prst="rect">
            <a:avLst/>
          </a:prstGeom>
        </p:spPr>
      </p:pic>
      <p:sp>
        <p:nvSpPr>
          <p:cNvPr id="13" name="TextBox 12"/>
          <p:cNvSpPr txBox="1"/>
          <p:nvPr/>
        </p:nvSpPr>
        <p:spPr>
          <a:xfrm>
            <a:off x="255101" y="515580"/>
            <a:ext cx="10714182" cy="769441"/>
          </a:xfrm>
          <a:prstGeom prst="rect">
            <a:avLst/>
          </a:prstGeom>
          <a:noFill/>
        </p:spPr>
        <p:txBody>
          <a:bodyPr wrap="square" rtlCol="0">
            <a:spAutoFit/>
          </a:bodyPr>
          <a:lstStyle/>
          <a:p>
            <a:r>
              <a:rPr lang="en-GB" sz="4400" b="1" dirty="0">
                <a:solidFill>
                  <a:srgbClr val="95519E"/>
                </a:solidFill>
                <a:latin typeface="League Spartan" panose="00000800000000000000" pitchFamily="50" charset="0"/>
              </a:rPr>
              <a:t>True or false quiz</a:t>
            </a:r>
            <a:endParaRPr lang="en-GB" sz="4400" b="1" dirty="0">
              <a:latin typeface="League Spartan" panose="00000800000000000000" pitchFamily="50" charset="0"/>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01686" y="1399427"/>
            <a:ext cx="6988628" cy="4658358"/>
          </a:xfrm>
          <a:prstGeom prst="rect">
            <a:avLst/>
          </a:prstGeom>
        </p:spPr>
      </p:pic>
      <p:sp>
        <p:nvSpPr>
          <p:cNvPr id="8" name="Footer Placeholder 3">
            <a:extLst>
              <a:ext uri="{FF2B5EF4-FFF2-40B4-BE49-F238E27FC236}">
                <a16:creationId xmlns:a16="http://schemas.microsoft.com/office/drawing/2014/main" id="{4FE7A70D-B84F-4EF5-866B-FE2411535822}"/>
              </a:ext>
            </a:extLst>
          </p:cNvPr>
          <p:cNvSpPr>
            <a:spLocks noGrp="1"/>
          </p:cNvSpPr>
          <p:nvPr>
            <p:ph type="ftr" sz="quarter" idx="11"/>
          </p:nvPr>
        </p:nvSpPr>
        <p:spPr>
          <a:xfrm>
            <a:off x="-19051" y="6479918"/>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PSHE Association 2021 </a:t>
            </a:r>
            <a:r>
              <a:rPr kumimoji="0" lang="en-GB" sz="14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p:txBody>
      </p:sp>
    </p:spTree>
    <p:extLst>
      <p:ext uri="{BB962C8B-B14F-4D97-AF65-F5344CB8AC3E}">
        <p14:creationId xmlns:p14="http://schemas.microsoft.com/office/powerpoint/2010/main" val="155886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D651D86-383D-45DB-A701-76B5BFCFE28F}" type="slidenum">
              <a:rPr lang="en-GB" smtClean="0"/>
              <a:pPr/>
              <a:t>7</a:t>
            </a:fld>
            <a:endParaRPr lang="en-GB" dirty="0"/>
          </a:p>
        </p:txBody>
      </p:sp>
      <p:sp>
        <p:nvSpPr>
          <p:cNvPr id="5" name="TextBox 4"/>
          <p:cNvSpPr txBox="1"/>
          <p:nvPr/>
        </p:nvSpPr>
        <p:spPr>
          <a:xfrm>
            <a:off x="250633" y="534680"/>
            <a:ext cx="10714182" cy="769441"/>
          </a:xfrm>
          <a:prstGeom prst="rect">
            <a:avLst/>
          </a:prstGeom>
          <a:noFill/>
        </p:spPr>
        <p:txBody>
          <a:bodyPr wrap="square" rtlCol="0">
            <a:spAutoFit/>
          </a:bodyPr>
          <a:lstStyle/>
          <a:p>
            <a:r>
              <a:rPr lang="en-GB" sz="4400" b="1" dirty="0">
                <a:solidFill>
                  <a:srgbClr val="95519E"/>
                </a:solidFill>
                <a:latin typeface="League Spartan" panose="00000800000000000000" pitchFamily="50" charset="0"/>
              </a:rPr>
              <a:t>Exploring language</a:t>
            </a:r>
            <a:endParaRPr lang="en-GB" sz="4400" b="1" dirty="0">
              <a:latin typeface="League Spartan" panose="00000800000000000000" pitchFamily="50" charset="0"/>
            </a:endParaRPr>
          </a:p>
        </p:txBody>
      </p:sp>
      <p:pic>
        <p:nvPicPr>
          <p:cNvPr id="12" name="Picture 11" descr="Communicate, Communication, Conference, Crowd"/>
          <p:cNvPicPr>
            <a:picLocks noChangeAspect="1"/>
          </p:cNvPicPr>
          <p:nvPr/>
        </p:nvPicPr>
        <p:blipFill rotWithShape="1">
          <a:blip r:embed="rId3">
            <a:extLst>
              <a:ext uri="{28A0092B-C50C-407E-A947-70E740481C1C}">
                <a14:useLocalDpi xmlns:a14="http://schemas.microsoft.com/office/drawing/2010/main" val="0"/>
              </a:ext>
            </a:extLst>
          </a:blip>
          <a:srcRect b="15203"/>
          <a:stretch/>
        </p:blipFill>
        <p:spPr bwMode="auto">
          <a:xfrm>
            <a:off x="1427187" y="1523479"/>
            <a:ext cx="5578471" cy="4150283"/>
          </a:xfrm>
          <a:prstGeom prst="rect">
            <a:avLst/>
          </a:prstGeom>
          <a:noFill/>
          <a:ln>
            <a:noFill/>
          </a:ln>
          <a:extLst>
            <a:ext uri="{53640926-AAD7-44D8-BBD7-CCE9431645EC}">
              <a14:shadowObscured xmlns:a14="http://schemas.microsoft.com/office/drawing/2010/main"/>
            </a:ext>
          </a:extLst>
        </p:spPr>
      </p:pic>
      <p:sp>
        <p:nvSpPr>
          <p:cNvPr id="19" name="TextBox 18"/>
          <p:cNvSpPr txBox="1"/>
          <p:nvPr/>
        </p:nvSpPr>
        <p:spPr>
          <a:xfrm>
            <a:off x="7723196" y="1718003"/>
            <a:ext cx="3584519" cy="3970318"/>
          </a:xfrm>
          <a:prstGeom prst="rect">
            <a:avLst/>
          </a:prstGeom>
          <a:solidFill>
            <a:srgbClr val="95519E">
              <a:alpha val="26000"/>
            </a:srgbClr>
          </a:solidFill>
        </p:spPr>
        <p:txBody>
          <a:bodyPr wrap="square" rtlCol="0">
            <a:spAutoFit/>
          </a:bodyPr>
          <a:lstStyle/>
          <a:p>
            <a:pPr algn="ctr"/>
            <a:endParaRPr lang="en-US" sz="2800" b="1" dirty="0">
              <a:latin typeface="Lato" panose="020B0604020202020204" charset="0"/>
              <a:ea typeface="Lato" panose="020B0604020202020204" charset="0"/>
              <a:cs typeface="Lato" panose="020B0604020202020204" charset="0"/>
            </a:endParaRPr>
          </a:p>
          <a:p>
            <a:pPr algn="ctr"/>
            <a:r>
              <a:rPr lang="en-US" sz="2800" b="1" dirty="0">
                <a:latin typeface="Lato" panose="020B0604020202020204" charset="0"/>
                <a:ea typeface="Lato" panose="020B0604020202020204" charset="0"/>
                <a:cs typeface="Lato" panose="020B0604020202020204" charset="0"/>
              </a:rPr>
              <a:t>How might these statements make someone feel?</a:t>
            </a:r>
          </a:p>
          <a:p>
            <a:pPr algn="ctr"/>
            <a:endParaRPr lang="en-US" sz="2800" b="1" dirty="0">
              <a:latin typeface="Lato" panose="020B0604020202020204" charset="0"/>
              <a:ea typeface="Lato" panose="020B0604020202020204" charset="0"/>
              <a:cs typeface="Lato" panose="020B0604020202020204" charset="0"/>
            </a:endParaRPr>
          </a:p>
          <a:p>
            <a:pPr algn="ctr"/>
            <a:r>
              <a:rPr lang="en-US" sz="2800" b="1" dirty="0">
                <a:latin typeface="Lato" panose="020B0604020202020204" charset="0"/>
                <a:ea typeface="Lato" panose="020B0604020202020204" charset="0"/>
                <a:cs typeface="Lato" panose="020B0604020202020204" charset="0"/>
              </a:rPr>
              <a:t>What could some more positive alternatives be?</a:t>
            </a:r>
          </a:p>
          <a:p>
            <a:pPr algn="ctr"/>
            <a:endParaRPr lang="en-US" sz="2800" dirty="0">
              <a:latin typeface="Lato" panose="020B0604020202020204" charset="0"/>
              <a:ea typeface="Lato" panose="020B0604020202020204" charset="0"/>
              <a:cs typeface="Lato" panose="020B0604020202020204" charset="0"/>
            </a:endParaRP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60697">
            <a:off x="588721" y="5567113"/>
            <a:ext cx="575687" cy="1151372"/>
          </a:xfrm>
          <a:prstGeom prst="rect">
            <a:avLst/>
          </a:prstGeom>
        </p:spPr>
      </p:pic>
      <p:pic>
        <p:nvPicPr>
          <p:cNvPr id="21" name="Picture 20"/>
          <p:cNvPicPr>
            <a:picLocks noChangeAspect="1"/>
          </p:cNvPicPr>
          <p:nvPr/>
        </p:nvPicPr>
        <p:blipFill rotWithShape="1">
          <a:blip r:embed="rId5" cstate="print">
            <a:extLst>
              <a:ext uri="{28A0092B-C50C-407E-A947-70E740481C1C}">
                <a14:useLocalDpi xmlns:a14="http://schemas.microsoft.com/office/drawing/2010/main" val="0"/>
              </a:ext>
            </a:extLst>
          </a:blip>
          <a:srcRect l="59958" b="29919"/>
          <a:stretch/>
        </p:blipFill>
        <p:spPr>
          <a:xfrm>
            <a:off x="1427187" y="5893121"/>
            <a:ext cx="655794" cy="722143"/>
          </a:xfrm>
          <a:prstGeom prst="rect">
            <a:avLst/>
          </a:prstGeom>
        </p:spPr>
      </p:pic>
      <p:sp>
        <p:nvSpPr>
          <p:cNvPr id="9" name="Footer Placeholder 3">
            <a:extLst>
              <a:ext uri="{FF2B5EF4-FFF2-40B4-BE49-F238E27FC236}">
                <a16:creationId xmlns:a16="http://schemas.microsoft.com/office/drawing/2014/main" id="{2A6B3BA7-8B53-417F-98E8-1F9E27D230F3}"/>
              </a:ext>
            </a:extLst>
          </p:cNvPr>
          <p:cNvSpPr>
            <a:spLocks noGrp="1"/>
          </p:cNvSpPr>
          <p:nvPr>
            <p:ph type="ftr" sz="quarter" idx="11"/>
          </p:nvPr>
        </p:nvSpPr>
        <p:spPr>
          <a:xfrm>
            <a:off x="-19051" y="6479918"/>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PSHE Association 2021 </a:t>
            </a:r>
            <a:r>
              <a:rPr kumimoji="0" lang="en-GB" sz="14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p:txBody>
      </p:sp>
    </p:spTree>
    <p:extLst>
      <p:ext uri="{BB962C8B-B14F-4D97-AF65-F5344CB8AC3E}">
        <p14:creationId xmlns:p14="http://schemas.microsoft.com/office/powerpoint/2010/main" val="380574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D651D86-383D-45DB-A701-76B5BFCFE28F}" type="slidenum">
              <a:rPr lang="en-GB" smtClean="0"/>
              <a:pPr/>
              <a:t>8</a:t>
            </a:fld>
            <a:endParaRPr lang="en-GB" dirty="0"/>
          </a:p>
        </p:txBody>
      </p:sp>
      <p:sp>
        <p:nvSpPr>
          <p:cNvPr id="5" name="TextBox 4"/>
          <p:cNvSpPr txBox="1"/>
          <p:nvPr/>
        </p:nvSpPr>
        <p:spPr>
          <a:xfrm>
            <a:off x="250633" y="534680"/>
            <a:ext cx="10714182" cy="769441"/>
          </a:xfrm>
          <a:prstGeom prst="rect">
            <a:avLst/>
          </a:prstGeom>
          <a:noFill/>
        </p:spPr>
        <p:txBody>
          <a:bodyPr wrap="square" rtlCol="0">
            <a:spAutoFit/>
          </a:bodyPr>
          <a:lstStyle/>
          <a:p>
            <a:r>
              <a:rPr lang="en-GB" sz="4400" b="1" dirty="0">
                <a:solidFill>
                  <a:srgbClr val="95519E"/>
                </a:solidFill>
                <a:latin typeface="League Spartan" panose="00000800000000000000" pitchFamily="50" charset="0"/>
              </a:rPr>
              <a:t>Challenging discrimination</a:t>
            </a:r>
            <a:endParaRPr lang="en-GB" sz="4400" b="1" dirty="0">
              <a:latin typeface="League Spartan" panose="00000800000000000000" pitchFamily="50" charset="0"/>
            </a:endParaRPr>
          </a:p>
        </p:txBody>
      </p:sp>
      <p:sp>
        <p:nvSpPr>
          <p:cNvPr id="9" name="TextBox 8"/>
          <p:cNvSpPr txBox="1"/>
          <p:nvPr/>
        </p:nvSpPr>
        <p:spPr>
          <a:xfrm>
            <a:off x="488890" y="1304036"/>
            <a:ext cx="5800785" cy="5262979"/>
          </a:xfrm>
          <a:prstGeom prst="rect">
            <a:avLst/>
          </a:prstGeom>
          <a:solidFill>
            <a:srgbClr val="95519E">
              <a:alpha val="20000"/>
            </a:srgbClr>
          </a:solidFill>
        </p:spPr>
        <p:txBody>
          <a:bodyPr wrap="square" rtlCol="0">
            <a:spAutoFit/>
          </a:bodyPr>
          <a:lstStyle/>
          <a:p>
            <a:pPr algn="ctr"/>
            <a:endParaRPr lang="en-US" sz="2800" b="1" dirty="0">
              <a:latin typeface="Lato" panose="020B0604020202020204" charset="0"/>
              <a:ea typeface="Lato" panose="020B0604020202020204" charset="0"/>
              <a:cs typeface="Lato" panose="020B0604020202020204" charset="0"/>
            </a:endParaRPr>
          </a:p>
          <a:p>
            <a:pPr marL="457200" indent="-457200" algn="ctr">
              <a:buFont typeface="Arial" panose="020B0604020202020204" pitchFamily="34" charset="0"/>
              <a:buChar char="•"/>
            </a:pPr>
            <a:r>
              <a:rPr lang="en-US" sz="2800" b="1" dirty="0">
                <a:latin typeface="Lato" panose="020B0604020202020204" charset="0"/>
                <a:ea typeface="Lato" panose="020B0604020202020204" charset="0"/>
                <a:cs typeface="Lato" panose="020B0604020202020204" charset="0"/>
              </a:rPr>
              <a:t>What could be done by individuals/friends to challenge discrimination?</a:t>
            </a:r>
          </a:p>
          <a:p>
            <a:pPr marL="457200" indent="-457200" algn="ctr">
              <a:buFont typeface="Arial" panose="020B0604020202020204" pitchFamily="34" charset="0"/>
              <a:buChar char="•"/>
            </a:pPr>
            <a:endParaRPr lang="en-US" sz="2800" b="1" dirty="0">
              <a:latin typeface="Lato" panose="020B0604020202020204" charset="0"/>
              <a:ea typeface="Lato" panose="020B0604020202020204" charset="0"/>
              <a:cs typeface="Lato" panose="020B0604020202020204" charset="0"/>
            </a:endParaRPr>
          </a:p>
          <a:p>
            <a:pPr marL="457200" indent="-457200" algn="ctr">
              <a:buFont typeface="Arial" panose="020B0604020202020204" pitchFamily="34" charset="0"/>
              <a:buChar char="•"/>
            </a:pPr>
            <a:r>
              <a:rPr lang="en-US" sz="2800" b="1" dirty="0">
                <a:latin typeface="Lato" panose="020B0604020202020204" charset="0"/>
                <a:ea typeface="Lato" panose="020B0604020202020204" charset="0"/>
                <a:cs typeface="Lato" panose="020B0604020202020204" charset="0"/>
              </a:rPr>
              <a:t>What could be done in schools to challenge discrimination?</a:t>
            </a:r>
          </a:p>
          <a:p>
            <a:pPr marL="457200" indent="-457200" algn="ctr">
              <a:buFont typeface="Arial" panose="020B0604020202020204" pitchFamily="34" charset="0"/>
              <a:buChar char="•"/>
            </a:pPr>
            <a:endParaRPr lang="en-US" sz="2800" b="1" dirty="0">
              <a:latin typeface="Lato" panose="020B0604020202020204" charset="0"/>
              <a:ea typeface="Lato" panose="020B0604020202020204" charset="0"/>
              <a:cs typeface="Lato" panose="020B0604020202020204" charset="0"/>
            </a:endParaRPr>
          </a:p>
          <a:p>
            <a:pPr marL="457200" indent="-457200" algn="ctr">
              <a:buFont typeface="Arial" panose="020B0604020202020204" pitchFamily="34" charset="0"/>
              <a:buChar char="•"/>
            </a:pPr>
            <a:r>
              <a:rPr lang="en-US" sz="2800" b="1" dirty="0">
                <a:latin typeface="Lato" panose="020B0604020202020204" charset="0"/>
                <a:ea typeface="Lato" panose="020B0604020202020204" charset="0"/>
                <a:cs typeface="Lato" panose="020B0604020202020204" charset="0"/>
              </a:rPr>
              <a:t>What could be done in wider society to challenge discrimination?</a:t>
            </a:r>
          </a:p>
          <a:p>
            <a:pPr algn="ctr"/>
            <a:endParaRPr lang="en-US" sz="2800" b="1" dirty="0">
              <a:latin typeface="Lato" panose="020B0604020202020204" charset="0"/>
              <a:ea typeface="Lato" panose="020B0604020202020204" charset="0"/>
              <a:cs typeface="Lato" panose="020B0604020202020204" charset="0"/>
            </a:endParaRPr>
          </a:p>
        </p:txBody>
      </p:sp>
      <p:pic>
        <p:nvPicPr>
          <p:cNvPr id="7170" name="Picture 2" descr="Team, Motivation, Teamwork, Together, Group, Commun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750" y="1993765"/>
            <a:ext cx="4724400" cy="3543301"/>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a:extLst>
              <a:ext uri="{FF2B5EF4-FFF2-40B4-BE49-F238E27FC236}">
                <a16:creationId xmlns:a16="http://schemas.microsoft.com/office/drawing/2014/main" id="{EAB3E4BE-B1FD-4283-A429-DA1D68989DC7}"/>
              </a:ext>
            </a:extLst>
          </p:cNvPr>
          <p:cNvSpPr>
            <a:spLocks noGrp="1"/>
          </p:cNvSpPr>
          <p:nvPr>
            <p:ph type="ftr" sz="quarter" idx="11"/>
          </p:nvPr>
        </p:nvSpPr>
        <p:spPr>
          <a:xfrm>
            <a:off x="-19051" y="6479918"/>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PSHE Association 2021 </a:t>
            </a:r>
            <a:r>
              <a:rPr kumimoji="0" lang="en-GB" sz="14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p:txBody>
      </p:sp>
    </p:spTree>
    <p:extLst>
      <p:ext uri="{BB962C8B-B14F-4D97-AF65-F5344CB8AC3E}">
        <p14:creationId xmlns:p14="http://schemas.microsoft.com/office/powerpoint/2010/main" val="1095193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4053" y="301480"/>
            <a:ext cx="10714182" cy="769441"/>
          </a:xfrm>
          <a:prstGeom prst="rect">
            <a:avLst/>
          </a:prstGeom>
          <a:noFill/>
        </p:spPr>
        <p:txBody>
          <a:bodyPr wrap="square" rtlCol="0">
            <a:spAutoFit/>
          </a:bodyPr>
          <a:lstStyle/>
          <a:p>
            <a:r>
              <a:rPr lang="en-GB" sz="4400" b="1" dirty="0">
                <a:solidFill>
                  <a:srgbClr val="95519E"/>
                </a:solidFill>
                <a:latin typeface="League Spartan" panose="00000800000000000000" pitchFamily="50" charset="0"/>
              </a:rPr>
              <a:t>Revisit your alien</a:t>
            </a:r>
            <a:endParaRPr lang="en-GB" sz="4400" b="1" dirty="0">
              <a:latin typeface="League Spartan" panose="00000800000000000000" pitchFamily="50" charset="0"/>
            </a:endParaRPr>
          </a:p>
        </p:txBody>
      </p:sp>
      <p:sp>
        <p:nvSpPr>
          <p:cNvPr id="2" name="Slide Number Placeholder 1"/>
          <p:cNvSpPr>
            <a:spLocks noGrp="1"/>
          </p:cNvSpPr>
          <p:nvPr>
            <p:ph type="sldNum" sz="quarter" idx="12"/>
          </p:nvPr>
        </p:nvSpPr>
        <p:spPr>
          <a:xfrm>
            <a:off x="11813552" y="6492875"/>
            <a:ext cx="644611" cy="365125"/>
          </a:xfrm>
          <a:prstGeom prst="rect">
            <a:avLst/>
          </a:prstGeom>
        </p:spPr>
        <p:txBody>
          <a:bodyPr/>
          <a:lstStyle/>
          <a:p>
            <a:fld id="{2D651D86-383D-45DB-A701-76B5BFCFE28F}" type="slidenum">
              <a:rPr lang="en-GB" smtClean="0"/>
              <a:t>9</a:t>
            </a:fld>
            <a:endParaRPr lang="en-GB" dirty="0"/>
          </a:p>
        </p:txBody>
      </p:sp>
      <p:sp>
        <p:nvSpPr>
          <p:cNvPr id="10" name="Rectangular Callout 9"/>
          <p:cNvSpPr/>
          <p:nvPr/>
        </p:nvSpPr>
        <p:spPr>
          <a:xfrm>
            <a:off x="2132850" y="4714117"/>
            <a:ext cx="2929579" cy="1928789"/>
          </a:xfrm>
          <a:prstGeom prst="wedgeRectCallout">
            <a:avLst>
              <a:gd name="adj1" fmla="val 43840"/>
              <a:gd name="adj2" fmla="val -77085"/>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solidFill>
                  <a:schemeClr val="tx1"/>
                </a:solidFill>
                <a:latin typeface="Lato" panose="020F0502020204030203" pitchFamily="34" charset="0"/>
                <a:ea typeface="Lato" panose="020F0502020204030203" pitchFamily="34" charset="0"/>
                <a:cs typeface="Lato" panose="020F0502020204030203" pitchFamily="34" charset="0"/>
              </a:rPr>
              <a:t>How can people look after their mental health?</a:t>
            </a:r>
          </a:p>
        </p:txBody>
      </p:sp>
      <p:sp>
        <p:nvSpPr>
          <p:cNvPr id="11" name="Rectangular Callout 10"/>
          <p:cNvSpPr/>
          <p:nvPr/>
        </p:nvSpPr>
        <p:spPr>
          <a:xfrm>
            <a:off x="2601445" y="1448417"/>
            <a:ext cx="2460984" cy="1132140"/>
          </a:xfrm>
          <a:prstGeom prst="wedgeRectCallout">
            <a:avLst>
              <a:gd name="adj1" fmla="val 53643"/>
              <a:gd name="adj2" fmla="val 96034"/>
            </a:avLst>
          </a:prstGeom>
          <a:solidFill>
            <a:sysClr val="window" lastClr="FFFFFF"/>
          </a:solidFill>
          <a:ln w="127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latin typeface="Lato" panose="020F0502020204030203" pitchFamily="34" charset="0"/>
                <a:ea typeface="Lato" panose="020F0502020204030203" pitchFamily="34" charset="0"/>
                <a:cs typeface="Lato" panose="020F0502020204030203" pitchFamily="34" charset="0"/>
              </a:rPr>
              <a:t>What is mental health?</a:t>
            </a:r>
          </a:p>
        </p:txBody>
      </p:sp>
      <p:sp>
        <p:nvSpPr>
          <p:cNvPr id="14" name="Rectangular Callout 13"/>
          <p:cNvSpPr/>
          <p:nvPr/>
        </p:nvSpPr>
        <p:spPr>
          <a:xfrm>
            <a:off x="7279046" y="4584527"/>
            <a:ext cx="3175907" cy="1928789"/>
          </a:xfrm>
          <a:prstGeom prst="wedgeRectCallout">
            <a:avLst>
              <a:gd name="adj1" fmla="val -50315"/>
              <a:gd name="adj2" fmla="val -78095"/>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solidFill>
                  <a:schemeClr val="tx1"/>
                </a:solidFill>
                <a:latin typeface="Lato" panose="020F0502020204030203" pitchFamily="34" charset="0"/>
                <a:ea typeface="Lato" panose="020F0502020204030203" pitchFamily="34" charset="0"/>
                <a:cs typeface="Lato" panose="020F0502020204030203" pitchFamily="34" charset="0"/>
              </a:rPr>
              <a:t>What support could be given to someone with mental health concerns?</a:t>
            </a:r>
          </a:p>
        </p:txBody>
      </p:sp>
      <p:sp>
        <p:nvSpPr>
          <p:cNvPr id="16" name="Rectangular Callout 15"/>
          <p:cNvSpPr/>
          <p:nvPr/>
        </p:nvSpPr>
        <p:spPr>
          <a:xfrm>
            <a:off x="7279046" y="841717"/>
            <a:ext cx="3446294" cy="1928789"/>
          </a:xfrm>
          <a:prstGeom prst="wedgeRectCallout">
            <a:avLst>
              <a:gd name="adj1" fmla="val -46047"/>
              <a:gd name="adj2" fmla="val 76855"/>
            </a:avLst>
          </a:prstGeom>
          <a:solidFill>
            <a:sysClr val="window" lastClr="FFFFFF"/>
          </a:solidFill>
          <a:ln w="127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400" dirty="0">
                <a:latin typeface="Lato" panose="020F0502020204030203" pitchFamily="34" charset="0"/>
                <a:ea typeface="Lato" panose="020F0502020204030203" pitchFamily="34" charset="0"/>
                <a:cs typeface="Lato" panose="020F0502020204030203" pitchFamily="34" charset="0"/>
              </a:rPr>
              <a:t>Why might some people find it hard to talk about mental health concerns?</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6096" y="2404264"/>
            <a:ext cx="2381263" cy="2486147"/>
          </a:xfrm>
          <a:prstGeom prst="rect">
            <a:avLst/>
          </a:prstGeom>
        </p:spPr>
      </p:pic>
      <p:sp>
        <p:nvSpPr>
          <p:cNvPr id="13" name="Footer Placeholder 3">
            <a:extLst>
              <a:ext uri="{FF2B5EF4-FFF2-40B4-BE49-F238E27FC236}">
                <a16:creationId xmlns:a16="http://schemas.microsoft.com/office/drawing/2014/main" id="{484DE771-3732-4285-8E55-31A934A7A10C}"/>
              </a:ext>
            </a:extLst>
          </p:cNvPr>
          <p:cNvSpPr>
            <a:spLocks noGrp="1"/>
          </p:cNvSpPr>
          <p:nvPr>
            <p:ph type="ftr" sz="quarter" idx="11"/>
          </p:nvPr>
        </p:nvSpPr>
        <p:spPr>
          <a:xfrm>
            <a:off x="-19051" y="6479918"/>
            <a:ext cx="121920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PSHE Association 2021 </a:t>
            </a:r>
            <a:r>
              <a:rPr kumimoji="0" lang="en-GB" sz="14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p:txBody>
      </p:sp>
    </p:spTree>
    <p:extLst>
      <p:ext uri="{BB962C8B-B14F-4D97-AF65-F5344CB8AC3E}">
        <p14:creationId xmlns:p14="http://schemas.microsoft.com/office/powerpoint/2010/main" val="58104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F72971A5F888D44870DA285370BD84E" ma:contentTypeVersion="17" ma:contentTypeDescription="Create a new document." ma:contentTypeScope="" ma:versionID="0d0e2f75306a3d49c382619bf4cd7a39">
  <xsd:schema xmlns:xsd="http://www.w3.org/2001/XMLSchema" xmlns:xs="http://www.w3.org/2001/XMLSchema" xmlns:p="http://schemas.microsoft.com/office/2006/metadata/properties" xmlns:ns1="http://schemas.microsoft.com/sharepoint/v3" xmlns:ns2="21dd3ef8-1695-46ac-a5ac-b29956ee6e6c" xmlns:ns3="0e13e326-e107-4f2e-953a-3dca85e15630" targetNamespace="http://schemas.microsoft.com/office/2006/metadata/properties" ma:root="true" ma:fieldsID="6043d983156799cfebb687f3fa5b146b" ns1:_="" ns2:_="" ns3:_="">
    <xsd:import namespace="http://schemas.microsoft.com/sharepoint/v3"/>
    <xsd:import namespace="21dd3ef8-1695-46ac-a5ac-b29956ee6e6c"/>
    <xsd:import namespace="0e13e326-e107-4f2e-953a-3dca85e15630"/>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1:_ip_UnifiedCompliancePolicyProperties" minOccurs="0"/>
                <xsd:element ref="ns1:_ip_UnifiedCompliancePolicyUIAc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dd3ef8-1695-46ac-a5ac-b29956ee6e6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e13e326-e107-4f2e-953a-3dca85e1563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E8512C-18C3-4482-90B1-8479A56CD52F}">
  <ds:schemaRefs>
    <ds:schemaRef ds:uri="http://schemas.microsoft.com/sharepoint/v3/contenttype/forms"/>
  </ds:schemaRefs>
</ds:datastoreItem>
</file>

<file path=customXml/itemProps2.xml><?xml version="1.0" encoding="utf-8"?>
<ds:datastoreItem xmlns:ds="http://schemas.openxmlformats.org/officeDocument/2006/customXml" ds:itemID="{201F073F-933F-4C95-B147-33275ABA6915}">
  <ds:schemaRefs>
    <ds:schemaRef ds:uri="http://schemas.microsoft.com/office/2006/documentManagement/types"/>
    <ds:schemaRef ds:uri="http://purl.org/dc/elements/1.1/"/>
    <ds:schemaRef ds:uri="21dd3ef8-1695-46ac-a5ac-b29956ee6e6c"/>
    <ds:schemaRef ds:uri="http://schemas.openxmlformats.org/package/2006/metadata/core-properties"/>
    <ds:schemaRef ds:uri="0e13e326-e107-4f2e-953a-3dca85e15630"/>
    <ds:schemaRef ds:uri="http://schemas.microsoft.com/office/infopath/2007/PartnerControls"/>
    <ds:schemaRef ds:uri="http://www.w3.org/XML/1998/namespace"/>
    <ds:schemaRef ds:uri="http://schemas.microsoft.com/sharepoint/v3"/>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B2250738-1A32-4615-8F06-9D0F7B2641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1dd3ef8-1695-46ac-a5ac-b29956ee6e6c"/>
    <ds:schemaRef ds:uri="0e13e326-e107-4f2e-953a-3dca85e156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736</TotalTime>
  <Words>2590</Words>
  <Application>Microsoft Office PowerPoint</Application>
  <PresentationFormat>Widescreen</PresentationFormat>
  <Paragraphs>225</Paragraphs>
  <Slides>32</Slides>
  <Notes>12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Savon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different type of mental health issues do you know?</vt:lpstr>
      <vt:lpstr>PowerPoint Presentation</vt:lpstr>
      <vt:lpstr>PowerPoint Presentation</vt:lpstr>
      <vt:lpstr>Depression and Anxiety</vt:lpstr>
      <vt:lpstr>True or false game</vt:lpstr>
      <vt:lpstr> False. Sometimes depression can happen even when life is going well. Depression can be set off by things going wrong in your life, but that isn't always the case. Depression might be associated with chemical imbalance in the brain.</vt:lpstr>
      <vt:lpstr>If you can't snap out of your depression or anxiety, it means you're weak  </vt:lpstr>
      <vt:lpstr>Depression or Anxiety means that you have something wrong with your character </vt:lpstr>
      <vt:lpstr>If you wait long enough, your depression or anxiety will always go away</vt:lpstr>
      <vt:lpstr>Only suicidal people need antidepressants</vt:lpstr>
      <vt:lpstr>People who suffer from depression need medication</vt:lpstr>
      <vt:lpstr>People who are depressed can be happy sometimes</vt:lpstr>
      <vt:lpstr>Depression can go away and then come back again</vt:lpstr>
      <vt:lpstr>PowerPoint Presentation</vt:lpstr>
      <vt:lpstr>Scenario cards</vt:lpstr>
      <vt:lpstr>Scenario cards</vt:lpstr>
      <vt:lpstr>Being connected to others</vt:lpstr>
      <vt:lpstr>What do you think?</vt:lpstr>
      <vt:lpstr>It can happen at any age</vt:lpstr>
      <vt:lpstr>What would you say?</vt:lpstr>
      <vt:lpstr>What should you do?</vt:lpstr>
      <vt:lpstr>PLENARY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dc:title>
  <dc:creator>McCann, Claire</dc:creator>
  <cp:lastModifiedBy>Sarah Ruddy</cp:lastModifiedBy>
  <cp:revision>23</cp:revision>
  <dcterms:created xsi:type="dcterms:W3CDTF">2020-02-22T14:53:27Z</dcterms:created>
  <dcterms:modified xsi:type="dcterms:W3CDTF">2022-03-08T10:08:56Z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5d3885c-1f56-40e3-8399-6e8073bd5146_Enabled">
    <vt:lpwstr>True</vt:lpwstr>
  </property>
  <property fmtid="{D5CDD505-2E9C-101B-9397-08002B2CF9AE}" pid="3" name="MSIP_Label_15d3885c-1f56-40e3-8399-6e8073bd5146_SiteId">
    <vt:lpwstr>ea80952e-a476-42d4-aaf4-5457852b0f7e</vt:lpwstr>
  </property>
  <property fmtid="{D5CDD505-2E9C-101B-9397-08002B2CF9AE}" pid="4" name="MSIP_Label_15d3885c-1f56-40e3-8399-6e8073bd5146_Owner">
    <vt:lpwstr>Claire.McCann@uk.bp.com</vt:lpwstr>
  </property>
  <property fmtid="{D5CDD505-2E9C-101B-9397-08002B2CF9AE}" pid="5" name="MSIP_Label_15d3885c-1f56-40e3-8399-6e8073bd5146_SetDate">
    <vt:lpwstr>2020-02-22T14:59:27.5343150Z</vt:lpwstr>
  </property>
  <property fmtid="{D5CDD505-2E9C-101B-9397-08002B2CF9AE}" pid="6" name="MSIP_Label_15d3885c-1f56-40e3-8399-6e8073bd5146_Name">
    <vt:lpwstr>Non-Business</vt:lpwstr>
  </property>
  <property fmtid="{D5CDD505-2E9C-101B-9397-08002B2CF9AE}" pid="7" name="MSIP_Label_15d3885c-1f56-40e3-8399-6e8073bd5146_Application">
    <vt:lpwstr>Microsoft Azure Information Protection</vt:lpwstr>
  </property>
  <property fmtid="{D5CDD505-2E9C-101B-9397-08002B2CF9AE}" pid="8" name="MSIP_Label_15d3885c-1f56-40e3-8399-6e8073bd5146_ActionId">
    <vt:lpwstr>bac1e80b-93ff-40c8-ad33-d30e07fa50e0</vt:lpwstr>
  </property>
  <property fmtid="{D5CDD505-2E9C-101B-9397-08002B2CF9AE}" pid="9" name="MSIP_Label_15d3885c-1f56-40e3-8399-6e8073bd5146_Extended_MSFT_Method">
    <vt:lpwstr>Manual</vt:lpwstr>
  </property>
  <property fmtid="{D5CDD505-2E9C-101B-9397-08002B2CF9AE}" pid="10" name="Sensitivity">
    <vt:lpwstr>Non-Business</vt:lpwstr>
  </property>
  <property fmtid="{D5CDD505-2E9C-101B-9397-08002B2CF9AE}" pid="11" name="ContentTypeId">
    <vt:lpwstr>0x010100EF72971A5F888D44870DA285370BD84E</vt:lpwstr>
  </property>
</Properties>
</file>