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649" r:id="rId6"/>
    <p:sldId id="664" r:id="rId7"/>
    <p:sldId id="606" r:id="rId8"/>
    <p:sldId id="665" r:id="rId9"/>
    <p:sldId id="666" r:id="rId10"/>
    <p:sldId id="667" r:id="rId11"/>
    <p:sldId id="668" r:id="rId12"/>
    <p:sldId id="653" r:id="rId13"/>
    <p:sldId id="669" r:id="rId14"/>
    <p:sldId id="670" r:id="rId15"/>
    <p:sldId id="6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30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B2DAEB-2515-4A0B-BC87-19A2D65C1D99}" type="datetimeFigureOut">
              <a:rPr lang="en-GB" smtClean="0"/>
              <a:t>05/11/2023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EBEE18-4020-4400-BD10-B749034FAB52}" type="slidenum">
              <a:rPr lang="en-GB" smtClean="0"/>
              <a:t>‹#›</a:t>
            </a:fld>
            <a:endParaRPr lang="en-GB"/>
          </a:p>
        </p:txBody>
      </p:sp>
    </p:spTree>
    <p:extLst>
      <p:ext uri="{BB962C8B-B14F-4D97-AF65-F5344CB8AC3E}">
        <p14:creationId xmlns:p14="http://schemas.microsoft.com/office/powerpoint/2010/main" val="2642586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ea typeface="Open Sans" panose="020B0606030504020204" pitchFamily="34" charset="0"/>
                <a:cs typeface="Open Sans" panose="020B0606030504020204" pitchFamily="34" charset="0"/>
              </a:rPr>
              <a:t>Teacher’s notes: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dirty="0">
                <a:latin typeface="+mn-lt"/>
              </a:rPr>
              <a:t>Students are to annotate their mind-maps with at least three personality traits they think society associates with being male or female. </a:t>
            </a:r>
            <a:r>
              <a:rPr lang="en-GB" sz="1200" b="0" u="none" dirty="0">
                <a:latin typeface="+mn-lt"/>
              </a:rPr>
              <a:t>Students don’t have to </a:t>
            </a:r>
            <a:r>
              <a:rPr lang="en-GB" sz="1200" b="0" u="sng" dirty="0">
                <a:latin typeface="+mn-lt"/>
              </a:rPr>
              <a:t>agree</a:t>
            </a:r>
            <a:r>
              <a:rPr lang="en-GB" sz="1200" b="0" u="none" dirty="0">
                <a:latin typeface="+mn-lt"/>
              </a:rPr>
              <a:t> with these associations (they might strongly </a:t>
            </a:r>
            <a:r>
              <a:rPr lang="en-GB" sz="1200" b="0" u="sng" dirty="0">
                <a:latin typeface="+mn-lt"/>
              </a:rPr>
              <a:t>disagree</a:t>
            </a:r>
            <a:r>
              <a:rPr lang="en-GB" sz="1200" b="0" u="none" dirty="0">
                <a:latin typeface="+mn-lt"/>
              </a:rPr>
              <a:t>!) </a:t>
            </a:r>
          </a:p>
          <a:p>
            <a:pPr marL="0" indent="0">
              <a:buFont typeface="Arial" panose="020B0604020202020204" pitchFamily="34" charset="0"/>
              <a:buNone/>
            </a:pPr>
            <a:endParaRPr lang="en-US" sz="1200" b="0" u="none" dirty="0">
              <a:latin typeface="+mn-lt"/>
            </a:endParaRPr>
          </a:p>
          <a:p>
            <a:pPr marL="0" indent="0">
              <a:buFont typeface="Arial" panose="020B0604020202020204" pitchFamily="34" charset="0"/>
              <a:buNone/>
            </a:pPr>
            <a:r>
              <a:rPr lang="en-US" sz="1200" b="0" u="none" dirty="0">
                <a:latin typeface="+mn-lt"/>
              </a:rPr>
              <a:t>You may wish to remind students that</a:t>
            </a:r>
            <a:r>
              <a:rPr lang="en-GB" sz="1200" b="0" u="none" dirty="0">
                <a:latin typeface="+mn-lt"/>
              </a:rPr>
              <a:t> lots of people identify as a gender other than male or female. For this task, male and female are used as </a:t>
            </a:r>
            <a:r>
              <a:rPr lang="en-GB" sz="1200" b="0" u="sng" dirty="0">
                <a:latin typeface="+mn-lt"/>
              </a:rPr>
              <a:t>examples</a:t>
            </a:r>
            <a:r>
              <a:rPr lang="en-GB" sz="1200" b="0" u="none" dirty="0">
                <a:latin typeface="+mn-lt"/>
              </a:rPr>
              <a:t> of gender. </a:t>
            </a:r>
          </a:p>
          <a:p>
            <a:pPr marL="0" indent="0">
              <a:buFont typeface="Arial" panose="020B0604020202020204" pitchFamily="34" charset="0"/>
              <a:buNone/>
            </a:pPr>
            <a:endParaRPr lang="en-GB" sz="1200" b="0" u="none" dirty="0">
              <a:latin typeface="+mn-lt"/>
            </a:endParaRPr>
          </a:p>
          <a:p>
            <a:pPr marL="0" indent="0">
              <a:buFont typeface="Arial" panose="020B0604020202020204" pitchFamily="34" charset="0"/>
              <a:buNone/>
            </a:pPr>
            <a:r>
              <a:rPr lang="en-GB" sz="1200" b="0" u="none" dirty="0">
                <a:latin typeface="+mn-lt"/>
              </a:rPr>
              <a:t>Students do not need to share their personality traits with the class. They will use their mind-maps to answer the reflection questions on the next slide. </a:t>
            </a:r>
            <a:endParaRPr lang="en-US" sz="1200" b="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4269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endParaRPr lang="en-US" sz="1200" u="sng" dirty="0">
              <a:latin typeface="+mn-lt"/>
            </a:endParaRPr>
          </a:p>
          <a:p>
            <a:r>
              <a:rPr lang="en-US" sz="1200" u="none" dirty="0">
                <a:latin typeface="+mn-lt"/>
              </a:rPr>
              <a:t>Suggested answers:</a:t>
            </a:r>
          </a:p>
          <a:p>
            <a:pPr marL="228600" indent="-228600">
              <a:buFont typeface="+mj-lt"/>
              <a:buAutoNum type="arabicPeriod"/>
            </a:pPr>
            <a:r>
              <a:rPr lang="en-GB" sz="1200" u="none" dirty="0">
                <a:latin typeface="+mn-lt"/>
              </a:rPr>
              <a:t>Congratulate him about his work experience. Ask him questions about his career goal to show you’re interested. Offer a safe space for Gareth to talk about his aspirations without judgement or criticism.</a:t>
            </a:r>
          </a:p>
          <a:p>
            <a:pPr marL="228600" indent="-228600">
              <a:buFont typeface="+mj-lt"/>
              <a:buAutoNum type="arabicPeriod"/>
            </a:pPr>
            <a:r>
              <a:rPr lang="en-GB" sz="1200" u="none" dirty="0">
                <a:latin typeface="+mn-lt"/>
              </a:rPr>
              <a:t>Challenge sexist and stereotypical comments when they are made. Identify the gender role and question it – where has this idea come from? Explain the emotional impact that gender stereotypes can have. Be a positive role model and respect people regardless of whether they conform to gender stereotypes. </a:t>
            </a:r>
          </a:p>
          <a:p>
            <a:endParaRPr lang="en-US" sz="120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9163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endParaRPr lang="en-US" sz="1200" u="none" dirty="0">
              <a:latin typeface="+mn-lt"/>
            </a:endParaRPr>
          </a:p>
          <a:p>
            <a:r>
              <a:rPr lang="en-GB" sz="1200" b="1" u="none" dirty="0">
                <a:latin typeface="+mn-lt"/>
              </a:rPr>
              <a:t>Key words:</a:t>
            </a:r>
          </a:p>
          <a:p>
            <a:r>
              <a:rPr lang="en-GB" sz="1200" b="1" u="none" dirty="0">
                <a:latin typeface="+mn-lt"/>
              </a:rPr>
              <a:t>Stereotypes</a:t>
            </a:r>
            <a:r>
              <a:rPr lang="en-GB" sz="1200" u="none" dirty="0">
                <a:latin typeface="+mn-lt"/>
              </a:rPr>
              <a:t>. Fixed ideas about a group of people based solely on one of their characteristics (e.g. race, age, sexuality, nationality, etc.) This idea could be positive or negative. For example, believing that all British people like drinking tea is a stereotype. </a:t>
            </a:r>
          </a:p>
          <a:p>
            <a:r>
              <a:rPr lang="en-GB" sz="1200" b="1" u="none" dirty="0">
                <a:latin typeface="+mn-lt"/>
              </a:rPr>
              <a:t>Prejudice</a:t>
            </a:r>
            <a:r>
              <a:rPr lang="en-GB" sz="1200" u="none" dirty="0">
                <a:latin typeface="+mn-lt"/>
              </a:rPr>
              <a:t>. Pre-judging someone, or making a decision about who they are, before learning anything about them. This judgement is usually based on a stereotype. </a:t>
            </a:r>
          </a:p>
          <a:p>
            <a:r>
              <a:rPr lang="en-GB" sz="1200" b="1" u="none" dirty="0">
                <a:latin typeface="+mn-lt"/>
              </a:rPr>
              <a:t>Discrimination</a:t>
            </a:r>
            <a:r>
              <a:rPr lang="en-GB" sz="1200" u="none" dirty="0">
                <a:latin typeface="+mn-lt"/>
              </a:rPr>
              <a:t>. Treating a person, or a group, unfairly based on characteristics such as race, gender, age, or sex. For example, in the UK it is illegal to not employ someone because of their gender identity. </a:t>
            </a:r>
          </a:p>
          <a:p>
            <a:r>
              <a:rPr lang="en-GB" sz="1200" b="1" u="none" dirty="0">
                <a:latin typeface="+mn-lt"/>
              </a:rPr>
              <a:t>Heteronormativity</a:t>
            </a:r>
            <a:r>
              <a:rPr lang="en-GB" sz="1200" u="none" dirty="0">
                <a:latin typeface="+mn-lt"/>
              </a:rPr>
              <a:t>: Society seeing heterosexuality as normal and other sexualities as abnormal. </a:t>
            </a:r>
          </a:p>
          <a:p>
            <a:endParaRPr lang="en-US" sz="120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123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ea typeface="Open Sans" panose="020B0606030504020204" pitchFamily="34" charset="0"/>
                <a:cs typeface="Open Sans" panose="020B0606030504020204" pitchFamily="34" charset="0"/>
              </a:rPr>
              <a:t>Teacher’s notes:</a:t>
            </a:r>
          </a:p>
          <a:p>
            <a:endParaRPr lang="en-US" sz="1200" u="sng" dirty="0">
              <a:latin typeface="+mn-lt"/>
              <a:ea typeface="Open Sans" panose="020B0606030504020204" pitchFamily="34" charset="0"/>
              <a:cs typeface="Open Sans" panose="020B0606030504020204" pitchFamily="34" charset="0"/>
            </a:endParaRPr>
          </a:p>
          <a:p>
            <a:r>
              <a:rPr lang="en-GB" sz="1200" u="sng" dirty="0">
                <a:latin typeface="+mn-lt"/>
                <a:ea typeface="Open Sans" panose="020B0606030504020204" pitchFamily="34" charset="0"/>
                <a:cs typeface="Open Sans" panose="020B0606030504020204" pitchFamily="34" charset="0"/>
              </a:rPr>
              <a:t>Suggested answers:</a:t>
            </a:r>
            <a:endParaRPr lang="en-GB" sz="1200" u="none" dirty="0">
              <a:latin typeface="+mn-lt"/>
              <a:ea typeface="Open Sans" panose="020B0606030504020204" pitchFamily="34" charset="0"/>
              <a:cs typeface="Open Sans" panose="020B0606030504020204" pitchFamily="34" charset="0"/>
            </a:endParaRPr>
          </a:p>
          <a:p>
            <a:pPr marL="228600" indent="-228600">
              <a:buFont typeface="+mj-lt"/>
              <a:buAutoNum type="arabicPeriod"/>
            </a:pPr>
            <a:r>
              <a:rPr lang="en-GB" sz="1200" u="none" dirty="0">
                <a:latin typeface="+mn-lt"/>
                <a:ea typeface="Open Sans" panose="020B0606030504020204" pitchFamily="34" charset="0"/>
                <a:cs typeface="Open Sans" panose="020B0606030504020204" pitchFamily="34" charset="0"/>
              </a:rPr>
              <a:t>Yes! Gender roles don’t define or limit our personality. Everyone is unique in their personality, regardless of gender identity. Gender roles can be different in different cultures, and they can change and develop over time.</a:t>
            </a:r>
          </a:p>
          <a:p>
            <a:pPr marL="228600" indent="-228600">
              <a:buFont typeface="+mj-lt"/>
              <a:buAutoNum type="arabicPeriod"/>
            </a:pPr>
            <a:r>
              <a:rPr lang="en-GB" sz="1200" u="none" dirty="0">
                <a:latin typeface="+mn-lt"/>
                <a:ea typeface="Open Sans" panose="020B0606030504020204" pitchFamily="34" charset="0"/>
                <a:cs typeface="Open Sans" panose="020B0606030504020204" pitchFamily="34" charset="0"/>
              </a:rPr>
              <a:t>There can be lots of consequences of gender stereotypes and gender roles, such as: </a:t>
            </a:r>
          </a:p>
          <a:p>
            <a:pPr marL="628650" lvl="1" indent="-171450">
              <a:buFont typeface="Arial" panose="020B0604020202020204" pitchFamily="34" charset="0"/>
              <a:buChar char="•"/>
            </a:pPr>
            <a:r>
              <a:rPr lang="en-GB" sz="1200" u="none" dirty="0">
                <a:latin typeface="+mn-lt"/>
                <a:ea typeface="Open Sans" panose="020B0606030504020204" pitchFamily="34" charset="0"/>
                <a:cs typeface="Open Sans" panose="020B0606030504020204" pitchFamily="34" charset="0"/>
              </a:rPr>
              <a:t>Feeling pressure to act a certain way.</a:t>
            </a:r>
          </a:p>
          <a:p>
            <a:pPr marL="628650" lvl="1" indent="-171450">
              <a:buFont typeface="Arial" panose="020B0604020202020204" pitchFamily="34" charset="0"/>
              <a:buChar char="•"/>
            </a:pPr>
            <a:r>
              <a:rPr lang="en-GB" sz="1200" u="none" dirty="0">
                <a:latin typeface="+mn-lt"/>
                <a:ea typeface="Open Sans" panose="020B0606030504020204" pitchFamily="34" charset="0"/>
                <a:cs typeface="Open Sans" panose="020B0606030504020204" pitchFamily="34" charset="0"/>
              </a:rPr>
              <a:t>Expectations of gender roles within a relationship, for example, childcare, being the ‘bread winner’ (contributing money,) making decisions, household duties, etc. </a:t>
            </a:r>
          </a:p>
          <a:p>
            <a:pPr marL="628650" lvl="1" indent="-171450">
              <a:buFont typeface="Arial" panose="020B0604020202020204" pitchFamily="34" charset="0"/>
              <a:buChar char="•"/>
            </a:pPr>
            <a:r>
              <a:rPr lang="en-GB" sz="1200" u="none" dirty="0">
                <a:latin typeface="+mn-lt"/>
                <a:ea typeface="Open Sans" panose="020B0606030504020204" pitchFamily="34" charset="0"/>
                <a:cs typeface="Open Sans" panose="020B0606030504020204" pitchFamily="34" charset="0"/>
              </a:rPr>
              <a:t>Expectations at work and inequalities in promotions and subsequent pay. </a:t>
            </a:r>
          </a:p>
          <a:p>
            <a:pPr marL="628650" lvl="1" indent="-171450">
              <a:buFont typeface="Arial" panose="020B0604020202020204" pitchFamily="34" charset="0"/>
              <a:buChar char="•"/>
            </a:pPr>
            <a:r>
              <a:rPr lang="en-GB" sz="1200" u="none" dirty="0">
                <a:latin typeface="+mn-lt"/>
                <a:ea typeface="Open Sans" panose="020B0606030504020204" pitchFamily="34" charset="0"/>
                <a:cs typeface="Open Sans" panose="020B0606030504020204" pitchFamily="34" charset="0"/>
              </a:rPr>
              <a:t>Seeing some careers as unattainable. </a:t>
            </a:r>
          </a:p>
          <a:p>
            <a:pPr marL="628650" lvl="1" indent="-171450">
              <a:buFont typeface="Arial" panose="020B0604020202020204" pitchFamily="34" charset="0"/>
              <a:buChar char="•"/>
            </a:pPr>
            <a:r>
              <a:rPr lang="en-GB" sz="1200" u="none" dirty="0">
                <a:latin typeface="+mn-lt"/>
                <a:ea typeface="Open Sans" panose="020B0606030504020204" pitchFamily="34" charset="0"/>
                <a:cs typeface="Open Sans" panose="020B0606030504020204" pitchFamily="34" charset="0"/>
              </a:rPr>
              <a:t>Not feeling comfortable to talk about emotions and seek support for mental health concerns. For example, society often stereotypes males are being strong and resilient. This could lead to some males thinking that society will see them as weak if they talk about emotions. The Mental Health Foundation reported that 28% of males hadn’t sought medical help for their last mental health problem, compared to 19% of females.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en-GB" sz="1200" u="none" dirty="0">
                <a:latin typeface="+mn-lt"/>
                <a:ea typeface="Open Sans" panose="020B0606030504020204" pitchFamily="34" charset="0"/>
                <a:cs typeface="Open Sans" panose="020B0606030504020204" pitchFamily="34" charset="0"/>
              </a:rPr>
              <a:t>Gender stereotypes can lead to struggles for people who feel like they don’t fit society’s expectations of their gender. For example, if a society has a gender stereotype that females are ‘nurturing’ then a woman who wants to be single and who doesn’t want to have children may feel like something is wrong with them. In reality, nothing is wrong with them! Society’s expectations can put pressure on people to feel, think, and behave in certain ways. </a:t>
            </a:r>
          </a:p>
          <a:p>
            <a:pPr marL="228600" indent="-228600">
              <a:buFont typeface="+mj-lt"/>
              <a:buAutoNum type="arabicPeriod" startAt="3"/>
            </a:pPr>
            <a:endParaRPr lang="en-GB" sz="1200" u="none" dirty="0">
              <a:latin typeface="+mn-lt"/>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2198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r>
              <a:rPr lang="en-GB" sz="1200" b="0" u="none" dirty="0">
                <a:latin typeface="+mn-lt"/>
              </a:rPr>
              <a:t>Students to use the accompanying letters to match the definitions to the correct terms. Click to reveal answers.</a:t>
            </a:r>
          </a:p>
          <a:p>
            <a:endParaRPr lang="en-GB" sz="1200" b="0" u="none" dirty="0">
              <a:latin typeface="+mn-lt"/>
            </a:endParaRPr>
          </a:p>
          <a:p>
            <a:r>
              <a:rPr lang="en-GB" sz="1200" b="0" u="sng" dirty="0">
                <a:latin typeface="+mn-lt"/>
              </a:rPr>
              <a:t>Answers and additional information:</a:t>
            </a:r>
            <a:endParaRPr lang="en-GB" sz="1200" b="0" u="none" dirty="0">
              <a:latin typeface="+mn-lt"/>
            </a:endParaRPr>
          </a:p>
          <a:p>
            <a:pPr marL="171450" indent="-171450">
              <a:buFont typeface="Arial" panose="020B0604020202020204" pitchFamily="34" charset="0"/>
              <a:buChar char="•"/>
            </a:pPr>
            <a:r>
              <a:rPr lang="en-GB" sz="1200" b="1" u="none" dirty="0">
                <a:latin typeface="+mn-lt"/>
              </a:rPr>
              <a:t>Sex: B. </a:t>
            </a:r>
            <a:r>
              <a:rPr lang="en-GB" sz="1200" b="0" u="none" dirty="0">
                <a:latin typeface="+mn-lt"/>
              </a:rPr>
              <a:t>This is the biological label given at birth based on genitals, hormones, and chromosomes. Some people prefer to use the phrases ‘assigned male at birth’ (AMAB) or ‘assigned female at birth’ (AFAB) as these phrases recognise that sex was a decision made by a doctor at birth, not something the person has decided themselves. Intersex is an umbrella term to describe biological variations that do not fit neatly into male or female categories. </a:t>
            </a:r>
          </a:p>
          <a:p>
            <a:pPr marL="171450" indent="-171450">
              <a:buFont typeface="Arial" panose="020B0604020202020204" pitchFamily="34" charset="0"/>
              <a:buChar char="•"/>
            </a:pPr>
            <a:r>
              <a:rPr lang="en-GB" sz="1200" b="1" u="none" dirty="0">
                <a:latin typeface="+mn-lt"/>
              </a:rPr>
              <a:t>Gender identity: C</a:t>
            </a:r>
            <a:r>
              <a:rPr lang="en-GB" sz="1200" b="0" u="none" dirty="0">
                <a:latin typeface="+mn-lt"/>
              </a:rPr>
              <a:t>. This is our personal sense of having a particular gender, which could be the same or different as our sex assigned at birth. It is an internal, personal feeling. It’s about the relationship between a person’s body, their identity and expression, and how they and society view those things. A gender identity does not have to relate to a biological sex. There are a wide range of gender identities, including non-binary and gender-neutral. </a:t>
            </a:r>
          </a:p>
          <a:p>
            <a:pPr marL="171450" indent="-171450">
              <a:buFont typeface="Arial" panose="020B0604020202020204" pitchFamily="34" charset="0"/>
              <a:buChar char="•"/>
            </a:pPr>
            <a:r>
              <a:rPr lang="en-GB" sz="1200" b="1" u="none" dirty="0">
                <a:latin typeface="+mn-lt"/>
              </a:rPr>
              <a:t>Non-binary: E. </a:t>
            </a:r>
            <a:r>
              <a:rPr lang="en-GB" sz="1200" b="0" u="none" dirty="0">
                <a:latin typeface="+mn-lt"/>
              </a:rPr>
              <a:t>This is identifying as a gender other than male or female. The concept of categorising people as male or female is called gender binary. Whereas, some people feel their gender doesn’t fit into these categories, as gender identity is more varied than this. </a:t>
            </a:r>
          </a:p>
          <a:p>
            <a:pPr marL="171450" indent="-171450">
              <a:buFont typeface="Arial" panose="020B0604020202020204" pitchFamily="34" charset="0"/>
              <a:buChar char="•"/>
            </a:pPr>
            <a:r>
              <a:rPr lang="en-GB" sz="1200" b="1" u="none" dirty="0">
                <a:latin typeface="+mn-lt"/>
              </a:rPr>
              <a:t>Transgender: D</a:t>
            </a:r>
            <a:r>
              <a:rPr lang="en-GB" sz="1200" b="0" u="none" dirty="0">
                <a:latin typeface="+mn-lt"/>
              </a:rPr>
              <a:t>. This is having a gender identity that does not align with the sex assigned at birth. This is sometimes abbreviated to trans. For example, someone born with a vulva and vagina would have been labelled female at birth. Later on, if that person grows up and knows they’re male, they may identify as transgender. </a:t>
            </a:r>
          </a:p>
          <a:p>
            <a:pPr marL="171450" indent="-171450">
              <a:buFont typeface="Arial" panose="020B0604020202020204" pitchFamily="34" charset="0"/>
              <a:buChar char="•"/>
            </a:pPr>
            <a:r>
              <a:rPr lang="en-GB" sz="1200" b="1" u="none" dirty="0">
                <a:latin typeface="+mn-lt"/>
              </a:rPr>
              <a:t>Sexual orientation: F</a:t>
            </a:r>
            <a:r>
              <a:rPr lang="en-GB" sz="1200" b="0" u="none" dirty="0">
                <a:latin typeface="+mn-lt"/>
              </a:rPr>
              <a:t>. This is a label we give ourselves based on who we are romantically and sexually attracted to. There are lots of different sexual orientations. For example, the phrase gay is often used by people who feel romantically and sexually attracted to people of the same gender as themselves. The phrase straight is often used by people who feel romantically and sexually attracted to people of a different gender than themselves. The phrase bisexual is often used by people who feel romantically and sexually attracted to more than one gender. These are just a few examples! </a:t>
            </a:r>
          </a:p>
          <a:p>
            <a:pPr marL="171450" indent="-171450">
              <a:buFont typeface="Arial" panose="020B0604020202020204" pitchFamily="34" charset="0"/>
              <a:buChar char="•"/>
            </a:pPr>
            <a:r>
              <a:rPr lang="en-GB" sz="1200" b="1" u="none" dirty="0">
                <a:latin typeface="+mn-lt"/>
              </a:rPr>
              <a:t>Cisgender: A</a:t>
            </a:r>
            <a:r>
              <a:rPr lang="en-GB" sz="1200" b="0" u="none" dirty="0">
                <a:latin typeface="+mn-lt"/>
              </a:rPr>
              <a:t>. This is having a gender identity that aligns with the sex assigned at birth. For example, someone born with a vulva and vagina would have been labelled female at birth. Later on, if that person grows up and knows they’re female, they may identify as cisgender. </a:t>
            </a:r>
          </a:p>
          <a:p>
            <a:pPr marL="171450" indent="-171450">
              <a:buFont typeface="Arial" panose="020B0604020202020204" pitchFamily="34" charset="0"/>
              <a:buChar char="•"/>
            </a:pPr>
            <a:endParaRPr lang="en-GB" sz="1200" b="0" u="none" dirty="0">
              <a:latin typeface="+mn-lt"/>
            </a:endParaRPr>
          </a:p>
          <a:p>
            <a:endParaRPr lang="en-GB" sz="1200" b="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734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r>
              <a:rPr lang="en-GB" sz="1200" b="0" u="none" dirty="0">
                <a:latin typeface="+mn-lt"/>
              </a:rPr>
              <a:t>Click to reveal answers.</a:t>
            </a:r>
          </a:p>
          <a:p>
            <a:endParaRPr lang="en-GB" sz="1200" b="0" u="none" dirty="0">
              <a:latin typeface="+mn-lt"/>
            </a:endParaRPr>
          </a:p>
          <a:p>
            <a:r>
              <a:rPr lang="en-GB" sz="1200" b="0" u="sng" dirty="0">
                <a:latin typeface="+mn-lt"/>
              </a:rPr>
              <a:t>Answers and additional information:</a:t>
            </a:r>
            <a:endParaRPr lang="en-GB" sz="1200" b="0" u="none" dirty="0">
              <a:latin typeface="+mn-lt"/>
            </a:endParaRPr>
          </a:p>
          <a:p>
            <a:pPr marL="171450" indent="-171450">
              <a:buFont typeface="Arial" panose="020B0604020202020204" pitchFamily="34" charset="0"/>
              <a:buChar char="•"/>
            </a:pPr>
            <a:r>
              <a:rPr lang="en-GB" sz="1200" b="1" u="none" dirty="0">
                <a:latin typeface="+mn-lt"/>
              </a:rPr>
              <a:t>Sex: B. </a:t>
            </a:r>
            <a:r>
              <a:rPr lang="en-GB" sz="1200" b="0" u="none" dirty="0">
                <a:latin typeface="+mn-lt"/>
              </a:rPr>
              <a:t>This is the biological label given at birth based on genitals, hormones, and chromosomes. Some people prefer to use the phrases ‘assigned male at birth’ (AMAB) or ‘assigned female at birth’ (AFAB) as these phrases recognise that sex was a decision made by a doctor at birth, not something the person has decided themselves. Intersex is an umbrella term to describe biological variations that do not fit neatly into male or female categories. </a:t>
            </a:r>
          </a:p>
          <a:p>
            <a:pPr marL="171450" indent="-171450">
              <a:buFont typeface="Arial" panose="020B0604020202020204" pitchFamily="34" charset="0"/>
              <a:buChar char="•"/>
            </a:pPr>
            <a:r>
              <a:rPr lang="en-GB" sz="1200" b="1" u="none" dirty="0">
                <a:latin typeface="+mn-lt"/>
              </a:rPr>
              <a:t>Gender identity: C</a:t>
            </a:r>
            <a:r>
              <a:rPr lang="en-GB" sz="1200" b="0" u="none" dirty="0">
                <a:latin typeface="+mn-lt"/>
              </a:rPr>
              <a:t>. This is our personal sense of having a particular gender, which could be the same or different as our sex assigned at birth. It is an internal, personal feeling. It’s about the relationship between a person’s body, their identity and expression, and how they and society view those things. A gender identity does not have to relate to a biological sex. There are a wide range of gender identities, including non-binary and gender-neutral. </a:t>
            </a:r>
          </a:p>
          <a:p>
            <a:pPr marL="171450" indent="-171450">
              <a:buFont typeface="Arial" panose="020B0604020202020204" pitchFamily="34" charset="0"/>
              <a:buChar char="•"/>
            </a:pPr>
            <a:r>
              <a:rPr lang="en-GB" sz="1200" b="1" u="none" dirty="0">
                <a:latin typeface="+mn-lt"/>
              </a:rPr>
              <a:t>Non-binary: E. </a:t>
            </a:r>
            <a:r>
              <a:rPr lang="en-GB" sz="1200" b="0" u="none" dirty="0">
                <a:latin typeface="+mn-lt"/>
              </a:rPr>
              <a:t>This is identifying as a gender other than male or female. The concept of categorising people as male or female is called gender binary. Whereas, some people feel their gender doesn’t fit into these categories, as gender identity is more varied than this. </a:t>
            </a:r>
          </a:p>
          <a:p>
            <a:pPr marL="171450" indent="-171450">
              <a:buFont typeface="Arial" panose="020B0604020202020204" pitchFamily="34" charset="0"/>
              <a:buChar char="•"/>
            </a:pPr>
            <a:r>
              <a:rPr lang="en-GB" sz="1200" b="1" u="none" dirty="0">
                <a:latin typeface="+mn-lt"/>
              </a:rPr>
              <a:t>Transgender: D</a:t>
            </a:r>
            <a:r>
              <a:rPr lang="en-GB" sz="1200" b="0" u="none" dirty="0">
                <a:latin typeface="+mn-lt"/>
              </a:rPr>
              <a:t>. This is having a gender identity that does not align with the sex assigned at birth. This is sometimes abbreviated to trans. For example, someone born with a vulva and vagina would have been labelled female at birth. Later on, if that person grows up and knows they’re male, they may identify as transgender. </a:t>
            </a:r>
          </a:p>
          <a:p>
            <a:pPr marL="171450" indent="-171450">
              <a:buFont typeface="Arial" panose="020B0604020202020204" pitchFamily="34" charset="0"/>
              <a:buChar char="•"/>
            </a:pPr>
            <a:r>
              <a:rPr lang="en-GB" sz="1200" b="1" u="none" dirty="0">
                <a:latin typeface="+mn-lt"/>
              </a:rPr>
              <a:t>Sexual orientation: F</a:t>
            </a:r>
            <a:r>
              <a:rPr lang="en-GB" sz="1200" b="0" u="none" dirty="0">
                <a:latin typeface="+mn-lt"/>
              </a:rPr>
              <a:t>. This is a label we give ourselves based on who we are romantically and sexually attracted to. There are lots of different sexual orientations. For example, the phrase gay is often used by people who feel romantically and sexually attracted to people of the same gender as themselves. The phrase straight is often used by people who feel romantically and sexually attracted to people of a different gender than themselves. The phrase bisexual is often used by people who feel romantically and sexually attracted to more than one gender. These are just a few examples! </a:t>
            </a:r>
          </a:p>
          <a:p>
            <a:pPr marL="171450" indent="-171450">
              <a:buFont typeface="Arial" panose="020B0604020202020204" pitchFamily="34" charset="0"/>
              <a:buChar char="•"/>
            </a:pPr>
            <a:r>
              <a:rPr lang="en-GB" sz="1200" b="1" u="none" dirty="0">
                <a:latin typeface="+mn-lt"/>
              </a:rPr>
              <a:t>Cisgender: A</a:t>
            </a:r>
            <a:r>
              <a:rPr lang="en-GB" sz="1200" b="0" u="none" dirty="0">
                <a:latin typeface="+mn-lt"/>
              </a:rPr>
              <a:t>. This is having a gender identity that aligns with the sex assigned at birth. For example, someone born with a vulva and vagina would have been labelled female at birth. Later on, if that person grows up and knows they’re female, they may identify as cisgender. </a:t>
            </a:r>
          </a:p>
          <a:p>
            <a:pPr marL="171450" indent="-171450">
              <a:buFont typeface="Arial" panose="020B0604020202020204" pitchFamily="34" charset="0"/>
              <a:buChar char="•"/>
            </a:pPr>
            <a:endParaRPr lang="en-GB" sz="1200" b="0" u="none" dirty="0">
              <a:latin typeface="+mn-lt"/>
            </a:endParaRPr>
          </a:p>
          <a:p>
            <a:endParaRPr lang="en-GB" sz="1200" b="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8821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r>
              <a:rPr lang="en-US" sz="1200" u="none" dirty="0">
                <a:latin typeface="+mn-lt"/>
              </a:rPr>
              <a:t>Click to reveal task: </a:t>
            </a:r>
            <a:r>
              <a:rPr lang="en-GB" sz="1200" u="none" dirty="0">
                <a:latin typeface="+mn-lt"/>
              </a:rPr>
              <a:t>sketch a drawing of two people on a first date at a restaurant. Once the task is revealed, the ‘times up!’ message will appear automatically after 30 seconds.</a:t>
            </a:r>
          </a:p>
          <a:p>
            <a:endParaRPr lang="en-US" sz="120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355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r>
              <a:rPr lang="en-GB" sz="1200" u="none" dirty="0">
                <a:latin typeface="+mn-lt"/>
              </a:rPr>
              <a:t>Students should not be forced to share their drawing with others or state the implied sex, gender, or sexual orientation of the people they drew. This task is designed for students to recognise that they may have their own implicit stereotypes about relationships and gender. </a:t>
            </a:r>
          </a:p>
          <a:p>
            <a:endParaRPr lang="en-GB" sz="1200" u="none" dirty="0">
              <a:latin typeface="+mn-lt"/>
            </a:endParaRPr>
          </a:p>
          <a:p>
            <a:r>
              <a:rPr lang="en-GB" sz="1200" u="sng" dirty="0">
                <a:latin typeface="+mn-lt"/>
              </a:rPr>
              <a:t>Prompt questions:</a:t>
            </a:r>
          </a:p>
          <a:p>
            <a:pPr marL="171450" indent="-171450">
              <a:buFont typeface="Arial" panose="020B0604020202020204" pitchFamily="34" charset="0"/>
              <a:buChar char="•"/>
            </a:pPr>
            <a:r>
              <a:rPr lang="en-GB" sz="1200" u="none" dirty="0">
                <a:latin typeface="+mn-lt"/>
              </a:rPr>
              <a:t>What gender identities are people most familiar with?</a:t>
            </a:r>
          </a:p>
          <a:p>
            <a:pPr marL="171450" indent="-171450">
              <a:buFont typeface="Arial" panose="020B0604020202020204" pitchFamily="34" charset="0"/>
              <a:buChar char="•"/>
            </a:pPr>
            <a:r>
              <a:rPr lang="en-GB" sz="1200" u="none" dirty="0">
                <a:latin typeface="+mn-lt"/>
              </a:rPr>
              <a:t>What sexual orientations are people most familiar with?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latin typeface="+mn-lt"/>
              </a:rPr>
              <a:t>What types of couples are we most likely to see in society? How could this make someone feel if they are different to this? </a:t>
            </a:r>
            <a:endParaRPr lang="en-US" sz="1200" u="none" dirty="0">
              <a:latin typeface="+mn-lt"/>
            </a:endParaRPr>
          </a:p>
          <a:p>
            <a:pPr marL="171450" indent="-171450">
              <a:buFont typeface="Arial" panose="020B0604020202020204" pitchFamily="34" charset="0"/>
              <a:buChar char="•"/>
            </a:pPr>
            <a:r>
              <a:rPr lang="en-GB" sz="1200" u="none" dirty="0">
                <a:latin typeface="+mn-lt"/>
              </a:rPr>
              <a:t>What types of couples are we most likely to see in the media? How could this make someone feel if they are different to this? </a:t>
            </a:r>
            <a:endParaRPr lang="en-US" sz="1200" u="none" dirty="0">
              <a:latin typeface="+mn-lt"/>
            </a:endParaRPr>
          </a:p>
          <a:p>
            <a:endParaRPr lang="en-US" sz="1200" u="none" dirty="0">
              <a:latin typeface="+mn-lt"/>
            </a:endParaRPr>
          </a:p>
          <a:p>
            <a:r>
              <a:rPr lang="en-US" sz="1200" b="1" u="none" dirty="0">
                <a:latin typeface="+mn-lt"/>
              </a:rPr>
              <a:t>Key words: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dirty="0">
                <a:latin typeface="+mn-lt"/>
              </a:rPr>
              <a:t>Cisgender. </a:t>
            </a:r>
            <a:r>
              <a:rPr lang="en-GB" sz="1200" b="0" u="none" dirty="0">
                <a:latin typeface="+mn-lt"/>
              </a:rPr>
              <a:t>This is having a gender identity that aligns with the sex assigned at birth.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none" dirty="0">
                <a:latin typeface="+mn-lt"/>
              </a:rPr>
              <a:t>Heterosexual. </a:t>
            </a:r>
            <a:r>
              <a:rPr lang="en-GB" sz="1200" b="0" u="none" dirty="0">
                <a:latin typeface="+mn-lt"/>
              </a:rPr>
              <a:t>Being romantically and sexually attracted to people of a different gender than themselves. This is often called being straight.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none" dirty="0">
                <a:latin typeface="+mn-lt"/>
              </a:rPr>
              <a:t>Heteronormativity</a:t>
            </a:r>
            <a:r>
              <a:rPr lang="en-GB" sz="1200" u="none" dirty="0">
                <a:latin typeface="+mn-lt"/>
              </a:rPr>
              <a:t>: Society seeing heterosexuality as normal and other sexualities as abnormal.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none" dirty="0">
              <a:latin typeface="+mn-lt"/>
            </a:endParaRPr>
          </a:p>
          <a:p>
            <a:endParaRPr lang="en-US" sz="120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5518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endParaRPr lang="en-US" sz="1200" u="none" dirty="0">
              <a:latin typeface="+mn-lt"/>
            </a:endParaRPr>
          </a:p>
          <a:p>
            <a:r>
              <a:rPr lang="en-GB" sz="1200" b="1" u="none" dirty="0">
                <a:latin typeface="+mn-lt"/>
              </a:rPr>
              <a:t>Key words:</a:t>
            </a:r>
          </a:p>
          <a:p>
            <a:r>
              <a:rPr lang="en-GB" sz="1200" b="1" u="none" dirty="0">
                <a:latin typeface="+mn-lt"/>
              </a:rPr>
              <a:t>Stereotypes</a:t>
            </a:r>
            <a:r>
              <a:rPr lang="en-GB" sz="1200" u="none" dirty="0">
                <a:latin typeface="+mn-lt"/>
              </a:rPr>
              <a:t>. Fixed ideas about a group of people based solely on one of their characteristics (e.g. race, age, sexuality, nationality, etc.) This idea could be positive or negative. For example, believing that all British people like drinking tea is a stereotype. </a:t>
            </a:r>
          </a:p>
          <a:p>
            <a:r>
              <a:rPr lang="en-GB" sz="1200" b="1" u="none" dirty="0">
                <a:latin typeface="+mn-lt"/>
              </a:rPr>
              <a:t>Prejudice</a:t>
            </a:r>
            <a:r>
              <a:rPr lang="en-GB" sz="1200" u="none" dirty="0">
                <a:latin typeface="+mn-lt"/>
              </a:rPr>
              <a:t>. Pre-judging someone, or making a decision about who they are, before learning anything about them. This judgement is usually based on a stereotype. </a:t>
            </a:r>
          </a:p>
          <a:p>
            <a:r>
              <a:rPr lang="en-GB" sz="1200" b="1" u="none" dirty="0">
                <a:latin typeface="+mn-lt"/>
              </a:rPr>
              <a:t>Discrimination</a:t>
            </a:r>
            <a:r>
              <a:rPr lang="en-GB" sz="1200" u="none" dirty="0">
                <a:latin typeface="+mn-lt"/>
              </a:rPr>
              <a:t>. Treating a person, or a group, unfairly based on characteristics such as race, gender, age, or sex. For example, in the UK it is illegal to not employ someone because of their gender identity. </a:t>
            </a:r>
          </a:p>
          <a:p>
            <a:r>
              <a:rPr lang="en-GB" sz="1200" b="1" u="none" dirty="0">
                <a:latin typeface="+mn-lt"/>
              </a:rPr>
              <a:t>Heteronormativity</a:t>
            </a:r>
            <a:r>
              <a:rPr lang="en-GB" sz="1200" u="none" dirty="0">
                <a:latin typeface="+mn-lt"/>
              </a:rPr>
              <a:t>: Society seeing heterosexuality as normal and other sexualities as abnormal. </a:t>
            </a:r>
          </a:p>
          <a:p>
            <a:endParaRPr lang="en-US" sz="120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63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r>
              <a:rPr lang="en-US" sz="1200" u="none" dirty="0">
                <a:latin typeface="+mn-lt"/>
              </a:rPr>
              <a:t>Click to reveal answers.</a:t>
            </a:r>
          </a:p>
          <a:p>
            <a:endParaRPr lang="en-US" sz="1200" u="none" dirty="0">
              <a:latin typeface="+mn-lt"/>
            </a:endParaRPr>
          </a:p>
          <a:p>
            <a:r>
              <a:rPr lang="en-US" sz="1200" u="sng" dirty="0">
                <a:latin typeface="+mn-lt"/>
              </a:rPr>
              <a:t>Answers:</a:t>
            </a:r>
          </a:p>
          <a:p>
            <a:pPr marL="228600" indent="-228600">
              <a:buFont typeface="+mj-lt"/>
              <a:buAutoNum type="arabicPeriod"/>
            </a:pPr>
            <a:endParaRPr lang="en-GB" sz="1200" u="none" dirty="0">
              <a:latin typeface="+mn-lt"/>
            </a:endParaRPr>
          </a:p>
          <a:p>
            <a:pPr marL="228600" indent="-228600">
              <a:buFont typeface="+mj-lt"/>
              <a:buAutoNum type="arabicPeriod"/>
            </a:pPr>
            <a:r>
              <a:rPr lang="en-GB" sz="1200" b="1" u="none" dirty="0">
                <a:latin typeface="+mn-lt"/>
              </a:rPr>
              <a:t>19% </a:t>
            </a:r>
            <a:r>
              <a:rPr lang="en-GB" sz="1200" u="none" dirty="0">
                <a:latin typeface="+mn-lt"/>
              </a:rPr>
              <a:t>of children drew nurses as male.</a:t>
            </a:r>
          </a:p>
          <a:p>
            <a:pPr marL="228600" indent="-228600">
              <a:buFont typeface="+mj-lt"/>
              <a:buAutoNum type="arabicPeriod"/>
            </a:pPr>
            <a:r>
              <a:rPr lang="en-GB" sz="1200" b="1" u="none" dirty="0">
                <a:latin typeface="+mn-lt"/>
              </a:rPr>
              <a:t>88% </a:t>
            </a:r>
            <a:r>
              <a:rPr lang="en-GB" sz="1200" u="none" dirty="0">
                <a:latin typeface="+mn-lt"/>
              </a:rPr>
              <a:t>of children drew builders as male.</a:t>
            </a:r>
          </a:p>
          <a:p>
            <a:pPr marL="228600" indent="-228600">
              <a:buFont typeface="+mj-lt"/>
              <a:buAutoNum type="arabicPeriod"/>
            </a:pPr>
            <a:r>
              <a:rPr lang="en-GB" sz="1200" b="1" u="none" dirty="0">
                <a:latin typeface="+mn-lt"/>
              </a:rPr>
              <a:t>80% </a:t>
            </a:r>
            <a:r>
              <a:rPr lang="en-GB" sz="1200" u="none" dirty="0">
                <a:latin typeface="+mn-lt"/>
              </a:rPr>
              <a:t>of children drew bankers as male. </a:t>
            </a:r>
          </a:p>
          <a:p>
            <a:pPr marL="228600" indent="-228600">
              <a:buFont typeface="+mj-lt"/>
              <a:buAutoNum type="arabicPeriod"/>
            </a:pPr>
            <a:r>
              <a:rPr lang="en-GB" sz="1200" b="1" u="none" dirty="0">
                <a:latin typeface="+mn-lt"/>
              </a:rPr>
              <a:t>65% </a:t>
            </a:r>
            <a:r>
              <a:rPr lang="en-GB" sz="1200" u="none" dirty="0">
                <a:latin typeface="+mn-lt"/>
              </a:rPr>
              <a:t>of children drew lawyers as male. </a:t>
            </a:r>
            <a:endParaRPr lang="en-US" sz="120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4720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a:latin typeface="+mn-lt"/>
              </a:rPr>
              <a:t>Teacher’s notes:</a:t>
            </a:r>
          </a:p>
          <a:p>
            <a:endParaRPr lang="en-US" sz="1200" u="sng" dirty="0">
              <a:latin typeface="+mn-lt"/>
            </a:endParaRPr>
          </a:p>
          <a:p>
            <a:r>
              <a:rPr lang="en-GB" sz="1200" u="none" dirty="0">
                <a:latin typeface="+mn-lt"/>
              </a:rPr>
              <a:t>Gender stereotypes can lead to limitations of aspirations. For example, in this scenario, Gareth’s aspiration to become a nurse may be diminished due to his friends’ reactions. In 2020, around 90% of the world’s nurses were women. According to the National Health Workforce Data Portal, the percentage of male nurses differs across the world, ranging from a mean of 11% in the European region, to 38% in the African region between 2009 and 2019. </a:t>
            </a:r>
          </a:p>
          <a:p>
            <a:endParaRPr lang="en-GB" sz="1200" u="none" dirty="0">
              <a:latin typeface="+mn-lt"/>
            </a:endParaRPr>
          </a:p>
          <a:p>
            <a:r>
              <a:rPr lang="en-GB" sz="1200" u="sng" dirty="0">
                <a:latin typeface="+mn-lt"/>
              </a:rPr>
              <a:t>Additional prompt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u="none" dirty="0">
                <a:latin typeface="+mn-lt"/>
              </a:rPr>
              <a:t>What other negative reactions could Gareth’s friends have had?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u="none" dirty="0">
                <a:latin typeface="+mn-lt"/>
              </a:rPr>
              <a:t>What positive reactions could Gareth’s friends have had instead?</a:t>
            </a:r>
          </a:p>
          <a:p>
            <a:endParaRPr lang="en-GB" sz="1200" u="sng" dirty="0">
              <a:latin typeface="+mn-lt"/>
            </a:endParaRPr>
          </a:p>
          <a:p>
            <a:r>
              <a:rPr lang="en-GB" sz="1200" u="sng" dirty="0">
                <a:latin typeface="+mn-lt"/>
              </a:rPr>
              <a:t>Suggested answers:</a:t>
            </a:r>
          </a:p>
          <a:p>
            <a:pPr marL="228600" indent="-228600">
              <a:buFont typeface="+mj-lt"/>
              <a:buAutoNum type="arabicPeriod"/>
            </a:pPr>
            <a:r>
              <a:rPr lang="en-GB" sz="1200" u="none" dirty="0">
                <a:latin typeface="+mn-lt"/>
              </a:rPr>
              <a:t>They may live in a society that has a gender role of females being expected to be nurturing and caring (traits that are also associated with nursing.) These stereotypes may be reinforced by friends, family members, and the media. They might be copying what they’ve heard other people say, without understanding the negative consequences of this stereotype. The friends may have only ever encountered female nurses in their own lives. They may not understand the role of a nurse and the capability for people of any gender to carry out the role successfully. </a:t>
            </a:r>
          </a:p>
          <a:p>
            <a:pPr marL="228600" indent="-228600">
              <a:buFont typeface="+mj-lt"/>
              <a:buAutoNum type="arabicPeriod"/>
            </a:pPr>
            <a:r>
              <a:rPr lang="en-GB" sz="1200" i="0" u="none" dirty="0">
                <a:latin typeface="+mn-lt"/>
              </a:rPr>
              <a:t>Gareth’s friends may not have known how to react to someone going against a gender stereotype if they have never encountered this before. They may laugh due to feeling uncomfortable or nervous. They may be trying to reinforce the gender stereotype or change Gareth’s behaviour.</a:t>
            </a:r>
          </a:p>
          <a:p>
            <a:pPr marL="228600" indent="-228600">
              <a:buFont typeface="+mj-lt"/>
              <a:buAutoNum type="arabicPeriod"/>
            </a:pPr>
            <a:r>
              <a:rPr lang="en-GB" sz="1200" u="none" dirty="0">
                <a:latin typeface="+mn-lt"/>
              </a:rPr>
              <a:t>Disappointed, rejected, deflated, sad, angry, resentful, confused, doubtful, embarrassed, determined, courageous, enthusiastic. The comments could pressure him to question or change his career aspiration. Or he might feel empowered to challenge society’s gender stereotypes regarding nursing. Gareth’s friends may or may not have intended to make Gareth feel these emotions. They may be using ridicule and shame to try to reinforce cultural gender norms. People who do not conform to the gender stereotypes may make them feel uncomfortable and they might not know how to appropriately respond. They may be trying to purposely change Gareth’s behaviour. </a:t>
            </a:r>
            <a:endParaRPr lang="en-US" sz="1200" u="none"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15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850F3-923F-1382-6BE6-C5960A2253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5526B17-C79A-6063-0880-FB6F5D1007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8BD4FF2-9D1E-3493-ADDD-8EC3A69E4546}"/>
              </a:ext>
            </a:extLst>
          </p:cNvPr>
          <p:cNvSpPr>
            <a:spLocks noGrp="1"/>
          </p:cNvSpPr>
          <p:nvPr>
            <p:ph type="dt" sz="half" idx="10"/>
          </p:nvPr>
        </p:nvSpPr>
        <p:spPr/>
        <p:txBody>
          <a:bodyPr/>
          <a:lstStyle/>
          <a:p>
            <a:fld id="{72EC2674-0B28-48D2-84FD-0F514650CC0D}" type="datetimeFigureOut">
              <a:rPr lang="en-GB" smtClean="0"/>
              <a:t>05/11/2023</a:t>
            </a:fld>
            <a:endParaRPr lang="en-GB"/>
          </a:p>
        </p:txBody>
      </p:sp>
      <p:sp>
        <p:nvSpPr>
          <p:cNvPr id="5" name="Footer Placeholder 4">
            <a:extLst>
              <a:ext uri="{FF2B5EF4-FFF2-40B4-BE49-F238E27FC236}">
                <a16:creationId xmlns:a16="http://schemas.microsoft.com/office/drawing/2014/main" id="{14F06308-43A4-180F-F572-4E24FC1A86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58F9B8-97C5-3723-C6AB-BCB5548921E1}"/>
              </a:ext>
            </a:extLst>
          </p:cNvPr>
          <p:cNvSpPr>
            <a:spLocks noGrp="1"/>
          </p:cNvSpPr>
          <p:nvPr>
            <p:ph type="sldNum" sz="quarter" idx="12"/>
          </p:nvPr>
        </p:nvSpPr>
        <p:spPr/>
        <p:txBody>
          <a:bodyPr/>
          <a:lstStyle/>
          <a:p>
            <a:fld id="{22A5BDDD-7CCB-4872-ABFB-35F36FDCCE49}" type="slidenum">
              <a:rPr lang="en-GB" smtClean="0"/>
              <a:t>‹#›</a:t>
            </a:fld>
            <a:endParaRPr lang="en-GB"/>
          </a:p>
        </p:txBody>
      </p:sp>
    </p:spTree>
    <p:extLst>
      <p:ext uri="{BB962C8B-B14F-4D97-AF65-F5344CB8AC3E}">
        <p14:creationId xmlns:p14="http://schemas.microsoft.com/office/powerpoint/2010/main" val="2279772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04F7B-BE39-1E4B-5923-9D20DD61302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B07563-2852-6705-A97A-70EACAFCCD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1E3047-3996-114B-803F-9626B0730636}"/>
              </a:ext>
            </a:extLst>
          </p:cNvPr>
          <p:cNvSpPr>
            <a:spLocks noGrp="1"/>
          </p:cNvSpPr>
          <p:nvPr>
            <p:ph type="dt" sz="half" idx="10"/>
          </p:nvPr>
        </p:nvSpPr>
        <p:spPr/>
        <p:txBody>
          <a:bodyPr/>
          <a:lstStyle/>
          <a:p>
            <a:fld id="{72EC2674-0B28-48D2-84FD-0F514650CC0D}" type="datetimeFigureOut">
              <a:rPr lang="en-GB" smtClean="0"/>
              <a:t>05/11/2023</a:t>
            </a:fld>
            <a:endParaRPr lang="en-GB"/>
          </a:p>
        </p:txBody>
      </p:sp>
      <p:sp>
        <p:nvSpPr>
          <p:cNvPr id="5" name="Footer Placeholder 4">
            <a:extLst>
              <a:ext uri="{FF2B5EF4-FFF2-40B4-BE49-F238E27FC236}">
                <a16:creationId xmlns:a16="http://schemas.microsoft.com/office/drawing/2014/main" id="{69F9D0A6-BDFF-5D74-F3B4-AC063B3356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A07629-F710-3970-68D7-5ACEB3B21775}"/>
              </a:ext>
            </a:extLst>
          </p:cNvPr>
          <p:cNvSpPr>
            <a:spLocks noGrp="1"/>
          </p:cNvSpPr>
          <p:nvPr>
            <p:ph type="sldNum" sz="quarter" idx="12"/>
          </p:nvPr>
        </p:nvSpPr>
        <p:spPr/>
        <p:txBody>
          <a:bodyPr/>
          <a:lstStyle/>
          <a:p>
            <a:fld id="{22A5BDDD-7CCB-4872-ABFB-35F36FDCCE49}" type="slidenum">
              <a:rPr lang="en-GB" smtClean="0"/>
              <a:t>‹#›</a:t>
            </a:fld>
            <a:endParaRPr lang="en-GB"/>
          </a:p>
        </p:txBody>
      </p:sp>
    </p:spTree>
    <p:extLst>
      <p:ext uri="{BB962C8B-B14F-4D97-AF65-F5344CB8AC3E}">
        <p14:creationId xmlns:p14="http://schemas.microsoft.com/office/powerpoint/2010/main" val="2270736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50CC49-D3EF-4A2C-A45B-7706D50FBB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AFFA83-8348-04AA-001D-D44E433061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7B3CAF-1183-4D7B-3E42-6D8C06CAE1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EC2674-0B28-48D2-84FD-0F514650CC0D}" type="datetimeFigureOut">
              <a:rPr lang="en-GB" smtClean="0"/>
              <a:t>05/11/2023</a:t>
            </a:fld>
            <a:endParaRPr lang="en-GB"/>
          </a:p>
        </p:txBody>
      </p:sp>
      <p:sp>
        <p:nvSpPr>
          <p:cNvPr id="5" name="Footer Placeholder 4">
            <a:extLst>
              <a:ext uri="{FF2B5EF4-FFF2-40B4-BE49-F238E27FC236}">
                <a16:creationId xmlns:a16="http://schemas.microsoft.com/office/drawing/2014/main" id="{4E604E2F-A6DD-F6A3-FE78-F89B448B61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4A34FF2-90ED-69D0-51E1-37539EBC53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A5BDDD-7CCB-4872-ABFB-35F36FDCCE49}" type="slidenum">
              <a:rPr lang="en-GB" smtClean="0"/>
              <a:t>‹#›</a:t>
            </a:fld>
            <a:endParaRPr lang="en-GB"/>
          </a:p>
        </p:txBody>
      </p:sp>
    </p:spTree>
    <p:extLst>
      <p:ext uri="{BB962C8B-B14F-4D97-AF65-F5344CB8AC3E}">
        <p14:creationId xmlns:p14="http://schemas.microsoft.com/office/powerpoint/2010/main" val="2874373906"/>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www.youtube.com/watch?v=IocLkk3aYl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12.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1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0F32EE-67EB-0F87-67D8-EC44662F0553}"/>
              </a:ext>
            </a:extLst>
          </p:cNvPr>
          <p:cNvSpPr>
            <a:spLocks noGrp="1"/>
          </p:cNvSpPr>
          <p:nvPr>
            <p:ph type="ctrTitle"/>
          </p:nvPr>
        </p:nvSpPr>
        <p:spPr>
          <a:xfrm>
            <a:off x="838199" y="1174819"/>
            <a:ext cx="4826795" cy="2858363"/>
          </a:xfrm>
        </p:spPr>
        <p:txBody>
          <a:bodyPr>
            <a:normAutofit/>
          </a:bodyPr>
          <a:lstStyle/>
          <a:p>
            <a:pPr algn="l"/>
            <a:r>
              <a:rPr lang="en-GB" sz="7200" dirty="0">
                <a:solidFill>
                  <a:schemeClr val="bg1"/>
                </a:solidFill>
              </a:rPr>
              <a:t>Challenging Stereotypes</a:t>
            </a:r>
          </a:p>
        </p:txBody>
      </p:sp>
      <p:sp>
        <p:nvSpPr>
          <p:cNvPr id="3" name="Subtitle 2">
            <a:extLst>
              <a:ext uri="{FF2B5EF4-FFF2-40B4-BE49-F238E27FC236}">
                <a16:creationId xmlns:a16="http://schemas.microsoft.com/office/drawing/2014/main" id="{67F65082-A429-A217-BB01-E01FA0C2F931}"/>
              </a:ext>
            </a:extLst>
          </p:cNvPr>
          <p:cNvSpPr>
            <a:spLocks noGrp="1"/>
          </p:cNvSpPr>
          <p:nvPr>
            <p:ph type="subTitle" idx="1"/>
          </p:nvPr>
        </p:nvSpPr>
        <p:spPr>
          <a:xfrm>
            <a:off x="835024" y="4414180"/>
            <a:ext cx="4830283" cy="1594507"/>
          </a:xfrm>
        </p:spPr>
        <p:txBody>
          <a:bodyPr>
            <a:normAutofit/>
          </a:bodyPr>
          <a:lstStyle/>
          <a:p>
            <a:pPr algn="l"/>
            <a:endParaRPr lang="en-GB">
              <a:solidFill>
                <a:schemeClr val="bg1"/>
              </a:solidFill>
            </a:endParaRPr>
          </a:p>
        </p:txBody>
      </p:sp>
      <p:pic>
        <p:nvPicPr>
          <p:cNvPr id="1026" name="Picture 2" descr="don_t_stereotype_me__CC_215W - 3Rs">
            <a:extLst>
              <a:ext uri="{FF2B5EF4-FFF2-40B4-BE49-F238E27FC236}">
                <a16:creationId xmlns:a16="http://schemas.microsoft.com/office/drawing/2014/main" id="{CADB915E-8EF2-13AB-6797-3FF62C9E91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25" r="14328" b="1"/>
          <a:stretch/>
        </p:blipFill>
        <p:spPr bwMode="auto">
          <a:xfrm>
            <a:off x="6096000" y="841375"/>
            <a:ext cx="5260975" cy="4707593"/>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1033" name="Freeform: Shape 1032">
            <a:extLst>
              <a:ext uri="{FF2B5EF4-FFF2-40B4-BE49-F238E27FC236}">
                <a16:creationId xmlns:a16="http://schemas.microsoft.com/office/drawing/2014/main" id="{686A5CBB-E03B-4019-8BCD-78975D39E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Freeform: Shape 1034">
            <a:extLst>
              <a:ext uri="{FF2B5EF4-FFF2-40B4-BE49-F238E27FC236}">
                <a16:creationId xmlns:a16="http://schemas.microsoft.com/office/drawing/2014/main" id="{94993204-9792-4E61-A83C-73D4379E2B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extLst>
                <a:ext uri="{28A0092B-C50C-407E-A947-70E740481C1C}">
                  <a14:useLocalDpi xmlns:a14="http://schemas.microsoft.com/office/drawing/2010/main" val="0"/>
                </a:ext>
              </a:extLst>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00112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Gender stereotypes: what’s the harm? </a:t>
            </a:r>
          </a:p>
        </p:txBody>
      </p:sp>
      <p:sp>
        <p:nvSpPr>
          <p:cNvPr id="3" name="TextBox 2">
            <a:extLst>
              <a:ext uri="{FF2B5EF4-FFF2-40B4-BE49-F238E27FC236}">
                <a16:creationId xmlns:a16="http://schemas.microsoft.com/office/drawing/2014/main" id="{725696D3-2618-B63B-8197-0B1374BE2858}"/>
              </a:ext>
            </a:extLst>
          </p:cNvPr>
          <p:cNvSpPr txBox="1"/>
          <p:nvPr/>
        </p:nvSpPr>
        <p:spPr>
          <a:xfrm>
            <a:off x="505634" y="1012807"/>
            <a:ext cx="11180727" cy="1561710"/>
          </a:xfrm>
          <a:custGeom>
            <a:avLst/>
            <a:gdLst>
              <a:gd name="connsiteX0" fmla="*/ 0 w 11180727"/>
              <a:gd name="connsiteY0" fmla="*/ 0 h 1561710"/>
              <a:gd name="connsiteX1" fmla="*/ 810603 w 11180727"/>
              <a:gd name="connsiteY1" fmla="*/ 0 h 1561710"/>
              <a:gd name="connsiteX2" fmla="*/ 1173976 w 11180727"/>
              <a:gd name="connsiteY2" fmla="*/ 0 h 1561710"/>
              <a:gd name="connsiteX3" fmla="*/ 1984579 w 11180727"/>
              <a:gd name="connsiteY3" fmla="*/ 0 h 1561710"/>
              <a:gd name="connsiteX4" fmla="*/ 2347953 w 11180727"/>
              <a:gd name="connsiteY4" fmla="*/ 0 h 1561710"/>
              <a:gd name="connsiteX5" fmla="*/ 2934941 w 11180727"/>
              <a:gd name="connsiteY5" fmla="*/ 0 h 1561710"/>
              <a:gd name="connsiteX6" fmla="*/ 3633736 w 11180727"/>
              <a:gd name="connsiteY6" fmla="*/ 0 h 1561710"/>
              <a:gd name="connsiteX7" fmla="*/ 4556146 w 11180727"/>
              <a:gd name="connsiteY7" fmla="*/ 0 h 1561710"/>
              <a:gd name="connsiteX8" fmla="*/ 5254942 w 11180727"/>
              <a:gd name="connsiteY8" fmla="*/ 0 h 1561710"/>
              <a:gd name="connsiteX9" fmla="*/ 5841930 w 11180727"/>
              <a:gd name="connsiteY9" fmla="*/ 0 h 1561710"/>
              <a:gd name="connsiteX10" fmla="*/ 6540725 w 11180727"/>
              <a:gd name="connsiteY10" fmla="*/ 0 h 1561710"/>
              <a:gd name="connsiteX11" fmla="*/ 6904099 w 11180727"/>
              <a:gd name="connsiteY11" fmla="*/ 0 h 1561710"/>
              <a:gd name="connsiteX12" fmla="*/ 7491087 w 11180727"/>
              <a:gd name="connsiteY12" fmla="*/ 0 h 1561710"/>
              <a:gd name="connsiteX13" fmla="*/ 7854461 w 11180727"/>
              <a:gd name="connsiteY13" fmla="*/ 0 h 1561710"/>
              <a:gd name="connsiteX14" fmla="*/ 8665063 w 11180727"/>
              <a:gd name="connsiteY14" fmla="*/ 0 h 1561710"/>
              <a:gd name="connsiteX15" fmla="*/ 9587473 w 11180727"/>
              <a:gd name="connsiteY15" fmla="*/ 0 h 1561710"/>
              <a:gd name="connsiteX16" fmla="*/ 10286269 w 11180727"/>
              <a:gd name="connsiteY16" fmla="*/ 0 h 1561710"/>
              <a:gd name="connsiteX17" fmla="*/ 11180727 w 11180727"/>
              <a:gd name="connsiteY17" fmla="*/ 0 h 1561710"/>
              <a:gd name="connsiteX18" fmla="*/ 11180727 w 11180727"/>
              <a:gd name="connsiteY18" fmla="*/ 536187 h 1561710"/>
              <a:gd name="connsiteX19" fmla="*/ 11180727 w 11180727"/>
              <a:gd name="connsiteY19" fmla="*/ 1072374 h 1561710"/>
              <a:gd name="connsiteX20" fmla="*/ 11180727 w 11180727"/>
              <a:gd name="connsiteY20" fmla="*/ 1561710 h 1561710"/>
              <a:gd name="connsiteX21" fmla="*/ 10593739 w 11180727"/>
              <a:gd name="connsiteY21" fmla="*/ 1561710 h 1561710"/>
              <a:gd name="connsiteX22" fmla="*/ 9783136 w 11180727"/>
              <a:gd name="connsiteY22" fmla="*/ 1561710 h 1561710"/>
              <a:gd name="connsiteX23" fmla="*/ 9307955 w 11180727"/>
              <a:gd name="connsiteY23" fmla="*/ 1561710 h 1561710"/>
              <a:gd name="connsiteX24" fmla="*/ 8385545 w 11180727"/>
              <a:gd name="connsiteY24" fmla="*/ 1561710 h 1561710"/>
              <a:gd name="connsiteX25" fmla="*/ 7798557 w 11180727"/>
              <a:gd name="connsiteY25" fmla="*/ 1561710 h 1561710"/>
              <a:gd name="connsiteX26" fmla="*/ 7435183 w 11180727"/>
              <a:gd name="connsiteY26" fmla="*/ 1561710 h 1561710"/>
              <a:gd name="connsiteX27" fmla="*/ 6512773 w 11180727"/>
              <a:gd name="connsiteY27" fmla="*/ 1561710 h 1561710"/>
              <a:gd name="connsiteX28" fmla="*/ 5702171 w 11180727"/>
              <a:gd name="connsiteY28" fmla="*/ 1561710 h 1561710"/>
              <a:gd name="connsiteX29" fmla="*/ 5115183 w 11180727"/>
              <a:gd name="connsiteY29" fmla="*/ 1561710 h 1561710"/>
              <a:gd name="connsiteX30" fmla="*/ 4304580 w 11180727"/>
              <a:gd name="connsiteY30" fmla="*/ 1561710 h 1561710"/>
              <a:gd name="connsiteX31" fmla="*/ 3382170 w 11180727"/>
              <a:gd name="connsiteY31" fmla="*/ 1561710 h 1561710"/>
              <a:gd name="connsiteX32" fmla="*/ 2571567 w 11180727"/>
              <a:gd name="connsiteY32" fmla="*/ 1561710 h 1561710"/>
              <a:gd name="connsiteX33" fmla="*/ 2208194 w 11180727"/>
              <a:gd name="connsiteY33" fmla="*/ 1561710 h 1561710"/>
              <a:gd name="connsiteX34" fmla="*/ 1397591 w 11180727"/>
              <a:gd name="connsiteY34" fmla="*/ 1561710 h 1561710"/>
              <a:gd name="connsiteX35" fmla="*/ 0 w 11180727"/>
              <a:gd name="connsiteY35" fmla="*/ 1561710 h 1561710"/>
              <a:gd name="connsiteX36" fmla="*/ 0 w 11180727"/>
              <a:gd name="connsiteY36" fmla="*/ 1041140 h 1561710"/>
              <a:gd name="connsiteX37" fmla="*/ 0 w 11180727"/>
              <a:gd name="connsiteY37" fmla="*/ 551804 h 1561710"/>
              <a:gd name="connsiteX38" fmla="*/ 0 w 11180727"/>
              <a:gd name="connsiteY38" fmla="*/ 0 h 156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0727" h="1561710" fill="none" extrusionOk="0">
                <a:moveTo>
                  <a:pt x="0" y="0"/>
                </a:moveTo>
                <a:cubicBezTo>
                  <a:pt x="298654" y="-22608"/>
                  <a:pt x="454559" y="-23463"/>
                  <a:pt x="810603" y="0"/>
                </a:cubicBezTo>
                <a:cubicBezTo>
                  <a:pt x="1166647" y="23463"/>
                  <a:pt x="1006959" y="-8201"/>
                  <a:pt x="1173976" y="0"/>
                </a:cubicBezTo>
                <a:cubicBezTo>
                  <a:pt x="1340993" y="8201"/>
                  <a:pt x="1657224" y="-9100"/>
                  <a:pt x="1984579" y="0"/>
                </a:cubicBezTo>
                <a:cubicBezTo>
                  <a:pt x="2311934" y="9100"/>
                  <a:pt x="2204911" y="-16873"/>
                  <a:pt x="2347953" y="0"/>
                </a:cubicBezTo>
                <a:cubicBezTo>
                  <a:pt x="2490995" y="16873"/>
                  <a:pt x="2780332" y="28728"/>
                  <a:pt x="2934941" y="0"/>
                </a:cubicBezTo>
                <a:cubicBezTo>
                  <a:pt x="3089550" y="-28728"/>
                  <a:pt x="3459931" y="268"/>
                  <a:pt x="3633736" y="0"/>
                </a:cubicBezTo>
                <a:cubicBezTo>
                  <a:pt x="3807541" y="-268"/>
                  <a:pt x="4345518" y="44492"/>
                  <a:pt x="4556146" y="0"/>
                </a:cubicBezTo>
                <a:cubicBezTo>
                  <a:pt x="4766774" y="-44492"/>
                  <a:pt x="4954676" y="27122"/>
                  <a:pt x="5254942" y="0"/>
                </a:cubicBezTo>
                <a:cubicBezTo>
                  <a:pt x="5555208" y="-27122"/>
                  <a:pt x="5652840" y="25858"/>
                  <a:pt x="5841930" y="0"/>
                </a:cubicBezTo>
                <a:cubicBezTo>
                  <a:pt x="6031020" y="-25858"/>
                  <a:pt x="6204220" y="-34652"/>
                  <a:pt x="6540725" y="0"/>
                </a:cubicBezTo>
                <a:cubicBezTo>
                  <a:pt x="6877231" y="34652"/>
                  <a:pt x="6821916" y="4206"/>
                  <a:pt x="6904099" y="0"/>
                </a:cubicBezTo>
                <a:cubicBezTo>
                  <a:pt x="6986282" y="-4206"/>
                  <a:pt x="7319382" y="20049"/>
                  <a:pt x="7491087" y="0"/>
                </a:cubicBezTo>
                <a:cubicBezTo>
                  <a:pt x="7662792" y="-20049"/>
                  <a:pt x="7736768" y="5798"/>
                  <a:pt x="7854461" y="0"/>
                </a:cubicBezTo>
                <a:cubicBezTo>
                  <a:pt x="7972154" y="-5798"/>
                  <a:pt x="8438218" y="25290"/>
                  <a:pt x="8665063" y="0"/>
                </a:cubicBezTo>
                <a:cubicBezTo>
                  <a:pt x="8891908" y="-25290"/>
                  <a:pt x="9207655" y="27461"/>
                  <a:pt x="9587473" y="0"/>
                </a:cubicBezTo>
                <a:cubicBezTo>
                  <a:pt x="9967291" y="-27461"/>
                  <a:pt x="9978481" y="18307"/>
                  <a:pt x="10286269" y="0"/>
                </a:cubicBezTo>
                <a:cubicBezTo>
                  <a:pt x="10594057" y="-18307"/>
                  <a:pt x="10798981" y="-17833"/>
                  <a:pt x="11180727" y="0"/>
                </a:cubicBezTo>
                <a:cubicBezTo>
                  <a:pt x="11162827" y="267815"/>
                  <a:pt x="11188102" y="416303"/>
                  <a:pt x="11180727" y="536187"/>
                </a:cubicBezTo>
                <a:cubicBezTo>
                  <a:pt x="11173352" y="656071"/>
                  <a:pt x="11203135" y="934739"/>
                  <a:pt x="11180727" y="1072374"/>
                </a:cubicBezTo>
                <a:cubicBezTo>
                  <a:pt x="11158319" y="1210009"/>
                  <a:pt x="11199105" y="1461455"/>
                  <a:pt x="11180727" y="1561710"/>
                </a:cubicBezTo>
                <a:cubicBezTo>
                  <a:pt x="10934799" y="1541320"/>
                  <a:pt x="10820520" y="1555431"/>
                  <a:pt x="10593739" y="1561710"/>
                </a:cubicBezTo>
                <a:cubicBezTo>
                  <a:pt x="10366958" y="1567989"/>
                  <a:pt x="10022132" y="1590804"/>
                  <a:pt x="9783136" y="1561710"/>
                </a:cubicBezTo>
                <a:cubicBezTo>
                  <a:pt x="9544140" y="1532616"/>
                  <a:pt x="9412573" y="1570070"/>
                  <a:pt x="9307955" y="1561710"/>
                </a:cubicBezTo>
                <a:cubicBezTo>
                  <a:pt x="9203337" y="1553350"/>
                  <a:pt x="8753332" y="1547501"/>
                  <a:pt x="8385545" y="1561710"/>
                </a:cubicBezTo>
                <a:cubicBezTo>
                  <a:pt x="8017758" y="1575920"/>
                  <a:pt x="7982016" y="1546977"/>
                  <a:pt x="7798557" y="1561710"/>
                </a:cubicBezTo>
                <a:cubicBezTo>
                  <a:pt x="7615098" y="1576443"/>
                  <a:pt x="7597797" y="1571470"/>
                  <a:pt x="7435183" y="1561710"/>
                </a:cubicBezTo>
                <a:cubicBezTo>
                  <a:pt x="7272569" y="1551950"/>
                  <a:pt x="6888704" y="1572425"/>
                  <a:pt x="6512773" y="1561710"/>
                </a:cubicBezTo>
                <a:cubicBezTo>
                  <a:pt x="6136842" y="1550996"/>
                  <a:pt x="5954579" y="1587280"/>
                  <a:pt x="5702171" y="1561710"/>
                </a:cubicBezTo>
                <a:cubicBezTo>
                  <a:pt x="5449763" y="1536140"/>
                  <a:pt x="5299463" y="1537150"/>
                  <a:pt x="5115183" y="1561710"/>
                </a:cubicBezTo>
                <a:cubicBezTo>
                  <a:pt x="4930903" y="1586270"/>
                  <a:pt x="4481531" y="1573342"/>
                  <a:pt x="4304580" y="1561710"/>
                </a:cubicBezTo>
                <a:cubicBezTo>
                  <a:pt x="4127629" y="1550078"/>
                  <a:pt x="3781965" y="1594792"/>
                  <a:pt x="3382170" y="1561710"/>
                </a:cubicBezTo>
                <a:cubicBezTo>
                  <a:pt x="2982375" y="1528629"/>
                  <a:pt x="2767541" y="1551268"/>
                  <a:pt x="2571567" y="1561710"/>
                </a:cubicBezTo>
                <a:cubicBezTo>
                  <a:pt x="2375593" y="1572152"/>
                  <a:pt x="2336029" y="1565434"/>
                  <a:pt x="2208194" y="1561710"/>
                </a:cubicBezTo>
                <a:cubicBezTo>
                  <a:pt x="2080359" y="1557986"/>
                  <a:pt x="1646108" y="1536793"/>
                  <a:pt x="1397591" y="1561710"/>
                </a:cubicBezTo>
                <a:cubicBezTo>
                  <a:pt x="1149074" y="1586627"/>
                  <a:pt x="376774" y="1555690"/>
                  <a:pt x="0" y="1561710"/>
                </a:cubicBezTo>
                <a:cubicBezTo>
                  <a:pt x="17312" y="1387505"/>
                  <a:pt x="20714" y="1157519"/>
                  <a:pt x="0" y="1041140"/>
                </a:cubicBezTo>
                <a:cubicBezTo>
                  <a:pt x="-20714" y="924761"/>
                  <a:pt x="-19736" y="665519"/>
                  <a:pt x="0" y="551804"/>
                </a:cubicBezTo>
                <a:cubicBezTo>
                  <a:pt x="19736" y="438089"/>
                  <a:pt x="23464" y="138374"/>
                  <a:pt x="0" y="0"/>
                </a:cubicBezTo>
                <a:close/>
              </a:path>
              <a:path w="11180727" h="1561710" stroke="0" extrusionOk="0">
                <a:moveTo>
                  <a:pt x="0" y="0"/>
                </a:moveTo>
                <a:cubicBezTo>
                  <a:pt x="375071" y="-23908"/>
                  <a:pt x="565461" y="11207"/>
                  <a:pt x="810603" y="0"/>
                </a:cubicBezTo>
                <a:cubicBezTo>
                  <a:pt x="1055745" y="-11207"/>
                  <a:pt x="1126492" y="16739"/>
                  <a:pt x="1285784" y="0"/>
                </a:cubicBezTo>
                <a:cubicBezTo>
                  <a:pt x="1445076" y="-16739"/>
                  <a:pt x="1583715" y="-22971"/>
                  <a:pt x="1872772" y="0"/>
                </a:cubicBezTo>
                <a:cubicBezTo>
                  <a:pt x="2161829" y="22971"/>
                  <a:pt x="2107907" y="311"/>
                  <a:pt x="2236145" y="0"/>
                </a:cubicBezTo>
                <a:cubicBezTo>
                  <a:pt x="2364383" y="-311"/>
                  <a:pt x="2492798" y="6273"/>
                  <a:pt x="2599519" y="0"/>
                </a:cubicBezTo>
                <a:cubicBezTo>
                  <a:pt x="2706240" y="-6273"/>
                  <a:pt x="3147149" y="13606"/>
                  <a:pt x="3410122" y="0"/>
                </a:cubicBezTo>
                <a:cubicBezTo>
                  <a:pt x="3673095" y="-13606"/>
                  <a:pt x="3803730" y="4979"/>
                  <a:pt x="3997110" y="0"/>
                </a:cubicBezTo>
                <a:cubicBezTo>
                  <a:pt x="4190490" y="-4979"/>
                  <a:pt x="4537077" y="-20264"/>
                  <a:pt x="4695905" y="0"/>
                </a:cubicBezTo>
                <a:cubicBezTo>
                  <a:pt x="4854733" y="20264"/>
                  <a:pt x="5163549" y="22726"/>
                  <a:pt x="5394701" y="0"/>
                </a:cubicBezTo>
                <a:cubicBezTo>
                  <a:pt x="5625853" y="-22726"/>
                  <a:pt x="5873543" y="37091"/>
                  <a:pt x="6205303" y="0"/>
                </a:cubicBezTo>
                <a:cubicBezTo>
                  <a:pt x="6537063" y="-37091"/>
                  <a:pt x="6817484" y="-16523"/>
                  <a:pt x="7015906" y="0"/>
                </a:cubicBezTo>
                <a:cubicBezTo>
                  <a:pt x="7214328" y="16523"/>
                  <a:pt x="7523634" y="16052"/>
                  <a:pt x="7938316" y="0"/>
                </a:cubicBezTo>
                <a:cubicBezTo>
                  <a:pt x="8352998" y="-16052"/>
                  <a:pt x="8283967" y="10531"/>
                  <a:pt x="8413497" y="0"/>
                </a:cubicBezTo>
                <a:cubicBezTo>
                  <a:pt x="8543027" y="-10531"/>
                  <a:pt x="8735245" y="11542"/>
                  <a:pt x="8888678" y="0"/>
                </a:cubicBezTo>
                <a:cubicBezTo>
                  <a:pt x="9042111" y="-11542"/>
                  <a:pt x="9336361" y="11595"/>
                  <a:pt x="9699281" y="0"/>
                </a:cubicBezTo>
                <a:cubicBezTo>
                  <a:pt x="10062201" y="-11595"/>
                  <a:pt x="10186274" y="27368"/>
                  <a:pt x="10398076" y="0"/>
                </a:cubicBezTo>
                <a:cubicBezTo>
                  <a:pt x="10609878" y="-27368"/>
                  <a:pt x="10999654" y="-8500"/>
                  <a:pt x="11180727" y="0"/>
                </a:cubicBezTo>
                <a:cubicBezTo>
                  <a:pt x="11166933" y="227741"/>
                  <a:pt x="11162590" y="297637"/>
                  <a:pt x="11180727" y="536187"/>
                </a:cubicBezTo>
                <a:cubicBezTo>
                  <a:pt x="11198864" y="774737"/>
                  <a:pt x="11162507" y="853323"/>
                  <a:pt x="11180727" y="1025523"/>
                </a:cubicBezTo>
                <a:cubicBezTo>
                  <a:pt x="11198947" y="1197723"/>
                  <a:pt x="11164177" y="1353405"/>
                  <a:pt x="11180727" y="1561710"/>
                </a:cubicBezTo>
                <a:cubicBezTo>
                  <a:pt x="11018388" y="1555270"/>
                  <a:pt x="10670852" y="1580552"/>
                  <a:pt x="10370124" y="1561710"/>
                </a:cubicBezTo>
                <a:cubicBezTo>
                  <a:pt x="10069396" y="1542868"/>
                  <a:pt x="9812701" y="1547647"/>
                  <a:pt x="9671329" y="1561710"/>
                </a:cubicBezTo>
                <a:cubicBezTo>
                  <a:pt x="9529957" y="1575773"/>
                  <a:pt x="9136677" y="1584750"/>
                  <a:pt x="8972533" y="1561710"/>
                </a:cubicBezTo>
                <a:cubicBezTo>
                  <a:pt x="8808389" y="1538670"/>
                  <a:pt x="8561671" y="1535563"/>
                  <a:pt x="8273738" y="1561710"/>
                </a:cubicBezTo>
                <a:cubicBezTo>
                  <a:pt x="7985805" y="1587857"/>
                  <a:pt x="8041542" y="1543710"/>
                  <a:pt x="7910364" y="1561710"/>
                </a:cubicBezTo>
                <a:cubicBezTo>
                  <a:pt x="7779186" y="1579710"/>
                  <a:pt x="7369677" y="1564747"/>
                  <a:pt x="7211569" y="1561710"/>
                </a:cubicBezTo>
                <a:cubicBezTo>
                  <a:pt x="7053462" y="1558673"/>
                  <a:pt x="6823710" y="1540896"/>
                  <a:pt x="6624581" y="1561710"/>
                </a:cubicBezTo>
                <a:cubicBezTo>
                  <a:pt x="6425452" y="1582524"/>
                  <a:pt x="5933133" y="1586175"/>
                  <a:pt x="5702171" y="1561710"/>
                </a:cubicBezTo>
                <a:cubicBezTo>
                  <a:pt x="5471209" y="1537246"/>
                  <a:pt x="5508160" y="1556329"/>
                  <a:pt x="5338797" y="1561710"/>
                </a:cubicBezTo>
                <a:cubicBezTo>
                  <a:pt x="5169434" y="1567091"/>
                  <a:pt x="5123365" y="1565296"/>
                  <a:pt x="4975424" y="1561710"/>
                </a:cubicBezTo>
                <a:cubicBezTo>
                  <a:pt x="4827483" y="1558124"/>
                  <a:pt x="4417837" y="1547928"/>
                  <a:pt x="4164821" y="1561710"/>
                </a:cubicBezTo>
                <a:cubicBezTo>
                  <a:pt x="3911805" y="1575492"/>
                  <a:pt x="3871499" y="1574721"/>
                  <a:pt x="3689640" y="1561710"/>
                </a:cubicBezTo>
                <a:cubicBezTo>
                  <a:pt x="3507781" y="1548699"/>
                  <a:pt x="3271154" y="1588268"/>
                  <a:pt x="3102652" y="1561710"/>
                </a:cubicBezTo>
                <a:cubicBezTo>
                  <a:pt x="2934150" y="1535152"/>
                  <a:pt x="2397197" y="1574834"/>
                  <a:pt x="2180242" y="1561710"/>
                </a:cubicBezTo>
                <a:cubicBezTo>
                  <a:pt x="1963287" y="1548587"/>
                  <a:pt x="1878845" y="1563775"/>
                  <a:pt x="1593254" y="1561710"/>
                </a:cubicBezTo>
                <a:cubicBezTo>
                  <a:pt x="1307663" y="1559645"/>
                  <a:pt x="1159303" y="1558142"/>
                  <a:pt x="1006265" y="1561710"/>
                </a:cubicBezTo>
                <a:cubicBezTo>
                  <a:pt x="853227" y="1565278"/>
                  <a:pt x="365308" y="1569618"/>
                  <a:pt x="0" y="1561710"/>
                </a:cubicBezTo>
                <a:cubicBezTo>
                  <a:pt x="20876" y="1332716"/>
                  <a:pt x="-3203" y="1204037"/>
                  <a:pt x="0" y="1072374"/>
                </a:cubicBezTo>
                <a:cubicBezTo>
                  <a:pt x="3203" y="940711"/>
                  <a:pt x="8247" y="712391"/>
                  <a:pt x="0" y="583038"/>
                </a:cubicBezTo>
                <a:cubicBezTo>
                  <a:pt x="-8247" y="453685"/>
                  <a:pt x="16618" y="193719"/>
                  <a:pt x="0" y="0"/>
                </a:cubicBezTo>
                <a:close/>
              </a:path>
            </a:pathLst>
          </a:custGeom>
          <a:solidFill>
            <a:schemeClr val="accent2">
              <a:lumMod val="20000"/>
              <a:lumOff val="80000"/>
            </a:schemeClr>
          </a:solidFill>
          <a:ln>
            <a:solidFill>
              <a:schemeClr val="tx1"/>
            </a:solidFill>
            <a:extLst>
              <a:ext uri="{C807C97D-BFC1-408E-A445-0C87EB9F89A2}">
                <ask:lineSketchStyleProps xmlns="" xmlns:ask="http://schemas.microsoft.com/office/drawing/2018/sketchyshapes" sd="4167221547">
                  <a:prstGeom prst="rect">
                    <a:avLst/>
                  </a:prstGeom>
                  <ask:type>
                    <ask:lineSketchFreehand/>
                  </ask:type>
                </ask:lineSketchStyleProps>
              </a:ext>
            </a:extLst>
          </a:ln>
        </p:spPr>
        <p:txBody>
          <a:bodyPr wrap="square">
            <a:spAutoFit/>
          </a:bodyPr>
          <a:lstStyle>
            <a:defPPr>
              <a:defRPr lang="en-US"/>
            </a:defPPr>
            <a:lvl1pPr>
              <a:lnSpc>
                <a:spcPct val="150000"/>
              </a:lnSpc>
              <a:defRPr sz="2200">
                <a:latin typeface="Open Sans" panose="020B0606030504020204" pitchFamily="34" charset="0"/>
                <a:ea typeface="Open Sans" panose="020B0606030504020204" pitchFamily="34" charset="0"/>
                <a:cs typeface="Open Sans" panose="020B0606030504020204" pitchFamily="34" charset="0"/>
              </a:defRPr>
            </a:lvl1pP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Gareth is a 16-year-old male, and he wants to become a nurse. He has just arranged work experience in a hospital. Some of Gareth’s friends laughed and made jokes when he told them about his career goal. One friend said, ‘that’s a woman’s job.’</a:t>
            </a:r>
            <a:endParaRPr lang="en-GB" dirty="0"/>
          </a:p>
        </p:txBody>
      </p:sp>
      <p:sp>
        <p:nvSpPr>
          <p:cNvPr id="11" name="TextBox 10">
            <a:extLst>
              <a:ext uri="{FF2B5EF4-FFF2-40B4-BE49-F238E27FC236}">
                <a16:creationId xmlns:a16="http://schemas.microsoft.com/office/drawing/2014/main" id="{2A1F851F-CF1F-949E-5C24-77E9D2932715}"/>
              </a:ext>
            </a:extLst>
          </p:cNvPr>
          <p:cNvSpPr txBox="1"/>
          <p:nvPr/>
        </p:nvSpPr>
        <p:spPr>
          <a:xfrm>
            <a:off x="505634" y="2696126"/>
            <a:ext cx="7547503" cy="3174716"/>
          </a:xfrm>
          <a:prstGeom prst="roundRect">
            <a:avLst>
              <a:gd name="adj" fmla="val 4916"/>
            </a:avLst>
          </a:prstGeom>
          <a:solidFill>
            <a:schemeClr val="bg2"/>
          </a:solidFill>
          <a:ln>
            <a:solidFill>
              <a:schemeClr val="tx1"/>
            </a:solidFill>
          </a:ln>
        </p:spPr>
        <p:txBody>
          <a:bodyPr wrap="square">
            <a:spAutoFit/>
          </a:bodyPr>
          <a:lstStyle>
            <a:defPPr>
              <a:defRPr lang="en-US"/>
            </a:defPPr>
            <a:lvl1pPr>
              <a:lnSpc>
                <a:spcPct val="150000"/>
              </a:lnSpc>
              <a:defRPr sz="2200">
                <a:latin typeface="Open Sans" panose="020B0606030504020204" pitchFamily="34" charset="0"/>
                <a:ea typeface="Open Sans" panose="020B0606030504020204" pitchFamily="34" charset="0"/>
                <a:cs typeface="Open Sans" panose="020B0606030504020204" pitchFamily="34" charset="0"/>
              </a:defRPr>
            </a:lvl1pPr>
          </a:lstStyle>
          <a:p>
            <a:pPr marL="457200" indent="-457200">
              <a:buFont typeface="+mj-lt"/>
              <a:buAutoNum type="arabicPeriod"/>
            </a:pPr>
            <a:r>
              <a:rPr lang="en-GB" dirty="0"/>
              <a:t>Why might Gareth’s friends think nursing is a ‘</a:t>
            </a:r>
            <a:r>
              <a:rPr lang="en-GB" b="1" dirty="0"/>
              <a:t>woman’s job</a:t>
            </a:r>
            <a:r>
              <a:rPr lang="en-GB" dirty="0"/>
              <a:t>?’ List as many reasons as possible.</a:t>
            </a:r>
          </a:p>
          <a:p>
            <a:pPr marL="457200" indent="-457200">
              <a:buFont typeface="+mj-lt"/>
              <a:buAutoNum type="arabicPeriod"/>
            </a:pPr>
            <a:r>
              <a:rPr lang="en-GB" dirty="0"/>
              <a:t>Why do you think some people </a:t>
            </a:r>
            <a:r>
              <a:rPr lang="en-GB" b="1" dirty="0"/>
              <a:t>laugh</a:t>
            </a:r>
            <a:r>
              <a:rPr lang="en-GB" dirty="0"/>
              <a:t> when they see others going against gender stereotypes?</a:t>
            </a:r>
          </a:p>
          <a:p>
            <a:pPr marL="457200" indent="-457200">
              <a:buFont typeface="+mj-lt"/>
              <a:buAutoNum type="arabicPeriod"/>
            </a:pPr>
            <a:r>
              <a:rPr lang="en-GB" dirty="0"/>
              <a:t>How might the friends’ reactions make Gareth </a:t>
            </a:r>
            <a:r>
              <a:rPr lang="en-GB" b="1" dirty="0"/>
              <a:t>feel</a:t>
            </a:r>
            <a:r>
              <a:rPr lang="en-GB" dirty="0"/>
              <a:t>? Do you think they </a:t>
            </a:r>
            <a:r>
              <a:rPr lang="en-GB" b="1" dirty="0"/>
              <a:t>intended</a:t>
            </a:r>
            <a:r>
              <a:rPr lang="en-GB" dirty="0"/>
              <a:t> for him to feel this way?</a:t>
            </a:r>
          </a:p>
        </p:txBody>
      </p:sp>
      <p:pic>
        <p:nvPicPr>
          <p:cNvPr id="5" name="Picture 4" descr="Aerial of healthcare colleagues">
            <a:extLst>
              <a:ext uri="{FF2B5EF4-FFF2-40B4-BE49-F238E27FC236}">
                <a16:creationId xmlns:a16="http://schemas.microsoft.com/office/drawing/2014/main" id="{DBF94634-7CD1-6812-EEF2-012F94A10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5073" y="3284863"/>
            <a:ext cx="3121288" cy="1997242"/>
          </a:xfrm>
          <a:prstGeom prst="rect">
            <a:avLst/>
          </a:prstGeom>
        </p:spPr>
      </p:pic>
    </p:spTree>
    <p:extLst>
      <p:ext uri="{BB962C8B-B14F-4D97-AF65-F5344CB8AC3E}">
        <p14:creationId xmlns:p14="http://schemas.microsoft.com/office/powerpoint/2010/main" val="80910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How can we challenge gender stereotypes? </a:t>
            </a:r>
          </a:p>
        </p:txBody>
      </p:sp>
      <p:sp>
        <p:nvSpPr>
          <p:cNvPr id="2" name="TextBox 1">
            <a:extLst>
              <a:ext uri="{FF2B5EF4-FFF2-40B4-BE49-F238E27FC236}">
                <a16:creationId xmlns:a16="http://schemas.microsoft.com/office/drawing/2014/main" id="{0F8D0714-CC56-9F5B-4A6A-B6C7507C7A64}"/>
              </a:ext>
            </a:extLst>
          </p:cNvPr>
          <p:cNvSpPr txBox="1"/>
          <p:nvPr/>
        </p:nvSpPr>
        <p:spPr>
          <a:xfrm>
            <a:off x="266439" y="801124"/>
            <a:ext cx="11659122" cy="257737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199B1C41-996B-5E9F-6672-66EE5FFFFC35}"/>
              </a:ext>
            </a:extLst>
          </p:cNvPr>
          <p:cNvSpPr txBox="1"/>
          <p:nvPr/>
        </p:nvSpPr>
        <p:spPr>
          <a:xfrm>
            <a:off x="744831" y="4004615"/>
            <a:ext cx="7981726" cy="1727849"/>
          </a:xfrm>
          <a:prstGeom prst="roundRect">
            <a:avLst/>
          </a:prstGeom>
          <a:solidFill>
            <a:schemeClr val="bg2"/>
          </a:solidFill>
          <a:ln>
            <a:solidFill>
              <a:schemeClr val="tx1"/>
            </a:solidFill>
          </a:ln>
        </p:spPr>
        <p:txBody>
          <a:bodyPr wrap="square">
            <a:spAutoFit/>
          </a:bodyPr>
          <a:lstStyle>
            <a:defPPr>
              <a:defRPr lang="en-US"/>
            </a:defPPr>
            <a:lvl1pPr>
              <a:lnSpc>
                <a:spcPct val="150000"/>
              </a:lnSpc>
              <a:defRPr sz="2200">
                <a:latin typeface="Open Sans" panose="020B0606030504020204" pitchFamily="34" charset="0"/>
                <a:ea typeface="Open Sans" panose="020B0606030504020204" pitchFamily="34" charset="0"/>
                <a:cs typeface="Open Sans" panose="020B0606030504020204" pitchFamily="34" charset="0"/>
              </a:defRPr>
            </a:lvl1pPr>
          </a:lstStyle>
          <a:p>
            <a:pPr marL="457200" indent="-457200">
              <a:buAutoNum type="arabicParenR"/>
            </a:pPr>
            <a:r>
              <a:rPr lang="en-GB" dirty="0"/>
              <a:t>Write down one thing you could do to </a:t>
            </a:r>
            <a:r>
              <a:rPr lang="en-GB" b="1" dirty="0">
                <a:solidFill>
                  <a:srgbClr val="00B050"/>
                </a:solidFill>
              </a:rPr>
              <a:t>support</a:t>
            </a:r>
            <a:r>
              <a:rPr lang="en-GB" dirty="0"/>
              <a:t> Gareth.</a:t>
            </a:r>
          </a:p>
          <a:p>
            <a:pPr marL="457200" indent="-457200">
              <a:buAutoNum type="arabicParenR"/>
            </a:pPr>
            <a:r>
              <a:rPr lang="en-GB" dirty="0"/>
              <a:t>Write down one thing you could do to </a:t>
            </a:r>
            <a:r>
              <a:rPr lang="en-GB" b="1" dirty="0">
                <a:solidFill>
                  <a:srgbClr val="FF0000"/>
                </a:solidFill>
              </a:rPr>
              <a:t>challenge</a:t>
            </a:r>
            <a:r>
              <a:rPr lang="en-GB" dirty="0"/>
              <a:t> the behaviour of Gareth’s other friends.</a:t>
            </a:r>
          </a:p>
        </p:txBody>
      </p:sp>
      <p:sp>
        <p:nvSpPr>
          <p:cNvPr id="7" name="TextBox 6">
            <a:extLst>
              <a:ext uri="{FF2B5EF4-FFF2-40B4-BE49-F238E27FC236}">
                <a16:creationId xmlns:a16="http://schemas.microsoft.com/office/drawing/2014/main" id="{87DA10FB-BF61-04AC-58C1-EFD715613FF1}"/>
              </a:ext>
            </a:extLst>
          </p:cNvPr>
          <p:cNvSpPr txBox="1"/>
          <p:nvPr/>
        </p:nvSpPr>
        <p:spPr>
          <a:xfrm>
            <a:off x="274049" y="933328"/>
            <a:ext cx="11732189" cy="345453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2200" b="0" dirty="0">
                <a:solidFill>
                  <a:prstClr val="black"/>
                </a:solidFill>
                <a:latin typeface="Open Sans" panose="020B0606030504020204" pitchFamily="34" charset="0"/>
                <a:ea typeface="Open Sans" panose="020B0606030504020204" pitchFamily="34" charset="0"/>
                <a:cs typeface="Open Sans" panose="020B0606030504020204" pitchFamily="34" charset="0"/>
              </a:rPr>
              <a:t>Remind yourself of Gareth’s case study.</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16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Imagine you are friends with Gareth.</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Graphic 8" descr="Thumbs up sign with solid fill">
            <a:extLst>
              <a:ext uri="{FF2B5EF4-FFF2-40B4-BE49-F238E27FC236}">
                <a16:creationId xmlns:a16="http://schemas.microsoft.com/office/drawing/2014/main" id="{FF1F7D07-E979-72D1-C401-5852C9CB131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21414" y="4341747"/>
            <a:ext cx="914400" cy="914400"/>
          </a:xfrm>
          <a:prstGeom prst="rect">
            <a:avLst/>
          </a:prstGeom>
        </p:spPr>
      </p:pic>
      <p:pic>
        <p:nvPicPr>
          <p:cNvPr id="11" name="Graphic 10" descr="Thumbs Down with solid fill">
            <a:extLst>
              <a:ext uri="{FF2B5EF4-FFF2-40B4-BE49-F238E27FC236}">
                <a16:creationId xmlns:a16="http://schemas.microsoft.com/office/drawing/2014/main" id="{58571709-D1F4-1A5C-3D31-474CC3FDF1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44533" y="4341747"/>
            <a:ext cx="914400" cy="914400"/>
          </a:xfrm>
          <a:prstGeom prst="rect">
            <a:avLst/>
          </a:prstGeom>
        </p:spPr>
      </p:pic>
      <p:sp>
        <p:nvSpPr>
          <p:cNvPr id="12" name="TextBox 11">
            <a:extLst>
              <a:ext uri="{FF2B5EF4-FFF2-40B4-BE49-F238E27FC236}">
                <a16:creationId xmlns:a16="http://schemas.microsoft.com/office/drawing/2014/main" id="{34C25D33-9A6C-5194-1993-69A4EF3A1F4F}"/>
              </a:ext>
            </a:extLst>
          </p:cNvPr>
          <p:cNvSpPr txBox="1"/>
          <p:nvPr/>
        </p:nvSpPr>
        <p:spPr>
          <a:xfrm>
            <a:off x="505634" y="1629026"/>
            <a:ext cx="11180727" cy="1561710"/>
          </a:xfrm>
          <a:custGeom>
            <a:avLst/>
            <a:gdLst>
              <a:gd name="connsiteX0" fmla="*/ 0 w 11180727"/>
              <a:gd name="connsiteY0" fmla="*/ 0 h 1561710"/>
              <a:gd name="connsiteX1" fmla="*/ 810603 w 11180727"/>
              <a:gd name="connsiteY1" fmla="*/ 0 h 1561710"/>
              <a:gd name="connsiteX2" fmla="*/ 1173976 w 11180727"/>
              <a:gd name="connsiteY2" fmla="*/ 0 h 1561710"/>
              <a:gd name="connsiteX3" fmla="*/ 1984579 w 11180727"/>
              <a:gd name="connsiteY3" fmla="*/ 0 h 1561710"/>
              <a:gd name="connsiteX4" fmla="*/ 2347953 w 11180727"/>
              <a:gd name="connsiteY4" fmla="*/ 0 h 1561710"/>
              <a:gd name="connsiteX5" fmla="*/ 2934941 w 11180727"/>
              <a:gd name="connsiteY5" fmla="*/ 0 h 1561710"/>
              <a:gd name="connsiteX6" fmla="*/ 3633736 w 11180727"/>
              <a:gd name="connsiteY6" fmla="*/ 0 h 1561710"/>
              <a:gd name="connsiteX7" fmla="*/ 4556146 w 11180727"/>
              <a:gd name="connsiteY7" fmla="*/ 0 h 1561710"/>
              <a:gd name="connsiteX8" fmla="*/ 5254942 w 11180727"/>
              <a:gd name="connsiteY8" fmla="*/ 0 h 1561710"/>
              <a:gd name="connsiteX9" fmla="*/ 5841930 w 11180727"/>
              <a:gd name="connsiteY9" fmla="*/ 0 h 1561710"/>
              <a:gd name="connsiteX10" fmla="*/ 6540725 w 11180727"/>
              <a:gd name="connsiteY10" fmla="*/ 0 h 1561710"/>
              <a:gd name="connsiteX11" fmla="*/ 6904099 w 11180727"/>
              <a:gd name="connsiteY11" fmla="*/ 0 h 1561710"/>
              <a:gd name="connsiteX12" fmla="*/ 7491087 w 11180727"/>
              <a:gd name="connsiteY12" fmla="*/ 0 h 1561710"/>
              <a:gd name="connsiteX13" fmla="*/ 7854461 w 11180727"/>
              <a:gd name="connsiteY13" fmla="*/ 0 h 1561710"/>
              <a:gd name="connsiteX14" fmla="*/ 8665063 w 11180727"/>
              <a:gd name="connsiteY14" fmla="*/ 0 h 1561710"/>
              <a:gd name="connsiteX15" fmla="*/ 9587473 w 11180727"/>
              <a:gd name="connsiteY15" fmla="*/ 0 h 1561710"/>
              <a:gd name="connsiteX16" fmla="*/ 10286269 w 11180727"/>
              <a:gd name="connsiteY16" fmla="*/ 0 h 1561710"/>
              <a:gd name="connsiteX17" fmla="*/ 11180727 w 11180727"/>
              <a:gd name="connsiteY17" fmla="*/ 0 h 1561710"/>
              <a:gd name="connsiteX18" fmla="*/ 11180727 w 11180727"/>
              <a:gd name="connsiteY18" fmla="*/ 536187 h 1561710"/>
              <a:gd name="connsiteX19" fmla="*/ 11180727 w 11180727"/>
              <a:gd name="connsiteY19" fmla="*/ 1072374 h 1561710"/>
              <a:gd name="connsiteX20" fmla="*/ 11180727 w 11180727"/>
              <a:gd name="connsiteY20" fmla="*/ 1561710 h 1561710"/>
              <a:gd name="connsiteX21" fmla="*/ 10593739 w 11180727"/>
              <a:gd name="connsiteY21" fmla="*/ 1561710 h 1561710"/>
              <a:gd name="connsiteX22" fmla="*/ 9783136 w 11180727"/>
              <a:gd name="connsiteY22" fmla="*/ 1561710 h 1561710"/>
              <a:gd name="connsiteX23" fmla="*/ 9307955 w 11180727"/>
              <a:gd name="connsiteY23" fmla="*/ 1561710 h 1561710"/>
              <a:gd name="connsiteX24" fmla="*/ 8385545 w 11180727"/>
              <a:gd name="connsiteY24" fmla="*/ 1561710 h 1561710"/>
              <a:gd name="connsiteX25" fmla="*/ 7798557 w 11180727"/>
              <a:gd name="connsiteY25" fmla="*/ 1561710 h 1561710"/>
              <a:gd name="connsiteX26" fmla="*/ 7435183 w 11180727"/>
              <a:gd name="connsiteY26" fmla="*/ 1561710 h 1561710"/>
              <a:gd name="connsiteX27" fmla="*/ 6512773 w 11180727"/>
              <a:gd name="connsiteY27" fmla="*/ 1561710 h 1561710"/>
              <a:gd name="connsiteX28" fmla="*/ 5702171 w 11180727"/>
              <a:gd name="connsiteY28" fmla="*/ 1561710 h 1561710"/>
              <a:gd name="connsiteX29" fmla="*/ 5115183 w 11180727"/>
              <a:gd name="connsiteY29" fmla="*/ 1561710 h 1561710"/>
              <a:gd name="connsiteX30" fmla="*/ 4304580 w 11180727"/>
              <a:gd name="connsiteY30" fmla="*/ 1561710 h 1561710"/>
              <a:gd name="connsiteX31" fmla="*/ 3382170 w 11180727"/>
              <a:gd name="connsiteY31" fmla="*/ 1561710 h 1561710"/>
              <a:gd name="connsiteX32" fmla="*/ 2571567 w 11180727"/>
              <a:gd name="connsiteY32" fmla="*/ 1561710 h 1561710"/>
              <a:gd name="connsiteX33" fmla="*/ 2208194 w 11180727"/>
              <a:gd name="connsiteY33" fmla="*/ 1561710 h 1561710"/>
              <a:gd name="connsiteX34" fmla="*/ 1397591 w 11180727"/>
              <a:gd name="connsiteY34" fmla="*/ 1561710 h 1561710"/>
              <a:gd name="connsiteX35" fmla="*/ 0 w 11180727"/>
              <a:gd name="connsiteY35" fmla="*/ 1561710 h 1561710"/>
              <a:gd name="connsiteX36" fmla="*/ 0 w 11180727"/>
              <a:gd name="connsiteY36" fmla="*/ 1041140 h 1561710"/>
              <a:gd name="connsiteX37" fmla="*/ 0 w 11180727"/>
              <a:gd name="connsiteY37" fmla="*/ 551804 h 1561710"/>
              <a:gd name="connsiteX38" fmla="*/ 0 w 11180727"/>
              <a:gd name="connsiteY38" fmla="*/ 0 h 156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0727" h="1561710" fill="none" extrusionOk="0">
                <a:moveTo>
                  <a:pt x="0" y="0"/>
                </a:moveTo>
                <a:cubicBezTo>
                  <a:pt x="298654" y="-22608"/>
                  <a:pt x="454559" y="-23463"/>
                  <a:pt x="810603" y="0"/>
                </a:cubicBezTo>
                <a:cubicBezTo>
                  <a:pt x="1166647" y="23463"/>
                  <a:pt x="1006959" y="-8201"/>
                  <a:pt x="1173976" y="0"/>
                </a:cubicBezTo>
                <a:cubicBezTo>
                  <a:pt x="1340993" y="8201"/>
                  <a:pt x="1657224" y="-9100"/>
                  <a:pt x="1984579" y="0"/>
                </a:cubicBezTo>
                <a:cubicBezTo>
                  <a:pt x="2311934" y="9100"/>
                  <a:pt x="2204911" y="-16873"/>
                  <a:pt x="2347953" y="0"/>
                </a:cubicBezTo>
                <a:cubicBezTo>
                  <a:pt x="2490995" y="16873"/>
                  <a:pt x="2780332" y="28728"/>
                  <a:pt x="2934941" y="0"/>
                </a:cubicBezTo>
                <a:cubicBezTo>
                  <a:pt x="3089550" y="-28728"/>
                  <a:pt x="3459931" y="268"/>
                  <a:pt x="3633736" y="0"/>
                </a:cubicBezTo>
                <a:cubicBezTo>
                  <a:pt x="3807541" y="-268"/>
                  <a:pt x="4345518" y="44492"/>
                  <a:pt x="4556146" y="0"/>
                </a:cubicBezTo>
                <a:cubicBezTo>
                  <a:pt x="4766774" y="-44492"/>
                  <a:pt x="4954676" y="27122"/>
                  <a:pt x="5254942" y="0"/>
                </a:cubicBezTo>
                <a:cubicBezTo>
                  <a:pt x="5555208" y="-27122"/>
                  <a:pt x="5652840" y="25858"/>
                  <a:pt x="5841930" y="0"/>
                </a:cubicBezTo>
                <a:cubicBezTo>
                  <a:pt x="6031020" y="-25858"/>
                  <a:pt x="6204220" y="-34652"/>
                  <a:pt x="6540725" y="0"/>
                </a:cubicBezTo>
                <a:cubicBezTo>
                  <a:pt x="6877231" y="34652"/>
                  <a:pt x="6821916" y="4206"/>
                  <a:pt x="6904099" y="0"/>
                </a:cubicBezTo>
                <a:cubicBezTo>
                  <a:pt x="6986282" y="-4206"/>
                  <a:pt x="7319382" y="20049"/>
                  <a:pt x="7491087" y="0"/>
                </a:cubicBezTo>
                <a:cubicBezTo>
                  <a:pt x="7662792" y="-20049"/>
                  <a:pt x="7736768" y="5798"/>
                  <a:pt x="7854461" y="0"/>
                </a:cubicBezTo>
                <a:cubicBezTo>
                  <a:pt x="7972154" y="-5798"/>
                  <a:pt x="8438218" y="25290"/>
                  <a:pt x="8665063" y="0"/>
                </a:cubicBezTo>
                <a:cubicBezTo>
                  <a:pt x="8891908" y="-25290"/>
                  <a:pt x="9207655" y="27461"/>
                  <a:pt x="9587473" y="0"/>
                </a:cubicBezTo>
                <a:cubicBezTo>
                  <a:pt x="9967291" y="-27461"/>
                  <a:pt x="9978481" y="18307"/>
                  <a:pt x="10286269" y="0"/>
                </a:cubicBezTo>
                <a:cubicBezTo>
                  <a:pt x="10594057" y="-18307"/>
                  <a:pt x="10798981" y="-17833"/>
                  <a:pt x="11180727" y="0"/>
                </a:cubicBezTo>
                <a:cubicBezTo>
                  <a:pt x="11162827" y="267815"/>
                  <a:pt x="11188102" y="416303"/>
                  <a:pt x="11180727" y="536187"/>
                </a:cubicBezTo>
                <a:cubicBezTo>
                  <a:pt x="11173352" y="656071"/>
                  <a:pt x="11203135" y="934739"/>
                  <a:pt x="11180727" y="1072374"/>
                </a:cubicBezTo>
                <a:cubicBezTo>
                  <a:pt x="11158319" y="1210009"/>
                  <a:pt x="11199105" y="1461455"/>
                  <a:pt x="11180727" y="1561710"/>
                </a:cubicBezTo>
                <a:cubicBezTo>
                  <a:pt x="10934799" y="1541320"/>
                  <a:pt x="10820520" y="1555431"/>
                  <a:pt x="10593739" y="1561710"/>
                </a:cubicBezTo>
                <a:cubicBezTo>
                  <a:pt x="10366958" y="1567989"/>
                  <a:pt x="10022132" y="1590804"/>
                  <a:pt x="9783136" y="1561710"/>
                </a:cubicBezTo>
                <a:cubicBezTo>
                  <a:pt x="9544140" y="1532616"/>
                  <a:pt x="9412573" y="1570070"/>
                  <a:pt x="9307955" y="1561710"/>
                </a:cubicBezTo>
                <a:cubicBezTo>
                  <a:pt x="9203337" y="1553350"/>
                  <a:pt x="8753332" y="1547501"/>
                  <a:pt x="8385545" y="1561710"/>
                </a:cubicBezTo>
                <a:cubicBezTo>
                  <a:pt x="8017758" y="1575920"/>
                  <a:pt x="7982016" y="1546977"/>
                  <a:pt x="7798557" y="1561710"/>
                </a:cubicBezTo>
                <a:cubicBezTo>
                  <a:pt x="7615098" y="1576443"/>
                  <a:pt x="7597797" y="1571470"/>
                  <a:pt x="7435183" y="1561710"/>
                </a:cubicBezTo>
                <a:cubicBezTo>
                  <a:pt x="7272569" y="1551950"/>
                  <a:pt x="6888704" y="1572425"/>
                  <a:pt x="6512773" y="1561710"/>
                </a:cubicBezTo>
                <a:cubicBezTo>
                  <a:pt x="6136842" y="1550996"/>
                  <a:pt x="5954579" y="1587280"/>
                  <a:pt x="5702171" y="1561710"/>
                </a:cubicBezTo>
                <a:cubicBezTo>
                  <a:pt x="5449763" y="1536140"/>
                  <a:pt x="5299463" y="1537150"/>
                  <a:pt x="5115183" y="1561710"/>
                </a:cubicBezTo>
                <a:cubicBezTo>
                  <a:pt x="4930903" y="1586270"/>
                  <a:pt x="4481531" y="1573342"/>
                  <a:pt x="4304580" y="1561710"/>
                </a:cubicBezTo>
                <a:cubicBezTo>
                  <a:pt x="4127629" y="1550078"/>
                  <a:pt x="3781965" y="1594792"/>
                  <a:pt x="3382170" y="1561710"/>
                </a:cubicBezTo>
                <a:cubicBezTo>
                  <a:pt x="2982375" y="1528629"/>
                  <a:pt x="2767541" y="1551268"/>
                  <a:pt x="2571567" y="1561710"/>
                </a:cubicBezTo>
                <a:cubicBezTo>
                  <a:pt x="2375593" y="1572152"/>
                  <a:pt x="2336029" y="1565434"/>
                  <a:pt x="2208194" y="1561710"/>
                </a:cubicBezTo>
                <a:cubicBezTo>
                  <a:pt x="2080359" y="1557986"/>
                  <a:pt x="1646108" y="1536793"/>
                  <a:pt x="1397591" y="1561710"/>
                </a:cubicBezTo>
                <a:cubicBezTo>
                  <a:pt x="1149074" y="1586627"/>
                  <a:pt x="376774" y="1555690"/>
                  <a:pt x="0" y="1561710"/>
                </a:cubicBezTo>
                <a:cubicBezTo>
                  <a:pt x="17312" y="1387505"/>
                  <a:pt x="20714" y="1157519"/>
                  <a:pt x="0" y="1041140"/>
                </a:cubicBezTo>
                <a:cubicBezTo>
                  <a:pt x="-20714" y="924761"/>
                  <a:pt x="-19736" y="665519"/>
                  <a:pt x="0" y="551804"/>
                </a:cubicBezTo>
                <a:cubicBezTo>
                  <a:pt x="19736" y="438089"/>
                  <a:pt x="23464" y="138374"/>
                  <a:pt x="0" y="0"/>
                </a:cubicBezTo>
                <a:close/>
              </a:path>
              <a:path w="11180727" h="1561710" stroke="0" extrusionOk="0">
                <a:moveTo>
                  <a:pt x="0" y="0"/>
                </a:moveTo>
                <a:cubicBezTo>
                  <a:pt x="375071" y="-23908"/>
                  <a:pt x="565461" y="11207"/>
                  <a:pt x="810603" y="0"/>
                </a:cubicBezTo>
                <a:cubicBezTo>
                  <a:pt x="1055745" y="-11207"/>
                  <a:pt x="1126492" y="16739"/>
                  <a:pt x="1285784" y="0"/>
                </a:cubicBezTo>
                <a:cubicBezTo>
                  <a:pt x="1445076" y="-16739"/>
                  <a:pt x="1583715" y="-22971"/>
                  <a:pt x="1872772" y="0"/>
                </a:cubicBezTo>
                <a:cubicBezTo>
                  <a:pt x="2161829" y="22971"/>
                  <a:pt x="2107907" y="311"/>
                  <a:pt x="2236145" y="0"/>
                </a:cubicBezTo>
                <a:cubicBezTo>
                  <a:pt x="2364383" y="-311"/>
                  <a:pt x="2492798" y="6273"/>
                  <a:pt x="2599519" y="0"/>
                </a:cubicBezTo>
                <a:cubicBezTo>
                  <a:pt x="2706240" y="-6273"/>
                  <a:pt x="3147149" y="13606"/>
                  <a:pt x="3410122" y="0"/>
                </a:cubicBezTo>
                <a:cubicBezTo>
                  <a:pt x="3673095" y="-13606"/>
                  <a:pt x="3803730" y="4979"/>
                  <a:pt x="3997110" y="0"/>
                </a:cubicBezTo>
                <a:cubicBezTo>
                  <a:pt x="4190490" y="-4979"/>
                  <a:pt x="4537077" y="-20264"/>
                  <a:pt x="4695905" y="0"/>
                </a:cubicBezTo>
                <a:cubicBezTo>
                  <a:pt x="4854733" y="20264"/>
                  <a:pt x="5163549" y="22726"/>
                  <a:pt x="5394701" y="0"/>
                </a:cubicBezTo>
                <a:cubicBezTo>
                  <a:pt x="5625853" y="-22726"/>
                  <a:pt x="5873543" y="37091"/>
                  <a:pt x="6205303" y="0"/>
                </a:cubicBezTo>
                <a:cubicBezTo>
                  <a:pt x="6537063" y="-37091"/>
                  <a:pt x="6817484" y="-16523"/>
                  <a:pt x="7015906" y="0"/>
                </a:cubicBezTo>
                <a:cubicBezTo>
                  <a:pt x="7214328" y="16523"/>
                  <a:pt x="7523634" y="16052"/>
                  <a:pt x="7938316" y="0"/>
                </a:cubicBezTo>
                <a:cubicBezTo>
                  <a:pt x="8352998" y="-16052"/>
                  <a:pt x="8283967" y="10531"/>
                  <a:pt x="8413497" y="0"/>
                </a:cubicBezTo>
                <a:cubicBezTo>
                  <a:pt x="8543027" y="-10531"/>
                  <a:pt x="8735245" y="11542"/>
                  <a:pt x="8888678" y="0"/>
                </a:cubicBezTo>
                <a:cubicBezTo>
                  <a:pt x="9042111" y="-11542"/>
                  <a:pt x="9336361" y="11595"/>
                  <a:pt x="9699281" y="0"/>
                </a:cubicBezTo>
                <a:cubicBezTo>
                  <a:pt x="10062201" y="-11595"/>
                  <a:pt x="10186274" y="27368"/>
                  <a:pt x="10398076" y="0"/>
                </a:cubicBezTo>
                <a:cubicBezTo>
                  <a:pt x="10609878" y="-27368"/>
                  <a:pt x="10999654" y="-8500"/>
                  <a:pt x="11180727" y="0"/>
                </a:cubicBezTo>
                <a:cubicBezTo>
                  <a:pt x="11166933" y="227741"/>
                  <a:pt x="11162590" y="297637"/>
                  <a:pt x="11180727" y="536187"/>
                </a:cubicBezTo>
                <a:cubicBezTo>
                  <a:pt x="11198864" y="774737"/>
                  <a:pt x="11162507" y="853323"/>
                  <a:pt x="11180727" y="1025523"/>
                </a:cubicBezTo>
                <a:cubicBezTo>
                  <a:pt x="11198947" y="1197723"/>
                  <a:pt x="11164177" y="1353405"/>
                  <a:pt x="11180727" y="1561710"/>
                </a:cubicBezTo>
                <a:cubicBezTo>
                  <a:pt x="11018388" y="1555270"/>
                  <a:pt x="10670852" y="1580552"/>
                  <a:pt x="10370124" y="1561710"/>
                </a:cubicBezTo>
                <a:cubicBezTo>
                  <a:pt x="10069396" y="1542868"/>
                  <a:pt x="9812701" y="1547647"/>
                  <a:pt x="9671329" y="1561710"/>
                </a:cubicBezTo>
                <a:cubicBezTo>
                  <a:pt x="9529957" y="1575773"/>
                  <a:pt x="9136677" y="1584750"/>
                  <a:pt x="8972533" y="1561710"/>
                </a:cubicBezTo>
                <a:cubicBezTo>
                  <a:pt x="8808389" y="1538670"/>
                  <a:pt x="8561671" y="1535563"/>
                  <a:pt x="8273738" y="1561710"/>
                </a:cubicBezTo>
                <a:cubicBezTo>
                  <a:pt x="7985805" y="1587857"/>
                  <a:pt x="8041542" y="1543710"/>
                  <a:pt x="7910364" y="1561710"/>
                </a:cubicBezTo>
                <a:cubicBezTo>
                  <a:pt x="7779186" y="1579710"/>
                  <a:pt x="7369677" y="1564747"/>
                  <a:pt x="7211569" y="1561710"/>
                </a:cubicBezTo>
                <a:cubicBezTo>
                  <a:pt x="7053462" y="1558673"/>
                  <a:pt x="6823710" y="1540896"/>
                  <a:pt x="6624581" y="1561710"/>
                </a:cubicBezTo>
                <a:cubicBezTo>
                  <a:pt x="6425452" y="1582524"/>
                  <a:pt x="5933133" y="1586175"/>
                  <a:pt x="5702171" y="1561710"/>
                </a:cubicBezTo>
                <a:cubicBezTo>
                  <a:pt x="5471209" y="1537246"/>
                  <a:pt x="5508160" y="1556329"/>
                  <a:pt x="5338797" y="1561710"/>
                </a:cubicBezTo>
                <a:cubicBezTo>
                  <a:pt x="5169434" y="1567091"/>
                  <a:pt x="5123365" y="1565296"/>
                  <a:pt x="4975424" y="1561710"/>
                </a:cubicBezTo>
                <a:cubicBezTo>
                  <a:pt x="4827483" y="1558124"/>
                  <a:pt x="4417837" y="1547928"/>
                  <a:pt x="4164821" y="1561710"/>
                </a:cubicBezTo>
                <a:cubicBezTo>
                  <a:pt x="3911805" y="1575492"/>
                  <a:pt x="3871499" y="1574721"/>
                  <a:pt x="3689640" y="1561710"/>
                </a:cubicBezTo>
                <a:cubicBezTo>
                  <a:pt x="3507781" y="1548699"/>
                  <a:pt x="3271154" y="1588268"/>
                  <a:pt x="3102652" y="1561710"/>
                </a:cubicBezTo>
                <a:cubicBezTo>
                  <a:pt x="2934150" y="1535152"/>
                  <a:pt x="2397197" y="1574834"/>
                  <a:pt x="2180242" y="1561710"/>
                </a:cubicBezTo>
                <a:cubicBezTo>
                  <a:pt x="1963287" y="1548587"/>
                  <a:pt x="1878845" y="1563775"/>
                  <a:pt x="1593254" y="1561710"/>
                </a:cubicBezTo>
                <a:cubicBezTo>
                  <a:pt x="1307663" y="1559645"/>
                  <a:pt x="1159303" y="1558142"/>
                  <a:pt x="1006265" y="1561710"/>
                </a:cubicBezTo>
                <a:cubicBezTo>
                  <a:pt x="853227" y="1565278"/>
                  <a:pt x="365308" y="1569618"/>
                  <a:pt x="0" y="1561710"/>
                </a:cubicBezTo>
                <a:cubicBezTo>
                  <a:pt x="20876" y="1332716"/>
                  <a:pt x="-3203" y="1204037"/>
                  <a:pt x="0" y="1072374"/>
                </a:cubicBezTo>
                <a:cubicBezTo>
                  <a:pt x="3203" y="940711"/>
                  <a:pt x="8247" y="712391"/>
                  <a:pt x="0" y="583038"/>
                </a:cubicBezTo>
                <a:cubicBezTo>
                  <a:pt x="-8247" y="453685"/>
                  <a:pt x="16618" y="193719"/>
                  <a:pt x="0" y="0"/>
                </a:cubicBezTo>
                <a:close/>
              </a:path>
            </a:pathLst>
          </a:custGeom>
          <a:solidFill>
            <a:schemeClr val="accent2">
              <a:lumMod val="20000"/>
              <a:lumOff val="80000"/>
            </a:schemeClr>
          </a:solidFill>
          <a:ln>
            <a:solidFill>
              <a:schemeClr val="tx1"/>
            </a:solidFill>
            <a:extLst>
              <a:ext uri="{C807C97D-BFC1-408E-A445-0C87EB9F89A2}">
                <ask:lineSketchStyleProps xmlns="" xmlns:ask="http://schemas.microsoft.com/office/drawing/2018/sketchyshapes" sd="4167221547">
                  <a:prstGeom prst="rect">
                    <a:avLst/>
                  </a:prstGeom>
                  <ask:type>
                    <ask:lineSketchFreehand/>
                  </ask:type>
                </ask:lineSketchStyleProps>
              </a:ext>
            </a:extLst>
          </a:ln>
        </p:spPr>
        <p:txBody>
          <a:bodyPr wrap="square">
            <a:spAutoFit/>
          </a:bodyPr>
          <a:lstStyle>
            <a:defPPr>
              <a:defRPr lang="en-US"/>
            </a:defPPr>
            <a:lvl1pPr>
              <a:lnSpc>
                <a:spcPct val="150000"/>
              </a:lnSpc>
              <a:defRPr sz="2200">
                <a:latin typeface="Open Sans" panose="020B0606030504020204" pitchFamily="34" charset="0"/>
                <a:ea typeface="Open Sans" panose="020B0606030504020204" pitchFamily="34" charset="0"/>
                <a:cs typeface="Open Sans" panose="020B0606030504020204" pitchFamily="34" charset="0"/>
              </a:defRPr>
            </a:lvl1pP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Gareth is a 16-year-old male, and he wants to become a nurse. He has just arranged work experience in a hospital. Some of Gareth’s friends laughed and made jokes when he told them about his career goal. One friend said, ‘that’s a woman’s job.’</a:t>
            </a:r>
            <a:endParaRPr lang="en-GB" dirty="0"/>
          </a:p>
        </p:txBody>
      </p:sp>
    </p:spTree>
    <p:extLst>
      <p:ext uri="{BB962C8B-B14F-4D97-AF65-F5344CB8AC3E}">
        <p14:creationId xmlns:p14="http://schemas.microsoft.com/office/powerpoint/2010/main" val="2816946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What other types of stereotypes can you think of?</a:t>
            </a:r>
          </a:p>
        </p:txBody>
      </p:sp>
      <p:sp>
        <p:nvSpPr>
          <p:cNvPr id="5" name="TextBox 4">
            <a:extLst>
              <a:ext uri="{FF2B5EF4-FFF2-40B4-BE49-F238E27FC236}">
                <a16:creationId xmlns:a16="http://schemas.microsoft.com/office/drawing/2014/main" id="{7BA9176B-2C31-3246-8AB0-A145C3EC3D94}"/>
              </a:ext>
            </a:extLst>
          </p:cNvPr>
          <p:cNvSpPr txBox="1"/>
          <p:nvPr/>
        </p:nvSpPr>
        <p:spPr>
          <a:xfrm>
            <a:off x="3645187" y="2267272"/>
            <a:ext cx="4676923" cy="1727849"/>
          </a:xfrm>
          <a:prstGeom prst="roundRect">
            <a:avLst/>
          </a:prstGeom>
          <a:solidFill>
            <a:schemeClr val="accent2">
              <a:lumMod val="20000"/>
              <a:lumOff val="80000"/>
            </a:schemeClr>
          </a:solidFill>
          <a:ln w="38100">
            <a:solidFill>
              <a:schemeClr val="tx1">
                <a:lumMod val="50000"/>
                <a:lumOff val="50000"/>
              </a:schemeClr>
            </a:solidFill>
            <a:prstDash val="lgDash"/>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Discuss in groups other stereotypes you have heard or witnessed.</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descr="Idea with solid fill">
            <a:extLst>
              <a:ext uri="{FF2B5EF4-FFF2-40B4-BE49-F238E27FC236}">
                <a16:creationId xmlns:a16="http://schemas.microsoft.com/office/drawing/2014/main" id="{FC142D3B-D0AF-12FC-5DC7-B9E597F266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9977" y="1088819"/>
            <a:ext cx="914400" cy="914400"/>
          </a:xfrm>
          <a:prstGeom prst="rect">
            <a:avLst/>
          </a:prstGeom>
        </p:spPr>
      </p:pic>
      <p:pic>
        <p:nvPicPr>
          <p:cNvPr id="9" name="Graphic 8" descr="Comment Dislike with solid fill">
            <a:extLst>
              <a:ext uri="{FF2B5EF4-FFF2-40B4-BE49-F238E27FC236}">
                <a16:creationId xmlns:a16="http://schemas.microsoft.com/office/drawing/2014/main" id="{27E84F15-86CF-74DA-4114-B09986D1913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29540" y="4269243"/>
            <a:ext cx="914400" cy="914400"/>
          </a:xfrm>
          <a:prstGeom prst="rect">
            <a:avLst/>
          </a:prstGeom>
        </p:spPr>
      </p:pic>
      <p:sp>
        <p:nvSpPr>
          <p:cNvPr id="7" name="TextBox 6">
            <a:extLst>
              <a:ext uri="{FF2B5EF4-FFF2-40B4-BE49-F238E27FC236}">
                <a16:creationId xmlns:a16="http://schemas.microsoft.com/office/drawing/2014/main" id="{D6444235-E747-7B04-F2FC-42D9EB2FA922}"/>
              </a:ext>
            </a:extLst>
          </p:cNvPr>
          <p:cNvSpPr txBox="1"/>
          <p:nvPr/>
        </p:nvSpPr>
        <p:spPr>
          <a:xfrm>
            <a:off x="373626" y="5584515"/>
            <a:ext cx="6096000" cy="369332"/>
          </a:xfrm>
          <a:prstGeom prst="rect">
            <a:avLst/>
          </a:prstGeom>
          <a:noFill/>
        </p:spPr>
        <p:txBody>
          <a:bodyPr wrap="square">
            <a:spAutoFit/>
          </a:bodyPr>
          <a:lstStyle/>
          <a:p>
            <a:r>
              <a:rPr lang="en-US" dirty="0">
                <a:ea typeface="+mn-lt"/>
                <a:cs typeface="+mn-lt"/>
                <a:hlinkClick r:id="rId7"/>
              </a:rPr>
              <a:t>https://www.youtube.com/watch?v=IocLkk3aYlk</a:t>
            </a:r>
            <a:endParaRPr lang="en-US" dirty="0"/>
          </a:p>
        </p:txBody>
      </p:sp>
    </p:spTree>
    <p:extLst>
      <p:ext uri="{BB962C8B-B14F-4D97-AF65-F5344CB8AC3E}">
        <p14:creationId xmlns:p14="http://schemas.microsoft.com/office/powerpoint/2010/main" val="250770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Gender stereotypes</a:t>
            </a:r>
          </a:p>
        </p:txBody>
      </p:sp>
      <p:sp>
        <p:nvSpPr>
          <p:cNvPr id="6" name="TextBox 5">
            <a:extLst>
              <a:ext uri="{FF2B5EF4-FFF2-40B4-BE49-F238E27FC236}">
                <a16:creationId xmlns:a16="http://schemas.microsoft.com/office/drawing/2014/main" id="{35C97250-E0B2-7C94-6A19-CF0360CCB817}"/>
              </a:ext>
            </a:extLst>
          </p:cNvPr>
          <p:cNvSpPr txBox="1"/>
          <p:nvPr/>
        </p:nvSpPr>
        <p:spPr>
          <a:xfrm>
            <a:off x="274049" y="933328"/>
            <a:ext cx="11732189" cy="460869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2200" b="0" dirty="0">
                <a:solidFill>
                  <a:prstClr val="black"/>
                </a:solidFill>
                <a:latin typeface="Open Sans" panose="020B0606030504020204" pitchFamily="34" charset="0"/>
                <a:ea typeface="Open Sans" panose="020B0606030504020204" pitchFamily="34" charset="0"/>
                <a:cs typeface="Open Sans" panose="020B0606030504020204" pitchFamily="34" charset="0"/>
              </a:rPr>
              <a:t>Split your page in half and create two mind-maps, titled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male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and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female</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Add at least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three</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personality traits to each mind-map that you think </a:t>
            </a:r>
            <a:r>
              <a:rPr lang="en-GB" sz="22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society</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associates with identifying as male or female.</a:t>
            </a:r>
            <a:r>
              <a:rPr lang="en-GB" sz="2200" b="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2200" b="0" i="1" dirty="0">
                <a:solidFill>
                  <a:prstClr val="black"/>
                </a:solidFill>
                <a:latin typeface="Open Sans" panose="020B0606030504020204" pitchFamily="34" charset="0"/>
                <a:ea typeface="Open Sans" panose="020B0606030504020204" pitchFamily="34" charset="0"/>
                <a:cs typeface="Open Sans" panose="020B0606030504020204" pitchFamily="34" charset="0"/>
              </a:rPr>
              <a:t>For example, caring, ambitious, confident, shy, etc.</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79C95A68-F0E5-9F1C-5E29-0E3E75E9A338}"/>
              </a:ext>
            </a:extLst>
          </p:cNvPr>
          <p:cNvSpPr/>
          <p:nvPr/>
        </p:nvSpPr>
        <p:spPr>
          <a:xfrm>
            <a:off x="2577852" y="3143858"/>
            <a:ext cx="1456684" cy="669188"/>
          </a:xfrm>
          <a:prstGeom prst="rect">
            <a:avLst/>
          </a:prstGeom>
          <a:noFill/>
          <a:ln w="28575">
            <a:solidFill>
              <a:srgbClr val="4BC7C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en-GB" sz="2200" b="1" dirty="0">
                <a:solidFill>
                  <a:prstClr val="black"/>
                </a:solidFill>
                <a:latin typeface="Open Sans" panose="020B0606030504020204"/>
              </a:rPr>
              <a:t>Male</a:t>
            </a:r>
          </a:p>
        </p:txBody>
      </p:sp>
      <p:cxnSp>
        <p:nvCxnSpPr>
          <p:cNvPr id="13" name="Straight Arrow Connector 12">
            <a:extLst>
              <a:ext uri="{FF2B5EF4-FFF2-40B4-BE49-F238E27FC236}">
                <a16:creationId xmlns:a16="http://schemas.microsoft.com/office/drawing/2014/main" id="{EE61B67C-8D43-827C-155C-648566A1D720}"/>
              </a:ext>
            </a:extLst>
          </p:cNvPr>
          <p:cNvCxnSpPr>
            <a:cxnSpLocks/>
          </p:cNvCxnSpPr>
          <p:nvPr/>
        </p:nvCxnSpPr>
        <p:spPr>
          <a:xfrm flipH="1">
            <a:off x="1751445" y="3500108"/>
            <a:ext cx="826407" cy="444507"/>
          </a:xfrm>
          <a:prstGeom prst="straightConnector1">
            <a:avLst/>
          </a:prstGeom>
          <a:ln w="38100">
            <a:solidFill>
              <a:srgbClr val="4BC7C8"/>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F113991-A130-B1FB-1797-4FE786C7EB31}"/>
              </a:ext>
            </a:extLst>
          </p:cNvPr>
          <p:cNvCxnSpPr>
            <a:cxnSpLocks/>
          </p:cNvCxnSpPr>
          <p:nvPr/>
        </p:nvCxnSpPr>
        <p:spPr>
          <a:xfrm>
            <a:off x="3306194" y="3822529"/>
            <a:ext cx="0" cy="444507"/>
          </a:xfrm>
          <a:prstGeom prst="straightConnector1">
            <a:avLst/>
          </a:prstGeom>
          <a:ln w="38100">
            <a:solidFill>
              <a:srgbClr val="4BC7C8"/>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12122B3-52CF-E311-93D9-E4A8C6D367E5}"/>
              </a:ext>
            </a:extLst>
          </p:cNvPr>
          <p:cNvCxnSpPr>
            <a:cxnSpLocks/>
          </p:cNvCxnSpPr>
          <p:nvPr/>
        </p:nvCxnSpPr>
        <p:spPr>
          <a:xfrm>
            <a:off x="4044707" y="3500108"/>
            <a:ext cx="921609" cy="430666"/>
          </a:xfrm>
          <a:prstGeom prst="straightConnector1">
            <a:avLst/>
          </a:prstGeom>
          <a:ln w="38100">
            <a:solidFill>
              <a:srgbClr val="4BC7C8"/>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1F50D03E-CC9E-5626-F8FB-F8F876A0496E}"/>
              </a:ext>
            </a:extLst>
          </p:cNvPr>
          <p:cNvSpPr/>
          <p:nvPr/>
        </p:nvSpPr>
        <p:spPr>
          <a:xfrm>
            <a:off x="8176963" y="3138787"/>
            <a:ext cx="1456684" cy="669188"/>
          </a:xfrm>
          <a:prstGeom prst="rect">
            <a:avLst/>
          </a:prstGeom>
          <a:noFill/>
          <a:ln w="28575">
            <a:solidFill>
              <a:srgbClr val="4BC7C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en-GB" sz="2200" b="1" dirty="0">
                <a:solidFill>
                  <a:prstClr val="black"/>
                </a:solidFill>
                <a:latin typeface="Open Sans" panose="020B0606030504020204"/>
              </a:rPr>
              <a:t>Female</a:t>
            </a:r>
          </a:p>
        </p:txBody>
      </p:sp>
      <p:cxnSp>
        <p:nvCxnSpPr>
          <p:cNvPr id="19" name="Straight Arrow Connector 18">
            <a:extLst>
              <a:ext uri="{FF2B5EF4-FFF2-40B4-BE49-F238E27FC236}">
                <a16:creationId xmlns:a16="http://schemas.microsoft.com/office/drawing/2014/main" id="{3BBAA2DC-7C1C-8D0F-7A11-DF5F635C6E89}"/>
              </a:ext>
            </a:extLst>
          </p:cNvPr>
          <p:cNvCxnSpPr>
            <a:cxnSpLocks/>
          </p:cNvCxnSpPr>
          <p:nvPr/>
        </p:nvCxnSpPr>
        <p:spPr>
          <a:xfrm flipH="1">
            <a:off x="7340764" y="3488986"/>
            <a:ext cx="826407" cy="444507"/>
          </a:xfrm>
          <a:prstGeom prst="straightConnector1">
            <a:avLst/>
          </a:prstGeom>
          <a:ln w="38100">
            <a:solidFill>
              <a:srgbClr val="4BC7C8"/>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E8F326A-6552-8A3E-D54C-86A2A97077A6}"/>
              </a:ext>
            </a:extLst>
          </p:cNvPr>
          <p:cNvCxnSpPr>
            <a:cxnSpLocks/>
          </p:cNvCxnSpPr>
          <p:nvPr/>
        </p:nvCxnSpPr>
        <p:spPr>
          <a:xfrm>
            <a:off x="8895513" y="3811407"/>
            <a:ext cx="0" cy="444507"/>
          </a:xfrm>
          <a:prstGeom prst="straightConnector1">
            <a:avLst/>
          </a:prstGeom>
          <a:ln w="38100">
            <a:solidFill>
              <a:srgbClr val="4BC7C8"/>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3D18565-B82C-EF69-5A5F-7801C18E41BF}"/>
              </a:ext>
            </a:extLst>
          </p:cNvPr>
          <p:cNvCxnSpPr>
            <a:cxnSpLocks/>
          </p:cNvCxnSpPr>
          <p:nvPr/>
        </p:nvCxnSpPr>
        <p:spPr>
          <a:xfrm>
            <a:off x="9634026" y="3488986"/>
            <a:ext cx="921609" cy="430666"/>
          </a:xfrm>
          <a:prstGeom prst="straightConnector1">
            <a:avLst/>
          </a:prstGeom>
          <a:ln w="38100">
            <a:solidFill>
              <a:srgbClr val="4BC7C8"/>
            </a:solidFill>
            <a:tailEnd type="triangle"/>
          </a:ln>
        </p:spPr>
        <p:style>
          <a:lnRef idx="1">
            <a:schemeClr val="accent1"/>
          </a:lnRef>
          <a:fillRef idx="0">
            <a:schemeClr val="accent1"/>
          </a:fillRef>
          <a:effectRef idx="0">
            <a:schemeClr val="accent1"/>
          </a:effectRef>
          <a:fontRef idx="minor">
            <a:schemeClr val="tx1"/>
          </a:fontRef>
        </p:style>
      </p:cxnSp>
      <p:pic>
        <p:nvPicPr>
          <p:cNvPr id="31" name="Graphic 30" descr="Gender with solid fill">
            <a:extLst>
              <a:ext uri="{FF2B5EF4-FFF2-40B4-BE49-F238E27FC236}">
                <a16:creationId xmlns:a16="http://schemas.microsoft.com/office/drawing/2014/main" id="{80A25780-846E-AA3E-C7CD-DB58A0DD77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20561" y="416882"/>
            <a:ext cx="914400" cy="914400"/>
          </a:xfrm>
          <a:prstGeom prst="rect">
            <a:avLst/>
          </a:prstGeom>
        </p:spPr>
      </p:pic>
      <p:grpSp>
        <p:nvGrpSpPr>
          <p:cNvPr id="38" name="Group 37">
            <a:extLst>
              <a:ext uri="{FF2B5EF4-FFF2-40B4-BE49-F238E27FC236}">
                <a16:creationId xmlns:a16="http://schemas.microsoft.com/office/drawing/2014/main" id="{1E1031E6-21C7-9123-6ECC-951B7C2F8D30}"/>
              </a:ext>
            </a:extLst>
          </p:cNvPr>
          <p:cNvGrpSpPr/>
          <p:nvPr/>
        </p:nvGrpSpPr>
        <p:grpSpPr>
          <a:xfrm>
            <a:off x="2066384" y="4682561"/>
            <a:ext cx="7706672" cy="964480"/>
            <a:chOff x="2066384" y="4682561"/>
            <a:chExt cx="7706672" cy="964480"/>
          </a:xfrm>
        </p:grpSpPr>
        <p:sp>
          <p:nvSpPr>
            <p:cNvPr id="24" name="TextBox 23">
              <a:extLst>
                <a:ext uri="{FF2B5EF4-FFF2-40B4-BE49-F238E27FC236}">
                  <a16:creationId xmlns:a16="http://schemas.microsoft.com/office/drawing/2014/main" id="{B236A3F5-EA8A-1BD1-71E3-C69AF7D91C06}"/>
                </a:ext>
              </a:extLst>
            </p:cNvPr>
            <p:cNvSpPr txBox="1"/>
            <p:nvPr/>
          </p:nvSpPr>
          <p:spPr>
            <a:xfrm>
              <a:off x="2418944" y="5042904"/>
              <a:ext cx="7354112" cy="604137"/>
            </a:xfrm>
            <a:prstGeom prst="roundRect">
              <a:avLst/>
            </a:prstGeom>
            <a:ln w="28575">
              <a:solidFill>
                <a:srgbClr val="56CBCB"/>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0" i="1" dirty="0">
                  <a:solidFill>
                    <a:prstClr val="black"/>
                  </a:solidFill>
                  <a:latin typeface="Open Sans" panose="020B0606030504020204" pitchFamily="34" charset="0"/>
                  <a:ea typeface="Open Sans" panose="020B0606030504020204" pitchFamily="34" charset="0"/>
                  <a:cs typeface="Open Sans" panose="020B0606030504020204" pitchFamily="34" charset="0"/>
                </a:rPr>
                <a:t>You do not have to agree with these associations yourself! </a:t>
              </a: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7" name="Graphic 36" descr="Warning with solid fill">
              <a:extLst>
                <a:ext uri="{FF2B5EF4-FFF2-40B4-BE49-F238E27FC236}">
                  <a16:creationId xmlns:a16="http://schemas.microsoft.com/office/drawing/2014/main" id="{907CB44D-5850-D1C5-8072-6E5D281EE1A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66384" y="4682561"/>
              <a:ext cx="616833" cy="616833"/>
            </a:xfrm>
            <a:prstGeom prst="rect">
              <a:avLst/>
            </a:prstGeom>
          </p:spPr>
        </p:pic>
      </p:grpSp>
    </p:spTree>
    <p:extLst>
      <p:ext uri="{BB962C8B-B14F-4D97-AF65-F5344CB8AC3E}">
        <p14:creationId xmlns:p14="http://schemas.microsoft.com/office/powerpoint/2010/main" val="1704775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Gender stereotypes</a:t>
            </a:r>
          </a:p>
        </p:txBody>
      </p:sp>
      <p:sp>
        <p:nvSpPr>
          <p:cNvPr id="6" name="TextBox 5">
            <a:extLst>
              <a:ext uri="{FF2B5EF4-FFF2-40B4-BE49-F238E27FC236}">
                <a16:creationId xmlns:a16="http://schemas.microsoft.com/office/drawing/2014/main" id="{35C97250-E0B2-7C94-6A19-CF0360CCB817}"/>
              </a:ext>
            </a:extLst>
          </p:cNvPr>
          <p:cNvSpPr txBox="1"/>
          <p:nvPr/>
        </p:nvSpPr>
        <p:spPr>
          <a:xfrm>
            <a:off x="274049" y="933328"/>
            <a:ext cx="11732189" cy="206954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2200" b="0" dirty="0">
                <a:solidFill>
                  <a:prstClr val="black"/>
                </a:solidFill>
                <a:latin typeface="Open Sans" panose="020B0606030504020204" pitchFamily="34" charset="0"/>
                <a:ea typeface="Open Sans" panose="020B0606030504020204" pitchFamily="34" charset="0"/>
                <a:cs typeface="Open Sans" panose="020B0606030504020204" pitchFamily="34" charset="0"/>
              </a:rPr>
              <a:t>The phrases in your mind-maps would be examples of gender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stereotypes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or gender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roles: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way that society expects people to think, feel, and act, based on their gender.</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Revisit the words in your mind-maps and think about these questions:</a:t>
            </a:r>
          </a:p>
        </p:txBody>
      </p:sp>
      <p:sp>
        <p:nvSpPr>
          <p:cNvPr id="24" name="TextBox 23">
            <a:extLst>
              <a:ext uri="{FF2B5EF4-FFF2-40B4-BE49-F238E27FC236}">
                <a16:creationId xmlns:a16="http://schemas.microsoft.com/office/drawing/2014/main" id="{B236A3F5-EA8A-1BD1-71E3-C69AF7D91C06}"/>
              </a:ext>
            </a:extLst>
          </p:cNvPr>
          <p:cNvSpPr txBox="1"/>
          <p:nvPr/>
        </p:nvSpPr>
        <p:spPr>
          <a:xfrm>
            <a:off x="552132" y="3237677"/>
            <a:ext cx="11087736" cy="604137"/>
          </a:xfrm>
          <a:prstGeom prst="roundRect">
            <a:avLst/>
          </a:prstGeom>
          <a:solidFill>
            <a:schemeClr val="accent2">
              <a:lumMod val="20000"/>
              <a:lumOff val="80000"/>
            </a:schemeClr>
          </a:solidFill>
          <a:ln w="28575">
            <a:solidFill>
              <a:srgbClr val="56CBCB"/>
            </a:solidFill>
            <a:prstDash val="solid"/>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1.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Can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anyone</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have the personality traits you’ve written down?</a:t>
            </a:r>
            <a:endPar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9E4A693A-22FE-F4E0-1FE3-D4F24AFC9ACB}"/>
              </a:ext>
            </a:extLst>
          </p:cNvPr>
          <p:cNvSpPr txBox="1"/>
          <p:nvPr/>
        </p:nvSpPr>
        <p:spPr>
          <a:xfrm>
            <a:off x="552132" y="4158730"/>
            <a:ext cx="11087736" cy="604137"/>
          </a:xfrm>
          <a:prstGeom prst="roundRect">
            <a:avLst/>
          </a:prstGeom>
          <a:solidFill>
            <a:schemeClr val="accent2">
              <a:lumMod val="20000"/>
              <a:lumOff val="80000"/>
            </a:schemeClr>
          </a:solidFill>
          <a:ln w="28575">
            <a:solidFill>
              <a:srgbClr val="56CBCB"/>
            </a:solidFill>
            <a:prstDash val="solid"/>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2.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What might be the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problem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with society having gender stereotypes?</a:t>
            </a:r>
            <a:endPar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C63C7BEC-4633-4266-6881-B468C709F924}"/>
              </a:ext>
            </a:extLst>
          </p:cNvPr>
          <p:cNvSpPr txBox="1"/>
          <p:nvPr/>
        </p:nvSpPr>
        <p:spPr>
          <a:xfrm>
            <a:off x="552132" y="5060874"/>
            <a:ext cx="11087736" cy="604137"/>
          </a:xfrm>
          <a:prstGeom prst="roundRect">
            <a:avLst/>
          </a:prstGeom>
          <a:solidFill>
            <a:schemeClr val="accent2">
              <a:lumMod val="20000"/>
              <a:lumOff val="80000"/>
            </a:schemeClr>
          </a:solidFill>
          <a:ln w="28575">
            <a:solidFill>
              <a:srgbClr val="56CBCB"/>
            </a:solidFill>
            <a:prstDash val="solid"/>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3.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How might people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feel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if they don’t match society’s expectation for their gender?</a:t>
            </a:r>
            <a:endPar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Graphic 7" descr="Reflection with solid fill">
            <a:extLst>
              <a:ext uri="{FF2B5EF4-FFF2-40B4-BE49-F238E27FC236}">
                <a16:creationId xmlns:a16="http://schemas.microsoft.com/office/drawing/2014/main" id="{0C7D8859-1E59-5763-002F-C839196BF2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4049" y="4236152"/>
            <a:ext cx="914400" cy="914400"/>
          </a:xfrm>
          <a:prstGeom prst="rect">
            <a:avLst/>
          </a:prstGeom>
        </p:spPr>
      </p:pic>
      <p:pic>
        <p:nvPicPr>
          <p:cNvPr id="10" name="Graphic 9" descr="Woman Shrugging with solid fill">
            <a:extLst>
              <a:ext uri="{FF2B5EF4-FFF2-40B4-BE49-F238E27FC236}">
                <a16:creationId xmlns:a16="http://schemas.microsoft.com/office/drawing/2014/main" id="{B6667DA0-03EA-9F0F-8213-AC2EF87E47F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03982" y="3493949"/>
            <a:ext cx="914400" cy="914400"/>
          </a:xfrm>
          <a:prstGeom prst="rect">
            <a:avLst/>
          </a:prstGeom>
        </p:spPr>
      </p:pic>
    </p:spTree>
    <p:extLst>
      <p:ext uri="{BB962C8B-B14F-4D97-AF65-F5344CB8AC3E}">
        <p14:creationId xmlns:p14="http://schemas.microsoft.com/office/powerpoint/2010/main" val="417515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What do we mean by gender? </a:t>
            </a:r>
          </a:p>
        </p:txBody>
      </p:sp>
      <p:sp>
        <p:nvSpPr>
          <p:cNvPr id="2" name="TextBox 1">
            <a:extLst>
              <a:ext uri="{FF2B5EF4-FFF2-40B4-BE49-F238E27FC236}">
                <a16:creationId xmlns:a16="http://schemas.microsoft.com/office/drawing/2014/main" id="{0F8D0714-CC56-9F5B-4A6A-B6C7507C7A64}"/>
              </a:ext>
            </a:extLst>
          </p:cNvPr>
          <p:cNvSpPr txBox="1"/>
          <p:nvPr/>
        </p:nvSpPr>
        <p:spPr>
          <a:xfrm>
            <a:off x="274049" y="801124"/>
            <a:ext cx="11595774" cy="460869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220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Match the terms relating to gender with</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220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their definitions. </a:t>
            </a:r>
            <a:endParaRPr kumimoji="0" lang="en-GB" sz="2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CDB81D6D-7B3D-0788-EBEF-1C91DD3DAC13}"/>
              </a:ext>
            </a:extLst>
          </p:cNvPr>
          <p:cNvSpPr txBox="1"/>
          <p:nvPr/>
        </p:nvSpPr>
        <p:spPr>
          <a:xfrm>
            <a:off x="3958792" y="1448178"/>
            <a:ext cx="3048295" cy="1580079"/>
          </a:xfrm>
          <a:prstGeom prst="roundRect">
            <a:avLst/>
          </a:prstGeom>
          <a:solidFill>
            <a:schemeClr val="bg1">
              <a:lumMod val="95000"/>
            </a:schemeClr>
          </a:solidFill>
          <a:ln w="12700">
            <a:solidFill>
              <a:schemeClr val="bg1">
                <a:lumMod val="50000"/>
              </a:schemeClr>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R="0" lvl="0" defTabSz="914400" rtl="0" eaLnBrk="1" fontAlgn="auto" latinLnBrk="0" hangingPunct="1">
              <a:lnSpc>
                <a:spcPct val="150000"/>
              </a:lnSpc>
              <a:spcBef>
                <a:spcPts val="0"/>
              </a:spcBef>
              <a:spcAft>
                <a:spcPts val="0"/>
              </a:spcAft>
              <a:buClrTx/>
              <a:buSzTx/>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Having the</a:t>
            </a:r>
            <a:r>
              <a:rPr kumimoji="0" lang="en-GB" sz="2000" b="0" i="0"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same  gender identity as our sex assigned at birth</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28" name="Group 27">
            <a:extLst>
              <a:ext uri="{FF2B5EF4-FFF2-40B4-BE49-F238E27FC236}">
                <a16:creationId xmlns:a16="http://schemas.microsoft.com/office/drawing/2014/main" id="{37396734-5330-C31E-C08B-F3A8752EF055}"/>
              </a:ext>
            </a:extLst>
          </p:cNvPr>
          <p:cNvGrpSpPr/>
          <p:nvPr/>
        </p:nvGrpSpPr>
        <p:grpSpPr>
          <a:xfrm>
            <a:off x="745952" y="1664365"/>
            <a:ext cx="2665102" cy="3955846"/>
            <a:chOff x="8977722" y="876912"/>
            <a:chExt cx="3028516" cy="3955846"/>
          </a:xfrm>
        </p:grpSpPr>
        <p:grpSp>
          <p:nvGrpSpPr>
            <p:cNvPr id="18" name="Group 17">
              <a:extLst>
                <a:ext uri="{FF2B5EF4-FFF2-40B4-BE49-F238E27FC236}">
                  <a16:creationId xmlns:a16="http://schemas.microsoft.com/office/drawing/2014/main" id="{5CF1FC53-1497-2EE7-EF29-42C7CC69CF83}"/>
                </a:ext>
              </a:extLst>
            </p:cNvPr>
            <p:cNvGrpSpPr/>
            <p:nvPr/>
          </p:nvGrpSpPr>
          <p:grpSpPr>
            <a:xfrm>
              <a:off x="8977722" y="876912"/>
              <a:ext cx="3028516" cy="2609145"/>
              <a:chOff x="1527015" y="2524575"/>
              <a:chExt cx="3321432" cy="2609145"/>
            </a:xfrm>
          </p:grpSpPr>
          <p:sp>
            <p:nvSpPr>
              <p:cNvPr id="19" name="TextBox 18">
                <a:extLst>
                  <a:ext uri="{FF2B5EF4-FFF2-40B4-BE49-F238E27FC236}">
                    <a16:creationId xmlns:a16="http://schemas.microsoft.com/office/drawing/2014/main" id="{0DDC3E33-AFFB-7D5A-117D-B1E0E84BEDA6}"/>
                  </a:ext>
                </a:extLst>
              </p:cNvPr>
              <p:cNvSpPr txBox="1"/>
              <p:nvPr/>
            </p:nvSpPr>
            <p:spPr>
              <a:xfrm>
                <a:off x="1549956" y="3861247"/>
                <a:ext cx="3298491" cy="604137"/>
              </a:xfrm>
              <a:prstGeom prst="roundRect">
                <a:avLst/>
              </a:prstGeom>
              <a:solidFill>
                <a:schemeClr val="accent5">
                  <a:lumMod val="20000"/>
                  <a:lumOff val="80000"/>
                </a:schemeClr>
              </a:solid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Non-binary</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20" name="Group 19">
                <a:extLst>
                  <a:ext uri="{FF2B5EF4-FFF2-40B4-BE49-F238E27FC236}">
                    <a16:creationId xmlns:a16="http://schemas.microsoft.com/office/drawing/2014/main" id="{C7224124-975E-7719-2FE7-B539C22EDC91}"/>
                  </a:ext>
                </a:extLst>
              </p:cNvPr>
              <p:cNvGrpSpPr/>
              <p:nvPr/>
            </p:nvGrpSpPr>
            <p:grpSpPr>
              <a:xfrm>
                <a:off x="1527015" y="2524575"/>
                <a:ext cx="3321432" cy="2609145"/>
                <a:chOff x="1527015" y="2524575"/>
                <a:chExt cx="3321432" cy="2609145"/>
              </a:xfrm>
            </p:grpSpPr>
            <p:sp>
              <p:nvSpPr>
                <p:cNvPr id="21" name="TextBox 20">
                  <a:extLst>
                    <a:ext uri="{FF2B5EF4-FFF2-40B4-BE49-F238E27FC236}">
                      <a16:creationId xmlns:a16="http://schemas.microsoft.com/office/drawing/2014/main" id="{8969C526-0F6A-384E-8D96-4BC6853453FE}"/>
                    </a:ext>
                  </a:extLst>
                </p:cNvPr>
                <p:cNvSpPr txBox="1"/>
                <p:nvPr/>
              </p:nvSpPr>
              <p:spPr>
                <a:xfrm>
                  <a:off x="1527015" y="4529583"/>
                  <a:ext cx="3298491" cy="604137"/>
                </a:xfrm>
                <a:prstGeom prst="roundRect">
                  <a:avLst/>
                </a:prstGeom>
                <a:solidFill>
                  <a:schemeClr val="accent4">
                    <a:lumMod val="20000"/>
                    <a:lumOff val="80000"/>
                  </a:schemeClr>
                </a:solid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Transgender</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0B5D730F-A673-94B8-C270-B1ACB326494C}"/>
                    </a:ext>
                  </a:extLst>
                </p:cNvPr>
                <p:cNvSpPr txBox="1"/>
                <p:nvPr/>
              </p:nvSpPr>
              <p:spPr>
                <a:xfrm>
                  <a:off x="1549956" y="3185862"/>
                  <a:ext cx="3298491" cy="604137"/>
                </a:xfrm>
                <a:prstGeom prst="roundRect">
                  <a:avLst/>
                </a:prstGeom>
                <a:solidFill>
                  <a:srgbClr val="FEE6E6"/>
                </a:solid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Gender identity</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extLst>
                    <a:ext uri="{FF2B5EF4-FFF2-40B4-BE49-F238E27FC236}">
                      <a16:creationId xmlns:a16="http://schemas.microsoft.com/office/drawing/2014/main" id="{8A7256B2-FC3E-A0BE-C4BF-B9E73499B294}"/>
                    </a:ext>
                  </a:extLst>
                </p:cNvPr>
                <p:cNvSpPr txBox="1"/>
                <p:nvPr/>
              </p:nvSpPr>
              <p:spPr>
                <a:xfrm>
                  <a:off x="1549956" y="2524575"/>
                  <a:ext cx="3298491" cy="604137"/>
                </a:xfrm>
                <a:prstGeom prst="roundRect">
                  <a:avLst/>
                </a:prstGeom>
                <a:solidFill>
                  <a:srgbClr val="D4F4E9"/>
                </a:solid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Sex</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sp>
          <p:nvSpPr>
            <p:cNvPr id="26" name="TextBox 25">
              <a:extLst>
                <a:ext uri="{FF2B5EF4-FFF2-40B4-BE49-F238E27FC236}">
                  <a16:creationId xmlns:a16="http://schemas.microsoft.com/office/drawing/2014/main" id="{D2356118-9EEB-F637-8B9F-A9D3E477E2AF}"/>
                </a:ext>
              </a:extLst>
            </p:cNvPr>
            <p:cNvSpPr txBox="1"/>
            <p:nvPr/>
          </p:nvSpPr>
          <p:spPr>
            <a:xfrm>
              <a:off x="8977722" y="3550256"/>
              <a:ext cx="3007598" cy="604137"/>
            </a:xfrm>
            <a:prstGeom prst="roundRect">
              <a:avLst/>
            </a:prstGeom>
            <a:solidFill>
              <a:srgbClr val="F3DEFA"/>
            </a:solidFill>
            <a:ln>
              <a:noFill/>
            </a:ln>
          </p:spPr>
          <p:txBody>
            <a:bodyPr wrap="square" rtlCol="0">
              <a:spAutoFit/>
            </a:bodyP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Sexual orientation</a:t>
              </a:r>
            </a:p>
          </p:txBody>
        </p:sp>
        <p:sp>
          <p:nvSpPr>
            <p:cNvPr id="27" name="TextBox 26">
              <a:extLst>
                <a:ext uri="{FF2B5EF4-FFF2-40B4-BE49-F238E27FC236}">
                  <a16:creationId xmlns:a16="http://schemas.microsoft.com/office/drawing/2014/main" id="{057AAA68-5BC9-1957-8F6E-37B23EA6191D}"/>
                </a:ext>
              </a:extLst>
            </p:cNvPr>
            <p:cNvSpPr txBox="1"/>
            <p:nvPr/>
          </p:nvSpPr>
          <p:spPr>
            <a:xfrm>
              <a:off x="8977722" y="4228621"/>
              <a:ext cx="3007598" cy="604137"/>
            </a:xfrm>
            <a:prstGeom prst="roundRect">
              <a:avLst/>
            </a:prstGeom>
            <a:solidFill>
              <a:srgbClr val="FFE3C9"/>
            </a:solidFill>
            <a:ln>
              <a:noFill/>
            </a:ln>
          </p:spPr>
          <p:txBody>
            <a:bodyPr wrap="square" rtlCol="0">
              <a:spAutoFit/>
            </a:bodyP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Cisgender</a:t>
              </a:r>
            </a:p>
          </p:txBody>
        </p:sp>
      </p:grpSp>
      <p:sp>
        <p:nvSpPr>
          <p:cNvPr id="29" name="TextBox 28">
            <a:extLst>
              <a:ext uri="{FF2B5EF4-FFF2-40B4-BE49-F238E27FC236}">
                <a16:creationId xmlns:a16="http://schemas.microsoft.com/office/drawing/2014/main" id="{F6BCD948-BDF6-6808-7BCA-93EB09C2336B}"/>
              </a:ext>
            </a:extLst>
          </p:cNvPr>
          <p:cNvSpPr txBox="1"/>
          <p:nvPr/>
        </p:nvSpPr>
        <p:spPr>
          <a:xfrm>
            <a:off x="7095374" y="1448177"/>
            <a:ext cx="3996696" cy="1580079"/>
          </a:xfrm>
          <a:prstGeom prst="roundRect">
            <a:avLst/>
          </a:prstGeom>
          <a:solidFill>
            <a:schemeClr val="bg1">
              <a:lumMod val="95000"/>
            </a:schemeClr>
          </a:solidFill>
          <a:ln w="12700">
            <a:solidFill>
              <a:schemeClr val="bg1">
                <a:lumMod val="50000"/>
              </a:schemeClr>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R="0" lvl="0" defTabSz="914400" rtl="0" eaLnBrk="1" fontAlgn="auto" latinLnBrk="0" hangingPunct="1">
              <a:lnSpc>
                <a:spcPct val="150000"/>
              </a:lnSpc>
              <a:spcBef>
                <a:spcPts val="0"/>
              </a:spcBef>
              <a:spcAft>
                <a:spcPts val="0"/>
              </a:spcAft>
              <a:buClrTx/>
              <a:buSzTx/>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a:t>
            </a:r>
            <a:r>
              <a:rPr kumimoji="0" lang="en-GB" sz="20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label assigned at birth based on genitals, hormones,</a:t>
            </a:r>
            <a:r>
              <a:rPr lang="en-GB"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 and chromosomes</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a:extLst>
              <a:ext uri="{FF2B5EF4-FFF2-40B4-BE49-F238E27FC236}">
                <a16:creationId xmlns:a16="http://schemas.microsoft.com/office/drawing/2014/main" id="{05BDA28D-26E6-0033-650F-929E7291AC3F}"/>
              </a:ext>
            </a:extLst>
          </p:cNvPr>
          <p:cNvSpPr txBox="1"/>
          <p:nvPr/>
        </p:nvSpPr>
        <p:spPr>
          <a:xfrm>
            <a:off x="3958793" y="3104739"/>
            <a:ext cx="4618677" cy="1580079"/>
          </a:xfrm>
          <a:prstGeom prst="roundRect">
            <a:avLst/>
          </a:prstGeom>
          <a:solidFill>
            <a:schemeClr val="bg1">
              <a:lumMod val="95000"/>
            </a:schemeClr>
          </a:solidFill>
          <a:ln w="12700">
            <a:solidFill>
              <a:schemeClr val="bg1">
                <a:lumMod val="50000"/>
              </a:schemeClr>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R="0" lvl="0" defTabSz="914400" rtl="0" eaLnBrk="1" fontAlgn="auto" latinLnBrk="0" hangingPunct="1">
              <a:lnSpc>
                <a:spcPct val="150000"/>
              </a:lnSpc>
              <a:spcBef>
                <a:spcPts val="0"/>
              </a:spcBef>
              <a:spcAft>
                <a:spcPts val="0"/>
              </a:spcAft>
              <a:buClrTx/>
              <a:buSzTx/>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a:t>
            </a:r>
            <a:r>
              <a:rPr kumimoji="0" lang="en-GB" sz="20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Personal sense of having a particular gender </a:t>
            </a:r>
            <a:r>
              <a:rPr kumimoji="0" lang="en-GB" sz="200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(could be the same or different as our assigned sex)</a:t>
            </a:r>
            <a:endParaRPr kumimoji="0" lang="en-GB" sz="20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a:extLst>
              <a:ext uri="{FF2B5EF4-FFF2-40B4-BE49-F238E27FC236}">
                <a16:creationId xmlns:a16="http://schemas.microsoft.com/office/drawing/2014/main" id="{1E4CAB3E-B91D-0A6C-B651-9297E7E42667}"/>
              </a:ext>
            </a:extLst>
          </p:cNvPr>
          <p:cNvSpPr txBox="1"/>
          <p:nvPr/>
        </p:nvSpPr>
        <p:spPr>
          <a:xfrm>
            <a:off x="8661370" y="3097507"/>
            <a:ext cx="3124553" cy="1580079"/>
          </a:xfrm>
          <a:prstGeom prst="roundRect">
            <a:avLst/>
          </a:prstGeom>
          <a:solidFill>
            <a:schemeClr val="bg1">
              <a:lumMod val="95000"/>
            </a:schemeClr>
          </a:solidFill>
          <a:ln w="12700">
            <a:solidFill>
              <a:schemeClr val="bg1">
                <a:lumMod val="50000"/>
              </a:schemeClr>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R="0" lvl="0" defTabSz="914400" rtl="0" eaLnBrk="1" fontAlgn="auto" latinLnBrk="0" hangingPunct="1">
              <a:lnSpc>
                <a:spcPct val="150000"/>
              </a:lnSpc>
              <a:spcBef>
                <a:spcPts val="0"/>
              </a:spcBef>
              <a:spcAft>
                <a:spcPts val="0"/>
              </a:spcAft>
              <a:buClrTx/>
              <a:buSzTx/>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 </a:t>
            </a:r>
            <a:r>
              <a:rPr kumimoji="0" lang="en-GB" sz="20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Having a gender identity different to our sex assigned at birth</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a:extLst>
              <a:ext uri="{FF2B5EF4-FFF2-40B4-BE49-F238E27FC236}">
                <a16:creationId xmlns:a16="http://schemas.microsoft.com/office/drawing/2014/main" id="{0FC6CF9B-11E5-1A95-3682-7C608B06D22A}"/>
              </a:ext>
            </a:extLst>
          </p:cNvPr>
          <p:cNvSpPr txBox="1"/>
          <p:nvPr/>
        </p:nvSpPr>
        <p:spPr>
          <a:xfrm>
            <a:off x="3958792" y="4761300"/>
            <a:ext cx="3416044" cy="1069300"/>
          </a:xfrm>
          <a:prstGeom prst="roundRect">
            <a:avLst/>
          </a:prstGeom>
          <a:solidFill>
            <a:schemeClr val="bg1">
              <a:lumMod val="95000"/>
            </a:schemeClr>
          </a:solidFill>
          <a:ln w="12700">
            <a:solidFill>
              <a:schemeClr val="bg1">
                <a:lumMod val="50000"/>
              </a:schemeClr>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R="0" lvl="0" defTabSz="914400" rtl="0" eaLnBrk="1" fontAlgn="auto" latinLnBrk="0" hangingPunct="1">
              <a:lnSpc>
                <a:spcPct val="150000"/>
              </a:lnSpc>
              <a:spcBef>
                <a:spcPts val="0"/>
              </a:spcBef>
              <a:spcAft>
                <a:spcPts val="0"/>
              </a:spcAft>
              <a:buClrTx/>
              <a:buSzTx/>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 </a:t>
            </a:r>
            <a:r>
              <a:rPr kumimoji="0" lang="en-GB" sz="20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Identifying as a gender other than male or female</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7" name="TextBox 36">
            <a:extLst>
              <a:ext uri="{FF2B5EF4-FFF2-40B4-BE49-F238E27FC236}">
                <a16:creationId xmlns:a16="http://schemas.microsoft.com/office/drawing/2014/main" id="{9E97D04E-D7E8-6625-DCC7-90E5CAF02837}"/>
              </a:ext>
            </a:extLst>
          </p:cNvPr>
          <p:cNvSpPr txBox="1"/>
          <p:nvPr/>
        </p:nvSpPr>
        <p:spPr>
          <a:xfrm>
            <a:off x="7463123" y="4761439"/>
            <a:ext cx="4177378" cy="1069300"/>
          </a:xfrm>
          <a:prstGeom prst="roundRect">
            <a:avLst/>
          </a:prstGeom>
          <a:solidFill>
            <a:schemeClr val="bg1">
              <a:lumMod val="95000"/>
            </a:schemeClr>
          </a:solidFill>
          <a:ln w="12700">
            <a:solidFill>
              <a:schemeClr val="bg1">
                <a:lumMod val="50000"/>
              </a:schemeClr>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R="0" lvl="0" defTabSz="914400" rtl="0" eaLnBrk="1" fontAlgn="auto" latinLnBrk="0" hangingPunct="1">
              <a:lnSpc>
                <a:spcPct val="150000"/>
              </a:lnSpc>
              <a:spcBef>
                <a:spcPts val="0"/>
              </a:spcBef>
              <a:spcAft>
                <a:spcPts val="0"/>
              </a:spcAft>
              <a:buClrTx/>
              <a:buSzTx/>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 </a:t>
            </a:r>
            <a:r>
              <a:rPr kumimoji="0" lang="en-GB" sz="20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label we give ourselves based on who we’re attracted to</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0776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What do we mean by gender? </a:t>
            </a:r>
          </a:p>
        </p:txBody>
      </p:sp>
      <p:sp>
        <p:nvSpPr>
          <p:cNvPr id="2" name="TextBox 1">
            <a:extLst>
              <a:ext uri="{FF2B5EF4-FFF2-40B4-BE49-F238E27FC236}">
                <a16:creationId xmlns:a16="http://schemas.microsoft.com/office/drawing/2014/main" id="{0F8D0714-CC56-9F5B-4A6A-B6C7507C7A64}"/>
              </a:ext>
            </a:extLst>
          </p:cNvPr>
          <p:cNvSpPr txBox="1"/>
          <p:nvPr/>
        </p:nvSpPr>
        <p:spPr>
          <a:xfrm>
            <a:off x="298113" y="5252975"/>
            <a:ext cx="11595774" cy="546047"/>
          </a:xfrm>
          <a:prstGeom prst="rect">
            <a:avLst/>
          </a:prstGeom>
          <a:noFill/>
        </p:spPr>
        <p:txBody>
          <a:bodyPr wrap="square" rtlCol="0">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GB" sz="2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slide doesn’t contain </a:t>
            </a:r>
            <a:r>
              <a:rPr kumimoji="0" lang="en-GB" sz="2200" b="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a:t>
            </a:r>
            <a:r>
              <a:rPr kumimoji="0" lang="en-GB" sz="2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term relating to gender. There are lots more to explore!</a:t>
            </a:r>
          </a:p>
        </p:txBody>
      </p:sp>
      <p:sp>
        <p:nvSpPr>
          <p:cNvPr id="19" name="TextBox 18">
            <a:extLst>
              <a:ext uri="{FF2B5EF4-FFF2-40B4-BE49-F238E27FC236}">
                <a16:creationId xmlns:a16="http://schemas.microsoft.com/office/drawing/2014/main" id="{0DDC3E33-AFFB-7D5A-117D-B1E0E84BEDA6}"/>
              </a:ext>
            </a:extLst>
          </p:cNvPr>
          <p:cNvSpPr txBox="1"/>
          <p:nvPr/>
        </p:nvSpPr>
        <p:spPr>
          <a:xfrm>
            <a:off x="603382" y="2517054"/>
            <a:ext cx="10985239" cy="604137"/>
          </a:xfrm>
          <a:prstGeom prst="roundRect">
            <a:avLst/>
          </a:prstGeom>
          <a:solidFill>
            <a:schemeClr val="accent5">
              <a:lumMod val="20000"/>
              <a:lumOff val="80000"/>
            </a:schemeClr>
          </a:solidFill>
          <a:ln>
            <a:noFill/>
          </a:ln>
        </p:spPr>
        <p:txBody>
          <a:bodyPr wrap="square" rtlCol="0">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Non-binary</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e)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Identifying as a gender other than male or female</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8969C526-0F6A-384E-8D96-4BC6853453FE}"/>
              </a:ext>
            </a:extLst>
          </p:cNvPr>
          <p:cNvSpPr txBox="1"/>
          <p:nvPr/>
        </p:nvSpPr>
        <p:spPr>
          <a:xfrm>
            <a:off x="603382" y="3185390"/>
            <a:ext cx="10985239" cy="604137"/>
          </a:xfrm>
          <a:prstGeom prst="roundRect">
            <a:avLst/>
          </a:prstGeom>
          <a:solidFill>
            <a:schemeClr val="accent4">
              <a:lumMod val="20000"/>
              <a:lumOff val="80000"/>
            </a:schemeClr>
          </a:solidFill>
          <a:ln>
            <a:noFill/>
          </a:ln>
        </p:spPr>
        <p:txBody>
          <a:bodyPr wrap="square" rtlCol="0">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Transgender</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d)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Having a gender identity different to our sex assigned at birth</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0B5D730F-A673-94B8-C270-B1ACB326494C}"/>
              </a:ext>
            </a:extLst>
          </p:cNvPr>
          <p:cNvSpPr txBox="1"/>
          <p:nvPr/>
        </p:nvSpPr>
        <p:spPr>
          <a:xfrm>
            <a:off x="603382" y="1841669"/>
            <a:ext cx="10985239" cy="604137"/>
          </a:xfrm>
          <a:prstGeom prst="roundRect">
            <a:avLst/>
          </a:prstGeom>
          <a:solidFill>
            <a:srgbClr val="FEE6E6"/>
          </a:solidFill>
          <a:ln>
            <a:noFill/>
          </a:ln>
        </p:spPr>
        <p:txBody>
          <a:bodyPr wrap="square" rtlCol="0">
            <a:spAutoFit/>
          </a:bodyPr>
          <a:lstStyle/>
          <a:p>
            <a:pPr>
              <a:lnSpc>
                <a:spcPct val="150000"/>
              </a:lnSpc>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Gender identity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Personal sense of having a particular gender</a:t>
            </a:r>
          </a:p>
        </p:txBody>
      </p:sp>
      <p:sp>
        <p:nvSpPr>
          <p:cNvPr id="24" name="TextBox 23">
            <a:extLst>
              <a:ext uri="{FF2B5EF4-FFF2-40B4-BE49-F238E27FC236}">
                <a16:creationId xmlns:a16="http://schemas.microsoft.com/office/drawing/2014/main" id="{8A7256B2-FC3E-A0BE-C4BF-B9E73499B294}"/>
              </a:ext>
            </a:extLst>
          </p:cNvPr>
          <p:cNvSpPr txBox="1"/>
          <p:nvPr/>
        </p:nvSpPr>
        <p:spPr>
          <a:xfrm>
            <a:off x="603382" y="1180382"/>
            <a:ext cx="10985239" cy="604137"/>
          </a:xfrm>
          <a:prstGeom prst="roundRect">
            <a:avLst/>
          </a:prstGeom>
          <a:solidFill>
            <a:srgbClr val="D4F4E9"/>
          </a:solidFill>
          <a:ln>
            <a:noFill/>
          </a:ln>
        </p:spPr>
        <p:txBody>
          <a:bodyPr wrap="square" rtlCol="0">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Sex</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b)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label assigned at birth based on genitals, hormones, and chromosomes</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D2356118-9EEB-F637-8B9F-A9D3E477E2AF}"/>
              </a:ext>
            </a:extLst>
          </p:cNvPr>
          <p:cNvSpPr txBox="1"/>
          <p:nvPr/>
        </p:nvSpPr>
        <p:spPr>
          <a:xfrm>
            <a:off x="603380" y="3853726"/>
            <a:ext cx="10985239" cy="604137"/>
          </a:xfrm>
          <a:prstGeom prst="roundRect">
            <a:avLst/>
          </a:prstGeom>
          <a:solidFill>
            <a:srgbClr val="F3DEFA"/>
          </a:solidFill>
          <a:ln>
            <a:noFill/>
          </a:ln>
        </p:spPr>
        <p:txBody>
          <a:bodyPr wrap="square" rtlCol="0">
            <a:spAutoFit/>
          </a:bodyPr>
          <a:lstStyle/>
          <a:p>
            <a:pPr lvl="0">
              <a:lnSpc>
                <a:spcPct val="150000"/>
              </a:lnSpc>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Sexual orientation f)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label we give ourselves based on who we’re attracted to</a:t>
            </a:r>
          </a:p>
        </p:txBody>
      </p:sp>
      <p:sp>
        <p:nvSpPr>
          <p:cNvPr id="27" name="TextBox 26">
            <a:extLst>
              <a:ext uri="{FF2B5EF4-FFF2-40B4-BE49-F238E27FC236}">
                <a16:creationId xmlns:a16="http://schemas.microsoft.com/office/drawing/2014/main" id="{057AAA68-5BC9-1957-8F6E-37B23EA6191D}"/>
              </a:ext>
            </a:extLst>
          </p:cNvPr>
          <p:cNvSpPr txBox="1"/>
          <p:nvPr/>
        </p:nvSpPr>
        <p:spPr>
          <a:xfrm>
            <a:off x="603380" y="4532091"/>
            <a:ext cx="10985240" cy="604137"/>
          </a:xfrm>
          <a:prstGeom prst="roundRect">
            <a:avLst/>
          </a:prstGeom>
          <a:solidFill>
            <a:srgbClr val="FFE3C9"/>
          </a:solidFill>
          <a:ln>
            <a:noFill/>
          </a:ln>
        </p:spPr>
        <p:txBody>
          <a:bodyPr wrap="square" rtlCol="0">
            <a:spAutoFit/>
          </a:bodyPr>
          <a:lstStyle/>
          <a:p>
            <a:pPr lvl="0">
              <a:lnSpc>
                <a:spcPct val="150000"/>
              </a:lnSpc>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Cisgender</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a)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Having the same  gender identity as our sex assigned at birth</a:t>
            </a:r>
          </a:p>
        </p:txBody>
      </p:sp>
    </p:spTree>
    <p:extLst>
      <p:ext uri="{BB962C8B-B14F-4D97-AF65-F5344CB8AC3E}">
        <p14:creationId xmlns:p14="http://schemas.microsoft.com/office/powerpoint/2010/main" val="385790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4" grpId="0" animBg="1"/>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F1D64217-D799-F061-0C1E-7A5710C59FB1}"/>
              </a:ext>
            </a:extLst>
          </p:cNvPr>
          <p:cNvGrpSpPr/>
          <p:nvPr/>
        </p:nvGrpSpPr>
        <p:grpSpPr>
          <a:xfrm>
            <a:off x="3508724" y="3237955"/>
            <a:ext cx="4929972" cy="2101340"/>
            <a:chOff x="3464423" y="3055509"/>
            <a:chExt cx="4929972" cy="2101340"/>
          </a:xfrm>
        </p:grpSpPr>
        <p:sp>
          <p:nvSpPr>
            <p:cNvPr id="8" name="TextBox 7">
              <a:extLst>
                <a:ext uri="{FF2B5EF4-FFF2-40B4-BE49-F238E27FC236}">
                  <a16:creationId xmlns:a16="http://schemas.microsoft.com/office/drawing/2014/main" id="{F3C53CC2-1027-4F10-261B-6602F6B1E9E6}"/>
                </a:ext>
              </a:extLst>
            </p:cNvPr>
            <p:cNvSpPr txBox="1"/>
            <p:nvPr/>
          </p:nvSpPr>
          <p:spPr>
            <a:xfrm>
              <a:off x="3797604" y="3429000"/>
              <a:ext cx="4596791" cy="1727849"/>
            </a:xfrm>
            <a:prstGeom prst="roundRect">
              <a:avLst/>
            </a:prstGeom>
            <a:solidFill>
              <a:srgbClr val="FFF2CC"/>
            </a:solidFill>
            <a:ln w="38100">
              <a:solidFill>
                <a:schemeClr val="tx1">
                  <a:lumMod val="50000"/>
                  <a:lumOff val="50000"/>
                </a:schemeClr>
              </a:solidFill>
              <a:prstDash val="lgDash"/>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Sketch a drawing of two people on a first date at a restaurant</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9" name="Graphic 18" descr="Pencil with solid fill">
              <a:extLst>
                <a:ext uri="{FF2B5EF4-FFF2-40B4-BE49-F238E27FC236}">
                  <a16:creationId xmlns:a16="http://schemas.microsoft.com/office/drawing/2014/main" id="{0800F4A2-A648-1CAA-FA1E-9C8669557F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4423" y="3055509"/>
              <a:ext cx="914400" cy="914400"/>
            </a:xfrm>
            <a:prstGeom prst="rect">
              <a:avLst/>
            </a:prstGeom>
          </p:spPr>
        </p:pic>
      </p:grpSp>
      <p:grpSp>
        <p:nvGrpSpPr>
          <p:cNvPr id="3" name="Group 2">
            <a:extLst>
              <a:ext uri="{FF2B5EF4-FFF2-40B4-BE49-F238E27FC236}">
                <a16:creationId xmlns:a16="http://schemas.microsoft.com/office/drawing/2014/main" id="{282C0B38-264F-5C87-BFED-80A0A6793262}"/>
              </a:ext>
            </a:extLst>
          </p:cNvPr>
          <p:cNvGrpSpPr/>
          <p:nvPr/>
        </p:nvGrpSpPr>
        <p:grpSpPr>
          <a:xfrm>
            <a:off x="3508724" y="3237955"/>
            <a:ext cx="4929972" cy="2101340"/>
            <a:chOff x="3464423" y="3055509"/>
            <a:chExt cx="4929972" cy="2101340"/>
          </a:xfrm>
        </p:grpSpPr>
        <p:sp>
          <p:nvSpPr>
            <p:cNvPr id="5" name="TextBox 4">
              <a:extLst>
                <a:ext uri="{FF2B5EF4-FFF2-40B4-BE49-F238E27FC236}">
                  <a16:creationId xmlns:a16="http://schemas.microsoft.com/office/drawing/2014/main" id="{96EB7DCD-6413-4B67-16AB-F6669FF20C36}"/>
                </a:ext>
              </a:extLst>
            </p:cNvPr>
            <p:cNvSpPr txBox="1"/>
            <p:nvPr/>
          </p:nvSpPr>
          <p:spPr>
            <a:xfrm>
              <a:off x="3797604" y="3429000"/>
              <a:ext cx="4596791" cy="1727849"/>
            </a:xfrm>
            <a:prstGeom prst="roundRect">
              <a:avLst/>
            </a:prstGeom>
            <a:solidFill>
              <a:srgbClr val="FFF2CC"/>
            </a:solidFill>
            <a:ln w="38100">
              <a:solidFill>
                <a:schemeClr val="tx1">
                  <a:lumMod val="50000"/>
                  <a:lumOff val="50000"/>
                </a:schemeClr>
              </a:solidFill>
              <a:prstDash val="lgDash"/>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Times up!</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Pens and pencils down!</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 name="Graphic 5" descr="Pencil with solid fill">
              <a:extLst>
                <a:ext uri="{FF2B5EF4-FFF2-40B4-BE49-F238E27FC236}">
                  <a16:creationId xmlns:a16="http://schemas.microsoft.com/office/drawing/2014/main" id="{18DEB78A-F2E8-B8F8-F5EF-ED4A1C2200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4423" y="3055509"/>
              <a:ext cx="914400" cy="914400"/>
            </a:xfrm>
            <a:prstGeom prst="rect">
              <a:avLst/>
            </a:prstGeom>
          </p:spPr>
        </p:pic>
      </p:grpSp>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What do we mean by stereotypes?</a:t>
            </a:r>
          </a:p>
        </p:txBody>
      </p:sp>
      <p:sp>
        <p:nvSpPr>
          <p:cNvPr id="2" name="TextBox 1">
            <a:extLst>
              <a:ext uri="{FF2B5EF4-FFF2-40B4-BE49-F238E27FC236}">
                <a16:creationId xmlns:a16="http://schemas.microsoft.com/office/drawing/2014/main" id="{0F8D0714-CC56-9F5B-4A6A-B6C7507C7A64}"/>
              </a:ext>
            </a:extLst>
          </p:cNvPr>
          <p:cNvSpPr txBox="1"/>
          <p:nvPr/>
        </p:nvSpPr>
        <p:spPr>
          <a:xfrm>
            <a:off x="266439" y="1079418"/>
            <a:ext cx="11659122" cy="206954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 will have </a:t>
            </a:r>
            <a:r>
              <a:rPr lang="en-GB" sz="2200" b="1"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45</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seconds </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 complete a task that will soon appear on the slide. Make sure you have paper</a:t>
            </a:r>
            <a:r>
              <a:rPr kumimoji="0" lang="en-GB" sz="2200" i="0"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and a pen or pencil in front of you.</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baseline="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200" i="1"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Ready, set, go!</a:t>
            </a: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5251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4500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What do we mean by stereotypes? </a:t>
            </a:r>
          </a:p>
        </p:txBody>
      </p:sp>
      <p:sp>
        <p:nvSpPr>
          <p:cNvPr id="2" name="TextBox 1">
            <a:extLst>
              <a:ext uri="{FF2B5EF4-FFF2-40B4-BE49-F238E27FC236}">
                <a16:creationId xmlns:a16="http://schemas.microsoft.com/office/drawing/2014/main" id="{0F8D0714-CC56-9F5B-4A6A-B6C7507C7A64}"/>
              </a:ext>
            </a:extLst>
          </p:cNvPr>
          <p:cNvSpPr txBox="1"/>
          <p:nvPr/>
        </p:nvSpPr>
        <p:spPr>
          <a:xfrm>
            <a:off x="266439" y="1079418"/>
            <a:ext cx="11659122" cy="1053878"/>
          </a:xfrm>
          <a:prstGeom prst="rect">
            <a:avLst/>
          </a:prstGeom>
          <a:noFill/>
        </p:spPr>
        <p:txBody>
          <a:bodyPr wrap="square" rtlCol="0">
            <a:spAutoFit/>
          </a:bodyPr>
          <a:lstStyle/>
          <a:p>
            <a:pPr lvl="0">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You don’t need to share your drawing with anyone or answer these questions out loud. But take a moment to think…</a:t>
            </a:r>
          </a:p>
        </p:txBody>
      </p:sp>
      <p:sp>
        <p:nvSpPr>
          <p:cNvPr id="8" name="TextBox 7">
            <a:extLst>
              <a:ext uri="{FF2B5EF4-FFF2-40B4-BE49-F238E27FC236}">
                <a16:creationId xmlns:a16="http://schemas.microsoft.com/office/drawing/2014/main" id="{F3C53CC2-1027-4F10-261B-6602F6B1E9E6}"/>
              </a:ext>
            </a:extLst>
          </p:cNvPr>
          <p:cNvSpPr txBox="1"/>
          <p:nvPr/>
        </p:nvSpPr>
        <p:spPr>
          <a:xfrm>
            <a:off x="3576243" y="2265263"/>
            <a:ext cx="5039513" cy="1165993"/>
          </a:xfrm>
          <a:prstGeom prst="roundRect">
            <a:avLst/>
          </a:prstGeom>
          <a:solidFill>
            <a:srgbClr val="FFF2CC"/>
          </a:solidFill>
          <a:ln w="38100">
            <a:solidFill>
              <a:schemeClr val="tx1">
                <a:lumMod val="50000"/>
                <a:lumOff val="50000"/>
              </a:schemeClr>
            </a:solidFill>
            <a:prstDash val="solid"/>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Did you draw a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male</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and a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female</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8" name="Graphic 17" descr="Man and woman with solid fill">
            <a:extLst>
              <a:ext uri="{FF2B5EF4-FFF2-40B4-BE49-F238E27FC236}">
                <a16:creationId xmlns:a16="http://schemas.microsoft.com/office/drawing/2014/main" id="{90A74F01-EEDA-BCAE-9ADA-A38E771B18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16748" y="2793672"/>
            <a:ext cx="686657" cy="686657"/>
          </a:xfrm>
          <a:prstGeom prst="rect">
            <a:avLst/>
          </a:prstGeom>
        </p:spPr>
      </p:pic>
      <p:sp>
        <p:nvSpPr>
          <p:cNvPr id="7" name="TextBox 6">
            <a:extLst>
              <a:ext uri="{FF2B5EF4-FFF2-40B4-BE49-F238E27FC236}">
                <a16:creationId xmlns:a16="http://schemas.microsoft.com/office/drawing/2014/main" id="{A51D29CD-F30F-3D9A-44C1-CF32818EB763}"/>
              </a:ext>
            </a:extLst>
          </p:cNvPr>
          <p:cNvSpPr txBox="1"/>
          <p:nvPr/>
        </p:nvSpPr>
        <p:spPr>
          <a:xfrm>
            <a:off x="3576243" y="2265262"/>
            <a:ext cx="5039513" cy="1165993"/>
          </a:xfrm>
          <a:prstGeom prst="roundRect">
            <a:avLst/>
          </a:prstGeom>
          <a:solidFill>
            <a:srgbClr val="FFF2CC"/>
          </a:solidFill>
          <a:ln w="38100">
            <a:solidFill>
              <a:schemeClr val="tx1">
                <a:lumMod val="50000"/>
                <a:lumOff val="50000"/>
              </a:schemeClr>
            </a:solidFill>
            <a:prstDash val="solid"/>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Did you draw two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males</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6" name="Graphic 15" descr="Two Men with solid fill">
            <a:extLst>
              <a:ext uri="{FF2B5EF4-FFF2-40B4-BE49-F238E27FC236}">
                <a16:creationId xmlns:a16="http://schemas.microsoft.com/office/drawing/2014/main" id="{5D95DA76-11DB-8EB1-034F-66C6AFF167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88596" y="2793671"/>
            <a:ext cx="686657" cy="686657"/>
          </a:xfrm>
          <a:prstGeom prst="rect">
            <a:avLst/>
          </a:prstGeom>
        </p:spPr>
      </p:pic>
      <p:sp>
        <p:nvSpPr>
          <p:cNvPr id="9" name="TextBox 8">
            <a:extLst>
              <a:ext uri="{FF2B5EF4-FFF2-40B4-BE49-F238E27FC236}">
                <a16:creationId xmlns:a16="http://schemas.microsoft.com/office/drawing/2014/main" id="{3537086B-584C-FF6E-12A7-8B340E5637F7}"/>
              </a:ext>
            </a:extLst>
          </p:cNvPr>
          <p:cNvSpPr txBox="1"/>
          <p:nvPr/>
        </p:nvSpPr>
        <p:spPr>
          <a:xfrm>
            <a:off x="3576243" y="2262652"/>
            <a:ext cx="5039513" cy="1165993"/>
          </a:xfrm>
          <a:prstGeom prst="roundRect">
            <a:avLst/>
          </a:prstGeom>
          <a:solidFill>
            <a:srgbClr val="FFF2CC"/>
          </a:solidFill>
          <a:ln w="38100">
            <a:solidFill>
              <a:schemeClr val="tx1">
                <a:lumMod val="50000"/>
                <a:lumOff val="50000"/>
              </a:schemeClr>
            </a:solidFill>
            <a:prstDash val="solid"/>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Did you draw two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females</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4" name="Graphic 13" descr="Two women with solid fill">
            <a:extLst>
              <a:ext uri="{FF2B5EF4-FFF2-40B4-BE49-F238E27FC236}">
                <a16:creationId xmlns:a16="http://schemas.microsoft.com/office/drawing/2014/main" id="{42A9853A-00D3-A894-D786-80EC59CCB7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04397" y="2793671"/>
            <a:ext cx="686657" cy="686657"/>
          </a:xfrm>
          <a:prstGeom prst="rect">
            <a:avLst/>
          </a:prstGeom>
        </p:spPr>
      </p:pic>
      <p:sp>
        <p:nvSpPr>
          <p:cNvPr id="10" name="TextBox 9">
            <a:extLst>
              <a:ext uri="{FF2B5EF4-FFF2-40B4-BE49-F238E27FC236}">
                <a16:creationId xmlns:a16="http://schemas.microsoft.com/office/drawing/2014/main" id="{1786B2CC-C66E-DA1A-D5E2-BADFC07BA3CB}"/>
              </a:ext>
            </a:extLst>
          </p:cNvPr>
          <p:cNvSpPr txBox="1"/>
          <p:nvPr/>
        </p:nvSpPr>
        <p:spPr>
          <a:xfrm>
            <a:off x="3576242" y="2260042"/>
            <a:ext cx="5039513" cy="1165993"/>
          </a:xfrm>
          <a:prstGeom prst="roundRect">
            <a:avLst/>
          </a:prstGeom>
          <a:solidFill>
            <a:srgbClr val="FFF2CC"/>
          </a:solidFill>
          <a:ln w="38100">
            <a:solidFill>
              <a:schemeClr val="tx1">
                <a:lumMod val="50000"/>
                <a:lumOff val="50000"/>
              </a:schemeClr>
            </a:solidFill>
            <a:prstDash val="solid"/>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Did you draw someone with a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non-binary</a:t>
            </a: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gender identity?</a:t>
            </a:r>
          </a:p>
        </p:txBody>
      </p:sp>
      <p:pic>
        <p:nvPicPr>
          <p:cNvPr id="22" name="Graphic 21" descr="User with solid fill">
            <a:extLst>
              <a:ext uri="{FF2B5EF4-FFF2-40B4-BE49-F238E27FC236}">
                <a16:creationId xmlns:a16="http://schemas.microsoft.com/office/drawing/2014/main" id="{F6C3205F-B888-349D-F011-B6F99692FC4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744771" y="2847537"/>
            <a:ext cx="686657" cy="686657"/>
          </a:xfrm>
          <a:prstGeom prst="rect">
            <a:avLst/>
          </a:prstGeom>
        </p:spPr>
      </p:pic>
      <p:sp>
        <p:nvSpPr>
          <p:cNvPr id="5" name="TextBox 4">
            <a:extLst>
              <a:ext uri="{FF2B5EF4-FFF2-40B4-BE49-F238E27FC236}">
                <a16:creationId xmlns:a16="http://schemas.microsoft.com/office/drawing/2014/main" id="{33842476-6A5C-2F8D-2330-11F33BEB181F}"/>
              </a:ext>
            </a:extLst>
          </p:cNvPr>
          <p:cNvSpPr txBox="1"/>
          <p:nvPr/>
        </p:nvSpPr>
        <p:spPr>
          <a:xfrm>
            <a:off x="2800410" y="3860780"/>
            <a:ext cx="6591176" cy="1727849"/>
          </a:xfrm>
          <a:prstGeom prst="roundRect">
            <a:avLst/>
          </a:prstGeom>
          <a:solidFill>
            <a:schemeClr val="bg1">
              <a:lumMod val="95000"/>
            </a:schemeClr>
          </a:solidFill>
          <a:ln w="38100">
            <a:solidFill>
              <a:schemeClr val="tx1">
                <a:lumMod val="50000"/>
                <a:lumOff val="50000"/>
              </a:schemeClr>
            </a:solidFill>
            <a:prstDash val="solid"/>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When asked to complete this task, most people would draw a cisgender heterosexual</a:t>
            </a:r>
            <a:r>
              <a:rPr kumimoji="0" lang="en-GB" sz="2200" i="0"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couple.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Why</a:t>
            </a:r>
            <a:r>
              <a:rPr kumimoji="0" lang="en-GB" sz="2200" i="0" u="none" strike="noStrike" kern="120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do you think this is?</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6" name="Graphic 5" descr="Pencil with solid fill">
            <a:extLst>
              <a:ext uri="{FF2B5EF4-FFF2-40B4-BE49-F238E27FC236}">
                <a16:creationId xmlns:a16="http://schemas.microsoft.com/office/drawing/2014/main" id="{456EB816-C1E0-8344-676B-36EDA89E6E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491699" y="3480328"/>
            <a:ext cx="914400" cy="914400"/>
          </a:xfrm>
          <a:prstGeom prst="rect">
            <a:avLst/>
          </a:prstGeom>
        </p:spPr>
      </p:pic>
      <p:pic>
        <p:nvPicPr>
          <p:cNvPr id="15" name="Graphic 14" descr="Badge Question Mark with solid fill">
            <a:extLst>
              <a:ext uri="{FF2B5EF4-FFF2-40B4-BE49-F238E27FC236}">
                <a16:creationId xmlns:a16="http://schemas.microsoft.com/office/drawing/2014/main" id="{4A11DBBA-5B51-0965-743C-CE7847C8766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720662" y="4864182"/>
            <a:ext cx="914400" cy="914400"/>
          </a:xfrm>
          <a:prstGeom prst="rect">
            <a:avLst/>
          </a:prstGeom>
        </p:spPr>
      </p:pic>
    </p:spTree>
    <p:extLst>
      <p:ext uri="{BB962C8B-B14F-4D97-AF65-F5344CB8AC3E}">
        <p14:creationId xmlns:p14="http://schemas.microsoft.com/office/powerpoint/2010/main" val="285061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9" grpId="0" animBg="1"/>
      <p:bldP spid="10"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What do we mean by stereotypes? </a:t>
            </a:r>
          </a:p>
        </p:txBody>
      </p:sp>
      <p:sp>
        <p:nvSpPr>
          <p:cNvPr id="5" name="TextBox 4">
            <a:extLst>
              <a:ext uri="{FF2B5EF4-FFF2-40B4-BE49-F238E27FC236}">
                <a16:creationId xmlns:a16="http://schemas.microsoft.com/office/drawing/2014/main" id="{7BA9176B-2C31-3246-8AB0-A145C3EC3D94}"/>
              </a:ext>
            </a:extLst>
          </p:cNvPr>
          <p:cNvSpPr txBox="1"/>
          <p:nvPr/>
        </p:nvSpPr>
        <p:spPr>
          <a:xfrm>
            <a:off x="1235765" y="1441362"/>
            <a:ext cx="4676923" cy="3975273"/>
          </a:xfrm>
          <a:prstGeom prst="roundRect">
            <a:avLst/>
          </a:prstGeom>
          <a:solidFill>
            <a:schemeClr val="accent2">
              <a:lumMod val="20000"/>
              <a:lumOff val="80000"/>
            </a:schemeClr>
          </a:solidFill>
          <a:ln w="38100">
            <a:solidFill>
              <a:schemeClr val="tx1">
                <a:lumMod val="50000"/>
                <a:lumOff val="50000"/>
              </a:schemeClr>
            </a:solidFill>
            <a:prstDash val="lgDash"/>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It’s common to hold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stereotypes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about gender and relationships. A stereotype is a fixed idea about a group of people based solely on one of their characteristics (e.g. race, age, sexuality, nationality, etc.)</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EF5C60B1-FAD8-1A2F-43B8-EE0B3398746D}"/>
              </a:ext>
            </a:extLst>
          </p:cNvPr>
          <p:cNvSpPr txBox="1"/>
          <p:nvPr/>
        </p:nvSpPr>
        <p:spPr>
          <a:xfrm>
            <a:off x="6279313" y="2003219"/>
            <a:ext cx="4676923" cy="2851561"/>
          </a:xfrm>
          <a:prstGeom prst="roundRect">
            <a:avLst/>
          </a:prstGeom>
          <a:solidFill>
            <a:srgbClr val="DEEBF7"/>
          </a:solidFill>
          <a:ln w="38100">
            <a:solidFill>
              <a:schemeClr val="tx1">
                <a:lumMod val="50000"/>
                <a:lumOff val="50000"/>
              </a:schemeClr>
            </a:solidFill>
            <a:prstDash val="lgDash"/>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But we also have a responsibility to recognise and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challenge</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these stereotypes, as they can be inaccurate, harmful, or prejudiced.</a:t>
            </a: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descr="Idea with solid fill">
            <a:extLst>
              <a:ext uri="{FF2B5EF4-FFF2-40B4-BE49-F238E27FC236}">
                <a16:creationId xmlns:a16="http://schemas.microsoft.com/office/drawing/2014/main" id="{FC142D3B-D0AF-12FC-5DC7-B9E597F266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9977" y="1088819"/>
            <a:ext cx="914400" cy="914400"/>
          </a:xfrm>
          <a:prstGeom prst="rect">
            <a:avLst/>
          </a:prstGeom>
        </p:spPr>
      </p:pic>
      <p:pic>
        <p:nvPicPr>
          <p:cNvPr id="9" name="Graphic 8" descr="Comment Dislike with solid fill">
            <a:extLst>
              <a:ext uri="{FF2B5EF4-FFF2-40B4-BE49-F238E27FC236}">
                <a16:creationId xmlns:a16="http://schemas.microsoft.com/office/drawing/2014/main" id="{27E84F15-86CF-74DA-4114-B09986D1913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29540" y="4269243"/>
            <a:ext cx="914400" cy="914400"/>
          </a:xfrm>
          <a:prstGeom prst="rect">
            <a:avLst/>
          </a:prstGeom>
        </p:spPr>
      </p:pic>
    </p:spTree>
    <p:extLst>
      <p:ext uri="{BB962C8B-B14F-4D97-AF65-F5344CB8AC3E}">
        <p14:creationId xmlns:p14="http://schemas.microsoft.com/office/powerpoint/2010/main" val="25809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762" y="337314"/>
            <a:ext cx="11595774" cy="669188"/>
          </a:xfrm>
        </p:spPr>
        <p:txBody>
          <a:bodyPr>
            <a:normAutofit/>
          </a:bodyPr>
          <a:lstStyle/>
          <a:p>
            <a:r>
              <a:rPr lang="en-GB" sz="3200" b="1" dirty="0">
                <a:latin typeface="Open Sans" panose="020B0606030504020204"/>
              </a:rPr>
              <a:t>Gender stereotypes: what’s the harm?</a:t>
            </a:r>
          </a:p>
        </p:txBody>
      </p:sp>
      <p:sp>
        <p:nvSpPr>
          <p:cNvPr id="2" name="TextBox 1">
            <a:extLst>
              <a:ext uri="{FF2B5EF4-FFF2-40B4-BE49-F238E27FC236}">
                <a16:creationId xmlns:a16="http://schemas.microsoft.com/office/drawing/2014/main" id="{0F8D0714-CC56-9F5B-4A6A-B6C7507C7A64}"/>
              </a:ext>
            </a:extLst>
          </p:cNvPr>
          <p:cNvSpPr txBox="1"/>
          <p:nvPr/>
        </p:nvSpPr>
        <p:spPr>
          <a:xfrm>
            <a:off x="266439" y="801124"/>
            <a:ext cx="11659122" cy="257737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2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35CC99BA-923C-E52D-AF55-83178859ED43}"/>
              </a:ext>
            </a:extLst>
          </p:cNvPr>
          <p:cNvSpPr txBox="1"/>
          <p:nvPr/>
        </p:nvSpPr>
        <p:spPr>
          <a:xfrm>
            <a:off x="266439" y="1079418"/>
            <a:ext cx="11659122" cy="1053878"/>
          </a:xfrm>
          <a:prstGeom prst="rect">
            <a:avLst/>
          </a:prstGeom>
          <a:noFill/>
        </p:spPr>
        <p:txBody>
          <a:bodyPr wrap="square" rtlCol="0">
            <a:spAutoFit/>
          </a:bodyPr>
          <a:lstStyle/>
          <a:p>
            <a:pPr lvl="0">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study in the UK asked people aged 7-11 to draw different professionals, similar to the activity you just did. Write down your predictions for each result of the study.</a:t>
            </a:r>
          </a:p>
        </p:txBody>
      </p:sp>
      <p:sp>
        <p:nvSpPr>
          <p:cNvPr id="12" name="TextBox 11">
            <a:extLst>
              <a:ext uri="{FF2B5EF4-FFF2-40B4-BE49-F238E27FC236}">
                <a16:creationId xmlns:a16="http://schemas.microsoft.com/office/drawing/2014/main" id="{3C30611C-F4D2-5BED-BD48-6325D0C0C303}"/>
              </a:ext>
            </a:extLst>
          </p:cNvPr>
          <p:cNvSpPr txBox="1"/>
          <p:nvPr/>
        </p:nvSpPr>
        <p:spPr>
          <a:xfrm>
            <a:off x="2725296" y="2550211"/>
            <a:ext cx="6204697" cy="604137"/>
          </a:xfrm>
          <a:prstGeom prst="roundRect">
            <a:avLst/>
          </a:prstGeom>
          <a:solidFill>
            <a:schemeClr val="accent2">
              <a:lumMod val="20000"/>
              <a:lumOff val="80000"/>
            </a:schemeClr>
          </a:solidFill>
          <a:ln>
            <a:noFill/>
          </a:ln>
        </p:spPr>
        <p:txBody>
          <a:bodyPr wrap="square" rtlCol="0">
            <a:spAutoFit/>
          </a:bodyPr>
          <a:lstStyle/>
          <a:p>
            <a:pPr lvl="0" algn="ctr">
              <a:lnSpc>
                <a:spcPct val="150000"/>
              </a:lnSpc>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1)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____% of children drew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nurses</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as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male.</a:t>
            </a:r>
          </a:p>
        </p:txBody>
      </p:sp>
      <p:sp>
        <p:nvSpPr>
          <p:cNvPr id="13" name="TextBox 12">
            <a:extLst>
              <a:ext uri="{FF2B5EF4-FFF2-40B4-BE49-F238E27FC236}">
                <a16:creationId xmlns:a16="http://schemas.microsoft.com/office/drawing/2014/main" id="{A4C1A202-A7BF-BEEA-D39F-511668FE14DB}"/>
              </a:ext>
            </a:extLst>
          </p:cNvPr>
          <p:cNvSpPr txBox="1"/>
          <p:nvPr/>
        </p:nvSpPr>
        <p:spPr>
          <a:xfrm>
            <a:off x="2725296" y="3316089"/>
            <a:ext cx="6204697" cy="604137"/>
          </a:xfrm>
          <a:prstGeom prst="roundRect">
            <a:avLst/>
          </a:prstGeom>
          <a:solidFill>
            <a:schemeClr val="accent2">
              <a:lumMod val="20000"/>
              <a:lumOff val="80000"/>
            </a:schemeClr>
          </a:solidFill>
          <a:ln>
            <a:noFill/>
          </a:ln>
        </p:spPr>
        <p:txBody>
          <a:bodyPr wrap="square" rtlCol="0">
            <a:spAutoFit/>
          </a:bodyPr>
          <a:lstStyle/>
          <a:p>
            <a:pPr lvl="0" algn="ctr">
              <a:lnSpc>
                <a:spcPct val="150000"/>
              </a:lnSpc>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2)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____% of children drew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builders</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as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male.</a:t>
            </a:r>
          </a:p>
        </p:txBody>
      </p:sp>
      <p:sp>
        <p:nvSpPr>
          <p:cNvPr id="14" name="TextBox 13">
            <a:extLst>
              <a:ext uri="{FF2B5EF4-FFF2-40B4-BE49-F238E27FC236}">
                <a16:creationId xmlns:a16="http://schemas.microsoft.com/office/drawing/2014/main" id="{BCC5A122-1C79-7227-4E8A-F2FAEC05972C}"/>
              </a:ext>
            </a:extLst>
          </p:cNvPr>
          <p:cNvSpPr txBox="1"/>
          <p:nvPr/>
        </p:nvSpPr>
        <p:spPr>
          <a:xfrm>
            <a:off x="2725294" y="4847845"/>
            <a:ext cx="6204697" cy="604137"/>
          </a:xfrm>
          <a:prstGeom prst="roundRect">
            <a:avLst/>
          </a:prstGeom>
          <a:solidFill>
            <a:schemeClr val="accent2">
              <a:lumMod val="20000"/>
              <a:lumOff val="80000"/>
            </a:schemeClr>
          </a:solidFill>
          <a:ln>
            <a:noFill/>
          </a:ln>
        </p:spPr>
        <p:txBody>
          <a:bodyPr wrap="square" rtlCol="0">
            <a:spAutoFit/>
          </a:bodyPr>
          <a:lstStyle/>
          <a:p>
            <a:pPr lvl="0" algn="ctr">
              <a:lnSpc>
                <a:spcPct val="150000"/>
              </a:lnSpc>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4)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____% of children drew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lawyers</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as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male.</a:t>
            </a:r>
          </a:p>
        </p:txBody>
      </p:sp>
      <p:sp>
        <p:nvSpPr>
          <p:cNvPr id="16" name="TextBox 15">
            <a:extLst>
              <a:ext uri="{FF2B5EF4-FFF2-40B4-BE49-F238E27FC236}">
                <a16:creationId xmlns:a16="http://schemas.microsoft.com/office/drawing/2014/main" id="{3532C628-6282-9491-15F3-DEBF54660832}"/>
              </a:ext>
            </a:extLst>
          </p:cNvPr>
          <p:cNvSpPr txBox="1"/>
          <p:nvPr/>
        </p:nvSpPr>
        <p:spPr>
          <a:xfrm>
            <a:off x="2725295" y="4081967"/>
            <a:ext cx="6204697" cy="604137"/>
          </a:xfrm>
          <a:prstGeom prst="roundRect">
            <a:avLst/>
          </a:prstGeom>
          <a:solidFill>
            <a:schemeClr val="accent2">
              <a:lumMod val="20000"/>
              <a:lumOff val="80000"/>
            </a:schemeClr>
          </a:solidFill>
          <a:ln>
            <a:noFill/>
          </a:ln>
        </p:spPr>
        <p:txBody>
          <a:bodyPr wrap="square" rtlCol="0">
            <a:spAutoFit/>
          </a:bodyPr>
          <a:lstStyle/>
          <a:p>
            <a:pPr lvl="0" algn="ctr">
              <a:lnSpc>
                <a:spcPct val="150000"/>
              </a:lnSpc>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3)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____% of children drew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bankers</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as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male.</a:t>
            </a:r>
          </a:p>
        </p:txBody>
      </p:sp>
      <p:pic>
        <p:nvPicPr>
          <p:cNvPr id="18" name="Graphic 17" descr="Gavel with solid fill">
            <a:extLst>
              <a:ext uri="{FF2B5EF4-FFF2-40B4-BE49-F238E27FC236}">
                <a16:creationId xmlns:a16="http://schemas.microsoft.com/office/drawing/2014/main" id="{FFFFEA45-251C-5A16-3457-BF62276762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91663" y="4842404"/>
            <a:ext cx="604137" cy="604137"/>
          </a:xfrm>
          <a:prstGeom prst="rect">
            <a:avLst/>
          </a:prstGeom>
        </p:spPr>
      </p:pic>
      <p:pic>
        <p:nvPicPr>
          <p:cNvPr id="20" name="Graphic 19" descr="Coins with solid fill">
            <a:extLst>
              <a:ext uri="{FF2B5EF4-FFF2-40B4-BE49-F238E27FC236}">
                <a16:creationId xmlns:a16="http://schemas.microsoft.com/office/drawing/2014/main" id="{EDCF947A-7195-ED2C-3D75-96302957164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929989" y="4081967"/>
            <a:ext cx="604137" cy="604137"/>
          </a:xfrm>
          <a:prstGeom prst="rect">
            <a:avLst/>
          </a:prstGeom>
        </p:spPr>
      </p:pic>
      <p:pic>
        <p:nvPicPr>
          <p:cNvPr id="26" name="Graphic 25" descr="Hammer with solid fill">
            <a:extLst>
              <a:ext uri="{FF2B5EF4-FFF2-40B4-BE49-F238E27FC236}">
                <a16:creationId xmlns:a16="http://schemas.microsoft.com/office/drawing/2014/main" id="{0993E260-80FE-3EFA-65C5-D9A10EFDC5D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29991" y="3347293"/>
            <a:ext cx="604137" cy="604137"/>
          </a:xfrm>
          <a:prstGeom prst="rect">
            <a:avLst/>
          </a:prstGeom>
        </p:spPr>
      </p:pic>
      <p:pic>
        <p:nvPicPr>
          <p:cNvPr id="28" name="Graphic 27" descr="Medical with solid fill">
            <a:extLst>
              <a:ext uri="{FF2B5EF4-FFF2-40B4-BE49-F238E27FC236}">
                <a16:creationId xmlns:a16="http://schemas.microsoft.com/office/drawing/2014/main" id="{933FC7C1-FBBA-08BB-841A-5F05965D0AF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910112" y="2565902"/>
            <a:ext cx="604137" cy="604137"/>
          </a:xfrm>
          <a:prstGeom prst="rect">
            <a:avLst/>
          </a:prstGeom>
        </p:spPr>
      </p:pic>
      <p:sp>
        <p:nvSpPr>
          <p:cNvPr id="29" name="TextBox 28">
            <a:extLst>
              <a:ext uri="{FF2B5EF4-FFF2-40B4-BE49-F238E27FC236}">
                <a16:creationId xmlns:a16="http://schemas.microsoft.com/office/drawing/2014/main" id="{1568D2BA-1B42-FB30-20B8-33D71A555079}"/>
              </a:ext>
            </a:extLst>
          </p:cNvPr>
          <p:cNvSpPr txBox="1"/>
          <p:nvPr/>
        </p:nvSpPr>
        <p:spPr>
          <a:xfrm>
            <a:off x="3395581" y="2700962"/>
            <a:ext cx="795130" cy="430887"/>
          </a:xfrm>
          <a:prstGeom prst="rect">
            <a:avLst/>
          </a:prstGeom>
          <a:solidFill>
            <a:srgbClr val="DBF4F4"/>
          </a:solidFill>
        </p:spPr>
        <p:txBody>
          <a:bodyPr wrap="square" rtlCol="0">
            <a:spAutoFit/>
          </a:bodyPr>
          <a:lstStyle/>
          <a:p>
            <a:r>
              <a:rPr lang="en-GB" sz="2200" b="1" dirty="0">
                <a:latin typeface="Open Sans" panose="020B0606030504020204" pitchFamily="34" charset="0"/>
                <a:ea typeface="Open Sans" panose="020B0606030504020204" pitchFamily="34" charset="0"/>
                <a:cs typeface="Open Sans" panose="020B0606030504020204" pitchFamily="34" charset="0"/>
              </a:rPr>
              <a:t>19%</a:t>
            </a:r>
          </a:p>
        </p:txBody>
      </p:sp>
      <p:sp>
        <p:nvSpPr>
          <p:cNvPr id="30" name="TextBox 29">
            <a:extLst>
              <a:ext uri="{FF2B5EF4-FFF2-40B4-BE49-F238E27FC236}">
                <a16:creationId xmlns:a16="http://schemas.microsoft.com/office/drawing/2014/main" id="{B9D634C2-2F4A-B180-61FE-86E954B9247E}"/>
              </a:ext>
            </a:extLst>
          </p:cNvPr>
          <p:cNvSpPr txBox="1"/>
          <p:nvPr/>
        </p:nvSpPr>
        <p:spPr>
          <a:xfrm>
            <a:off x="3321470" y="3441346"/>
            <a:ext cx="773277" cy="430887"/>
          </a:xfrm>
          <a:prstGeom prst="rect">
            <a:avLst/>
          </a:prstGeom>
          <a:solidFill>
            <a:srgbClr val="DBF4F4"/>
          </a:solidFill>
        </p:spPr>
        <p:txBody>
          <a:bodyPr wrap="square" rtlCol="0">
            <a:spAutoFit/>
          </a:bodyPr>
          <a:lstStyle/>
          <a:p>
            <a:r>
              <a:rPr lang="en-GB" sz="2200" b="1" dirty="0">
                <a:latin typeface="Open Sans" panose="020B0606030504020204" pitchFamily="34" charset="0"/>
                <a:ea typeface="Open Sans" panose="020B0606030504020204" pitchFamily="34" charset="0"/>
                <a:cs typeface="Open Sans" panose="020B0606030504020204" pitchFamily="34" charset="0"/>
              </a:rPr>
              <a:t>88%</a:t>
            </a:r>
          </a:p>
        </p:txBody>
      </p:sp>
      <p:sp>
        <p:nvSpPr>
          <p:cNvPr id="31" name="TextBox 30">
            <a:extLst>
              <a:ext uri="{FF2B5EF4-FFF2-40B4-BE49-F238E27FC236}">
                <a16:creationId xmlns:a16="http://schemas.microsoft.com/office/drawing/2014/main" id="{A4901DB7-9ECF-ADE9-3B07-B491EF55B80E}"/>
              </a:ext>
            </a:extLst>
          </p:cNvPr>
          <p:cNvSpPr txBox="1"/>
          <p:nvPr/>
        </p:nvSpPr>
        <p:spPr>
          <a:xfrm>
            <a:off x="3275756" y="4192810"/>
            <a:ext cx="864704" cy="430887"/>
          </a:xfrm>
          <a:prstGeom prst="rect">
            <a:avLst/>
          </a:prstGeom>
          <a:solidFill>
            <a:srgbClr val="DBF4F4"/>
          </a:solidFill>
        </p:spPr>
        <p:txBody>
          <a:bodyPr wrap="square" rtlCol="0">
            <a:spAutoFit/>
          </a:bodyPr>
          <a:lstStyle/>
          <a:p>
            <a:r>
              <a:rPr lang="en-GB" sz="2200" b="1" dirty="0">
                <a:latin typeface="Open Sans" panose="020B0606030504020204" pitchFamily="34" charset="0"/>
                <a:ea typeface="Open Sans" panose="020B0606030504020204" pitchFamily="34" charset="0"/>
                <a:cs typeface="Open Sans" panose="020B0606030504020204" pitchFamily="34" charset="0"/>
              </a:rPr>
              <a:t>80%</a:t>
            </a:r>
          </a:p>
        </p:txBody>
      </p:sp>
      <p:sp>
        <p:nvSpPr>
          <p:cNvPr id="32" name="TextBox 31">
            <a:extLst>
              <a:ext uri="{FF2B5EF4-FFF2-40B4-BE49-F238E27FC236}">
                <a16:creationId xmlns:a16="http://schemas.microsoft.com/office/drawing/2014/main" id="{50057CFA-8A5B-3555-2AAD-9230EF032267}"/>
              </a:ext>
            </a:extLst>
          </p:cNvPr>
          <p:cNvSpPr txBox="1"/>
          <p:nvPr/>
        </p:nvSpPr>
        <p:spPr>
          <a:xfrm>
            <a:off x="3300338" y="4958688"/>
            <a:ext cx="864704" cy="430887"/>
          </a:xfrm>
          <a:prstGeom prst="rect">
            <a:avLst/>
          </a:prstGeom>
          <a:solidFill>
            <a:srgbClr val="DBF4F4"/>
          </a:solidFill>
        </p:spPr>
        <p:txBody>
          <a:bodyPr wrap="square" rtlCol="0">
            <a:spAutoFit/>
          </a:bodyPr>
          <a:lstStyle/>
          <a:p>
            <a:r>
              <a:rPr lang="en-GB" sz="2200" b="1" dirty="0">
                <a:latin typeface="Open Sans" panose="020B0606030504020204" pitchFamily="34" charset="0"/>
                <a:ea typeface="Open Sans" panose="020B0606030504020204" pitchFamily="34" charset="0"/>
                <a:cs typeface="Open Sans" panose="020B0606030504020204" pitchFamily="34" charset="0"/>
              </a:rPr>
              <a:t>65%</a:t>
            </a:r>
          </a:p>
        </p:txBody>
      </p:sp>
    </p:spTree>
    <p:extLst>
      <p:ext uri="{BB962C8B-B14F-4D97-AF65-F5344CB8AC3E}">
        <p14:creationId xmlns:p14="http://schemas.microsoft.com/office/powerpoint/2010/main" val="262365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6" grpId="0" animBg="1"/>
      <p:bldP spid="29" grpId="0" animBg="1"/>
      <p:bldP spid="30" grpId="0" animBg="1"/>
      <p:bldP spid="31" grpId="0" animBg="1"/>
      <p:bldP spid="3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72971A5F888D44870DA285370BD84E" ma:contentTypeVersion="22" ma:contentTypeDescription="Create a new document." ma:contentTypeScope="" ma:versionID="b615a8e092b4af626fd73a0b821db4d6">
  <xsd:schema xmlns:xsd="http://www.w3.org/2001/XMLSchema" xmlns:xs="http://www.w3.org/2001/XMLSchema" xmlns:p="http://schemas.microsoft.com/office/2006/metadata/properties" xmlns:ns1="http://schemas.microsoft.com/sharepoint/v3" xmlns:ns2="21dd3ef8-1695-46ac-a5ac-b29956ee6e6c" xmlns:ns3="0e13e326-e107-4f2e-953a-3dca85e15630" targetNamespace="http://schemas.microsoft.com/office/2006/metadata/properties" ma:root="true" ma:fieldsID="1afc79a367a6ca38b1e1a6a78538433b" ns1:_="" ns2:_="" ns3:_="">
    <xsd:import namespace="http://schemas.microsoft.com/sharepoint/v3"/>
    <xsd:import namespace="21dd3ef8-1695-46ac-a5ac-b29956ee6e6c"/>
    <xsd:import namespace="0e13e326-e107-4f2e-953a-3dca85e1563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dd3ef8-1695-46ac-a5ac-b29956ee6e6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7" nillable="true" ma:displayName="Taxonomy Catch All Column" ma:hidden="true" ma:list="{51efd739-2f1c-4563-a493-abc95d63e0af}" ma:internalName="TaxCatchAll" ma:showField="CatchAllData" ma:web="21dd3ef8-1695-46ac-a5ac-b29956ee6e6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13e326-e107-4f2e-953a-3dca85e1563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78b13d03-f9a5-4f3b-a49e-c0a1d124fb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Notes" ma:index="29" nillable="true" ma:displayName="Notes" ma:description="Has it been brailled&#10;Is it on SD card&#10;Gone for modification"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1dd3ef8-1695-46ac-a5ac-b29956ee6e6c" xsi:nil="true"/>
    <_ip_UnifiedCompliancePolicyProperties xmlns="http://schemas.microsoft.com/sharepoint/v3" xsi:nil="true"/>
    <lcf76f155ced4ddcb4097134ff3c332f xmlns="0e13e326-e107-4f2e-953a-3dca85e15630">
      <Terms xmlns="http://schemas.microsoft.com/office/infopath/2007/PartnerControls"/>
    </lcf76f155ced4ddcb4097134ff3c332f>
    <Notes xmlns="0e13e326-e107-4f2e-953a-3dca85e15630" xsi:nil="true"/>
  </documentManagement>
</p:properties>
</file>

<file path=customXml/itemProps1.xml><?xml version="1.0" encoding="utf-8"?>
<ds:datastoreItem xmlns:ds="http://schemas.openxmlformats.org/officeDocument/2006/customXml" ds:itemID="{C29A870F-E5D2-46BA-8641-E2288BE3D1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dd3ef8-1695-46ac-a5ac-b29956ee6e6c"/>
    <ds:schemaRef ds:uri="0e13e326-e107-4f2e-953a-3dca85e156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57A3EC-68EC-4E34-8490-75CB431433F3}">
  <ds:schemaRefs>
    <ds:schemaRef ds:uri="http://schemas.microsoft.com/sharepoint/v3/contenttype/forms"/>
  </ds:schemaRefs>
</ds:datastoreItem>
</file>

<file path=customXml/itemProps3.xml><?xml version="1.0" encoding="utf-8"?>
<ds:datastoreItem xmlns:ds="http://schemas.openxmlformats.org/officeDocument/2006/customXml" ds:itemID="{D31A30C8-FD21-4D1E-BBCC-441BCE2EED94}">
  <ds:schemaRefs>
    <ds:schemaRef ds:uri="http://purl.org/dc/elements/1.1/"/>
    <ds:schemaRef ds:uri="0e13e326-e107-4f2e-953a-3dca85e15630"/>
    <ds:schemaRef ds:uri="http://schemas.openxmlformats.org/package/2006/metadata/core-properties"/>
    <ds:schemaRef ds:uri="http://purl.org/dc/dcmitype/"/>
    <ds:schemaRef ds:uri="http://schemas.microsoft.com/office/infopath/2007/PartnerControls"/>
    <ds:schemaRef ds:uri="http://www.w3.org/XML/1998/namespace"/>
    <ds:schemaRef ds:uri="http://schemas.microsoft.com/office/2006/documentManagement/types"/>
    <ds:schemaRef ds:uri="http://purl.org/dc/terms/"/>
    <ds:schemaRef ds:uri="21dd3ef8-1695-46ac-a5ac-b29956ee6e6c"/>
    <ds:schemaRef ds:uri="http://schemas.microsoft.com/office/2006/metadata/propertie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119</TotalTime>
  <Words>3321</Words>
  <Application>Microsoft Office PowerPoint</Application>
  <PresentationFormat>Widescreen</PresentationFormat>
  <Paragraphs>202</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Open Sans</vt:lpstr>
      <vt:lpstr>Office Theme</vt:lpstr>
      <vt:lpstr>Challenging Stereotypes</vt:lpstr>
      <vt:lpstr>Gender stereotypes</vt:lpstr>
      <vt:lpstr>Gender stereotypes</vt:lpstr>
      <vt:lpstr>What do we mean by gender? </vt:lpstr>
      <vt:lpstr>What do we mean by gender? </vt:lpstr>
      <vt:lpstr>What do we mean by stereotypes?</vt:lpstr>
      <vt:lpstr>What do we mean by stereotypes? </vt:lpstr>
      <vt:lpstr>What do we mean by stereotypes? </vt:lpstr>
      <vt:lpstr>Gender stereotypes: what’s the harm?</vt:lpstr>
      <vt:lpstr>Gender stereotypes: what’s the harm? </vt:lpstr>
      <vt:lpstr>How can we challenge gender stereotypes? </vt:lpstr>
      <vt:lpstr>What other types of stereotypes can you think of?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Challenging Stereotypes</dc:title>
  <dc:creator>Lucy Lightfoot</dc:creator>
  <cp:lastModifiedBy>Bruce Smeath</cp:lastModifiedBy>
  <cp:revision>3</cp:revision>
  <dcterms:created xsi:type="dcterms:W3CDTF">2023-09-30T15:02:00Z</dcterms:created>
  <dcterms:modified xsi:type="dcterms:W3CDTF">2023-11-05T19:14:40Z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0x010100EF72971A5F888D44870DA285370BD84E</vt:lpwstr>
  </property>
</Properties>
</file>