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707" r:id="rId5"/>
  </p:sldMasterIdLst>
  <p:notesMasterIdLst>
    <p:notesMasterId r:id="rId31"/>
  </p:notesMasterIdLst>
  <p:sldIdLst>
    <p:sldId id="256" r:id="rId6"/>
    <p:sldId id="258" r:id="rId7"/>
    <p:sldId id="260" r:id="rId8"/>
    <p:sldId id="269" r:id="rId9"/>
    <p:sldId id="262" r:id="rId10"/>
    <p:sldId id="263" r:id="rId11"/>
    <p:sldId id="264" r:id="rId12"/>
    <p:sldId id="265" r:id="rId13"/>
    <p:sldId id="519" r:id="rId14"/>
    <p:sldId id="257" r:id="rId15"/>
    <p:sldId id="266" r:id="rId16"/>
    <p:sldId id="273" r:id="rId17"/>
    <p:sldId id="455" r:id="rId18"/>
    <p:sldId id="520" r:id="rId19"/>
    <p:sldId id="502" r:id="rId20"/>
    <p:sldId id="510" r:id="rId21"/>
    <p:sldId id="513" r:id="rId22"/>
    <p:sldId id="514" r:id="rId23"/>
    <p:sldId id="515" r:id="rId24"/>
    <p:sldId id="516" r:id="rId25"/>
    <p:sldId id="518" r:id="rId26"/>
    <p:sldId id="508" r:id="rId27"/>
    <p:sldId id="509" r:id="rId28"/>
    <p:sldId id="268" r:id="rId29"/>
    <p:sldId id="278"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842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2" autoAdjust="0"/>
    <p:restoredTop sz="94660"/>
  </p:normalViewPr>
  <p:slideViewPr>
    <p:cSldViewPr snapToGrid="0">
      <p:cViewPr varScale="1">
        <p:scale>
          <a:sx n="86" d="100"/>
          <a:sy n="86" d="100"/>
        </p:scale>
        <p:origin x="581"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ableStyles" Target="tableStyles.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748828-F7B8-46C1-B3D9-451B1F137D83}" type="datetimeFigureOut">
              <a:rPr lang="en-GB" smtClean="0"/>
              <a:t>27/05/2022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4E8FB4-4563-435D-B567-87BE06F1A2EC}" type="slidenum">
              <a:rPr lang="en-GB" smtClean="0"/>
              <a:t>‹#›</a:t>
            </a:fld>
            <a:endParaRPr lang="en-GB"/>
          </a:p>
        </p:txBody>
      </p:sp>
    </p:spTree>
    <p:extLst>
      <p:ext uri="{BB962C8B-B14F-4D97-AF65-F5344CB8AC3E}">
        <p14:creationId xmlns:p14="http://schemas.microsoft.com/office/powerpoint/2010/main" val="24130557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dirty="0"/>
              <a:t>Suggested answers for teachers:</a:t>
            </a:r>
          </a:p>
          <a:p>
            <a:r>
              <a:rPr lang="en-GB" dirty="0"/>
              <a:t>2)</a:t>
            </a:r>
            <a:r>
              <a:rPr lang="en-GB" baseline="0" dirty="0"/>
              <a:t> When Josh asked for the photo? When </a:t>
            </a:r>
            <a:r>
              <a:rPr lang="en-GB" baseline="0" dirty="0" err="1"/>
              <a:t>Abi</a:t>
            </a:r>
            <a:r>
              <a:rPr lang="en-GB" baseline="0" dirty="0"/>
              <a:t> sent the photo? When Brandon shared the photo?</a:t>
            </a:r>
          </a:p>
          <a:p>
            <a:r>
              <a:rPr lang="en-GB" baseline="0" dirty="0"/>
              <a:t>3) Read more about the laws online in the guidance for educators section</a:t>
            </a:r>
            <a:endParaRPr lang="en-GB" dirty="0"/>
          </a:p>
        </p:txBody>
      </p:sp>
      <p:sp>
        <p:nvSpPr>
          <p:cNvPr id="4" name="Slide Number Placeholder 3"/>
          <p:cNvSpPr>
            <a:spLocks noGrp="1"/>
          </p:cNvSpPr>
          <p:nvPr>
            <p:ph type="sldNum" sz="quarter" idx="10"/>
          </p:nvPr>
        </p:nvSpPr>
        <p:spPr/>
        <p:txBody>
          <a:bodyPr/>
          <a:lstStyle/>
          <a:p>
            <a:fld id="{B04E8FB4-4563-435D-B567-87BE06F1A2EC}" type="slidenum">
              <a:rPr lang="en-GB" smtClean="0"/>
              <a:t>5</a:t>
            </a:fld>
            <a:endParaRPr lang="en-GB"/>
          </a:p>
        </p:txBody>
      </p:sp>
    </p:spTree>
    <p:extLst>
      <p:ext uri="{BB962C8B-B14F-4D97-AF65-F5344CB8AC3E}">
        <p14:creationId xmlns:p14="http://schemas.microsoft.com/office/powerpoint/2010/main" val="21572372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dirty="0"/>
              <a:t>Suggested</a:t>
            </a:r>
            <a:r>
              <a:rPr lang="en-GB" baseline="0" dirty="0"/>
              <a:t> answers for teachers:</a:t>
            </a:r>
          </a:p>
          <a:p>
            <a:pPr marL="228600" indent="-228600">
              <a:buAutoNum type="arabicParenR"/>
            </a:pPr>
            <a:r>
              <a:rPr lang="en-GB" baseline="0" dirty="0"/>
              <a:t>Influence from her friends? Pressure from Josh? Wanting to keep Josh as her boyfriend?</a:t>
            </a:r>
          </a:p>
          <a:p>
            <a:pPr marL="228600" indent="-228600">
              <a:buAutoNum type="arabicParenR"/>
            </a:pPr>
            <a:r>
              <a:rPr lang="en-GB" baseline="0" dirty="0"/>
              <a:t>4) He/she doesn’t pressure you into doing anything you don’t want to, they want to keep you happy</a:t>
            </a:r>
            <a:endParaRPr lang="en-GB" dirty="0"/>
          </a:p>
        </p:txBody>
      </p:sp>
      <p:sp>
        <p:nvSpPr>
          <p:cNvPr id="4" name="Slide Number Placeholder 3"/>
          <p:cNvSpPr>
            <a:spLocks noGrp="1"/>
          </p:cNvSpPr>
          <p:nvPr>
            <p:ph type="sldNum" sz="quarter" idx="10"/>
          </p:nvPr>
        </p:nvSpPr>
        <p:spPr/>
        <p:txBody>
          <a:bodyPr/>
          <a:lstStyle/>
          <a:p>
            <a:fld id="{B04E8FB4-4563-435D-B567-87BE06F1A2EC}" type="slidenum">
              <a:rPr lang="en-GB" smtClean="0"/>
              <a:t>6</a:t>
            </a:fld>
            <a:endParaRPr lang="en-GB"/>
          </a:p>
        </p:txBody>
      </p:sp>
    </p:spTree>
    <p:extLst>
      <p:ext uri="{BB962C8B-B14F-4D97-AF65-F5344CB8AC3E}">
        <p14:creationId xmlns:p14="http://schemas.microsoft.com/office/powerpoint/2010/main" val="33450687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dirty="0"/>
              <a:t>Suggested answers for teachers:</a:t>
            </a:r>
          </a:p>
          <a:p>
            <a:pPr marL="228600" indent="-228600">
              <a:buAutoNum type="arabicParenR"/>
            </a:pPr>
            <a:r>
              <a:rPr lang="en-GB" dirty="0"/>
              <a:t>Zip-it</a:t>
            </a:r>
            <a:r>
              <a:rPr lang="en-GB" baseline="0" dirty="0"/>
              <a:t> app, made a joke, shared a selfie of herself but not a naked one</a:t>
            </a:r>
          </a:p>
          <a:p>
            <a:pPr marL="228600" indent="-228600">
              <a:buAutoNum type="arabicParenR"/>
            </a:pPr>
            <a:r>
              <a:rPr lang="en-GB" baseline="0" dirty="0"/>
              <a:t>A pastoral head in school, a Year Head, </a:t>
            </a:r>
            <a:r>
              <a:rPr lang="en-GB" baseline="0" dirty="0" err="1"/>
              <a:t>Childline</a:t>
            </a:r>
            <a:r>
              <a:rPr lang="en-GB" baseline="0" dirty="0"/>
              <a:t>, friends, older brothers and sisters</a:t>
            </a:r>
          </a:p>
          <a:p>
            <a:pPr marL="228600" indent="-228600">
              <a:buAutoNum type="arabicParenR"/>
            </a:pPr>
            <a:r>
              <a:rPr lang="en-GB" baseline="0" dirty="0"/>
              <a:t>Asked others to delete the picture, not share the picture around, explain/consider the consequences more</a:t>
            </a:r>
            <a:endParaRPr lang="en-GB" dirty="0"/>
          </a:p>
        </p:txBody>
      </p:sp>
      <p:sp>
        <p:nvSpPr>
          <p:cNvPr id="4" name="Slide Number Placeholder 3"/>
          <p:cNvSpPr>
            <a:spLocks noGrp="1"/>
          </p:cNvSpPr>
          <p:nvPr>
            <p:ph type="sldNum" sz="quarter" idx="10"/>
          </p:nvPr>
        </p:nvSpPr>
        <p:spPr/>
        <p:txBody>
          <a:bodyPr/>
          <a:lstStyle/>
          <a:p>
            <a:fld id="{B04E8FB4-4563-435D-B567-87BE06F1A2EC}" type="slidenum">
              <a:rPr lang="en-GB" smtClean="0"/>
              <a:t>8</a:t>
            </a:fld>
            <a:endParaRPr lang="en-GB"/>
          </a:p>
        </p:txBody>
      </p:sp>
    </p:spTree>
    <p:extLst>
      <p:ext uri="{BB962C8B-B14F-4D97-AF65-F5344CB8AC3E}">
        <p14:creationId xmlns:p14="http://schemas.microsoft.com/office/powerpoint/2010/main" val="1999658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a:solidFill>
                  <a:schemeClr val="tx1"/>
                </a:solidFill>
                <a:latin typeface="+mn-lt"/>
                <a:ea typeface="+mn-ea"/>
                <a:cs typeface="+mn-cs"/>
              </a:rPr>
              <a:t>Explain that some incidents of online sexual harassment can break the law. There are several laws which can apply, including those on this slide.</a:t>
            </a:r>
          </a:p>
          <a:p>
            <a:r>
              <a:rPr lang="en-GB" sz="1200" b="0" i="0" u="none" strike="noStrike" kern="1200" baseline="0" dirty="0">
                <a:solidFill>
                  <a:schemeClr val="tx1"/>
                </a:solidFill>
                <a:latin typeface="+mn-lt"/>
                <a:ea typeface="+mn-ea"/>
                <a:cs typeface="+mn-cs"/>
              </a:rPr>
              <a:t>Whilst they have a duty to investigate any crime that is reported to them, the police do so in order to ensure young people are being protected and to stop any further risk of harm.</a:t>
            </a:r>
          </a:p>
          <a:p>
            <a:r>
              <a:rPr lang="en-GB" sz="1200" b="0" i="0" u="none" strike="noStrike" kern="1200" baseline="0" dirty="0">
                <a:solidFill>
                  <a:schemeClr val="tx1"/>
                </a:solidFill>
                <a:latin typeface="+mn-lt"/>
                <a:ea typeface="+mn-ea"/>
                <a:cs typeface="+mn-cs"/>
              </a:rPr>
              <a:t>They would need to speak to all persons involved in order to make the most appropriate decision on what to do next.</a:t>
            </a:r>
          </a:p>
          <a:p>
            <a:r>
              <a:rPr lang="en-GB" sz="1200" b="0" i="0" u="none" strike="noStrike" kern="1200" baseline="0" dirty="0">
                <a:solidFill>
                  <a:schemeClr val="tx1"/>
                </a:solidFill>
                <a:latin typeface="+mn-lt"/>
                <a:ea typeface="+mn-ea"/>
                <a:cs typeface="+mn-cs"/>
              </a:rPr>
              <a:t>It is crucial to explain that if the police need to be involved, the school will support all students through that process.</a:t>
            </a:r>
          </a:p>
          <a:p>
            <a:r>
              <a:rPr lang="en-GB" sz="1200" b="0" i="0" u="none" strike="noStrike" kern="1200" baseline="0" dirty="0">
                <a:solidFill>
                  <a:schemeClr val="tx1"/>
                </a:solidFill>
                <a:latin typeface="+mn-lt"/>
                <a:ea typeface="+mn-ea"/>
                <a:cs typeface="+mn-cs"/>
              </a:rPr>
              <a:t>Emphasise that even though the law gives us some boundaries, any behaviour which is unwanted is unacceptable, regardless of whether it breaks the law or not.</a:t>
            </a:r>
            <a:endParaRPr lang="en-GB" dirty="0"/>
          </a:p>
        </p:txBody>
      </p:sp>
      <p:sp>
        <p:nvSpPr>
          <p:cNvPr id="4" name="Slide Number Placeholder 3"/>
          <p:cNvSpPr>
            <a:spLocks noGrp="1"/>
          </p:cNvSpPr>
          <p:nvPr>
            <p:ph type="sldNum" sz="quarter" idx="10"/>
          </p:nvPr>
        </p:nvSpPr>
        <p:spPr/>
        <p:txBody>
          <a:bodyPr/>
          <a:lstStyle/>
          <a:p>
            <a:pPr marL="0" marR="0" lvl="0" indent="0" algn="r" defTabSz="729508" rtl="0" eaLnBrk="1" fontAlgn="auto" latinLnBrk="0" hangingPunct="1">
              <a:lnSpc>
                <a:spcPct val="100000"/>
              </a:lnSpc>
              <a:spcBef>
                <a:spcPts val="0"/>
              </a:spcBef>
              <a:spcAft>
                <a:spcPts val="0"/>
              </a:spcAft>
              <a:buClrTx/>
              <a:buSzTx/>
              <a:buFontTx/>
              <a:buNone/>
              <a:tabLst/>
              <a:defRPr/>
            </a:pPr>
            <a:fld id="{FCA0EAB3-2674-4D12-9A59-233BEA998CF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729508"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35051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a:solidFill>
                  <a:schemeClr val="tx1"/>
                </a:solidFill>
                <a:latin typeface="+mn-lt"/>
                <a:ea typeface="+mn-ea"/>
                <a:cs typeface="+mn-cs"/>
              </a:rPr>
              <a:t>Talk through the response to the scenario, with input from students where appropriate.</a:t>
            </a:r>
          </a:p>
          <a:p>
            <a:r>
              <a:rPr lang="en-GB" sz="1200" b="0" i="0" u="none" strike="noStrike" kern="1200" baseline="0" dirty="0">
                <a:solidFill>
                  <a:schemeClr val="tx1"/>
                </a:solidFill>
                <a:latin typeface="+mn-lt"/>
                <a:ea typeface="+mn-ea"/>
                <a:cs typeface="+mn-cs"/>
              </a:rPr>
              <a:t>Explain to students that you will signpost them to helplines where they can get support and advice at the end of the session.</a:t>
            </a:r>
          </a:p>
          <a:p>
            <a:r>
              <a:rPr lang="en-GB" sz="1200" b="0" i="0" u="none" strike="noStrike" kern="1200" baseline="0" dirty="0">
                <a:solidFill>
                  <a:schemeClr val="tx1"/>
                </a:solidFill>
                <a:latin typeface="+mn-lt"/>
                <a:ea typeface="+mn-ea"/>
                <a:cs typeface="+mn-cs"/>
              </a:rPr>
              <a:t>Explain to students that before moving to the next slide, you want to emphasise the following point:</a:t>
            </a:r>
          </a:p>
          <a:p>
            <a:r>
              <a:rPr lang="en-GB" sz="1200" b="0" i="0" u="none" strike="noStrike" kern="1200" baseline="0" dirty="0">
                <a:solidFill>
                  <a:schemeClr val="tx1"/>
                </a:solidFill>
                <a:latin typeface="+mn-lt"/>
                <a:ea typeface="+mn-ea"/>
                <a:cs typeface="+mn-cs"/>
              </a:rPr>
              <a:t>“Even if you successfully block someone online, it doesn’t always block the emotions you might be feeling.”</a:t>
            </a:r>
          </a:p>
          <a:p>
            <a:r>
              <a:rPr lang="en-GB" sz="1200" b="0" i="0" u="none" strike="noStrike" kern="1200" baseline="0" dirty="0">
                <a:solidFill>
                  <a:schemeClr val="tx1"/>
                </a:solidFill>
                <a:latin typeface="+mn-lt"/>
                <a:ea typeface="+mn-ea"/>
                <a:cs typeface="+mn-cs"/>
              </a:rPr>
              <a:t>You might want to ask students what they think this means, or how they think you can deal with the emotional response to an incident of online sexual harassment.</a:t>
            </a:r>
            <a:endParaRPr lang="en-GB" dirty="0"/>
          </a:p>
        </p:txBody>
      </p:sp>
      <p:sp>
        <p:nvSpPr>
          <p:cNvPr id="4" name="Slide Number Placeholder 3"/>
          <p:cNvSpPr>
            <a:spLocks noGrp="1"/>
          </p:cNvSpPr>
          <p:nvPr>
            <p:ph type="sldNum" sz="quarter" idx="10"/>
          </p:nvPr>
        </p:nvSpPr>
        <p:spPr/>
        <p:txBody>
          <a:bodyPr/>
          <a:lstStyle/>
          <a:p>
            <a:pPr marL="0" marR="0" lvl="0" indent="0" algn="r" defTabSz="729508" rtl="0" eaLnBrk="1" fontAlgn="auto" latinLnBrk="0" hangingPunct="1">
              <a:lnSpc>
                <a:spcPct val="100000"/>
              </a:lnSpc>
              <a:spcBef>
                <a:spcPts val="0"/>
              </a:spcBef>
              <a:spcAft>
                <a:spcPts val="0"/>
              </a:spcAft>
              <a:buClrTx/>
              <a:buSzTx/>
              <a:buFontTx/>
              <a:buNone/>
              <a:tabLst/>
              <a:defRPr/>
            </a:pPr>
            <a:fld id="{FCA0EAB3-2674-4D12-9A59-233BEA998CF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729508"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461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16" name="bk object 16"/>
          <p:cNvSpPr/>
          <p:nvPr/>
        </p:nvSpPr>
        <p:spPr>
          <a:xfrm>
            <a:off x="2686051" y="565373"/>
            <a:ext cx="3764756" cy="786372"/>
          </a:xfrm>
          <a:prstGeom prst="rect">
            <a:avLst/>
          </a:prstGeom>
          <a:blipFill>
            <a:blip r:embed="rId2"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808" dirty="0">
              <a:latin typeface="NettoOT-Bold" panose="02000800000000000000" pitchFamily="50" charset="0"/>
            </a:endParaRPr>
          </a:p>
        </p:txBody>
      </p:sp>
      <p:sp>
        <p:nvSpPr>
          <p:cNvPr id="2" name="Holder 2"/>
          <p:cNvSpPr>
            <a:spLocks noGrp="1"/>
          </p:cNvSpPr>
          <p:nvPr>
            <p:ph type="ctrTitle"/>
          </p:nvPr>
        </p:nvSpPr>
        <p:spPr>
          <a:xfrm>
            <a:off x="2817923" y="612663"/>
            <a:ext cx="3508156" cy="398251"/>
          </a:xfrm>
          <a:prstGeom prst="rect">
            <a:avLst/>
          </a:prstGeom>
        </p:spPr>
        <p:txBody>
          <a:bodyPr wrap="square" lIns="0" tIns="0" rIns="0" bIns="0">
            <a:spAutoFit/>
          </a:bodyPr>
          <a:lstStyle>
            <a:lvl1pPr>
              <a:defRPr sz="2588" b="0" i="0">
                <a:solidFill>
                  <a:schemeClr val="bg1"/>
                </a:solidFill>
                <a:latin typeface="NettoOT-Bold" panose="02000800000000000000" pitchFamily="50" charset="0"/>
                <a:cs typeface="NettoOT-Bold" panose="02000800000000000000" pitchFamily="50" charset="0"/>
              </a:defRPr>
            </a:lvl1pPr>
          </a:lstStyle>
          <a:p>
            <a:endParaRPr dirty="0"/>
          </a:p>
        </p:txBody>
      </p:sp>
      <p:sp>
        <p:nvSpPr>
          <p:cNvPr id="3" name="Holder 3"/>
          <p:cNvSpPr>
            <a:spLocks noGrp="1"/>
          </p:cNvSpPr>
          <p:nvPr>
            <p:ph type="subTitle" idx="4"/>
          </p:nvPr>
        </p:nvSpPr>
        <p:spPr>
          <a:xfrm>
            <a:off x="1371600" y="3840481"/>
            <a:ext cx="6400800" cy="430887"/>
          </a:xfrm>
          <a:prstGeom prst="rect">
            <a:avLst/>
          </a:prstGeom>
        </p:spPr>
        <p:txBody>
          <a:bodyPr wrap="square" lIns="0" tIns="0" rIns="0" bIns="0">
            <a:spAutoFit/>
          </a:bodyPr>
          <a:lstStyle>
            <a:lvl1pPr>
              <a:defRPr>
                <a:latin typeface="NettoOT-Bold" panose="02000800000000000000" pitchFamily="50" charset="0"/>
              </a:defRPr>
            </a:lvl1pPr>
          </a:lstStyle>
          <a:p>
            <a:endParaRPr dirty="0"/>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5/27/2022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522173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2334982" y="207303"/>
            <a:ext cx="4474035" cy="398251"/>
          </a:xfrm>
        </p:spPr>
        <p:txBody>
          <a:bodyPr lIns="0" tIns="0" rIns="0" bIns="0"/>
          <a:lstStyle>
            <a:lvl1pPr>
              <a:defRPr sz="2588" b="0" i="0">
                <a:solidFill>
                  <a:schemeClr val="bg1"/>
                </a:solidFill>
                <a:latin typeface="NettoOT-Bold" panose="02000800000000000000" pitchFamily="50" charset="0"/>
                <a:cs typeface="NettoOT-Bold" panose="02000800000000000000" pitchFamily="50" charset="0"/>
              </a:defRPr>
            </a:lvl1pPr>
          </a:lstStyle>
          <a:p>
            <a:endParaRPr dirty="0"/>
          </a:p>
        </p:txBody>
      </p:sp>
      <p:sp>
        <p:nvSpPr>
          <p:cNvPr id="3" name="Holder 3"/>
          <p:cNvSpPr>
            <a:spLocks noGrp="1"/>
          </p:cNvSpPr>
          <p:nvPr>
            <p:ph type="body" idx="1"/>
          </p:nvPr>
        </p:nvSpPr>
        <p:spPr>
          <a:xfrm>
            <a:off x="1660317" y="3163319"/>
            <a:ext cx="5823365" cy="242374"/>
          </a:xfrm>
        </p:spPr>
        <p:txBody>
          <a:bodyPr lIns="0" tIns="0" rIns="0" bIns="0"/>
          <a:lstStyle>
            <a:lvl1pPr>
              <a:defRPr sz="1575" b="1" i="0">
                <a:solidFill>
                  <a:schemeClr val="tx1"/>
                </a:solidFill>
                <a:latin typeface="NettoOT-Bold" panose="02000800000000000000" pitchFamily="50" charset="0"/>
                <a:cs typeface="NettoOT-Bold" panose="02000800000000000000" pitchFamily="50" charset="0"/>
              </a:defRPr>
            </a:lvl1pPr>
          </a:lstStyle>
          <a:p>
            <a:endParaRPr dirty="0"/>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5/27/2022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494064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2334982" y="207303"/>
            <a:ext cx="4474035" cy="398251"/>
          </a:xfrm>
        </p:spPr>
        <p:txBody>
          <a:bodyPr lIns="0" tIns="0" rIns="0" bIns="0"/>
          <a:lstStyle>
            <a:lvl1pPr>
              <a:defRPr sz="2588" b="0" i="0">
                <a:solidFill>
                  <a:schemeClr val="bg1"/>
                </a:solidFill>
                <a:latin typeface="NettoOT-Bold" panose="02000800000000000000" pitchFamily="50" charset="0"/>
                <a:cs typeface="NettoOT-Bold" panose="02000800000000000000" pitchFamily="50" charset="0"/>
              </a:defRPr>
            </a:lvl1pPr>
          </a:lstStyle>
          <a:p>
            <a:endParaRPr dirty="0"/>
          </a:p>
        </p:txBody>
      </p:sp>
      <p:sp>
        <p:nvSpPr>
          <p:cNvPr id="3" name="Holder 3"/>
          <p:cNvSpPr>
            <a:spLocks noGrp="1"/>
          </p:cNvSpPr>
          <p:nvPr>
            <p:ph sz="half" idx="2"/>
          </p:nvPr>
        </p:nvSpPr>
        <p:spPr>
          <a:xfrm>
            <a:off x="457200" y="1577340"/>
            <a:ext cx="3977640" cy="430887"/>
          </a:xfrm>
          <a:prstGeom prst="rect">
            <a:avLst/>
          </a:prstGeom>
        </p:spPr>
        <p:txBody>
          <a:bodyPr wrap="square" lIns="0" tIns="0" rIns="0" bIns="0">
            <a:spAutoFit/>
          </a:bodyPr>
          <a:lstStyle>
            <a:lvl1pPr>
              <a:defRPr>
                <a:latin typeface="NettoOT-Bold" panose="02000800000000000000" pitchFamily="50" charset="0"/>
              </a:defRPr>
            </a:lvl1pPr>
          </a:lstStyle>
          <a:p>
            <a:endParaRPr dirty="0"/>
          </a:p>
        </p:txBody>
      </p:sp>
      <p:sp>
        <p:nvSpPr>
          <p:cNvPr id="4" name="Holder 4"/>
          <p:cNvSpPr>
            <a:spLocks noGrp="1"/>
          </p:cNvSpPr>
          <p:nvPr>
            <p:ph sz="half" idx="3"/>
          </p:nvPr>
        </p:nvSpPr>
        <p:spPr>
          <a:xfrm>
            <a:off x="4844588" y="1151028"/>
            <a:ext cx="3813333" cy="398251"/>
          </a:xfrm>
          <a:prstGeom prst="rect">
            <a:avLst/>
          </a:prstGeom>
        </p:spPr>
        <p:txBody>
          <a:bodyPr wrap="square" lIns="0" tIns="0" rIns="0" bIns="0">
            <a:spAutoFit/>
          </a:bodyPr>
          <a:lstStyle>
            <a:lvl1pPr>
              <a:defRPr sz="2588" b="0" i="0">
                <a:solidFill>
                  <a:schemeClr val="bg1"/>
                </a:solidFill>
                <a:latin typeface="NettoOT-Bold" panose="02000800000000000000" pitchFamily="50" charset="0"/>
                <a:cs typeface="NettoOT-Bold" panose="02000800000000000000" pitchFamily="50" charset="0"/>
              </a:defRPr>
            </a:lvl1pPr>
          </a:lstStyle>
          <a:p>
            <a:endParaRPr dirty="0"/>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5/27/2022</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808829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2334982" y="207303"/>
            <a:ext cx="4474035" cy="398251"/>
          </a:xfrm>
        </p:spPr>
        <p:txBody>
          <a:bodyPr lIns="0" tIns="0" rIns="0" bIns="0"/>
          <a:lstStyle>
            <a:lvl1pPr>
              <a:defRPr sz="2588" b="0" i="0">
                <a:solidFill>
                  <a:schemeClr val="bg1"/>
                </a:solidFill>
                <a:latin typeface="NettoOT-Bold" panose="02000800000000000000" pitchFamily="50" charset="0"/>
                <a:cs typeface="NettoOT-Bold" panose="02000800000000000000" pitchFamily="50" charset="0"/>
              </a:defRPr>
            </a:lvl1pPr>
          </a:lstStyle>
          <a:p>
            <a:endParaRPr dirty="0"/>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5/27/2022</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678576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9E0AA0B-A7F8-4042-AB7A-B462F7A0EE78}" type="datetimeFigureOut">
              <a:rPr lang="en-GB" smtClean="0"/>
              <a:t>27/05/2022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C635014-39BD-4253-B828-70FA8C41EB2F}" type="slidenum">
              <a:rPr lang="en-GB" smtClean="0"/>
              <a:t>‹#›</a:t>
            </a:fld>
            <a:endParaRPr lang="en-GB"/>
          </a:p>
        </p:txBody>
      </p:sp>
    </p:spTree>
    <p:extLst>
      <p:ext uri="{BB962C8B-B14F-4D97-AF65-F5344CB8AC3E}">
        <p14:creationId xmlns:p14="http://schemas.microsoft.com/office/powerpoint/2010/main" val="36111869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F8E869-AA5C-4F79-91EA-F2E0ED0A46E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0FE26B8-02A7-40E4-90F2-8416E870584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C13AB9-6041-4B19-96E0-39813A706B8F}"/>
              </a:ext>
            </a:extLst>
          </p:cNvPr>
          <p:cNvSpPr>
            <a:spLocks noGrp="1"/>
          </p:cNvSpPr>
          <p:nvPr>
            <p:ph type="dt" sz="half" idx="10"/>
          </p:nvPr>
        </p:nvSpPr>
        <p:spPr/>
        <p:txBody>
          <a:bodyPr/>
          <a:lstStyle/>
          <a:p>
            <a:fld id="{B61BEF0D-F0BB-DE4B-95CE-6DB70DBA9567}" type="datetimeFigureOut">
              <a:rPr lang="en-US" smtClean="0"/>
              <a:pPr/>
              <a:t>5/27/2022</a:t>
            </a:fld>
            <a:endParaRPr lang="en-US" dirty="0"/>
          </a:p>
        </p:txBody>
      </p:sp>
      <p:sp>
        <p:nvSpPr>
          <p:cNvPr id="5" name="Footer Placeholder 4">
            <a:extLst>
              <a:ext uri="{FF2B5EF4-FFF2-40B4-BE49-F238E27FC236}">
                <a16:creationId xmlns:a16="http://schemas.microsoft.com/office/drawing/2014/main" id="{DFDC27B2-0BE6-473A-AF9B-2311B13CA11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F2AFDD1-64DB-46E0-A42D-24735E2E981D}"/>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93375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EFC8C-E01F-474D-8157-61D6DD9E84BE}"/>
              </a:ext>
            </a:extLst>
          </p:cNvPr>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4D5A1C5-56D9-4CA2-8D3E-D24D69E742A4}"/>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58196DAD-C73F-4314-B619-6A1C4F01B604}"/>
              </a:ext>
            </a:extLst>
          </p:cNvPr>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6C0C5DA-4B68-4148-A114-928488C215D5}"/>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F0836E49-95DE-4CE2-83A4-C72B1D14BCF9}"/>
              </a:ext>
            </a:extLst>
          </p:cNvPr>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81B9106-9AAA-473B-8D19-1E16B2F7BBFB}"/>
              </a:ext>
            </a:extLst>
          </p:cNvPr>
          <p:cNvSpPr>
            <a:spLocks noGrp="1"/>
          </p:cNvSpPr>
          <p:nvPr>
            <p:ph type="dt" sz="half" idx="10"/>
          </p:nvPr>
        </p:nvSpPr>
        <p:spPr/>
        <p:txBody>
          <a:bodyPr/>
          <a:lstStyle/>
          <a:p>
            <a:fld id="{B61BEF0D-F0BB-DE4B-95CE-6DB70DBA9567}" type="datetimeFigureOut">
              <a:rPr lang="en-US" smtClean="0"/>
              <a:pPr/>
              <a:t>5/27/2022</a:t>
            </a:fld>
            <a:endParaRPr lang="en-US" dirty="0"/>
          </a:p>
        </p:txBody>
      </p:sp>
      <p:sp>
        <p:nvSpPr>
          <p:cNvPr id="8" name="Footer Placeholder 7">
            <a:extLst>
              <a:ext uri="{FF2B5EF4-FFF2-40B4-BE49-F238E27FC236}">
                <a16:creationId xmlns:a16="http://schemas.microsoft.com/office/drawing/2014/main" id="{7919CC00-362C-49C0-8AF8-2649C2B9521E}"/>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9AFDAFF-C81F-499E-9CB2-ABC9DFD8A112}"/>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7772048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2334982" y="207302"/>
            <a:ext cx="4474035" cy="707886"/>
          </a:xfrm>
          <a:prstGeom prst="rect">
            <a:avLst/>
          </a:prstGeom>
        </p:spPr>
        <p:txBody>
          <a:bodyPr wrap="square" lIns="0" tIns="0" rIns="0" bIns="0">
            <a:spAutoFit/>
          </a:bodyPr>
          <a:lstStyle>
            <a:lvl1pPr>
              <a:defRPr sz="4600" b="0" i="0">
                <a:solidFill>
                  <a:schemeClr val="bg1"/>
                </a:solidFill>
                <a:latin typeface="Netto OT"/>
                <a:cs typeface="Netto OT"/>
              </a:defRPr>
            </a:lvl1pPr>
          </a:lstStyle>
          <a:p>
            <a:endParaRPr dirty="0"/>
          </a:p>
        </p:txBody>
      </p:sp>
      <p:sp>
        <p:nvSpPr>
          <p:cNvPr id="3" name="Holder 3"/>
          <p:cNvSpPr>
            <a:spLocks noGrp="1"/>
          </p:cNvSpPr>
          <p:nvPr>
            <p:ph type="body" idx="1"/>
          </p:nvPr>
        </p:nvSpPr>
        <p:spPr>
          <a:xfrm>
            <a:off x="1660317" y="3163319"/>
            <a:ext cx="5823365" cy="430887"/>
          </a:xfrm>
          <a:prstGeom prst="rect">
            <a:avLst/>
          </a:prstGeom>
        </p:spPr>
        <p:txBody>
          <a:bodyPr wrap="square" lIns="0" tIns="0" rIns="0" bIns="0">
            <a:spAutoFit/>
          </a:bodyPr>
          <a:lstStyle>
            <a:lvl1pPr>
              <a:defRPr sz="2800" b="1" i="0">
                <a:solidFill>
                  <a:schemeClr val="tx1"/>
                </a:solidFill>
                <a:latin typeface="Netto OT"/>
                <a:cs typeface="Netto OT"/>
              </a:defRPr>
            </a:lvl1pPr>
          </a:lstStyle>
          <a:p>
            <a:endParaRPr dirty="0"/>
          </a:p>
        </p:txBody>
      </p:sp>
      <p:sp>
        <p:nvSpPr>
          <p:cNvPr id="4" name="Holder 4"/>
          <p:cNvSpPr>
            <a:spLocks noGrp="1"/>
          </p:cNvSpPr>
          <p:nvPr>
            <p:ph type="ftr" sz="quarter" idx="5"/>
          </p:nvPr>
        </p:nvSpPr>
        <p:spPr>
          <a:xfrm>
            <a:off x="3108960" y="6377940"/>
            <a:ext cx="2926080" cy="276999"/>
          </a:xfrm>
          <a:prstGeom prst="rect">
            <a:avLst/>
          </a:prstGeom>
        </p:spPr>
        <p:txBody>
          <a:bodyPr wrap="square" lIns="0" tIns="0" rIns="0" bIns="0">
            <a:spAutoFit/>
          </a:bodyPr>
          <a:lstStyle>
            <a:lvl1pPr algn="ctr">
              <a:defRPr>
                <a:solidFill>
                  <a:schemeClr val="tx1">
                    <a:tint val="75000"/>
                  </a:schemeClr>
                </a:solidFill>
                <a:latin typeface="NettoOT-Bold" panose="02000800000000000000" pitchFamily="50" charset="0"/>
              </a:defRPr>
            </a:lvl1pPr>
          </a:lstStyle>
          <a:p>
            <a:endParaRPr lang="en-GB" dirty="0"/>
          </a:p>
        </p:txBody>
      </p:sp>
      <p:sp>
        <p:nvSpPr>
          <p:cNvPr id="5" name="Holder 5"/>
          <p:cNvSpPr>
            <a:spLocks noGrp="1"/>
          </p:cNvSpPr>
          <p:nvPr>
            <p:ph type="dt" sz="half" idx="6"/>
          </p:nvPr>
        </p:nvSpPr>
        <p:spPr>
          <a:xfrm>
            <a:off x="457200" y="6377940"/>
            <a:ext cx="2103120" cy="276999"/>
          </a:xfrm>
          <a:prstGeom prst="rect">
            <a:avLst/>
          </a:prstGeom>
        </p:spPr>
        <p:txBody>
          <a:bodyPr wrap="square" lIns="0" tIns="0" rIns="0" bIns="0">
            <a:spAutoFit/>
          </a:bodyPr>
          <a:lstStyle>
            <a:lvl1pPr algn="l">
              <a:defRPr>
                <a:solidFill>
                  <a:schemeClr val="tx1">
                    <a:tint val="75000"/>
                  </a:schemeClr>
                </a:solidFill>
                <a:latin typeface="NettoOT-Bold" panose="02000800000000000000" pitchFamily="50" charset="0"/>
              </a:defRPr>
            </a:lvl1pPr>
          </a:lstStyle>
          <a:p>
            <a:fld id="{1D8BD707-D9CF-40AE-B4C6-C98DA3205C09}" type="datetimeFigureOut">
              <a:rPr lang="en-US" smtClean="0"/>
              <a:pPr/>
              <a:t>5/27/2022</a:t>
            </a:fld>
            <a:endParaRPr lang="en-US" dirty="0"/>
          </a:p>
        </p:txBody>
      </p:sp>
      <p:sp>
        <p:nvSpPr>
          <p:cNvPr id="6" name="Holder 6"/>
          <p:cNvSpPr>
            <a:spLocks noGrp="1"/>
          </p:cNvSpPr>
          <p:nvPr>
            <p:ph type="sldNum" sz="quarter" idx="7"/>
          </p:nvPr>
        </p:nvSpPr>
        <p:spPr>
          <a:xfrm>
            <a:off x="6583680" y="6377940"/>
            <a:ext cx="2103120" cy="276999"/>
          </a:xfrm>
          <a:prstGeom prst="rect">
            <a:avLst/>
          </a:prstGeom>
        </p:spPr>
        <p:txBody>
          <a:bodyPr wrap="square" lIns="0" tIns="0" rIns="0" bIns="0">
            <a:spAutoFit/>
          </a:bodyPr>
          <a:lstStyle>
            <a:lvl1pPr algn="r">
              <a:defRPr>
                <a:solidFill>
                  <a:schemeClr val="tx1">
                    <a:tint val="75000"/>
                  </a:schemeClr>
                </a:solidFill>
                <a:latin typeface="NettoOT-Bold" panose="02000800000000000000" pitchFamily="50" charset="0"/>
              </a:defRPr>
            </a:lvl1pPr>
          </a:lstStyle>
          <a:p>
            <a:fld id="{B6F15528-21DE-4FAA-801E-634DDDAF4B2B}" type="slidenum">
              <a:rPr lang="en-GB" smtClean="0"/>
              <a:pPr/>
              <a:t>‹#›</a:t>
            </a:fld>
            <a:endParaRPr lang="en-GB" dirty="0"/>
          </a:p>
        </p:txBody>
      </p:sp>
    </p:spTree>
    <p:extLst>
      <p:ext uri="{BB962C8B-B14F-4D97-AF65-F5344CB8AC3E}">
        <p14:creationId xmlns:p14="http://schemas.microsoft.com/office/powerpoint/2010/main" val="224919273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731" r:id="rId5"/>
  </p:sldLayoutIdLst>
  <p:txStyles>
    <p:titleStyle>
      <a:lvl1pPr>
        <a:defRPr>
          <a:latin typeface="NettoOT" panose="02010504010101010104" pitchFamily="50" charset="0"/>
          <a:ea typeface="+mj-ea"/>
          <a:cs typeface="+mj-cs"/>
        </a:defRPr>
      </a:lvl1pPr>
    </p:titleStyle>
    <p:bodyStyle>
      <a:lvl1pPr marL="0">
        <a:defRPr>
          <a:latin typeface="NettoOT" panose="02010504010101010104" pitchFamily="50" charset="0"/>
          <a:ea typeface="+mn-ea"/>
          <a:cs typeface="+mn-cs"/>
        </a:defRPr>
      </a:lvl1pPr>
      <a:lvl2pPr marL="257175">
        <a:defRPr>
          <a:latin typeface="+mn-lt"/>
          <a:ea typeface="+mn-ea"/>
          <a:cs typeface="+mn-cs"/>
        </a:defRPr>
      </a:lvl2pPr>
      <a:lvl3pPr marL="514350">
        <a:defRPr>
          <a:latin typeface="+mn-lt"/>
          <a:ea typeface="+mn-ea"/>
          <a:cs typeface="+mn-cs"/>
        </a:defRPr>
      </a:lvl3pPr>
      <a:lvl4pPr marL="771525">
        <a:defRPr>
          <a:latin typeface="+mn-lt"/>
          <a:ea typeface="+mn-ea"/>
          <a:cs typeface="+mn-cs"/>
        </a:defRPr>
      </a:lvl4pPr>
      <a:lvl5pPr marL="1028700">
        <a:defRPr>
          <a:latin typeface="+mn-lt"/>
          <a:ea typeface="+mn-ea"/>
          <a:cs typeface="+mn-cs"/>
        </a:defRPr>
      </a:lvl5pPr>
      <a:lvl6pPr marL="1285875">
        <a:defRPr>
          <a:latin typeface="+mn-lt"/>
          <a:ea typeface="+mn-ea"/>
          <a:cs typeface="+mn-cs"/>
        </a:defRPr>
      </a:lvl6pPr>
      <a:lvl7pPr marL="1543050">
        <a:defRPr>
          <a:latin typeface="+mn-lt"/>
          <a:ea typeface="+mn-ea"/>
          <a:cs typeface="+mn-cs"/>
        </a:defRPr>
      </a:lvl7pPr>
      <a:lvl8pPr marL="1800225">
        <a:defRPr>
          <a:latin typeface="+mn-lt"/>
          <a:ea typeface="+mn-ea"/>
          <a:cs typeface="+mn-cs"/>
        </a:defRPr>
      </a:lvl8pPr>
      <a:lvl9pPr marL="2057400">
        <a:defRPr>
          <a:latin typeface="+mn-lt"/>
          <a:ea typeface="+mn-ea"/>
          <a:cs typeface="+mn-cs"/>
        </a:defRPr>
      </a:lvl9pPr>
    </p:bodyStyle>
    <p:otherStyle>
      <a:lvl1pPr marL="0">
        <a:defRPr>
          <a:latin typeface="+mn-lt"/>
          <a:ea typeface="+mn-ea"/>
          <a:cs typeface="+mn-cs"/>
        </a:defRPr>
      </a:lvl1pPr>
      <a:lvl2pPr marL="257175">
        <a:defRPr>
          <a:latin typeface="+mn-lt"/>
          <a:ea typeface="+mn-ea"/>
          <a:cs typeface="+mn-cs"/>
        </a:defRPr>
      </a:lvl2pPr>
      <a:lvl3pPr marL="514350">
        <a:defRPr>
          <a:latin typeface="+mn-lt"/>
          <a:ea typeface="+mn-ea"/>
          <a:cs typeface="+mn-cs"/>
        </a:defRPr>
      </a:lvl3pPr>
      <a:lvl4pPr marL="771525">
        <a:defRPr>
          <a:latin typeface="+mn-lt"/>
          <a:ea typeface="+mn-ea"/>
          <a:cs typeface="+mn-cs"/>
        </a:defRPr>
      </a:lvl4pPr>
      <a:lvl5pPr marL="1028700">
        <a:defRPr>
          <a:latin typeface="+mn-lt"/>
          <a:ea typeface="+mn-ea"/>
          <a:cs typeface="+mn-cs"/>
        </a:defRPr>
      </a:lvl5pPr>
      <a:lvl6pPr marL="1285875">
        <a:defRPr>
          <a:latin typeface="+mn-lt"/>
          <a:ea typeface="+mn-ea"/>
          <a:cs typeface="+mn-cs"/>
        </a:defRPr>
      </a:lvl6pPr>
      <a:lvl7pPr marL="1543050">
        <a:defRPr>
          <a:latin typeface="+mn-lt"/>
          <a:ea typeface="+mn-ea"/>
          <a:cs typeface="+mn-cs"/>
        </a:defRPr>
      </a:lvl7pPr>
      <a:lvl8pPr marL="1800225">
        <a:defRPr>
          <a:latin typeface="+mn-lt"/>
          <a:ea typeface="+mn-ea"/>
          <a:cs typeface="+mn-cs"/>
        </a:defRPr>
      </a:lvl8pPr>
      <a:lvl9pPr marL="20574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D2AFC3-20FE-4DB0-B0D7-D94E271CC6E3}"/>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D7EFCE1-3A4A-4B88-93DE-63172DD74101}"/>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EFFDDA5-E9D5-4D95-ABED-1134B5BE3760}"/>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69E0AA0B-A7F8-4042-AB7A-B462F7A0EE78}" type="datetimeFigureOut">
              <a:rPr lang="en-GB" smtClean="0"/>
              <a:t>27/05/2022</a:t>
            </a:fld>
            <a:endParaRPr lang="en-GB"/>
          </a:p>
        </p:txBody>
      </p:sp>
      <p:sp>
        <p:nvSpPr>
          <p:cNvPr id="5" name="Footer Placeholder 4">
            <a:extLst>
              <a:ext uri="{FF2B5EF4-FFF2-40B4-BE49-F238E27FC236}">
                <a16:creationId xmlns:a16="http://schemas.microsoft.com/office/drawing/2014/main" id="{82563DB9-BAB4-4ED3-8DBE-BA130BF97953}"/>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ADCDD83-9E1E-4665-B972-73164E3112F1}"/>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C635014-39BD-4253-B828-70FA8C41EB2F}" type="slidenum">
              <a:rPr lang="en-GB" smtClean="0"/>
              <a:t>‹#›</a:t>
            </a:fld>
            <a:endParaRPr lang="en-GB"/>
          </a:p>
        </p:txBody>
      </p:sp>
      <p:pic>
        <p:nvPicPr>
          <p:cNvPr id="7" name="Picture 6">
            <a:extLst>
              <a:ext uri="{FF2B5EF4-FFF2-40B4-BE49-F238E27FC236}">
                <a16:creationId xmlns:a16="http://schemas.microsoft.com/office/drawing/2014/main" id="{D8140DA2-C0BC-43F8-94AB-655A8AC0D53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617511" y="0"/>
            <a:ext cx="908495" cy="1725714"/>
          </a:xfrm>
          <a:prstGeom prst="rect">
            <a:avLst/>
          </a:prstGeom>
        </p:spPr>
      </p:pic>
      <p:sp>
        <p:nvSpPr>
          <p:cNvPr id="8" name="TextBox 7">
            <a:extLst>
              <a:ext uri="{FF2B5EF4-FFF2-40B4-BE49-F238E27FC236}">
                <a16:creationId xmlns:a16="http://schemas.microsoft.com/office/drawing/2014/main" id="{423D04E8-0895-4444-BA92-535C9A4FFF26}"/>
              </a:ext>
            </a:extLst>
          </p:cNvPr>
          <p:cNvSpPr txBox="1"/>
          <p:nvPr userDrawn="1"/>
        </p:nvSpPr>
        <p:spPr>
          <a:xfrm>
            <a:off x="383458" y="6406488"/>
            <a:ext cx="4188542" cy="323165"/>
          </a:xfrm>
          <a:prstGeom prst="rect">
            <a:avLst/>
          </a:prstGeom>
          <a:noFill/>
        </p:spPr>
        <p:txBody>
          <a:bodyPr wrap="square" rtlCol="0">
            <a:spAutoFit/>
          </a:bodyPr>
          <a:lstStyle/>
          <a:p>
            <a:r>
              <a:rPr lang="en-GB" sz="1500" i="1" dirty="0">
                <a:solidFill>
                  <a:schemeClr val="accent1"/>
                </a:solidFill>
                <a:effectLst>
                  <a:outerShdw blurRad="38100" dist="38100" dir="2700000" algn="tl">
                    <a:srgbClr val="000000">
                      <a:alpha val="43137"/>
                    </a:srgbClr>
                  </a:outerShdw>
                </a:effectLst>
              </a:rPr>
              <a:t>Responsibility Success Care</a:t>
            </a:r>
          </a:p>
        </p:txBody>
      </p:sp>
    </p:spTree>
    <p:extLst>
      <p:ext uri="{BB962C8B-B14F-4D97-AF65-F5344CB8AC3E}">
        <p14:creationId xmlns:p14="http://schemas.microsoft.com/office/powerpoint/2010/main" val="3928693428"/>
      </p:ext>
    </p:extLst>
  </p:cSld>
  <p:clrMap bg1="lt1" tx1="dk1" bg2="lt2" tx2="dk2" accent1="accent1" accent2="accent2" accent3="accent3" accent4="accent4" accent5="accent5" accent6="accent6" hlink="hlink" folHlink="folHlink"/>
  <p:sldLayoutIdLst>
    <p:sldLayoutId id="2147483709" r:id="rId1"/>
    <p:sldLayoutId id="2147483712"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 Id="rId9" Type="http://schemas.openxmlformats.org/officeDocument/2006/relationships/image" Target="../media/image4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hyperlink" Target="https://www.herschel.slough.sch.uk/For-Students/Online-Safety" TargetMode="Externa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25.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65aNokVDM08" TargetMode="External"/><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hyperlink" Target="http://www.childnet.com/resources/pshetoolkit/sexting/just-send-it"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8" Type="http://schemas.openxmlformats.org/officeDocument/2006/relationships/image" Target="../media/image32.jp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3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82600" y="1712516"/>
            <a:ext cx="3968749" cy="3432967"/>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692648" y="2883297"/>
            <a:ext cx="3968751" cy="1091406"/>
          </a:xfrm>
          <a:prstGeom prst="rect">
            <a:avLst/>
          </a:prstGeom>
        </p:spPr>
      </p:pic>
      <p:sp>
        <p:nvSpPr>
          <p:cNvPr id="2" name="Rectangle 1">
            <a:extLst>
              <a:ext uri="{FF2B5EF4-FFF2-40B4-BE49-F238E27FC236}">
                <a16:creationId xmlns:a16="http://schemas.microsoft.com/office/drawing/2014/main" id="{06FF6C88-8012-4B30-946E-74231132991C}"/>
              </a:ext>
            </a:extLst>
          </p:cNvPr>
          <p:cNvSpPr/>
          <p:nvPr/>
        </p:nvSpPr>
        <p:spPr>
          <a:xfrm>
            <a:off x="2215299" y="3799002"/>
            <a:ext cx="1875934" cy="1757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741086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21363" y="3115338"/>
            <a:ext cx="7501271" cy="2955851"/>
          </a:xfrm>
          <a:prstGeom prst="rect">
            <a:avLst/>
          </a:prstGeom>
        </p:spPr>
      </p:pic>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67669" y="3115338"/>
            <a:ext cx="1015985" cy="1015985"/>
          </a:xfrm>
          <a:prstGeom prst="rect">
            <a:avLst/>
          </a:prstGeom>
        </p:spPr>
      </p:pic>
      <p:pic>
        <p:nvPicPr>
          <p:cNvPr id="6" name="Picture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999119" y="447397"/>
            <a:ext cx="1162545" cy="2257114"/>
          </a:xfrm>
          <a:prstGeom prst="rect">
            <a:avLst/>
          </a:prstGeom>
        </p:spPr>
      </p:pic>
      <p:sp>
        <p:nvSpPr>
          <p:cNvPr id="8" name="Rectangle 7"/>
          <p:cNvSpPr/>
          <p:nvPr/>
        </p:nvSpPr>
        <p:spPr>
          <a:xfrm>
            <a:off x="1360967" y="3936992"/>
            <a:ext cx="5358183" cy="1631216"/>
          </a:xfrm>
          <a:prstGeom prst="rect">
            <a:avLst/>
          </a:prstGeom>
        </p:spPr>
        <p:txBody>
          <a:bodyPr wrap="square">
            <a:spAutoFit/>
          </a:bodyPr>
          <a:lstStyle/>
          <a:p>
            <a:r>
              <a:rPr lang="en-GB" sz="2000" dirty="0">
                <a:solidFill>
                  <a:schemeClr val="bg1"/>
                </a:solidFill>
              </a:rPr>
              <a:t>In groups of three, use worksheet 2.1 to devise the response Abi should have written back to Josh in response for the naked picture, and the conversation she may have had with her friend Jenna about it.</a:t>
            </a:r>
          </a:p>
        </p:txBody>
      </p:sp>
      <p:sp>
        <p:nvSpPr>
          <p:cNvPr id="10" name="Rectangle 9"/>
          <p:cNvSpPr/>
          <p:nvPr/>
        </p:nvSpPr>
        <p:spPr>
          <a:xfrm>
            <a:off x="6776818" y="4010984"/>
            <a:ext cx="1488148" cy="400110"/>
          </a:xfrm>
          <a:prstGeom prst="rect">
            <a:avLst/>
          </a:prstGeom>
        </p:spPr>
        <p:txBody>
          <a:bodyPr wrap="square">
            <a:spAutoFit/>
          </a:bodyPr>
          <a:lstStyle/>
          <a:p>
            <a:r>
              <a:rPr lang="en-GB" sz="2000" b="1" dirty="0"/>
              <a:t>7 minutes</a:t>
            </a:r>
          </a:p>
        </p:txBody>
      </p:sp>
      <p:sp>
        <p:nvSpPr>
          <p:cNvPr id="11" name="TextBox 10"/>
          <p:cNvSpPr txBox="1"/>
          <p:nvPr/>
        </p:nvSpPr>
        <p:spPr>
          <a:xfrm>
            <a:off x="2704747" y="709734"/>
            <a:ext cx="2613216" cy="769441"/>
          </a:xfrm>
          <a:prstGeom prst="rect">
            <a:avLst/>
          </a:prstGeom>
          <a:noFill/>
        </p:spPr>
        <p:txBody>
          <a:bodyPr wrap="none" rtlCol="0">
            <a:spAutoFit/>
          </a:bodyPr>
          <a:lstStyle/>
          <a:p>
            <a:r>
              <a:rPr lang="en-GB" sz="4400" dirty="0"/>
              <a:t>Activity 1 -</a:t>
            </a:r>
          </a:p>
        </p:txBody>
      </p:sp>
      <p:sp>
        <p:nvSpPr>
          <p:cNvPr id="12" name="TextBox 11"/>
          <p:cNvSpPr txBox="1"/>
          <p:nvPr/>
        </p:nvSpPr>
        <p:spPr>
          <a:xfrm>
            <a:off x="2974349" y="1479175"/>
            <a:ext cx="3859070" cy="769441"/>
          </a:xfrm>
          <a:prstGeom prst="rect">
            <a:avLst/>
          </a:prstGeom>
          <a:noFill/>
        </p:spPr>
        <p:txBody>
          <a:bodyPr wrap="none" rtlCol="0">
            <a:spAutoFit/>
          </a:bodyPr>
          <a:lstStyle/>
          <a:p>
            <a:r>
              <a:rPr lang="en-GB" sz="4400" dirty="0"/>
              <a:t>How to help Abi</a:t>
            </a:r>
          </a:p>
        </p:txBody>
      </p:sp>
    </p:spTree>
    <p:extLst>
      <p:ext uri="{BB962C8B-B14F-4D97-AF65-F5344CB8AC3E}">
        <p14:creationId xmlns:p14="http://schemas.microsoft.com/office/powerpoint/2010/main" val="18951726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23179" y="3133428"/>
            <a:ext cx="7501271" cy="2955851"/>
          </a:xfrm>
          <a:prstGeom prst="rect">
            <a:avLst/>
          </a:prstGeom>
        </p:spPr>
      </p:pic>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69485" y="3133428"/>
            <a:ext cx="1015985" cy="1015985"/>
          </a:xfrm>
          <a:prstGeom prst="rect">
            <a:avLst/>
          </a:prstGeom>
        </p:spPr>
      </p:pic>
      <p:pic>
        <p:nvPicPr>
          <p:cNvPr id="6" name="Picture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39698" y="413274"/>
            <a:ext cx="1162545" cy="2257114"/>
          </a:xfrm>
          <a:prstGeom prst="rect">
            <a:avLst/>
          </a:prstGeom>
        </p:spPr>
      </p:pic>
      <p:sp>
        <p:nvSpPr>
          <p:cNvPr id="8" name="Rectangle 7"/>
          <p:cNvSpPr/>
          <p:nvPr/>
        </p:nvSpPr>
        <p:spPr>
          <a:xfrm>
            <a:off x="6720965" y="4000793"/>
            <a:ext cx="1455471" cy="400110"/>
          </a:xfrm>
          <a:prstGeom prst="rect">
            <a:avLst/>
          </a:prstGeom>
        </p:spPr>
        <p:txBody>
          <a:bodyPr wrap="square">
            <a:spAutoFit/>
          </a:bodyPr>
          <a:lstStyle/>
          <a:p>
            <a:r>
              <a:rPr lang="en-GB" sz="2000" b="1" dirty="0">
                <a:latin typeface="HelveticaNeue" panose="00000400000000000000" pitchFamily="2" charset="0"/>
              </a:rPr>
              <a:t>5 </a:t>
            </a:r>
            <a:r>
              <a:rPr lang="en-GB" sz="2000" b="1" dirty="0"/>
              <a:t>minutes</a:t>
            </a:r>
          </a:p>
        </p:txBody>
      </p:sp>
      <p:sp>
        <p:nvSpPr>
          <p:cNvPr id="9" name="TextBox 8"/>
          <p:cNvSpPr txBox="1"/>
          <p:nvPr/>
        </p:nvSpPr>
        <p:spPr>
          <a:xfrm>
            <a:off x="1845326" y="675611"/>
            <a:ext cx="2613216" cy="769441"/>
          </a:xfrm>
          <a:prstGeom prst="rect">
            <a:avLst/>
          </a:prstGeom>
          <a:noFill/>
        </p:spPr>
        <p:txBody>
          <a:bodyPr wrap="none" rtlCol="0">
            <a:spAutoFit/>
          </a:bodyPr>
          <a:lstStyle/>
          <a:p>
            <a:r>
              <a:rPr lang="en-GB" sz="4400" dirty="0"/>
              <a:t>Activity 2 -</a:t>
            </a:r>
          </a:p>
        </p:txBody>
      </p:sp>
      <p:sp>
        <p:nvSpPr>
          <p:cNvPr id="10" name="TextBox 9"/>
          <p:cNvSpPr txBox="1"/>
          <p:nvPr/>
        </p:nvSpPr>
        <p:spPr>
          <a:xfrm>
            <a:off x="2114928" y="1445052"/>
            <a:ext cx="5906617" cy="769441"/>
          </a:xfrm>
          <a:prstGeom prst="rect">
            <a:avLst/>
          </a:prstGeom>
          <a:noFill/>
        </p:spPr>
        <p:txBody>
          <a:bodyPr wrap="none" rtlCol="0">
            <a:spAutoFit/>
          </a:bodyPr>
          <a:lstStyle/>
          <a:p>
            <a:r>
              <a:rPr lang="en-GB" sz="4400" dirty="0"/>
              <a:t>‘What does the law say?’</a:t>
            </a:r>
          </a:p>
        </p:txBody>
      </p:sp>
      <p:sp>
        <p:nvSpPr>
          <p:cNvPr id="12" name="Rectangle 11"/>
          <p:cNvSpPr/>
          <p:nvPr/>
        </p:nvSpPr>
        <p:spPr>
          <a:xfrm>
            <a:off x="1389912" y="3734186"/>
            <a:ext cx="5183039" cy="1661993"/>
          </a:xfrm>
          <a:prstGeom prst="rect">
            <a:avLst/>
          </a:prstGeom>
        </p:spPr>
        <p:txBody>
          <a:bodyPr wrap="square">
            <a:spAutoFit/>
          </a:bodyPr>
          <a:lstStyle/>
          <a:p>
            <a:r>
              <a:rPr lang="en-GB" dirty="0">
                <a:solidFill>
                  <a:schemeClr val="bg1"/>
                </a:solidFill>
              </a:rPr>
              <a:t>1. Answer the quiz (worksheet 2.2) by yourself, to the best of your knowledge. (3 minutes)</a:t>
            </a:r>
          </a:p>
          <a:p>
            <a:pPr marL="342900" indent="-342900">
              <a:buAutoNum type="arabicPeriod"/>
            </a:pPr>
            <a:endParaRPr lang="en-GB" sz="600" dirty="0">
              <a:solidFill>
                <a:schemeClr val="bg1"/>
              </a:solidFill>
            </a:endParaRPr>
          </a:p>
          <a:p>
            <a:r>
              <a:rPr lang="en-GB" dirty="0">
                <a:solidFill>
                  <a:schemeClr val="bg1"/>
                </a:solidFill>
              </a:rPr>
              <a:t>2. Then, check your answers with the person beside you. (2 minutes)</a:t>
            </a:r>
          </a:p>
          <a:p>
            <a:endParaRPr lang="en-GB" sz="600" dirty="0">
              <a:solidFill>
                <a:schemeClr val="bg1"/>
              </a:solidFill>
            </a:endParaRPr>
          </a:p>
          <a:p>
            <a:endParaRPr lang="en-GB" dirty="0">
              <a:solidFill>
                <a:schemeClr val="bg1"/>
              </a:solidFill>
            </a:endParaRPr>
          </a:p>
        </p:txBody>
      </p:sp>
    </p:spTree>
    <p:extLst>
      <p:ext uri="{BB962C8B-B14F-4D97-AF65-F5344CB8AC3E}">
        <p14:creationId xmlns:p14="http://schemas.microsoft.com/office/powerpoint/2010/main" val="34397134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448353" y="3180349"/>
            <a:ext cx="2264569" cy="417623"/>
          </a:xfrm>
          <a:prstGeom prst="rect">
            <a:avLst/>
          </a:prstGeom>
          <a:blipFill>
            <a:blip r:embed="rId3" cstate="screen">
              <a:extLst>
                <a:ext uri="{28A0092B-C50C-407E-A947-70E740481C1C}">
                  <a14:useLocalDpi xmlns:a14="http://schemas.microsoft.com/office/drawing/2010/main"/>
                </a:ext>
              </a:extLst>
            </a:blip>
            <a:stretch>
              <a:fillRect/>
            </a:stretch>
          </a:blipFill>
        </p:spPr>
        <p:txBody>
          <a:bodyPr wrap="square" lIns="0" tIns="0" rIns="0" bIns="0" rtlCol="0"/>
          <a:lstStyle/>
          <a:p>
            <a:pPr defTabSz="547131"/>
            <a:endParaRPr sz="808" dirty="0">
              <a:solidFill>
                <a:prstClr val="black"/>
              </a:solidFill>
              <a:latin typeface="NettoOT-Bold" panose="02000800000000000000" pitchFamily="50" charset="0"/>
            </a:endParaRPr>
          </a:p>
        </p:txBody>
      </p:sp>
      <p:sp>
        <p:nvSpPr>
          <p:cNvPr id="3" name="object 3"/>
          <p:cNvSpPr/>
          <p:nvPr/>
        </p:nvSpPr>
        <p:spPr>
          <a:xfrm>
            <a:off x="6298702" y="3180340"/>
            <a:ext cx="1993106" cy="219971"/>
          </a:xfrm>
          <a:prstGeom prst="rect">
            <a:avLst/>
          </a:prstGeom>
          <a:blipFill>
            <a:blip r:embed="rId4" cstate="screen">
              <a:extLst>
                <a:ext uri="{28A0092B-C50C-407E-A947-70E740481C1C}">
                  <a14:useLocalDpi xmlns:a14="http://schemas.microsoft.com/office/drawing/2010/main"/>
                </a:ext>
              </a:extLst>
            </a:blip>
            <a:stretch>
              <a:fillRect/>
            </a:stretch>
          </a:blipFill>
        </p:spPr>
        <p:txBody>
          <a:bodyPr wrap="square" lIns="0" tIns="0" rIns="0" bIns="0" rtlCol="0"/>
          <a:lstStyle/>
          <a:p>
            <a:pPr defTabSz="547131"/>
            <a:endParaRPr sz="808" dirty="0">
              <a:solidFill>
                <a:prstClr val="black"/>
              </a:solidFill>
              <a:latin typeface="NettoOT-Bold" panose="02000800000000000000" pitchFamily="50" charset="0"/>
            </a:endParaRPr>
          </a:p>
        </p:txBody>
      </p:sp>
      <p:sp>
        <p:nvSpPr>
          <p:cNvPr id="4" name="object 4"/>
          <p:cNvSpPr/>
          <p:nvPr/>
        </p:nvSpPr>
        <p:spPr>
          <a:xfrm>
            <a:off x="712289" y="3180340"/>
            <a:ext cx="2343150" cy="219971"/>
          </a:xfrm>
          <a:prstGeom prst="rect">
            <a:avLst/>
          </a:prstGeom>
          <a:blipFill>
            <a:blip r:embed="rId5" cstate="screen">
              <a:extLst>
                <a:ext uri="{28A0092B-C50C-407E-A947-70E740481C1C}">
                  <a14:useLocalDpi xmlns:a14="http://schemas.microsoft.com/office/drawing/2010/main"/>
                </a:ext>
              </a:extLst>
            </a:blip>
            <a:stretch>
              <a:fillRect/>
            </a:stretch>
          </a:blipFill>
        </p:spPr>
        <p:txBody>
          <a:bodyPr wrap="square" lIns="0" tIns="0" rIns="0" bIns="0" rtlCol="0"/>
          <a:lstStyle/>
          <a:p>
            <a:pPr defTabSz="547131"/>
            <a:endParaRPr sz="808" dirty="0">
              <a:solidFill>
                <a:prstClr val="black"/>
              </a:solidFill>
              <a:latin typeface="NettoOT-Bold" panose="02000800000000000000" pitchFamily="50" charset="0"/>
            </a:endParaRPr>
          </a:p>
        </p:txBody>
      </p:sp>
      <p:sp>
        <p:nvSpPr>
          <p:cNvPr id="5" name="object 5"/>
          <p:cNvSpPr/>
          <p:nvPr/>
        </p:nvSpPr>
        <p:spPr>
          <a:xfrm>
            <a:off x="2333927" y="2209369"/>
            <a:ext cx="4429125" cy="491483"/>
          </a:xfrm>
          <a:prstGeom prst="rect">
            <a:avLst/>
          </a:prstGeom>
          <a:blipFill>
            <a:blip r:embed="rId6" cstate="screen">
              <a:extLst>
                <a:ext uri="{28A0092B-C50C-407E-A947-70E740481C1C}">
                  <a14:useLocalDpi xmlns:a14="http://schemas.microsoft.com/office/drawing/2010/main"/>
                </a:ext>
              </a:extLst>
            </a:blip>
            <a:stretch>
              <a:fillRect/>
            </a:stretch>
          </a:blipFill>
        </p:spPr>
        <p:txBody>
          <a:bodyPr wrap="square" lIns="0" tIns="0" rIns="0" bIns="0" rtlCol="0"/>
          <a:lstStyle/>
          <a:p>
            <a:pPr defTabSz="547131"/>
            <a:endParaRPr sz="808" dirty="0">
              <a:solidFill>
                <a:prstClr val="black"/>
              </a:solidFill>
              <a:latin typeface="NettoOT-Bold" panose="02000800000000000000" pitchFamily="50" charset="0"/>
            </a:endParaRPr>
          </a:p>
        </p:txBody>
      </p:sp>
      <p:sp>
        <p:nvSpPr>
          <p:cNvPr id="6" name="object 6"/>
          <p:cNvSpPr txBox="1">
            <a:spLocks noGrp="1"/>
          </p:cNvSpPr>
          <p:nvPr>
            <p:ph type="title"/>
          </p:nvPr>
        </p:nvSpPr>
        <p:spPr>
          <a:xfrm>
            <a:off x="3002939" y="2237519"/>
            <a:ext cx="4163021" cy="405464"/>
          </a:xfrm>
          <a:prstGeom prst="rect">
            <a:avLst/>
          </a:prstGeom>
        </p:spPr>
        <p:txBody>
          <a:bodyPr vert="horz" wrap="square" lIns="0" tIns="7144" rIns="0" bIns="0" rtlCol="0">
            <a:spAutoFit/>
          </a:bodyPr>
          <a:lstStyle/>
          <a:p>
            <a:pPr marL="7144">
              <a:spcBef>
                <a:spcPts val="56"/>
              </a:spcBef>
              <a:tabLst>
                <a:tab pos="764738" algn="l"/>
                <a:tab pos="1254443" algn="l"/>
                <a:tab pos="1757363" algn="l"/>
                <a:tab pos="2449592" algn="l"/>
              </a:tabLst>
            </a:pPr>
            <a:r>
              <a:rPr dirty="0">
                <a:latin typeface="NettoOT" panose="02010504010101010104" pitchFamily="50" charset="0"/>
              </a:rPr>
              <a:t>What	</a:t>
            </a:r>
            <a:r>
              <a:rPr lang="en-GB" dirty="0">
                <a:latin typeface="NettoOT" panose="02010504010101010104" pitchFamily="50" charset="0"/>
              </a:rPr>
              <a:t>does the law say</a:t>
            </a:r>
            <a:r>
              <a:rPr dirty="0">
                <a:latin typeface="NettoOT" panose="02010504010101010104" pitchFamily="50" charset="0"/>
              </a:rPr>
              <a:t>?</a:t>
            </a:r>
          </a:p>
        </p:txBody>
      </p:sp>
      <p:sp>
        <p:nvSpPr>
          <p:cNvPr id="7" name="object 7"/>
          <p:cNvSpPr txBox="1"/>
          <p:nvPr/>
        </p:nvSpPr>
        <p:spPr>
          <a:xfrm>
            <a:off x="3236593" y="2738983"/>
            <a:ext cx="2910188" cy="214963"/>
          </a:xfrm>
          <a:prstGeom prst="rect">
            <a:avLst/>
          </a:prstGeom>
        </p:spPr>
        <p:txBody>
          <a:bodyPr vert="horz" wrap="square" lIns="0" tIns="7144" rIns="0" bIns="0" rtlCol="0">
            <a:spAutoFit/>
          </a:bodyPr>
          <a:lstStyle/>
          <a:p>
            <a:pPr marL="7144" defTabSz="547131">
              <a:spcBef>
                <a:spcPts val="56"/>
              </a:spcBef>
            </a:pPr>
            <a:r>
              <a:rPr sz="1350" spc="-3" dirty="0">
                <a:solidFill>
                  <a:prstClr val="black"/>
                </a:solidFill>
                <a:latin typeface="NettoOT" panose="02010504010101010104" pitchFamily="50" charset="0"/>
                <a:cs typeface="Netto OT"/>
              </a:rPr>
              <a:t>There </a:t>
            </a:r>
            <a:r>
              <a:rPr sz="1350" spc="-6" dirty="0">
                <a:solidFill>
                  <a:prstClr val="black"/>
                </a:solidFill>
                <a:latin typeface="NettoOT" panose="02010504010101010104" pitchFamily="50" charset="0"/>
                <a:cs typeface="Netto OT"/>
              </a:rPr>
              <a:t>are </a:t>
            </a:r>
            <a:r>
              <a:rPr sz="1350" dirty="0">
                <a:solidFill>
                  <a:prstClr val="black"/>
                </a:solidFill>
                <a:latin typeface="NettoOT" panose="02010504010101010104" pitchFamily="50" charset="0"/>
                <a:cs typeface="Netto OT"/>
              </a:rPr>
              <a:t>some laws that apply</a:t>
            </a:r>
            <a:r>
              <a:rPr sz="1350" spc="-45" dirty="0">
                <a:solidFill>
                  <a:prstClr val="black"/>
                </a:solidFill>
                <a:latin typeface="NettoOT" panose="02010504010101010104" pitchFamily="50" charset="0"/>
                <a:cs typeface="Netto OT"/>
              </a:rPr>
              <a:t> </a:t>
            </a:r>
            <a:r>
              <a:rPr sz="1350" dirty="0">
                <a:solidFill>
                  <a:prstClr val="black"/>
                </a:solidFill>
                <a:latin typeface="NettoOT" panose="02010504010101010104" pitchFamily="50" charset="0"/>
                <a:cs typeface="Netto OT"/>
              </a:rPr>
              <a:t>including:</a:t>
            </a:r>
          </a:p>
        </p:txBody>
      </p:sp>
      <p:sp>
        <p:nvSpPr>
          <p:cNvPr id="8" name="object 8"/>
          <p:cNvSpPr/>
          <p:nvPr/>
        </p:nvSpPr>
        <p:spPr>
          <a:xfrm>
            <a:off x="4242825" y="1411407"/>
            <a:ext cx="686568" cy="650613"/>
          </a:xfrm>
          <a:prstGeom prst="rect">
            <a:avLst/>
          </a:prstGeom>
          <a:blipFill>
            <a:blip r:embed="rId7" cstate="screen">
              <a:extLst>
                <a:ext uri="{28A0092B-C50C-407E-A947-70E740481C1C}">
                  <a14:useLocalDpi xmlns:a14="http://schemas.microsoft.com/office/drawing/2010/main"/>
                </a:ext>
              </a:extLst>
            </a:blip>
            <a:stretch>
              <a:fillRect/>
            </a:stretch>
          </a:blipFill>
        </p:spPr>
        <p:txBody>
          <a:bodyPr wrap="square" lIns="0" tIns="0" rIns="0" bIns="0" rtlCol="0"/>
          <a:lstStyle/>
          <a:p>
            <a:pPr defTabSz="547131"/>
            <a:endParaRPr sz="808" dirty="0">
              <a:solidFill>
                <a:prstClr val="black"/>
              </a:solidFill>
              <a:latin typeface="NettoOT-Bold" panose="02000800000000000000" pitchFamily="50" charset="0"/>
            </a:endParaRPr>
          </a:p>
        </p:txBody>
      </p:sp>
      <p:sp>
        <p:nvSpPr>
          <p:cNvPr id="9" name="object 9"/>
          <p:cNvSpPr txBox="1"/>
          <p:nvPr/>
        </p:nvSpPr>
        <p:spPr>
          <a:xfrm>
            <a:off x="743729" y="3124198"/>
            <a:ext cx="2259211" cy="1192186"/>
          </a:xfrm>
          <a:prstGeom prst="rect">
            <a:avLst/>
          </a:prstGeom>
        </p:spPr>
        <p:txBody>
          <a:bodyPr vert="horz" wrap="square" lIns="0" tIns="60008" rIns="0" bIns="0" rtlCol="0">
            <a:spAutoFit/>
          </a:bodyPr>
          <a:lstStyle/>
          <a:p>
            <a:pPr marL="7144" indent="73223" defTabSz="547131">
              <a:spcBef>
                <a:spcPts val="472"/>
              </a:spcBef>
            </a:pPr>
            <a:r>
              <a:rPr sz="1294" b="1" spc="-3" dirty="0">
                <a:solidFill>
                  <a:srgbClr val="FFFFFF"/>
                </a:solidFill>
                <a:latin typeface="NettoOT-Bold" panose="02000800000000000000" pitchFamily="50" charset="0"/>
                <a:cs typeface="Netto OT"/>
              </a:rPr>
              <a:t>Protection </a:t>
            </a:r>
            <a:r>
              <a:rPr sz="1294" b="1" dirty="0">
                <a:solidFill>
                  <a:srgbClr val="FFFFFF"/>
                </a:solidFill>
                <a:latin typeface="NettoOT-Bold" panose="02000800000000000000" pitchFamily="50" charset="0"/>
                <a:cs typeface="Netto OT"/>
              </a:rPr>
              <a:t>of </a:t>
            </a:r>
            <a:r>
              <a:rPr sz="1294" b="1" spc="-3" dirty="0">
                <a:solidFill>
                  <a:srgbClr val="FFFFFF"/>
                </a:solidFill>
                <a:latin typeface="NettoOT-Bold" panose="02000800000000000000" pitchFamily="50" charset="0"/>
                <a:cs typeface="Netto OT"/>
              </a:rPr>
              <a:t>Children </a:t>
            </a:r>
            <a:r>
              <a:rPr sz="1294" b="1" spc="-6" dirty="0">
                <a:solidFill>
                  <a:srgbClr val="FFFFFF"/>
                </a:solidFill>
                <a:latin typeface="NettoOT-Bold" panose="02000800000000000000" pitchFamily="50" charset="0"/>
                <a:cs typeface="Netto OT"/>
              </a:rPr>
              <a:t>Act</a:t>
            </a:r>
            <a:r>
              <a:rPr sz="1294" b="1" spc="-11" dirty="0">
                <a:solidFill>
                  <a:srgbClr val="FFFFFF"/>
                </a:solidFill>
                <a:latin typeface="NettoOT-Bold" panose="02000800000000000000" pitchFamily="50" charset="0"/>
                <a:cs typeface="Netto OT"/>
              </a:rPr>
              <a:t> </a:t>
            </a:r>
            <a:r>
              <a:rPr sz="1294" b="1" spc="-8" dirty="0">
                <a:solidFill>
                  <a:srgbClr val="FFFFFF"/>
                </a:solidFill>
                <a:latin typeface="NettoOT-Bold" panose="02000800000000000000" pitchFamily="50" charset="0"/>
                <a:cs typeface="Netto OT"/>
              </a:rPr>
              <a:t>1978</a:t>
            </a:r>
            <a:endParaRPr sz="1294" dirty="0">
              <a:solidFill>
                <a:prstClr val="black"/>
              </a:solidFill>
              <a:latin typeface="NettoOT-Bold" panose="02000800000000000000" pitchFamily="50" charset="0"/>
              <a:cs typeface="Netto OT"/>
            </a:endParaRPr>
          </a:p>
          <a:p>
            <a:pPr marL="6787" marR="2858" algn="ctr" defTabSz="547131">
              <a:lnSpc>
                <a:spcPts val="1294"/>
              </a:lnSpc>
              <a:spcBef>
                <a:spcPts val="675"/>
              </a:spcBef>
            </a:pPr>
            <a:r>
              <a:rPr sz="1500" spc="-74" dirty="0">
                <a:solidFill>
                  <a:prstClr val="black"/>
                </a:solidFill>
                <a:latin typeface="NettoOT" panose="02010504010101010104" pitchFamily="50" charset="0"/>
                <a:cs typeface="Netto OT"/>
              </a:rPr>
              <a:t>To </a:t>
            </a:r>
            <a:r>
              <a:rPr sz="1500" dirty="0">
                <a:solidFill>
                  <a:prstClr val="black"/>
                </a:solidFill>
                <a:latin typeface="NettoOT" panose="02010504010101010104" pitchFamily="50" charset="0"/>
                <a:cs typeface="Netto OT"/>
              </a:rPr>
              <a:t>take, </a:t>
            </a:r>
            <a:r>
              <a:rPr sz="1500" spc="-3" dirty="0">
                <a:solidFill>
                  <a:prstClr val="black"/>
                </a:solidFill>
                <a:latin typeface="NettoOT" panose="02010504010101010104" pitchFamily="50" charset="0"/>
                <a:cs typeface="Netto OT"/>
              </a:rPr>
              <a:t>share </a:t>
            </a:r>
            <a:r>
              <a:rPr sz="1500" dirty="0">
                <a:solidFill>
                  <a:prstClr val="black"/>
                </a:solidFill>
                <a:latin typeface="NettoOT" panose="02010504010101010104" pitchFamily="50" charset="0"/>
                <a:cs typeface="Netto OT"/>
              </a:rPr>
              <a:t>or possess a nude</a:t>
            </a:r>
            <a:r>
              <a:rPr sz="1500" spc="-31" dirty="0">
                <a:solidFill>
                  <a:prstClr val="black"/>
                </a:solidFill>
                <a:latin typeface="NettoOT" panose="02010504010101010104" pitchFamily="50" charset="0"/>
                <a:cs typeface="Netto OT"/>
              </a:rPr>
              <a:t> </a:t>
            </a:r>
            <a:r>
              <a:rPr sz="1500" dirty="0">
                <a:solidFill>
                  <a:prstClr val="black"/>
                </a:solidFill>
                <a:latin typeface="NettoOT" panose="02010504010101010104" pitchFamily="50" charset="0"/>
                <a:cs typeface="Netto OT"/>
              </a:rPr>
              <a:t>or  sexually explicit photo of someone  under 18 is</a:t>
            </a:r>
            <a:r>
              <a:rPr sz="1500" spc="-11" dirty="0">
                <a:solidFill>
                  <a:prstClr val="black"/>
                </a:solidFill>
                <a:latin typeface="NettoOT" panose="02010504010101010104" pitchFamily="50" charset="0"/>
                <a:cs typeface="Netto OT"/>
              </a:rPr>
              <a:t> </a:t>
            </a:r>
            <a:r>
              <a:rPr sz="1500" dirty="0">
                <a:solidFill>
                  <a:prstClr val="black"/>
                </a:solidFill>
                <a:highlight>
                  <a:srgbClr val="FFFF00"/>
                </a:highlight>
                <a:latin typeface="NettoOT" panose="02010504010101010104" pitchFamily="50" charset="0"/>
                <a:cs typeface="Netto OT"/>
              </a:rPr>
              <a:t>illegal</a:t>
            </a:r>
            <a:r>
              <a:rPr lang="en-GB" sz="1500" dirty="0">
                <a:solidFill>
                  <a:prstClr val="black"/>
                </a:solidFill>
                <a:highlight>
                  <a:srgbClr val="FFFF00"/>
                </a:highlight>
                <a:latin typeface="NettoOT" panose="02010504010101010104" pitchFamily="50" charset="0"/>
                <a:cs typeface="Netto OT"/>
              </a:rPr>
              <a:t> even if it’s of yourself.</a:t>
            </a:r>
            <a:endParaRPr sz="1500" dirty="0">
              <a:solidFill>
                <a:prstClr val="black"/>
              </a:solidFill>
              <a:highlight>
                <a:srgbClr val="FFFF00"/>
              </a:highlight>
              <a:latin typeface="NettoOT" panose="02010504010101010104" pitchFamily="50" charset="0"/>
              <a:cs typeface="Netto OT"/>
            </a:endParaRPr>
          </a:p>
        </p:txBody>
      </p:sp>
      <p:sp>
        <p:nvSpPr>
          <p:cNvPr id="10" name="object 10"/>
          <p:cNvSpPr txBox="1"/>
          <p:nvPr/>
        </p:nvSpPr>
        <p:spPr>
          <a:xfrm>
            <a:off x="3482511" y="3177062"/>
            <a:ext cx="2196346" cy="1467902"/>
          </a:xfrm>
          <a:prstGeom prst="rect">
            <a:avLst/>
          </a:prstGeom>
        </p:spPr>
        <p:txBody>
          <a:bodyPr vert="horz" wrap="square" lIns="0" tIns="40005" rIns="0" bIns="0" rtlCol="0">
            <a:spAutoFit/>
          </a:bodyPr>
          <a:lstStyle/>
          <a:p>
            <a:pPr marL="65009" marR="60722" algn="ctr" defTabSz="547131">
              <a:lnSpc>
                <a:spcPts val="1294"/>
              </a:lnSpc>
              <a:spcBef>
                <a:spcPts val="315"/>
              </a:spcBef>
            </a:pPr>
            <a:r>
              <a:rPr sz="1294" b="1" dirty="0">
                <a:solidFill>
                  <a:srgbClr val="FFFFFF"/>
                </a:solidFill>
                <a:latin typeface="NettoOT-Bold" panose="02000800000000000000" pitchFamily="50" charset="0"/>
                <a:cs typeface="Netto OT"/>
              </a:rPr>
              <a:t>Malicious</a:t>
            </a:r>
            <a:r>
              <a:rPr sz="1294" b="1" spc="-28" dirty="0">
                <a:solidFill>
                  <a:srgbClr val="FFFFFF"/>
                </a:solidFill>
                <a:latin typeface="NettoOT-Bold" panose="02000800000000000000" pitchFamily="50" charset="0"/>
                <a:cs typeface="Netto OT"/>
              </a:rPr>
              <a:t> </a:t>
            </a:r>
            <a:r>
              <a:rPr sz="1294" b="1" dirty="0">
                <a:solidFill>
                  <a:srgbClr val="FFFFFF"/>
                </a:solidFill>
                <a:latin typeface="NettoOT-Bold" panose="02000800000000000000" pitchFamily="50" charset="0"/>
                <a:cs typeface="Netto OT"/>
              </a:rPr>
              <a:t>Communications</a:t>
            </a:r>
            <a:r>
              <a:rPr sz="1294" b="1" spc="-28" dirty="0">
                <a:solidFill>
                  <a:srgbClr val="FFFFFF"/>
                </a:solidFill>
                <a:latin typeface="NettoOT-Bold" panose="02000800000000000000" pitchFamily="50" charset="0"/>
                <a:cs typeface="Netto OT"/>
              </a:rPr>
              <a:t> </a:t>
            </a:r>
            <a:r>
              <a:rPr sz="1294" b="1" spc="-6" dirty="0">
                <a:solidFill>
                  <a:srgbClr val="FFFFFF"/>
                </a:solidFill>
                <a:latin typeface="NettoOT-Bold" panose="02000800000000000000" pitchFamily="50" charset="0"/>
                <a:cs typeface="Netto OT"/>
              </a:rPr>
              <a:t>Act </a:t>
            </a:r>
            <a:r>
              <a:rPr sz="1294" b="1" dirty="0">
                <a:solidFill>
                  <a:srgbClr val="FFFFFF"/>
                </a:solidFill>
                <a:latin typeface="NettoOT-Bold" panose="02000800000000000000" pitchFamily="50" charset="0"/>
                <a:cs typeface="Netto OT"/>
              </a:rPr>
              <a:t> 2003</a:t>
            </a:r>
            <a:endParaRPr sz="1294" dirty="0">
              <a:solidFill>
                <a:prstClr val="black"/>
              </a:solidFill>
              <a:latin typeface="NettoOT-Bold" panose="02000800000000000000" pitchFamily="50" charset="0"/>
              <a:cs typeface="Netto OT"/>
            </a:endParaRPr>
          </a:p>
          <a:p>
            <a:pPr marL="7144" marR="2858" indent="6430" algn="ctr" defTabSz="547131">
              <a:lnSpc>
                <a:spcPts val="1294"/>
              </a:lnSpc>
              <a:spcBef>
                <a:spcPts val="675"/>
              </a:spcBef>
            </a:pPr>
            <a:r>
              <a:rPr sz="1350" dirty="0">
                <a:solidFill>
                  <a:prstClr val="black"/>
                </a:solidFill>
                <a:latin typeface="NettoOT" panose="02010504010101010104" pitchFamily="50" charset="0"/>
                <a:cs typeface="Netto OT"/>
              </a:rPr>
              <a:t>Sending any </a:t>
            </a:r>
            <a:r>
              <a:rPr sz="1350" spc="-6" dirty="0">
                <a:solidFill>
                  <a:prstClr val="black"/>
                </a:solidFill>
                <a:latin typeface="NettoOT" panose="02010504010101010104" pitchFamily="50" charset="0"/>
                <a:cs typeface="Netto OT"/>
              </a:rPr>
              <a:t>form </a:t>
            </a:r>
            <a:r>
              <a:rPr sz="1350" dirty="0">
                <a:solidFill>
                  <a:prstClr val="black"/>
                </a:solidFill>
                <a:latin typeface="NettoOT" panose="02010504010101010104" pitchFamily="50" charset="0"/>
                <a:cs typeface="Netto OT"/>
              </a:rPr>
              <a:t>of message,  including online, that is</a:t>
            </a:r>
            <a:r>
              <a:rPr sz="1350" spc="-98" dirty="0">
                <a:solidFill>
                  <a:prstClr val="black"/>
                </a:solidFill>
                <a:latin typeface="NettoOT" panose="02010504010101010104" pitchFamily="50" charset="0"/>
                <a:cs typeface="Netto OT"/>
              </a:rPr>
              <a:t> </a:t>
            </a:r>
            <a:r>
              <a:rPr sz="1350" spc="-3" dirty="0">
                <a:solidFill>
                  <a:prstClr val="black"/>
                </a:solidFill>
                <a:latin typeface="NettoOT" panose="02010504010101010104" pitchFamily="50" charset="0"/>
                <a:cs typeface="Netto OT"/>
              </a:rPr>
              <a:t>extremely  offensive, </a:t>
            </a:r>
            <a:r>
              <a:rPr sz="1350" dirty="0">
                <a:solidFill>
                  <a:prstClr val="black"/>
                </a:solidFill>
                <a:latin typeface="NettoOT" panose="02010504010101010104" pitchFamily="50" charset="0"/>
                <a:cs typeface="Netto OT"/>
              </a:rPr>
              <a:t>obscene, menacing or  indecent can </a:t>
            </a:r>
            <a:r>
              <a:rPr sz="1350" spc="-3" dirty="0">
                <a:solidFill>
                  <a:prstClr val="black"/>
                </a:solidFill>
                <a:latin typeface="NettoOT" panose="02010504010101010104" pitchFamily="50" charset="0"/>
                <a:cs typeface="Netto OT"/>
              </a:rPr>
              <a:t>break </a:t>
            </a:r>
            <a:r>
              <a:rPr sz="1350" dirty="0">
                <a:solidFill>
                  <a:prstClr val="black"/>
                </a:solidFill>
                <a:latin typeface="NettoOT" panose="02010504010101010104" pitchFamily="50" charset="0"/>
                <a:cs typeface="Netto OT"/>
              </a:rPr>
              <a:t>the law</a:t>
            </a:r>
            <a:r>
              <a:rPr sz="1350" spc="-45" dirty="0">
                <a:solidFill>
                  <a:prstClr val="black"/>
                </a:solidFill>
                <a:latin typeface="NettoOT" panose="02010504010101010104" pitchFamily="50" charset="0"/>
                <a:cs typeface="Netto OT"/>
              </a:rPr>
              <a:t> </a:t>
            </a:r>
            <a:r>
              <a:rPr sz="1350" dirty="0">
                <a:solidFill>
                  <a:prstClr val="black"/>
                </a:solidFill>
                <a:latin typeface="NettoOT" panose="02010504010101010104" pitchFamily="50" charset="0"/>
                <a:cs typeface="Netto OT"/>
              </a:rPr>
              <a:t>if</a:t>
            </a:r>
            <a:r>
              <a:rPr sz="1350" spc="-11" dirty="0">
                <a:solidFill>
                  <a:prstClr val="black"/>
                </a:solidFill>
                <a:latin typeface="NettoOT" panose="02010504010101010104" pitchFamily="50" charset="0"/>
                <a:cs typeface="Netto OT"/>
              </a:rPr>
              <a:t> </a:t>
            </a:r>
            <a:r>
              <a:rPr sz="1350" dirty="0">
                <a:solidFill>
                  <a:prstClr val="black"/>
                </a:solidFill>
                <a:latin typeface="NettoOT" panose="02010504010101010104" pitchFamily="50" charset="0"/>
                <a:cs typeface="Netto OT"/>
              </a:rPr>
              <a:t>sent  on</a:t>
            </a:r>
            <a:r>
              <a:rPr sz="1350" spc="-6" dirty="0">
                <a:solidFill>
                  <a:prstClr val="black"/>
                </a:solidFill>
                <a:latin typeface="NettoOT" panose="02010504010101010104" pitchFamily="50" charset="0"/>
                <a:cs typeface="Netto OT"/>
              </a:rPr>
              <a:t> </a:t>
            </a:r>
            <a:r>
              <a:rPr sz="1350" dirty="0">
                <a:solidFill>
                  <a:prstClr val="black"/>
                </a:solidFill>
                <a:latin typeface="NettoOT" panose="02010504010101010104" pitchFamily="50" charset="0"/>
                <a:cs typeface="Netto OT"/>
              </a:rPr>
              <a:t>purpose</a:t>
            </a:r>
            <a:r>
              <a:rPr sz="1294" dirty="0">
                <a:solidFill>
                  <a:prstClr val="black"/>
                </a:solidFill>
                <a:latin typeface="NettoOT" panose="02010504010101010104" pitchFamily="50" charset="0"/>
                <a:cs typeface="Netto OT"/>
              </a:rPr>
              <a:t>.</a:t>
            </a:r>
          </a:p>
        </p:txBody>
      </p:sp>
      <p:sp>
        <p:nvSpPr>
          <p:cNvPr id="11" name="object 11"/>
          <p:cNvSpPr txBox="1"/>
          <p:nvPr/>
        </p:nvSpPr>
        <p:spPr>
          <a:xfrm>
            <a:off x="6199280" y="3124198"/>
            <a:ext cx="2177772" cy="851773"/>
          </a:xfrm>
          <a:prstGeom prst="rect">
            <a:avLst/>
          </a:prstGeom>
        </p:spPr>
        <p:txBody>
          <a:bodyPr vert="horz" wrap="square" lIns="0" tIns="60008" rIns="0" bIns="0" rtlCol="0">
            <a:spAutoFit/>
          </a:bodyPr>
          <a:lstStyle/>
          <a:p>
            <a:pPr marL="185024" defTabSz="547131">
              <a:spcBef>
                <a:spcPts val="472"/>
              </a:spcBef>
            </a:pPr>
            <a:r>
              <a:rPr sz="1294" b="1" dirty="0">
                <a:solidFill>
                  <a:srgbClr val="FFFFFF"/>
                </a:solidFill>
                <a:latin typeface="NettoOT-Bold" panose="02000800000000000000" pitchFamily="50" charset="0"/>
                <a:cs typeface="Netto OT"/>
              </a:rPr>
              <a:t>Computer Misuse </a:t>
            </a:r>
            <a:r>
              <a:rPr sz="1294" b="1" spc="-6" dirty="0">
                <a:solidFill>
                  <a:srgbClr val="FFFFFF"/>
                </a:solidFill>
                <a:latin typeface="NettoOT-Bold" panose="02000800000000000000" pitchFamily="50" charset="0"/>
                <a:cs typeface="Netto OT"/>
              </a:rPr>
              <a:t>Act</a:t>
            </a:r>
            <a:r>
              <a:rPr sz="1294" b="1" spc="-23" dirty="0">
                <a:solidFill>
                  <a:srgbClr val="FFFFFF"/>
                </a:solidFill>
                <a:latin typeface="NettoOT-Bold" panose="02000800000000000000" pitchFamily="50" charset="0"/>
                <a:cs typeface="Netto OT"/>
              </a:rPr>
              <a:t> </a:t>
            </a:r>
            <a:r>
              <a:rPr sz="1294" b="1" dirty="0">
                <a:solidFill>
                  <a:srgbClr val="FFFFFF"/>
                </a:solidFill>
                <a:latin typeface="NettoOT-Bold" panose="02000800000000000000" pitchFamily="50" charset="0"/>
                <a:cs typeface="Netto OT"/>
              </a:rPr>
              <a:t>1990</a:t>
            </a:r>
            <a:endParaRPr sz="1294" dirty="0">
              <a:solidFill>
                <a:prstClr val="black"/>
              </a:solidFill>
              <a:latin typeface="NettoOT-Bold" panose="02000800000000000000" pitchFamily="50" charset="0"/>
              <a:cs typeface="Netto OT"/>
            </a:endParaRPr>
          </a:p>
          <a:p>
            <a:pPr marL="7144" marR="2858" algn="ctr" defTabSz="547131">
              <a:lnSpc>
                <a:spcPts val="1294"/>
              </a:lnSpc>
              <a:spcBef>
                <a:spcPts val="675"/>
              </a:spcBef>
            </a:pPr>
            <a:r>
              <a:rPr sz="1294" dirty="0">
                <a:solidFill>
                  <a:prstClr val="black"/>
                </a:solidFill>
                <a:latin typeface="NettoOT" panose="02010504010101010104" pitchFamily="50" charset="0"/>
                <a:cs typeface="Netto OT"/>
              </a:rPr>
              <a:t>It can be illegal to</a:t>
            </a:r>
            <a:r>
              <a:rPr sz="1294" spc="-48" dirty="0">
                <a:solidFill>
                  <a:prstClr val="black"/>
                </a:solidFill>
                <a:latin typeface="NettoOT" panose="02010504010101010104" pitchFamily="50" charset="0"/>
                <a:cs typeface="Netto OT"/>
              </a:rPr>
              <a:t> </a:t>
            </a:r>
            <a:r>
              <a:rPr sz="1294" dirty="0">
                <a:solidFill>
                  <a:prstClr val="black"/>
                </a:solidFill>
                <a:latin typeface="NettoOT" panose="02010504010101010104" pitchFamily="50" charset="0"/>
                <a:cs typeface="Netto OT"/>
              </a:rPr>
              <a:t>impersonate</a:t>
            </a:r>
            <a:r>
              <a:rPr sz="1294" spc="-11" dirty="0">
                <a:solidFill>
                  <a:prstClr val="black"/>
                </a:solidFill>
                <a:latin typeface="NettoOT" panose="02010504010101010104" pitchFamily="50" charset="0"/>
                <a:cs typeface="Netto OT"/>
              </a:rPr>
              <a:t> </a:t>
            </a:r>
            <a:r>
              <a:rPr sz="1294" dirty="0">
                <a:solidFill>
                  <a:prstClr val="black"/>
                </a:solidFill>
                <a:latin typeface="NettoOT" panose="02010504010101010104" pitchFamily="50" charset="0"/>
                <a:cs typeface="Netto OT"/>
              </a:rPr>
              <a:t>or  steal </a:t>
            </a:r>
            <a:r>
              <a:rPr sz="1294" spc="-3" dirty="0">
                <a:solidFill>
                  <a:prstClr val="black"/>
                </a:solidFill>
                <a:latin typeface="NettoOT" panose="02010504010101010104" pitchFamily="50" charset="0"/>
                <a:cs typeface="Netto OT"/>
              </a:rPr>
              <a:t>someone’s </a:t>
            </a:r>
            <a:r>
              <a:rPr sz="1294" dirty="0">
                <a:solidFill>
                  <a:prstClr val="black"/>
                </a:solidFill>
                <a:latin typeface="NettoOT" panose="02010504010101010104" pitchFamily="50" charset="0"/>
                <a:cs typeface="Netto OT"/>
              </a:rPr>
              <a:t>identity</a:t>
            </a:r>
            <a:r>
              <a:rPr sz="1294" spc="-26" dirty="0">
                <a:solidFill>
                  <a:prstClr val="black"/>
                </a:solidFill>
                <a:latin typeface="NettoOT" panose="02010504010101010104" pitchFamily="50" charset="0"/>
                <a:cs typeface="Netto OT"/>
              </a:rPr>
              <a:t> </a:t>
            </a:r>
            <a:r>
              <a:rPr sz="1294" dirty="0">
                <a:solidFill>
                  <a:prstClr val="black"/>
                </a:solidFill>
                <a:latin typeface="NettoOT" panose="02010504010101010104" pitchFamily="50" charset="0"/>
                <a:cs typeface="Netto OT"/>
              </a:rPr>
              <a:t>online.</a:t>
            </a:r>
          </a:p>
        </p:txBody>
      </p:sp>
      <p:sp>
        <p:nvSpPr>
          <p:cNvPr id="12" name="object 12"/>
          <p:cNvSpPr txBox="1"/>
          <p:nvPr/>
        </p:nvSpPr>
        <p:spPr>
          <a:xfrm>
            <a:off x="2045260" y="4617366"/>
            <a:ext cx="5066705" cy="1057934"/>
          </a:xfrm>
          <a:prstGeom prst="rect">
            <a:avLst/>
          </a:prstGeom>
        </p:spPr>
        <p:txBody>
          <a:bodyPr vert="horz" wrap="square" lIns="0" tIns="23575" rIns="0" bIns="0" rtlCol="0">
            <a:spAutoFit/>
          </a:bodyPr>
          <a:lstStyle/>
          <a:p>
            <a:pPr marR="2144" algn="ctr" defTabSz="547131">
              <a:spcBef>
                <a:spcPts val="186"/>
              </a:spcBef>
            </a:pPr>
            <a:endParaRPr sz="1294" dirty="0">
              <a:solidFill>
                <a:prstClr val="black"/>
              </a:solidFill>
              <a:latin typeface="NettoOT" panose="02010504010101010104" pitchFamily="50" charset="0"/>
              <a:cs typeface="Netto OT"/>
            </a:endParaRPr>
          </a:p>
          <a:p>
            <a:pPr algn="ctr" defTabSz="547131">
              <a:spcBef>
                <a:spcPts val="258"/>
              </a:spcBef>
              <a:tabLst>
                <a:tab pos="253246" algn="l"/>
                <a:tab pos="719733" algn="l"/>
                <a:tab pos="2807494" algn="l"/>
                <a:tab pos="3273981" algn="l"/>
              </a:tabLst>
            </a:pPr>
            <a:r>
              <a:rPr sz="2588" dirty="0">
                <a:solidFill>
                  <a:prstClr val="black"/>
                </a:solidFill>
                <a:latin typeface="NettoOT" panose="02010504010101010104" pitchFamily="50" charset="0"/>
                <a:cs typeface="Netto OT"/>
              </a:rPr>
              <a:t>If	i</a:t>
            </a:r>
            <a:r>
              <a:rPr sz="2588" spc="8" dirty="0">
                <a:solidFill>
                  <a:prstClr val="black"/>
                </a:solidFill>
                <a:latin typeface="NettoOT" panose="02010504010101010104" pitchFamily="50" charset="0"/>
                <a:cs typeface="Netto OT"/>
              </a:rPr>
              <a:t>t</a:t>
            </a:r>
            <a:r>
              <a:rPr sz="2588" dirty="0">
                <a:solidFill>
                  <a:prstClr val="black"/>
                </a:solidFill>
                <a:latin typeface="NettoOT" panose="02010504010101010104" pitchFamily="50" charset="0"/>
                <a:cs typeface="Netto OT"/>
              </a:rPr>
              <a:t>’s	unwanted,</a:t>
            </a:r>
            <a:r>
              <a:rPr sz="2588" spc="-104" dirty="0">
                <a:solidFill>
                  <a:prstClr val="black"/>
                </a:solidFill>
                <a:latin typeface="NettoOT" panose="02010504010101010104" pitchFamily="50" charset="0"/>
                <a:cs typeface="Netto OT"/>
              </a:rPr>
              <a:t> </a:t>
            </a:r>
            <a:r>
              <a:rPr sz="2588" dirty="0">
                <a:solidFill>
                  <a:prstClr val="black"/>
                </a:solidFill>
                <a:latin typeface="NettoOT" panose="02010504010101010104" pitchFamily="50" charset="0"/>
                <a:cs typeface="Netto OT"/>
              </a:rPr>
              <a:t>the</a:t>
            </a:r>
            <a:r>
              <a:rPr lang="en-GB" sz="2588" dirty="0">
                <a:solidFill>
                  <a:prstClr val="black"/>
                </a:solidFill>
                <a:latin typeface="NettoOT" panose="02010504010101010104" pitchFamily="50" charset="0"/>
                <a:cs typeface="Netto OT"/>
              </a:rPr>
              <a:t>n </a:t>
            </a:r>
            <a:r>
              <a:rPr sz="2588" dirty="0">
                <a:solidFill>
                  <a:prstClr val="black"/>
                </a:solidFill>
                <a:latin typeface="NettoOT" panose="02010504010101010104" pitchFamily="50" charset="0"/>
                <a:cs typeface="Netto OT"/>
              </a:rPr>
              <a:t>i</a:t>
            </a:r>
            <a:r>
              <a:rPr sz="2588" spc="8" dirty="0">
                <a:solidFill>
                  <a:prstClr val="black"/>
                </a:solidFill>
                <a:latin typeface="NettoOT" panose="02010504010101010104" pitchFamily="50" charset="0"/>
                <a:cs typeface="Netto OT"/>
              </a:rPr>
              <a:t>t</a:t>
            </a:r>
            <a:r>
              <a:rPr sz="2588" dirty="0">
                <a:solidFill>
                  <a:prstClr val="black"/>
                </a:solidFill>
                <a:latin typeface="NettoOT" panose="02010504010101010104" pitchFamily="50" charset="0"/>
                <a:cs typeface="Netto OT"/>
              </a:rPr>
              <a:t>’s	unacceptable.</a:t>
            </a:r>
          </a:p>
        </p:txBody>
      </p:sp>
      <p:sp>
        <p:nvSpPr>
          <p:cNvPr id="13" name="object 13"/>
          <p:cNvSpPr/>
          <p:nvPr/>
        </p:nvSpPr>
        <p:spPr>
          <a:xfrm>
            <a:off x="3693517" y="5166606"/>
            <a:ext cx="1235876" cy="169735"/>
          </a:xfrm>
          <a:prstGeom prst="rect">
            <a:avLst/>
          </a:prstGeom>
          <a:blipFill>
            <a:blip r:embed="rId8" cstate="screen">
              <a:extLst>
                <a:ext uri="{28A0092B-C50C-407E-A947-70E740481C1C}">
                  <a14:useLocalDpi xmlns:a14="http://schemas.microsoft.com/office/drawing/2010/main"/>
                </a:ext>
              </a:extLst>
            </a:blip>
            <a:stretch>
              <a:fillRect/>
            </a:stretch>
          </a:blipFill>
        </p:spPr>
        <p:txBody>
          <a:bodyPr wrap="square" lIns="0" tIns="0" rIns="0" bIns="0" rtlCol="0"/>
          <a:lstStyle/>
          <a:p>
            <a:pPr defTabSz="547131"/>
            <a:endParaRPr sz="808" dirty="0">
              <a:solidFill>
                <a:prstClr val="black"/>
              </a:solidFill>
              <a:latin typeface="NettoOT-Bold" panose="02000800000000000000" pitchFamily="50" charset="0"/>
            </a:endParaRPr>
          </a:p>
        </p:txBody>
      </p:sp>
      <p:sp>
        <p:nvSpPr>
          <p:cNvPr id="14" name="object 14"/>
          <p:cNvSpPr/>
          <p:nvPr/>
        </p:nvSpPr>
        <p:spPr>
          <a:xfrm>
            <a:off x="3886650" y="5627985"/>
            <a:ext cx="1671638" cy="169735"/>
          </a:xfrm>
          <a:prstGeom prst="rect">
            <a:avLst/>
          </a:prstGeom>
          <a:blipFill>
            <a:blip r:embed="rId9" cstate="screen">
              <a:extLst>
                <a:ext uri="{28A0092B-C50C-407E-A947-70E740481C1C}">
                  <a14:useLocalDpi xmlns:a14="http://schemas.microsoft.com/office/drawing/2010/main"/>
                </a:ext>
              </a:extLst>
            </a:blip>
            <a:stretch>
              <a:fillRect/>
            </a:stretch>
          </a:blipFill>
        </p:spPr>
        <p:txBody>
          <a:bodyPr wrap="square" lIns="0" tIns="0" rIns="0" bIns="0" rtlCol="0"/>
          <a:lstStyle/>
          <a:p>
            <a:pPr defTabSz="547131"/>
            <a:endParaRPr sz="808" dirty="0">
              <a:solidFill>
                <a:prstClr val="black"/>
              </a:solidFill>
              <a:latin typeface="NettoOT-Bold" panose="02000800000000000000" pitchFamily="50"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D2CCA-82FC-427F-BBA9-85D9A5E3FE8E}"/>
              </a:ext>
            </a:extLst>
          </p:cNvPr>
          <p:cNvSpPr>
            <a:spLocks noGrp="1"/>
          </p:cNvSpPr>
          <p:nvPr>
            <p:ph type="title"/>
          </p:nvPr>
        </p:nvSpPr>
        <p:spPr/>
        <p:txBody>
          <a:bodyPr>
            <a:normAutofit/>
          </a:bodyPr>
          <a:lstStyle/>
          <a:p>
            <a:r>
              <a:rPr lang="en-GB" b="1" dirty="0"/>
              <a:t>Key points:</a:t>
            </a:r>
            <a:endParaRPr lang="en-GB" dirty="0"/>
          </a:p>
        </p:txBody>
      </p:sp>
      <p:sp>
        <p:nvSpPr>
          <p:cNvPr id="3" name="Content Placeholder 2">
            <a:extLst>
              <a:ext uri="{FF2B5EF4-FFF2-40B4-BE49-F238E27FC236}">
                <a16:creationId xmlns:a16="http://schemas.microsoft.com/office/drawing/2014/main" id="{C382572B-1268-41E9-9E11-92D1349067B5}"/>
              </a:ext>
            </a:extLst>
          </p:cNvPr>
          <p:cNvSpPr>
            <a:spLocks noGrp="1"/>
          </p:cNvSpPr>
          <p:nvPr>
            <p:ph idx="1"/>
          </p:nvPr>
        </p:nvSpPr>
        <p:spPr/>
        <p:txBody>
          <a:bodyPr>
            <a:normAutofit/>
          </a:bodyPr>
          <a:lstStyle/>
          <a:p>
            <a:r>
              <a:rPr lang="en-GB" sz="1800" dirty="0"/>
              <a:t>Taking, sending a nude or semi-nude photo or video of anyone (including yourself) is illegal.</a:t>
            </a:r>
          </a:p>
          <a:p>
            <a:r>
              <a:rPr lang="en-GB" sz="1800" dirty="0"/>
              <a:t>The law is there to </a:t>
            </a:r>
            <a:r>
              <a:rPr lang="en-GB" sz="1800" dirty="0">
                <a:highlight>
                  <a:srgbClr val="FFFF00"/>
                </a:highlight>
              </a:rPr>
              <a:t>protect </a:t>
            </a:r>
            <a:r>
              <a:rPr lang="en-GB" sz="1800" dirty="0"/>
              <a:t>young people, </a:t>
            </a:r>
            <a:r>
              <a:rPr lang="en-GB" sz="1800" dirty="0">
                <a:highlight>
                  <a:srgbClr val="FFFF00"/>
                </a:highlight>
              </a:rPr>
              <a:t>not to criminalise them </a:t>
            </a:r>
            <a:r>
              <a:rPr lang="en-GB" sz="1800" dirty="0"/>
              <a:t>and the police work to </a:t>
            </a:r>
            <a:r>
              <a:rPr lang="en-GB" sz="1800" dirty="0">
                <a:solidFill>
                  <a:schemeClr val="tx1"/>
                </a:solidFill>
              </a:rPr>
              <a:t> ensure young people are being protected and to stop any further risk of harm.</a:t>
            </a:r>
          </a:p>
          <a:p>
            <a:r>
              <a:rPr lang="en-GB" sz="1800" dirty="0">
                <a:solidFill>
                  <a:schemeClr val="tx1"/>
                </a:solidFill>
              </a:rPr>
              <a:t>If the police need to be involved, the school will support all students through that process.</a:t>
            </a:r>
          </a:p>
          <a:p>
            <a:r>
              <a:rPr lang="en-GB" sz="1800" dirty="0">
                <a:solidFill>
                  <a:schemeClr val="tx1"/>
                </a:solidFill>
              </a:rPr>
              <a:t>Even though the law gives us some boundaries, any behaviour which is unwanted is unacceptable, regardless of whether it breaks the law or not.</a:t>
            </a:r>
            <a:endParaRPr lang="en-GB" sz="1800" dirty="0"/>
          </a:p>
          <a:p>
            <a:r>
              <a:rPr lang="en-GB" sz="1800" dirty="0"/>
              <a:t>If you send or receive a nude or semi-nude, you should tell a trusted adult in order that we can help you to put it right.</a:t>
            </a:r>
          </a:p>
        </p:txBody>
      </p:sp>
    </p:spTree>
    <p:extLst>
      <p:ext uri="{BB962C8B-B14F-4D97-AF65-F5344CB8AC3E}">
        <p14:creationId xmlns:p14="http://schemas.microsoft.com/office/powerpoint/2010/main" val="2601934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5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5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2B397-DD1B-4DB7-BF18-2EFE7A4186D7}"/>
              </a:ext>
            </a:extLst>
          </p:cNvPr>
          <p:cNvSpPr>
            <a:spLocks noGrp="1"/>
          </p:cNvSpPr>
          <p:nvPr>
            <p:ph type="title"/>
          </p:nvPr>
        </p:nvSpPr>
        <p:spPr/>
        <p:txBody>
          <a:bodyPr/>
          <a:lstStyle/>
          <a:p>
            <a:r>
              <a:rPr lang="en-US" dirty="0"/>
              <a:t>Explicit images on the Internet/</a:t>
            </a:r>
            <a:br>
              <a:rPr lang="en-US" dirty="0"/>
            </a:br>
            <a:r>
              <a:rPr lang="en-US" dirty="0"/>
              <a:t>social media</a:t>
            </a:r>
            <a:endParaRPr lang="en-GB" dirty="0"/>
          </a:p>
        </p:txBody>
      </p:sp>
      <p:sp>
        <p:nvSpPr>
          <p:cNvPr id="3" name="Content Placeholder 2">
            <a:extLst>
              <a:ext uri="{FF2B5EF4-FFF2-40B4-BE49-F238E27FC236}">
                <a16:creationId xmlns:a16="http://schemas.microsoft.com/office/drawing/2014/main" id="{548ABA69-4D75-46D4-94B9-B76E7CC796A8}"/>
              </a:ext>
            </a:extLst>
          </p:cNvPr>
          <p:cNvSpPr>
            <a:spLocks noGrp="1"/>
          </p:cNvSpPr>
          <p:nvPr>
            <p:ph idx="1"/>
          </p:nvPr>
        </p:nvSpPr>
        <p:spPr/>
        <p:txBody>
          <a:bodyPr/>
          <a:lstStyle/>
          <a:p>
            <a:pPr marL="0" indent="0">
              <a:buNone/>
            </a:pPr>
            <a:r>
              <a:rPr lang="en-US" sz="2400" dirty="0"/>
              <a:t>Unfortunately, explicit and pornographic images/videos are becoming more and more available on the Internet and social media.</a:t>
            </a:r>
          </a:p>
          <a:p>
            <a:pPr marL="0" indent="0">
              <a:buNone/>
            </a:pPr>
            <a:r>
              <a:rPr lang="en-US" sz="2400" dirty="0"/>
              <a:t>This may have exacerbated the sending of nudes and semi-nudes and some people may think that it is normal to do so.</a:t>
            </a:r>
          </a:p>
          <a:p>
            <a:pPr marL="0" indent="0">
              <a:buNone/>
            </a:pPr>
            <a:r>
              <a:rPr lang="en-US" sz="2400" dirty="0"/>
              <a:t>Remember what the law says and what we’ve just covered.  </a:t>
            </a:r>
          </a:p>
          <a:p>
            <a:pPr marL="0" indent="0">
              <a:buNone/>
            </a:pPr>
            <a:endParaRPr lang="en-GB" dirty="0"/>
          </a:p>
        </p:txBody>
      </p:sp>
    </p:spTree>
    <p:extLst>
      <p:ext uri="{BB962C8B-B14F-4D97-AF65-F5344CB8AC3E}">
        <p14:creationId xmlns:p14="http://schemas.microsoft.com/office/powerpoint/2010/main" val="3999712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8B7B3-6C76-41B3-9EB2-65249BDCB479}"/>
              </a:ext>
            </a:extLst>
          </p:cNvPr>
          <p:cNvSpPr>
            <a:spLocks noGrp="1"/>
          </p:cNvSpPr>
          <p:nvPr>
            <p:ph type="title"/>
          </p:nvPr>
        </p:nvSpPr>
        <p:spPr>
          <a:xfrm>
            <a:off x="567681" y="381000"/>
            <a:ext cx="6447501" cy="990600"/>
          </a:xfrm>
        </p:spPr>
        <p:txBody>
          <a:bodyPr>
            <a:normAutofit fontScale="90000"/>
          </a:bodyPr>
          <a:lstStyle/>
          <a:p>
            <a:r>
              <a:rPr lang="en-GB" dirty="0"/>
              <a:t>Who could you talk to if you receive or send a nude/semi-nude photo or video?</a:t>
            </a:r>
          </a:p>
        </p:txBody>
      </p:sp>
      <p:sp>
        <p:nvSpPr>
          <p:cNvPr id="3" name="Content Placeholder 2">
            <a:extLst>
              <a:ext uri="{FF2B5EF4-FFF2-40B4-BE49-F238E27FC236}">
                <a16:creationId xmlns:a16="http://schemas.microsoft.com/office/drawing/2014/main" id="{D4E44BCF-12A9-4B27-8E86-CC161597EE52}"/>
              </a:ext>
            </a:extLst>
          </p:cNvPr>
          <p:cNvSpPr>
            <a:spLocks noGrp="1"/>
          </p:cNvSpPr>
          <p:nvPr>
            <p:ph idx="1"/>
          </p:nvPr>
        </p:nvSpPr>
        <p:spPr>
          <a:xfrm>
            <a:off x="228600" y="1828800"/>
            <a:ext cx="8381275" cy="3657600"/>
          </a:xfrm>
        </p:spPr>
        <p:txBody>
          <a:bodyPr>
            <a:normAutofit/>
          </a:bodyPr>
          <a:lstStyle/>
          <a:p>
            <a:r>
              <a:rPr lang="en-GB" sz="1800" dirty="0"/>
              <a:t>Any trusted adult.</a:t>
            </a:r>
          </a:p>
          <a:p>
            <a:r>
              <a:rPr lang="en-GB" sz="1800" dirty="0"/>
              <a:t>Whilst you may discuss with friends, you need to involve a trusted adult so that they can fully support you.</a:t>
            </a:r>
          </a:p>
          <a:p>
            <a:r>
              <a:rPr lang="en-GB" sz="1800" dirty="0"/>
              <a:t>This could  include a member of the safeguarding team.</a:t>
            </a:r>
          </a:p>
          <a:p>
            <a:r>
              <a:rPr lang="en-GB" sz="1800" dirty="0"/>
              <a:t>Remember the safeguarding team wear </a:t>
            </a:r>
            <a:r>
              <a:rPr lang="en-GB" sz="1800" dirty="0">
                <a:highlight>
                  <a:srgbClr val="00FF00"/>
                </a:highlight>
              </a:rPr>
              <a:t>green lanyards </a:t>
            </a:r>
            <a:r>
              <a:rPr lang="en-GB" sz="1800" dirty="0"/>
              <a:t>and we are:</a:t>
            </a:r>
          </a:p>
          <a:p>
            <a:r>
              <a:rPr lang="en-GB" sz="1800" dirty="0"/>
              <a:t>Mrs Rodriguez		Designated Safeguarding Lead</a:t>
            </a:r>
          </a:p>
          <a:p>
            <a:r>
              <a:rPr lang="en-GB" sz="1800" dirty="0"/>
              <a:t>Mrs Sharpe			Deputy Designated Safeguarding Lead</a:t>
            </a:r>
          </a:p>
          <a:p>
            <a:r>
              <a:rPr lang="en-GB" sz="1800" dirty="0"/>
              <a:t>Mr Parsons			Deputy Designated Safeguarding Lead</a:t>
            </a:r>
          </a:p>
          <a:p>
            <a:r>
              <a:rPr lang="en-GB" sz="1800" dirty="0"/>
              <a:t>Mr O’Donnell		Deputy Designated Safeguarding Lead</a:t>
            </a:r>
          </a:p>
          <a:p>
            <a:r>
              <a:rPr lang="en-GB" sz="1800" dirty="0"/>
              <a:t>Ms Rockall			Deputy Designated Safeguarding Lead</a:t>
            </a:r>
          </a:p>
          <a:p>
            <a:endParaRPr lang="en-GB" sz="1500" dirty="0"/>
          </a:p>
        </p:txBody>
      </p:sp>
      <p:sp>
        <p:nvSpPr>
          <p:cNvPr id="4" name="Content Placeholder 2">
            <a:extLst>
              <a:ext uri="{FF2B5EF4-FFF2-40B4-BE49-F238E27FC236}">
                <a16:creationId xmlns:a16="http://schemas.microsoft.com/office/drawing/2014/main" id="{F22D8BE6-75B9-4770-AE2A-834FF549157E}"/>
              </a:ext>
            </a:extLst>
          </p:cNvPr>
          <p:cNvSpPr txBox="1">
            <a:spLocks/>
          </p:cNvSpPr>
          <p:nvPr/>
        </p:nvSpPr>
        <p:spPr>
          <a:xfrm>
            <a:off x="342900" y="4732849"/>
            <a:ext cx="8018005" cy="951308"/>
          </a:xfrm>
          <a:prstGeom prst="rect">
            <a:avLst/>
          </a:prstGeom>
        </p:spPr>
        <p:txBody>
          <a:bodyPr vert="horz" lIns="68580" tIns="34290" rIns="68580" bIns="3429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257175" indent="-257175" defTabSz="342900">
              <a:spcBef>
                <a:spcPts val="750"/>
              </a:spcBef>
              <a:buClr>
                <a:srgbClr val="002699"/>
              </a:buClr>
            </a:pPr>
            <a:endParaRPr lang="en-GB" dirty="0">
              <a:solidFill>
                <a:prstClr val="black">
                  <a:lumMod val="75000"/>
                  <a:lumOff val="25000"/>
                </a:prstClr>
              </a:solidFill>
              <a:latin typeface="Trebuchet MS" panose="020B0603020202020204"/>
            </a:endParaRPr>
          </a:p>
        </p:txBody>
      </p:sp>
    </p:spTree>
    <p:extLst>
      <p:ext uri="{BB962C8B-B14F-4D97-AF65-F5344CB8AC3E}">
        <p14:creationId xmlns:p14="http://schemas.microsoft.com/office/powerpoint/2010/main" val="3203793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additive="base">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additive="base">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 calcmode="lin" valueType="num">
                                      <p:cBhvr additive="base">
                                        <p:cTn id="4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 calcmode="lin" valueType="num">
                                      <p:cBhvr additive="base">
                                        <p:cTn id="4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3">
                                            <p:txEl>
                                              <p:pRg st="7" end="7"/>
                                            </p:txEl>
                                          </p:spTgt>
                                        </p:tgtEl>
                                        <p:attrNameLst>
                                          <p:attrName>style.visibility</p:attrName>
                                        </p:attrNameLst>
                                      </p:cBhvr>
                                      <p:to>
                                        <p:strVal val="visible"/>
                                      </p:to>
                                    </p:set>
                                    <p:anim calcmode="lin" valueType="num">
                                      <p:cBhvr additive="base">
                                        <p:cTn id="5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3">
                                            <p:txEl>
                                              <p:pRg st="8" end="8"/>
                                            </p:txEl>
                                          </p:spTgt>
                                        </p:tgtEl>
                                        <p:attrNameLst>
                                          <p:attrName>style.visibility</p:attrName>
                                        </p:attrNameLst>
                                      </p:cBhvr>
                                      <p:to>
                                        <p:strVal val="visible"/>
                                      </p:to>
                                    </p:set>
                                    <p:anim calcmode="lin" valueType="num">
                                      <p:cBhvr additive="base">
                                        <p:cTn id="5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grpId="0" nodeType="clickEffect" nodePh="1">
                                  <p:stCondLst>
                                    <p:cond delay="0"/>
                                  </p:stCondLst>
                                  <p:endCondLst>
                                    <p:cond evt="begin" delay="0">
                                      <p:tn val="63"/>
                                    </p:cond>
                                  </p:endCondLst>
                                  <p:childTnLst>
                                    <p:set>
                                      <p:cBhvr>
                                        <p:cTn id="64" dur="1" fill="hold">
                                          <p:stCondLst>
                                            <p:cond delay="0"/>
                                          </p:stCondLst>
                                        </p:cTn>
                                        <p:tgtEl>
                                          <p:spTgt spid="4">
                                            <p:txEl>
                                              <p:pRg st="0" end="0"/>
                                            </p:txEl>
                                          </p:spTgt>
                                        </p:tgtEl>
                                        <p:attrNameLst>
                                          <p:attrName>style.visibility</p:attrName>
                                        </p:attrNameLst>
                                      </p:cBhvr>
                                      <p:to>
                                        <p:strVal val="visible"/>
                                      </p:to>
                                    </p:set>
                                    <p:animEffect transition="in" filter="fade">
                                      <p:cBhvr>
                                        <p:cTn id="65" dur="1000"/>
                                        <p:tgtEl>
                                          <p:spTgt spid="4">
                                            <p:txEl>
                                              <p:pRg st="0" end="0"/>
                                            </p:txEl>
                                          </p:spTgt>
                                        </p:tgtEl>
                                      </p:cBhvr>
                                    </p:animEffect>
                                    <p:anim calcmode="lin" valueType="num">
                                      <p:cBhvr>
                                        <p:cTn id="66"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67"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65062-2BF7-4111-85EC-C844230C9A2D}"/>
              </a:ext>
            </a:extLst>
          </p:cNvPr>
          <p:cNvSpPr>
            <a:spLocks noGrp="1"/>
          </p:cNvSpPr>
          <p:nvPr>
            <p:ph type="title"/>
          </p:nvPr>
        </p:nvSpPr>
        <p:spPr/>
        <p:txBody>
          <a:bodyPr/>
          <a:lstStyle/>
          <a:p>
            <a:r>
              <a:rPr lang="en-GB" dirty="0"/>
              <a:t>Reporting concerns</a:t>
            </a:r>
          </a:p>
        </p:txBody>
      </p:sp>
      <p:sp>
        <p:nvSpPr>
          <p:cNvPr id="3" name="Content Placeholder 2">
            <a:extLst>
              <a:ext uri="{FF2B5EF4-FFF2-40B4-BE49-F238E27FC236}">
                <a16:creationId xmlns:a16="http://schemas.microsoft.com/office/drawing/2014/main" id="{AA9D426A-EB0A-495D-9366-42B449BBE629}"/>
              </a:ext>
            </a:extLst>
          </p:cNvPr>
          <p:cNvSpPr>
            <a:spLocks noGrp="1"/>
          </p:cNvSpPr>
          <p:nvPr>
            <p:ph idx="1"/>
          </p:nvPr>
        </p:nvSpPr>
        <p:spPr/>
        <p:txBody>
          <a:bodyPr>
            <a:normAutofit/>
          </a:bodyPr>
          <a:lstStyle/>
          <a:p>
            <a:r>
              <a:rPr lang="en-GB" sz="1800" dirty="0"/>
              <a:t>We appreciate that, at times, it may be daunting raising or reporting a concern because you may not know what might happen.</a:t>
            </a:r>
          </a:p>
          <a:p>
            <a:r>
              <a:rPr lang="en-GB" sz="1800" dirty="0"/>
              <a:t>To help remove this uncertainty as a possible obstacle to you reporting concerns, we have put together a list of possible issues and the likely action for the victim and (alleged) perpetrator.</a:t>
            </a:r>
          </a:p>
          <a:p>
            <a:endParaRPr lang="en-GB" dirty="0"/>
          </a:p>
        </p:txBody>
      </p:sp>
    </p:spTree>
    <p:extLst>
      <p:ext uri="{BB962C8B-B14F-4D97-AF65-F5344CB8AC3E}">
        <p14:creationId xmlns:p14="http://schemas.microsoft.com/office/powerpoint/2010/main" val="753540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65DA4-AC50-415B-A981-824FF595C9AE}"/>
              </a:ext>
            </a:extLst>
          </p:cNvPr>
          <p:cNvSpPr>
            <a:spLocks noGrp="1"/>
          </p:cNvSpPr>
          <p:nvPr>
            <p:ph type="title"/>
          </p:nvPr>
        </p:nvSpPr>
        <p:spPr/>
        <p:txBody>
          <a:bodyPr>
            <a:normAutofit fontScale="90000"/>
          </a:bodyPr>
          <a:lstStyle/>
          <a:p>
            <a:r>
              <a:rPr lang="en-GB" dirty="0">
                <a:solidFill>
                  <a:schemeClr val="tx1"/>
                </a:solidFill>
                <a:latin typeface="+mn-lt"/>
                <a:ea typeface="+mn-ea"/>
                <a:cs typeface="+mn-cs"/>
              </a:rPr>
              <a:t>Receiving/sending nudes or semi-nudes</a:t>
            </a:r>
            <a:br>
              <a:rPr lang="en-GB" dirty="0">
                <a:solidFill>
                  <a:schemeClr val="tx1"/>
                </a:solidFill>
                <a:latin typeface="+mn-lt"/>
                <a:ea typeface="+mn-ea"/>
                <a:cs typeface="+mn-cs"/>
              </a:rPr>
            </a:br>
            <a:br>
              <a:rPr lang="en-GB" dirty="0">
                <a:solidFill>
                  <a:schemeClr val="tx1"/>
                </a:solidFill>
              </a:rPr>
            </a:br>
            <a:endParaRPr lang="en-GB" dirty="0"/>
          </a:p>
        </p:txBody>
      </p:sp>
      <p:sp>
        <p:nvSpPr>
          <p:cNvPr id="3" name="Text Placeholder 2">
            <a:extLst>
              <a:ext uri="{FF2B5EF4-FFF2-40B4-BE49-F238E27FC236}">
                <a16:creationId xmlns:a16="http://schemas.microsoft.com/office/drawing/2014/main" id="{E2D5979C-17A5-429B-B516-B331E5D3DA1A}"/>
              </a:ext>
            </a:extLst>
          </p:cNvPr>
          <p:cNvSpPr>
            <a:spLocks noGrp="1"/>
          </p:cNvSpPr>
          <p:nvPr>
            <p:ph type="body" idx="1"/>
          </p:nvPr>
        </p:nvSpPr>
        <p:spPr/>
        <p:txBody>
          <a:bodyPr/>
          <a:lstStyle/>
          <a:p>
            <a:r>
              <a:rPr lang="en-GB" dirty="0"/>
              <a:t>For the victim</a:t>
            </a:r>
          </a:p>
        </p:txBody>
      </p:sp>
      <p:sp>
        <p:nvSpPr>
          <p:cNvPr id="4" name="Content Placeholder 3">
            <a:extLst>
              <a:ext uri="{FF2B5EF4-FFF2-40B4-BE49-F238E27FC236}">
                <a16:creationId xmlns:a16="http://schemas.microsoft.com/office/drawing/2014/main" id="{6FB9D4E4-53EB-42AD-90E1-D2D50EBDE70B}"/>
              </a:ext>
            </a:extLst>
          </p:cNvPr>
          <p:cNvSpPr>
            <a:spLocks noGrp="1"/>
          </p:cNvSpPr>
          <p:nvPr>
            <p:ph sz="half" idx="2"/>
          </p:nvPr>
        </p:nvSpPr>
        <p:spPr/>
        <p:txBody>
          <a:bodyPr>
            <a:normAutofit/>
          </a:bodyPr>
          <a:lstStyle/>
          <a:p>
            <a:pPr marL="214313" indent="-214313">
              <a:buFont typeface="Arial" panose="020B0604020202020204" pitchFamily="34" charset="0"/>
              <a:buChar char="•"/>
            </a:pPr>
            <a:r>
              <a:rPr lang="en-GB" sz="1500" dirty="0">
                <a:solidFill>
                  <a:schemeClr val="tx1"/>
                </a:solidFill>
              </a:rPr>
              <a:t>You will be advised by a member of the safeguarding team or your </a:t>
            </a:r>
            <a:r>
              <a:rPr lang="en-GB" sz="1500" dirty="0" err="1">
                <a:solidFill>
                  <a:schemeClr val="tx1"/>
                </a:solidFill>
              </a:rPr>
              <a:t>HoL</a:t>
            </a:r>
            <a:r>
              <a:rPr lang="en-GB" sz="1500" dirty="0">
                <a:solidFill>
                  <a:schemeClr val="tx1"/>
                </a:solidFill>
              </a:rPr>
              <a:t> as to the next steps. </a:t>
            </a:r>
          </a:p>
          <a:p>
            <a:pPr marL="214313" indent="-214313">
              <a:buFont typeface="Arial" panose="020B0604020202020204" pitchFamily="34" charset="0"/>
              <a:buChar char="•"/>
            </a:pPr>
            <a:r>
              <a:rPr lang="en-GB" sz="1500" dirty="0">
                <a:solidFill>
                  <a:schemeClr val="tx1"/>
                </a:solidFill>
              </a:rPr>
              <a:t>It is vital you don’t share or distribute the image with anyone (even with the safeguarding team) as this is illegal. </a:t>
            </a:r>
          </a:p>
          <a:p>
            <a:pPr marL="0" indent="0">
              <a:buNone/>
            </a:pPr>
            <a:endParaRPr lang="en-GB" dirty="0">
              <a:solidFill>
                <a:schemeClr val="tx1"/>
              </a:solidFill>
              <a:latin typeface="+mj-lt"/>
            </a:endParaRPr>
          </a:p>
        </p:txBody>
      </p:sp>
      <p:sp>
        <p:nvSpPr>
          <p:cNvPr id="5" name="Text Placeholder 4">
            <a:extLst>
              <a:ext uri="{FF2B5EF4-FFF2-40B4-BE49-F238E27FC236}">
                <a16:creationId xmlns:a16="http://schemas.microsoft.com/office/drawing/2014/main" id="{A4D00AA9-6C22-41E3-B579-FE34E5CC4456}"/>
              </a:ext>
            </a:extLst>
          </p:cNvPr>
          <p:cNvSpPr>
            <a:spLocks noGrp="1"/>
          </p:cNvSpPr>
          <p:nvPr>
            <p:ph type="body" sz="quarter" idx="3"/>
          </p:nvPr>
        </p:nvSpPr>
        <p:spPr/>
        <p:txBody>
          <a:bodyPr/>
          <a:lstStyle/>
          <a:p>
            <a:r>
              <a:rPr lang="en-GB" dirty="0"/>
              <a:t>For the ‘alleged’ perpetrator</a:t>
            </a:r>
          </a:p>
        </p:txBody>
      </p:sp>
      <p:sp>
        <p:nvSpPr>
          <p:cNvPr id="6" name="Content Placeholder 5">
            <a:extLst>
              <a:ext uri="{FF2B5EF4-FFF2-40B4-BE49-F238E27FC236}">
                <a16:creationId xmlns:a16="http://schemas.microsoft.com/office/drawing/2014/main" id="{8FE7863D-66BF-4A26-BD81-76C60E6294A5}"/>
              </a:ext>
            </a:extLst>
          </p:cNvPr>
          <p:cNvSpPr>
            <a:spLocks noGrp="1"/>
          </p:cNvSpPr>
          <p:nvPr>
            <p:ph sz="quarter" idx="4"/>
          </p:nvPr>
        </p:nvSpPr>
        <p:spPr/>
        <p:txBody>
          <a:bodyPr>
            <a:normAutofit/>
          </a:bodyPr>
          <a:lstStyle/>
          <a:p>
            <a:pPr marL="0" indent="0">
              <a:buNone/>
            </a:pPr>
            <a:endParaRPr lang="en-GB" dirty="0">
              <a:solidFill>
                <a:schemeClr val="tx1"/>
              </a:solidFill>
              <a:latin typeface="+mj-lt"/>
            </a:endParaRPr>
          </a:p>
          <a:p>
            <a:pPr marL="214313" indent="-214313">
              <a:buFont typeface="Arial" panose="020B0604020202020204" pitchFamily="34" charset="0"/>
              <a:buChar char="•"/>
            </a:pPr>
            <a:r>
              <a:rPr lang="en-GB" sz="1500" dirty="0">
                <a:solidFill>
                  <a:schemeClr val="tx1"/>
                </a:solidFill>
              </a:rPr>
              <a:t>You will be advised by a member of the safeguarding team as to the next steps. These will depend on many factors, such as who the image was sent to and whether it has been distributed.</a:t>
            </a:r>
          </a:p>
          <a:p>
            <a:pPr marL="214313" indent="-214313">
              <a:buFont typeface="Arial" panose="020B0604020202020204" pitchFamily="34" charset="0"/>
              <a:buChar char="•"/>
            </a:pPr>
            <a:r>
              <a:rPr lang="en-GB" sz="1500" dirty="0">
                <a:solidFill>
                  <a:schemeClr val="tx1"/>
                </a:solidFill>
              </a:rPr>
              <a:t>Support offered to help remove image if it has been put online.</a:t>
            </a:r>
          </a:p>
          <a:p>
            <a:endParaRPr lang="en-GB" dirty="0"/>
          </a:p>
        </p:txBody>
      </p:sp>
    </p:spTree>
    <p:extLst>
      <p:ext uri="{BB962C8B-B14F-4D97-AF65-F5344CB8AC3E}">
        <p14:creationId xmlns:p14="http://schemas.microsoft.com/office/powerpoint/2010/main" val="815426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anim calcmode="lin" valueType="num">
                                      <p:cBhvr>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6">
                                            <p:txEl>
                                              <p:pRg st="1" end="1"/>
                                            </p:txEl>
                                          </p:spTgt>
                                        </p:tgtEl>
                                        <p:attrNameLst>
                                          <p:attrName>style.visibility</p:attrName>
                                        </p:attrNameLst>
                                      </p:cBhvr>
                                      <p:to>
                                        <p:strVal val="visible"/>
                                      </p:to>
                                    </p:set>
                                    <p:animEffect transition="in" filter="fade">
                                      <p:cBhvr>
                                        <p:cTn id="30" dur="500"/>
                                        <p:tgtEl>
                                          <p:spTgt spid="6">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6">
                                            <p:txEl>
                                              <p:pRg st="2" end="2"/>
                                            </p:txEl>
                                          </p:spTgt>
                                        </p:tgtEl>
                                        <p:attrNameLst>
                                          <p:attrName>style.visibility</p:attrName>
                                        </p:attrNameLst>
                                      </p:cBhvr>
                                      <p:to>
                                        <p:strVal val="visible"/>
                                      </p:to>
                                    </p:set>
                                    <p:animEffect transition="in" filter="fade">
                                      <p:cBhvr>
                                        <p:cTn id="35"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P spid="5" grpId="0" build="p"/>
      <p:bldP spid="6"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65DA4-AC50-415B-A981-824FF595C9AE}"/>
              </a:ext>
            </a:extLst>
          </p:cNvPr>
          <p:cNvSpPr>
            <a:spLocks noGrp="1"/>
          </p:cNvSpPr>
          <p:nvPr>
            <p:ph type="title"/>
          </p:nvPr>
        </p:nvSpPr>
        <p:spPr/>
        <p:txBody>
          <a:bodyPr>
            <a:normAutofit fontScale="90000"/>
          </a:bodyPr>
          <a:lstStyle/>
          <a:p>
            <a:r>
              <a:rPr lang="en-GB" dirty="0">
                <a:solidFill>
                  <a:schemeClr val="tx1"/>
                </a:solidFill>
                <a:latin typeface="+mn-lt"/>
                <a:ea typeface="+mn-ea"/>
                <a:cs typeface="+mn-cs"/>
              </a:rPr>
              <a:t>Receiving/sending nudes or semi-nudes(continued)</a:t>
            </a:r>
            <a:br>
              <a:rPr lang="en-GB" dirty="0">
                <a:solidFill>
                  <a:schemeClr val="tx1"/>
                </a:solidFill>
                <a:latin typeface="+mn-lt"/>
                <a:ea typeface="+mn-ea"/>
                <a:cs typeface="+mn-cs"/>
              </a:rPr>
            </a:br>
            <a:br>
              <a:rPr lang="en-GB" dirty="0">
                <a:solidFill>
                  <a:schemeClr val="tx1"/>
                </a:solidFill>
              </a:rPr>
            </a:br>
            <a:endParaRPr lang="en-GB" dirty="0"/>
          </a:p>
        </p:txBody>
      </p:sp>
      <p:sp>
        <p:nvSpPr>
          <p:cNvPr id="3" name="Text Placeholder 2">
            <a:extLst>
              <a:ext uri="{FF2B5EF4-FFF2-40B4-BE49-F238E27FC236}">
                <a16:creationId xmlns:a16="http://schemas.microsoft.com/office/drawing/2014/main" id="{E2D5979C-17A5-429B-B516-B331E5D3DA1A}"/>
              </a:ext>
            </a:extLst>
          </p:cNvPr>
          <p:cNvSpPr>
            <a:spLocks noGrp="1"/>
          </p:cNvSpPr>
          <p:nvPr>
            <p:ph type="body" idx="1"/>
          </p:nvPr>
        </p:nvSpPr>
        <p:spPr/>
        <p:txBody>
          <a:bodyPr/>
          <a:lstStyle/>
          <a:p>
            <a:r>
              <a:rPr lang="en-GB" dirty="0"/>
              <a:t>For the victim</a:t>
            </a:r>
          </a:p>
        </p:txBody>
      </p:sp>
      <p:sp>
        <p:nvSpPr>
          <p:cNvPr id="4" name="Content Placeholder 3">
            <a:extLst>
              <a:ext uri="{FF2B5EF4-FFF2-40B4-BE49-F238E27FC236}">
                <a16:creationId xmlns:a16="http://schemas.microsoft.com/office/drawing/2014/main" id="{6FB9D4E4-53EB-42AD-90E1-D2D50EBDE70B}"/>
              </a:ext>
            </a:extLst>
          </p:cNvPr>
          <p:cNvSpPr>
            <a:spLocks noGrp="1"/>
          </p:cNvSpPr>
          <p:nvPr>
            <p:ph sz="half" idx="2"/>
          </p:nvPr>
        </p:nvSpPr>
        <p:spPr/>
        <p:txBody>
          <a:bodyPr>
            <a:normAutofit/>
          </a:bodyPr>
          <a:lstStyle/>
          <a:p>
            <a:pPr marL="214313" indent="-214313">
              <a:buFont typeface="Arial" panose="020B0604020202020204" pitchFamily="34" charset="0"/>
              <a:buChar char="•"/>
            </a:pPr>
            <a:r>
              <a:rPr lang="en-GB" sz="1500" dirty="0">
                <a:solidFill>
                  <a:schemeClr val="tx1"/>
                </a:solidFill>
              </a:rPr>
              <a:t>If you have already shared it, please let a member of the safeguarding team know. The law is there to protect you and not to criminalise you. It’s better you let us know than  try and keep it to yourself.</a:t>
            </a:r>
          </a:p>
          <a:p>
            <a:pPr marL="214313" indent="-214313">
              <a:buFont typeface="Arial" panose="020B0604020202020204" pitchFamily="34" charset="0"/>
              <a:buChar char="•"/>
            </a:pPr>
            <a:r>
              <a:rPr lang="en-GB" sz="1500" dirty="0">
                <a:solidFill>
                  <a:schemeClr val="tx1"/>
                </a:solidFill>
              </a:rPr>
              <a:t>Support offered to help remove image if it has been put online</a:t>
            </a:r>
            <a:r>
              <a:rPr lang="en-GB" dirty="0">
                <a:solidFill>
                  <a:schemeClr val="tx1"/>
                </a:solidFill>
                <a:latin typeface="+mj-lt"/>
              </a:rPr>
              <a:t>.</a:t>
            </a:r>
          </a:p>
        </p:txBody>
      </p:sp>
      <p:sp>
        <p:nvSpPr>
          <p:cNvPr id="5" name="Text Placeholder 4">
            <a:extLst>
              <a:ext uri="{FF2B5EF4-FFF2-40B4-BE49-F238E27FC236}">
                <a16:creationId xmlns:a16="http://schemas.microsoft.com/office/drawing/2014/main" id="{A4D00AA9-6C22-41E3-B579-FE34E5CC4456}"/>
              </a:ext>
            </a:extLst>
          </p:cNvPr>
          <p:cNvSpPr>
            <a:spLocks noGrp="1"/>
          </p:cNvSpPr>
          <p:nvPr>
            <p:ph type="body" sz="quarter" idx="3"/>
          </p:nvPr>
        </p:nvSpPr>
        <p:spPr/>
        <p:txBody>
          <a:bodyPr/>
          <a:lstStyle/>
          <a:p>
            <a:r>
              <a:rPr lang="en-GB" dirty="0"/>
              <a:t>For the ‘alleged’ perpetrator</a:t>
            </a:r>
          </a:p>
        </p:txBody>
      </p:sp>
      <p:sp>
        <p:nvSpPr>
          <p:cNvPr id="6" name="Content Placeholder 5">
            <a:extLst>
              <a:ext uri="{FF2B5EF4-FFF2-40B4-BE49-F238E27FC236}">
                <a16:creationId xmlns:a16="http://schemas.microsoft.com/office/drawing/2014/main" id="{8FE7863D-66BF-4A26-BD81-76C60E6294A5}"/>
              </a:ext>
            </a:extLst>
          </p:cNvPr>
          <p:cNvSpPr>
            <a:spLocks noGrp="1"/>
          </p:cNvSpPr>
          <p:nvPr>
            <p:ph sz="quarter" idx="4"/>
          </p:nvPr>
        </p:nvSpPr>
        <p:spPr/>
        <p:txBody>
          <a:bodyPr>
            <a:normAutofit/>
          </a:bodyPr>
          <a:lstStyle/>
          <a:p>
            <a:pPr marL="0" indent="0">
              <a:buNone/>
            </a:pPr>
            <a:endParaRPr lang="en-GB" dirty="0">
              <a:solidFill>
                <a:schemeClr val="tx1"/>
              </a:solidFill>
              <a:latin typeface="+mj-lt"/>
            </a:endParaRPr>
          </a:p>
          <a:p>
            <a:pPr marL="214313" indent="-214313">
              <a:buFont typeface="Arial" panose="020B0604020202020204" pitchFamily="34" charset="0"/>
              <a:buChar char="•"/>
            </a:pPr>
            <a:r>
              <a:rPr lang="en-GB" sz="1500" dirty="0">
                <a:solidFill>
                  <a:schemeClr val="tx1"/>
                </a:solidFill>
              </a:rPr>
              <a:t>Please remember that taking or sending nudes or semi-nudes if you’re under 18 is illegal.</a:t>
            </a:r>
          </a:p>
          <a:p>
            <a:pPr marL="214313" indent="-214313">
              <a:buFont typeface="Arial" panose="020B0604020202020204" pitchFamily="34" charset="0"/>
              <a:buChar char="•"/>
            </a:pPr>
            <a:r>
              <a:rPr lang="en-GB" sz="1500" dirty="0">
                <a:solidFill>
                  <a:schemeClr val="tx1"/>
                </a:solidFill>
              </a:rPr>
              <a:t> However the law is there to protect you and not to criminalise you. </a:t>
            </a:r>
          </a:p>
          <a:p>
            <a:pPr marL="214313" indent="-214313">
              <a:buFont typeface="Arial" panose="020B0604020202020204" pitchFamily="34" charset="0"/>
              <a:buChar char="•"/>
            </a:pPr>
            <a:r>
              <a:rPr lang="en-GB" sz="1500" dirty="0">
                <a:solidFill>
                  <a:schemeClr val="tx1"/>
                </a:solidFill>
              </a:rPr>
              <a:t>Non-consensual sharing of nudes/semi-nudes is illegal and abusive.</a:t>
            </a:r>
            <a:endParaRPr lang="en-US" sz="1500" dirty="0">
              <a:solidFill>
                <a:schemeClr val="tx1"/>
              </a:solidFill>
            </a:endParaRPr>
          </a:p>
          <a:p>
            <a:endParaRPr lang="en-GB" dirty="0"/>
          </a:p>
        </p:txBody>
      </p:sp>
    </p:spTree>
    <p:extLst>
      <p:ext uri="{BB962C8B-B14F-4D97-AF65-F5344CB8AC3E}">
        <p14:creationId xmlns:p14="http://schemas.microsoft.com/office/powerpoint/2010/main" val="2409173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fade">
                                      <p:cBhvr>
                                        <p:cTn id="19" dur="1000"/>
                                        <p:tgtEl>
                                          <p:spTgt spid="4">
                                            <p:txEl>
                                              <p:pRg st="0" end="0"/>
                                            </p:txEl>
                                          </p:spTgt>
                                        </p:tgtEl>
                                      </p:cBhvr>
                                    </p:animEffect>
                                    <p:anim calcmode="lin" valueType="num">
                                      <p:cBhvr>
                                        <p:cTn id="20"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4">
                                            <p:txEl>
                                              <p:pRg st="1" end="1"/>
                                            </p:txEl>
                                          </p:spTgt>
                                        </p:tgtEl>
                                        <p:attrNameLst>
                                          <p:attrName>style.visibility</p:attrName>
                                        </p:attrNameLst>
                                      </p:cBhvr>
                                      <p:to>
                                        <p:strVal val="visible"/>
                                      </p:to>
                                    </p:set>
                                    <p:animEffect transition="in" filter="fade">
                                      <p:cBhvr>
                                        <p:cTn id="26" dur="1000"/>
                                        <p:tgtEl>
                                          <p:spTgt spid="4">
                                            <p:txEl>
                                              <p:pRg st="1" end="1"/>
                                            </p:txEl>
                                          </p:spTgt>
                                        </p:tgtEl>
                                      </p:cBhvr>
                                    </p:animEffect>
                                    <p:anim calcmode="lin" valueType="num">
                                      <p:cBhvr>
                                        <p:cTn id="27"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5">
                                            <p:txEl>
                                              <p:pRg st="0" end="0"/>
                                            </p:txEl>
                                          </p:spTgt>
                                        </p:tgtEl>
                                        <p:attrNameLst>
                                          <p:attrName>style.visibility</p:attrName>
                                        </p:attrNameLst>
                                      </p:cBhvr>
                                      <p:to>
                                        <p:strVal val="visible"/>
                                      </p:to>
                                    </p:set>
                                    <p:animEffect transition="in" filter="wipe(down)">
                                      <p:cBhvr>
                                        <p:cTn id="33" dur="500"/>
                                        <p:tgtEl>
                                          <p:spTgt spid="5">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P spid="5" grpId="0" build="p"/>
      <p:bldP spid="6"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65DA4-AC50-415B-A981-824FF595C9AE}"/>
              </a:ext>
            </a:extLst>
          </p:cNvPr>
          <p:cNvSpPr>
            <a:spLocks noGrp="1"/>
          </p:cNvSpPr>
          <p:nvPr>
            <p:ph type="title"/>
          </p:nvPr>
        </p:nvSpPr>
        <p:spPr/>
        <p:txBody>
          <a:bodyPr>
            <a:normAutofit fontScale="90000"/>
          </a:bodyPr>
          <a:lstStyle/>
          <a:p>
            <a:r>
              <a:rPr lang="en-GB" dirty="0">
                <a:solidFill>
                  <a:schemeClr val="tx1"/>
                </a:solidFill>
                <a:latin typeface="+mn-lt"/>
                <a:ea typeface="+mn-ea"/>
                <a:cs typeface="+mn-cs"/>
              </a:rPr>
              <a:t>Being coerced into sending nudes or semi-nudes</a:t>
            </a:r>
            <a:br>
              <a:rPr lang="en-GB" dirty="0">
                <a:solidFill>
                  <a:schemeClr val="tx1"/>
                </a:solidFill>
                <a:latin typeface="+mn-lt"/>
                <a:ea typeface="+mn-ea"/>
                <a:cs typeface="+mn-cs"/>
              </a:rPr>
            </a:br>
            <a:br>
              <a:rPr lang="en-GB" dirty="0">
                <a:solidFill>
                  <a:schemeClr val="tx1"/>
                </a:solidFill>
              </a:rPr>
            </a:br>
            <a:endParaRPr lang="en-GB" dirty="0"/>
          </a:p>
        </p:txBody>
      </p:sp>
      <p:sp>
        <p:nvSpPr>
          <p:cNvPr id="3" name="Text Placeholder 2">
            <a:extLst>
              <a:ext uri="{FF2B5EF4-FFF2-40B4-BE49-F238E27FC236}">
                <a16:creationId xmlns:a16="http://schemas.microsoft.com/office/drawing/2014/main" id="{E2D5979C-17A5-429B-B516-B331E5D3DA1A}"/>
              </a:ext>
            </a:extLst>
          </p:cNvPr>
          <p:cNvSpPr>
            <a:spLocks noGrp="1"/>
          </p:cNvSpPr>
          <p:nvPr>
            <p:ph type="body" idx="1"/>
          </p:nvPr>
        </p:nvSpPr>
        <p:spPr/>
        <p:txBody>
          <a:bodyPr/>
          <a:lstStyle/>
          <a:p>
            <a:r>
              <a:rPr lang="en-GB" dirty="0"/>
              <a:t>For the victim</a:t>
            </a:r>
          </a:p>
        </p:txBody>
      </p:sp>
      <p:sp>
        <p:nvSpPr>
          <p:cNvPr id="4" name="Content Placeholder 3">
            <a:extLst>
              <a:ext uri="{FF2B5EF4-FFF2-40B4-BE49-F238E27FC236}">
                <a16:creationId xmlns:a16="http://schemas.microsoft.com/office/drawing/2014/main" id="{6FB9D4E4-53EB-42AD-90E1-D2D50EBDE70B}"/>
              </a:ext>
            </a:extLst>
          </p:cNvPr>
          <p:cNvSpPr>
            <a:spLocks noGrp="1"/>
          </p:cNvSpPr>
          <p:nvPr>
            <p:ph sz="half" idx="2"/>
          </p:nvPr>
        </p:nvSpPr>
        <p:spPr/>
        <p:txBody>
          <a:bodyPr>
            <a:normAutofit/>
          </a:bodyPr>
          <a:lstStyle/>
          <a:p>
            <a:pPr marL="214313" indent="-214313">
              <a:buFont typeface="Arial" panose="020B0604020202020204" pitchFamily="34" charset="0"/>
              <a:buChar char="•"/>
            </a:pPr>
            <a:r>
              <a:rPr lang="en-GB" sz="1800" dirty="0">
                <a:solidFill>
                  <a:schemeClr val="tx1"/>
                </a:solidFill>
                <a:latin typeface="+mj-lt"/>
              </a:rPr>
              <a:t>A member of the safeguarding team will advise you and take a statement from you to establish facts.</a:t>
            </a:r>
          </a:p>
          <a:p>
            <a:pPr marL="214313" indent="-214313">
              <a:buFont typeface="Arial" panose="020B0604020202020204" pitchFamily="34" charset="0"/>
              <a:buChar char="•"/>
            </a:pPr>
            <a:r>
              <a:rPr lang="en-GB" sz="1800" dirty="0">
                <a:solidFill>
                  <a:schemeClr val="tx1"/>
                </a:solidFill>
                <a:latin typeface="+mj-lt"/>
              </a:rPr>
              <a:t>Support offered</a:t>
            </a:r>
          </a:p>
        </p:txBody>
      </p:sp>
      <p:sp>
        <p:nvSpPr>
          <p:cNvPr id="5" name="Text Placeholder 4">
            <a:extLst>
              <a:ext uri="{FF2B5EF4-FFF2-40B4-BE49-F238E27FC236}">
                <a16:creationId xmlns:a16="http://schemas.microsoft.com/office/drawing/2014/main" id="{A4D00AA9-6C22-41E3-B579-FE34E5CC4456}"/>
              </a:ext>
            </a:extLst>
          </p:cNvPr>
          <p:cNvSpPr>
            <a:spLocks noGrp="1"/>
          </p:cNvSpPr>
          <p:nvPr>
            <p:ph type="body" sz="quarter" idx="3"/>
          </p:nvPr>
        </p:nvSpPr>
        <p:spPr/>
        <p:txBody>
          <a:bodyPr/>
          <a:lstStyle/>
          <a:p>
            <a:r>
              <a:rPr lang="en-GB" dirty="0"/>
              <a:t>For the ‘alleged’ perpetrator</a:t>
            </a:r>
          </a:p>
        </p:txBody>
      </p:sp>
      <p:sp>
        <p:nvSpPr>
          <p:cNvPr id="6" name="Content Placeholder 5">
            <a:extLst>
              <a:ext uri="{FF2B5EF4-FFF2-40B4-BE49-F238E27FC236}">
                <a16:creationId xmlns:a16="http://schemas.microsoft.com/office/drawing/2014/main" id="{8FE7863D-66BF-4A26-BD81-76C60E6294A5}"/>
              </a:ext>
            </a:extLst>
          </p:cNvPr>
          <p:cNvSpPr>
            <a:spLocks noGrp="1"/>
          </p:cNvSpPr>
          <p:nvPr>
            <p:ph sz="quarter" idx="4"/>
          </p:nvPr>
        </p:nvSpPr>
        <p:spPr/>
        <p:txBody>
          <a:bodyPr>
            <a:normAutofit/>
          </a:bodyPr>
          <a:lstStyle/>
          <a:p>
            <a:pPr marL="0" indent="0">
              <a:buNone/>
            </a:pPr>
            <a:endParaRPr lang="en-GB" dirty="0">
              <a:solidFill>
                <a:schemeClr val="tx1"/>
              </a:solidFill>
              <a:latin typeface="+mj-lt"/>
            </a:endParaRPr>
          </a:p>
          <a:p>
            <a:pPr marL="128588" indent="-128588" defTabSz="685800">
              <a:spcBef>
                <a:spcPts val="0"/>
              </a:spcBef>
              <a:buClrTx/>
              <a:buSzTx/>
              <a:buFont typeface="Arial" panose="020B0604020202020204" pitchFamily="34" charset="0"/>
              <a:buChar char="•"/>
              <a:defRPr/>
            </a:pPr>
            <a:r>
              <a:rPr lang="en-GB" sz="1650" dirty="0">
                <a:solidFill>
                  <a:schemeClr val="tx1"/>
                </a:solidFill>
              </a:rPr>
              <a:t>Parents/carers informed</a:t>
            </a:r>
          </a:p>
          <a:p>
            <a:pPr marL="128588" indent="-128588">
              <a:buFont typeface="Arial" panose="020B0604020202020204" pitchFamily="34" charset="0"/>
              <a:buChar char="•"/>
            </a:pPr>
            <a:r>
              <a:rPr lang="en-GB" sz="1650" dirty="0">
                <a:solidFill>
                  <a:schemeClr val="tx1"/>
                </a:solidFill>
              </a:rPr>
              <a:t>Report to the Police if coercion or threatening behaviour</a:t>
            </a:r>
          </a:p>
          <a:p>
            <a:pPr marL="128588" indent="-128588">
              <a:buFont typeface="Arial" panose="020B0604020202020204" pitchFamily="34" charset="0"/>
              <a:buChar char="•"/>
            </a:pPr>
            <a:r>
              <a:rPr lang="en-GB" sz="1650" dirty="0">
                <a:solidFill>
                  <a:schemeClr val="tx1"/>
                </a:solidFill>
              </a:rPr>
              <a:t>Referral to Children’s services</a:t>
            </a:r>
          </a:p>
          <a:p>
            <a:pPr marL="128588" indent="-128588">
              <a:buFont typeface="Arial" panose="020B0604020202020204" pitchFamily="34" charset="0"/>
              <a:buChar char="•"/>
            </a:pPr>
            <a:r>
              <a:rPr lang="en-GB" sz="1650" dirty="0">
                <a:solidFill>
                  <a:schemeClr val="tx1"/>
                </a:solidFill>
              </a:rPr>
              <a:t>Appropriate sanction issued and logged on your school record.</a:t>
            </a:r>
          </a:p>
          <a:p>
            <a:pPr marL="128588" indent="-128588">
              <a:buFont typeface="Arial" panose="020B0604020202020204" pitchFamily="34" charset="0"/>
              <a:buChar char="•"/>
            </a:pPr>
            <a:endParaRPr lang="en-GB" sz="1650" dirty="0">
              <a:solidFill>
                <a:schemeClr val="tx1"/>
              </a:solidFill>
            </a:endParaRPr>
          </a:p>
          <a:p>
            <a:pPr marL="128588" indent="-128588" defTabSz="685800">
              <a:spcBef>
                <a:spcPts val="0"/>
              </a:spcBef>
              <a:buClrTx/>
              <a:buSzTx/>
              <a:buFont typeface="Arial" panose="020B0604020202020204" pitchFamily="34" charset="0"/>
              <a:buChar char="•"/>
              <a:defRPr/>
            </a:pPr>
            <a:r>
              <a:rPr lang="en-GB" sz="1650" dirty="0">
                <a:solidFill>
                  <a:schemeClr val="tx1"/>
                </a:solidFill>
              </a:rPr>
              <a:t>Behavioural support offered if appropriate.</a:t>
            </a:r>
          </a:p>
          <a:p>
            <a:endParaRPr lang="en-GB" dirty="0"/>
          </a:p>
        </p:txBody>
      </p:sp>
    </p:spTree>
    <p:extLst>
      <p:ext uri="{BB962C8B-B14F-4D97-AF65-F5344CB8AC3E}">
        <p14:creationId xmlns:p14="http://schemas.microsoft.com/office/powerpoint/2010/main" val="2869801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barn(inVertical)">
                                      <p:cBhvr>
                                        <p:cTn id="19" dur="500"/>
                                        <p:tgtEl>
                                          <p:spTgt spid="4">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4">
                                            <p:txEl>
                                              <p:pRg st="1" end="1"/>
                                            </p:txEl>
                                          </p:spTgt>
                                        </p:tgtEl>
                                        <p:attrNameLst>
                                          <p:attrName>style.visibility</p:attrName>
                                        </p:attrNameLst>
                                      </p:cBhvr>
                                      <p:to>
                                        <p:strVal val="visible"/>
                                      </p:to>
                                    </p:set>
                                    <p:animEffect transition="in" filter="barn(inVertical)">
                                      <p:cBhvr>
                                        <p:cTn id="24" dur="500"/>
                                        <p:tgtEl>
                                          <p:spTgt spid="4">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5">
                                            <p:txEl>
                                              <p:pRg st="0" end="0"/>
                                            </p:txEl>
                                          </p:spTgt>
                                        </p:tgtEl>
                                        <p:attrNameLst>
                                          <p:attrName>style.visibility</p:attrName>
                                        </p:attrNameLst>
                                      </p:cBhvr>
                                      <p:to>
                                        <p:strVal val="visible"/>
                                      </p:to>
                                    </p:set>
                                    <p:animEffect transition="in" filter="wipe(down)">
                                      <p:cBhvr>
                                        <p:cTn id="29" dur="500"/>
                                        <p:tgtEl>
                                          <p:spTgt spid="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P spid="5" grpId="0" build="p"/>
      <p:bldP spid="6"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503181" y="175926"/>
            <a:ext cx="4358451" cy="1093078"/>
          </a:xfrm>
          <a:prstGeom prst="rect">
            <a:avLst/>
          </a:prstGeom>
        </p:spPr>
      </p:pic>
      <p:grpSp>
        <p:nvGrpSpPr>
          <p:cNvPr id="2" name="Group 1"/>
          <p:cNvGrpSpPr/>
          <p:nvPr/>
        </p:nvGrpSpPr>
        <p:grpSpPr>
          <a:xfrm>
            <a:off x="596577" y="1577765"/>
            <a:ext cx="6909382" cy="1146953"/>
            <a:chOff x="180213" y="1258641"/>
            <a:chExt cx="6909382" cy="1146953"/>
          </a:xfrm>
        </p:grpSpPr>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0213" y="1258641"/>
              <a:ext cx="6909382" cy="1146953"/>
            </a:xfrm>
            <a:prstGeom prst="rect">
              <a:avLst/>
            </a:prstGeom>
          </p:spPr>
        </p:pic>
        <p:sp>
          <p:nvSpPr>
            <p:cNvPr id="7" name="Rectangle 6"/>
            <p:cNvSpPr/>
            <p:nvPr/>
          </p:nvSpPr>
          <p:spPr>
            <a:xfrm>
              <a:off x="479620" y="1475809"/>
              <a:ext cx="6310569" cy="738664"/>
            </a:xfrm>
            <a:prstGeom prst="rect">
              <a:avLst/>
            </a:prstGeom>
          </p:spPr>
          <p:txBody>
            <a:bodyPr wrap="square">
              <a:spAutoFit/>
            </a:bodyPr>
            <a:lstStyle/>
            <a:p>
              <a:r>
                <a:rPr lang="en-GB" sz="2100" dirty="0">
                  <a:solidFill>
                    <a:schemeClr val="bg1"/>
                  </a:solidFill>
                </a:rPr>
                <a:t>Students can </a:t>
              </a:r>
              <a:r>
                <a:rPr lang="en-GB" sz="2100" u="sng" dirty="0">
                  <a:solidFill>
                    <a:schemeClr val="bg1"/>
                  </a:solidFill>
                </a:rPr>
                <a:t>understand the pressures on young people online</a:t>
              </a:r>
              <a:endParaRPr lang="en-GB" sz="2100" dirty="0">
                <a:solidFill>
                  <a:schemeClr val="bg1"/>
                </a:solidFill>
              </a:endParaRPr>
            </a:p>
          </p:txBody>
        </p:sp>
      </p:grpSp>
      <p:grpSp>
        <p:nvGrpSpPr>
          <p:cNvPr id="8" name="Group 7"/>
          <p:cNvGrpSpPr/>
          <p:nvPr/>
        </p:nvGrpSpPr>
        <p:grpSpPr>
          <a:xfrm>
            <a:off x="879962" y="2877544"/>
            <a:ext cx="7246438" cy="968166"/>
            <a:chOff x="975655" y="2262616"/>
            <a:chExt cx="7246438" cy="968166"/>
          </a:xfrm>
        </p:grpSpPr>
        <p:pic>
          <p:nvPicPr>
            <p:cNvPr id="9" name="Picture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75655" y="2262616"/>
              <a:ext cx="7246438" cy="968166"/>
            </a:xfrm>
            <a:prstGeom prst="rect">
              <a:avLst/>
            </a:prstGeom>
          </p:spPr>
        </p:pic>
        <p:sp>
          <p:nvSpPr>
            <p:cNvPr id="10" name="Rectangle 9"/>
            <p:cNvSpPr/>
            <p:nvPr/>
          </p:nvSpPr>
          <p:spPr>
            <a:xfrm>
              <a:off x="1816734" y="2454463"/>
              <a:ext cx="6317979" cy="738664"/>
            </a:xfrm>
            <a:prstGeom prst="rect">
              <a:avLst/>
            </a:prstGeom>
          </p:spPr>
          <p:txBody>
            <a:bodyPr wrap="square">
              <a:spAutoFit/>
            </a:bodyPr>
            <a:lstStyle/>
            <a:p>
              <a:r>
                <a:rPr lang="en-GB" sz="2100" dirty="0">
                  <a:solidFill>
                    <a:schemeClr val="bg1"/>
                  </a:solidFill>
                </a:rPr>
                <a:t>Students can </a:t>
              </a:r>
              <a:r>
                <a:rPr lang="en-GB" sz="2100" u="sng" dirty="0">
                  <a:solidFill>
                    <a:schemeClr val="bg1"/>
                  </a:solidFill>
                </a:rPr>
                <a:t>understand the pressures of sending nudes/semi-nudes</a:t>
              </a:r>
              <a:endParaRPr lang="en-GB" sz="2100" dirty="0">
                <a:solidFill>
                  <a:schemeClr val="bg1"/>
                </a:solidFill>
              </a:endParaRPr>
            </a:p>
          </p:txBody>
        </p:sp>
      </p:grpSp>
      <p:grpSp>
        <p:nvGrpSpPr>
          <p:cNvPr id="11" name="Group 10"/>
          <p:cNvGrpSpPr/>
          <p:nvPr/>
        </p:nvGrpSpPr>
        <p:grpSpPr>
          <a:xfrm>
            <a:off x="394559" y="4004964"/>
            <a:ext cx="7528393" cy="1087587"/>
            <a:chOff x="334472" y="3403799"/>
            <a:chExt cx="7528393" cy="1087587"/>
          </a:xfrm>
        </p:grpSpPr>
        <p:pic>
          <p:nvPicPr>
            <p:cNvPr id="12" name="Picture 1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34472" y="3403799"/>
              <a:ext cx="7528393" cy="1087587"/>
            </a:xfrm>
            <a:prstGeom prst="rect">
              <a:avLst/>
            </a:prstGeom>
          </p:spPr>
        </p:pic>
        <p:sp>
          <p:nvSpPr>
            <p:cNvPr id="13" name="Rectangle 12"/>
            <p:cNvSpPr/>
            <p:nvPr/>
          </p:nvSpPr>
          <p:spPr>
            <a:xfrm>
              <a:off x="632504" y="3600382"/>
              <a:ext cx="7078111" cy="738664"/>
            </a:xfrm>
            <a:prstGeom prst="rect">
              <a:avLst/>
            </a:prstGeom>
          </p:spPr>
          <p:txBody>
            <a:bodyPr wrap="square">
              <a:spAutoFit/>
            </a:bodyPr>
            <a:lstStyle/>
            <a:p>
              <a:r>
                <a:rPr lang="en-GB" sz="2100" dirty="0">
                  <a:solidFill>
                    <a:schemeClr val="bg1"/>
                  </a:solidFill>
                </a:rPr>
                <a:t>Students can</a:t>
              </a:r>
              <a:r>
                <a:rPr lang="en-GB" sz="2100" b="1" dirty="0">
                  <a:solidFill>
                    <a:schemeClr val="bg1"/>
                  </a:solidFill>
                </a:rPr>
                <a:t> </a:t>
              </a:r>
              <a:r>
                <a:rPr lang="en-GB" sz="2100" u="sng" dirty="0">
                  <a:solidFill>
                    <a:schemeClr val="bg1"/>
                  </a:solidFill>
                </a:rPr>
                <a:t>understand the possible consequences of sending such an image/message </a:t>
              </a:r>
              <a:r>
                <a:rPr lang="en-GB" sz="2100" dirty="0">
                  <a:solidFill>
                    <a:schemeClr val="bg1"/>
                  </a:solidFill>
                </a:rPr>
                <a:t>including the legal consequences </a:t>
              </a:r>
            </a:p>
          </p:txBody>
        </p:sp>
      </p:grpSp>
      <p:grpSp>
        <p:nvGrpSpPr>
          <p:cNvPr id="14" name="Group 13"/>
          <p:cNvGrpSpPr/>
          <p:nvPr/>
        </p:nvGrpSpPr>
        <p:grpSpPr>
          <a:xfrm>
            <a:off x="818570" y="5269579"/>
            <a:ext cx="7632839" cy="927212"/>
            <a:chOff x="914263" y="4609674"/>
            <a:chExt cx="7632839" cy="927212"/>
          </a:xfrm>
        </p:grpSpPr>
        <p:pic>
          <p:nvPicPr>
            <p:cNvPr id="15" name="Picture 14"/>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14263" y="4609674"/>
              <a:ext cx="7632839" cy="927212"/>
            </a:xfrm>
            <a:prstGeom prst="rect">
              <a:avLst/>
            </a:prstGeom>
          </p:spPr>
        </p:pic>
        <p:sp>
          <p:nvSpPr>
            <p:cNvPr id="16" name="Rectangle 15"/>
            <p:cNvSpPr/>
            <p:nvPr/>
          </p:nvSpPr>
          <p:spPr>
            <a:xfrm>
              <a:off x="1860112" y="4777981"/>
              <a:ext cx="6361981" cy="415498"/>
            </a:xfrm>
            <a:prstGeom prst="rect">
              <a:avLst/>
            </a:prstGeom>
          </p:spPr>
          <p:txBody>
            <a:bodyPr wrap="square">
              <a:spAutoFit/>
            </a:bodyPr>
            <a:lstStyle/>
            <a:p>
              <a:r>
                <a:rPr lang="en-GB" sz="2100" dirty="0">
                  <a:solidFill>
                    <a:schemeClr val="bg1"/>
                  </a:solidFill>
                </a:rPr>
                <a:t>Students can </a:t>
              </a:r>
              <a:r>
                <a:rPr lang="en-GB" sz="2100" u="sng" dirty="0">
                  <a:solidFill>
                    <a:schemeClr val="bg1"/>
                  </a:solidFill>
                </a:rPr>
                <a:t>understand a range of support available</a:t>
              </a:r>
              <a:endParaRPr lang="en-GB" sz="2100" dirty="0">
                <a:solidFill>
                  <a:schemeClr val="bg1"/>
                </a:solidFill>
              </a:endParaRPr>
            </a:p>
          </p:txBody>
        </p:sp>
      </p:grpSp>
    </p:spTree>
    <p:extLst>
      <p:ext uri="{BB962C8B-B14F-4D97-AF65-F5344CB8AC3E}">
        <p14:creationId xmlns:p14="http://schemas.microsoft.com/office/powerpoint/2010/main" val="19987736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50956-9A7C-4D2F-9507-348F0B002E38}"/>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3C1C5B11-0C98-4C0D-80F7-188CD9437972}"/>
              </a:ext>
            </a:extLst>
          </p:cNvPr>
          <p:cNvSpPr>
            <a:spLocks noGrp="1"/>
          </p:cNvSpPr>
          <p:nvPr>
            <p:ph idx="1"/>
          </p:nvPr>
        </p:nvSpPr>
        <p:spPr/>
        <p:txBody>
          <a:bodyPr/>
          <a:lstStyle/>
          <a:p>
            <a:r>
              <a:rPr lang="en-GB" sz="1800" dirty="0">
                <a:solidFill>
                  <a:schemeClr val="tx1"/>
                </a:solidFill>
              </a:rPr>
              <a:t>Please note that for all safeguarding issues we consider working in partnership  with parents/carers to be important. </a:t>
            </a:r>
          </a:p>
          <a:p>
            <a:r>
              <a:rPr lang="en-GB" sz="1800" dirty="0">
                <a:solidFill>
                  <a:schemeClr val="tx1"/>
                </a:solidFill>
              </a:rPr>
              <a:t>We work with a range of external agencies to provide support in these situations. </a:t>
            </a:r>
          </a:p>
          <a:p>
            <a:r>
              <a:rPr lang="en-GB" sz="1800" dirty="0">
                <a:solidFill>
                  <a:schemeClr val="tx1"/>
                </a:solidFill>
              </a:rPr>
              <a:t>Support and action will be considered on a case by case scenario and there may be times where the action taken differs from what has been outlined. </a:t>
            </a:r>
          </a:p>
          <a:p>
            <a:endParaRPr lang="en-GB" dirty="0"/>
          </a:p>
        </p:txBody>
      </p:sp>
    </p:spTree>
    <p:extLst>
      <p:ext uri="{BB962C8B-B14F-4D97-AF65-F5344CB8AC3E}">
        <p14:creationId xmlns:p14="http://schemas.microsoft.com/office/powerpoint/2010/main" val="3011485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63663" y="2862769"/>
            <a:ext cx="1536263" cy="983082"/>
          </a:xfrm>
          <a:prstGeom prst="rect">
            <a:avLst/>
          </a:prstGeom>
        </p:spPr>
        <p:txBody>
          <a:bodyPr vert="horz" wrap="square" lIns="0" tIns="21074" rIns="0" bIns="0" rtlCol="0">
            <a:spAutoFit/>
          </a:bodyPr>
          <a:lstStyle/>
          <a:p>
            <a:pPr marL="6787" marR="2858" indent="-357" algn="ctr">
              <a:lnSpc>
                <a:spcPts val="1457"/>
              </a:lnSpc>
              <a:spcBef>
                <a:spcPts val="166"/>
              </a:spcBef>
            </a:pPr>
            <a:r>
              <a:rPr sz="1266" b="1" dirty="0">
                <a:solidFill>
                  <a:srgbClr val="000000"/>
                </a:solidFill>
              </a:rPr>
              <a:t>School staff might not  </a:t>
            </a:r>
            <a:r>
              <a:rPr lang="en-GB" sz="1266" b="1" dirty="0">
                <a:solidFill>
                  <a:srgbClr val="000000"/>
                </a:solidFill>
              </a:rPr>
              <a:t>always </a:t>
            </a:r>
            <a:r>
              <a:rPr sz="1266" b="1" dirty="0">
                <a:solidFill>
                  <a:srgbClr val="000000"/>
                </a:solidFill>
              </a:rPr>
              <a:t>be experts in social media but that</a:t>
            </a:r>
            <a:r>
              <a:rPr sz="1266" b="1" spc="-28" dirty="0">
                <a:solidFill>
                  <a:srgbClr val="000000"/>
                </a:solidFill>
              </a:rPr>
              <a:t> </a:t>
            </a:r>
            <a:r>
              <a:rPr sz="1266" b="1" dirty="0">
                <a:solidFill>
                  <a:srgbClr val="000000"/>
                </a:solidFill>
              </a:rPr>
              <a:t>doesn’t </a:t>
            </a:r>
            <a:r>
              <a:rPr sz="1266" b="1" spc="3" dirty="0">
                <a:solidFill>
                  <a:srgbClr val="000000"/>
                </a:solidFill>
              </a:rPr>
              <a:t>mean </a:t>
            </a:r>
            <a:r>
              <a:rPr sz="1266" b="1" dirty="0">
                <a:solidFill>
                  <a:srgbClr val="000000"/>
                </a:solidFill>
              </a:rPr>
              <a:t>they can’t</a:t>
            </a:r>
            <a:r>
              <a:rPr sz="1266" b="1" spc="-37" dirty="0">
                <a:solidFill>
                  <a:srgbClr val="000000"/>
                </a:solidFill>
              </a:rPr>
              <a:t> </a:t>
            </a:r>
            <a:r>
              <a:rPr sz="1266" b="1" dirty="0">
                <a:solidFill>
                  <a:srgbClr val="000000"/>
                </a:solidFill>
              </a:rPr>
              <a:t>help.</a:t>
            </a:r>
            <a:endParaRPr sz="1266" dirty="0"/>
          </a:p>
        </p:txBody>
      </p:sp>
      <p:sp>
        <p:nvSpPr>
          <p:cNvPr id="3" name="object 3"/>
          <p:cNvSpPr txBox="1"/>
          <p:nvPr/>
        </p:nvSpPr>
        <p:spPr>
          <a:xfrm>
            <a:off x="2859475" y="2862769"/>
            <a:ext cx="1543407" cy="1175442"/>
          </a:xfrm>
          <a:prstGeom prst="rect">
            <a:avLst/>
          </a:prstGeom>
        </p:spPr>
        <p:txBody>
          <a:bodyPr vert="horz" wrap="square" lIns="0" tIns="21074" rIns="0" bIns="0" rtlCol="0">
            <a:spAutoFit/>
          </a:bodyPr>
          <a:lstStyle/>
          <a:p>
            <a:pPr marL="7144" marR="2858" algn="ctr" defTabSz="547131">
              <a:lnSpc>
                <a:spcPts val="1457"/>
              </a:lnSpc>
              <a:spcBef>
                <a:spcPts val="166"/>
              </a:spcBef>
            </a:pPr>
            <a:r>
              <a:rPr sz="1266" b="1" dirty="0">
                <a:solidFill>
                  <a:prstClr val="black"/>
                </a:solidFill>
                <a:latin typeface="NettoOT-Bold" panose="02000800000000000000" pitchFamily="50" charset="0"/>
                <a:cs typeface="Netto OT"/>
              </a:rPr>
              <a:t>Schools have access</a:t>
            </a:r>
            <a:r>
              <a:rPr sz="1266" b="1" spc="-28" dirty="0">
                <a:solidFill>
                  <a:prstClr val="black"/>
                </a:solidFill>
                <a:latin typeface="NettoOT-Bold" panose="02000800000000000000" pitchFamily="50" charset="0"/>
                <a:cs typeface="Netto OT"/>
              </a:rPr>
              <a:t> </a:t>
            </a:r>
            <a:r>
              <a:rPr sz="1266" b="1" dirty="0">
                <a:solidFill>
                  <a:prstClr val="black"/>
                </a:solidFill>
                <a:latin typeface="NettoOT-Bold" panose="02000800000000000000" pitchFamily="50" charset="0"/>
                <a:cs typeface="Netto OT"/>
              </a:rPr>
              <a:t>to  resources and support  </a:t>
            </a:r>
            <a:r>
              <a:rPr sz="1266" b="1" spc="3" dirty="0">
                <a:solidFill>
                  <a:prstClr val="black"/>
                </a:solidFill>
                <a:latin typeface="NettoOT-Bold" panose="02000800000000000000" pitchFamily="50" charset="0"/>
                <a:cs typeface="Netto OT"/>
              </a:rPr>
              <a:t>services </a:t>
            </a:r>
            <a:r>
              <a:rPr sz="1266" b="1" dirty="0">
                <a:solidFill>
                  <a:prstClr val="black"/>
                </a:solidFill>
                <a:latin typeface="NettoOT-Bold" panose="02000800000000000000" pitchFamily="50" charset="0"/>
                <a:cs typeface="Netto OT"/>
              </a:rPr>
              <a:t>which </a:t>
            </a:r>
            <a:r>
              <a:rPr sz="1266" b="1" spc="-3" dirty="0">
                <a:solidFill>
                  <a:prstClr val="black"/>
                </a:solidFill>
                <a:latin typeface="NettoOT-Bold" panose="02000800000000000000" pitchFamily="50" charset="0"/>
                <a:cs typeface="Netto OT"/>
              </a:rPr>
              <a:t>are  </a:t>
            </a:r>
            <a:r>
              <a:rPr sz="1266" b="1" dirty="0">
                <a:solidFill>
                  <a:prstClr val="black"/>
                </a:solidFill>
                <a:latin typeface="NettoOT-Bold" panose="02000800000000000000" pitchFamily="50" charset="0"/>
                <a:cs typeface="Netto OT"/>
              </a:rPr>
              <a:t>specifically intended  </a:t>
            </a:r>
            <a:r>
              <a:rPr sz="1266" b="1" spc="-3" dirty="0">
                <a:solidFill>
                  <a:prstClr val="black"/>
                </a:solidFill>
                <a:latin typeface="NettoOT-Bold" panose="02000800000000000000" pitchFamily="50" charset="0"/>
                <a:cs typeface="Netto OT"/>
              </a:rPr>
              <a:t>for </a:t>
            </a:r>
            <a:r>
              <a:rPr sz="1266" b="1" dirty="0">
                <a:solidFill>
                  <a:prstClr val="black"/>
                </a:solidFill>
                <a:latin typeface="NettoOT-Bold" panose="02000800000000000000" pitchFamily="50" charset="0"/>
                <a:cs typeface="Netto OT"/>
              </a:rPr>
              <a:t>these kinds of  situations.</a:t>
            </a:r>
            <a:endParaRPr sz="1266" dirty="0">
              <a:solidFill>
                <a:prstClr val="black"/>
              </a:solidFill>
              <a:latin typeface="NettoOT-Bold" panose="02000800000000000000" pitchFamily="50" charset="0"/>
              <a:cs typeface="Netto OT"/>
            </a:endParaRPr>
          </a:p>
        </p:txBody>
      </p:sp>
      <p:sp>
        <p:nvSpPr>
          <p:cNvPr id="4" name="object 4"/>
          <p:cNvSpPr txBox="1"/>
          <p:nvPr/>
        </p:nvSpPr>
        <p:spPr>
          <a:xfrm>
            <a:off x="4628393" y="2862768"/>
            <a:ext cx="1604129" cy="1560163"/>
          </a:xfrm>
          <a:prstGeom prst="rect">
            <a:avLst/>
          </a:prstGeom>
        </p:spPr>
        <p:txBody>
          <a:bodyPr vert="horz" wrap="square" lIns="0" tIns="21074" rIns="0" bIns="0" rtlCol="0">
            <a:spAutoFit/>
          </a:bodyPr>
          <a:lstStyle/>
          <a:p>
            <a:pPr marL="6787" marR="2858" indent="-357" algn="ctr" defTabSz="547131">
              <a:lnSpc>
                <a:spcPts val="1457"/>
              </a:lnSpc>
              <a:spcBef>
                <a:spcPts val="166"/>
              </a:spcBef>
            </a:pPr>
            <a:r>
              <a:rPr sz="1266" b="1" dirty="0">
                <a:solidFill>
                  <a:prstClr val="black"/>
                </a:solidFill>
                <a:latin typeface="NettoOT-Bold" panose="02000800000000000000" pitchFamily="50" charset="0"/>
                <a:cs typeface="Netto OT"/>
              </a:rPr>
              <a:t>Using the tools on  social media is a  positive </a:t>
            </a:r>
            <a:r>
              <a:rPr sz="1266" b="1" spc="-3" dirty="0">
                <a:solidFill>
                  <a:prstClr val="black"/>
                </a:solidFill>
                <a:latin typeface="NettoOT-Bold" panose="02000800000000000000" pitchFamily="50" charset="0"/>
                <a:cs typeface="Netto OT"/>
              </a:rPr>
              <a:t>first </a:t>
            </a:r>
            <a:r>
              <a:rPr sz="1266" b="1" dirty="0">
                <a:solidFill>
                  <a:prstClr val="black"/>
                </a:solidFill>
                <a:latin typeface="NettoOT-Bold" panose="02000800000000000000" pitchFamily="50" charset="0"/>
                <a:cs typeface="Netto OT"/>
              </a:rPr>
              <a:t>step, but  even if you successfully  block someone online,  it doesn’t always block  the emotions you</a:t>
            </a:r>
            <a:r>
              <a:rPr sz="1266" b="1" spc="-26" dirty="0">
                <a:solidFill>
                  <a:prstClr val="black"/>
                </a:solidFill>
                <a:latin typeface="NettoOT-Bold" panose="02000800000000000000" pitchFamily="50" charset="0"/>
                <a:cs typeface="Netto OT"/>
              </a:rPr>
              <a:t> </a:t>
            </a:r>
            <a:r>
              <a:rPr sz="1266" b="1" dirty="0">
                <a:solidFill>
                  <a:prstClr val="black"/>
                </a:solidFill>
                <a:latin typeface="NettoOT-Bold" panose="02000800000000000000" pitchFamily="50" charset="0"/>
                <a:cs typeface="Netto OT"/>
              </a:rPr>
              <a:t>might  be</a:t>
            </a:r>
            <a:r>
              <a:rPr sz="1266" b="1" spc="-6" dirty="0">
                <a:solidFill>
                  <a:prstClr val="black"/>
                </a:solidFill>
                <a:latin typeface="NettoOT-Bold" panose="02000800000000000000" pitchFamily="50" charset="0"/>
                <a:cs typeface="Netto OT"/>
              </a:rPr>
              <a:t> </a:t>
            </a:r>
            <a:r>
              <a:rPr sz="1266" b="1" dirty="0">
                <a:solidFill>
                  <a:prstClr val="black"/>
                </a:solidFill>
                <a:latin typeface="NettoOT-Bold" panose="02000800000000000000" pitchFamily="50" charset="0"/>
                <a:cs typeface="Netto OT"/>
              </a:rPr>
              <a:t>feeling.</a:t>
            </a:r>
            <a:endParaRPr sz="1266" dirty="0">
              <a:solidFill>
                <a:prstClr val="black"/>
              </a:solidFill>
              <a:latin typeface="NettoOT-Bold" panose="02000800000000000000" pitchFamily="50" charset="0"/>
              <a:cs typeface="Netto OT"/>
            </a:endParaRPr>
          </a:p>
        </p:txBody>
      </p:sp>
      <p:sp>
        <p:nvSpPr>
          <p:cNvPr id="5" name="object 5"/>
          <p:cNvSpPr txBox="1"/>
          <p:nvPr/>
        </p:nvSpPr>
        <p:spPr>
          <a:xfrm>
            <a:off x="6458307" y="2862769"/>
            <a:ext cx="1542693" cy="1175442"/>
          </a:xfrm>
          <a:prstGeom prst="rect">
            <a:avLst/>
          </a:prstGeom>
        </p:spPr>
        <p:txBody>
          <a:bodyPr vert="horz" wrap="square" lIns="0" tIns="21074" rIns="0" bIns="0" rtlCol="0">
            <a:spAutoFit/>
          </a:bodyPr>
          <a:lstStyle/>
          <a:p>
            <a:pPr marL="7144" marR="2858" algn="ctr" defTabSz="547131">
              <a:lnSpc>
                <a:spcPts val="1457"/>
              </a:lnSpc>
              <a:spcBef>
                <a:spcPts val="166"/>
              </a:spcBef>
            </a:pPr>
            <a:r>
              <a:rPr sz="1266" b="1" dirty="0">
                <a:solidFill>
                  <a:prstClr val="black"/>
                </a:solidFill>
                <a:latin typeface="NettoOT-Bold" panose="02000800000000000000" pitchFamily="50" charset="0"/>
                <a:cs typeface="Netto OT"/>
              </a:rPr>
              <a:t>If you don’t feel  comfortable talking to  teachers right </a:t>
            </a:r>
            <a:r>
              <a:rPr sz="1266" b="1" spc="-11" dirty="0">
                <a:solidFill>
                  <a:prstClr val="black"/>
                </a:solidFill>
                <a:latin typeface="NettoOT-Bold" panose="02000800000000000000" pitchFamily="50" charset="0"/>
                <a:cs typeface="Netto OT"/>
              </a:rPr>
              <a:t>away,  </a:t>
            </a:r>
            <a:r>
              <a:rPr sz="1266" b="1" dirty="0">
                <a:solidFill>
                  <a:prstClr val="black"/>
                </a:solidFill>
                <a:latin typeface="NettoOT-Bold" panose="02000800000000000000" pitchFamily="50" charset="0"/>
                <a:cs typeface="Netto OT"/>
              </a:rPr>
              <a:t>there </a:t>
            </a:r>
            <a:r>
              <a:rPr sz="1266" b="1" spc="-3" dirty="0">
                <a:solidFill>
                  <a:prstClr val="black"/>
                </a:solidFill>
                <a:latin typeface="NettoOT-Bold" panose="02000800000000000000" pitchFamily="50" charset="0"/>
                <a:cs typeface="Netto OT"/>
              </a:rPr>
              <a:t>are </a:t>
            </a:r>
            <a:r>
              <a:rPr sz="1266" b="1" dirty="0">
                <a:solidFill>
                  <a:prstClr val="black"/>
                </a:solidFill>
                <a:latin typeface="NettoOT-Bold" panose="02000800000000000000" pitchFamily="50" charset="0"/>
                <a:cs typeface="Netto OT"/>
              </a:rPr>
              <a:t>helplines</a:t>
            </a:r>
            <a:r>
              <a:rPr sz="1266" b="1" spc="-20" dirty="0">
                <a:solidFill>
                  <a:prstClr val="black"/>
                </a:solidFill>
                <a:latin typeface="NettoOT-Bold" panose="02000800000000000000" pitchFamily="50" charset="0"/>
                <a:cs typeface="Netto OT"/>
              </a:rPr>
              <a:t> </a:t>
            </a:r>
            <a:r>
              <a:rPr sz="1266" b="1" dirty="0">
                <a:solidFill>
                  <a:prstClr val="black"/>
                </a:solidFill>
                <a:latin typeface="NettoOT-Bold" panose="02000800000000000000" pitchFamily="50" charset="0"/>
                <a:cs typeface="Netto OT"/>
              </a:rPr>
              <a:t>you  can call </a:t>
            </a:r>
            <a:r>
              <a:rPr sz="1266" b="1" spc="-3" dirty="0">
                <a:solidFill>
                  <a:prstClr val="black"/>
                </a:solidFill>
                <a:latin typeface="NettoOT-Bold" panose="02000800000000000000" pitchFamily="50" charset="0"/>
                <a:cs typeface="Netto OT"/>
              </a:rPr>
              <a:t>for </a:t>
            </a:r>
            <a:r>
              <a:rPr sz="1266" b="1" dirty="0">
                <a:solidFill>
                  <a:prstClr val="black"/>
                </a:solidFill>
                <a:latin typeface="NettoOT-Bold" panose="02000800000000000000" pitchFamily="50" charset="0"/>
                <a:cs typeface="Netto OT"/>
              </a:rPr>
              <a:t>advice and  support</a:t>
            </a:r>
            <a:r>
              <a:rPr sz="1266" b="1" spc="-6" dirty="0">
                <a:solidFill>
                  <a:prstClr val="black"/>
                </a:solidFill>
                <a:latin typeface="NettoOT-Bold" panose="02000800000000000000" pitchFamily="50" charset="0"/>
                <a:cs typeface="Netto OT"/>
              </a:rPr>
              <a:t> </a:t>
            </a:r>
            <a:r>
              <a:rPr sz="1266" b="1" dirty="0">
                <a:solidFill>
                  <a:prstClr val="black"/>
                </a:solidFill>
                <a:latin typeface="NettoOT-Bold" panose="02000800000000000000" pitchFamily="50" charset="0"/>
                <a:cs typeface="Netto OT"/>
              </a:rPr>
              <a:t>too.</a:t>
            </a:r>
            <a:endParaRPr sz="1266" dirty="0">
              <a:solidFill>
                <a:prstClr val="black"/>
              </a:solidFill>
              <a:latin typeface="NettoOT-Bold" panose="02000800000000000000" pitchFamily="50" charset="0"/>
              <a:cs typeface="Netto OT"/>
            </a:endParaRPr>
          </a:p>
        </p:txBody>
      </p:sp>
      <p:sp>
        <p:nvSpPr>
          <p:cNvPr id="6" name="object 6"/>
          <p:cNvSpPr/>
          <p:nvPr/>
        </p:nvSpPr>
        <p:spPr>
          <a:xfrm>
            <a:off x="5021379" y="1861942"/>
            <a:ext cx="764403" cy="821672"/>
          </a:xfrm>
          <a:prstGeom prst="rect">
            <a:avLst/>
          </a:prstGeom>
          <a:blipFill>
            <a:blip r:embed="rId3" cstate="screen">
              <a:extLst>
                <a:ext uri="{28A0092B-C50C-407E-A947-70E740481C1C}">
                  <a14:useLocalDpi xmlns:a14="http://schemas.microsoft.com/office/drawing/2010/main"/>
                </a:ext>
              </a:extLst>
            </a:blip>
            <a:stretch>
              <a:fillRect/>
            </a:stretch>
          </a:blipFill>
        </p:spPr>
        <p:txBody>
          <a:bodyPr wrap="square" lIns="0" tIns="0" rIns="0" bIns="0" rtlCol="0"/>
          <a:lstStyle/>
          <a:p>
            <a:pPr defTabSz="547131"/>
            <a:endParaRPr sz="808" dirty="0">
              <a:solidFill>
                <a:prstClr val="black"/>
              </a:solidFill>
              <a:latin typeface="NettoOT-Bold" panose="02000800000000000000" pitchFamily="50" charset="0"/>
            </a:endParaRPr>
          </a:p>
        </p:txBody>
      </p:sp>
      <p:sp>
        <p:nvSpPr>
          <p:cNvPr id="7" name="object 7"/>
          <p:cNvSpPr/>
          <p:nvPr/>
        </p:nvSpPr>
        <p:spPr>
          <a:xfrm>
            <a:off x="6816668" y="1861942"/>
            <a:ext cx="764403" cy="821672"/>
          </a:xfrm>
          <a:prstGeom prst="rect">
            <a:avLst/>
          </a:prstGeom>
          <a:blipFill>
            <a:blip r:embed="rId3" cstate="screen">
              <a:extLst>
                <a:ext uri="{28A0092B-C50C-407E-A947-70E740481C1C}">
                  <a14:useLocalDpi xmlns:a14="http://schemas.microsoft.com/office/drawing/2010/main"/>
                </a:ext>
              </a:extLst>
            </a:blip>
            <a:stretch>
              <a:fillRect/>
            </a:stretch>
          </a:blipFill>
        </p:spPr>
        <p:txBody>
          <a:bodyPr wrap="square" lIns="0" tIns="0" rIns="0" bIns="0" rtlCol="0"/>
          <a:lstStyle/>
          <a:p>
            <a:pPr defTabSz="547131"/>
            <a:endParaRPr sz="808" dirty="0">
              <a:solidFill>
                <a:prstClr val="black"/>
              </a:solidFill>
              <a:latin typeface="NettoOT-Bold" panose="02000800000000000000" pitchFamily="50" charset="0"/>
            </a:endParaRPr>
          </a:p>
        </p:txBody>
      </p:sp>
      <p:sp>
        <p:nvSpPr>
          <p:cNvPr id="8" name="object 8"/>
          <p:cNvSpPr/>
          <p:nvPr/>
        </p:nvSpPr>
        <p:spPr>
          <a:xfrm>
            <a:off x="3211760" y="1861942"/>
            <a:ext cx="764403" cy="821672"/>
          </a:xfrm>
          <a:prstGeom prst="rect">
            <a:avLst/>
          </a:prstGeom>
          <a:blipFill>
            <a:blip r:embed="rId3" cstate="screen">
              <a:extLst>
                <a:ext uri="{28A0092B-C50C-407E-A947-70E740481C1C}">
                  <a14:useLocalDpi xmlns:a14="http://schemas.microsoft.com/office/drawing/2010/main"/>
                </a:ext>
              </a:extLst>
            </a:blip>
            <a:stretch>
              <a:fillRect/>
            </a:stretch>
          </a:blipFill>
        </p:spPr>
        <p:txBody>
          <a:bodyPr wrap="square" lIns="0" tIns="0" rIns="0" bIns="0" rtlCol="0"/>
          <a:lstStyle/>
          <a:p>
            <a:pPr defTabSz="547131"/>
            <a:endParaRPr sz="808" dirty="0">
              <a:solidFill>
                <a:prstClr val="black"/>
              </a:solidFill>
              <a:latin typeface="NettoOT-Bold" panose="02000800000000000000" pitchFamily="50" charset="0"/>
            </a:endParaRPr>
          </a:p>
        </p:txBody>
      </p:sp>
      <p:sp>
        <p:nvSpPr>
          <p:cNvPr id="9" name="object 9"/>
          <p:cNvSpPr/>
          <p:nvPr/>
        </p:nvSpPr>
        <p:spPr>
          <a:xfrm>
            <a:off x="1473143" y="1861942"/>
            <a:ext cx="764403" cy="821672"/>
          </a:xfrm>
          <a:prstGeom prst="rect">
            <a:avLst/>
          </a:prstGeom>
          <a:blipFill>
            <a:blip r:embed="rId3" cstate="screen">
              <a:extLst>
                <a:ext uri="{28A0092B-C50C-407E-A947-70E740481C1C}">
                  <a14:useLocalDpi xmlns:a14="http://schemas.microsoft.com/office/drawing/2010/main"/>
                </a:ext>
              </a:extLst>
            </a:blip>
            <a:stretch>
              <a:fillRect/>
            </a:stretch>
          </a:blipFill>
        </p:spPr>
        <p:txBody>
          <a:bodyPr wrap="square" lIns="0" tIns="0" rIns="0" bIns="0" rtlCol="0"/>
          <a:lstStyle/>
          <a:p>
            <a:pPr defTabSz="547131"/>
            <a:endParaRPr sz="808" dirty="0">
              <a:solidFill>
                <a:prstClr val="black"/>
              </a:solidFill>
              <a:latin typeface="NettoOT-Bold" panose="02000800000000000000" pitchFamily="50"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3E28C-F212-4DBA-B46F-78A5D525442A}"/>
              </a:ext>
            </a:extLst>
          </p:cNvPr>
          <p:cNvSpPr>
            <a:spLocks noGrp="1"/>
          </p:cNvSpPr>
          <p:nvPr>
            <p:ph type="title"/>
          </p:nvPr>
        </p:nvSpPr>
        <p:spPr/>
        <p:txBody>
          <a:bodyPr/>
          <a:lstStyle/>
          <a:p>
            <a:r>
              <a:rPr lang="en-GB" dirty="0"/>
              <a:t>Support	</a:t>
            </a:r>
          </a:p>
        </p:txBody>
      </p:sp>
      <p:sp>
        <p:nvSpPr>
          <p:cNvPr id="3" name="Content Placeholder 2">
            <a:extLst>
              <a:ext uri="{FF2B5EF4-FFF2-40B4-BE49-F238E27FC236}">
                <a16:creationId xmlns:a16="http://schemas.microsoft.com/office/drawing/2014/main" id="{CCC6E62D-2E18-4394-8407-61907165CCC1}"/>
              </a:ext>
            </a:extLst>
          </p:cNvPr>
          <p:cNvSpPr>
            <a:spLocks noGrp="1"/>
          </p:cNvSpPr>
          <p:nvPr>
            <p:ph idx="1"/>
          </p:nvPr>
        </p:nvSpPr>
        <p:spPr/>
        <p:txBody>
          <a:bodyPr>
            <a:normAutofit/>
          </a:bodyPr>
          <a:lstStyle/>
          <a:p>
            <a:r>
              <a:rPr lang="en-GB" sz="2100" dirty="0"/>
              <a:t>The Online Safety section of the Students section of the school  website</a:t>
            </a:r>
          </a:p>
          <a:p>
            <a:endParaRPr lang="en-GB" sz="2100" dirty="0"/>
          </a:p>
          <a:p>
            <a:r>
              <a:rPr lang="en-GB" sz="2100" dirty="0">
                <a:hlinkClick r:id="rId2"/>
              </a:rPr>
              <a:t>https://www.herschel.slough.sch.uk/For-Students/Online-Safety</a:t>
            </a:r>
            <a:endParaRPr lang="en-GB" sz="2100" dirty="0"/>
          </a:p>
          <a:p>
            <a:endParaRPr lang="en-GB" sz="2100" dirty="0"/>
          </a:p>
          <a:p>
            <a:r>
              <a:rPr lang="en-GB" sz="2100" dirty="0"/>
              <a:t>There is a link to this on you Safeguarding channel on Teams. </a:t>
            </a:r>
          </a:p>
          <a:p>
            <a:r>
              <a:rPr lang="en-GB" sz="2100" dirty="0"/>
              <a:t>There are links to useful reporting tools, such as to Childline, CEOP, the IWF (Internet Watch foundation) which has support on how to get an online image removed.</a:t>
            </a:r>
          </a:p>
        </p:txBody>
      </p:sp>
    </p:spTree>
    <p:extLst>
      <p:ext uri="{BB962C8B-B14F-4D97-AF65-F5344CB8AC3E}">
        <p14:creationId xmlns:p14="http://schemas.microsoft.com/office/powerpoint/2010/main" val="1623694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anim calcmode="lin" valueType="num">
                                      <p:cBhvr>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1000"/>
                                        <p:tgtEl>
                                          <p:spTgt spid="3">
                                            <p:txEl>
                                              <p:pRg st="2" end="2"/>
                                            </p:txEl>
                                          </p:spTgt>
                                        </p:tgtEl>
                                      </p:cBhvr>
                                    </p:animEffect>
                                    <p:anim calcmode="lin" valueType="num">
                                      <p:cBhvr>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1000"/>
                                        <p:tgtEl>
                                          <p:spTgt spid="3">
                                            <p:txEl>
                                              <p:pRg st="4" end="4"/>
                                            </p:txEl>
                                          </p:spTgt>
                                        </p:tgtEl>
                                      </p:cBhvr>
                                    </p:animEffect>
                                    <p:anim calcmode="lin" valueType="num">
                                      <p:cBhvr>
                                        <p:cTn id="2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anim calcmode="lin" valueType="num">
                                      <p:cBhvr>
                                        <p:cTn id="3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AA0FC-CE99-4524-BFCE-1F17F054B815}"/>
              </a:ext>
            </a:extLst>
          </p:cNvPr>
          <p:cNvSpPr>
            <a:spLocks noGrp="1"/>
          </p:cNvSpPr>
          <p:nvPr>
            <p:ph type="title"/>
          </p:nvPr>
        </p:nvSpPr>
        <p:spPr/>
        <p:txBody>
          <a:bodyPr/>
          <a:lstStyle/>
          <a:p>
            <a:r>
              <a:rPr lang="en-GB" dirty="0"/>
              <a:t>To finish	</a:t>
            </a:r>
          </a:p>
        </p:txBody>
      </p:sp>
      <p:sp>
        <p:nvSpPr>
          <p:cNvPr id="3" name="Content Placeholder 2">
            <a:extLst>
              <a:ext uri="{FF2B5EF4-FFF2-40B4-BE49-F238E27FC236}">
                <a16:creationId xmlns:a16="http://schemas.microsoft.com/office/drawing/2014/main" id="{151680D2-C177-472A-89CE-1A31284AC3DD}"/>
              </a:ext>
            </a:extLst>
          </p:cNvPr>
          <p:cNvSpPr>
            <a:spLocks noGrp="1"/>
          </p:cNvSpPr>
          <p:nvPr>
            <p:ph idx="1"/>
          </p:nvPr>
        </p:nvSpPr>
        <p:spPr/>
        <p:txBody>
          <a:bodyPr>
            <a:normAutofit/>
          </a:bodyPr>
          <a:lstStyle/>
          <a:p>
            <a:r>
              <a:rPr lang="en-GB" sz="2400" dirty="0"/>
              <a:t>If there is anything that has concerned or worried you from this session, please speak to a trusted adult.</a:t>
            </a:r>
          </a:p>
          <a:p>
            <a:r>
              <a:rPr lang="en-GB" sz="2400" dirty="0"/>
              <a:t>Or think about all the other ways you could raise a concern and choose one of those.</a:t>
            </a:r>
          </a:p>
          <a:p>
            <a:r>
              <a:rPr lang="en-GB" sz="2400" dirty="0"/>
              <a:t>Now please complete the ‘just send it’ evaluation sheet.</a:t>
            </a:r>
          </a:p>
        </p:txBody>
      </p:sp>
    </p:spTree>
    <p:extLst>
      <p:ext uri="{BB962C8B-B14F-4D97-AF65-F5344CB8AC3E}">
        <p14:creationId xmlns:p14="http://schemas.microsoft.com/office/powerpoint/2010/main" val="1283200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21173874">
            <a:off x="324087" y="498694"/>
            <a:ext cx="2247740" cy="730844"/>
          </a:xfrm>
          <a:prstGeom prst="rect">
            <a:avLst/>
          </a:prstGeom>
        </p:spPr>
      </p:pic>
      <p:grpSp>
        <p:nvGrpSpPr>
          <p:cNvPr id="8" name="Group 7"/>
          <p:cNvGrpSpPr/>
          <p:nvPr/>
        </p:nvGrpSpPr>
        <p:grpSpPr>
          <a:xfrm>
            <a:off x="5571470" y="1794599"/>
            <a:ext cx="3359880" cy="1203825"/>
            <a:chOff x="3859627" y="391059"/>
            <a:chExt cx="4657051" cy="1746994"/>
          </a:xfrm>
        </p:grpSpPr>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3859627" y="391059"/>
              <a:ext cx="4540094" cy="1746994"/>
            </a:xfrm>
            <a:prstGeom prst="rect">
              <a:avLst/>
            </a:prstGeom>
          </p:spPr>
        </p:pic>
        <p:sp>
          <p:nvSpPr>
            <p:cNvPr id="10" name="Rectangle 9"/>
            <p:cNvSpPr/>
            <p:nvPr/>
          </p:nvSpPr>
          <p:spPr>
            <a:xfrm>
              <a:off x="3986811" y="583414"/>
              <a:ext cx="4529867" cy="1027286"/>
            </a:xfrm>
            <a:prstGeom prst="rect">
              <a:avLst/>
            </a:prstGeom>
          </p:spPr>
          <p:txBody>
            <a:bodyPr wrap="square">
              <a:spAutoFit/>
            </a:bodyPr>
            <a:lstStyle/>
            <a:p>
              <a:r>
                <a:rPr lang="en-GB" sz="2000" dirty="0">
                  <a:solidFill>
                    <a:schemeClr val="bg1"/>
                  </a:solidFill>
                </a:rPr>
                <a:t>“Girls have a more negative experience online” </a:t>
              </a:r>
            </a:p>
          </p:txBody>
        </p:sp>
      </p:grpSp>
      <p:pic>
        <p:nvPicPr>
          <p:cNvPr id="12" name="Picture 11"/>
          <p:cNvPicPr>
            <a:picLocks noChangeAspect="1"/>
          </p:cNvPicPr>
          <p:nvPr/>
        </p:nvPicPr>
        <p:blipFill>
          <a:blip r:embed="rId4">
            <a:extLst>
              <a:ext uri="{28A0092B-C50C-407E-A947-70E740481C1C}">
                <a14:useLocalDpi xmlns:a14="http://schemas.microsoft.com/office/drawing/2010/main"/>
              </a:ext>
            </a:extLst>
          </a:blip>
          <a:stretch>
            <a:fillRect/>
          </a:stretch>
        </p:blipFill>
        <p:spPr>
          <a:xfrm rot="4994858">
            <a:off x="-71938" y="2031399"/>
            <a:ext cx="4350075" cy="3505555"/>
          </a:xfrm>
          <a:prstGeom prst="rect">
            <a:avLst/>
          </a:prstGeom>
          <a:ln>
            <a:solidFill>
              <a:schemeClr val="tx1"/>
            </a:solidFill>
          </a:ln>
        </p:spPr>
      </p:pic>
      <p:pic>
        <p:nvPicPr>
          <p:cNvPr id="13" name="Picture 12"/>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4535808" y="3461227"/>
            <a:ext cx="3697474" cy="2955851"/>
          </a:xfrm>
          <a:prstGeom prst="rect">
            <a:avLst/>
          </a:prstGeom>
        </p:spPr>
      </p:pic>
      <p:sp>
        <p:nvSpPr>
          <p:cNvPr id="14" name="Rectangle 13"/>
          <p:cNvSpPr/>
          <p:nvPr/>
        </p:nvSpPr>
        <p:spPr>
          <a:xfrm>
            <a:off x="4784935" y="3969656"/>
            <a:ext cx="2998381" cy="1938992"/>
          </a:xfrm>
          <a:prstGeom prst="rect">
            <a:avLst/>
          </a:prstGeom>
        </p:spPr>
        <p:txBody>
          <a:bodyPr wrap="square">
            <a:spAutoFit/>
          </a:bodyPr>
          <a:lstStyle/>
          <a:p>
            <a:r>
              <a:rPr lang="en-GB" sz="2000" dirty="0">
                <a:solidFill>
                  <a:schemeClr val="bg1"/>
                </a:solidFill>
              </a:rPr>
              <a:t>Fill out exit slip and tear off any question you have and put it in the anonymous question box. This will be answered at the next lesson. </a:t>
            </a:r>
          </a:p>
        </p:txBody>
      </p:sp>
      <p:grpSp>
        <p:nvGrpSpPr>
          <p:cNvPr id="16" name="Group 15"/>
          <p:cNvGrpSpPr/>
          <p:nvPr/>
        </p:nvGrpSpPr>
        <p:grpSpPr>
          <a:xfrm>
            <a:off x="3732398" y="691809"/>
            <a:ext cx="4380243" cy="1880745"/>
            <a:chOff x="3846757" y="1123992"/>
            <a:chExt cx="4380243" cy="1880745"/>
          </a:xfrm>
        </p:grpSpPr>
        <p:sp>
          <p:nvSpPr>
            <p:cNvPr id="7" name="Rectangle 6"/>
            <p:cNvSpPr/>
            <p:nvPr/>
          </p:nvSpPr>
          <p:spPr>
            <a:xfrm>
              <a:off x="4371957" y="1204092"/>
              <a:ext cx="3855043" cy="830997"/>
            </a:xfrm>
            <a:prstGeom prst="rect">
              <a:avLst/>
            </a:prstGeom>
          </p:spPr>
          <p:txBody>
            <a:bodyPr wrap="square">
              <a:spAutoFit/>
            </a:bodyPr>
            <a:lstStyle/>
            <a:p>
              <a:r>
                <a:rPr lang="en-GB" sz="2400" dirty="0"/>
                <a:t>What do you now think about our starter question?</a:t>
              </a:r>
            </a:p>
          </p:txBody>
        </p:sp>
        <p:pic>
          <p:nvPicPr>
            <p:cNvPr id="15" name="Picture 14"/>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846757" y="1123992"/>
              <a:ext cx="968693" cy="1880745"/>
            </a:xfrm>
            <a:prstGeom prst="rect">
              <a:avLst/>
            </a:prstGeom>
          </p:spPr>
        </p:pic>
      </p:grpSp>
      <p:sp>
        <p:nvSpPr>
          <p:cNvPr id="2" name="Rectangle 1">
            <a:extLst>
              <a:ext uri="{FF2B5EF4-FFF2-40B4-BE49-F238E27FC236}">
                <a16:creationId xmlns:a16="http://schemas.microsoft.com/office/drawing/2014/main" id="{5080EB7D-9E92-4596-BF84-4FA39BE02A5B}"/>
              </a:ext>
            </a:extLst>
          </p:cNvPr>
          <p:cNvSpPr/>
          <p:nvPr/>
        </p:nvSpPr>
        <p:spPr>
          <a:xfrm>
            <a:off x="1197204" y="1794599"/>
            <a:ext cx="433633" cy="132549"/>
          </a:xfrm>
          <a:prstGeom prst="rect">
            <a:avLst/>
          </a:prstGeom>
          <a:solidFill>
            <a:schemeClr val="bg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887931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05AFD-3F53-433B-B023-A6C38C088D97}"/>
              </a:ext>
            </a:extLst>
          </p:cNvPr>
          <p:cNvSpPr>
            <a:spLocks noGrp="1"/>
          </p:cNvSpPr>
          <p:nvPr>
            <p:ph type="title"/>
          </p:nvPr>
        </p:nvSpPr>
        <p:spPr>
          <a:xfrm>
            <a:off x="768097" y="1296162"/>
            <a:ext cx="3323844" cy="1124712"/>
          </a:xfrm>
        </p:spPr>
        <p:txBody>
          <a:bodyPr>
            <a:normAutofit/>
          </a:bodyPr>
          <a:lstStyle/>
          <a:p>
            <a:r>
              <a:rPr lang="en-GB" dirty="0"/>
              <a:t>Q&amp;A</a:t>
            </a:r>
          </a:p>
        </p:txBody>
      </p:sp>
      <p:sp>
        <p:nvSpPr>
          <p:cNvPr id="3" name="Content Placeholder 2">
            <a:extLst>
              <a:ext uri="{FF2B5EF4-FFF2-40B4-BE49-F238E27FC236}">
                <a16:creationId xmlns:a16="http://schemas.microsoft.com/office/drawing/2014/main" id="{A84223DE-1EEC-42FB-9F99-F5CCC086F083}"/>
              </a:ext>
            </a:extLst>
          </p:cNvPr>
          <p:cNvSpPr>
            <a:spLocks noGrp="1"/>
          </p:cNvSpPr>
          <p:nvPr>
            <p:ph type="body" idx="1"/>
          </p:nvPr>
        </p:nvSpPr>
        <p:spPr>
          <a:xfrm>
            <a:off x="768097" y="2571750"/>
            <a:ext cx="4091941" cy="3245954"/>
          </a:xfrm>
        </p:spPr>
        <p:txBody>
          <a:bodyPr>
            <a:noAutofit/>
          </a:bodyPr>
          <a:lstStyle/>
          <a:p>
            <a:r>
              <a:rPr lang="en-GB" sz="1800" dirty="0"/>
              <a:t>During next week’s session there will be a Q and A session, so please make a note of any questions you may have</a:t>
            </a:r>
          </a:p>
          <a:p>
            <a:r>
              <a:rPr lang="en-GB" sz="1800" dirty="0"/>
              <a:t>However, if you have any concerns about any of the issues raised today, please don’t wait until next week. Please raise them immediately. </a:t>
            </a:r>
          </a:p>
          <a:p>
            <a:r>
              <a:rPr lang="en-GB" sz="1800" dirty="0"/>
              <a:t>You can do this be speaking to your teacher after the lesson or if you are more comfortable doing so, by messaging any teacher you feel comfortable raising your concerns with.</a:t>
            </a:r>
          </a:p>
        </p:txBody>
      </p:sp>
      <p:pic>
        <p:nvPicPr>
          <p:cNvPr id="7" name="Graphic 6" descr="Questions">
            <a:extLst>
              <a:ext uri="{FF2B5EF4-FFF2-40B4-BE49-F238E27FC236}">
                <a16:creationId xmlns:a16="http://schemas.microsoft.com/office/drawing/2014/main" id="{AB708BC2-6BED-4379-802C-70E64B1935B9}"/>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572000" y="1383030"/>
            <a:ext cx="4091941" cy="4091941"/>
          </a:xfrm>
          <a:prstGeom prst="rect">
            <a:avLst/>
          </a:prstGeom>
        </p:spPr>
      </p:pic>
    </p:spTree>
    <p:extLst>
      <p:ext uri="{BB962C8B-B14F-4D97-AF65-F5344CB8AC3E}">
        <p14:creationId xmlns:p14="http://schemas.microsoft.com/office/powerpoint/2010/main" val="28646188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3358" y="3305197"/>
            <a:ext cx="8472384" cy="2398020"/>
          </a:xfrm>
          <a:prstGeom prst="rect">
            <a:avLst/>
          </a:prstGeom>
        </p:spPr>
      </p:pic>
      <p:sp>
        <p:nvSpPr>
          <p:cNvPr id="8" name="Rectangle 7"/>
          <p:cNvSpPr/>
          <p:nvPr/>
        </p:nvSpPr>
        <p:spPr>
          <a:xfrm>
            <a:off x="1360967" y="3771590"/>
            <a:ext cx="6836736" cy="954107"/>
          </a:xfrm>
          <a:prstGeom prst="rect">
            <a:avLst/>
          </a:prstGeom>
        </p:spPr>
        <p:txBody>
          <a:bodyPr wrap="square">
            <a:spAutoFit/>
          </a:bodyPr>
          <a:lstStyle/>
          <a:p>
            <a:r>
              <a:rPr lang="en-GB" sz="2800" dirty="0">
                <a:solidFill>
                  <a:schemeClr val="bg1"/>
                </a:solidFill>
              </a:rPr>
              <a:t>Speak to the person beside you: do you agree, do you disagree? Why?</a:t>
            </a:r>
          </a:p>
        </p:txBody>
      </p:sp>
      <p:sp>
        <p:nvSpPr>
          <p:cNvPr id="9" name="Rectangle 8"/>
          <p:cNvSpPr/>
          <p:nvPr/>
        </p:nvSpPr>
        <p:spPr>
          <a:xfrm>
            <a:off x="1268818" y="4891552"/>
            <a:ext cx="1793359" cy="523220"/>
          </a:xfrm>
          <a:prstGeom prst="rect">
            <a:avLst/>
          </a:prstGeom>
        </p:spPr>
        <p:txBody>
          <a:bodyPr wrap="square">
            <a:spAutoFit/>
          </a:bodyPr>
          <a:lstStyle/>
          <a:p>
            <a:pPr algn="ctr"/>
            <a:r>
              <a:rPr lang="en-GB" sz="2800" b="1" dirty="0">
                <a:solidFill>
                  <a:schemeClr val="bg1"/>
                </a:solidFill>
              </a:rPr>
              <a:t>Class vote</a:t>
            </a:r>
          </a:p>
        </p:txBody>
      </p:sp>
      <p:grpSp>
        <p:nvGrpSpPr>
          <p:cNvPr id="15" name="Group 14"/>
          <p:cNvGrpSpPr/>
          <p:nvPr/>
        </p:nvGrpSpPr>
        <p:grpSpPr>
          <a:xfrm>
            <a:off x="380044" y="1028085"/>
            <a:ext cx="5578840" cy="2137144"/>
            <a:chOff x="1268818" y="661360"/>
            <a:chExt cx="5578840" cy="2137144"/>
          </a:xfrm>
        </p:grpSpPr>
        <p:pic>
          <p:nvPicPr>
            <p:cNvPr id="13" name="Picture 1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68818" y="661360"/>
              <a:ext cx="1100753" cy="2137144"/>
            </a:xfrm>
            <a:prstGeom prst="rect">
              <a:avLst/>
            </a:prstGeom>
          </p:spPr>
        </p:pic>
        <p:sp>
          <p:nvSpPr>
            <p:cNvPr id="14" name="TextBox 13"/>
            <p:cNvSpPr txBox="1"/>
            <p:nvPr/>
          </p:nvSpPr>
          <p:spPr>
            <a:xfrm>
              <a:off x="2157592" y="1623078"/>
              <a:ext cx="4690066" cy="769441"/>
            </a:xfrm>
            <a:prstGeom prst="rect">
              <a:avLst/>
            </a:prstGeom>
            <a:noFill/>
          </p:spPr>
          <p:txBody>
            <a:bodyPr wrap="none" rtlCol="0">
              <a:spAutoFit/>
            </a:bodyPr>
            <a:lstStyle/>
            <a:p>
              <a:r>
                <a:rPr lang="en-GB" sz="4400" dirty="0"/>
                <a:t>What do you think?</a:t>
              </a:r>
            </a:p>
          </p:txBody>
        </p:sp>
      </p:grpSp>
      <p:grpSp>
        <p:nvGrpSpPr>
          <p:cNvPr id="22" name="Group 21"/>
          <p:cNvGrpSpPr/>
          <p:nvPr/>
        </p:nvGrpSpPr>
        <p:grpSpPr>
          <a:xfrm>
            <a:off x="3859627" y="391059"/>
            <a:ext cx="4657051" cy="1746994"/>
            <a:chOff x="3859627" y="391059"/>
            <a:chExt cx="4657051" cy="1746994"/>
          </a:xfrm>
        </p:grpSpPr>
        <p:pic>
          <p:nvPicPr>
            <p:cNvPr id="16" name="Picture 1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3859627" y="391059"/>
              <a:ext cx="4540094" cy="1746994"/>
            </a:xfrm>
            <a:prstGeom prst="rect">
              <a:avLst/>
            </a:prstGeom>
          </p:spPr>
        </p:pic>
        <p:sp>
          <p:nvSpPr>
            <p:cNvPr id="17" name="Rectangle 16"/>
            <p:cNvSpPr/>
            <p:nvPr/>
          </p:nvSpPr>
          <p:spPr>
            <a:xfrm>
              <a:off x="3986811" y="583415"/>
              <a:ext cx="4529867" cy="954107"/>
            </a:xfrm>
            <a:prstGeom prst="rect">
              <a:avLst/>
            </a:prstGeom>
          </p:spPr>
          <p:txBody>
            <a:bodyPr wrap="square">
              <a:spAutoFit/>
            </a:bodyPr>
            <a:lstStyle/>
            <a:p>
              <a:r>
                <a:rPr lang="en-GB" sz="2800" dirty="0">
                  <a:solidFill>
                    <a:schemeClr val="bg1"/>
                  </a:solidFill>
                </a:rPr>
                <a:t>“Girls have a more negative experience online” </a:t>
              </a:r>
            </a:p>
          </p:txBody>
        </p:sp>
      </p:grpSp>
      <p:pic>
        <p:nvPicPr>
          <p:cNvPr id="19" name="Picture 18"/>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276793" y="4720438"/>
            <a:ext cx="2055030" cy="865448"/>
          </a:xfrm>
          <a:prstGeom prst="rect">
            <a:avLst/>
          </a:prstGeom>
        </p:spPr>
      </p:pic>
      <p:sp>
        <p:nvSpPr>
          <p:cNvPr id="20" name="Rectangle 19"/>
          <p:cNvSpPr/>
          <p:nvPr/>
        </p:nvSpPr>
        <p:spPr>
          <a:xfrm>
            <a:off x="1268818" y="4891552"/>
            <a:ext cx="1793359" cy="523220"/>
          </a:xfrm>
          <a:prstGeom prst="rect">
            <a:avLst/>
          </a:prstGeom>
          <a:no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21" name="TextBox 20"/>
          <p:cNvSpPr txBox="1"/>
          <p:nvPr/>
        </p:nvSpPr>
        <p:spPr>
          <a:xfrm>
            <a:off x="1091708" y="1264556"/>
            <a:ext cx="2185085" cy="769441"/>
          </a:xfrm>
          <a:prstGeom prst="rect">
            <a:avLst/>
          </a:prstGeom>
          <a:noFill/>
        </p:spPr>
        <p:txBody>
          <a:bodyPr wrap="none" rtlCol="0">
            <a:spAutoFit/>
          </a:bodyPr>
          <a:lstStyle/>
          <a:p>
            <a:r>
              <a:rPr lang="en-GB" sz="4400" dirty="0"/>
              <a:t>Starter - </a:t>
            </a:r>
          </a:p>
        </p:txBody>
      </p:sp>
    </p:spTree>
    <p:extLst>
      <p:ext uri="{BB962C8B-B14F-4D97-AF65-F5344CB8AC3E}">
        <p14:creationId xmlns:p14="http://schemas.microsoft.com/office/powerpoint/2010/main" val="38899862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27695" y="93150"/>
            <a:ext cx="3799211" cy="1075327"/>
          </a:xfrm>
          <a:prstGeom prst="rect">
            <a:avLst/>
          </a:prstGeom>
        </p:spPr>
      </p:pic>
      <p:sp>
        <p:nvSpPr>
          <p:cNvPr id="3" name="Content Placeholder 2"/>
          <p:cNvSpPr>
            <a:spLocks noGrp="1"/>
          </p:cNvSpPr>
          <p:nvPr>
            <p:ph type="body" idx="1"/>
          </p:nvPr>
        </p:nvSpPr>
        <p:spPr>
          <a:xfrm>
            <a:off x="422735" y="6100681"/>
            <a:ext cx="7882280" cy="672478"/>
          </a:xfrm>
        </p:spPr>
        <p:txBody>
          <a:bodyPr>
            <a:normAutofit/>
          </a:bodyPr>
          <a:lstStyle/>
          <a:p>
            <a:pPr algn="ctr"/>
            <a:r>
              <a:rPr lang="en-US" dirty="0">
                <a:hlinkClick r:id="rId3"/>
              </a:rPr>
              <a:t>Crossing the Line PSHE Toolkit: Sexting - Just Send It - YouTube</a:t>
            </a:r>
            <a:endParaRPr lang="en-GB" dirty="0"/>
          </a:p>
        </p:txBody>
      </p:sp>
      <p:sp>
        <p:nvSpPr>
          <p:cNvPr id="8" name="Rectangle 7"/>
          <p:cNvSpPr/>
          <p:nvPr/>
        </p:nvSpPr>
        <p:spPr>
          <a:xfrm>
            <a:off x="499622" y="321546"/>
            <a:ext cx="3968684" cy="584775"/>
          </a:xfrm>
          <a:prstGeom prst="rect">
            <a:avLst/>
          </a:prstGeom>
        </p:spPr>
        <p:txBody>
          <a:bodyPr wrap="square">
            <a:spAutoFit/>
          </a:bodyPr>
          <a:lstStyle/>
          <a:p>
            <a:pPr algn="ctr"/>
            <a:r>
              <a:rPr lang="en-GB" sz="3200" dirty="0">
                <a:solidFill>
                  <a:prstClr val="white"/>
                </a:solidFill>
              </a:rPr>
              <a:t>Watch “</a:t>
            </a:r>
            <a:r>
              <a:rPr lang="en-GB" sz="3200" b="1" dirty="0">
                <a:solidFill>
                  <a:prstClr val="white"/>
                </a:solidFill>
              </a:rPr>
              <a:t>Just send it</a:t>
            </a:r>
            <a:r>
              <a:rPr lang="en-GB" sz="3200" dirty="0">
                <a:solidFill>
                  <a:prstClr val="white"/>
                </a:solidFill>
              </a:rPr>
              <a:t>”</a:t>
            </a:r>
            <a:endParaRPr lang="en-GB" sz="3200" b="1" dirty="0">
              <a:solidFill>
                <a:prstClr val="white"/>
              </a:solidFill>
            </a:endParaRPr>
          </a:p>
        </p:txBody>
      </p:sp>
      <p:pic>
        <p:nvPicPr>
          <p:cNvPr id="2" name="Picture 1">
            <a:hlinkClick r:id="rId4"/>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0" y="1257124"/>
            <a:ext cx="9144000" cy="4814533"/>
          </a:xfrm>
          <a:prstGeom prst="rect">
            <a:avLst/>
          </a:prstGeom>
        </p:spPr>
      </p:pic>
    </p:spTree>
    <p:extLst>
      <p:ext uri="{BB962C8B-B14F-4D97-AF65-F5344CB8AC3E}">
        <p14:creationId xmlns:p14="http://schemas.microsoft.com/office/powerpoint/2010/main" val="6776756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352019" y="275730"/>
            <a:ext cx="5059954" cy="1845147"/>
            <a:chOff x="352019" y="275730"/>
            <a:chExt cx="5059954" cy="1845147"/>
          </a:xfrm>
        </p:grpSpPr>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2019" y="275730"/>
              <a:ext cx="5059954" cy="1845147"/>
            </a:xfrm>
            <a:prstGeom prst="rect">
              <a:avLst/>
            </a:prstGeom>
          </p:spPr>
        </p:pic>
        <p:sp>
          <p:nvSpPr>
            <p:cNvPr id="8" name="Rectangle 7"/>
            <p:cNvSpPr/>
            <p:nvPr/>
          </p:nvSpPr>
          <p:spPr>
            <a:xfrm>
              <a:off x="489096" y="488177"/>
              <a:ext cx="4922876" cy="830997"/>
            </a:xfrm>
            <a:prstGeom prst="rect">
              <a:avLst/>
            </a:prstGeom>
          </p:spPr>
          <p:txBody>
            <a:bodyPr wrap="square">
              <a:spAutoFit/>
            </a:bodyPr>
            <a:lstStyle/>
            <a:p>
              <a:r>
                <a:rPr lang="en-GB" sz="2400" dirty="0">
                  <a:solidFill>
                    <a:schemeClr val="bg1"/>
                  </a:solidFill>
                </a:rPr>
                <a:t>Is this story realistic? Could a similar situation happen in this school?</a:t>
              </a:r>
            </a:p>
          </p:txBody>
        </p:sp>
      </p:grpSp>
      <p:grpSp>
        <p:nvGrpSpPr>
          <p:cNvPr id="13" name="Group 12"/>
          <p:cNvGrpSpPr/>
          <p:nvPr/>
        </p:nvGrpSpPr>
        <p:grpSpPr>
          <a:xfrm>
            <a:off x="3430142" y="2120877"/>
            <a:ext cx="4859079" cy="2289883"/>
            <a:chOff x="3430142" y="2120877"/>
            <a:chExt cx="4859079" cy="2289883"/>
          </a:xfrm>
        </p:grpSpPr>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3430142" y="2120877"/>
              <a:ext cx="4859079" cy="2289883"/>
            </a:xfrm>
            <a:prstGeom prst="rect">
              <a:avLst/>
            </a:prstGeom>
          </p:spPr>
        </p:pic>
        <p:sp>
          <p:nvSpPr>
            <p:cNvPr id="9" name="Rectangle 8"/>
            <p:cNvSpPr/>
            <p:nvPr/>
          </p:nvSpPr>
          <p:spPr>
            <a:xfrm>
              <a:off x="3717221" y="2450643"/>
              <a:ext cx="4289095" cy="1015663"/>
            </a:xfrm>
            <a:prstGeom prst="rect">
              <a:avLst/>
            </a:prstGeom>
          </p:spPr>
          <p:txBody>
            <a:bodyPr wrap="square">
              <a:spAutoFit/>
            </a:bodyPr>
            <a:lstStyle/>
            <a:p>
              <a:r>
                <a:rPr lang="en-GB" sz="2000" dirty="0"/>
                <a:t>The title of this toolkit is ‘Crossing the Line’. In this film, where do you think the line was crossed?</a:t>
              </a:r>
            </a:p>
          </p:txBody>
        </p:sp>
      </p:grpSp>
      <p:grpSp>
        <p:nvGrpSpPr>
          <p:cNvPr id="14" name="Group 13"/>
          <p:cNvGrpSpPr/>
          <p:nvPr/>
        </p:nvGrpSpPr>
        <p:grpSpPr>
          <a:xfrm>
            <a:off x="352017" y="4410760"/>
            <a:ext cx="6410290" cy="2170793"/>
            <a:chOff x="352017" y="4410760"/>
            <a:chExt cx="6410290" cy="2170793"/>
          </a:xfrm>
        </p:grpSpPr>
        <p:pic>
          <p:nvPicPr>
            <p:cNvPr id="7" name="Picture 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52017" y="4410760"/>
              <a:ext cx="6410290" cy="2170793"/>
            </a:xfrm>
            <a:prstGeom prst="rect">
              <a:avLst/>
            </a:prstGeom>
          </p:spPr>
        </p:pic>
        <p:sp>
          <p:nvSpPr>
            <p:cNvPr id="10" name="Rectangle 9"/>
            <p:cNvSpPr/>
            <p:nvPr/>
          </p:nvSpPr>
          <p:spPr>
            <a:xfrm>
              <a:off x="489095" y="4626312"/>
              <a:ext cx="6273212" cy="1200329"/>
            </a:xfrm>
            <a:prstGeom prst="rect">
              <a:avLst/>
            </a:prstGeom>
          </p:spPr>
          <p:txBody>
            <a:bodyPr wrap="square">
              <a:spAutoFit/>
            </a:bodyPr>
            <a:lstStyle/>
            <a:p>
              <a:r>
                <a:rPr lang="en-GB" sz="2400" dirty="0">
                  <a:solidFill>
                    <a:schemeClr val="bg1"/>
                  </a:solidFill>
                </a:rPr>
                <a:t>Why does Josh mention possible involvement from the police at the end of the film? Who do you think broke the law in this film?</a:t>
              </a:r>
            </a:p>
          </p:txBody>
        </p:sp>
      </p:grpSp>
    </p:spTree>
    <p:extLst>
      <p:ext uri="{BB962C8B-B14F-4D97-AF65-F5344CB8AC3E}">
        <p14:creationId xmlns:p14="http://schemas.microsoft.com/office/powerpoint/2010/main" val="2075547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21382021">
            <a:off x="23174" y="202616"/>
            <a:ext cx="3700130" cy="848770"/>
          </a:xfrm>
          <a:prstGeom prst="rect">
            <a:avLst/>
          </a:prstGeom>
        </p:spPr>
      </p:pic>
      <p:grpSp>
        <p:nvGrpSpPr>
          <p:cNvPr id="6" name="Group 5"/>
          <p:cNvGrpSpPr/>
          <p:nvPr/>
        </p:nvGrpSpPr>
        <p:grpSpPr>
          <a:xfrm>
            <a:off x="3935191" y="353560"/>
            <a:ext cx="5059954" cy="1626505"/>
            <a:chOff x="352019" y="275730"/>
            <a:chExt cx="5059954" cy="1845147"/>
          </a:xfrm>
        </p:grpSpPr>
        <p:pic>
          <p:nvPicPr>
            <p:cNvPr id="7"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352019" y="275730"/>
              <a:ext cx="5059954" cy="1845147"/>
            </a:xfrm>
            <a:prstGeom prst="rect">
              <a:avLst/>
            </a:prstGeom>
          </p:spPr>
        </p:pic>
        <p:sp>
          <p:nvSpPr>
            <p:cNvPr id="8" name="Rectangle 7"/>
            <p:cNvSpPr/>
            <p:nvPr/>
          </p:nvSpPr>
          <p:spPr>
            <a:xfrm>
              <a:off x="420558" y="372140"/>
              <a:ext cx="4922876" cy="1361683"/>
            </a:xfrm>
            <a:prstGeom prst="rect">
              <a:avLst/>
            </a:prstGeom>
          </p:spPr>
          <p:txBody>
            <a:bodyPr wrap="square">
              <a:spAutoFit/>
            </a:bodyPr>
            <a:lstStyle/>
            <a:p>
              <a:r>
                <a:rPr lang="en-GB" sz="2400" dirty="0">
                  <a:solidFill>
                    <a:schemeClr val="bg1"/>
                  </a:solidFill>
                </a:rPr>
                <a:t>Abi was reluctant at first to send the image to Josh. What made her change her mind?</a:t>
              </a:r>
            </a:p>
          </p:txBody>
        </p:sp>
      </p:grpSp>
      <p:pic>
        <p:nvPicPr>
          <p:cNvPr id="10" name="Picture 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71262" y="1687166"/>
            <a:ext cx="4262514" cy="2018560"/>
          </a:xfrm>
          <a:prstGeom prst="rect">
            <a:avLst/>
          </a:prstGeom>
        </p:spPr>
      </p:pic>
      <p:sp>
        <p:nvSpPr>
          <p:cNvPr id="11" name="Rectangle 10"/>
          <p:cNvSpPr/>
          <p:nvPr/>
        </p:nvSpPr>
        <p:spPr>
          <a:xfrm flipH="1">
            <a:off x="508766" y="1908968"/>
            <a:ext cx="3762509" cy="1015663"/>
          </a:xfrm>
          <a:prstGeom prst="rect">
            <a:avLst/>
          </a:prstGeom>
        </p:spPr>
        <p:txBody>
          <a:bodyPr wrap="square">
            <a:spAutoFit/>
          </a:bodyPr>
          <a:lstStyle/>
          <a:p>
            <a:r>
              <a:rPr lang="en-GB" sz="2000" dirty="0"/>
              <a:t>Why did Josh ask for the photo? Did he feel any pressure to have images like this?</a:t>
            </a:r>
          </a:p>
        </p:txBody>
      </p:sp>
      <p:pic>
        <p:nvPicPr>
          <p:cNvPr id="13" name="Picture 12"/>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flipH="1">
            <a:off x="4430114" y="2373900"/>
            <a:ext cx="4496489" cy="2825421"/>
          </a:xfrm>
          <a:prstGeom prst="rect">
            <a:avLst/>
          </a:prstGeom>
        </p:spPr>
      </p:pic>
      <p:sp>
        <p:nvSpPr>
          <p:cNvPr id="14" name="Rectangle 13"/>
          <p:cNvSpPr/>
          <p:nvPr/>
        </p:nvSpPr>
        <p:spPr>
          <a:xfrm flipH="1">
            <a:off x="4487626" y="2572242"/>
            <a:ext cx="4453668" cy="1938992"/>
          </a:xfrm>
          <a:prstGeom prst="rect">
            <a:avLst/>
          </a:prstGeom>
        </p:spPr>
        <p:txBody>
          <a:bodyPr wrap="square">
            <a:spAutoFit/>
          </a:bodyPr>
          <a:lstStyle/>
          <a:p>
            <a:r>
              <a:rPr lang="en-GB" sz="2400" dirty="0">
                <a:solidFill>
                  <a:schemeClr val="bg1"/>
                </a:solidFill>
              </a:rPr>
              <a:t>Did Abi give consent for her photo to be shared around the school? In this situation, who is more at fault – Josh, Abi or Brandon? Anyone else?</a:t>
            </a:r>
          </a:p>
        </p:txBody>
      </p:sp>
      <p:pic>
        <p:nvPicPr>
          <p:cNvPr id="16" name="Picture 15"/>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04556" y="4847799"/>
            <a:ext cx="4370927" cy="2010201"/>
          </a:xfrm>
          <a:prstGeom prst="rect">
            <a:avLst/>
          </a:prstGeom>
        </p:spPr>
      </p:pic>
      <p:sp>
        <p:nvSpPr>
          <p:cNvPr id="17" name="Rectangle 16"/>
          <p:cNvSpPr/>
          <p:nvPr/>
        </p:nvSpPr>
        <p:spPr>
          <a:xfrm flipH="1">
            <a:off x="604412" y="4999065"/>
            <a:ext cx="3858205" cy="1015663"/>
          </a:xfrm>
          <a:prstGeom prst="rect">
            <a:avLst/>
          </a:prstGeom>
        </p:spPr>
        <p:txBody>
          <a:bodyPr wrap="square">
            <a:spAutoFit/>
          </a:bodyPr>
          <a:lstStyle/>
          <a:p>
            <a:r>
              <a:rPr lang="en-GB" sz="2000" dirty="0"/>
              <a:t>Do you think Josh respected Abi? How can you tell if someone respects you?</a:t>
            </a:r>
          </a:p>
        </p:txBody>
      </p:sp>
    </p:spTree>
    <p:extLst>
      <p:ext uri="{BB962C8B-B14F-4D97-AF65-F5344CB8AC3E}">
        <p14:creationId xmlns:p14="http://schemas.microsoft.com/office/powerpoint/2010/main" val="3954174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256706">
            <a:off x="5242348" y="458392"/>
            <a:ext cx="3700130" cy="848770"/>
          </a:xfrm>
          <a:prstGeom prst="rect">
            <a:avLst/>
          </a:prstGeom>
        </p:spPr>
      </p:pic>
      <p:grpSp>
        <p:nvGrpSpPr>
          <p:cNvPr id="6" name="Group 5"/>
          <p:cNvGrpSpPr/>
          <p:nvPr/>
        </p:nvGrpSpPr>
        <p:grpSpPr>
          <a:xfrm>
            <a:off x="190157" y="586397"/>
            <a:ext cx="5059954" cy="2869419"/>
            <a:chOff x="352019" y="275730"/>
            <a:chExt cx="5059954" cy="1845147"/>
          </a:xfrm>
        </p:grpSpPr>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352019" y="275730"/>
              <a:ext cx="5059954" cy="1845147"/>
            </a:xfrm>
            <a:prstGeom prst="rect">
              <a:avLst/>
            </a:prstGeom>
          </p:spPr>
        </p:pic>
        <p:sp>
          <p:nvSpPr>
            <p:cNvPr id="8" name="Rectangle 7"/>
            <p:cNvSpPr/>
            <p:nvPr/>
          </p:nvSpPr>
          <p:spPr>
            <a:xfrm>
              <a:off x="420558" y="372140"/>
              <a:ext cx="4922876" cy="1246847"/>
            </a:xfrm>
            <a:prstGeom prst="rect">
              <a:avLst/>
            </a:prstGeom>
          </p:spPr>
          <p:txBody>
            <a:bodyPr wrap="square">
              <a:spAutoFit/>
            </a:bodyPr>
            <a:lstStyle/>
            <a:p>
              <a:r>
                <a:rPr lang="en-GB" sz="2000" dirty="0">
                  <a:solidFill>
                    <a:schemeClr val="bg1"/>
                  </a:solidFill>
                </a:rPr>
                <a:t>Some of the comments under Abi’s photo are quite mean. None of them seem to portray Josh in a negative light. Do you think there are different standards between boys and girls: if a guys sends the picture around or if a girl does?</a:t>
              </a:r>
            </a:p>
          </p:txBody>
        </p:sp>
      </p:grpSp>
      <p:grpSp>
        <p:nvGrpSpPr>
          <p:cNvPr id="9" name="Group 8"/>
          <p:cNvGrpSpPr/>
          <p:nvPr/>
        </p:nvGrpSpPr>
        <p:grpSpPr>
          <a:xfrm flipH="1">
            <a:off x="4553563" y="2518380"/>
            <a:ext cx="4262514" cy="2702206"/>
            <a:chOff x="3430142" y="2120877"/>
            <a:chExt cx="4859079" cy="2289883"/>
          </a:xfrm>
        </p:grpSpPr>
        <p:pic>
          <p:nvPicPr>
            <p:cNvPr id="10" name="Picture 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3430142" y="2120877"/>
              <a:ext cx="4859079" cy="2289883"/>
            </a:xfrm>
            <a:prstGeom prst="rect">
              <a:avLst/>
            </a:prstGeom>
          </p:spPr>
        </p:pic>
        <p:sp>
          <p:nvSpPr>
            <p:cNvPr id="11" name="Rectangle 10"/>
            <p:cNvSpPr/>
            <p:nvPr/>
          </p:nvSpPr>
          <p:spPr>
            <a:xfrm>
              <a:off x="3717221" y="2450643"/>
              <a:ext cx="4289095" cy="1121499"/>
            </a:xfrm>
            <a:prstGeom prst="rect">
              <a:avLst/>
            </a:prstGeom>
          </p:spPr>
          <p:txBody>
            <a:bodyPr wrap="square">
              <a:spAutoFit/>
            </a:bodyPr>
            <a:lstStyle/>
            <a:p>
              <a:r>
                <a:rPr lang="en-GB" sz="2000" dirty="0"/>
                <a:t>Abi receives a naked picture of Josh first. What would happen if Abi decided to share this picture around to others?</a:t>
              </a:r>
            </a:p>
          </p:txBody>
        </p:sp>
      </p:grpSp>
      <p:grpSp>
        <p:nvGrpSpPr>
          <p:cNvPr id="12" name="Group 11"/>
          <p:cNvGrpSpPr/>
          <p:nvPr/>
        </p:nvGrpSpPr>
        <p:grpSpPr>
          <a:xfrm>
            <a:off x="371786" y="3720660"/>
            <a:ext cx="4429949" cy="2825421"/>
            <a:chOff x="4430114" y="2373900"/>
            <a:chExt cx="4496489" cy="2825421"/>
          </a:xfrm>
        </p:grpSpPr>
        <p:pic>
          <p:nvPicPr>
            <p:cNvPr id="13" name="Picture 12"/>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4430114" y="2373900"/>
              <a:ext cx="4496489" cy="2825421"/>
            </a:xfrm>
            <a:prstGeom prst="rect">
              <a:avLst/>
            </a:prstGeom>
          </p:spPr>
        </p:pic>
        <p:sp>
          <p:nvSpPr>
            <p:cNvPr id="14" name="Rectangle 13"/>
            <p:cNvSpPr/>
            <p:nvPr/>
          </p:nvSpPr>
          <p:spPr>
            <a:xfrm flipH="1">
              <a:off x="4541476" y="2500491"/>
              <a:ext cx="4315558" cy="2031325"/>
            </a:xfrm>
            <a:prstGeom prst="rect">
              <a:avLst/>
            </a:prstGeom>
          </p:spPr>
          <p:txBody>
            <a:bodyPr wrap="square">
              <a:spAutoFit/>
            </a:bodyPr>
            <a:lstStyle/>
            <a:p>
              <a:r>
                <a:rPr lang="en-GB" sz="2100" dirty="0">
                  <a:solidFill>
                    <a:schemeClr val="bg1"/>
                  </a:solidFill>
                </a:rPr>
                <a:t>What do you think of the comment that Eve makes when she says, “</a:t>
              </a:r>
              <a:r>
                <a:rPr lang="en-GB" sz="2100" dirty="0" err="1">
                  <a:solidFill>
                    <a:schemeClr val="bg1"/>
                  </a:solidFill>
                </a:rPr>
                <a:t>Gotta</a:t>
              </a:r>
              <a:r>
                <a:rPr lang="en-GB" sz="2100" dirty="0">
                  <a:solidFill>
                    <a:schemeClr val="bg1"/>
                  </a:solidFill>
                </a:rPr>
                <a:t> keep your man happy”? Is this how girls can feel; that they must keep their boyfriends or friends happy?</a:t>
              </a:r>
            </a:p>
          </p:txBody>
        </p:sp>
      </p:grpSp>
    </p:spTree>
    <p:extLst>
      <p:ext uri="{BB962C8B-B14F-4D97-AF65-F5344CB8AC3E}">
        <p14:creationId xmlns:p14="http://schemas.microsoft.com/office/powerpoint/2010/main" val="91312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flipH="1">
            <a:off x="336067" y="1839911"/>
            <a:ext cx="4262514" cy="3595924"/>
            <a:chOff x="3473382" y="2178284"/>
            <a:chExt cx="4859079" cy="2289883"/>
          </a:xfrm>
        </p:grpSpPr>
        <p:pic>
          <p:nvPicPr>
            <p:cNvPr id="10" name="Picture 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3473382" y="2178284"/>
              <a:ext cx="4859079" cy="2289883"/>
            </a:xfrm>
            <a:prstGeom prst="rect">
              <a:avLst/>
            </a:prstGeom>
          </p:spPr>
        </p:pic>
        <p:sp>
          <p:nvSpPr>
            <p:cNvPr id="11" name="Rectangle 10"/>
            <p:cNvSpPr/>
            <p:nvPr/>
          </p:nvSpPr>
          <p:spPr>
            <a:xfrm>
              <a:off x="3728698" y="2351519"/>
              <a:ext cx="4355082" cy="1234749"/>
            </a:xfrm>
            <a:prstGeom prst="rect">
              <a:avLst/>
            </a:prstGeom>
          </p:spPr>
          <p:txBody>
            <a:bodyPr wrap="square">
              <a:spAutoFit/>
            </a:bodyPr>
            <a:lstStyle/>
            <a:p>
              <a:r>
                <a:rPr lang="en-GB" sz="2000" dirty="0"/>
                <a:t>When she discovered the picture had been shared around, Abi didn’t want to go to school. She eventually told her mum, but who else could she have spoken to about her situation?</a:t>
              </a:r>
            </a:p>
          </p:txBody>
        </p:sp>
      </p:grpSp>
      <p:grpSp>
        <p:nvGrpSpPr>
          <p:cNvPr id="12" name="Group 11"/>
          <p:cNvGrpSpPr/>
          <p:nvPr/>
        </p:nvGrpSpPr>
        <p:grpSpPr>
          <a:xfrm>
            <a:off x="4816731" y="2560093"/>
            <a:ext cx="3193430" cy="2155559"/>
            <a:chOff x="4430114" y="2373900"/>
            <a:chExt cx="4496489" cy="2825421"/>
          </a:xfrm>
        </p:grpSpPr>
        <p:pic>
          <p:nvPicPr>
            <p:cNvPr id="13" name="Picture 1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4430114" y="2373900"/>
              <a:ext cx="4496489" cy="2825421"/>
            </a:xfrm>
            <a:prstGeom prst="rect">
              <a:avLst/>
            </a:prstGeom>
          </p:spPr>
        </p:pic>
        <p:sp>
          <p:nvSpPr>
            <p:cNvPr id="14" name="Rectangle 13"/>
            <p:cNvSpPr/>
            <p:nvPr/>
          </p:nvSpPr>
          <p:spPr>
            <a:xfrm flipH="1">
              <a:off x="4541478" y="2500491"/>
              <a:ext cx="3794450" cy="2057448"/>
            </a:xfrm>
            <a:prstGeom prst="rect">
              <a:avLst/>
            </a:prstGeom>
          </p:spPr>
          <p:txBody>
            <a:bodyPr wrap="square">
              <a:spAutoFit/>
            </a:bodyPr>
            <a:lstStyle/>
            <a:p>
              <a:r>
                <a:rPr lang="en-GB" sz="2400" dirty="0">
                  <a:solidFill>
                    <a:schemeClr val="bg1"/>
                  </a:solidFill>
                </a:rPr>
                <a:t>What could the other characters have done to help Abi?</a:t>
              </a:r>
            </a:p>
          </p:txBody>
        </p:sp>
      </p:grpSp>
      <p:grpSp>
        <p:nvGrpSpPr>
          <p:cNvPr id="15" name="Group 14"/>
          <p:cNvGrpSpPr/>
          <p:nvPr/>
        </p:nvGrpSpPr>
        <p:grpSpPr>
          <a:xfrm flipH="1">
            <a:off x="1095151" y="4603898"/>
            <a:ext cx="7644809" cy="2187407"/>
            <a:chOff x="3430142" y="2120877"/>
            <a:chExt cx="4859079" cy="2289883"/>
          </a:xfrm>
        </p:grpSpPr>
        <p:pic>
          <p:nvPicPr>
            <p:cNvPr id="16" name="Picture 1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3430142" y="2120877"/>
              <a:ext cx="4859079" cy="2289883"/>
            </a:xfrm>
            <a:prstGeom prst="rect">
              <a:avLst/>
            </a:prstGeom>
          </p:spPr>
        </p:pic>
        <p:sp>
          <p:nvSpPr>
            <p:cNvPr id="17" name="Rectangle 16"/>
            <p:cNvSpPr/>
            <p:nvPr/>
          </p:nvSpPr>
          <p:spPr>
            <a:xfrm>
              <a:off x="3545888" y="2458219"/>
              <a:ext cx="4576174" cy="1063245"/>
            </a:xfrm>
            <a:prstGeom prst="rect">
              <a:avLst/>
            </a:prstGeom>
          </p:spPr>
          <p:txBody>
            <a:bodyPr wrap="square">
              <a:spAutoFit/>
            </a:bodyPr>
            <a:lstStyle/>
            <a:p>
              <a:r>
                <a:rPr lang="en-GB" sz="2000" dirty="0"/>
                <a:t>What do you think happens next in the film? What happens when Abi goes back to school? What happens when Abi meets Josh for the first time? Would Abi want to meet Josh again?</a:t>
              </a:r>
            </a:p>
          </p:txBody>
        </p:sp>
      </p:grpSp>
      <p:pic>
        <p:nvPicPr>
          <p:cNvPr id="18" name="Picture 17"/>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21305304">
            <a:off x="190579" y="387924"/>
            <a:ext cx="3253563" cy="590784"/>
          </a:xfrm>
          <a:prstGeom prst="rect">
            <a:avLst/>
          </a:prstGeom>
        </p:spPr>
      </p:pic>
      <p:grpSp>
        <p:nvGrpSpPr>
          <p:cNvPr id="22" name="Group 21"/>
          <p:cNvGrpSpPr/>
          <p:nvPr/>
        </p:nvGrpSpPr>
        <p:grpSpPr>
          <a:xfrm>
            <a:off x="3870107" y="346209"/>
            <a:ext cx="5059954" cy="3202666"/>
            <a:chOff x="3870107" y="346209"/>
            <a:chExt cx="5059954" cy="3202666"/>
          </a:xfrm>
        </p:grpSpPr>
        <p:grpSp>
          <p:nvGrpSpPr>
            <p:cNvPr id="6" name="Group 5"/>
            <p:cNvGrpSpPr/>
            <p:nvPr/>
          </p:nvGrpSpPr>
          <p:grpSpPr>
            <a:xfrm>
              <a:off x="3870107" y="346209"/>
              <a:ext cx="5059954" cy="1876838"/>
              <a:chOff x="352019" y="275730"/>
              <a:chExt cx="5059954" cy="1845147"/>
            </a:xfrm>
          </p:grpSpPr>
          <p:pic>
            <p:nvPicPr>
              <p:cNvPr id="7" name="Picture 6"/>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flipH="1">
                <a:off x="352019" y="275730"/>
                <a:ext cx="5059954" cy="1845147"/>
              </a:xfrm>
              <a:prstGeom prst="rect">
                <a:avLst/>
              </a:prstGeom>
            </p:spPr>
          </p:pic>
          <p:sp>
            <p:nvSpPr>
              <p:cNvPr id="8" name="Rectangle 7"/>
              <p:cNvSpPr/>
              <p:nvPr/>
            </p:nvSpPr>
            <p:spPr>
              <a:xfrm>
                <a:off x="420558" y="372140"/>
                <a:ext cx="4922876" cy="1301092"/>
              </a:xfrm>
              <a:prstGeom prst="rect">
                <a:avLst/>
              </a:prstGeom>
            </p:spPr>
            <p:txBody>
              <a:bodyPr wrap="square">
                <a:spAutoFit/>
              </a:bodyPr>
              <a:lstStyle/>
              <a:p>
                <a:r>
                  <a:rPr lang="en-GB" sz="2000" dirty="0">
                    <a:solidFill>
                      <a:schemeClr val="bg1"/>
                    </a:solidFill>
                  </a:rPr>
                  <a:t>Instead of sharing the naked photo, what could Abi have done to let Josh know that although she likes him, she doesn’t want to send him a nude photo?</a:t>
                </a:r>
              </a:p>
            </p:txBody>
          </p:sp>
        </p:grpSp>
        <p:grpSp>
          <p:nvGrpSpPr>
            <p:cNvPr id="21" name="Group 20"/>
            <p:cNvGrpSpPr/>
            <p:nvPr/>
          </p:nvGrpSpPr>
          <p:grpSpPr>
            <a:xfrm>
              <a:off x="7371800" y="1859204"/>
              <a:ext cx="1434904" cy="1689671"/>
              <a:chOff x="7326979" y="1786821"/>
              <a:chExt cx="1434904" cy="1689671"/>
            </a:xfrm>
          </p:grpSpPr>
          <p:pic>
            <p:nvPicPr>
              <p:cNvPr id="4" name="Picture 3"/>
              <p:cNvPicPr>
                <a:picLocks noChangeAspect="1"/>
              </p:cNvPicPr>
              <p:nvPr/>
            </p:nvPicPr>
            <p:blipFill rotWithShape="1">
              <a:blip r:embed="rId8">
                <a:extLst>
                  <a:ext uri="{28A0092B-C50C-407E-A947-70E740481C1C}">
                    <a14:useLocalDpi xmlns:a14="http://schemas.microsoft.com/office/drawing/2010/main"/>
                  </a:ext>
                </a:extLst>
              </a:blip>
              <a:srcRect l="22301" r="22473"/>
              <a:stretch/>
            </p:blipFill>
            <p:spPr>
              <a:xfrm rot="249231">
                <a:off x="7326979" y="2021460"/>
                <a:ext cx="1434904" cy="1455032"/>
              </a:xfrm>
              <a:prstGeom prst="rect">
                <a:avLst/>
              </a:prstGeom>
            </p:spPr>
          </p:pic>
          <p:pic>
            <p:nvPicPr>
              <p:cNvPr id="20" name="Picture 19"/>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rot="203375">
                <a:off x="7450415" y="1786821"/>
                <a:ext cx="1289545" cy="341422"/>
              </a:xfrm>
              <a:prstGeom prst="rect">
                <a:avLst/>
              </a:prstGeom>
            </p:spPr>
          </p:pic>
        </p:grpSp>
      </p:grpSp>
    </p:spTree>
    <p:extLst>
      <p:ext uri="{BB962C8B-B14F-4D97-AF65-F5344CB8AC3E}">
        <p14:creationId xmlns:p14="http://schemas.microsoft.com/office/powerpoint/2010/main" val="1029335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E6E0A-1466-B5EF-D76F-B2A40A67EE59}"/>
              </a:ext>
            </a:extLst>
          </p:cNvPr>
          <p:cNvSpPr>
            <a:spLocks noGrp="1"/>
          </p:cNvSpPr>
          <p:nvPr>
            <p:ph type="title"/>
          </p:nvPr>
        </p:nvSpPr>
        <p:spPr/>
        <p:txBody>
          <a:bodyPr>
            <a:noAutofit/>
          </a:bodyPr>
          <a:lstStyle/>
          <a:p>
            <a:pPr algn="ctr"/>
            <a:r>
              <a:rPr lang="en-GB" sz="6000" dirty="0" err="1">
                <a:solidFill>
                  <a:schemeClr val="tx1"/>
                </a:solidFill>
              </a:rPr>
              <a:t>Zipit</a:t>
            </a:r>
            <a:r>
              <a:rPr lang="en-GB" sz="6000" dirty="0">
                <a:solidFill>
                  <a:schemeClr val="tx1"/>
                </a:solidFill>
              </a:rPr>
              <a:t> app</a:t>
            </a:r>
          </a:p>
        </p:txBody>
      </p:sp>
      <p:sp>
        <p:nvSpPr>
          <p:cNvPr id="3" name="Content Placeholder 2">
            <a:extLst>
              <a:ext uri="{FF2B5EF4-FFF2-40B4-BE49-F238E27FC236}">
                <a16:creationId xmlns:a16="http://schemas.microsoft.com/office/drawing/2014/main" id="{CABF9E0E-AC84-0B00-944C-2356265698F8}"/>
              </a:ext>
            </a:extLst>
          </p:cNvPr>
          <p:cNvSpPr>
            <a:spLocks noGrp="1"/>
          </p:cNvSpPr>
          <p:nvPr>
            <p:ph type="body" idx="1"/>
          </p:nvPr>
        </p:nvSpPr>
        <p:spPr>
          <a:xfrm>
            <a:off x="393931" y="1477130"/>
            <a:ext cx="8356137" cy="4420329"/>
          </a:xfrm>
        </p:spPr>
        <p:txBody>
          <a:bodyPr>
            <a:noAutofit/>
          </a:bodyPr>
          <a:lstStyle/>
          <a:p>
            <a:r>
              <a:rPr lang="en-GB" sz="2400" dirty="0" err="1"/>
              <a:t>Zipit</a:t>
            </a:r>
            <a:r>
              <a:rPr lang="en-GB" sz="2400" dirty="0"/>
              <a:t> app is a Childline’s app and is free to download. If someone is trying to get you to send a naked/semi-naked image of yourself, use the </a:t>
            </a:r>
            <a:r>
              <a:rPr lang="en-GB" sz="2400" dirty="0" err="1"/>
              <a:t>Zipit</a:t>
            </a:r>
            <a:r>
              <a:rPr lang="en-GB" sz="2400" dirty="0"/>
              <a:t> app to keep control of the situation.</a:t>
            </a:r>
          </a:p>
          <a:p>
            <a:r>
              <a:rPr lang="en-GB" sz="2400" dirty="0"/>
              <a:t>Remember, no-one should be making you do anything you don’t want to.</a:t>
            </a:r>
          </a:p>
          <a:p>
            <a:r>
              <a:rPr lang="en-GB" sz="2400" dirty="0"/>
              <a:t>Think about last week’s lesson on healthy relationship.</a:t>
            </a:r>
          </a:p>
          <a:p>
            <a:r>
              <a:rPr lang="en-GB" sz="2400" dirty="0"/>
              <a:t>A healthy relationship is characterised by equality and if someone is trying to make you/coerce you into doing something, that is not ok. </a:t>
            </a:r>
          </a:p>
        </p:txBody>
      </p:sp>
    </p:spTree>
    <p:extLst>
      <p:ext uri="{BB962C8B-B14F-4D97-AF65-F5344CB8AC3E}">
        <p14:creationId xmlns:p14="http://schemas.microsoft.com/office/powerpoint/2010/main" val="1243510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NettoOT"/>
        <a:ea typeface=""/>
        <a:cs typeface=""/>
      </a:majorFont>
      <a:minorFont>
        <a:latin typeface="NettoO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21dd3ef8-1695-46ac-a5ac-b29956ee6e6c" xsi:nil="true"/>
    <_ip_UnifiedCompliancePolicyProperties xmlns="http://schemas.microsoft.com/sharepoint/v3" xsi:nil="true"/>
    <lcf76f155ced4ddcb4097134ff3c332f xmlns="0e13e326-e107-4f2e-953a-3dca85e15630">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F72971A5F888D44870DA285370BD84E" ma:contentTypeVersion="20" ma:contentTypeDescription="Create a new document." ma:contentTypeScope="" ma:versionID="ba563fbb84c1ca8925832b316d2648b8">
  <xsd:schema xmlns:xsd="http://www.w3.org/2001/XMLSchema" xmlns:xs="http://www.w3.org/2001/XMLSchema" xmlns:p="http://schemas.microsoft.com/office/2006/metadata/properties" xmlns:ns1="http://schemas.microsoft.com/sharepoint/v3" xmlns:ns2="21dd3ef8-1695-46ac-a5ac-b29956ee6e6c" xmlns:ns3="0e13e326-e107-4f2e-953a-3dca85e15630" targetNamespace="http://schemas.microsoft.com/office/2006/metadata/properties" ma:root="true" ma:fieldsID="2d2caa03193cd16ff69ffe77ab1d6449" ns1:_="" ns2:_="" ns3:_="">
    <xsd:import namespace="http://schemas.microsoft.com/sharepoint/v3"/>
    <xsd:import namespace="21dd3ef8-1695-46ac-a5ac-b29956ee6e6c"/>
    <xsd:import namespace="0e13e326-e107-4f2e-953a-3dca85e15630"/>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1:_ip_UnifiedCompliancePolicyProperties" minOccurs="0"/>
                <xsd:element ref="ns1:_ip_UnifiedCompliancePolicyUIAction"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1dd3ef8-1695-46ac-a5ac-b29956ee6e6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element name="TaxCatchAll" ma:index="27" nillable="true" ma:displayName="Taxonomy Catch All Column" ma:hidden="true" ma:list="{51efd739-2f1c-4563-a493-abc95d63e0af}" ma:internalName="TaxCatchAll" ma:showField="CatchAllData" ma:web="21dd3ef8-1695-46ac-a5ac-b29956ee6e6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e13e326-e107-4f2e-953a-3dca85e15630"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AutoTags" ma:index="15" nillable="true" ma:displayName="MediaServiceAutoTags" ma:description="" ma:internalName="MediaServiceAutoTags"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Location" ma:index="17" nillable="true" ma:displayName="MediaServiceLocation" ma:internalName="MediaServiceLocation"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element name="MediaLengthInSeconds" ma:index="24" nillable="true" ma:displayName="Length (seconds)" ma:internalName="MediaLengthInSeconds" ma:readOnly="true">
      <xsd:simpleType>
        <xsd:restriction base="dms:Unknow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78b13d03-f9a5-4f3b-a49e-c0a1d124fb1d"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8D776D2-C325-45DC-86D6-A46F36523C4A}">
  <ds:schemaRefs>
    <ds:schemaRef ds:uri="http://schemas.openxmlformats.org/package/2006/metadata/core-properties"/>
    <ds:schemaRef ds:uri="http://www.w3.org/XML/1998/namespace"/>
    <ds:schemaRef ds:uri="http://schemas.microsoft.com/office/2006/documentManagement/types"/>
    <ds:schemaRef ds:uri="0e13e326-e107-4f2e-953a-3dca85e15630"/>
    <ds:schemaRef ds:uri="http://schemas.microsoft.com/office/infopath/2007/PartnerControls"/>
    <ds:schemaRef ds:uri="21dd3ef8-1695-46ac-a5ac-b29956ee6e6c"/>
    <ds:schemaRef ds:uri="http://schemas.microsoft.com/sharepoint/v3"/>
    <ds:schemaRef ds:uri="http://purl.org/dc/dcmitype/"/>
    <ds:schemaRef ds:uri="http://schemas.microsoft.com/office/2006/metadata/properties"/>
    <ds:schemaRef ds:uri="http://purl.org/dc/terms/"/>
    <ds:schemaRef ds:uri="http://purl.org/dc/elements/1.1/"/>
  </ds:schemaRefs>
</ds:datastoreItem>
</file>

<file path=customXml/itemProps2.xml><?xml version="1.0" encoding="utf-8"?>
<ds:datastoreItem xmlns:ds="http://schemas.openxmlformats.org/officeDocument/2006/customXml" ds:itemID="{17B493E1-7D9E-4022-A051-250A0E3D3EE0}">
  <ds:schemaRefs>
    <ds:schemaRef ds:uri="http://schemas.microsoft.com/sharepoint/v3/contenttype/forms"/>
  </ds:schemaRefs>
</ds:datastoreItem>
</file>

<file path=customXml/itemProps3.xml><?xml version="1.0" encoding="utf-8"?>
<ds:datastoreItem xmlns:ds="http://schemas.openxmlformats.org/officeDocument/2006/customXml" ds:itemID="{E9472A79-D389-4525-B44E-D2A4A3E2043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1dd3ef8-1695-46ac-a5ac-b29956ee6e6c"/>
    <ds:schemaRef ds:uri="0e13e326-e107-4f2e-953a-3dca85e156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514</TotalTime>
  <Words>2255</Words>
  <Application>Microsoft Office PowerPoint</Application>
  <PresentationFormat>On-screen Show (4:3)</PresentationFormat>
  <Paragraphs>152</Paragraphs>
  <Slides>25</Slides>
  <Notes>5</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25</vt:i4>
      </vt:variant>
    </vt:vector>
  </HeadingPairs>
  <TitlesOfParts>
    <vt:vector size="36" baseType="lpstr">
      <vt:lpstr>Arial</vt:lpstr>
      <vt:lpstr>Calibri</vt:lpstr>
      <vt:lpstr>Calibri Light</vt:lpstr>
      <vt:lpstr>HelveticaNeue</vt:lpstr>
      <vt:lpstr>Netto OT</vt:lpstr>
      <vt:lpstr>NettoOT</vt:lpstr>
      <vt:lpstr>NettoOT-Bold</vt:lpstr>
      <vt:lpstr>Trebuchet MS</vt:lpstr>
      <vt:lpstr>Wingdings 3</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Zipit app</vt:lpstr>
      <vt:lpstr>PowerPoint Presentation</vt:lpstr>
      <vt:lpstr>PowerPoint Presentation</vt:lpstr>
      <vt:lpstr>What does the law say?</vt:lpstr>
      <vt:lpstr>Key points:</vt:lpstr>
      <vt:lpstr>Explicit images on the Internet/ social media</vt:lpstr>
      <vt:lpstr>Who could you talk to if you receive or send a nude/semi-nude photo or video?</vt:lpstr>
      <vt:lpstr>Reporting concerns</vt:lpstr>
      <vt:lpstr>Receiving/sending nudes or semi-nudes  </vt:lpstr>
      <vt:lpstr>Receiving/sending nudes or semi-nudes(continued)  </vt:lpstr>
      <vt:lpstr>Being coerced into sending nudes or semi-nudes  </vt:lpstr>
      <vt:lpstr>PowerPoint Presentation</vt:lpstr>
      <vt:lpstr>School staff might not  always be experts in social media but that doesn’t mean they can’t help.</vt:lpstr>
      <vt:lpstr>Support </vt:lpstr>
      <vt:lpstr>To finish </vt:lpstr>
      <vt:lpstr>PowerPoint Presentation</vt:lpstr>
      <vt:lpstr>Q&amp;A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Cliodhna Purdue</dc:creator>
  <cp:lastModifiedBy>Bruce Smeath</cp:lastModifiedBy>
  <cp:revision>39</cp:revision>
  <dcterms:created xsi:type="dcterms:W3CDTF">2016-02-16T16:26:43Z</dcterms:created>
  <dcterms:modified xsi:type="dcterms:W3CDTF">2022-05-27T15:03:58Z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0x010100EF72971A5F888D44870DA285370BD84E</vt:lpwstr>
  </property>
</Properties>
</file>