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  <p:sldMasterId id="2147483696" r:id="rId5"/>
    <p:sldMasterId id="2147483725" r:id="rId6"/>
  </p:sldMasterIdLst>
  <p:notesMasterIdLst>
    <p:notesMasterId r:id="rId33"/>
  </p:notesMasterIdLst>
  <p:sldIdLst>
    <p:sldId id="257" r:id="rId7"/>
    <p:sldId id="283" r:id="rId8"/>
    <p:sldId id="506" r:id="rId9"/>
    <p:sldId id="524" r:id="rId10"/>
    <p:sldId id="525" r:id="rId11"/>
    <p:sldId id="537" r:id="rId12"/>
    <p:sldId id="551" r:id="rId13"/>
    <p:sldId id="509" r:id="rId14"/>
    <p:sldId id="552" r:id="rId15"/>
    <p:sldId id="448" r:id="rId16"/>
    <p:sldId id="534" r:id="rId17"/>
    <p:sldId id="535" r:id="rId18"/>
    <p:sldId id="560" r:id="rId19"/>
    <p:sldId id="558" r:id="rId20"/>
    <p:sldId id="559" r:id="rId21"/>
    <p:sldId id="561" r:id="rId22"/>
    <p:sldId id="562" r:id="rId23"/>
    <p:sldId id="563" r:id="rId24"/>
    <p:sldId id="536" r:id="rId25"/>
    <p:sldId id="540" r:id="rId26"/>
    <p:sldId id="554" r:id="rId27"/>
    <p:sldId id="544" r:id="rId28"/>
    <p:sldId id="553" r:id="rId29"/>
    <p:sldId id="564" r:id="rId30"/>
    <p:sldId id="517" r:id="rId31"/>
    <p:sldId id="548" r:id="rId3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HelveticaNeue" panose="020B0604020202020204" charset="0"/>
      <p:regular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  <p:embeddedFont>
      <p:font typeface="Wingdings 3" panose="05040102010807070707" pitchFamily="18" charset="2"/>
      <p:regular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921"/>
    <a:srgbClr val="528231"/>
    <a:srgbClr val="5A8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226DA-B6C2-88E6-D573-537DE49FDDCF}" v="1" dt="2022-06-16T08:39:22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6357" autoAdjust="0"/>
  </p:normalViewPr>
  <p:slideViewPr>
    <p:cSldViewPr snapToGrid="0">
      <p:cViewPr varScale="1">
        <p:scale>
          <a:sx n="82" d="100"/>
          <a:sy n="82" d="100"/>
        </p:scale>
        <p:origin x="14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6.fntdata"/><Relationship Id="rId21" Type="http://schemas.openxmlformats.org/officeDocument/2006/relationships/slide" Target="slides/slide15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4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57C03-6CC1-447D-8B16-001D0646C1C8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5B0D9-905F-466F-9530-EE85D4887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4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B0D9-905F-466F-9530-EE85D48874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517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Give pupils a few minutes to discuss. Obviously challenge number 1 and remind them that the use of alcohol in number 2 can lead to risky sexual behaviour.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B0D9-905F-466F-9530-EE85D48874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90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7C77A-882F-482B-9AA7-DF5C431D11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704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 sheet is page 36 of booklet</a:t>
            </a:r>
          </a:p>
          <a:p>
            <a:r>
              <a:rPr lang="en-US" dirty="0"/>
              <a:t>Fact sheets: p.39-44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B0D9-905F-466F-9530-EE85D48874B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79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Give pupils 5 minutes to discuss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C5B0D9-905F-466F-9530-EE85D48874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81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1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07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9144000" cy="6874934"/>
            <a:chOff x="0" y="-8467"/>
            <a:chExt cx="12192000" cy="6874934"/>
          </a:xfrm>
        </p:grpSpPr>
        <p:cxnSp>
          <p:nvCxnSpPr>
            <p:cNvPr id="32" name="Straight Connector 31"/>
            <p:cNvCxnSpPr>
              <a:cxnSpLocks/>
              <a:endCxn id="31" idx="3"/>
            </p:cNvCxnSpPr>
            <p:nvPr/>
          </p:nvCxnSpPr>
          <p:spPr>
            <a:xfrm>
              <a:off x="10068870" y="64008"/>
              <a:ext cx="2119955" cy="6793992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10371666" y="-8467"/>
              <a:ext cx="181715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10089262" y="-8467"/>
              <a:ext cx="2102737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9747593" y="3048000"/>
              <a:ext cx="244440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10086088" y="-8467"/>
              <a:ext cx="2102737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5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84130" y="0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301752" cy="5666154"/>
            </a:xfrm>
            <a:prstGeom prst="triangle">
              <a:avLst>
                <a:gd name="adj" fmla="val 100000"/>
              </a:avLst>
            </a:prstGeom>
            <a:solidFill>
              <a:srgbClr val="92D050">
                <a:alpha val="8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300997"/>
            <a:ext cx="5825202" cy="164630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28" y="3231001"/>
            <a:ext cx="5825202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3EF980-F124-4C96-82B5-978CA121D7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57" y="4611601"/>
            <a:ext cx="1110330" cy="210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10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19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30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2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421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35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51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5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1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328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371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65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802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173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88655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18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058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5418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5423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8CE56-7377-48AB-99F4-1B91D631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50281" y="6356351"/>
            <a:ext cx="1602278" cy="36512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D9AEADB-0567-4321-9777-FD2D946D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85575"/>
            <a:ext cx="7886700" cy="61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13AADF-ECF4-44DE-AFB3-765C50C947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0" y="166570"/>
            <a:ext cx="1664174" cy="95522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726D0CC-1882-4A0D-9FA3-DCC0559168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5298389"/>
            <a:ext cx="7886700" cy="511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C00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Subheading text (secondary </a:t>
            </a:r>
            <a:r>
              <a:rPr lang="en-US" dirty="0" err="1"/>
              <a:t>colour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B65C31-5BAD-468F-984E-FEB767748B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75967" y="1580184"/>
            <a:ext cx="3192066" cy="2954337"/>
          </a:xfrm>
          <a:prstGeom prst="rect">
            <a:avLst/>
          </a:prstGeom>
          <a:ln w="38100">
            <a:solidFill>
              <a:srgbClr val="009DDC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Lead image with blue border (click icon to add image)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63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79AD-5A71-4070-B7A2-007E51BB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3457"/>
            <a:ext cx="7886700" cy="1325563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9DDC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3C873-EDD3-4134-A697-318F80EFA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108960"/>
            <a:ext cx="7886700" cy="3068003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5B820-FBA8-428B-A4A6-6EF8EA04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9413" y="217056"/>
            <a:ext cx="286789" cy="24014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9D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78DA289-F468-42DF-B92F-0B060E228CB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9CDB75-ED9B-4B63-A55F-C90CEBB1C76D}"/>
              </a:ext>
            </a:extLst>
          </p:cNvPr>
          <p:cNvCxnSpPr>
            <a:cxnSpLocks/>
          </p:cNvCxnSpPr>
          <p:nvPr userDrawn="1"/>
        </p:nvCxnSpPr>
        <p:spPr>
          <a:xfrm>
            <a:off x="8790712" y="217056"/>
            <a:ext cx="0" cy="240145"/>
          </a:xfrm>
          <a:prstGeom prst="line">
            <a:avLst/>
          </a:prstGeom>
          <a:ln w="19050"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FE69E32-E96C-4685-90AF-FAC2184E9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48" y="95822"/>
            <a:ext cx="780355" cy="447917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2737F79-6FDB-4F9B-BAAA-00933B1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50281" y="6356351"/>
            <a:ext cx="1602278" cy="36512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796D21-5031-4F50-92F0-9A858FF879B1}"/>
              </a:ext>
            </a:extLst>
          </p:cNvPr>
          <p:cNvCxnSpPr/>
          <p:nvPr userDrawn="1"/>
        </p:nvCxnSpPr>
        <p:spPr>
          <a:xfrm>
            <a:off x="0" y="622168"/>
            <a:ext cx="9144000" cy="0"/>
          </a:xfrm>
          <a:prstGeom prst="line">
            <a:avLst/>
          </a:prstGeom>
          <a:ln w="28575"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80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1423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9E97C8-E1C1-4FCC-A646-B17921DEE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9413" y="217056"/>
            <a:ext cx="286789" cy="24014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9D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78DA289-F468-42DF-B92F-0B060E228CB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B32BDB-C5E0-4311-94A8-D825A7667929}"/>
              </a:ext>
            </a:extLst>
          </p:cNvPr>
          <p:cNvCxnSpPr>
            <a:cxnSpLocks/>
          </p:cNvCxnSpPr>
          <p:nvPr userDrawn="1"/>
        </p:nvCxnSpPr>
        <p:spPr>
          <a:xfrm>
            <a:off x="8790712" y="217056"/>
            <a:ext cx="0" cy="240145"/>
          </a:xfrm>
          <a:prstGeom prst="line">
            <a:avLst/>
          </a:prstGeom>
          <a:ln w="19050"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388AA80-B0A0-4107-BC3A-5B030D00E5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48" y="95822"/>
            <a:ext cx="780355" cy="44791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B01026-12F9-4F18-B342-AF35C30974CB}"/>
              </a:ext>
            </a:extLst>
          </p:cNvPr>
          <p:cNvCxnSpPr/>
          <p:nvPr userDrawn="1"/>
        </p:nvCxnSpPr>
        <p:spPr>
          <a:xfrm>
            <a:off x="0" y="622168"/>
            <a:ext cx="9144000" cy="0"/>
          </a:xfrm>
          <a:prstGeom prst="line">
            <a:avLst/>
          </a:prstGeom>
          <a:ln w="28575"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EC44BF1-2127-4D7A-A5BD-5D529F91E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50281" y="6356351"/>
            <a:ext cx="1602278" cy="365125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0928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9753D-3C50-4AA2-AFBC-C7160A71D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02F1D-F1F5-47F3-9D10-88F192F2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8D622-CAD6-4BF2-AC67-46D9F094A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B945-9B1F-49F9-93D4-0E5088A9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3739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2ABEB-7FE9-4809-A8B4-F0F49BD1C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57708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9159-ED73-43CE-9411-5FE9BDBE4C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4AC398-D4EF-4CD6-B018-E6DDD9988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5EAD1-474A-49D5-BB07-051F392E50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9F93A-F411-4229-BE07-436EA978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D81D6-1309-41BD-81CB-51538A455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796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4759C-0AEC-4843-B3E8-E955391BD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A39A8-E4F8-46DE-89CC-A76E80301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F9BD2-53FF-40CE-AC57-392C4A80B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48383-7FC2-4403-B15D-FDEB01584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58B7A6-1E47-4543-80B8-54A3DE622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74FA67-854A-40F8-AEE6-FDF55629AF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B196E-E31C-4869-B793-D2AD97D9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9EB52C-3A2F-46CD-AB8C-6C9F4226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1964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9D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A517E0-1A3F-4D92-8331-C196299583DD}"/>
              </a:ext>
            </a:extLst>
          </p:cNvPr>
          <p:cNvSpPr txBox="1"/>
          <p:nvPr userDrawn="1"/>
        </p:nvSpPr>
        <p:spPr>
          <a:xfrm>
            <a:off x="7536873" y="207608"/>
            <a:ext cx="1503809" cy="1200329"/>
          </a:xfrm>
          <a:prstGeom prst="rect">
            <a:avLst/>
          </a:prstGeom>
          <a:noFill/>
          <a:ln w="28575">
            <a:solidFill>
              <a:srgbClr val="1C00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C0039"/>
                </a:solidFill>
                <a:latin typeface="Arial Black" panose="020B0A04020102020204" pitchFamily="34" charset="0"/>
              </a:rPr>
              <a:t>Teacher</a:t>
            </a:r>
          </a:p>
          <a:p>
            <a:pPr algn="ctr"/>
            <a:r>
              <a:rPr lang="en-US" sz="2400" dirty="0">
                <a:solidFill>
                  <a:srgbClr val="1C0039"/>
                </a:solidFill>
                <a:latin typeface="Arial Black" panose="020B0A04020102020204" pitchFamily="34" charset="0"/>
              </a:rPr>
              <a:t> slide</a:t>
            </a:r>
            <a:endParaRPr lang="en-GB" sz="2400" dirty="0">
              <a:solidFill>
                <a:srgbClr val="1C0039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527E27-972B-479D-A4D5-C05BF82DFB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63" y="193443"/>
            <a:ext cx="1503809" cy="863173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88F7A41-5725-4A32-AA9D-9BF5FF102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5855" y="2622551"/>
            <a:ext cx="7218218" cy="9519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>
                <a:solidFill>
                  <a:srgbClr val="1C0039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Lesson 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DE375A4-3D9D-4078-AF8A-3BF5588A48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855" y="3732067"/>
            <a:ext cx="7218217" cy="950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8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Subtitle text (adjust to same length as above)</a:t>
            </a:r>
            <a:endParaRPr lang="en-GB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FEB45C7F-30AC-4AF5-AB8B-D1E4F82DFF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450281" y="6356351"/>
            <a:ext cx="16022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5739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009D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A517E0-1A3F-4D92-8331-C196299583DD}"/>
              </a:ext>
            </a:extLst>
          </p:cNvPr>
          <p:cNvSpPr txBox="1"/>
          <p:nvPr userDrawn="1"/>
        </p:nvSpPr>
        <p:spPr>
          <a:xfrm>
            <a:off x="7536873" y="207608"/>
            <a:ext cx="1503809" cy="1200329"/>
          </a:xfrm>
          <a:prstGeom prst="rect">
            <a:avLst/>
          </a:prstGeom>
          <a:noFill/>
          <a:ln w="28575">
            <a:solidFill>
              <a:srgbClr val="1C00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1C0039"/>
                </a:solidFill>
                <a:latin typeface="Arial Black" panose="020B0A04020102020204" pitchFamily="34" charset="0"/>
              </a:rPr>
              <a:t>Teacher</a:t>
            </a:r>
          </a:p>
          <a:p>
            <a:pPr algn="ctr"/>
            <a:r>
              <a:rPr lang="en-US" sz="2400" dirty="0">
                <a:solidFill>
                  <a:srgbClr val="1C0039"/>
                </a:solidFill>
                <a:latin typeface="Arial Black" panose="020B0A04020102020204" pitchFamily="34" charset="0"/>
              </a:rPr>
              <a:t> slide</a:t>
            </a:r>
            <a:endParaRPr lang="en-GB" sz="2400" dirty="0">
              <a:solidFill>
                <a:srgbClr val="1C0039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527E27-972B-479D-A4D5-C05BF82DFB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1079" y="314630"/>
            <a:ext cx="1503809" cy="863173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FEB45C7F-30AC-4AF5-AB8B-D1E4F82DFF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450281" y="6356351"/>
            <a:ext cx="16022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4885DB-9D07-42B8-B3E7-646509C41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62" y="498714"/>
            <a:ext cx="5195375" cy="67908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1C0039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D33BE7-370A-46FD-807D-3F87844C4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462" y="1788161"/>
            <a:ext cx="7886700" cy="30680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C0039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1C0039"/>
                </a:solidFill>
              </a:defRPr>
            </a:lvl2pPr>
            <a:lvl3pPr>
              <a:defRPr>
                <a:solidFill>
                  <a:srgbClr val="1C0039"/>
                </a:solidFill>
              </a:defRPr>
            </a:lvl3pPr>
            <a:lvl4pPr>
              <a:defRPr>
                <a:solidFill>
                  <a:srgbClr val="1C0039"/>
                </a:solidFill>
              </a:defRPr>
            </a:lvl4pPr>
            <a:lvl5pPr>
              <a:defRPr>
                <a:solidFill>
                  <a:srgbClr val="1C003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15082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A82DA-765C-47AB-9EF3-2A2FE4BBF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4EAED-0912-42F3-94D7-C80C2752B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E76A2-2EDE-400A-A5BC-AAC394F9E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0FB2D-666F-4A01-84B8-861AB3CA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EB34A-32B1-4872-BC7C-BAF393E6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BA892-921A-4E0A-953F-D16D9C5B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749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4E73F-6C17-46FB-8628-AF6E72265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F96EC-D276-45A7-81BF-8B0BEC2DD9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6DD4B-4891-4521-B852-1A5A36543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2F5ED-C14D-40F1-834B-C1A60EAC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40708-9821-4592-8F36-5B55155B1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7E8D5-7B5C-406B-AB02-99C1D2DDA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9749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FB201-495C-4DF5-82F7-C5509A4D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57708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67EA2-D714-4549-9F83-74951BC24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108960"/>
            <a:ext cx="7886700" cy="306800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4E28A-7D98-443D-B005-C74B7D09C3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B4A9F-6FCD-4028-B6A7-CFA41CCB6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3A2DD-EDBF-43D2-811B-04320453B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2906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D2B77E-DA9A-434D-8979-1D8C1CD8B7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103C5F-26BB-489D-8E85-9A3D78531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F48F1-A8B1-4545-A3C5-6A39D3E001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40C9D-D31F-44CA-8B03-30D552A6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Medway Council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CA04B-F248-4C0B-8EA8-A7DF56A0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AE8B58C-F495-4FCD-A907-CF53D7D243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53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6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189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77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3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42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34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8F217-3A62-4D1D-9C25-1511BF6F07ED}" type="datetimeFigureOut">
              <a:rPr lang="en-GB" smtClean="0"/>
              <a:t>23/06/2023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B35A-56E1-4ACB-8CF2-1C27F4119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6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0506" y="0"/>
            <a:ext cx="9154506" cy="6866467"/>
            <a:chOff x="-10380368" y="-8467"/>
            <a:chExt cx="22572368" cy="6866467"/>
          </a:xfrm>
        </p:grpSpPr>
        <p:sp>
          <p:nvSpPr>
            <p:cNvPr id="22" name="Rectangle 23"/>
            <p:cNvSpPr/>
            <p:nvPr/>
          </p:nvSpPr>
          <p:spPr>
            <a:xfrm>
              <a:off x="10623364" y="-8467"/>
              <a:ext cx="1565461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2">
                <a:lumMod val="50000"/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50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10931882" y="-8467"/>
              <a:ext cx="126011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11673604" y="3048000"/>
              <a:ext cx="518396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10898730" y="-8467"/>
              <a:ext cx="129009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5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1459240" y="0"/>
              <a:ext cx="72958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1320272" y="3589867"/>
              <a:ext cx="868553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-10380368" y="4004733"/>
              <a:ext cx="402681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160590"/>
            <a:ext cx="801800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6041363"/>
            <a:ext cx="683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041363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6041363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6C1AEC-686F-4061-8378-4FF8B31CEAD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511" y="0"/>
            <a:ext cx="908495" cy="1725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17EA3A-D90E-476A-9385-84296E67C892}"/>
              </a:ext>
            </a:extLst>
          </p:cNvPr>
          <p:cNvSpPr txBox="1"/>
          <p:nvPr userDrawn="1"/>
        </p:nvSpPr>
        <p:spPr>
          <a:xfrm>
            <a:off x="383458" y="6406488"/>
            <a:ext cx="41885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 Success Care</a:t>
            </a:r>
          </a:p>
        </p:txBody>
      </p:sp>
    </p:spTree>
    <p:extLst>
      <p:ext uri="{BB962C8B-B14F-4D97-AF65-F5344CB8AC3E}">
        <p14:creationId xmlns:p14="http://schemas.microsoft.com/office/powerpoint/2010/main" val="393886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7B4A4-058D-4AFC-A525-EAD9398C9B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8187" y="6306402"/>
            <a:ext cx="11959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886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9DDC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ruetube.co.uk/resource/the-secret-lives-of-stis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ook.org.uk/" TargetMode="Externa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cjW34YkyDo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M86exl8tIU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519AA6-1F74-4376-B643-A1857235DF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00667"/>
            <a:ext cx="4358451" cy="10930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582E9E-2566-45F6-BAF6-7930F83E78DF}"/>
              </a:ext>
            </a:extLst>
          </p:cNvPr>
          <p:cNvSpPr txBox="1"/>
          <p:nvPr/>
        </p:nvSpPr>
        <p:spPr>
          <a:xfrm>
            <a:off x="920751" y="2215759"/>
            <a:ext cx="8443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har char="•"/>
            </a:pPr>
            <a:r>
              <a:rPr lang="en-US" sz="2000" dirty="0">
                <a:ea typeface="+mj-lt"/>
                <a:cs typeface="+mj-lt"/>
              </a:rPr>
              <a:t>To understand a range of strategies for identifying and managing peer pressure in the context of intimacy.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1BB16-A0B2-460E-AE69-7E0DC9CF7849}"/>
              </a:ext>
            </a:extLst>
          </p:cNvPr>
          <p:cNvSpPr txBox="1"/>
          <p:nvPr/>
        </p:nvSpPr>
        <p:spPr>
          <a:xfrm>
            <a:off x="877514" y="3382568"/>
            <a:ext cx="8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har char="•"/>
            </a:pPr>
            <a:r>
              <a:rPr lang="en-US" sz="2000" dirty="0">
                <a:ea typeface="+mj-lt"/>
                <a:cs typeface="+mj-lt"/>
              </a:rPr>
              <a:t>To understand about sexual health and the different types of contraception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7D4DB7-092E-407F-8A92-188805CD797A}"/>
              </a:ext>
            </a:extLst>
          </p:cNvPr>
          <p:cNvSpPr txBox="1"/>
          <p:nvPr/>
        </p:nvSpPr>
        <p:spPr>
          <a:xfrm>
            <a:off x="830441" y="4504038"/>
            <a:ext cx="8443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+mj-lt"/>
                <a:cs typeface="+mj-lt"/>
              </a:rPr>
              <a:t>	To understand about STIs</a:t>
            </a:r>
          </a:p>
          <a:p>
            <a:endParaRPr lang="en-GB" sz="2000" dirty="0">
              <a:latin typeface="HelveticaNeue" panose="00000400000000000000" pitchFamily="2" charset="0"/>
            </a:endParaRPr>
          </a:p>
          <a:p>
            <a:pPr>
              <a:buClr>
                <a:srgbClr val="009DDC"/>
              </a:buClr>
            </a:pPr>
            <a:endParaRPr lang="en-GB" sz="2000" dirty="0">
              <a:latin typeface="HelveticaNeu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00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D582E-0162-4C67-9A2A-A9C594078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478DA289-F468-42DF-B92F-0B060E228CBE}" type="slidenum">
              <a:rPr lang="en-GB"/>
              <a:pPr defTabSz="685800"/>
              <a:t>10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5D24-3525-480B-9A98-CA3AB744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en-GB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Medway Council 2021</a:t>
            </a:r>
            <a:endParaRPr lang="en-GB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696EDAF-DFD3-419F-91CE-6FE32059B015}"/>
              </a:ext>
            </a:extLst>
          </p:cNvPr>
          <p:cNvSpPr txBox="1">
            <a:spLocks/>
          </p:cNvSpPr>
          <p:nvPr/>
        </p:nvSpPr>
        <p:spPr>
          <a:xfrm>
            <a:off x="628650" y="1594843"/>
            <a:ext cx="7886700" cy="9941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9DDC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defTabSz="685800"/>
            <a:r>
              <a:rPr lang="en-US" sz="3300" dirty="0"/>
              <a:t>Contraception negotiation</a:t>
            </a:r>
            <a:endParaRPr lang="en-GB" sz="33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BB7619-F0EC-402E-A647-CD98BEE3FE07}"/>
              </a:ext>
            </a:extLst>
          </p:cNvPr>
          <p:cNvSpPr/>
          <p:nvPr/>
        </p:nvSpPr>
        <p:spPr>
          <a:xfrm>
            <a:off x="628650" y="2207606"/>
            <a:ext cx="7829550" cy="606114"/>
          </a:xfrm>
          <a:prstGeom prst="rect">
            <a:avLst/>
          </a:prstGeom>
          <a:solidFill>
            <a:srgbClr val="D1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GB" sz="2100" dirty="0">
                <a:solidFill>
                  <a:prstClr val="black"/>
                </a:solidFill>
                <a:latin typeface="Calibri" panose="020F0502020204030204"/>
              </a:rPr>
              <a:t>How could someone respond assertively to these statements?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8BB86730-1E24-4E5D-8FA9-56A49D5815EA}"/>
              </a:ext>
            </a:extLst>
          </p:cNvPr>
          <p:cNvSpPr/>
          <p:nvPr/>
        </p:nvSpPr>
        <p:spPr>
          <a:xfrm>
            <a:off x="685803" y="2947700"/>
            <a:ext cx="2312854" cy="1214609"/>
          </a:xfrm>
          <a:prstGeom prst="wedgeRoundRectCallout">
            <a:avLst>
              <a:gd name="adj1" fmla="val 23466"/>
              <a:gd name="adj2" fmla="val 65221"/>
              <a:gd name="adj3" fmla="val 16667"/>
            </a:avLst>
          </a:prstGeom>
          <a:solidFill>
            <a:srgbClr val="11B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2100" dirty="0">
                <a:solidFill>
                  <a:prstClr val="white"/>
                </a:solidFill>
                <a:latin typeface="Calibri" panose="020F0502020204030204"/>
              </a:rPr>
              <a:t>I’m on the pill, you don’t need a condom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DEE68B26-21D7-4443-9A14-EAF6F14B8F26}"/>
              </a:ext>
            </a:extLst>
          </p:cNvPr>
          <p:cNvSpPr/>
          <p:nvPr/>
        </p:nvSpPr>
        <p:spPr>
          <a:xfrm>
            <a:off x="3415573" y="2947701"/>
            <a:ext cx="2312854" cy="1214609"/>
          </a:xfrm>
          <a:prstGeom prst="wedgeRoundRectCallout">
            <a:avLst>
              <a:gd name="adj1" fmla="val -1899"/>
              <a:gd name="adj2" fmla="val 63180"/>
              <a:gd name="adj3" fmla="val 16667"/>
            </a:avLst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2100" dirty="0">
                <a:solidFill>
                  <a:prstClr val="white"/>
                </a:solidFill>
                <a:latin typeface="Calibri" panose="020F0502020204030204"/>
              </a:rPr>
              <a:t>It doesn’t feel as good if we use protection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05ADC2D9-AD09-4111-ABB4-0BBBBE119CF7}"/>
              </a:ext>
            </a:extLst>
          </p:cNvPr>
          <p:cNvSpPr/>
          <p:nvPr/>
        </p:nvSpPr>
        <p:spPr>
          <a:xfrm>
            <a:off x="685802" y="4479345"/>
            <a:ext cx="2312854" cy="1214609"/>
          </a:xfrm>
          <a:prstGeom prst="wedgeRoundRectCallout">
            <a:avLst>
              <a:gd name="adj1" fmla="val -10830"/>
              <a:gd name="adj2" fmla="val -66072"/>
              <a:gd name="adj3" fmla="val 16667"/>
            </a:avLst>
          </a:prstGeom>
          <a:solidFill>
            <a:srgbClr val="006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2100" dirty="0">
                <a:solidFill>
                  <a:prstClr val="white"/>
                </a:solidFill>
                <a:latin typeface="Calibri" panose="020F0502020204030204"/>
              </a:rPr>
              <a:t>I guess you don’t really trust me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90CDE4C5-A8FB-43FA-A833-8CD60F76562C}"/>
              </a:ext>
            </a:extLst>
          </p:cNvPr>
          <p:cNvSpPr/>
          <p:nvPr/>
        </p:nvSpPr>
        <p:spPr>
          <a:xfrm>
            <a:off x="3415573" y="4479345"/>
            <a:ext cx="2312854" cy="1214609"/>
          </a:xfrm>
          <a:prstGeom prst="wedgeRoundRectCallout">
            <a:avLst>
              <a:gd name="adj1" fmla="val 17393"/>
              <a:gd name="adj2" fmla="val -66752"/>
              <a:gd name="adj3" fmla="val 16667"/>
            </a:avLst>
          </a:prstGeom>
          <a:solidFill>
            <a:srgbClr val="11B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2100" dirty="0">
                <a:solidFill>
                  <a:prstClr val="white"/>
                </a:solidFill>
                <a:latin typeface="Calibri" panose="020F0502020204030204"/>
              </a:rPr>
              <a:t>We’re both virgins so there aren’t any risks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69BFA583-61E3-4336-9371-C30167844F8D}"/>
              </a:ext>
            </a:extLst>
          </p:cNvPr>
          <p:cNvSpPr/>
          <p:nvPr/>
        </p:nvSpPr>
        <p:spPr>
          <a:xfrm>
            <a:off x="6145344" y="2947700"/>
            <a:ext cx="2312854" cy="1214609"/>
          </a:xfrm>
          <a:prstGeom prst="wedgeRoundRectCallout">
            <a:avLst>
              <a:gd name="adj1" fmla="val 7747"/>
              <a:gd name="adj2" fmla="val 67262"/>
              <a:gd name="adj3" fmla="val 16667"/>
            </a:avLst>
          </a:prstGeom>
          <a:solidFill>
            <a:srgbClr val="11B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GB" sz="2100" dirty="0">
                <a:solidFill>
                  <a:prstClr val="white"/>
                </a:solidFill>
                <a:latin typeface="Calibri" panose="020F0502020204030204"/>
              </a:rPr>
              <a:t>Using protection interrupts everything</a:t>
            </a:r>
          </a:p>
        </p:txBody>
      </p:sp>
    </p:spTree>
    <p:extLst>
      <p:ext uri="{BB962C8B-B14F-4D97-AF65-F5344CB8AC3E}">
        <p14:creationId xmlns:p14="http://schemas.microsoft.com/office/powerpoint/2010/main" val="4225259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F639-7A85-FE4D-DCE8-6DC9B48B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STIs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D3F61-7118-DD6D-D209-11A1DAB6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We’ve seen how some forms of contraception can prevent against STIs.</a:t>
            </a:r>
          </a:p>
          <a:p>
            <a:r>
              <a:rPr lang="en-US" sz="2400" dirty="0"/>
              <a:t>But what are STIs?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547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4586F-AA9D-4FA1-8BB7-EA8599619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 finding tasks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02DE9-FFEB-43CC-BEA3-39194C0DC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You are going to be passed some different fact sheets which you can use and then pass to different pairs/groups.</a:t>
            </a:r>
          </a:p>
          <a:p>
            <a:r>
              <a:rPr lang="en-US" sz="2400" dirty="0"/>
              <a:t>You will also have a double-sided worksheet to complete: </a:t>
            </a:r>
            <a:r>
              <a:rPr lang="en-US" sz="2400" i="1" dirty="0"/>
              <a:t>Which STI? Multiple choice and Information hunt</a:t>
            </a:r>
          </a:p>
          <a:p>
            <a:r>
              <a:rPr lang="en-US" sz="2400" dirty="0"/>
              <a:t>You need to use the fact sheets to complete this.</a:t>
            </a:r>
          </a:p>
          <a:p>
            <a:r>
              <a:rPr lang="en-US" sz="2400" dirty="0"/>
              <a:t>If you finish, make some additional notes from what you have found out. </a:t>
            </a:r>
          </a:p>
        </p:txBody>
      </p:sp>
    </p:spTree>
    <p:extLst>
      <p:ext uri="{BB962C8B-B14F-4D97-AF65-F5344CB8AC3E}">
        <p14:creationId xmlns:p14="http://schemas.microsoft.com/office/powerpoint/2010/main" val="127174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C814-B598-4937-A83C-EA83BCB8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390163-D0B9-44E3-8C25-37CB9CB83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151" y="1103947"/>
            <a:ext cx="7674369" cy="506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17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C8889-3D24-45AE-9C6E-988265AAC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AB31C1-6BC3-4BAF-ACAE-21BC2BBDBC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1" y="1046480"/>
            <a:ext cx="7811955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8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C4871-7502-4D76-B5E8-470E21630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10630B-D4B6-4CC4-A8D3-7DDCD2E60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601" y="1132681"/>
            <a:ext cx="7582798" cy="51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63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67CD2-EAC3-4313-BC97-0DFD5D1DF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95DC1C-FAD3-4106-868F-BB118E0CA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341" y="1270000"/>
            <a:ext cx="7211894" cy="469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3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A3F8-4466-48E8-A39E-3FBF15938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D9329E-D134-4B04-8733-EB9ED9F36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1557298"/>
            <a:ext cx="6848747" cy="440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74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F6FBC-2603-4C21-87F0-E296C7C27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38C705-B248-4AFC-B300-70BFFF170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481" y="1503680"/>
            <a:ext cx="7080612" cy="453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3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3DE6-A328-4EC4-80F4-8430FDAD6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Answers: Which STI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907BC-895F-42AD-B9E2-FD0FA9201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1. always shows symptoms?</a:t>
            </a:r>
          </a:p>
          <a:p>
            <a:r>
              <a:rPr lang="en-GB" sz="2400" dirty="0"/>
              <a:t>C: None of them</a:t>
            </a:r>
          </a:p>
          <a:p>
            <a:r>
              <a:rPr lang="en-GB" sz="2400" dirty="0"/>
              <a:t>2. can cause unusual discharge?</a:t>
            </a:r>
          </a:p>
          <a:p>
            <a:r>
              <a:rPr lang="en-GB" sz="2400" dirty="0"/>
              <a:t>A: Gonorrhoea</a:t>
            </a:r>
          </a:p>
          <a:p>
            <a:r>
              <a:rPr lang="en-GB" sz="2400" dirty="0"/>
              <a:t>3. Cannot be prevented by using a condom</a:t>
            </a:r>
          </a:p>
          <a:p>
            <a:r>
              <a:rPr lang="en-GB" sz="2400" dirty="0"/>
              <a:t>B: Pubic Lice</a:t>
            </a:r>
          </a:p>
        </p:txBody>
      </p:sp>
    </p:spTree>
    <p:extLst>
      <p:ext uri="{BB962C8B-B14F-4D97-AF65-F5344CB8AC3E}">
        <p14:creationId xmlns:p14="http://schemas.microsoft.com/office/powerpoint/2010/main" val="365952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700DDF-A3DF-49AB-BDA1-C115F6A2D24C}"/>
              </a:ext>
            </a:extLst>
          </p:cNvPr>
          <p:cNvSpPr/>
          <p:nvPr/>
        </p:nvSpPr>
        <p:spPr>
          <a:xfrm>
            <a:off x="1168703" y="1794501"/>
            <a:ext cx="7223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Helvetica Neue" pitchFamily="50" charset="0"/>
              </a:rPr>
              <a:t>We listen and respect everyone </a:t>
            </a:r>
            <a:r>
              <a:rPr lang="en-GB" sz="2000" dirty="0">
                <a:latin typeface="HelveticaNeue" panose="00000400000000000000" pitchFamily="2" charset="0"/>
              </a:rPr>
              <a:t>when they are speaking and when we are responding.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6474EB-8987-4AC0-B7F9-D5A5C9CA3E29}"/>
              </a:ext>
            </a:extLst>
          </p:cNvPr>
          <p:cNvGrpSpPr/>
          <p:nvPr/>
        </p:nvGrpSpPr>
        <p:grpSpPr>
          <a:xfrm>
            <a:off x="875737" y="430469"/>
            <a:ext cx="7902503" cy="1077218"/>
            <a:chOff x="221416" y="464420"/>
            <a:chExt cx="4988759" cy="107721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617EC54-8F2D-4B81-BCFC-FF71D3C86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1416" y="464420"/>
              <a:ext cx="4988759" cy="107721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84C70B0-073A-4AD5-AEED-39B50008CEF9}"/>
                </a:ext>
              </a:extLst>
            </p:cNvPr>
            <p:cNvSpPr/>
            <p:nvPr/>
          </p:nvSpPr>
          <p:spPr>
            <a:xfrm>
              <a:off x="318646" y="464421"/>
              <a:ext cx="469150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3200" b="1" dirty="0">
                  <a:solidFill>
                    <a:schemeClr val="bg1"/>
                  </a:solidFill>
                  <a:latin typeface="Helvetica Neue" pitchFamily="50" charset="0"/>
                </a:rPr>
                <a:t>A reminder of the ground rules 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4269599-3EE5-4BD6-B0A8-49589CB113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70" y="1830078"/>
            <a:ext cx="585933" cy="5859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148ED8-F377-4CDD-9D6A-5FCF18D623B7}"/>
              </a:ext>
            </a:extLst>
          </p:cNvPr>
          <p:cNvSpPr/>
          <p:nvPr/>
        </p:nvSpPr>
        <p:spPr>
          <a:xfrm>
            <a:off x="1168703" y="2764005"/>
            <a:ext cx="7223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Helvetica Neue" pitchFamily="50" charset="0"/>
              </a:rPr>
              <a:t>We know that we don’t have to participate </a:t>
            </a:r>
            <a:r>
              <a:rPr lang="en-GB" sz="2000" dirty="0">
                <a:latin typeface="HelveticaNeue" panose="00000400000000000000" pitchFamily="2" charset="0"/>
              </a:rPr>
              <a:t>in any activities or questions which make us feel uncomfortable.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C9E5E2-E3AA-4921-9091-98CF8B57E2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70" y="2824982"/>
            <a:ext cx="585933" cy="5859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D983284-2E37-45CD-A6EA-F99F6F97BA6E}"/>
              </a:ext>
            </a:extLst>
          </p:cNvPr>
          <p:cNvSpPr/>
          <p:nvPr/>
        </p:nvSpPr>
        <p:spPr>
          <a:xfrm>
            <a:off x="1168703" y="3844504"/>
            <a:ext cx="73925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HelveticaNeue" panose="00000400000000000000" pitchFamily="2" charset="0"/>
              </a:rPr>
              <a:t>We know that we are </a:t>
            </a:r>
            <a:r>
              <a:rPr lang="en-GB" sz="2000" dirty="0">
                <a:latin typeface="Helvetica Neue" pitchFamily="50" charset="0"/>
              </a:rPr>
              <a:t>not expected to share our own personal experiences </a:t>
            </a:r>
            <a:r>
              <a:rPr lang="en-GB" sz="2000" dirty="0">
                <a:latin typeface="HelveticaNeue" panose="00000400000000000000" pitchFamily="2" charset="0"/>
              </a:rPr>
              <a:t>but are free to do so without judgement if we want to.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38D68E-2EF3-48F4-9E24-ABBC9CB5C8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70" y="3905481"/>
            <a:ext cx="585933" cy="58593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51C3479-DB8B-4BEF-8D0A-45C1AA23442B}"/>
              </a:ext>
            </a:extLst>
          </p:cNvPr>
          <p:cNvSpPr/>
          <p:nvPr/>
        </p:nvSpPr>
        <p:spPr>
          <a:xfrm>
            <a:off x="1168703" y="5159802"/>
            <a:ext cx="7223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Helvetica Neue" pitchFamily="50" charset="0"/>
              </a:rPr>
              <a:t>We speak about a ‘friend’ or ‘someone we know’ </a:t>
            </a:r>
            <a:r>
              <a:rPr lang="en-GB" sz="2000" dirty="0">
                <a:latin typeface="HelveticaNeue" panose="00000400000000000000" pitchFamily="2" charset="0"/>
              </a:rPr>
              <a:t>instead of using real names if we share experiences or stories.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4E8E9F-64F8-4C26-B929-9FFA8B301A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70" y="5220779"/>
            <a:ext cx="585933" cy="58593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B5F14B1-16F5-40C0-BEA9-1D1FB762E641}"/>
              </a:ext>
            </a:extLst>
          </p:cNvPr>
          <p:cNvSpPr/>
          <p:nvPr/>
        </p:nvSpPr>
        <p:spPr>
          <a:xfrm>
            <a:off x="4824546" y="6238765"/>
            <a:ext cx="4415247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bg1"/>
                </a:solidFill>
                <a:latin typeface="HelveticaNeue" panose="00000400000000000000" pitchFamily="2" charset="0"/>
              </a:rPr>
              <a:t>Refer to page 16 of the guidance for full details</a:t>
            </a:r>
            <a:endParaRPr lang="en-GB" sz="1600" b="1" dirty="0">
              <a:solidFill>
                <a:schemeClr val="bg1"/>
              </a:solidFill>
              <a:latin typeface="Helvetica Neu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600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8829-B3B7-462A-A670-4A46AE608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BD08-B6A8-49BE-9256-6436D6D9D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4. I</a:t>
            </a:r>
            <a:r>
              <a:rPr lang="en-GB" sz="2000" dirty="0"/>
              <a:t>s managed by using drugs to slow down the spread of the virus in the body?</a:t>
            </a:r>
          </a:p>
          <a:p>
            <a:r>
              <a:rPr lang="en-US" sz="2000" dirty="0"/>
              <a:t>B</a:t>
            </a:r>
            <a:r>
              <a:rPr lang="en-GB" sz="2000" dirty="0"/>
              <a:t>: HIV</a:t>
            </a:r>
          </a:p>
          <a:p>
            <a:r>
              <a:rPr lang="en-US" sz="2000" dirty="0"/>
              <a:t>5. I</a:t>
            </a:r>
            <a:r>
              <a:rPr lang="en-GB" sz="2000" dirty="0"/>
              <a:t>s diagnosed using a urine sample?</a:t>
            </a:r>
          </a:p>
          <a:p>
            <a:r>
              <a:rPr lang="en-US" sz="2000" dirty="0"/>
              <a:t>B</a:t>
            </a:r>
            <a:r>
              <a:rPr lang="en-GB" sz="2000" dirty="0"/>
              <a:t>: Chlamydia</a:t>
            </a:r>
          </a:p>
          <a:p>
            <a:r>
              <a:rPr lang="en-US" sz="2000" dirty="0"/>
              <a:t>6</a:t>
            </a:r>
            <a:r>
              <a:rPr lang="en-GB" sz="2000" dirty="0"/>
              <a:t>. can be treated if someone seeks medical support?</a:t>
            </a:r>
          </a:p>
          <a:p>
            <a:r>
              <a:rPr lang="en-US" sz="2000" dirty="0"/>
              <a:t>C</a:t>
            </a:r>
            <a:r>
              <a:rPr lang="en-GB" sz="2000" dirty="0"/>
              <a:t>: All of them.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50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DD662-BBEA-404F-A1A7-1618202AC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Secret Lives of S.T.I’s video: </a:t>
            </a:r>
            <a:r>
              <a:rPr lang="en-US" dirty="0">
                <a:hlinkClick r:id="rId2"/>
              </a:rPr>
              <a:t>https://www.truetube.co.uk/resource/the-secret-lives-of-stis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98D012-F607-4FB0-AF9E-F7A33E0C5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878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7C329-7DE4-4BF2-AA77-A9079AE6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can you get contraception from?	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69315-7C0A-4A21-AAEA-FE225FFFC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Sexual health clinics, GP surgeries, and some pharmacies.</a:t>
            </a:r>
          </a:p>
          <a:p>
            <a:r>
              <a:rPr lang="en-US" sz="2000" dirty="0"/>
              <a:t>Even though you must be 16 or over to have sex, you can get some forms of contraception before then.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5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04D1-2915-45F2-B9ED-BEC469146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get tested for an STI		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AD3AC-F63E-492B-84D7-5A78B5445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You can order home test kits online</a:t>
            </a:r>
          </a:p>
          <a:p>
            <a:r>
              <a:rPr lang="en-US" sz="1800" dirty="0"/>
              <a:t>Visit family planning clinics</a:t>
            </a:r>
          </a:p>
          <a:p>
            <a:r>
              <a:rPr lang="en-US" sz="1800" dirty="0"/>
              <a:t>Visit your GP</a:t>
            </a:r>
          </a:p>
          <a:p>
            <a:r>
              <a:rPr lang="en-US" sz="1800" dirty="0"/>
              <a:t>Visit </a:t>
            </a:r>
            <a:r>
              <a:rPr lang="en-US" sz="1800" dirty="0" err="1"/>
              <a:t>Nhs</a:t>
            </a:r>
            <a:r>
              <a:rPr lang="en-US" sz="1800" dirty="0"/>
              <a:t> online</a:t>
            </a:r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587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AA717-0322-4FDA-AA5A-0478073E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sources of support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C6F6-CDA2-4BCC-BC9F-01E32CD36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Family planning clinics</a:t>
            </a:r>
          </a:p>
          <a:p>
            <a:r>
              <a:rPr lang="en-US" sz="2000" dirty="0"/>
              <a:t>The Garden Clinic Slough</a:t>
            </a:r>
          </a:p>
          <a:p>
            <a:r>
              <a:rPr lang="en-US" sz="2000" dirty="0"/>
              <a:t>School</a:t>
            </a:r>
          </a:p>
          <a:p>
            <a:r>
              <a:rPr lang="en-US" sz="2000" dirty="0"/>
              <a:t>School nurse </a:t>
            </a:r>
          </a:p>
          <a:p>
            <a:r>
              <a:rPr lang="en-US" sz="2000" dirty="0" err="1"/>
              <a:t>Nhs</a:t>
            </a:r>
            <a:r>
              <a:rPr lang="en-US" sz="2000" dirty="0"/>
              <a:t> website</a:t>
            </a:r>
          </a:p>
          <a:p>
            <a:r>
              <a:rPr lang="en-US" sz="2000" dirty="0"/>
              <a:t>Childline</a:t>
            </a:r>
          </a:p>
          <a:p>
            <a:r>
              <a:rPr lang="en-GB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https://www.brook.org.uk/</a:t>
            </a:r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12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48AB3-A461-4509-88DA-9E0A6D27F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well have you understood…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4AA4C-95C4-40AA-AFB3-5EC5B0CEA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/>
          </a:p>
          <a:p>
            <a:pPr marL="0" indent="0">
              <a:buNone/>
            </a:pPr>
            <a:r>
              <a:rPr lang="en-GB" sz="2800" dirty="0"/>
              <a:t>Let’s revisit the learning outcomes for today.</a:t>
            </a:r>
          </a:p>
          <a:p>
            <a:pPr marL="0" indent="0">
              <a:buNone/>
            </a:pPr>
            <a:r>
              <a:rPr lang="en-GB" sz="2800" dirty="0"/>
              <a:t>How well have you understood what we set out to achieve? </a:t>
            </a:r>
          </a:p>
        </p:txBody>
      </p:sp>
    </p:spTree>
    <p:extLst>
      <p:ext uri="{BB962C8B-B14F-4D97-AF65-F5344CB8AC3E}">
        <p14:creationId xmlns:p14="http://schemas.microsoft.com/office/powerpoint/2010/main" val="412525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519AA6-1F74-4376-B643-A1857235DF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00667"/>
            <a:ext cx="4358451" cy="10930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582E9E-2566-45F6-BAF6-7930F83E78DF}"/>
              </a:ext>
            </a:extLst>
          </p:cNvPr>
          <p:cNvSpPr txBox="1"/>
          <p:nvPr/>
        </p:nvSpPr>
        <p:spPr>
          <a:xfrm>
            <a:off x="920751" y="2215759"/>
            <a:ext cx="8443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har char="•"/>
            </a:pPr>
            <a:r>
              <a:rPr lang="en-US" sz="2000" dirty="0">
                <a:ea typeface="+mj-lt"/>
                <a:cs typeface="+mj-lt"/>
              </a:rPr>
              <a:t>To understand a range of strategies for identifying and managing peer pressure in the context of intimacy.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1BB16-A0B2-460E-AE69-7E0DC9CF7849}"/>
              </a:ext>
            </a:extLst>
          </p:cNvPr>
          <p:cNvSpPr txBox="1"/>
          <p:nvPr/>
        </p:nvSpPr>
        <p:spPr>
          <a:xfrm>
            <a:off x="877514" y="3382568"/>
            <a:ext cx="8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har char="•"/>
            </a:pPr>
            <a:r>
              <a:rPr lang="en-US" sz="2000" dirty="0">
                <a:ea typeface="+mj-lt"/>
                <a:cs typeface="+mj-lt"/>
              </a:rPr>
              <a:t>To understand about sexual health and the different types of contraception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7D4DB7-092E-407F-8A92-188805CD797A}"/>
              </a:ext>
            </a:extLst>
          </p:cNvPr>
          <p:cNvSpPr txBox="1"/>
          <p:nvPr/>
        </p:nvSpPr>
        <p:spPr>
          <a:xfrm>
            <a:off x="830441" y="4504038"/>
            <a:ext cx="8443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+mj-lt"/>
                <a:cs typeface="+mj-lt"/>
              </a:rPr>
              <a:t>	To understand about STIs</a:t>
            </a:r>
          </a:p>
          <a:p>
            <a:endParaRPr lang="en-GB" sz="2000" dirty="0">
              <a:latin typeface="HelveticaNeue" panose="00000400000000000000" pitchFamily="2" charset="0"/>
            </a:endParaRPr>
          </a:p>
          <a:p>
            <a:pPr>
              <a:buClr>
                <a:srgbClr val="009DDC"/>
              </a:buClr>
            </a:pPr>
            <a:endParaRPr lang="en-GB" sz="2000" dirty="0">
              <a:latin typeface="HelveticaNeu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8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48AB3-A461-4509-88DA-9E0A6D27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609600"/>
            <a:ext cx="8392159" cy="1550990"/>
          </a:xfrm>
        </p:spPr>
        <p:txBody>
          <a:bodyPr>
            <a:normAutofit/>
          </a:bodyPr>
          <a:lstStyle/>
          <a:p>
            <a:r>
              <a:rPr lang="en-GB" dirty="0"/>
              <a:t>Starter: Read the 2 messages and note your </a:t>
            </a:r>
            <a:br>
              <a:rPr lang="en-GB" dirty="0"/>
            </a:br>
            <a:r>
              <a:rPr lang="en-GB" dirty="0"/>
              <a:t>thoughts/responses to them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153539-F611-4EE0-8394-8A5B12E7C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" y="1602058"/>
            <a:ext cx="7415221" cy="500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2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B689-E409-4434-BBC2-411CA2BB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Intimacy in relationships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317D7-992C-45CC-A0B8-E6E3252E9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When is the right time to become intimate in a relationship?</a:t>
            </a:r>
          </a:p>
          <a:p>
            <a:r>
              <a:rPr lang="en-US" sz="2000" dirty="0"/>
              <a:t>When BOTH of you are ready to, provided you are both at least 16.</a:t>
            </a:r>
          </a:p>
          <a:p>
            <a:r>
              <a:rPr lang="en-US" sz="2000" dirty="0"/>
              <a:t>The law is clear that you must be 16 or over to have sex.</a:t>
            </a:r>
          </a:p>
          <a:p>
            <a:r>
              <a:rPr lang="en-US" sz="2000" dirty="0"/>
              <a:t>It is therefore illegal to have sex under the age of 16.</a:t>
            </a:r>
          </a:p>
          <a:p>
            <a:r>
              <a:rPr lang="en-US" sz="2000" dirty="0"/>
              <a:t>No-one should ever pressure you to have sex or do anything that you do not want to do.</a:t>
            </a:r>
          </a:p>
          <a:p>
            <a:r>
              <a:rPr lang="en-US" sz="2000" dirty="0"/>
              <a:t>Think about the work we did in lesson 1 on healthy relationships and also the work we have done on consent. 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66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C1E2-F905-4AD6-878D-8B81721E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health: What about when you are ready…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DD57E-4DDC-4723-A89F-4667FAF41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We are now going to consider what you need to think about when you ARE ready to have sex.</a:t>
            </a:r>
          </a:p>
          <a:p>
            <a:r>
              <a:rPr lang="en-US" sz="2400" dirty="0"/>
              <a:t>We are going to look at contraception, what it is, the various different types of contraception and why contraception is so important.</a:t>
            </a:r>
          </a:p>
          <a:p>
            <a:r>
              <a:rPr lang="en-US" sz="2400" dirty="0"/>
              <a:t>Let’s start by seeing what you think you already know.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4153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D05F6-AB57-47DF-AC29-8206EAB0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health Quiz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9691E-4C3F-400C-BD00-A0D6AF1A9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1. </a:t>
            </a:r>
            <a:r>
              <a:rPr lang="en-GB" sz="2000" b="1" dirty="0">
                <a:solidFill>
                  <a:prstClr val="black"/>
                </a:solidFill>
              </a:rPr>
              <a:t>What are the risks of unprotected sex?</a:t>
            </a:r>
          </a:p>
          <a:p>
            <a:r>
              <a:rPr lang="en-GB" sz="2000" b="1" dirty="0">
                <a:solidFill>
                  <a:prstClr val="black"/>
                </a:solidFill>
              </a:rPr>
              <a:t>2. How can people protect themselves from unplanned pregnancies and STIs? </a:t>
            </a:r>
          </a:p>
          <a:p>
            <a:r>
              <a:rPr lang="en-GB" sz="2000" b="1" dirty="0">
                <a:solidFill>
                  <a:prstClr val="black"/>
                </a:solidFill>
              </a:rPr>
              <a:t>3. People who’ve not had sex before don’t need to worry about STIs – true or false?</a:t>
            </a:r>
          </a:p>
          <a:p>
            <a:r>
              <a:rPr lang="en-US" sz="2000" b="1" dirty="0">
                <a:solidFill>
                  <a:prstClr val="black"/>
                </a:solidFill>
              </a:rPr>
              <a:t>4. You can’t get pregnant if it’s your first time of having sex- true or false?</a:t>
            </a:r>
            <a:endParaRPr lang="en-GB" sz="2000" b="1" dirty="0">
              <a:solidFill>
                <a:prstClr val="black"/>
              </a:solidFill>
            </a:endParaRPr>
          </a:p>
          <a:p>
            <a:endParaRPr lang="en-GB" sz="16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90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4626E-69CD-4EBD-88A1-9DE36D17E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Sexual Health Video: </a:t>
            </a:r>
            <a:r>
              <a:rPr lang="en-US" dirty="0">
                <a:hlinkClick r:id="rId2"/>
              </a:rPr>
              <a:t>https://www.youtube.com/watch?v=pcjW34YkyDo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A3D6D-27CF-4B8E-B9BF-B7C91028F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61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F639-7A85-FE4D-DCE8-6DC9B48B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Contraception: What is it and what does it do?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D3F61-7118-DD6D-D209-11A1DAB6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Helps prevent pregnancy</a:t>
            </a:r>
          </a:p>
          <a:p>
            <a:r>
              <a:rPr lang="en-US" sz="2400" dirty="0"/>
              <a:t>Helps protect against STIs.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2961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4761D-EE13-48F6-964B-F9C1FE28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Contraception: Watch this short video</a:t>
            </a:r>
            <a:br>
              <a:rPr lang="en-US" dirty="0"/>
            </a:br>
            <a:br>
              <a:rPr lang="en-US" dirty="0"/>
            </a:br>
            <a:r>
              <a:rPr lang="en-US" dirty="0">
                <a:hlinkClick r:id="rId2"/>
              </a:rPr>
              <a:t>https://www.youtube.com/watch?v=lM86exl8tIU</a:t>
            </a: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2A4E50-FA3F-4FEB-9BEB-FE4279B86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52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Custom 5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2699"/>
      </a:accent1>
      <a:accent2>
        <a:srgbClr val="FFFD33"/>
      </a:accent2>
      <a:accent3>
        <a:srgbClr val="00B050"/>
      </a:accent3>
      <a:accent4>
        <a:srgbClr val="E76618"/>
      </a:accent4>
      <a:accent5>
        <a:srgbClr val="C42F1A"/>
      </a:accent5>
      <a:accent6>
        <a:srgbClr val="918655"/>
      </a:accent6>
      <a:hlink>
        <a:srgbClr val="92D050"/>
      </a:hlink>
      <a:folHlink>
        <a:srgbClr val="0033C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1dd3ef8-1695-46ac-a5ac-b29956ee6e6c" xsi:nil="true"/>
    <_ip_UnifiedCompliancePolicyProperties xmlns="http://schemas.microsoft.com/sharepoint/v3" xsi:nil="true"/>
    <lcf76f155ced4ddcb4097134ff3c332f xmlns="0e13e326-e107-4f2e-953a-3dca85e1563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72971A5F888D44870DA285370BD84E" ma:contentTypeVersion="20" ma:contentTypeDescription="Create a new document." ma:contentTypeScope="" ma:versionID="ba563fbb84c1ca8925832b316d2648b8">
  <xsd:schema xmlns:xsd="http://www.w3.org/2001/XMLSchema" xmlns:xs="http://www.w3.org/2001/XMLSchema" xmlns:p="http://schemas.microsoft.com/office/2006/metadata/properties" xmlns:ns1="http://schemas.microsoft.com/sharepoint/v3" xmlns:ns2="21dd3ef8-1695-46ac-a5ac-b29956ee6e6c" xmlns:ns3="0e13e326-e107-4f2e-953a-3dca85e15630" targetNamespace="http://schemas.microsoft.com/office/2006/metadata/properties" ma:root="true" ma:fieldsID="2d2caa03193cd16ff69ffe77ab1d6449" ns1:_="" ns2:_="" ns3:_="">
    <xsd:import namespace="http://schemas.microsoft.com/sharepoint/v3"/>
    <xsd:import namespace="21dd3ef8-1695-46ac-a5ac-b29956ee6e6c"/>
    <xsd:import namespace="0e13e326-e107-4f2e-953a-3dca85e156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d3ef8-1695-46ac-a5ac-b29956ee6e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7" nillable="true" ma:displayName="Taxonomy Catch All Column" ma:hidden="true" ma:list="{51efd739-2f1c-4563-a493-abc95d63e0af}" ma:internalName="TaxCatchAll" ma:showField="CatchAllData" ma:web="21dd3ef8-1695-46ac-a5ac-b29956ee6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13e326-e107-4f2e-953a-3dca85e156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78b13d03-f9a5-4f3b-a49e-c0a1d124fb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0A8367-B561-4E96-A1A5-9FE809398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8A0F03-4E97-4A1D-9CA8-FFA7148F639E}">
  <ds:schemaRefs>
    <ds:schemaRef ds:uri="http://schemas.microsoft.com/office/infopath/2007/PartnerControls"/>
    <ds:schemaRef ds:uri="http://schemas.microsoft.com/office/2006/documentManagement/types"/>
    <ds:schemaRef ds:uri="0e13e326-e107-4f2e-953a-3dca85e15630"/>
    <ds:schemaRef ds:uri="http://purl.org/dc/terms/"/>
    <ds:schemaRef ds:uri="21dd3ef8-1695-46ac-a5ac-b29956ee6e6c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0F0B4C-31E2-4C5E-9A21-A5963B621A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1dd3ef8-1695-46ac-a5ac-b29956ee6e6c"/>
    <ds:schemaRef ds:uri="0e13e326-e107-4f2e-953a-3dca85e156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3570</TotalTime>
  <Words>910</Words>
  <Application>Microsoft Office PowerPoint</Application>
  <PresentationFormat>On-screen Show (4:3)</PresentationFormat>
  <Paragraphs>95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Calibri</vt:lpstr>
      <vt:lpstr>Arial</vt:lpstr>
      <vt:lpstr>Helvetica Neue</vt:lpstr>
      <vt:lpstr>HelveticaNeue</vt:lpstr>
      <vt:lpstr>Arial Black</vt:lpstr>
      <vt:lpstr>Trebuchet MS</vt:lpstr>
      <vt:lpstr>Calibri Light</vt:lpstr>
      <vt:lpstr>Wingdings 3</vt:lpstr>
      <vt:lpstr>Lato</vt:lpstr>
      <vt:lpstr>Office Theme</vt:lpstr>
      <vt:lpstr>Facet</vt:lpstr>
      <vt:lpstr>2_Office Theme</vt:lpstr>
      <vt:lpstr>PowerPoint Presentation</vt:lpstr>
      <vt:lpstr>PowerPoint Presentation</vt:lpstr>
      <vt:lpstr>Starter: Read the 2 messages and note your  thoughts/responses to them </vt:lpstr>
      <vt:lpstr>Intimacy in relationships</vt:lpstr>
      <vt:lpstr>Sexual health: What about when you are ready…</vt:lpstr>
      <vt:lpstr>Sexual health Quiz</vt:lpstr>
      <vt:lpstr>Sexual Health Video: https://www.youtube.com/watch?v=pcjW34YkyDo </vt:lpstr>
      <vt:lpstr>Contraception: What is it and what does it do?</vt:lpstr>
      <vt:lpstr>Contraception: Watch this short video  https://www.youtube.com/watch?v=lM86exl8tIU </vt:lpstr>
      <vt:lpstr>PowerPoint Presentation</vt:lpstr>
      <vt:lpstr>STIs</vt:lpstr>
      <vt:lpstr>Fact finding tasks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Answers: Which STI</vt:lpstr>
      <vt:lpstr>PowerPoint Presentation</vt:lpstr>
      <vt:lpstr>Secret Lives of S.T.I’s video: https://www.truetube.co.uk/resource/the-secret-lives-of-stis   </vt:lpstr>
      <vt:lpstr>Where can you get contraception from?  </vt:lpstr>
      <vt:lpstr>How can you get tested for an STI   </vt:lpstr>
      <vt:lpstr>Useful sources of support </vt:lpstr>
      <vt:lpstr>How well have you understood…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Edwards</dc:creator>
  <cp:lastModifiedBy>Bruce Smeath</cp:lastModifiedBy>
  <cp:revision>90</cp:revision>
  <dcterms:created xsi:type="dcterms:W3CDTF">2019-03-19T14:06:24Z</dcterms:created>
  <dcterms:modified xsi:type="dcterms:W3CDTF">2023-06-23T08:32:07Z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0x010100EF72971A5F888D44870DA285370BD84E</vt:lpwstr>
  </property>
  <property fmtid="{D5CDD505-2E9C-101B-9397-08002B2CF9AE}" pid="3" name="MediaServiceImageTags">
    <vt:lpwstr/>
  </property>
</Properties>
</file>