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0233600" cy="40233600"/>
  <p:notesSz cx="6858000" cy="9144000"/>
  <p:defaultTextStyle>
    <a:defPPr>
      <a:defRPr lang="en-US"/>
    </a:defPPr>
    <a:lvl1pPr marL="0" algn="l" defTabSz="4598060" rtl="0" eaLnBrk="1" latinLnBrk="0" hangingPunct="1">
      <a:defRPr sz="9100" kern="1200">
        <a:solidFill>
          <a:schemeClr val="tx1"/>
        </a:solidFill>
        <a:latin typeface="+mn-lt"/>
        <a:ea typeface="+mn-ea"/>
        <a:cs typeface="+mn-cs"/>
      </a:defRPr>
    </a:lvl1pPr>
    <a:lvl2pPr marL="2299030" algn="l" defTabSz="4598060" rtl="0" eaLnBrk="1" latinLnBrk="0" hangingPunct="1">
      <a:defRPr sz="9100" kern="1200">
        <a:solidFill>
          <a:schemeClr val="tx1"/>
        </a:solidFill>
        <a:latin typeface="+mn-lt"/>
        <a:ea typeface="+mn-ea"/>
        <a:cs typeface="+mn-cs"/>
      </a:defRPr>
    </a:lvl2pPr>
    <a:lvl3pPr marL="4598060" algn="l" defTabSz="4598060" rtl="0" eaLnBrk="1" latinLnBrk="0" hangingPunct="1">
      <a:defRPr sz="9100" kern="1200">
        <a:solidFill>
          <a:schemeClr val="tx1"/>
        </a:solidFill>
        <a:latin typeface="+mn-lt"/>
        <a:ea typeface="+mn-ea"/>
        <a:cs typeface="+mn-cs"/>
      </a:defRPr>
    </a:lvl3pPr>
    <a:lvl4pPr marL="6897091" algn="l" defTabSz="4598060" rtl="0" eaLnBrk="1" latinLnBrk="0" hangingPunct="1">
      <a:defRPr sz="9100" kern="1200">
        <a:solidFill>
          <a:schemeClr val="tx1"/>
        </a:solidFill>
        <a:latin typeface="+mn-lt"/>
        <a:ea typeface="+mn-ea"/>
        <a:cs typeface="+mn-cs"/>
      </a:defRPr>
    </a:lvl4pPr>
    <a:lvl5pPr marL="9196121" algn="l" defTabSz="4598060" rtl="0" eaLnBrk="1" latinLnBrk="0" hangingPunct="1">
      <a:defRPr sz="9100" kern="1200">
        <a:solidFill>
          <a:schemeClr val="tx1"/>
        </a:solidFill>
        <a:latin typeface="+mn-lt"/>
        <a:ea typeface="+mn-ea"/>
        <a:cs typeface="+mn-cs"/>
      </a:defRPr>
    </a:lvl5pPr>
    <a:lvl6pPr marL="11495151" algn="l" defTabSz="4598060" rtl="0" eaLnBrk="1" latinLnBrk="0" hangingPunct="1">
      <a:defRPr sz="9100" kern="1200">
        <a:solidFill>
          <a:schemeClr val="tx1"/>
        </a:solidFill>
        <a:latin typeface="+mn-lt"/>
        <a:ea typeface="+mn-ea"/>
        <a:cs typeface="+mn-cs"/>
      </a:defRPr>
    </a:lvl6pPr>
    <a:lvl7pPr marL="13794181" algn="l" defTabSz="4598060" rtl="0" eaLnBrk="1" latinLnBrk="0" hangingPunct="1">
      <a:defRPr sz="9100" kern="1200">
        <a:solidFill>
          <a:schemeClr val="tx1"/>
        </a:solidFill>
        <a:latin typeface="+mn-lt"/>
        <a:ea typeface="+mn-ea"/>
        <a:cs typeface="+mn-cs"/>
      </a:defRPr>
    </a:lvl7pPr>
    <a:lvl8pPr marL="16093211" algn="l" defTabSz="4598060" rtl="0" eaLnBrk="1" latinLnBrk="0" hangingPunct="1">
      <a:defRPr sz="9100" kern="1200">
        <a:solidFill>
          <a:schemeClr val="tx1"/>
        </a:solidFill>
        <a:latin typeface="+mn-lt"/>
        <a:ea typeface="+mn-ea"/>
        <a:cs typeface="+mn-cs"/>
      </a:defRPr>
    </a:lvl8pPr>
    <a:lvl9pPr marL="18392242" algn="l" defTabSz="4598060" rtl="0" eaLnBrk="1" latinLnBrk="0" hangingPunct="1">
      <a:defRPr sz="9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97" autoAdjust="0"/>
    <p:restoredTop sz="94676" autoAdjust="0"/>
  </p:normalViewPr>
  <p:slideViewPr>
    <p:cSldViewPr>
      <p:cViewPr varScale="1">
        <p:scale>
          <a:sx n="15" d="100"/>
          <a:sy n="15" d="100"/>
        </p:scale>
        <p:origin x="-2922" y="-234"/>
      </p:cViewPr>
      <p:guideLst>
        <p:guide orient="horz" pos="12672"/>
        <p:guide pos="12672"/>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ser>
        <c:dLbls>
          <c:showLegendKey val="0"/>
          <c:showVal val="0"/>
          <c:showCatName val="0"/>
          <c:showSerName val="0"/>
          <c:showPercent val="0"/>
          <c:showBubbleSize val="0"/>
        </c:dLbls>
        <c:gapWidth val="150"/>
        <c:axId val="89461504"/>
        <c:axId val="89463040"/>
      </c:barChart>
      <c:catAx>
        <c:axId val="89461504"/>
        <c:scaling>
          <c:orientation val="minMax"/>
        </c:scaling>
        <c:delete val="0"/>
        <c:axPos val="b"/>
        <c:majorTickMark val="out"/>
        <c:minorTickMark val="none"/>
        <c:tickLblPos val="nextTo"/>
        <c:crossAx val="89463040"/>
        <c:crosses val="autoZero"/>
        <c:auto val="1"/>
        <c:lblAlgn val="ctr"/>
        <c:lblOffset val="100"/>
        <c:noMultiLvlLbl val="0"/>
      </c:catAx>
      <c:valAx>
        <c:axId val="89463040"/>
        <c:scaling>
          <c:orientation val="minMax"/>
        </c:scaling>
        <c:delete val="0"/>
        <c:axPos val="l"/>
        <c:majorGridlines/>
        <c:numFmt formatCode="General" sourceLinked="1"/>
        <c:majorTickMark val="out"/>
        <c:minorTickMark val="none"/>
        <c:tickLblPos val="nextTo"/>
        <c:crossAx val="89461504"/>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Instructions"/>
          <p:cNvSpPr/>
          <p:nvPr userDrawn="1"/>
        </p:nvSpPr>
        <p:spPr>
          <a:xfrm>
            <a:off x="-12573000" y="0"/>
            <a:ext cx="11734800" cy="40233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09535" tIns="209535" rIns="209535" bIns="209535"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200"/>
              </a:spcAft>
            </a:pPr>
            <a:r>
              <a:rPr lang="en-US" sz="8800" dirty="0" smtClean="0">
                <a:solidFill>
                  <a:srgbClr val="7F7F7F"/>
                </a:solidFill>
                <a:latin typeface="Calibri" pitchFamily="34" charset="0"/>
                <a:cs typeface="Calibri" panose="020F0502020204030204" pitchFamily="34" charset="0"/>
              </a:rPr>
              <a:t>Poster Print Size:</a:t>
            </a:r>
            <a:endParaRPr sz="8800" dirty="0">
              <a:solidFill>
                <a:srgbClr val="7F7F7F"/>
              </a:solidFill>
              <a:latin typeface="Calibri" pitchFamily="34" charset="0"/>
              <a:cs typeface="Calibri" panose="020F0502020204030204" pitchFamily="34" charset="0"/>
            </a:endParaRPr>
          </a:p>
          <a:p>
            <a:pPr lvl="0">
              <a:spcBef>
                <a:spcPts val="0"/>
              </a:spcBef>
              <a:spcAft>
                <a:spcPts val="2200"/>
              </a:spcAft>
            </a:pPr>
            <a:r>
              <a:rPr lang="en-US" sz="6000" dirty="0" smtClean="0">
                <a:solidFill>
                  <a:srgbClr val="7F7F7F"/>
                </a:solidFill>
                <a:latin typeface="Calibri" pitchFamily="34" charset="0"/>
                <a:cs typeface="Calibri" panose="020F0502020204030204" pitchFamily="34" charset="0"/>
              </a:rPr>
              <a:t>This poster template is 44” high by 44” wide. It can be used to print any poster with a 1:1 aspect ratio.</a:t>
            </a:r>
          </a:p>
          <a:p>
            <a:pPr lvl="0">
              <a:spcBef>
                <a:spcPts val="0"/>
              </a:spcBef>
              <a:spcAft>
                <a:spcPts val="2200"/>
              </a:spcAft>
            </a:pPr>
            <a:r>
              <a:rPr lang="en-US" sz="8800" dirty="0" smtClean="0">
                <a:solidFill>
                  <a:srgbClr val="7F7F7F"/>
                </a:solidFill>
                <a:latin typeface="Calibri" pitchFamily="34" charset="0"/>
                <a:cs typeface="Calibri" panose="020F0502020204030204" pitchFamily="34" charset="0"/>
              </a:rPr>
              <a:t>Placeholders</a:t>
            </a:r>
            <a:r>
              <a:rPr sz="8800" dirty="0" smtClean="0">
                <a:solidFill>
                  <a:srgbClr val="7F7F7F"/>
                </a:solidFill>
                <a:latin typeface="Calibri" pitchFamily="34" charset="0"/>
                <a:cs typeface="Calibri" panose="020F0502020204030204" pitchFamily="34" charset="0"/>
              </a:rPr>
              <a:t>:</a:t>
            </a:r>
            <a:endParaRPr sz="8800" dirty="0">
              <a:solidFill>
                <a:srgbClr val="7F7F7F"/>
              </a:solidFill>
              <a:latin typeface="Calibri" pitchFamily="34" charset="0"/>
              <a:cs typeface="Calibri" panose="020F0502020204030204" pitchFamily="34" charset="0"/>
            </a:endParaRPr>
          </a:p>
          <a:p>
            <a:pPr lvl="0">
              <a:spcBef>
                <a:spcPts val="0"/>
              </a:spcBef>
              <a:spcAft>
                <a:spcPts val="2200"/>
              </a:spcAft>
            </a:pPr>
            <a:r>
              <a:rPr sz="6000" dirty="0">
                <a:solidFill>
                  <a:srgbClr val="7F7F7F"/>
                </a:solidFill>
                <a:latin typeface="Calibri" pitchFamily="34" charset="0"/>
                <a:cs typeface="Calibri" panose="020F0502020204030204" pitchFamily="34" charset="0"/>
              </a:rPr>
              <a:t>The </a:t>
            </a:r>
            <a:r>
              <a:rPr lang="en-US" sz="6000" dirty="0" smtClean="0">
                <a:solidFill>
                  <a:srgbClr val="7F7F7F"/>
                </a:solidFill>
                <a:latin typeface="Calibri" pitchFamily="34" charset="0"/>
                <a:cs typeface="Calibri" panose="020F0502020204030204" pitchFamily="34" charset="0"/>
              </a:rPr>
              <a:t>various elements included</a:t>
            </a:r>
            <a:r>
              <a:rPr sz="6000" dirty="0" smtClean="0">
                <a:solidFill>
                  <a:srgbClr val="7F7F7F"/>
                </a:solidFill>
                <a:latin typeface="Calibri" pitchFamily="34" charset="0"/>
                <a:cs typeface="Calibri" panose="020F0502020204030204" pitchFamily="34" charset="0"/>
              </a:rPr>
              <a:t> </a:t>
            </a:r>
            <a:r>
              <a:rPr sz="6000" dirty="0">
                <a:solidFill>
                  <a:srgbClr val="7F7F7F"/>
                </a:solidFill>
                <a:latin typeface="Calibri" pitchFamily="34" charset="0"/>
                <a:cs typeface="Calibri" panose="020F0502020204030204" pitchFamily="34" charset="0"/>
              </a:rPr>
              <a:t>in this </a:t>
            </a:r>
            <a:r>
              <a:rPr lang="en-US" sz="6000" dirty="0" smtClean="0">
                <a:solidFill>
                  <a:srgbClr val="7F7F7F"/>
                </a:solidFill>
                <a:latin typeface="Calibri" pitchFamily="34" charset="0"/>
                <a:cs typeface="Calibri" panose="020F0502020204030204" pitchFamily="34" charset="0"/>
              </a:rPr>
              <a:t>poster are ones</a:t>
            </a:r>
            <a:r>
              <a:rPr lang="en-US" sz="6000" baseline="0" dirty="0" smtClean="0">
                <a:solidFill>
                  <a:srgbClr val="7F7F7F"/>
                </a:solidFill>
                <a:latin typeface="Calibri" pitchFamily="34" charset="0"/>
                <a:cs typeface="Calibri" panose="020F0502020204030204" pitchFamily="34" charset="0"/>
              </a:rPr>
              <a:t> we often see in medical, research, and scientific posters.</a:t>
            </a:r>
            <a:r>
              <a:rPr sz="6000" dirty="0" smtClean="0">
                <a:solidFill>
                  <a:srgbClr val="7F7F7F"/>
                </a:solidFill>
                <a:latin typeface="Calibri" pitchFamily="34" charset="0"/>
                <a:cs typeface="Calibri" panose="020F0502020204030204" pitchFamily="34" charset="0"/>
              </a:rPr>
              <a:t> </a:t>
            </a:r>
            <a:r>
              <a:rPr lang="en-US" sz="6000" dirty="0" smtClean="0">
                <a:solidFill>
                  <a:srgbClr val="7F7F7F"/>
                </a:solidFill>
                <a:latin typeface="Calibri" pitchFamily="34" charset="0"/>
                <a:cs typeface="Calibri" panose="020F0502020204030204" pitchFamily="34" charset="0"/>
              </a:rPr>
              <a:t>Feel</a:t>
            </a:r>
            <a:r>
              <a:rPr lang="en-US" sz="6000" baseline="0" dirty="0" smtClean="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2200"/>
              </a:spcAft>
            </a:pPr>
            <a:r>
              <a:rPr lang="en-US" sz="8800" dirty="0" smtClean="0">
                <a:solidFill>
                  <a:srgbClr val="7F7F7F"/>
                </a:solidFill>
                <a:latin typeface="Calibri" pitchFamily="34" charset="0"/>
                <a:cs typeface="Calibri" panose="020F0502020204030204" pitchFamily="34" charset="0"/>
              </a:rPr>
              <a:t>Image</a:t>
            </a:r>
            <a:r>
              <a:rPr lang="en-US" sz="8800" baseline="0" dirty="0" smtClean="0">
                <a:solidFill>
                  <a:srgbClr val="7F7F7F"/>
                </a:solidFill>
                <a:latin typeface="Calibri" pitchFamily="34" charset="0"/>
                <a:cs typeface="Calibri" panose="020F0502020204030204" pitchFamily="34" charset="0"/>
              </a:rPr>
              <a:t> Quality</a:t>
            </a:r>
            <a:r>
              <a:rPr lang="en-US" sz="8800" dirty="0" smtClean="0">
                <a:solidFill>
                  <a:srgbClr val="7F7F7F"/>
                </a:solidFill>
                <a:latin typeface="Calibri" pitchFamily="34" charset="0"/>
                <a:cs typeface="Calibri" panose="020F0502020204030204" pitchFamily="34" charset="0"/>
              </a:rPr>
              <a:t>:</a:t>
            </a:r>
          </a:p>
          <a:p>
            <a:pPr lvl="0">
              <a:spcBef>
                <a:spcPts val="0"/>
              </a:spcBef>
              <a:spcAft>
                <a:spcPts val="2200"/>
              </a:spcAft>
            </a:pPr>
            <a:r>
              <a:rPr lang="en-US" sz="6000" dirty="0" smtClean="0">
                <a:solidFill>
                  <a:srgbClr val="7F7F7F"/>
                </a:solidFill>
                <a:latin typeface="Calibri" pitchFamily="34" charset="0"/>
                <a:cs typeface="Calibri" panose="020F0502020204030204" pitchFamily="34" charset="0"/>
              </a:rPr>
              <a:t>You can place digital photos or logo art in your poster file by selecting the </a:t>
            </a:r>
            <a:r>
              <a:rPr lang="en-US" sz="6000" b="1" dirty="0" smtClean="0">
                <a:solidFill>
                  <a:srgbClr val="7F7F7F"/>
                </a:solidFill>
                <a:latin typeface="Calibri" pitchFamily="34" charset="0"/>
                <a:cs typeface="Calibri" panose="020F0502020204030204" pitchFamily="34" charset="0"/>
              </a:rPr>
              <a:t>Insert, Picture</a:t>
            </a:r>
            <a:r>
              <a:rPr lang="en-US" sz="6000" dirty="0" smtClean="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6000" b="1" dirty="0" smtClean="0">
                <a:solidFill>
                  <a:srgbClr val="7F7F7F"/>
                </a:solidFill>
                <a:latin typeface="Calibri" pitchFamily="34" charset="0"/>
                <a:cs typeface="Calibri" panose="020F0502020204030204" pitchFamily="34" charset="0"/>
              </a:rPr>
              <a:t>150-200 pixels per inch in their final printed size</a:t>
            </a:r>
            <a:r>
              <a:rPr lang="en-US" sz="6000" dirty="0" smtClean="0">
                <a:solidFill>
                  <a:srgbClr val="7F7F7F"/>
                </a:solidFill>
                <a:latin typeface="Calibri" pitchFamily="34" charset="0"/>
                <a:cs typeface="Calibri" panose="020F0502020204030204" pitchFamily="34" charset="0"/>
              </a:rPr>
              <a:t>. For instance, a 1600 x 1200 pixel</a:t>
            </a:r>
            <a:r>
              <a:rPr lang="en-US" sz="6000" baseline="0" dirty="0" smtClean="0">
                <a:solidFill>
                  <a:srgbClr val="7F7F7F"/>
                </a:solidFill>
                <a:latin typeface="Calibri" pitchFamily="34" charset="0"/>
                <a:cs typeface="Calibri" panose="020F0502020204030204" pitchFamily="34" charset="0"/>
              </a:rPr>
              <a:t> photo will usually look fine up to </a:t>
            </a:r>
            <a:r>
              <a:rPr lang="en-US" sz="6000" dirty="0" smtClean="0">
                <a:solidFill>
                  <a:srgbClr val="7F7F7F"/>
                </a:solidFill>
                <a:latin typeface="Calibri" pitchFamily="34" charset="0"/>
                <a:cs typeface="Calibri" panose="020F0502020204030204" pitchFamily="34" charset="0"/>
              </a:rPr>
              <a:t>8“-10” wide on your printed poster.</a:t>
            </a:r>
          </a:p>
          <a:p>
            <a:pPr lvl="0">
              <a:spcBef>
                <a:spcPts val="0"/>
              </a:spcBef>
              <a:spcAft>
                <a:spcPts val="2200"/>
              </a:spcAft>
            </a:pPr>
            <a:r>
              <a:rPr lang="en-US" sz="6000" dirty="0" smtClean="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2200"/>
              </a:spcAft>
            </a:pPr>
            <a:r>
              <a:rPr lang="en-US" sz="6000" dirty="0" smtClean="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2200"/>
              </a:spcAft>
            </a:pPr>
            <a:r>
              <a:rPr lang="en-US" sz="4400" dirty="0" smtClean="0">
                <a:solidFill>
                  <a:srgbClr val="7F7F7F"/>
                </a:solidFill>
                <a:latin typeface="Calibri" pitchFamily="34" charset="0"/>
                <a:cs typeface="Calibri" panose="020F0502020204030204" pitchFamily="34" charset="0"/>
              </a:rPr>
              <a:t/>
            </a:r>
            <a:br>
              <a:rPr lang="en-US" sz="4400" dirty="0" smtClean="0">
                <a:solidFill>
                  <a:srgbClr val="7F7F7F"/>
                </a:solidFill>
                <a:latin typeface="Calibri" pitchFamily="34" charset="0"/>
                <a:cs typeface="Calibri" panose="020F0502020204030204" pitchFamily="34" charset="0"/>
              </a:rPr>
            </a:br>
            <a:r>
              <a:rPr lang="en-US" sz="4400" dirty="0" smtClean="0">
                <a:solidFill>
                  <a:srgbClr val="7F7F7F"/>
                </a:solidFill>
                <a:latin typeface="Calibri" pitchFamily="34" charset="0"/>
                <a:cs typeface="Calibri" panose="020F0502020204030204" pitchFamily="34" charset="0"/>
              </a:rPr>
              <a:t>[This sidebar area does not print.]</a:t>
            </a:r>
          </a:p>
        </p:txBody>
      </p:sp>
      <p:grpSp>
        <p:nvGrpSpPr>
          <p:cNvPr id="8" name="Group 7"/>
          <p:cNvGrpSpPr/>
          <p:nvPr userDrawn="1"/>
        </p:nvGrpSpPr>
        <p:grpSpPr>
          <a:xfrm>
            <a:off x="41071800" y="0"/>
            <a:ext cx="11734800" cy="40233600"/>
            <a:chOff x="33832800" y="0"/>
            <a:chExt cx="12801600" cy="43891200"/>
          </a:xfrm>
        </p:grpSpPr>
        <p:sp>
          <p:nvSpPr>
            <p:cNvPr id="9"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200"/>
                </a:spcAft>
              </a:pPr>
              <a:r>
                <a:rPr lang="en-US" sz="8800" dirty="0" smtClean="0">
                  <a:solidFill>
                    <a:schemeClr val="bg1">
                      <a:lumMod val="50000"/>
                    </a:schemeClr>
                  </a:solidFill>
                  <a:latin typeface="Calibri" pitchFamily="34" charset="0"/>
                  <a:cs typeface="Calibri" panose="020F0502020204030204" pitchFamily="34" charset="0"/>
                </a:rPr>
                <a:t>Change</a:t>
              </a:r>
              <a:r>
                <a:rPr lang="en-US" sz="8800" baseline="0" dirty="0" smtClean="0">
                  <a:solidFill>
                    <a:schemeClr val="bg1">
                      <a:lumMod val="50000"/>
                    </a:schemeClr>
                  </a:solidFill>
                  <a:latin typeface="Calibri" pitchFamily="34" charset="0"/>
                  <a:cs typeface="Calibri" panose="020F0502020204030204" pitchFamily="34" charset="0"/>
                </a:rPr>
                <a:t> Color Theme</a:t>
              </a:r>
              <a:r>
                <a:rPr lang="en-US" sz="8800" dirty="0" smtClean="0">
                  <a:solidFill>
                    <a:schemeClr val="bg1">
                      <a:lumMod val="50000"/>
                    </a:schemeClr>
                  </a:solidFill>
                  <a:latin typeface="Calibri" pitchFamily="34" charset="0"/>
                  <a:cs typeface="Calibri" panose="020F0502020204030204" pitchFamily="34" charset="0"/>
                </a:rPr>
                <a:t>:</a:t>
              </a:r>
              <a:endParaRPr sz="8800" dirty="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r>
                <a:rPr lang="en-US" sz="6000" dirty="0" smtClean="0">
                  <a:solidFill>
                    <a:schemeClr val="bg1">
                      <a:lumMod val="50000"/>
                    </a:schemeClr>
                  </a:solidFill>
                  <a:latin typeface="Calibri" pitchFamily="34" charset="0"/>
                  <a:cs typeface="Calibri" panose="020F0502020204030204" pitchFamily="34" charset="0"/>
                </a:rPr>
                <a:t>This template is designed to use the built-in color themes in</a:t>
              </a:r>
              <a:r>
                <a:rPr lang="en-US" sz="6000" baseline="0" dirty="0" smtClean="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2200"/>
                </a:spcAft>
              </a:pPr>
              <a:r>
                <a:rPr lang="en-US" sz="6000" baseline="0" dirty="0" smtClean="0">
                  <a:solidFill>
                    <a:schemeClr val="bg1">
                      <a:lumMod val="50000"/>
                    </a:schemeClr>
                  </a:solidFill>
                  <a:latin typeface="Calibri" pitchFamily="34" charset="0"/>
                  <a:cs typeface="Calibri" panose="020F0502020204030204" pitchFamily="34" charset="0"/>
                </a:rPr>
                <a:t>To change the color theme, select the </a:t>
              </a:r>
              <a:r>
                <a:rPr lang="en-US" sz="6000" b="1" baseline="0" dirty="0" smtClean="0">
                  <a:solidFill>
                    <a:schemeClr val="bg1">
                      <a:lumMod val="50000"/>
                    </a:schemeClr>
                  </a:solidFill>
                  <a:latin typeface="Calibri" pitchFamily="34" charset="0"/>
                  <a:cs typeface="Calibri" panose="020F0502020204030204" pitchFamily="34" charset="0"/>
                </a:rPr>
                <a:t>Design</a:t>
              </a:r>
              <a:r>
                <a:rPr lang="en-US" sz="6000" baseline="0" dirty="0" smtClean="0">
                  <a:solidFill>
                    <a:schemeClr val="bg1">
                      <a:lumMod val="50000"/>
                    </a:schemeClr>
                  </a:solidFill>
                  <a:latin typeface="Calibri" pitchFamily="34" charset="0"/>
                  <a:cs typeface="Calibri" panose="020F0502020204030204" pitchFamily="34" charset="0"/>
                </a:rPr>
                <a:t> tab, then select the </a:t>
              </a:r>
              <a:r>
                <a:rPr lang="en-US" sz="6000" b="1" baseline="0" dirty="0" smtClean="0">
                  <a:solidFill>
                    <a:schemeClr val="bg1">
                      <a:lumMod val="50000"/>
                    </a:schemeClr>
                  </a:solidFill>
                  <a:latin typeface="Calibri" pitchFamily="34" charset="0"/>
                  <a:cs typeface="Calibri" panose="020F0502020204030204" pitchFamily="34" charset="0"/>
                </a:rPr>
                <a:t>Colors</a:t>
              </a:r>
              <a:r>
                <a:rPr lang="en-US" sz="6000" baseline="0" dirty="0" smtClean="0">
                  <a:solidFill>
                    <a:schemeClr val="bg1">
                      <a:lumMod val="50000"/>
                    </a:schemeClr>
                  </a:solidFill>
                  <a:latin typeface="Calibri" pitchFamily="34" charset="0"/>
                  <a:cs typeface="Calibri" panose="020F0502020204030204" pitchFamily="34" charset="0"/>
                </a:rPr>
                <a:t> drop-down list.</a:t>
              </a: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spcBef>
                  <a:spcPts val="0"/>
                </a:spcBef>
                <a:spcAft>
                  <a:spcPts val="2200"/>
                </a:spcAft>
              </a:pPr>
              <a:r>
                <a:rPr lang="en-US" sz="6000" baseline="0" dirty="0" smtClean="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2200"/>
                </a:spcAft>
              </a:pPr>
              <a:r>
                <a:rPr lang="en-US" sz="8800" dirty="0" smtClean="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2200"/>
                </a:spcAft>
              </a:pPr>
              <a:r>
                <a:rPr lang="en-US" sz="6000" dirty="0" smtClean="0">
                  <a:solidFill>
                    <a:schemeClr val="bg1">
                      <a:lumMod val="50000"/>
                    </a:schemeClr>
                  </a:solidFill>
                  <a:latin typeface="Calibri" pitchFamily="34" charset="0"/>
                  <a:cs typeface="Calibri" panose="020F0502020204030204" pitchFamily="34" charset="0"/>
                </a:rPr>
                <a:t>Once your poster file is ready, visit</a:t>
              </a:r>
              <a:r>
                <a:rPr lang="en-US" sz="6000" baseline="0" dirty="0" smtClean="0">
                  <a:solidFill>
                    <a:schemeClr val="bg1">
                      <a:lumMod val="50000"/>
                    </a:schemeClr>
                  </a:solidFill>
                  <a:latin typeface="Calibri" pitchFamily="34" charset="0"/>
                  <a:cs typeface="Calibri" panose="020F0502020204030204" pitchFamily="34" charset="0"/>
                </a:rPr>
                <a:t> </a:t>
              </a:r>
              <a:r>
                <a:rPr lang="en-US" sz="6000" b="1" baseline="0" dirty="0" smtClean="0">
                  <a:solidFill>
                    <a:schemeClr val="bg1">
                      <a:lumMod val="50000"/>
                    </a:schemeClr>
                  </a:solidFill>
                  <a:latin typeface="Calibri" pitchFamily="34" charset="0"/>
                  <a:cs typeface="Calibri" panose="020F0502020204030204" pitchFamily="34" charset="0"/>
                </a:rPr>
                <a:t>www.genigraphics.com</a:t>
              </a:r>
              <a:r>
                <a:rPr lang="en-US" sz="6000" baseline="0" dirty="0" smtClean="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 as fast as next business day within the US and Canada. </a:t>
              </a:r>
            </a:p>
            <a:p>
              <a:pPr lvl="0">
                <a:spcBef>
                  <a:spcPts val="0"/>
                </a:spcBef>
                <a:spcAft>
                  <a:spcPts val="2200"/>
                </a:spcAft>
              </a:pPr>
              <a:r>
                <a:rPr lang="en-US" sz="6000" baseline="0" dirty="0" smtClean="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6000" baseline="0" dirty="0" smtClean="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6000" baseline="0" dirty="0" smtClean="0">
                  <a:solidFill>
                    <a:schemeClr val="bg1">
                      <a:lumMod val="50000"/>
                    </a:schemeClr>
                  </a:solidFill>
                  <a:latin typeface="Calibri" pitchFamily="34" charset="0"/>
                  <a:cs typeface="Calibri" panose="020F0502020204030204" pitchFamily="34" charset="0"/>
                </a:rPr>
                <a:t>US and Canada:  1-800-790-4001</a:t>
              </a:r>
              <a:br>
                <a:rPr lang="en-US" sz="6000" baseline="0" dirty="0" smtClean="0">
                  <a:solidFill>
                    <a:schemeClr val="bg1">
                      <a:lumMod val="50000"/>
                    </a:schemeClr>
                  </a:solidFill>
                  <a:latin typeface="Calibri" pitchFamily="34" charset="0"/>
                  <a:cs typeface="Calibri" panose="020F0502020204030204" pitchFamily="34" charset="0"/>
                </a:rPr>
              </a:br>
              <a:r>
                <a:rPr lang="en-US" sz="6000" baseline="0" dirty="0" smtClean="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r>
                <a:rPr lang="en-US" sz="4400" dirty="0" smtClean="0">
                  <a:solidFill>
                    <a:schemeClr val="bg1">
                      <a:lumMod val="50000"/>
                    </a:schemeClr>
                  </a:solidFill>
                  <a:latin typeface="Calibri" pitchFamily="34" charset="0"/>
                  <a:cs typeface="Calibri" panose="020F0502020204030204" pitchFamily="34" charset="0"/>
                </a:rPr>
                <a:t/>
              </a:r>
              <a:br>
                <a:rPr lang="en-US" sz="4400" dirty="0" smtClean="0">
                  <a:solidFill>
                    <a:schemeClr val="bg1">
                      <a:lumMod val="50000"/>
                    </a:schemeClr>
                  </a:solidFill>
                  <a:latin typeface="Calibri" pitchFamily="34" charset="0"/>
                  <a:cs typeface="Calibri" panose="020F0502020204030204" pitchFamily="34" charset="0"/>
                </a:rPr>
              </a:br>
              <a:r>
                <a:rPr lang="en-US" sz="4400" dirty="0" smtClean="0">
                  <a:solidFill>
                    <a:schemeClr val="bg1">
                      <a:lumMod val="50000"/>
                    </a:schemeClr>
                  </a:solidFill>
                  <a:latin typeface="Calibri" pitchFamily="34" charset="0"/>
                  <a:cs typeface="Calibri" panose="020F0502020204030204" pitchFamily="34" charset="0"/>
                </a:rPr>
                <a:t>[This sidebar area does not print.]</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33706837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10607040" y="731520"/>
            <a:ext cx="28895040" cy="3877056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731520" y="731520"/>
            <a:ext cx="9144000" cy="387705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213800" y="39852600"/>
            <a:ext cx="5297435" cy="185928"/>
          </a:xfrm>
          <a:prstGeom prst="rect">
            <a:avLst/>
          </a:prstGeom>
        </p:spPr>
      </p:pic>
    </p:spTree>
    <p:extLst>
      <p:ext uri="{BB962C8B-B14F-4D97-AF65-F5344CB8AC3E}">
        <p14:creationId xmlns:p14="http://schemas.microsoft.com/office/powerpoint/2010/main" val="3051980221"/>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4598060" rtl="0" eaLnBrk="1" latinLnBrk="0" hangingPunct="1">
        <a:spcBef>
          <a:spcPct val="0"/>
        </a:spcBef>
        <a:buNone/>
        <a:defRPr sz="22100" kern="1200">
          <a:solidFill>
            <a:schemeClr val="tx1"/>
          </a:solidFill>
          <a:latin typeface="+mj-lt"/>
          <a:ea typeface="+mj-ea"/>
          <a:cs typeface="+mj-cs"/>
        </a:defRPr>
      </a:lvl1pPr>
    </p:titleStyle>
    <p:bodyStyle>
      <a:lvl1pPr marL="1724273" indent="-1724273" algn="l" defTabSz="4598060" rtl="0" eaLnBrk="1" latinLnBrk="0" hangingPunct="1">
        <a:spcBef>
          <a:spcPct val="20000"/>
        </a:spcBef>
        <a:buFont typeface="Arial" panose="020B0604020202020204" pitchFamily="34" charset="0"/>
        <a:buChar char="•"/>
        <a:defRPr sz="16100" kern="1200">
          <a:solidFill>
            <a:schemeClr val="tx1"/>
          </a:solidFill>
          <a:latin typeface="+mn-lt"/>
          <a:ea typeface="+mn-ea"/>
          <a:cs typeface="+mn-cs"/>
        </a:defRPr>
      </a:lvl1pPr>
      <a:lvl2pPr marL="3735924" indent="-1436894" algn="l" defTabSz="4598060" rtl="0" eaLnBrk="1" latinLnBrk="0" hangingPunct="1">
        <a:spcBef>
          <a:spcPct val="20000"/>
        </a:spcBef>
        <a:buFont typeface="Arial" panose="020B0604020202020204" pitchFamily="34" charset="0"/>
        <a:buChar char="–"/>
        <a:defRPr sz="14100" kern="1200">
          <a:solidFill>
            <a:schemeClr val="tx1"/>
          </a:solidFill>
          <a:latin typeface="+mn-lt"/>
          <a:ea typeface="+mn-ea"/>
          <a:cs typeface="+mn-cs"/>
        </a:defRPr>
      </a:lvl2pPr>
      <a:lvl3pPr marL="5747576" indent="-1149515" algn="l" defTabSz="4598060" rtl="0" eaLnBrk="1" latinLnBrk="0" hangingPunct="1">
        <a:spcBef>
          <a:spcPct val="20000"/>
        </a:spcBef>
        <a:buFont typeface="Arial" panose="020B0604020202020204" pitchFamily="34" charset="0"/>
        <a:buChar char="•"/>
        <a:defRPr sz="12100" kern="1200">
          <a:solidFill>
            <a:schemeClr val="tx1"/>
          </a:solidFill>
          <a:latin typeface="+mn-lt"/>
          <a:ea typeface="+mn-ea"/>
          <a:cs typeface="+mn-cs"/>
        </a:defRPr>
      </a:lvl3pPr>
      <a:lvl4pPr marL="8046606" indent="-1149515" algn="l" defTabSz="4598060" rtl="0" eaLnBrk="1" latinLnBrk="0" hangingPunct="1">
        <a:spcBef>
          <a:spcPct val="20000"/>
        </a:spcBef>
        <a:buFont typeface="Arial" panose="020B0604020202020204" pitchFamily="34" charset="0"/>
        <a:buChar char="–"/>
        <a:defRPr sz="10100" kern="1200">
          <a:solidFill>
            <a:schemeClr val="tx1"/>
          </a:solidFill>
          <a:latin typeface="+mn-lt"/>
          <a:ea typeface="+mn-ea"/>
          <a:cs typeface="+mn-cs"/>
        </a:defRPr>
      </a:lvl4pPr>
      <a:lvl5pPr marL="10345636" indent="-1149515" algn="l" defTabSz="4598060" rtl="0" eaLnBrk="1" latinLnBrk="0" hangingPunct="1">
        <a:spcBef>
          <a:spcPct val="20000"/>
        </a:spcBef>
        <a:buFont typeface="Arial" panose="020B0604020202020204" pitchFamily="34" charset="0"/>
        <a:buChar char="»"/>
        <a:defRPr sz="10100" kern="1200">
          <a:solidFill>
            <a:schemeClr val="tx1"/>
          </a:solidFill>
          <a:latin typeface="+mn-lt"/>
          <a:ea typeface="+mn-ea"/>
          <a:cs typeface="+mn-cs"/>
        </a:defRPr>
      </a:lvl5pPr>
      <a:lvl6pPr marL="12644666" indent="-1149515" algn="l" defTabSz="4598060" rtl="0" eaLnBrk="1" latinLnBrk="0" hangingPunct="1">
        <a:spcBef>
          <a:spcPct val="20000"/>
        </a:spcBef>
        <a:buFont typeface="Arial" panose="020B0604020202020204" pitchFamily="34" charset="0"/>
        <a:buChar char="•"/>
        <a:defRPr sz="10100" kern="1200">
          <a:solidFill>
            <a:schemeClr val="tx1"/>
          </a:solidFill>
          <a:latin typeface="+mn-lt"/>
          <a:ea typeface="+mn-ea"/>
          <a:cs typeface="+mn-cs"/>
        </a:defRPr>
      </a:lvl6pPr>
      <a:lvl7pPr marL="14943696" indent="-1149515" algn="l" defTabSz="4598060" rtl="0" eaLnBrk="1" latinLnBrk="0" hangingPunct="1">
        <a:spcBef>
          <a:spcPct val="20000"/>
        </a:spcBef>
        <a:buFont typeface="Arial" panose="020B0604020202020204" pitchFamily="34" charset="0"/>
        <a:buChar char="•"/>
        <a:defRPr sz="10100" kern="1200">
          <a:solidFill>
            <a:schemeClr val="tx1"/>
          </a:solidFill>
          <a:latin typeface="+mn-lt"/>
          <a:ea typeface="+mn-ea"/>
          <a:cs typeface="+mn-cs"/>
        </a:defRPr>
      </a:lvl7pPr>
      <a:lvl8pPr marL="17242727" indent="-1149515" algn="l" defTabSz="4598060" rtl="0" eaLnBrk="1" latinLnBrk="0" hangingPunct="1">
        <a:spcBef>
          <a:spcPct val="20000"/>
        </a:spcBef>
        <a:buFont typeface="Arial" panose="020B0604020202020204" pitchFamily="34" charset="0"/>
        <a:buChar char="•"/>
        <a:defRPr sz="10100" kern="1200">
          <a:solidFill>
            <a:schemeClr val="tx1"/>
          </a:solidFill>
          <a:latin typeface="+mn-lt"/>
          <a:ea typeface="+mn-ea"/>
          <a:cs typeface="+mn-cs"/>
        </a:defRPr>
      </a:lvl8pPr>
      <a:lvl9pPr marL="19541757" indent="-1149515" algn="l" defTabSz="4598060" rtl="0" eaLnBrk="1" latinLnBrk="0" hangingPunct="1">
        <a:spcBef>
          <a:spcPct val="20000"/>
        </a:spcBef>
        <a:buFont typeface="Arial" panose="020B0604020202020204" pitchFamily="34" charset="0"/>
        <a:buChar char="•"/>
        <a:defRPr sz="10100" kern="1200">
          <a:solidFill>
            <a:schemeClr val="tx1"/>
          </a:solidFill>
          <a:latin typeface="+mn-lt"/>
          <a:ea typeface="+mn-ea"/>
          <a:cs typeface="+mn-cs"/>
        </a:defRPr>
      </a:lvl9pPr>
    </p:bodyStyle>
    <p:otherStyle>
      <a:defPPr>
        <a:defRPr lang="en-US"/>
      </a:defPPr>
      <a:lvl1pPr marL="0" algn="l" defTabSz="4598060" rtl="0" eaLnBrk="1" latinLnBrk="0" hangingPunct="1">
        <a:defRPr sz="9100" kern="1200">
          <a:solidFill>
            <a:schemeClr val="tx1"/>
          </a:solidFill>
          <a:latin typeface="+mn-lt"/>
          <a:ea typeface="+mn-ea"/>
          <a:cs typeface="+mn-cs"/>
        </a:defRPr>
      </a:lvl1pPr>
      <a:lvl2pPr marL="2299030" algn="l" defTabSz="4598060" rtl="0" eaLnBrk="1" latinLnBrk="0" hangingPunct="1">
        <a:defRPr sz="9100" kern="1200">
          <a:solidFill>
            <a:schemeClr val="tx1"/>
          </a:solidFill>
          <a:latin typeface="+mn-lt"/>
          <a:ea typeface="+mn-ea"/>
          <a:cs typeface="+mn-cs"/>
        </a:defRPr>
      </a:lvl2pPr>
      <a:lvl3pPr marL="4598060" algn="l" defTabSz="4598060" rtl="0" eaLnBrk="1" latinLnBrk="0" hangingPunct="1">
        <a:defRPr sz="9100" kern="1200">
          <a:solidFill>
            <a:schemeClr val="tx1"/>
          </a:solidFill>
          <a:latin typeface="+mn-lt"/>
          <a:ea typeface="+mn-ea"/>
          <a:cs typeface="+mn-cs"/>
        </a:defRPr>
      </a:lvl3pPr>
      <a:lvl4pPr marL="6897091" algn="l" defTabSz="4598060" rtl="0" eaLnBrk="1" latinLnBrk="0" hangingPunct="1">
        <a:defRPr sz="9100" kern="1200">
          <a:solidFill>
            <a:schemeClr val="tx1"/>
          </a:solidFill>
          <a:latin typeface="+mn-lt"/>
          <a:ea typeface="+mn-ea"/>
          <a:cs typeface="+mn-cs"/>
        </a:defRPr>
      </a:lvl4pPr>
      <a:lvl5pPr marL="9196121" algn="l" defTabSz="4598060" rtl="0" eaLnBrk="1" latinLnBrk="0" hangingPunct="1">
        <a:defRPr sz="9100" kern="1200">
          <a:solidFill>
            <a:schemeClr val="tx1"/>
          </a:solidFill>
          <a:latin typeface="+mn-lt"/>
          <a:ea typeface="+mn-ea"/>
          <a:cs typeface="+mn-cs"/>
        </a:defRPr>
      </a:lvl5pPr>
      <a:lvl6pPr marL="11495151" algn="l" defTabSz="4598060" rtl="0" eaLnBrk="1" latinLnBrk="0" hangingPunct="1">
        <a:defRPr sz="9100" kern="1200">
          <a:solidFill>
            <a:schemeClr val="tx1"/>
          </a:solidFill>
          <a:latin typeface="+mn-lt"/>
          <a:ea typeface="+mn-ea"/>
          <a:cs typeface="+mn-cs"/>
        </a:defRPr>
      </a:lvl6pPr>
      <a:lvl7pPr marL="13794181" algn="l" defTabSz="4598060" rtl="0" eaLnBrk="1" latinLnBrk="0" hangingPunct="1">
        <a:defRPr sz="9100" kern="1200">
          <a:solidFill>
            <a:schemeClr val="tx1"/>
          </a:solidFill>
          <a:latin typeface="+mn-lt"/>
          <a:ea typeface="+mn-ea"/>
          <a:cs typeface="+mn-cs"/>
        </a:defRPr>
      </a:lvl7pPr>
      <a:lvl8pPr marL="16093211" algn="l" defTabSz="4598060" rtl="0" eaLnBrk="1" latinLnBrk="0" hangingPunct="1">
        <a:defRPr sz="9100" kern="1200">
          <a:solidFill>
            <a:schemeClr val="tx1"/>
          </a:solidFill>
          <a:latin typeface="+mn-lt"/>
          <a:ea typeface="+mn-ea"/>
          <a:cs typeface="+mn-cs"/>
        </a:defRPr>
      </a:lvl8pPr>
      <a:lvl9pPr marL="18392242" algn="l" defTabSz="4598060" rtl="0" eaLnBrk="1" latinLnBrk="0" hangingPunct="1">
        <a:defRPr sz="9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31520" y="6400800"/>
            <a:ext cx="9144000" cy="8229600"/>
          </a:xfrm>
          <a:prstGeom prst="rect">
            <a:avLst/>
          </a:prstGeom>
          <a:noFill/>
        </p:spPr>
        <p:txBody>
          <a:bodyPr lIns="457200" rIns="457200" anchor="ctr" anchorCtr="0">
            <a:normAutofit/>
          </a:bodyPr>
          <a:lstStyle/>
          <a:p>
            <a:pPr algn="l"/>
            <a:r>
              <a:rPr lang="en-US" sz="8000" b="1" dirty="0" smtClean="0">
                <a:solidFill>
                  <a:schemeClr val="bg1"/>
                </a:solidFill>
                <a:latin typeface="Calibri" pitchFamily="34" charset="0"/>
              </a:rPr>
              <a:t>Template Provided By Genigraphics – 800.790.4001</a:t>
            </a:r>
            <a:br>
              <a:rPr lang="en-US" sz="8000" b="1" dirty="0" smtClean="0">
                <a:solidFill>
                  <a:schemeClr val="bg1"/>
                </a:solidFill>
                <a:latin typeface="Calibri" pitchFamily="34" charset="0"/>
              </a:rPr>
            </a:br>
            <a:r>
              <a:rPr lang="en-US" sz="8000" b="1" dirty="0" smtClean="0">
                <a:solidFill>
                  <a:schemeClr val="bg1"/>
                </a:solidFill>
                <a:latin typeface="Calibri" pitchFamily="34" charset="0"/>
              </a:rPr>
              <a:t>Replace This Text With Your Title</a:t>
            </a:r>
            <a:endParaRPr lang="en-US" sz="9600" dirty="0">
              <a:solidFill>
                <a:schemeClr val="bg1"/>
              </a:solidFill>
            </a:endParaRPr>
          </a:p>
        </p:txBody>
      </p:sp>
      <p:sp>
        <p:nvSpPr>
          <p:cNvPr id="3" name="Subtitle 2"/>
          <p:cNvSpPr>
            <a:spLocks noGrp="1"/>
          </p:cNvSpPr>
          <p:nvPr>
            <p:ph type="subTitle" idx="4294967295"/>
          </p:nvPr>
        </p:nvSpPr>
        <p:spPr>
          <a:xfrm>
            <a:off x="731520" y="14813280"/>
            <a:ext cx="9144000" cy="3657600"/>
          </a:xfrm>
          <a:prstGeom prst="rect">
            <a:avLst/>
          </a:prstGeom>
          <a:noFill/>
        </p:spPr>
        <p:txBody>
          <a:bodyPr lIns="457200" rIns="457200" anchor="t" anchorCtr="0">
            <a:normAutofit/>
          </a:bodyPr>
          <a:lstStyle/>
          <a:p>
            <a:pPr marL="0" indent="0" algn="l">
              <a:buNone/>
            </a:pPr>
            <a:r>
              <a:rPr lang="en-US" sz="4000" dirty="0" smtClean="0">
                <a:solidFill>
                  <a:schemeClr val="bg1"/>
                </a:solidFill>
                <a:latin typeface="Calibri" pitchFamily="34" charset="0"/>
              </a:rPr>
              <a:t>John Smith, MD</a:t>
            </a:r>
            <a:r>
              <a:rPr lang="en-US" sz="4000" baseline="30000" dirty="0" smtClean="0">
                <a:solidFill>
                  <a:schemeClr val="bg1"/>
                </a:solidFill>
                <a:latin typeface="Calibri" pitchFamily="34" charset="0"/>
              </a:rPr>
              <a:t>1</a:t>
            </a:r>
            <a:r>
              <a:rPr lang="en-US" sz="4000" dirty="0" smtClean="0">
                <a:solidFill>
                  <a:schemeClr val="bg1"/>
                </a:solidFill>
                <a:latin typeface="Calibri" pitchFamily="34" charset="0"/>
              </a:rPr>
              <a:t>; Jane Doe, PhD</a:t>
            </a:r>
            <a:r>
              <a:rPr lang="en-US" sz="4000" baseline="30000" dirty="0" smtClean="0">
                <a:solidFill>
                  <a:schemeClr val="bg1"/>
                </a:solidFill>
                <a:latin typeface="Calibri" pitchFamily="34" charset="0"/>
              </a:rPr>
              <a:t>2</a:t>
            </a:r>
            <a:r>
              <a:rPr lang="en-US" sz="4000" dirty="0" smtClean="0">
                <a:solidFill>
                  <a:schemeClr val="bg1"/>
                </a:solidFill>
                <a:latin typeface="Calibri" pitchFamily="34" charset="0"/>
              </a:rPr>
              <a:t>; Frederick Smith, MD, PhD</a:t>
            </a:r>
            <a:r>
              <a:rPr lang="en-US" sz="4000" baseline="30000" dirty="0" smtClean="0">
                <a:solidFill>
                  <a:schemeClr val="bg1"/>
                </a:solidFill>
                <a:latin typeface="Calibri" pitchFamily="34" charset="0"/>
              </a:rPr>
              <a:t>1,2</a:t>
            </a:r>
          </a:p>
          <a:p>
            <a:pPr marL="0" indent="0" algn="l">
              <a:buNone/>
            </a:pPr>
            <a:r>
              <a:rPr lang="en-US" sz="3600" baseline="30000" dirty="0" smtClean="0">
                <a:solidFill>
                  <a:schemeClr val="bg1"/>
                </a:solidFill>
                <a:latin typeface="Calibri" pitchFamily="34" charset="0"/>
              </a:rPr>
              <a:t>1</a:t>
            </a:r>
            <a:r>
              <a:rPr lang="en-US" sz="3600" dirty="0" smtClean="0">
                <a:solidFill>
                  <a:schemeClr val="bg1"/>
                </a:solidFill>
                <a:latin typeface="Calibri" pitchFamily="34" charset="0"/>
              </a:rPr>
              <a:t>University of Affiliation</a:t>
            </a:r>
          </a:p>
          <a:p>
            <a:pPr marL="0" indent="0" algn="l">
              <a:buNone/>
            </a:pPr>
            <a:r>
              <a:rPr lang="en-US" sz="3600" baseline="30000" dirty="0" smtClean="0">
                <a:solidFill>
                  <a:schemeClr val="bg1"/>
                </a:solidFill>
                <a:latin typeface="Calibri" pitchFamily="34" charset="0"/>
              </a:rPr>
              <a:t>2</a:t>
            </a:r>
            <a:r>
              <a:rPr lang="en-US" sz="3600" dirty="0" smtClean="0">
                <a:solidFill>
                  <a:schemeClr val="bg1"/>
                </a:solidFill>
                <a:latin typeface="Calibri" pitchFamily="34" charset="0"/>
              </a:rPr>
              <a:t>Medical Center of Affiliation</a:t>
            </a:r>
          </a:p>
        </p:txBody>
      </p:sp>
      <p:sp>
        <p:nvSpPr>
          <p:cNvPr id="6" name="Rectangle 265"/>
          <p:cNvSpPr>
            <a:spLocks noChangeAspect="1" noChangeArrowheads="1"/>
          </p:cNvSpPr>
          <p:nvPr/>
        </p:nvSpPr>
        <p:spPr bwMode="auto">
          <a:xfrm>
            <a:off x="2560320" y="1645920"/>
            <a:ext cx="5486400" cy="4114800"/>
          </a:xfrm>
          <a:prstGeom prst="rect">
            <a:avLst/>
          </a:prstGeom>
          <a:blipFill dpi="0" rotWithShape="1">
            <a:blip r:embed="rId2">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3814" tIns="41907" rIns="83814" bIns="41907" anchor="ctr"/>
          <a:lstStyle/>
          <a:p>
            <a:pPr algn="ctr" defTabSz="4022725"/>
            <a:r>
              <a:rPr lang="en-US" sz="3600" b="1" dirty="0">
                <a:latin typeface="Calibri" pitchFamily="34" charset="0"/>
              </a:rPr>
              <a:t>REPLACE THIS BOX WITH YOUR ORGANIZATION’S</a:t>
            </a:r>
          </a:p>
          <a:p>
            <a:pPr algn="ctr" defTabSz="4022725"/>
            <a:r>
              <a:rPr lang="en-US" sz="3600" b="1" dirty="0">
                <a:latin typeface="Calibri" pitchFamily="34" charset="0"/>
              </a:rPr>
              <a:t>HIGH RESOLUTION LOGO</a:t>
            </a:r>
          </a:p>
        </p:txBody>
      </p:sp>
      <p:sp>
        <p:nvSpPr>
          <p:cNvPr id="7" name="Text Box 264"/>
          <p:cNvSpPr txBox="1">
            <a:spLocks noChangeArrowheads="1"/>
          </p:cNvSpPr>
          <p:nvPr/>
        </p:nvSpPr>
        <p:spPr bwMode="auto">
          <a:xfrm>
            <a:off x="731520" y="34564320"/>
            <a:ext cx="914400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0" tIns="209535" rIns="457200" bIns="209535"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dirty="0">
                <a:solidFill>
                  <a:schemeClr val="bg1"/>
                </a:solidFill>
                <a:latin typeface="Calibri" pitchFamily="34" charset="0"/>
              </a:rPr>
              <a:t>CONTACT</a:t>
            </a:r>
          </a:p>
        </p:txBody>
      </p:sp>
      <p:sp>
        <p:nvSpPr>
          <p:cNvPr id="8" name="Text Box 274"/>
          <p:cNvSpPr txBox="1">
            <a:spLocks noChangeArrowheads="1"/>
          </p:cNvSpPr>
          <p:nvPr/>
        </p:nvSpPr>
        <p:spPr bwMode="auto">
          <a:xfrm>
            <a:off x="731520" y="35661600"/>
            <a:ext cx="9144000" cy="3108960"/>
          </a:xfrm>
          <a:prstGeom prst="rect">
            <a:avLst/>
          </a:prstGeom>
          <a:noFill/>
          <a:ln>
            <a:noFill/>
          </a:ln>
          <a:effectLst/>
        </p:spPr>
        <p:txBody>
          <a:bodyPr lIns="457200" tIns="182880" rIns="457200" bIns="182880" anchor="ctr" anchorCtr="0">
            <a:norm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en-US" sz="2800" dirty="0">
                <a:solidFill>
                  <a:schemeClr val="bg1"/>
                </a:solidFill>
                <a:latin typeface="Calibri" pitchFamily="34" charset="0"/>
              </a:rPr>
              <a:t>&lt;your name&gt;</a:t>
            </a:r>
          </a:p>
          <a:p>
            <a:r>
              <a:rPr lang="en-US" sz="2800" dirty="0">
                <a:solidFill>
                  <a:schemeClr val="bg1"/>
                </a:solidFill>
                <a:latin typeface="Calibri" pitchFamily="34" charset="0"/>
              </a:rPr>
              <a:t>&lt;organization name</a:t>
            </a:r>
            <a:r>
              <a:rPr lang="en-US" sz="2800" dirty="0" smtClean="0">
                <a:solidFill>
                  <a:schemeClr val="bg1"/>
                </a:solidFill>
                <a:latin typeface="Calibri" pitchFamily="34" charset="0"/>
              </a:rPr>
              <a:t>&gt;</a:t>
            </a:r>
          </a:p>
          <a:p>
            <a:r>
              <a:rPr lang="en-US" sz="2800" dirty="0" smtClean="0">
                <a:solidFill>
                  <a:schemeClr val="bg1"/>
                </a:solidFill>
                <a:latin typeface="Calibri" pitchFamily="34" charset="0"/>
              </a:rPr>
              <a:t>&lt;address&gt;</a:t>
            </a:r>
            <a:endParaRPr lang="en-US" sz="2800" dirty="0">
              <a:solidFill>
                <a:schemeClr val="bg1"/>
              </a:solidFill>
              <a:latin typeface="Calibri" pitchFamily="34" charset="0"/>
            </a:endParaRPr>
          </a:p>
          <a:p>
            <a:r>
              <a:rPr lang="en-US" sz="2800" dirty="0">
                <a:solidFill>
                  <a:schemeClr val="bg1"/>
                </a:solidFill>
                <a:latin typeface="Calibri" pitchFamily="34" charset="0"/>
              </a:rPr>
              <a:t>Email: </a:t>
            </a:r>
          </a:p>
          <a:p>
            <a:r>
              <a:rPr lang="en-US" sz="2800" dirty="0">
                <a:solidFill>
                  <a:schemeClr val="bg1"/>
                </a:solidFill>
                <a:latin typeface="Calibri" pitchFamily="34" charset="0"/>
              </a:rPr>
              <a:t>Phone: </a:t>
            </a:r>
          </a:p>
          <a:p>
            <a:r>
              <a:rPr lang="en-US" sz="2800" dirty="0">
                <a:solidFill>
                  <a:schemeClr val="bg1"/>
                </a:solidFill>
                <a:latin typeface="Calibri" pitchFamily="34" charset="0"/>
              </a:rPr>
              <a:t>Website: </a:t>
            </a:r>
          </a:p>
        </p:txBody>
      </p:sp>
      <p:sp>
        <p:nvSpPr>
          <p:cNvPr id="12" name="Text Box 246"/>
          <p:cNvSpPr txBox="1">
            <a:spLocks noChangeArrowheads="1"/>
          </p:cNvSpPr>
          <p:nvPr/>
        </p:nvSpPr>
        <p:spPr bwMode="auto">
          <a:xfrm>
            <a:off x="731520" y="19613880"/>
            <a:ext cx="9144000" cy="1097280"/>
          </a:xfrm>
          <a:prstGeom prst="rect">
            <a:avLst/>
          </a:prstGeom>
          <a:noFill/>
          <a:ln>
            <a:noFill/>
          </a:ln>
          <a:effectLst/>
          <a:extLst/>
        </p:spPr>
        <p:txBody>
          <a:bodyPr wrap="none" lIns="457200" tIns="209535" rIns="457200" bIns="209535"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dirty="0">
                <a:solidFill>
                  <a:schemeClr val="bg1"/>
                </a:solidFill>
                <a:latin typeface="Calibri" pitchFamily="34" charset="0"/>
              </a:rPr>
              <a:t>ABSTRACT</a:t>
            </a:r>
          </a:p>
        </p:txBody>
      </p:sp>
      <p:sp>
        <p:nvSpPr>
          <p:cNvPr id="13" name="Text Box 267"/>
          <p:cNvSpPr txBox="1">
            <a:spLocks noChangeArrowheads="1"/>
          </p:cNvSpPr>
          <p:nvPr/>
        </p:nvSpPr>
        <p:spPr bwMode="auto">
          <a:xfrm>
            <a:off x="731520" y="20634960"/>
            <a:ext cx="9144000" cy="12984480"/>
          </a:xfrm>
          <a:prstGeom prst="rect">
            <a:avLst/>
          </a:prstGeom>
          <a:noFill/>
          <a:ln>
            <a:noFill/>
          </a:ln>
          <a:effectLst/>
        </p:spPr>
        <p:txBody>
          <a:bodyPr lIns="457200" tIns="182880" rIns="457200" bIns="182880">
            <a:norm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lvl="0" defTabSz="4023067" fontAlgn="auto">
              <a:spcBef>
                <a:spcPts val="0"/>
              </a:spcBef>
              <a:spcAft>
                <a:spcPts val="0"/>
              </a:spcAft>
            </a:pPr>
            <a:r>
              <a:rPr lang="en-US" sz="3200" dirty="0">
                <a:solidFill>
                  <a:schemeClr val="bg1"/>
                </a:solidFill>
                <a:latin typeface="Calibri" pitchFamily="34" charset="0"/>
              </a:rPr>
              <a:t>Click here to insert your Abstract text. Type it in or copy and paste from your Word document or other source.</a:t>
            </a:r>
          </a:p>
          <a:p>
            <a:pPr lvl="0" defTabSz="4023067" fontAlgn="auto">
              <a:spcBef>
                <a:spcPts val="0"/>
              </a:spcBef>
              <a:spcAft>
                <a:spcPts val="0"/>
              </a:spcAft>
            </a:pPr>
            <a:endParaRPr lang="en-US" sz="3200" dirty="0">
              <a:solidFill>
                <a:schemeClr val="bg1"/>
              </a:solidFill>
              <a:latin typeface="Calibri" pitchFamily="34" charset="0"/>
            </a:endParaRPr>
          </a:p>
          <a:p>
            <a:pPr lvl="0" defTabSz="4023067" fontAlgn="auto">
              <a:spcBef>
                <a:spcPts val="0"/>
              </a:spcBef>
              <a:spcAft>
                <a:spcPts val="0"/>
              </a:spcAft>
            </a:pPr>
            <a:r>
              <a:rPr lang="en-US" sz="3200" dirty="0">
                <a:solidFill>
                  <a:schemeClr val="bg1"/>
                </a:solidFill>
                <a:latin typeface="Calibri" pitchFamily="34" charset="0"/>
              </a:rPr>
              <a:t>This text box will automatically re-size to your text. To turn off that feature, right click inside this box and go to </a:t>
            </a:r>
            <a:r>
              <a:rPr lang="en-US" sz="3200" b="1" dirty="0">
                <a:solidFill>
                  <a:schemeClr val="bg1"/>
                </a:solidFill>
                <a:latin typeface="Calibri" pitchFamily="34" charset="0"/>
              </a:rPr>
              <a:t>Format Shape, Text Box, Autofit</a:t>
            </a:r>
            <a:r>
              <a:rPr lang="en-US" sz="3200" dirty="0">
                <a:solidFill>
                  <a:schemeClr val="bg1"/>
                </a:solidFill>
                <a:latin typeface="Calibri" pitchFamily="34" charset="0"/>
              </a:rPr>
              <a:t>, and select the “Do Not Autofit” radio button.</a:t>
            </a:r>
          </a:p>
          <a:p>
            <a:pPr lvl="0" defTabSz="4023067" fontAlgn="auto">
              <a:spcBef>
                <a:spcPts val="0"/>
              </a:spcBef>
              <a:spcAft>
                <a:spcPts val="0"/>
              </a:spcAft>
            </a:pPr>
            <a:endParaRPr lang="en-US" sz="3200" dirty="0">
              <a:solidFill>
                <a:schemeClr val="bg1"/>
              </a:solidFill>
              <a:latin typeface="Calibri" pitchFamily="34" charset="0"/>
            </a:endParaRPr>
          </a:p>
          <a:p>
            <a:pPr lvl="0" defTabSz="4023067" fontAlgn="auto">
              <a:spcBef>
                <a:spcPts val="0"/>
              </a:spcBef>
              <a:spcAft>
                <a:spcPts val="0"/>
              </a:spcAft>
            </a:pPr>
            <a:r>
              <a:rPr lang="en-US" sz="3200" dirty="0">
                <a:solidFill>
                  <a:schemeClr val="bg1"/>
                </a:solidFill>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44x44 poster.</a:t>
            </a:r>
          </a:p>
          <a:p>
            <a:pPr lvl="0" defTabSz="4023067" fontAlgn="auto">
              <a:spcBef>
                <a:spcPts val="0"/>
              </a:spcBef>
              <a:spcAft>
                <a:spcPts val="0"/>
              </a:spcAft>
            </a:pPr>
            <a:endParaRPr lang="en-US" sz="3200" dirty="0">
              <a:solidFill>
                <a:schemeClr val="bg1"/>
              </a:solidFill>
              <a:latin typeface="Calibri" pitchFamily="34" charset="0"/>
            </a:endParaRPr>
          </a:p>
          <a:p>
            <a:pPr lvl="0" defTabSz="4023067" fontAlgn="auto">
              <a:spcBef>
                <a:spcPts val="0"/>
              </a:spcBef>
              <a:spcAft>
                <a:spcPts val="0"/>
              </a:spcAft>
            </a:pPr>
            <a:r>
              <a:rPr lang="en-US" sz="3200" dirty="0">
                <a:solidFill>
                  <a:schemeClr val="bg1"/>
                </a:solidFill>
                <a:latin typeface="Calibri" pitchFamily="34" charset="0"/>
              </a:rPr>
              <a:t>Zoom out to 100% to preview what this will look like on your printed poster.</a:t>
            </a:r>
          </a:p>
        </p:txBody>
      </p:sp>
      <p:sp>
        <p:nvSpPr>
          <p:cNvPr id="35" name="Text Box 194"/>
          <p:cNvSpPr txBox="1">
            <a:spLocks noChangeArrowheads="1"/>
          </p:cNvSpPr>
          <p:nvPr/>
        </p:nvSpPr>
        <p:spPr bwMode="auto">
          <a:xfrm>
            <a:off x="11338559" y="914400"/>
            <a:ext cx="1335024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9535" tIns="209535" rIns="209535" bIns="209535"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b="1" dirty="0">
                <a:solidFill>
                  <a:schemeClr val="accent1">
                    <a:lumMod val="50000"/>
                  </a:schemeClr>
                </a:solidFill>
                <a:latin typeface="Calibri" pitchFamily="34" charset="0"/>
              </a:rPr>
              <a:t>INTRODUCTION</a:t>
            </a:r>
          </a:p>
        </p:txBody>
      </p:sp>
      <p:sp>
        <p:nvSpPr>
          <p:cNvPr id="36" name="Text Box 198"/>
          <p:cNvSpPr txBox="1">
            <a:spLocks noChangeArrowheads="1"/>
          </p:cNvSpPr>
          <p:nvPr/>
        </p:nvSpPr>
        <p:spPr bwMode="auto">
          <a:xfrm>
            <a:off x="25420320" y="20116800"/>
            <a:ext cx="1335024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9535" tIns="209535" rIns="209535" bIns="209535"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b="1" dirty="0">
                <a:solidFill>
                  <a:schemeClr val="accent1">
                    <a:lumMod val="50000"/>
                  </a:schemeClr>
                </a:solidFill>
                <a:latin typeface="Calibri" pitchFamily="34" charset="0"/>
              </a:rPr>
              <a:t>DISCUSSION</a:t>
            </a:r>
          </a:p>
        </p:txBody>
      </p:sp>
      <p:sp>
        <p:nvSpPr>
          <p:cNvPr id="37" name="Text Box 199"/>
          <p:cNvSpPr txBox="1">
            <a:spLocks noChangeArrowheads="1"/>
          </p:cNvSpPr>
          <p:nvPr/>
        </p:nvSpPr>
        <p:spPr bwMode="auto">
          <a:xfrm>
            <a:off x="25420320" y="914400"/>
            <a:ext cx="1335024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9535" tIns="209535" rIns="209535" bIns="209535"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b="1" dirty="0">
                <a:solidFill>
                  <a:schemeClr val="accent1">
                    <a:lumMod val="50000"/>
                  </a:schemeClr>
                </a:solidFill>
                <a:latin typeface="Calibri" pitchFamily="34" charset="0"/>
              </a:rPr>
              <a:t>RESULTS</a:t>
            </a:r>
          </a:p>
        </p:txBody>
      </p:sp>
      <p:sp>
        <p:nvSpPr>
          <p:cNvPr id="38" name="Text Box 240"/>
          <p:cNvSpPr txBox="1">
            <a:spLocks noChangeArrowheads="1"/>
          </p:cNvSpPr>
          <p:nvPr/>
        </p:nvSpPr>
        <p:spPr bwMode="auto">
          <a:xfrm>
            <a:off x="25429370" y="19126200"/>
            <a:ext cx="3569491" cy="4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814" tIns="41907" rIns="83814" bIns="41907">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2400" b="1" dirty="0">
                <a:solidFill>
                  <a:schemeClr val="accent1">
                    <a:lumMod val="50000"/>
                  </a:schemeClr>
                </a:solidFill>
                <a:latin typeface="Calibri" pitchFamily="34" charset="0"/>
              </a:rPr>
              <a:t>Chart 1.</a:t>
            </a:r>
            <a:r>
              <a:rPr lang="en-US" sz="2400" dirty="0">
                <a:solidFill>
                  <a:schemeClr val="accent1">
                    <a:lumMod val="50000"/>
                  </a:schemeClr>
                </a:solidFill>
                <a:latin typeface="Calibri" pitchFamily="34" charset="0"/>
              </a:rPr>
              <a:t> Label in 24pt Arial.</a:t>
            </a:r>
          </a:p>
        </p:txBody>
      </p:sp>
      <p:sp>
        <p:nvSpPr>
          <p:cNvPr id="39" name="Text Box 241"/>
          <p:cNvSpPr txBox="1">
            <a:spLocks noChangeArrowheads="1"/>
          </p:cNvSpPr>
          <p:nvPr/>
        </p:nvSpPr>
        <p:spPr bwMode="auto">
          <a:xfrm>
            <a:off x="11338559" y="38331836"/>
            <a:ext cx="3549421" cy="4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814" tIns="41907" rIns="83814" bIns="41907">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2400" b="1" dirty="0">
                <a:solidFill>
                  <a:schemeClr val="accent1">
                    <a:lumMod val="50000"/>
                  </a:schemeClr>
                </a:solidFill>
                <a:latin typeface="Calibri" pitchFamily="34" charset="0"/>
              </a:rPr>
              <a:t>Table 1.</a:t>
            </a:r>
            <a:r>
              <a:rPr lang="en-US" sz="2400" dirty="0">
                <a:solidFill>
                  <a:schemeClr val="accent1">
                    <a:lumMod val="50000"/>
                  </a:schemeClr>
                </a:solidFill>
                <a:latin typeface="Calibri" pitchFamily="34" charset="0"/>
              </a:rPr>
              <a:t> Label in 24pt Arial.</a:t>
            </a:r>
          </a:p>
        </p:txBody>
      </p:sp>
      <p:pic>
        <p:nvPicPr>
          <p:cNvPr id="40" name="Picture 242" descr="Pict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1440" y="21396960"/>
            <a:ext cx="5943600" cy="3960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43"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21440" y="26334720"/>
            <a:ext cx="5943600" cy="396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 Box 244"/>
          <p:cNvSpPr txBox="1">
            <a:spLocks noChangeArrowheads="1"/>
          </p:cNvSpPr>
          <p:nvPr/>
        </p:nvSpPr>
        <p:spPr bwMode="auto">
          <a:xfrm>
            <a:off x="11521440" y="25511760"/>
            <a:ext cx="3660605" cy="4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814" tIns="41907" rIns="83814" bIns="41907">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en-US" sz="2400" b="1" dirty="0">
                <a:solidFill>
                  <a:schemeClr val="accent1">
                    <a:lumMod val="50000"/>
                  </a:schemeClr>
                </a:solidFill>
                <a:latin typeface="Calibri" pitchFamily="34" charset="0"/>
              </a:rPr>
              <a:t>Figure 1.</a:t>
            </a:r>
            <a:r>
              <a:rPr lang="en-US" sz="2400" dirty="0">
                <a:solidFill>
                  <a:schemeClr val="accent1">
                    <a:lumMod val="50000"/>
                  </a:schemeClr>
                </a:solidFill>
                <a:latin typeface="Calibri" pitchFamily="34" charset="0"/>
              </a:rPr>
              <a:t> Label in 24pt Arial.</a:t>
            </a:r>
          </a:p>
        </p:txBody>
      </p:sp>
      <p:sp>
        <p:nvSpPr>
          <p:cNvPr id="43" name="Text Box 245"/>
          <p:cNvSpPr txBox="1">
            <a:spLocks noChangeArrowheads="1"/>
          </p:cNvSpPr>
          <p:nvPr/>
        </p:nvSpPr>
        <p:spPr bwMode="auto">
          <a:xfrm>
            <a:off x="11521440" y="30449520"/>
            <a:ext cx="3660605" cy="4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814" tIns="41907" rIns="83814" bIns="41907">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en-US" sz="2400" b="1" dirty="0">
                <a:solidFill>
                  <a:schemeClr val="accent1">
                    <a:lumMod val="50000"/>
                  </a:schemeClr>
                </a:solidFill>
                <a:latin typeface="Calibri" pitchFamily="34" charset="0"/>
              </a:rPr>
              <a:t>Figure </a:t>
            </a:r>
            <a:r>
              <a:rPr lang="en-US" sz="2400" b="1" dirty="0" smtClean="0">
                <a:solidFill>
                  <a:schemeClr val="accent1">
                    <a:lumMod val="50000"/>
                  </a:schemeClr>
                </a:solidFill>
                <a:latin typeface="Calibri" pitchFamily="34" charset="0"/>
              </a:rPr>
              <a:t>3.</a:t>
            </a:r>
            <a:r>
              <a:rPr lang="en-US" sz="2400" dirty="0" smtClean="0">
                <a:solidFill>
                  <a:schemeClr val="accent1">
                    <a:lumMod val="50000"/>
                  </a:schemeClr>
                </a:solidFill>
                <a:latin typeface="Calibri" pitchFamily="34" charset="0"/>
              </a:rPr>
              <a:t> </a:t>
            </a:r>
            <a:r>
              <a:rPr lang="en-US" sz="2400" dirty="0">
                <a:solidFill>
                  <a:schemeClr val="accent1">
                    <a:lumMod val="50000"/>
                  </a:schemeClr>
                </a:solidFill>
                <a:latin typeface="Calibri" pitchFamily="34" charset="0"/>
              </a:rPr>
              <a:t>Label in 24pt Arial.</a:t>
            </a:r>
          </a:p>
        </p:txBody>
      </p:sp>
      <p:sp>
        <p:nvSpPr>
          <p:cNvPr id="44" name="Text Box 259"/>
          <p:cNvSpPr txBox="1">
            <a:spLocks noChangeArrowheads="1"/>
          </p:cNvSpPr>
          <p:nvPr/>
        </p:nvSpPr>
        <p:spPr bwMode="auto">
          <a:xfrm>
            <a:off x="11338559" y="13716000"/>
            <a:ext cx="1335024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9535" tIns="209535" rIns="209535" bIns="209535"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b="1" dirty="0">
                <a:solidFill>
                  <a:schemeClr val="accent1">
                    <a:lumMod val="50000"/>
                  </a:schemeClr>
                </a:solidFill>
                <a:latin typeface="Calibri" pitchFamily="34" charset="0"/>
              </a:rPr>
              <a:t>METHODS AND MATERIALS</a:t>
            </a:r>
          </a:p>
        </p:txBody>
      </p:sp>
      <p:sp>
        <p:nvSpPr>
          <p:cNvPr id="45" name="Text Box 261"/>
          <p:cNvSpPr txBox="1">
            <a:spLocks noChangeArrowheads="1"/>
          </p:cNvSpPr>
          <p:nvPr/>
        </p:nvSpPr>
        <p:spPr bwMode="auto">
          <a:xfrm>
            <a:off x="25420320" y="27830031"/>
            <a:ext cx="1335024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9535" tIns="209535" rIns="209535" bIns="209535"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b="1" dirty="0">
                <a:solidFill>
                  <a:schemeClr val="accent1">
                    <a:lumMod val="50000"/>
                  </a:schemeClr>
                </a:solidFill>
                <a:latin typeface="Calibri" pitchFamily="34" charset="0"/>
              </a:rPr>
              <a:t>CONCLUSIONS</a:t>
            </a:r>
          </a:p>
        </p:txBody>
      </p:sp>
      <p:sp>
        <p:nvSpPr>
          <p:cNvPr id="46" name="Text Box 262"/>
          <p:cNvSpPr txBox="1">
            <a:spLocks noChangeArrowheads="1"/>
          </p:cNvSpPr>
          <p:nvPr/>
        </p:nvSpPr>
        <p:spPr bwMode="auto">
          <a:xfrm>
            <a:off x="25420320" y="35562858"/>
            <a:ext cx="13350240"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9535" tIns="209535" rIns="209535" bIns="209535"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en-US" sz="5400" b="1" dirty="0">
                <a:solidFill>
                  <a:schemeClr val="accent1">
                    <a:lumMod val="50000"/>
                  </a:schemeClr>
                </a:solidFill>
                <a:latin typeface="Calibri" pitchFamily="34" charset="0"/>
              </a:rPr>
              <a:t>REFERENCES</a:t>
            </a:r>
          </a:p>
        </p:txBody>
      </p:sp>
      <p:sp>
        <p:nvSpPr>
          <p:cNvPr id="47" name="Text Box 268"/>
          <p:cNvSpPr txBox="1">
            <a:spLocks noChangeArrowheads="1"/>
          </p:cNvSpPr>
          <p:nvPr/>
        </p:nvSpPr>
        <p:spPr bwMode="auto">
          <a:xfrm>
            <a:off x="25420320" y="2011680"/>
            <a:ext cx="13350240" cy="8248412"/>
          </a:xfrm>
          <a:prstGeom prst="rect">
            <a:avLst/>
          </a:prstGeom>
          <a:noFill/>
          <a:ln>
            <a:noFill/>
          </a:ln>
          <a:effectLst/>
        </p:spPr>
        <p:txBody>
          <a:bodyPr lIns="182880" tIns="182880" rIns="182880" bIns="182880">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lvl="0" defTabSz="4023067" fontAlgn="auto">
              <a:spcBef>
                <a:spcPts val="0"/>
              </a:spcBef>
              <a:spcAft>
                <a:spcPts val="0"/>
              </a:spcAft>
            </a:pPr>
            <a:r>
              <a:rPr lang="en-US" sz="3200" dirty="0">
                <a:solidFill>
                  <a:prstClr val="black"/>
                </a:solidFill>
                <a:latin typeface="+mn-lt"/>
              </a:rPr>
              <a:t>Click here to insert your Results text. Type it in or copy and paste from your Word document or other source.</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This text box will automatically re-size to your text. To turn off that feature, right click inside this box and go to </a:t>
            </a:r>
            <a:r>
              <a:rPr lang="en-US" sz="3200" b="1" dirty="0">
                <a:solidFill>
                  <a:prstClr val="black"/>
                </a:solidFill>
                <a:latin typeface="+mn-lt"/>
              </a:rPr>
              <a:t>Format Shape, Text Box, Autofit</a:t>
            </a:r>
            <a:r>
              <a:rPr lang="en-US" sz="3200" dirty="0">
                <a:solidFill>
                  <a:prstClr val="black"/>
                </a:solidFill>
                <a:latin typeface="+mn-lt"/>
              </a:rPr>
              <a:t>, and select the “Do Not Autofit” radio button.</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To change the font style of this text box: Click on the border once to highlight the entire text box, then select a different font or font size that suits you. This text is Calibri 32pt and is easily read up to 5 feet away on a 44x44 poster.</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Zoom out to 100% to preview what this will look like on your printed poster.</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Speaking of Results, yours will look better if you remember to run a spell-check on your poster! After you’ve added your content click on </a:t>
            </a:r>
            <a:r>
              <a:rPr lang="en-US" sz="3200" b="1" dirty="0">
                <a:solidFill>
                  <a:prstClr val="black"/>
                </a:solidFill>
                <a:latin typeface="+mn-lt"/>
              </a:rPr>
              <a:t>Review</a:t>
            </a:r>
            <a:r>
              <a:rPr lang="en-US" sz="3200" dirty="0">
                <a:solidFill>
                  <a:prstClr val="black"/>
                </a:solidFill>
                <a:latin typeface="+mn-lt"/>
              </a:rPr>
              <a:t>, </a:t>
            </a:r>
            <a:r>
              <a:rPr lang="en-US" sz="3200" b="1" dirty="0">
                <a:solidFill>
                  <a:prstClr val="black"/>
                </a:solidFill>
                <a:latin typeface="+mn-lt"/>
              </a:rPr>
              <a:t>Spelling</a:t>
            </a:r>
            <a:r>
              <a:rPr lang="en-US" sz="3200" dirty="0">
                <a:solidFill>
                  <a:prstClr val="black"/>
                </a:solidFill>
                <a:latin typeface="+mn-lt"/>
              </a:rPr>
              <a:t>, or press F7.</a:t>
            </a:r>
          </a:p>
        </p:txBody>
      </p:sp>
      <p:sp>
        <p:nvSpPr>
          <p:cNvPr id="48" name="Text Box 269"/>
          <p:cNvSpPr txBox="1">
            <a:spLocks noChangeArrowheads="1"/>
          </p:cNvSpPr>
          <p:nvPr/>
        </p:nvSpPr>
        <p:spPr bwMode="auto">
          <a:xfrm>
            <a:off x="25420320" y="21214080"/>
            <a:ext cx="13350240" cy="6278642"/>
          </a:xfrm>
          <a:prstGeom prst="rect">
            <a:avLst/>
          </a:prstGeom>
          <a:noFill/>
          <a:ln>
            <a:noFill/>
          </a:ln>
          <a:effectLst/>
        </p:spPr>
        <p:txBody>
          <a:bodyPr lIns="182880" tIns="182880" rIns="182880" bIns="182880">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lvl="0" defTabSz="4023067" fontAlgn="auto">
              <a:spcBef>
                <a:spcPts val="0"/>
              </a:spcBef>
              <a:spcAft>
                <a:spcPts val="0"/>
              </a:spcAft>
            </a:pPr>
            <a:r>
              <a:rPr lang="en-US" sz="3200" dirty="0">
                <a:solidFill>
                  <a:prstClr val="black"/>
                </a:solidFill>
                <a:latin typeface="+mn-lt"/>
              </a:rPr>
              <a:t>Click here to insert your Discussion text. Type it in or copy and paste from your Word document or other source.</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This text box will automatically re-size to your text. To turn off that feature, right click inside this box and go to </a:t>
            </a:r>
            <a:r>
              <a:rPr lang="en-US" sz="3200" b="1" dirty="0">
                <a:solidFill>
                  <a:prstClr val="black"/>
                </a:solidFill>
                <a:latin typeface="+mn-lt"/>
              </a:rPr>
              <a:t>Format Shape, Text Box, Autofit</a:t>
            </a:r>
            <a:r>
              <a:rPr lang="en-US" sz="3200" dirty="0">
                <a:solidFill>
                  <a:prstClr val="black"/>
                </a:solidFill>
                <a:latin typeface="+mn-lt"/>
              </a:rPr>
              <a:t>, and select the “Do Not Autofit” radio button.</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To change the font style of this text box: Click on the border once to highlight the entire text box, then select a different font or font size that suits you. This text is Calibri 32pt and is easily read up to 5 feet away on a 44x44 poster.</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Zoom out to 100% to preview what this will look like on your printed poster</a:t>
            </a:r>
            <a:r>
              <a:rPr lang="en-US" sz="3200" dirty="0" smtClean="0">
                <a:solidFill>
                  <a:prstClr val="black"/>
                </a:solidFill>
                <a:latin typeface="+mn-lt"/>
              </a:rPr>
              <a:t>.</a:t>
            </a:r>
          </a:p>
        </p:txBody>
      </p:sp>
      <p:sp>
        <p:nvSpPr>
          <p:cNvPr id="49" name="Text Box 270"/>
          <p:cNvSpPr txBox="1">
            <a:spLocks noChangeArrowheads="1"/>
          </p:cNvSpPr>
          <p:nvPr/>
        </p:nvSpPr>
        <p:spPr bwMode="auto">
          <a:xfrm>
            <a:off x="11338559" y="14813280"/>
            <a:ext cx="13350240" cy="6278642"/>
          </a:xfrm>
          <a:prstGeom prst="rect">
            <a:avLst/>
          </a:prstGeom>
          <a:noFill/>
          <a:ln>
            <a:noFill/>
          </a:ln>
          <a:effectLst/>
        </p:spPr>
        <p:txBody>
          <a:bodyPr lIns="182880" tIns="182880" rIns="182880" bIns="182880">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lvl="0" defTabSz="4023067" fontAlgn="auto">
              <a:spcBef>
                <a:spcPts val="0"/>
              </a:spcBef>
              <a:spcAft>
                <a:spcPts val="0"/>
              </a:spcAft>
            </a:pPr>
            <a:r>
              <a:rPr lang="en-US" sz="3200" dirty="0">
                <a:solidFill>
                  <a:prstClr val="black"/>
                </a:solidFill>
                <a:latin typeface="Calibri" pitchFamily="34" charset="0"/>
              </a:rPr>
              <a:t>Click here to insert your Methods and Materials text. Type it in or copy and paste from your Word document or other source.</a:t>
            </a:r>
          </a:p>
          <a:p>
            <a:pPr lvl="0" defTabSz="4023067" fontAlgn="auto">
              <a:spcBef>
                <a:spcPts val="0"/>
              </a:spcBef>
              <a:spcAft>
                <a:spcPts val="0"/>
              </a:spcAft>
            </a:pPr>
            <a:endParaRPr lang="en-US" sz="3200" dirty="0">
              <a:solidFill>
                <a:prstClr val="black"/>
              </a:solidFill>
              <a:latin typeface="Calibri" pitchFamily="34" charset="0"/>
            </a:endParaRPr>
          </a:p>
          <a:p>
            <a:pPr lvl="0" defTabSz="4023067" fontAlgn="auto">
              <a:spcBef>
                <a:spcPts val="0"/>
              </a:spcBef>
              <a:spcAft>
                <a:spcPts val="0"/>
              </a:spcAft>
            </a:pPr>
            <a:r>
              <a:rPr lang="en-US" sz="3200" dirty="0">
                <a:solidFill>
                  <a:prstClr val="black"/>
                </a:solidFill>
                <a:latin typeface="Calibri" pitchFamily="34" charset="0"/>
              </a:rPr>
              <a:t>This text box will automatically re-size to your text. To turn off that feature, right click inside this box and go to </a:t>
            </a:r>
            <a:r>
              <a:rPr lang="en-US" sz="3200" b="1" dirty="0">
                <a:solidFill>
                  <a:prstClr val="black"/>
                </a:solidFill>
                <a:latin typeface="Calibri" pitchFamily="34" charset="0"/>
              </a:rPr>
              <a:t>Format Shape, Text Box, Autofit</a:t>
            </a:r>
            <a:r>
              <a:rPr lang="en-US" sz="3200" dirty="0">
                <a:solidFill>
                  <a:prstClr val="black"/>
                </a:solidFill>
                <a:latin typeface="Calibri" pitchFamily="34" charset="0"/>
              </a:rPr>
              <a:t>, and select the “Do Not Autofit” radio button.</a:t>
            </a:r>
          </a:p>
          <a:p>
            <a:pPr lvl="0" defTabSz="4023067" fontAlgn="auto">
              <a:spcBef>
                <a:spcPts val="0"/>
              </a:spcBef>
              <a:spcAft>
                <a:spcPts val="0"/>
              </a:spcAft>
            </a:pPr>
            <a:endParaRPr lang="en-US" sz="3200" dirty="0">
              <a:solidFill>
                <a:prstClr val="black"/>
              </a:solidFill>
              <a:latin typeface="Calibri" pitchFamily="34" charset="0"/>
            </a:endParaRPr>
          </a:p>
          <a:p>
            <a:pPr lvl="0" defTabSz="4023067" fontAlgn="auto">
              <a:spcBef>
                <a:spcPts val="0"/>
              </a:spcBef>
              <a:spcAft>
                <a:spcPts val="0"/>
              </a:spcAft>
            </a:pPr>
            <a:r>
              <a:rPr lang="en-US" sz="3200" dirty="0">
                <a:solidFill>
                  <a:prstClr val="black"/>
                </a:solidFill>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44x44 poster.</a:t>
            </a:r>
          </a:p>
          <a:p>
            <a:pPr lvl="0" defTabSz="4023067" fontAlgn="auto">
              <a:spcBef>
                <a:spcPts val="0"/>
              </a:spcBef>
              <a:spcAft>
                <a:spcPts val="0"/>
              </a:spcAft>
            </a:pPr>
            <a:endParaRPr lang="en-US" sz="3200" dirty="0">
              <a:solidFill>
                <a:prstClr val="black"/>
              </a:solidFill>
              <a:latin typeface="Calibri" pitchFamily="34" charset="0"/>
            </a:endParaRPr>
          </a:p>
          <a:p>
            <a:pPr lvl="0" defTabSz="4023067" fontAlgn="auto">
              <a:spcBef>
                <a:spcPts val="0"/>
              </a:spcBef>
              <a:spcAft>
                <a:spcPts val="0"/>
              </a:spcAft>
            </a:pPr>
            <a:r>
              <a:rPr lang="en-US" sz="3200" dirty="0">
                <a:solidFill>
                  <a:prstClr val="black"/>
                </a:solidFill>
                <a:latin typeface="Calibri" pitchFamily="34" charset="0"/>
              </a:rPr>
              <a:t>Zoom out to 100% to preview what this will look like on your printed poster.</a:t>
            </a:r>
          </a:p>
        </p:txBody>
      </p:sp>
      <p:sp>
        <p:nvSpPr>
          <p:cNvPr id="50" name="Text Box 271"/>
          <p:cNvSpPr txBox="1">
            <a:spLocks noChangeArrowheads="1"/>
          </p:cNvSpPr>
          <p:nvPr/>
        </p:nvSpPr>
        <p:spPr bwMode="auto">
          <a:xfrm>
            <a:off x="25420320" y="29018751"/>
            <a:ext cx="13350240" cy="6278642"/>
          </a:xfrm>
          <a:prstGeom prst="rect">
            <a:avLst/>
          </a:prstGeom>
          <a:noFill/>
          <a:ln>
            <a:noFill/>
          </a:ln>
          <a:effectLst/>
        </p:spPr>
        <p:txBody>
          <a:bodyPr lIns="182880" tIns="182880" rIns="182880" bIns="182880">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lvl="0" defTabSz="4023067" fontAlgn="auto">
              <a:spcBef>
                <a:spcPts val="0"/>
              </a:spcBef>
              <a:spcAft>
                <a:spcPts val="0"/>
              </a:spcAft>
            </a:pPr>
            <a:r>
              <a:rPr lang="en-US" sz="3200" dirty="0">
                <a:solidFill>
                  <a:prstClr val="black"/>
                </a:solidFill>
                <a:latin typeface="+mn-lt"/>
              </a:rPr>
              <a:t>Click here to insert your Conclusions text. Type it in or copy and paste from your Word document or other source.</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This text box will automatically re-size to your text. To turn off that feature, right click inside this box and go to </a:t>
            </a:r>
            <a:r>
              <a:rPr lang="en-US" sz="3200" b="1" dirty="0">
                <a:solidFill>
                  <a:prstClr val="black"/>
                </a:solidFill>
                <a:latin typeface="+mn-lt"/>
              </a:rPr>
              <a:t>Format Shape, Text Box, Autofit</a:t>
            </a:r>
            <a:r>
              <a:rPr lang="en-US" sz="3200" dirty="0">
                <a:solidFill>
                  <a:prstClr val="black"/>
                </a:solidFill>
                <a:latin typeface="+mn-lt"/>
              </a:rPr>
              <a:t>, and select the “Do Not Autofit” radio button.</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To change the font style of this text box: Click on the border once to highlight the entire text box, then select a different font or font size that suits you. This text is Calibri 32pt and is easily read up to 5 feet away on a 44x44 poster.</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Zoom out to 100% to preview what this will look like on your printed poster.</a:t>
            </a:r>
          </a:p>
        </p:txBody>
      </p:sp>
      <mc:AlternateContent xmlns:mc="http://schemas.openxmlformats.org/markup-compatibility/2006" xmlns:a14="http://schemas.microsoft.com/office/drawing/2010/main">
        <mc:Choice Requires="a14">
          <p:sp>
            <p:nvSpPr>
              <p:cNvPr id="51" name="Text Box 272"/>
              <p:cNvSpPr txBox="1">
                <a:spLocks noChangeArrowheads="1"/>
              </p:cNvSpPr>
              <p:nvPr/>
            </p:nvSpPr>
            <p:spPr bwMode="auto">
              <a:xfrm>
                <a:off x="11338559" y="2011680"/>
                <a:ext cx="13350240" cy="11236538"/>
              </a:xfrm>
              <a:prstGeom prst="rect">
                <a:avLst/>
              </a:prstGeom>
              <a:noFill/>
              <a:ln>
                <a:noFill/>
              </a:ln>
              <a:effectLst/>
            </p:spPr>
            <p:txBody>
              <a:bodyPr lIns="182880" tIns="182880" rIns="182880" bIns="182880">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lvl="0" defTabSz="4023067" fontAlgn="auto">
                  <a:spcBef>
                    <a:spcPts val="0"/>
                  </a:spcBef>
                  <a:spcAft>
                    <a:spcPts val="0"/>
                  </a:spcAft>
                </a:pPr>
                <a:r>
                  <a:rPr lang="en-US" sz="3200" b="1" dirty="0">
                    <a:solidFill>
                      <a:prstClr val="black"/>
                    </a:solidFill>
                    <a:latin typeface="+mn-lt"/>
                  </a:rPr>
                  <a:t>Genigraphics®</a:t>
                </a:r>
                <a:r>
                  <a:rPr lang="en-US" sz="3200" dirty="0">
                    <a:solidFill>
                      <a:prstClr val="black"/>
                    </a:solidFill>
                    <a:latin typeface="+mn-lt"/>
                  </a:rPr>
                  <a:t> has provided this template to assist in preparation of a medical or scientific research poster. The dimensions are set to 44” high by 44” wide but prints can be scaled up or down in size to any dimension with a 1:1 aspect ratio. For example, if you order a 40” x 40” poster using this template, we will print the file at 90.9% of its original size. </a:t>
                </a:r>
                <a:r>
                  <a:rPr lang="en-US" sz="3200" b="1" dirty="0">
                    <a:solidFill>
                      <a:prstClr val="black"/>
                    </a:solidFill>
                    <a:latin typeface="+mn-lt"/>
                  </a:rPr>
                  <a:t>The most critical factor is that your template and poster dimensions must be proportional:</a:t>
                </a:r>
              </a:p>
              <a:p>
                <a:pPr lvl="0" defTabSz="4023067" fontAlgn="auto">
                  <a:spcBef>
                    <a:spcPts val="0"/>
                  </a:spcBef>
                  <a:spcAft>
                    <a:spcPts val="0"/>
                  </a:spcAft>
                </a:pPr>
                <a:endParaRPr lang="en-US" sz="3200" b="1" dirty="0">
                  <a:solidFill>
                    <a:prstClr val="black"/>
                  </a:solidFill>
                  <a:latin typeface="+mn-lt"/>
                </a:endParaRPr>
              </a:p>
              <a:p>
                <a:pPr lvl="0" defTabSz="4023067" fontAlgn="auto">
                  <a:spcBef>
                    <a:spcPts val="0"/>
                  </a:spcBef>
                  <a:spcAft>
                    <a:spcPts val="0"/>
                  </a:spcAft>
                </a:pPr>
                <a14:m>
                  <m:oMathPara xmlns:m="http://schemas.openxmlformats.org/officeDocument/2006/math">
                    <m:oMathParaPr>
                      <m:jc m:val="centerGroup"/>
                    </m:oMathParaPr>
                    <m:oMath xmlns:m="http://schemas.openxmlformats.org/officeDocument/2006/math">
                      <m:box>
                        <m:boxPr>
                          <m:ctrlPr>
                            <a:rPr lang="en-US" sz="3200" b="1" i="1">
                              <a:solidFill>
                                <a:prstClr val="black"/>
                              </a:solidFill>
                              <a:latin typeface="Cambria Math"/>
                            </a:rPr>
                          </m:ctrlPr>
                        </m:boxPr>
                        <m:e>
                          <m:f>
                            <m:fPr>
                              <m:ctrlPr>
                                <a:rPr lang="en-US" sz="3200" b="1" i="1">
                                  <a:solidFill>
                                    <a:prstClr val="black"/>
                                  </a:solidFill>
                                  <a:latin typeface="Cambria Math"/>
                                </a:rPr>
                              </m:ctrlPr>
                            </m:fPr>
                            <m:num>
                              <m:r>
                                <a:rPr lang="en-US" sz="3200" b="1" i="1">
                                  <a:solidFill>
                                    <a:prstClr val="black"/>
                                  </a:solidFill>
                                  <a:latin typeface="Cambria Math"/>
                                </a:rPr>
                                <m:t>𝒕𝒆𝒎𝒑𝒍𝒂𝒕𝒆</m:t>
                              </m:r>
                              <m:r>
                                <a:rPr lang="en-US" sz="3200" b="1" i="1">
                                  <a:solidFill>
                                    <a:prstClr val="black"/>
                                  </a:solidFill>
                                  <a:latin typeface="Cambria Math"/>
                                </a:rPr>
                                <m:t> </m:t>
                              </m:r>
                              <m:r>
                                <a:rPr lang="en-US" sz="3200" b="1" i="1">
                                  <a:solidFill>
                                    <a:prstClr val="black"/>
                                  </a:solidFill>
                                  <a:latin typeface="Cambria Math"/>
                                </a:rPr>
                                <m:t>𝒉𝒆𝒊𝒈𝒉𝒕</m:t>
                              </m:r>
                            </m:num>
                            <m:den>
                              <m:r>
                                <a:rPr lang="en-US" sz="3200" b="1" i="1">
                                  <a:solidFill>
                                    <a:prstClr val="black"/>
                                  </a:solidFill>
                                  <a:latin typeface="Cambria Math"/>
                                </a:rPr>
                                <m:t>𝒕𝒆𝒎𝒑𝒍𝒂𝒕𝒆</m:t>
                              </m:r>
                              <m:r>
                                <a:rPr lang="en-US" sz="3200" b="1" i="1">
                                  <a:solidFill>
                                    <a:prstClr val="black"/>
                                  </a:solidFill>
                                  <a:latin typeface="Cambria Math"/>
                                </a:rPr>
                                <m:t> </m:t>
                              </m:r>
                              <m:r>
                                <a:rPr lang="en-US" sz="3200" b="1" i="1">
                                  <a:solidFill>
                                    <a:prstClr val="black"/>
                                  </a:solidFill>
                                  <a:latin typeface="Cambria Math"/>
                                </a:rPr>
                                <m:t>𝒘𝒊𝒅𝒕𝒉</m:t>
                              </m:r>
                            </m:den>
                          </m:f>
                        </m:e>
                      </m:box>
                      <m:r>
                        <a:rPr lang="en-US" sz="3200" b="1" i="1">
                          <a:solidFill>
                            <a:prstClr val="black"/>
                          </a:solidFill>
                          <a:latin typeface="Cambria Math"/>
                        </a:rPr>
                        <m:t> = </m:t>
                      </m:r>
                      <m:box>
                        <m:boxPr>
                          <m:ctrlPr>
                            <a:rPr lang="en-US" sz="3200" b="1" i="1">
                              <a:solidFill>
                                <a:prstClr val="black"/>
                              </a:solidFill>
                              <a:latin typeface="Cambria Math"/>
                            </a:rPr>
                          </m:ctrlPr>
                        </m:boxPr>
                        <m:e>
                          <m:f>
                            <m:fPr>
                              <m:ctrlPr>
                                <a:rPr lang="en-US" sz="3200" b="1" i="1">
                                  <a:solidFill>
                                    <a:prstClr val="black"/>
                                  </a:solidFill>
                                  <a:latin typeface="Cambria Math"/>
                                </a:rPr>
                              </m:ctrlPr>
                            </m:fPr>
                            <m:num>
                              <m:r>
                                <a:rPr lang="en-US" sz="3200" b="1" i="1">
                                  <a:solidFill>
                                    <a:prstClr val="black"/>
                                  </a:solidFill>
                                  <a:latin typeface="Cambria Math"/>
                                </a:rPr>
                                <m:t>𝒅𝒆𝒔𝒊𝒓𝒆𝒅</m:t>
                              </m:r>
                              <m:r>
                                <a:rPr lang="en-US" sz="3200" b="1" i="1">
                                  <a:solidFill>
                                    <a:prstClr val="black"/>
                                  </a:solidFill>
                                  <a:latin typeface="Cambria Math"/>
                                </a:rPr>
                                <m:t> </m:t>
                              </m:r>
                              <m:r>
                                <a:rPr lang="en-US" sz="3200" b="1" i="1">
                                  <a:solidFill>
                                    <a:prstClr val="black"/>
                                  </a:solidFill>
                                  <a:latin typeface="Cambria Math"/>
                                </a:rPr>
                                <m:t>𝒑𝒓𝒊𝒏𝒕</m:t>
                              </m:r>
                              <m:r>
                                <a:rPr lang="en-US" sz="3200" b="1" i="1">
                                  <a:solidFill>
                                    <a:prstClr val="black"/>
                                  </a:solidFill>
                                  <a:latin typeface="Cambria Math"/>
                                </a:rPr>
                                <m:t> </m:t>
                              </m:r>
                              <m:r>
                                <a:rPr lang="en-US" sz="3200" b="1" i="1">
                                  <a:solidFill>
                                    <a:prstClr val="black"/>
                                  </a:solidFill>
                                  <a:latin typeface="Cambria Math"/>
                                </a:rPr>
                                <m:t>𝒉𝒆𝒊𝒈𝒉𝒕</m:t>
                              </m:r>
                            </m:num>
                            <m:den>
                              <m:r>
                                <a:rPr lang="en-US" sz="3200" b="1" i="1">
                                  <a:solidFill>
                                    <a:prstClr val="black"/>
                                  </a:solidFill>
                                  <a:latin typeface="Cambria Math"/>
                                </a:rPr>
                                <m:t>𝒅𝒆𝒔𝒊𝒓𝒆𝒅</m:t>
                              </m:r>
                              <m:r>
                                <a:rPr lang="en-US" sz="3200" b="1" i="1">
                                  <a:solidFill>
                                    <a:prstClr val="black"/>
                                  </a:solidFill>
                                  <a:latin typeface="Cambria Math"/>
                                </a:rPr>
                                <m:t> </m:t>
                              </m:r>
                              <m:r>
                                <a:rPr lang="en-US" sz="3200" b="1" i="1">
                                  <a:solidFill>
                                    <a:prstClr val="black"/>
                                  </a:solidFill>
                                  <a:latin typeface="Cambria Math"/>
                                </a:rPr>
                                <m:t>𝒑𝒓𝒊𝒏𝒕</m:t>
                              </m:r>
                              <m:r>
                                <a:rPr lang="en-US" sz="3200" b="1" i="1">
                                  <a:solidFill>
                                    <a:prstClr val="black"/>
                                  </a:solidFill>
                                  <a:latin typeface="Cambria Math"/>
                                </a:rPr>
                                <m:t> </m:t>
                              </m:r>
                              <m:r>
                                <a:rPr lang="en-US" sz="3200" b="1" i="1">
                                  <a:solidFill>
                                    <a:prstClr val="black"/>
                                  </a:solidFill>
                                  <a:latin typeface="Cambria Math"/>
                                </a:rPr>
                                <m:t>𝒘𝒊𝒅𝒕𝒉</m:t>
                              </m:r>
                            </m:den>
                          </m:f>
                        </m:e>
                      </m:box>
                    </m:oMath>
                  </m:oMathPara>
                </a14:m>
                <a:endParaRPr lang="en-US" sz="3200" b="1" dirty="0">
                  <a:solidFill>
                    <a:prstClr val="black"/>
                  </a:solidFill>
                  <a:latin typeface="+mn-lt"/>
                </a:endParaRP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Order your poster from Genigraphics and we will perform a free design review and advise you if we see anything that may be a concern for printing. We’ll even help tidy things up.</a:t>
                </a:r>
              </a:p>
              <a:p>
                <a:pPr lvl="0" defTabSz="4023067" fontAlgn="auto">
                  <a:spcBef>
                    <a:spcPts val="0"/>
                  </a:spcBef>
                  <a:spcAft>
                    <a:spcPts val="0"/>
                  </a:spcAft>
                </a:pPr>
                <a:endParaRPr lang="en-US" sz="3200" dirty="0">
                  <a:solidFill>
                    <a:prstClr val="black"/>
                  </a:solidFill>
                  <a:latin typeface="+mn-lt"/>
                </a:endParaRPr>
              </a:p>
              <a:p>
                <a:pPr lvl="0" defTabSz="4023067" fontAlgn="auto">
                  <a:spcBef>
                    <a:spcPts val="0"/>
                  </a:spcBef>
                  <a:spcAft>
                    <a:spcPts val="0"/>
                  </a:spcAft>
                </a:pPr>
                <a:r>
                  <a:rPr lang="en-US" sz="3200" dirty="0">
                    <a:solidFill>
                      <a:prstClr val="black"/>
                    </a:solidFill>
                    <a:latin typeface="+mn-lt"/>
                  </a:rPr>
                  <a:t>We have more history with PowerPoint® than any other printing company. In fact, we helped Microsoft® design the software and we created all of the original color themes, templates, and clip art galleries. We know how to make your printed poster look just like it does on screen. Other printing companies and copy centers will blindly convert your file to another format prior to printing. This can result in text shifting, symbols changing, and altered colors. We know the secrets to avoid those issues. So choose Genigraphics for the most accurate reproduction available.</a:t>
                </a:r>
              </a:p>
            </p:txBody>
          </p:sp>
        </mc:Choice>
        <mc:Fallback xmlns="">
          <p:sp>
            <p:nvSpPr>
              <p:cNvPr id="51" name="Text Box 272"/>
              <p:cNvSpPr txBox="1">
                <a:spLocks noRot="1" noChangeAspect="1" noMove="1" noResize="1" noEditPoints="1" noAdjustHandles="1" noChangeArrowheads="1" noChangeShapeType="1" noTextEdit="1"/>
              </p:cNvSpPr>
              <p:nvPr/>
            </p:nvSpPr>
            <p:spPr bwMode="auto">
              <a:xfrm>
                <a:off x="11338559" y="2011680"/>
                <a:ext cx="13350240" cy="11236538"/>
              </a:xfrm>
              <a:prstGeom prst="rect">
                <a:avLst/>
              </a:prstGeom>
              <a:blipFill rotWithShape="1">
                <a:blip r:embed="rId5"/>
                <a:stretch>
                  <a:fillRect l="-457" r="-411"/>
                </a:stretch>
              </a:blipFill>
              <a:ln>
                <a:noFill/>
              </a:ln>
              <a:effectLst/>
            </p:spPr>
            <p:txBody>
              <a:bodyPr/>
              <a:lstStyle/>
              <a:p>
                <a:r>
                  <a:rPr lang="en-US">
                    <a:noFill/>
                  </a:rPr>
                  <a:t> </a:t>
                </a:r>
              </a:p>
            </p:txBody>
          </p:sp>
        </mc:Fallback>
      </mc:AlternateContent>
      <p:sp>
        <p:nvSpPr>
          <p:cNvPr id="52" name="Text Box 273"/>
          <p:cNvSpPr txBox="1">
            <a:spLocks noChangeArrowheads="1"/>
          </p:cNvSpPr>
          <p:nvPr/>
        </p:nvSpPr>
        <p:spPr bwMode="auto">
          <a:xfrm>
            <a:off x="25420320" y="36754475"/>
            <a:ext cx="13350240" cy="2031325"/>
          </a:xfrm>
          <a:prstGeom prst="rect">
            <a:avLst/>
          </a:prstGeom>
          <a:noFill/>
          <a:ln>
            <a:noFill/>
          </a:ln>
          <a:effectLst/>
        </p:spPr>
        <p:txBody>
          <a:bodyPr lIns="182880" tIns="182880" rIns="182880" bIns="182880">
            <a:spAutoFit/>
          </a:bodyPr>
          <a:lstStyle>
            <a:lvl1pPr marL="419100" indent="-419100" defTabSz="838200">
              <a:defRPr>
                <a:solidFill>
                  <a:schemeClr val="tx1"/>
                </a:solidFill>
                <a:latin typeface="Arial" pitchFamily="34" charset="0"/>
              </a:defRPr>
            </a:lvl1pPr>
            <a:lvl2pPr marL="890588" indent="-314325" defTabSz="838200">
              <a:defRPr>
                <a:solidFill>
                  <a:schemeClr val="tx1"/>
                </a:solidFill>
                <a:latin typeface="Arial" pitchFamily="34" charset="0"/>
              </a:defRPr>
            </a:lvl2pPr>
            <a:lvl3pPr marL="1309688" indent="-314325" defTabSz="838200">
              <a:defRPr>
                <a:solidFill>
                  <a:schemeClr val="tx1"/>
                </a:solidFill>
                <a:latin typeface="Arial" pitchFamily="34" charset="0"/>
              </a:defRPr>
            </a:lvl3pPr>
            <a:lvl4pPr marL="1728788" indent="-314325" defTabSz="838200">
              <a:defRPr>
                <a:solidFill>
                  <a:schemeClr val="tx1"/>
                </a:solidFill>
                <a:latin typeface="Arial" pitchFamily="34" charset="0"/>
              </a:defRPr>
            </a:lvl4pPr>
            <a:lvl5pPr marL="2147888" indent="-314325" defTabSz="838200">
              <a:defRPr>
                <a:solidFill>
                  <a:schemeClr val="tx1"/>
                </a:solidFill>
                <a:latin typeface="Arial" pitchFamily="34" charset="0"/>
              </a:defRPr>
            </a:lvl5pPr>
            <a:lvl6pPr marL="2605088" indent="-314325" defTabSz="838200" fontAlgn="base">
              <a:spcBef>
                <a:spcPct val="0"/>
              </a:spcBef>
              <a:spcAft>
                <a:spcPct val="0"/>
              </a:spcAft>
              <a:defRPr>
                <a:solidFill>
                  <a:schemeClr val="tx1"/>
                </a:solidFill>
                <a:latin typeface="Arial" pitchFamily="34" charset="0"/>
              </a:defRPr>
            </a:lvl6pPr>
            <a:lvl7pPr marL="3062288" indent="-314325" defTabSz="838200" fontAlgn="base">
              <a:spcBef>
                <a:spcPct val="0"/>
              </a:spcBef>
              <a:spcAft>
                <a:spcPct val="0"/>
              </a:spcAft>
              <a:defRPr>
                <a:solidFill>
                  <a:schemeClr val="tx1"/>
                </a:solidFill>
                <a:latin typeface="Arial" pitchFamily="34" charset="0"/>
              </a:defRPr>
            </a:lvl7pPr>
            <a:lvl8pPr marL="3519488" indent="-314325" defTabSz="838200" fontAlgn="base">
              <a:spcBef>
                <a:spcPct val="0"/>
              </a:spcBef>
              <a:spcAft>
                <a:spcPct val="0"/>
              </a:spcAft>
              <a:defRPr>
                <a:solidFill>
                  <a:schemeClr val="tx1"/>
                </a:solidFill>
                <a:latin typeface="Arial" pitchFamily="34" charset="0"/>
              </a:defRPr>
            </a:lvl8pPr>
            <a:lvl9pPr marL="3976688" indent="-314325" defTabSz="838200" fontAlgn="base">
              <a:spcBef>
                <a:spcPct val="0"/>
              </a:spcBef>
              <a:spcAft>
                <a:spcPct val="0"/>
              </a:spcAft>
              <a:defRPr>
                <a:solidFill>
                  <a:schemeClr val="tx1"/>
                </a:solidFill>
                <a:latin typeface="Arial" pitchFamily="34" charset="0"/>
              </a:defRPr>
            </a:lvl9pPr>
          </a:lstStyle>
          <a:p>
            <a:pPr>
              <a:spcAft>
                <a:spcPct val="50000"/>
              </a:spcAft>
              <a:buFontTx/>
              <a:buAutoNum type="arabicPeriod"/>
            </a:pPr>
            <a:r>
              <a:rPr lang="en-US" sz="2400" dirty="0">
                <a:latin typeface="Calibri" pitchFamily="34" charset="0"/>
              </a:rPr>
              <a:t>Click here to insert your References. Type it in or copy and paste from your Word document or other source.</a:t>
            </a:r>
          </a:p>
          <a:p>
            <a:pPr>
              <a:spcAft>
                <a:spcPct val="50000"/>
              </a:spcAft>
              <a:buFontTx/>
              <a:buAutoNum type="arabicPeriod"/>
            </a:pPr>
            <a:r>
              <a:rPr lang="en-US" sz="2400" dirty="0">
                <a:latin typeface="Calibri" pitchFamily="34" charset="0"/>
              </a:rPr>
              <a:t>Click on the border once to highlight and select a different font or font size that suits you. This text is in </a:t>
            </a:r>
            <a:r>
              <a:rPr lang="en-US" sz="2400" dirty="0" smtClean="0">
                <a:latin typeface="Calibri" pitchFamily="34" charset="0"/>
              </a:rPr>
              <a:t>Calibri 24pt </a:t>
            </a:r>
            <a:r>
              <a:rPr lang="en-US" sz="2400" dirty="0">
                <a:latin typeface="Calibri" pitchFamily="34" charset="0"/>
              </a:rPr>
              <a:t>and is easily readable up to </a:t>
            </a:r>
            <a:r>
              <a:rPr lang="en-US" sz="2400" dirty="0" smtClean="0">
                <a:latin typeface="Calibri" pitchFamily="34" charset="0"/>
              </a:rPr>
              <a:t>3 </a:t>
            </a:r>
            <a:r>
              <a:rPr lang="en-US" sz="2400" dirty="0">
                <a:latin typeface="Calibri" pitchFamily="34" charset="0"/>
              </a:rPr>
              <a:t>feet away. </a:t>
            </a:r>
            <a:endParaRPr lang="en-US" sz="2400" dirty="0" smtClean="0">
              <a:latin typeface="Calibri" pitchFamily="34" charset="0"/>
            </a:endParaRPr>
          </a:p>
        </p:txBody>
      </p:sp>
      <p:graphicFrame>
        <p:nvGraphicFramePr>
          <p:cNvPr id="53" name="Content Placeholder 114" descr="Sample table with 4 columns, 7 rows." title="Sample Table"/>
          <p:cNvGraphicFramePr>
            <a:graphicFrameLocks/>
          </p:cNvGraphicFramePr>
          <p:nvPr>
            <p:extLst>
              <p:ext uri="{D42A27DB-BD31-4B8C-83A1-F6EECF244321}">
                <p14:modId xmlns:p14="http://schemas.microsoft.com/office/powerpoint/2010/main" val="4029188746"/>
              </p:ext>
            </p:extLst>
          </p:nvPr>
        </p:nvGraphicFramePr>
        <p:xfrm>
          <a:off x="11338559" y="31623002"/>
          <a:ext cx="13350240" cy="6476988"/>
        </p:xfrm>
        <a:graphic>
          <a:graphicData uri="http://schemas.openxmlformats.org/drawingml/2006/table">
            <a:tbl>
              <a:tblPr firstRow="1" bandRow="1">
                <a:tableStyleId>{B301B821-A1FF-4177-AEE7-76D212191A09}</a:tableStyleId>
              </a:tblPr>
              <a:tblGrid>
                <a:gridCol w="3337560"/>
                <a:gridCol w="3337560"/>
                <a:gridCol w="3337560"/>
                <a:gridCol w="3337560"/>
              </a:tblGrid>
              <a:tr h="925284">
                <a:tc>
                  <a:txBody>
                    <a:bodyPr/>
                    <a:lstStyle/>
                    <a:p>
                      <a:endParaRPr lang="en-US" sz="3200" dirty="0"/>
                    </a:p>
                  </a:txBody>
                  <a:tcPr marL="111760" marR="111760" marT="41910" marB="41910" anchor="ctr">
                    <a:solidFill>
                      <a:schemeClr val="tx2"/>
                    </a:solidFill>
                  </a:tcPr>
                </a:tc>
                <a:tc>
                  <a:txBody>
                    <a:bodyPr/>
                    <a:lstStyle/>
                    <a:p>
                      <a:pPr algn="ctr"/>
                      <a:r>
                        <a:rPr lang="en-US" sz="3200" dirty="0" smtClean="0"/>
                        <a:t>Heading</a:t>
                      </a:r>
                      <a:endParaRPr lang="en-US" sz="3200" dirty="0"/>
                    </a:p>
                  </a:txBody>
                  <a:tcPr marL="111760" marR="111760" marT="41910" marB="41910" anchor="ctr">
                    <a:solidFill>
                      <a:schemeClr val="tx2"/>
                    </a:solidFill>
                  </a:tcPr>
                </a:tc>
                <a:tc>
                  <a:txBody>
                    <a:bodyPr/>
                    <a:lstStyle/>
                    <a:p>
                      <a:pPr algn="ctr"/>
                      <a:r>
                        <a:rPr lang="en-US" sz="3200" dirty="0" smtClean="0"/>
                        <a:t>Heading</a:t>
                      </a:r>
                      <a:endParaRPr lang="en-US" sz="3200" dirty="0"/>
                    </a:p>
                  </a:txBody>
                  <a:tcPr marL="111760" marR="111760" marT="41910" marB="41910" anchor="ctr">
                    <a:solidFill>
                      <a:schemeClr val="tx2"/>
                    </a:solidFill>
                  </a:tcPr>
                </a:tc>
                <a:tc>
                  <a:txBody>
                    <a:bodyPr/>
                    <a:lstStyle/>
                    <a:p>
                      <a:pPr algn="ctr"/>
                      <a:r>
                        <a:rPr lang="en-US" sz="3200" dirty="0" smtClean="0"/>
                        <a:t>Heading</a:t>
                      </a:r>
                      <a:endParaRPr lang="en-US" sz="3200" dirty="0"/>
                    </a:p>
                  </a:txBody>
                  <a:tcPr marL="111760" marR="111760" marT="41910" marB="41910" anchor="ctr">
                    <a:solidFill>
                      <a:schemeClr val="tx2"/>
                    </a:solidFill>
                  </a:tcPr>
                </a:tc>
              </a:tr>
              <a:tr h="925284">
                <a:tc>
                  <a:txBody>
                    <a:bodyPr/>
                    <a:lstStyle/>
                    <a:p>
                      <a:r>
                        <a:rPr lang="en-US" sz="3200" dirty="0" smtClean="0"/>
                        <a:t>Item</a:t>
                      </a:r>
                      <a:endParaRPr lang="en-US" sz="3200" dirty="0"/>
                    </a:p>
                  </a:txBody>
                  <a:tcPr marL="111760" marR="111760" marT="41910" marB="41910" anchor="ctr"/>
                </a:tc>
                <a:tc>
                  <a:txBody>
                    <a:bodyPr/>
                    <a:lstStyle/>
                    <a:p>
                      <a:pPr algn="ctr"/>
                      <a:r>
                        <a:rPr lang="en-US" sz="3200" dirty="0" smtClean="0"/>
                        <a:t>800</a:t>
                      </a:r>
                      <a:endParaRPr lang="en-US" sz="3200" dirty="0"/>
                    </a:p>
                  </a:txBody>
                  <a:tcPr marL="111760" marR="111760" marT="41910" marB="41910" anchor="ctr"/>
                </a:tc>
                <a:tc>
                  <a:txBody>
                    <a:bodyPr/>
                    <a:lstStyle/>
                    <a:p>
                      <a:pPr algn="ctr"/>
                      <a:r>
                        <a:rPr lang="en-US" sz="3200" dirty="0" smtClean="0"/>
                        <a:t>790</a:t>
                      </a:r>
                      <a:endParaRPr lang="en-US" sz="3200" dirty="0"/>
                    </a:p>
                  </a:txBody>
                  <a:tcPr marL="111760" marR="111760" marT="41910" marB="41910" anchor="ctr"/>
                </a:tc>
                <a:tc>
                  <a:txBody>
                    <a:bodyPr/>
                    <a:lstStyle/>
                    <a:p>
                      <a:pPr algn="ctr"/>
                      <a:r>
                        <a:rPr lang="en-US" sz="3200" dirty="0" smtClean="0"/>
                        <a:t>4001</a:t>
                      </a:r>
                      <a:endParaRPr lang="en-US" sz="3200" dirty="0"/>
                    </a:p>
                  </a:txBody>
                  <a:tcPr marL="111760" marR="111760" marT="41910" marB="41910" anchor="ctr"/>
                </a:tc>
              </a:tr>
              <a:tr h="925284">
                <a:tc>
                  <a:txBody>
                    <a:bodyPr/>
                    <a:lstStyle/>
                    <a:p>
                      <a:r>
                        <a:rPr lang="en-US" sz="3200" dirty="0" smtClean="0"/>
                        <a:t>Item</a:t>
                      </a:r>
                      <a:endParaRPr lang="en-US" sz="3200" dirty="0"/>
                    </a:p>
                  </a:txBody>
                  <a:tcPr marL="111760" marR="111760" marT="41910" marB="41910" anchor="ctr"/>
                </a:tc>
                <a:tc>
                  <a:txBody>
                    <a:bodyPr/>
                    <a:lstStyle/>
                    <a:p>
                      <a:pPr algn="ctr"/>
                      <a:r>
                        <a:rPr lang="en-US" sz="3200" dirty="0" smtClean="0"/>
                        <a:t>356</a:t>
                      </a:r>
                    </a:p>
                  </a:txBody>
                  <a:tcPr marL="111760" marR="111760" marT="41910" marB="41910" anchor="ctr"/>
                </a:tc>
                <a:tc>
                  <a:txBody>
                    <a:bodyPr/>
                    <a:lstStyle/>
                    <a:p>
                      <a:pPr algn="ctr"/>
                      <a:r>
                        <a:rPr lang="en-US" sz="3200" dirty="0" smtClean="0"/>
                        <a:t>856</a:t>
                      </a:r>
                      <a:endParaRPr lang="en-US" sz="3200" dirty="0"/>
                    </a:p>
                  </a:txBody>
                  <a:tcPr marL="111760" marR="111760" marT="41910" marB="41910" anchor="ctr"/>
                </a:tc>
                <a:tc>
                  <a:txBody>
                    <a:bodyPr/>
                    <a:lstStyle/>
                    <a:p>
                      <a:pPr algn="ctr"/>
                      <a:r>
                        <a:rPr lang="en-US" sz="3200" dirty="0" smtClean="0"/>
                        <a:t>290</a:t>
                      </a:r>
                      <a:endParaRPr lang="en-US" sz="3200" dirty="0"/>
                    </a:p>
                  </a:txBody>
                  <a:tcPr marL="111760" marR="111760" marT="41910" marB="41910" anchor="ctr"/>
                </a:tc>
              </a:tr>
              <a:tr h="925284">
                <a:tc>
                  <a:txBody>
                    <a:bodyPr/>
                    <a:lstStyle/>
                    <a:p>
                      <a:r>
                        <a:rPr lang="en-US" sz="3200" dirty="0" smtClean="0"/>
                        <a:t>Item</a:t>
                      </a:r>
                      <a:endParaRPr lang="en-US" sz="3200" dirty="0"/>
                    </a:p>
                  </a:txBody>
                  <a:tcPr marL="111760" marR="111760" marT="41910" marB="41910" anchor="ctr"/>
                </a:tc>
                <a:tc>
                  <a:txBody>
                    <a:bodyPr/>
                    <a:lstStyle/>
                    <a:p>
                      <a:pPr algn="ctr"/>
                      <a:r>
                        <a:rPr lang="en-US" sz="3200" dirty="0" smtClean="0"/>
                        <a:t>228</a:t>
                      </a:r>
                      <a:endParaRPr lang="en-US" sz="3200" dirty="0"/>
                    </a:p>
                  </a:txBody>
                  <a:tcPr marL="111760" marR="111760" marT="41910" marB="41910" anchor="ctr"/>
                </a:tc>
                <a:tc>
                  <a:txBody>
                    <a:bodyPr/>
                    <a:lstStyle/>
                    <a:p>
                      <a:pPr algn="ctr"/>
                      <a:r>
                        <a:rPr lang="en-US" sz="3200" dirty="0" smtClean="0"/>
                        <a:t>134</a:t>
                      </a:r>
                      <a:endParaRPr lang="en-US" sz="3200" dirty="0"/>
                    </a:p>
                  </a:txBody>
                  <a:tcPr marL="111760" marR="111760" marT="41910" marB="41910" anchor="ctr"/>
                </a:tc>
                <a:tc>
                  <a:txBody>
                    <a:bodyPr/>
                    <a:lstStyle/>
                    <a:p>
                      <a:pPr algn="ctr"/>
                      <a:r>
                        <a:rPr lang="en-US" sz="3200" dirty="0" smtClean="0"/>
                        <a:t>238</a:t>
                      </a:r>
                      <a:endParaRPr lang="en-US" sz="3200" dirty="0"/>
                    </a:p>
                  </a:txBody>
                  <a:tcPr marL="111760" marR="111760" marT="41910" marB="41910" anchor="ctr"/>
                </a:tc>
              </a:tr>
              <a:tr h="925284">
                <a:tc>
                  <a:txBody>
                    <a:bodyPr/>
                    <a:lstStyle/>
                    <a:p>
                      <a:r>
                        <a:rPr lang="en-US" sz="3200" dirty="0" smtClean="0"/>
                        <a:t>Item</a:t>
                      </a:r>
                      <a:endParaRPr lang="en-US" sz="3200" dirty="0"/>
                    </a:p>
                  </a:txBody>
                  <a:tcPr marL="111760" marR="111760" marT="41910" marB="41910" anchor="ctr"/>
                </a:tc>
                <a:tc>
                  <a:txBody>
                    <a:bodyPr/>
                    <a:lstStyle/>
                    <a:p>
                      <a:pPr algn="ctr"/>
                      <a:r>
                        <a:rPr lang="en-US" sz="3200" dirty="0" smtClean="0"/>
                        <a:t>954</a:t>
                      </a:r>
                      <a:endParaRPr lang="en-US" sz="3200" dirty="0"/>
                    </a:p>
                  </a:txBody>
                  <a:tcPr marL="111760" marR="111760" marT="41910" marB="41910" anchor="ctr"/>
                </a:tc>
                <a:tc>
                  <a:txBody>
                    <a:bodyPr/>
                    <a:lstStyle/>
                    <a:p>
                      <a:pPr algn="ctr"/>
                      <a:r>
                        <a:rPr lang="en-US" sz="3200" dirty="0" smtClean="0"/>
                        <a:t>875</a:t>
                      </a:r>
                      <a:endParaRPr lang="en-US" sz="3200" dirty="0"/>
                    </a:p>
                  </a:txBody>
                  <a:tcPr marL="111760" marR="111760" marT="41910" marB="41910" anchor="ctr"/>
                </a:tc>
                <a:tc>
                  <a:txBody>
                    <a:bodyPr/>
                    <a:lstStyle/>
                    <a:p>
                      <a:pPr algn="ctr"/>
                      <a:r>
                        <a:rPr lang="en-US" sz="3200" dirty="0" smtClean="0"/>
                        <a:t>976</a:t>
                      </a:r>
                      <a:endParaRPr lang="en-US" sz="3200" dirty="0"/>
                    </a:p>
                  </a:txBody>
                  <a:tcPr marL="111760" marR="111760" marT="41910" marB="41910" anchor="ctr"/>
                </a:tc>
              </a:tr>
              <a:tr h="925284">
                <a:tc>
                  <a:txBody>
                    <a:bodyPr/>
                    <a:lstStyle/>
                    <a:p>
                      <a:r>
                        <a:rPr lang="en-US" sz="3200" dirty="0" smtClean="0"/>
                        <a:t>Item</a:t>
                      </a:r>
                      <a:endParaRPr lang="en-US" sz="3200" dirty="0"/>
                    </a:p>
                  </a:txBody>
                  <a:tcPr marL="111760" marR="111760" marT="41910" marB="41910" anchor="ctr"/>
                </a:tc>
                <a:tc>
                  <a:txBody>
                    <a:bodyPr/>
                    <a:lstStyle/>
                    <a:p>
                      <a:pPr algn="ctr"/>
                      <a:r>
                        <a:rPr lang="en-US" sz="3200" dirty="0" smtClean="0"/>
                        <a:t>324</a:t>
                      </a:r>
                      <a:endParaRPr lang="en-US" sz="3200" dirty="0"/>
                    </a:p>
                  </a:txBody>
                  <a:tcPr marL="111760" marR="111760" marT="41910" marB="41910" anchor="ctr"/>
                </a:tc>
                <a:tc>
                  <a:txBody>
                    <a:bodyPr/>
                    <a:lstStyle/>
                    <a:p>
                      <a:pPr algn="ctr"/>
                      <a:r>
                        <a:rPr lang="en-US" sz="3200" dirty="0" smtClean="0"/>
                        <a:t>325</a:t>
                      </a:r>
                      <a:endParaRPr lang="en-US" sz="3200" dirty="0"/>
                    </a:p>
                  </a:txBody>
                  <a:tcPr marL="111760" marR="111760" marT="41910" marB="41910" anchor="ctr"/>
                </a:tc>
                <a:tc>
                  <a:txBody>
                    <a:bodyPr/>
                    <a:lstStyle/>
                    <a:p>
                      <a:pPr algn="ctr"/>
                      <a:r>
                        <a:rPr lang="en-US" sz="3200" dirty="0" smtClean="0"/>
                        <a:t>301</a:t>
                      </a:r>
                      <a:endParaRPr lang="en-US" sz="3200" dirty="0"/>
                    </a:p>
                  </a:txBody>
                  <a:tcPr marL="111760" marR="111760" marT="41910" marB="41910" anchor="ctr"/>
                </a:tc>
              </a:tr>
              <a:tr h="925284">
                <a:tc>
                  <a:txBody>
                    <a:bodyPr/>
                    <a:lstStyle/>
                    <a:p>
                      <a:r>
                        <a:rPr lang="en-US" sz="3200" dirty="0" smtClean="0"/>
                        <a:t>Item</a:t>
                      </a:r>
                      <a:endParaRPr lang="en-US" sz="3200" dirty="0"/>
                    </a:p>
                  </a:txBody>
                  <a:tcPr marL="111760" marR="111760" marT="41910" marB="41910" anchor="ctr"/>
                </a:tc>
                <a:tc>
                  <a:txBody>
                    <a:bodyPr/>
                    <a:lstStyle/>
                    <a:p>
                      <a:pPr algn="ctr"/>
                      <a:r>
                        <a:rPr lang="en-US" sz="3200" dirty="0" smtClean="0"/>
                        <a:t>199</a:t>
                      </a:r>
                      <a:endParaRPr lang="en-US" sz="3200" dirty="0"/>
                    </a:p>
                  </a:txBody>
                  <a:tcPr marL="111760" marR="111760" marT="41910" marB="41910" anchor="ctr"/>
                </a:tc>
                <a:tc>
                  <a:txBody>
                    <a:bodyPr/>
                    <a:lstStyle/>
                    <a:p>
                      <a:pPr algn="ctr"/>
                      <a:r>
                        <a:rPr lang="en-US" sz="3200" dirty="0" smtClean="0"/>
                        <a:t>137</a:t>
                      </a:r>
                      <a:endParaRPr lang="en-US" sz="3200" dirty="0"/>
                    </a:p>
                  </a:txBody>
                  <a:tcPr marL="111760" marR="111760" marT="41910" marB="41910" anchor="ctr"/>
                </a:tc>
                <a:tc>
                  <a:txBody>
                    <a:bodyPr/>
                    <a:lstStyle/>
                    <a:p>
                      <a:pPr algn="ctr"/>
                      <a:r>
                        <a:rPr lang="en-US" sz="3200" dirty="0" smtClean="0"/>
                        <a:t>186</a:t>
                      </a:r>
                      <a:endParaRPr lang="en-US" sz="3200" dirty="0"/>
                    </a:p>
                  </a:txBody>
                  <a:tcPr marL="111760" marR="111760" marT="41910" marB="41910" anchor="ctr"/>
                </a:tc>
              </a:tr>
            </a:tbl>
          </a:graphicData>
        </a:graphic>
      </p:graphicFrame>
      <p:graphicFrame>
        <p:nvGraphicFramePr>
          <p:cNvPr id="54" name="Chart 53"/>
          <p:cNvGraphicFramePr/>
          <p:nvPr>
            <p:extLst>
              <p:ext uri="{D42A27DB-BD31-4B8C-83A1-F6EECF244321}">
                <p14:modId xmlns:p14="http://schemas.microsoft.com/office/powerpoint/2010/main" val="241715051"/>
              </p:ext>
            </p:extLst>
          </p:nvPr>
        </p:nvGraphicFramePr>
        <p:xfrm>
          <a:off x="25420320" y="10515600"/>
          <a:ext cx="13350240" cy="8458200"/>
        </p:xfrm>
        <a:graphic>
          <a:graphicData uri="http://schemas.openxmlformats.org/drawingml/2006/chart">
            <c:chart xmlns:c="http://schemas.openxmlformats.org/drawingml/2006/chart" xmlns:r="http://schemas.openxmlformats.org/officeDocument/2006/relationships" r:id="rId6"/>
          </a:graphicData>
        </a:graphic>
      </p:graphicFrame>
      <p:pic>
        <p:nvPicPr>
          <p:cNvPr id="57" name="Picture 242" descr="Pict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62320" y="26336085"/>
            <a:ext cx="5943600" cy="3960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243"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62320" y="21396960"/>
            <a:ext cx="5943600" cy="396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 Box 244"/>
          <p:cNvSpPr txBox="1">
            <a:spLocks noChangeArrowheads="1"/>
          </p:cNvSpPr>
          <p:nvPr/>
        </p:nvSpPr>
        <p:spPr bwMode="auto">
          <a:xfrm>
            <a:off x="18562320" y="25511760"/>
            <a:ext cx="3660605" cy="4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814" tIns="41907" rIns="83814" bIns="41907">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en-US" sz="2400" b="1" dirty="0">
                <a:solidFill>
                  <a:schemeClr val="accent1">
                    <a:lumMod val="50000"/>
                  </a:schemeClr>
                </a:solidFill>
                <a:latin typeface="Calibri" pitchFamily="34" charset="0"/>
              </a:rPr>
              <a:t>Figure </a:t>
            </a:r>
            <a:r>
              <a:rPr lang="en-US" sz="2400" b="1" dirty="0" smtClean="0">
                <a:solidFill>
                  <a:schemeClr val="accent1">
                    <a:lumMod val="50000"/>
                  </a:schemeClr>
                </a:solidFill>
                <a:latin typeface="Calibri" pitchFamily="34" charset="0"/>
              </a:rPr>
              <a:t>2.</a:t>
            </a:r>
            <a:r>
              <a:rPr lang="en-US" sz="2400" dirty="0" smtClean="0">
                <a:solidFill>
                  <a:schemeClr val="accent1">
                    <a:lumMod val="50000"/>
                  </a:schemeClr>
                </a:solidFill>
                <a:latin typeface="Calibri" pitchFamily="34" charset="0"/>
              </a:rPr>
              <a:t> </a:t>
            </a:r>
            <a:r>
              <a:rPr lang="en-US" sz="2400" dirty="0">
                <a:solidFill>
                  <a:schemeClr val="accent1">
                    <a:lumMod val="50000"/>
                  </a:schemeClr>
                </a:solidFill>
                <a:latin typeface="Calibri" pitchFamily="34" charset="0"/>
              </a:rPr>
              <a:t>Label in 24pt Arial.</a:t>
            </a:r>
          </a:p>
        </p:txBody>
      </p:sp>
      <p:sp>
        <p:nvSpPr>
          <p:cNvPr id="60" name="Text Box 245"/>
          <p:cNvSpPr txBox="1">
            <a:spLocks noChangeArrowheads="1"/>
          </p:cNvSpPr>
          <p:nvPr/>
        </p:nvSpPr>
        <p:spPr bwMode="auto">
          <a:xfrm>
            <a:off x="18562320" y="30449520"/>
            <a:ext cx="3660605" cy="4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814" tIns="41907" rIns="83814" bIns="41907">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en-US" sz="2400" b="1" dirty="0">
                <a:solidFill>
                  <a:schemeClr val="accent1">
                    <a:lumMod val="50000"/>
                  </a:schemeClr>
                </a:solidFill>
                <a:latin typeface="Calibri" pitchFamily="34" charset="0"/>
              </a:rPr>
              <a:t>Figure </a:t>
            </a:r>
            <a:r>
              <a:rPr lang="en-US" sz="2400" b="1" dirty="0" smtClean="0">
                <a:solidFill>
                  <a:schemeClr val="accent1">
                    <a:lumMod val="50000"/>
                  </a:schemeClr>
                </a:solidFill>
                <a:latin typeface="Calibri" pitchFamily="34" charset="0"/>
              </a:rPr>
              <a:t>4.</a:t>
            </a:r>
            <a:r>
              <a:rPr lang="en-US" sz="2400" dirty="0" smtClean="0">
                <a:solidFill>
                  <a:schemeClr val="accent1">
                    <a:lumMod val="50000"/>
                  </a:schemeClr>
                </a:solidFill>
                <a:latin typeface="Calibri" pitchFamily="34" charset="0"/>
              </a:rPr>
              <a:t> </a:t>
            </a:r>
            <a:r>
              <a:rPr lang="en-US" sz="2400" dirty="0">
                <a:solidFill>
                  <a:schemeClr val="accent1">
                    <a:lumMod val="50000"/>
                  </a:schemeClr>
                </a:solidFill>
                <a:latin typeface="Calibri" pitchFamily="34" charset="0"/>
              </a:rPr>
              <a:t>Label in 24pt Arial.</a:t>
            </a:r>
          </a:p>
        </p:txBody>
      </p:sp>
    </p:spTree>
    <p:extLst>
      <p:ext uri="{BB962C8B-B14F-4D97-AF65-F5344CB8AC3E}">
        <p14:creationId xmlns:p14="http://schemas.microsoft.com/office/powerpoint/2010/main" val="3630445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11340</TotalTime>
  <Words>1166</Words>
  <Application>Microsoft Office PowerPoint</Application>
  <PresentationFormat>Custom</PresentationFormat>
  <Paragraphs>99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Template Provided By Genigraphics – 800.790.4001 Replace This Text With Your Title</vt:lpstr>
    </vt:vector>
  </TitlesOfParts>
  <Company>Genigraphics LLC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44x44</dc:title>
  <dc:creator>Genigraphics 800.790.4001</dc:creator>
  <cp:lastModifiedBy>Jay Larson</cp:lastModifiedBy>
  <cp:revision>25</cp:revision>
  <dcterms:created xsi:type="dcterms:W3CDTF">2015-03-16T19:12:58Z</dcterms:created>
  <dcterms:modified xsi:type="dcterms:W3CDTF">2015-09-10T22:18:36Z</dcterms:modified>
</cp:coreProperties>
</file>