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0" r:id="rId2"/>
    <p:sldId id="257" r:id="rId3"/>
    <p:sldId id="272" r:id="rId4"/>
    <p:sldId id="264" r:id="rId5"/>
    <p:sldId id="268" r:id="rId6"/>
    <p:sldId id="261" r:id="rId7"/>
    <p:sldId id="263" r:id="rId8"/>
    <p:sldId id="259" r:id="rId9"/>
    <p:sldId id="265" r:id="rId10"/>
    <p:sldId id="269" r:id="rId11"/>
    <p:sldId id="262" r:id="rId12"/>
    <p:sldId id="270" r:id="rId13"/>
    <p:sldId id="271"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80" autoAdjust="0"/>
  </p:normalViewPr>
  <p:slideViewPr>
    <p:cSldViewPr snapToGrid="0">
      <p:cViewPr varScale="1">
        <p:scale>
          <a:sx n="73" d="100"/>
          <a:sy n="73" d="100"/>
        </p:scale>
        <p:origin x="104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nwen Richards" userId="S::brr21@cam.ac.uk::e6fcff98-807d-4c0d-acf2-78076c682b5e" providerId="AD" clId="Web-{D46E8B0C-AAA4-A45E-C528-D0E1844F92B4}"/>
    <pc:docChg chg="modSld">
      <pc:chgData name="Bronwen Richards" userId="S::brr21@cam.ac.uk::e6fcff98-807d-4c0d-acf2-78076c682b5e" providerId="AD" clId="Web-{D46E8B0C-AAA4-A45E-C528-D0E1844F92B4}" dt="2020-09-04T10:02:26.382" v="1"/>
      <pc:docMkLst>
        <pc:docMk/>
      </pc:docMkLst>
      <pc:sldChg chg="modNotes">
        <pc:chgData name="Bronwen Richards" userId="S::brr21@cam.ac.uk::e6fcff98-807d-4c0d-acf2-78076c682b5e" providerId="AD" clId="Web-{D46E8B0C-AAA4-A45E-C528-D0E1844F92B4}" dt="2020-09-04T10:02:26.382" v="1"/>
        <pc:sldMkLst>
          <pc:docMk/>
          <pc:sldMk cId="1178413371" sldId="267"/>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9B1BF4-4B06-43AE-840F-4EA61C3F4BA1}" type="datetimeFigureOut">
              <a:rPr lang="en-GB" smtClean="0"/>
              <a:t>07/09/2020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52CBA4-9A07-40ED-AACA-61B21768EF23}" type="slidenum">
              <a:rPr lang="en-GB" smtClean="0"/>
              <a:t>‹#›</a:t>
            </a:fld>
            <a:endParaRPr lang="en-GB"/>
          </a:p>
        </p:txBody>
      </p:sp>
    </p:spTree>
    <p:extLst>
      <p:ext uri="{BB962C8B-B14F-4D97-AF65-F5344CB8AC3E}">
        <p14:creationId xmlns:p14="http://schemas.microsoft.com/office/powerpoint/2010/main" val="2897323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Futura Bk BT" panose="020B0502020204020303" pitchFamily="34" charset="0"/>
              </a:rPr>
              <a:t>Here are some examples of plant pigments that can be used to make paints and dyes.</a:t>
            </a:r>
            <a:endParaRPr lang="en-GB" dirty="0">
              <a:latin typeface="Futura Bk BT" panose="020B05020202040203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Madder: Historically, madder, obtained from the roots of a madder plant, was widely used throughout the 19th century to create ruby reds. These plants were dug up, washed, dried, and ground into powder. Most fabrics during this time had been dyed with madder.</a:t>
            </a:r>
          </a:p>
          <a:p>
            <a:endParaRPr lang="en-GB" dirty="0"/>
          </a:p>
        </p:txBody>
      </p:sp>
      <p:sp>
        <p:nvSpPr>
          <p:cNvPr id="4" name="Slide Number Placeholder 3"/>
          <p:cNvSpPr>
            <a:spLocks noGrp="1"/>
          </p:cNvSpPr>
          <p:nvPr>
            <p:ph type="sldNum" sz="quarter" idx="10"/>
          </p:nvPr>
        </p:nvSpPr>
        <p:spPr/>
        <p:txBody>
          <a:bodyPr/>
          <a:lstStyle/>
          <a:p>
            <a:fld id="{BD52CBA4-9A07-40ED-AACA-61B21768EF23}" type="slidenum">
              <a:rPr lang="en-GB" smtClean="0"/>
              <a:t>10</a:t>
            </a:fld>
            <a:endParaRPr lang="en-GB"/>
          </a:p>
        </p:txBody>
      </p:sp>
    </p:spTree>
    <p:extLst>
      <p:ext uri="{BB962C8B-B14F-4D97-AF65-F5344CB8AC3E}">
        <p14:creationId xmlns:p14="http://schemas.microsoft.com/office/powerpoint/2010/main" val="2848041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err="1">
                <a:solidFill>
                  <a:schemeClr val="tx1"/>
                </a:solidFill>
                <a:effectLst/>
                <a:latin typeface="+mn-lt"/>
                <a:ea typeface="+mn-ea"/>
                <a:cs typeface="+mn-cs"/>
              </a:rPr>
              <a:t>Woad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was another common plant-derived pigment that was used to create blues. The color came from the leaves that were also dried and ground like madder. They were then made into a paste.</a:t>
            </a:r>
          </a:p>
          <a:p>
            <a:pPr fontAlgn="base"/>
            <a:r>
              <a:rPr lang="en-US" sz="1200" b="0" i="0" kern="1200" dirty="0">
                <a:solidFill>
                  <a:schemeClr val="tx1"/>
                </a:solidFill>
                <a:effectLst/>
                <a:latin typeface="+mn-lt"/>
                <a:ea typeface="+mn-ea"/>
                <a:cs typeface="+mn-cs"/>
              </a:rPr>
              <a:t>Indigo: Indigo soon replaced </a:t>
            </a:r>
            <a:r>
              <a:rPr lang="en-US" sz="1200" b="0" i="0" kern="1200" dirty="0" err="1">
                <a:solidFill>
                  <a:schemeClr val="tx1"/>
                </a:solidFill>
                <a:effectLst/>
                <a:latin typeface="+mn-lt"/>
                <a:ea typeface="+mn-ea"/>
                <a:cs typeface="+mn-cs"/>
              </a:rPr>
              <a:t>woad</a:t>
            </a:r>
            <a:r>
              <a:rPr lang="en-US" sz="1200" b="0" i="0" kern="1200" dirty="0">
                <a:solidFill>
                  <a:schemeClr val="tx1"/>
                </a:solidFill>
                <a:effectLst/>
                <a:latin typeface="+mn-lt"/>
                <a:ea typeface="+mn-ea"/>
                <a:cs typeface="+mn-cs"/>
              </a:rPr>
              <a:t> because it didn’t require mordant to create the vibrant hue.</a:t>
            </a:r>
          </a:p>
          <a:p>
            <a:endParaRPr lang="en-GB" dirty="0"/>
          </a:p>
        </p:txBody>
      </p:sp>
      <p:sp>
        <p:nvSpPr>
          <p:cNvPr id="4" name="Slide Number Placeholder 3"/>
          <p:cNvSpPr>
            <a:spLocks noGrp="1"/>
          </p:cNvSpPr>
          <p:nvPr>
            <p:ph type="sldNum" sz="quarter" idx="10"/>
          </p:nvPr>
        </p:nvSpPr>
        <p:spPr/>
        <p:txBody>
          <a:bodyPr/>
          <a:lstStyle/>
          <a:p>
            <a:fld id="{BD52CBA4-9A07-40ED-AACA-61B21768EF23}" type="slidenum">
              <a:rPr lang="en-GB" smtClean="0"/>
              <a:t>11</a:t>
            </a:fld>
            <a:endParaRPr lang="en-GB"/>
          </a:p>
        </p:txBody>
      </p:sp>
    </p:spTree>
    <p:extLst>
      <p:ext uri="{BB962C8B-B14F-4D97-AF65-F5344CB8AC3E}">
        <p14:creationId xmlns:p14="http://schemas.microsoft.com/office/powerpoint/2010/main" val="1406959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Safflower: This thistle-like plant was used on Egyptian textiles to create a yellow and red dye extracted from the petals. It is still used today.</a:t>
            </a:r>
          </a:p>
          <a:p>
            <a:endParaRPr lang="en-GB" dirty="0"/>
          </a:p>
        </p:txBody>
      </p:sp>
      <p:sp>
        <p:nvSpPr>
          <p:cNvPr id="4" name="Slide Number Placeholder 3"/>
          <p:cNvSpPr>
            <a:spLocks noGrp="1"/>
          </p:cNvSpPr>
          <p:nvPr>
            <p:ph type="sldNum" sz="quarter" idx="10"/>
          </p:nvPr>
        </p:nvSpPr>
        <p:spPr/>
        <p:txBody>
          <a:bodyPr/>
          <a:lstStyle/>
          <a:p>
            <a:fld id="{BD52CBA4-9A07-40ED-AACA-61B21768EF23}" type="slidenum">
              <a:rPr lang="en-GB" smtClean="0"/>
              <a:t>12</a:t>
            </a:fld>
            <a:endParaRPr lang="en-GB"/>
          </a:p>
        </p:txBody>
      </p:sp>
    </p:spTree>
    <p:extLst>
      <p:ext uri="{BB962C8B-B14F-4D97-AF65-F5344CB8AC3E}">
        <p14:creationId xmlns:p14="http://schemas.microsoft.com/office/powerpoint/2010/main" val="3082966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BD52CBA4-9A07-40ED-AACA-61B21768EF23}" type="slidenum">
              <a:rPr lang="en-GB" smtClean="0"/>
              <a:t>15</a:t>
            </a:fld>
            <a:endParaRPr lang="en-GB"/>
          </a:p>
        </p:txBody>
      </p:sp>
    </p:spTree>
    <p:extLst>
      <p:ext uri="{BB962C8B-B14F-4D97-AF65-F5344CB8AC3E}">
        <p14:creationId xmlns:p14="http://schemas.microsoft.com/office/powerpoint/2010/main" val="762749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01B49AD-0625-464B-AB9F-B14E9CE70DA6}"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40C1AB-8057-4F17-85F2-2BBD005B2D7E}" type="slidenum">
              <a:rPr lang="en-GB" smtClean="0"/>
              <a:t>‹#›</a:t>
            </a:fld>
            <a:endParaRPr lang="en-GB"/>
          </a:p>
        </p:txBody>
      </p:sp>
    </p:spTree>
    <p:extLst>
      <p:ext uri="{BB962C8B-B14F-4D97-AF65-F5344CB8AC3E}">
        <p14:creationId xmlns:p14="http://schemas.microsoft.com/office/powerpoint/2010/main" val="107594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1B49AD-0625-464B-AB9F-B14E9CE70DA6}"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40C1AB-8057-4F17-85F2-2BBD005B2D7E}" type="slidenum">
              <a:rPr lang="en-GB" smtClean="0"/>
              <a:t>‹#›</a:t>
            </a:fld>
            <a:endParaRPr lang="en-GB"/>
          </a:p>
        </p:txBody>
      </p:sp>
    </p:spTree>
    <p:extLst>
      <p:ext uri="{BB962C8B-B14F-4D97-AF65-F5344CB8AC3E}">
        <p14:creationId xmlns:p14="http://schemas.microsoft.com/office/powerpoint/2010/main" val="4171124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1B49AD-0625-464B-AB9F-B14E9CE70DA6}"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40C1AB-8057-4F17-85F2-2BBD005B2D7E}" type="slidenum">
              <a:rPr lang="en-GB" smtClean="0"/>
              <a:t>‹#›</a:t>
            </a:fld>
            <a:endParaRPr lang="en-GB"/>
          </a:p>
        </p:txBody>
      </p:sp>
    </p:spTree>
    <p:extLst>
      <p:ext uri="{BB962C8B-B14F-4D97-AF65-F5344CB8AC3E}">
        <p14:creationId xmlns:p14="http://schemas.microsoft.com/office/powerpoint/2010/main" val="3545046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732155"/>
          </a:xfrm>
        </p:spPr>
        <p:txBody>
          <a:bodyPr/>
          <a:lstStyle>
            <a:lvl1pPr>
              <a:defRPr/>
            </a:lvl1pPr>
          </a:lstStyle>
          <a:p>
            <a:r>
              <a:rPr lang="en-US" dirty="0" err="1"/>
              <a:t>Colour</a:t>
            </a:r>
            <a:r>
              <a:rPr lang="en-US" dirty="0"/>
              <a:t> in Nature</a:t>
            </a:r>
            <a:endParaRPr lang="en-GB"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301B49AD-0625-464B-AB9F-B14E9CE70DA6}"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40C1AB-8057-4F17-85F2-2BBD005B2D7E}" type="slidenum">
              <a:rPr lang="en-GB" smtClean="0"/>
              <a:t>‹#›</a:t>
            </a:fld>
            <a:endParaRPr lang="en-GB"/>
          </a:p>
        </p:txBody>
      </p:sp>
    </p:spTree>
    <p:extLst>
      <p:ext uri="{BB962C8B-B14F-4D97-AF65-F5344CB8AC3E}">
        <p14:creationId xmlns:p14="http://schemas.microsoft.com/office/powerpoint/2010/main" val="2889783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1B49AD-0625-464B-AB9F-B14E9CE70DA6}"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40C1AB-8057-4F17-85F2-2BBD005B2D7E}" type="slidenum">
              <a:rPr lang="en-GB" smtClean="0"/>
              <a:t>‹#›</a:t>
            </a:fld>
            <a:endParaRPr lang="en-GB"/>
          </a:p>
        </p:txBody>
      </p:sp>
    </p:spTree>
    <p:extLst>
      <p:ext uri="{BB962C8B-B14F-4D97-AF65-F5344CB8AC3E}">
        <p14:creationId xmlns:p14="http://schemas.microsoft.com/office/powerpoint/2010/main" val="328964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01B49AD-0625-464B-AB9F-B14E9CE70DA6}" type="datetimeFigureOut">
              <a:rPr lang="en-GB" smtClean="0"/>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40C1AB-8057-4F17-85F2-2BBD005B2D7E}" type="slidenum">
              <a:rPr lang="en-GB" smtClean="0"/>
              <a:t>‹#›</a:t>
            </a:fld>
            <a:endParaRPr lang="en-GB"/>
          </a:p>
        </p:txBody>
      </p:sp>
    </p:spTree>
    <p:extLst>
      <p:ext uri="{BB962C8B-B14F-4D97-AF65-F5344CB8AC3E}">
        <p14:creationId xmlns:p14="http://schemas.microsoft.com/office/powerpoint/2010/main" val="3701867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01B49AD-0625-464B-AB9F-B14E9CE70DA6}" type="datetimeFigureOut">
              <a:rPr lang="en-GB" smtClean="0"/>
              <a:t>07/09/2020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40C1AB-8057-4F17-85F2-2BBD005B2D7E}" type="slidenum">
              <a:rPr lang="en-GB" smtClean="0"/>
              <a:t>‹#›</a:t>
            </a:fld>
            <a:endParaRPr lang="en-GB"/>
          </a:p>
        </p:txBody>
      </p:sp>
    </p:spTree>
    <p:extLst>
      <p:ext uri="{BB962C8B-B14F-4D97-AF65-F5344CB8AC3E}">
        <p14:creationId xmlns:p14="http://schemas.microsoft.com/office/powerpoint/2010/main" val="1916204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01B49AD-0625-464B-AB9F-B14E9CE70DA6}" type="datetimeFigureOut">
              <a:rPr lang="en-GB" smtClean="0"/>
              <a:t>07/09/2020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40C1AB-8057-4F17-85F2-2BBD005B2D7E}" type="slidenum">
              <a:rPr lang="en-GB" smtClean="0"/>
              <a:t>‹#›</a:t>
            </a:fld>
            <a:endParaRPr lang="en-GB"/>
          </a:p>
        </p:txBody>
      </p:sp>
    </p:spTree>
    <p:extLst>
      <p:ext uri="{BB962C8B-B14F-4D97-AF65-F5344CB8AC3E}">
        <p14:creationId xmlns:p14="http://schemas.microsoft.com/office/powerpoint/2010/main" val="927403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B49AD-0625-464B-AB9F-B14E9CE70DA6}" type="datetimeFigureOut">
              <a:rPr lang="en-GB" smtClean="0"/>
              <a:t>07/09/2020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40C1AB-8057-4F17-85F2-2BBD005B2D7E}" type="slidenum">
              <a:rPr lang="en-GB" smtClean="0"/>
              <a:t>‹#›</a:t>
            </a:fld>
            <a:endParaRPr lang="en-GB"/>
          </a:p>
        </p:txBody>
      </p:sp>
    </p:spTree>
    <p:extLst>
      <p:ext uri="{BB962C8B-B14F-4D97-AF65-F5344CB8AC3E}">
        <p14:creationId xmlns:p14="http://schemas.microsoft.com/office/powerpoint/2010/main" val="1792111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1B49AD-0625-464B-AB9F-B14E9CE70DA6}" type="datetimeFigureOut">
              <a:rPr lang="en-GB" smtClean="0"/>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40C1AB-8057-4F17-85F2-2BBD005B2D7E}" type="slidenum">
              <a:rPr lang="en-GB" smtClean="0"/>
              <a:t>‹#›</a:t>
            </a:fld>
            <a:endParaRPr lang="en-GB"/>
          </a:p>
        </p:txBody>
      </p:sp>
    </p:spTree>
    <p:extLst>
      <p:ext uri="{BB962C8B-B14F-4D97-AF65-F5344CB8AC3E}">
        <p14:creationId xmlns:p14="http://schemas.microsoft.com/office/powerpoint/2010/main" val="90690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1B49AD-0625-464B-AB9F-B14E9CE70DA6}" type="datetimeFigureOut">
              <a:rPr lang="en-GB" smtClean="0"/>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40C1AB-8057-4F17-85F2-2BBD005B2D7E}" type="slidenum">
              <a:rPr lang="en-GB" smtClean="0"/>
              <a:t>‹#›</a:t>
            </a:fld>
            <a:endParaRPr lang="en-GB"/>
          </a:p>
        </p:txBody>
      </p:sp>
    </p:spTree>
    <p:extLst>
      <p:ext uri="{BB962C8B-B14F-4D97-AF65-F5344CB8AC3E}">
        <p14:creationId xmlns:p14="http://schemas.microsoft.com/office/powerpoint/2010/main" val="3114494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8657492" cy="679904"/>
          </a:xfrm>
          <a:prstGeom prst="rect">
            <a:avLst/>
          </a:prstGeom>
        </p:spPr>
        <p:txBody>
          <a:bodyPr vert="horz" lIns="91440" tIns="45720" rIns="91440" bIns="45720" rtlCol="0" anchor="ctr">
            <a:normAutofit/>
          </a:bodyPr>
          <a:lstStyle/>
          <a:p>
            <a:r>
              <a:rPr lang="en-US" dirty="0" err="1"/>
              <a:t>Colour</a:t>
            </a:r>
            <a:r>
              <a:rPr lang="en-US" dirty="0"/>
              <a:t> in Nature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B49AD-0625-464B-AB9F-B14E9CE70DA6}" type="datetimeFigureOut">
              <a:rPr lang="en-GB" smtClean="0"/>
              <a:t>07/09/2020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0C1AB-8057-4F17-85F2-2BBD005B2D7E}" type="slidenum">
              <a:rPr lang="en-GB" smtClean="0"/>
              <a:t>‹#›</a:t>
            </a:fld>
            <a:endParaRPr lang="en-GB"/>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21970" t="10921" r="22688" b="10857"/>
          <a:stretch/>
        </p:blipFill>
        <p:spPr>
          <a:xfrm flipH="1">
            <a:off x="10578737" y="82415"/>
            <a:ext cx="1245326" cy="1245326"/>
          </a:xfrm>
          <a:prstGeom prst="rect">
            <a:avLst/>
          </a:prstGeom>
        </p:spPr>
      </p:pic>
    </p:spTree>
    <p:extLst>
      <p:ext uri="{BB962C8B-B14F-4D97-AF65-F5344CB8AC3E}">
        <p14:creationId xmlns:p14="http://schemas.microsoft.com/office/powerpoint/2010/main" val="523478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B050"/>
          </a:solidFill>
          <a:latin typeface="Futura Bk BT" panose="020B05020202040203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0.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Colour in Nature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055" y="422559"/>
            <a:ext cx="3466684" cy="699804"/>
          </a:xfrm>
          <a:prstGeom prst="rect">
            <a:avLst/>
          </a:prstGeom>
        </p:spPr>
      </p:pic>
    </p:spTree>
    <p:extLst>
      <p:ext uri="{BB962C8B-B14F-4D97-AF65-F5344CB8AC3E}">
        <p14:creationId xmlns:p14="http://schemas.microsoft.com/office/powerpoint/2010/main" val="3835668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274618"/>
            <a:ext cx="10515600" cy="4902345"/>
          </a:xfrm>
        </p:spPr>
        <p:txBody>
          <a:bodyPr>
            <a:normAutofit/>
          </a:bodyPr>
          <a:lstStyle/>
          <a:p>
            <a:pPr marL="0" indent="0">
              <a:buNone/>
            </a:pPr>
            <a:endParaRPr lang="en-US" sz="1400" dirty="0">
              <a:latin typeface="Futura Bk BT" panose="020B0502020204020303" pitchFamily="34" charset="0"/>
            </a:endParaRPr>
          </a:p>
          <a:p>
            <a:pPr marL="0" indent="0">
              <a:buNone/>
            </a:pPr>
            <a:r>
              <a:rPr lang="en-US" dirty="0">
                <a:latin typeface="Futura Bk BT" panose="020B0502020204020303" pitchFamily="34" charset="0"/>
              </a:rPr>
              <a:t>The roots of Common Madder produce a red dye which was used to dye the uniforms of the British Army.</a:t>
            </a:r>
          </a:p>
          <a:p>
            <a:pPr marL="0" indent="0">
              <a:buNone/>
            </a:pPr>
            <a:endParaRPr lang="en-US" dirty="0">
              <a:latin typeface="Futura Bk BT" panose="020B05020202040203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077" y="2780442"/>
            <a:ext cx="3030110" cy="39391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9917" y="2771432"/>
            <a:ext cx="2914274" cy="388437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8922" y="2780442"/>
            <a:ext cx="2497015" cy="3875368"/>
          </a:xfrm>
          <a:prstGeom prst="rect">
            <a:avLst/>
          </a:prstGeom>
        </p:spPr>
      </p:pic>
    </p:spTree>
    <p:extLst>
      <p:ext uri="{BB962C8B-B14F-4D97-AF65-F5344CB8AC3E}">
        <p14:creationId xmlns:p14="http://schemas.microsoft.com/office/powerpoint/2010/main" val="2358329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31748" y="1251172"/>
            <a:ext cx="10515600" cy="4902345"/>
          </a:xfrm>
        </p:spPr>
        <p:txBody>
          <a:bodyPr>
            <a:normAutofit/>
          </a:bodyPr>
          <a:lstStyle/>
          <a:p>
            <a:pPr marL="0" indent="0">
              <a:buNone/>
            </a:pPr>
            <a:endParaRPr lang="en-US" sz="1400" dirty="0">
              <a:latin typeface="Futura Bk BT" panose="020B0502020204020303" pitchFamily="34" charset="0"/>
            </a:endParaRPr>
          </a:p>
          <a:p>
            <a:pPr marL="0" indent="0">
              <a:buNone/>
            </a:pPr>
            <a:r>
              <a:rPr lang="en-US" dirty="0">
                <a:latin typeface="Futura Bk BT" panose="020B0502020204020303" pitchFamily="34" charset="0"/>
              </a:rPr>
              <a:t>The leaves of </a:t>
            </a:r>
            <a:r>
              <a:rPr lang="en-US" dirty="0" err="1">
                <a:latin typeface="Futura Bk BT" panose="020B0502020204020303" pitchFamily="34" charset="0"/>
              </a:rPr>
              <a:t>Woad</a:t>
            </a:r>
            <a:r>
              <a:rPr lang="en-US" dirty="0">
                <a:latin typeface="Futura Bk BT" panose="020B0502020204020303" pitchFamily="34" charset="0"/>
              </a:rPr>
              <a:t> produce a blue dye. The Ancient Egyptians used it to dye cloth wrappings for mummies.</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110" t="10059" r="8133" b="6369"/>
          <a:stretch/>
        </p:blipFill>
        <p:spPr>
          <a:xfrm>
            <a:off x="431748" y="3131128"/>
            <a:ext cx="3833143" cy="270696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4084" y="3131128"/>
            <a:ext cx="4040245" cy="270696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8328" y="3131128"/>
            <a:ext cx="2706964" cy="2706964"/>
          </a:xfrm>
          <a:prstGeom prst="rect">
            <a:avLst/>
          </a:prstGeom>
        </p:spPr>
      </p:pic>
    </p:spTree>
    <p:extLst>
      <p:ext uri="{BB962C8B-B14F-4D97-AF65-F5344CB8AC3E}">
        <p14:creationId xmlns:p14="http://schemas.microsoft.com/office/powerpoint/2010/main" val="577625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62705" y="1274618"/>
            <a:ext cx="10515600" cy="4902345"/>
          </a:xfrm>
        </p:spPr>
        <p:txBody>
          <a:bodyPr>
            <a:normAutofit/>
          </a:bodyPr>
          <a:lstStyle/>
          <a:p>
            <a:pPr marL="0" indent="0">
              <a:buNone/>
            </a:pPr>
            <a:endParaRPr lang="en-US" sz="1400" dirty="0">
              <a:latin typeface="Futura Bk BT" panose="020B0502020204020303" pitchFamily="34" charset="0"/>
            </a:endParaRPr>
          </a:p>
          <a:p>
            <a:pPr marL="0" indent="0">
              <a:buNone/>
            </a:pPr>
            <a:r>
              <a:rPr lang="en-US" dirty="0">
                <a:latin typeface="Futura Bk BT" panose="020B0502020204020303" pitchFamily="34" charset="0"/>
              </a:rPr>
              <a:t>The dried flowers of Safflower produce a deep yellow dye.</a:t>
            </a:r>
          </a:p>
          <a:p>
            <a:pPr marL="0" indent="0">
              <a:buNone/>
            </a:pPr>
            <a:r>
              <a:rPr lang="en-US" dirty="0">
                <a:latin typeface="Futura Bk BT" panose="020B0502020204020303" pitchFamily="34" charset="0"/>
              </a:rPr>
              <a:t>They are also used to make a herbal tea.</a:t>
            </a:r>
            <a:endParaRPr lang="en-GB" dirty="0">
              <a:latin typeface="Futura Bk BT" panose="020B05020202040203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705" y="2864295"/>
            <a:ext cx="3490005" cy="3490005"/>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6442" t="31217" r="49141" b="7867"/>
          <a:stretch/>
        </p:blipFill>
        <p:spPr>
          <a:xfrm>
            <a:off x="4285930" y="2864296"/>
            <a:ext cx="3414704" cy="349765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4743" y="2864296"/>
            <a:ext cx="3497652" cy="3497652"/>
          </a:xfrm>
          <a:prstGeom prst="rect">
            <a:avLst/>
          </a:prstGeom>
        </p:spPr>
      </p:pic>
    </p:spTree>
    <p:extLst>
      <p:ext uri="{BB962C8B-B14F-4D97-AF65-F5344CB8AC3E}">
        <p14:creationId xmlns:p14="http://schemas.microsoft.com/office/powerpoint/2010/main" val="910310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274618"/>
            <a:ext cx="10515600" cy="4902345"/>
          </a:xfrm>
        </p:spPr>
        <p:txBody>
          <a:bodyPr>
            <a:normAutofit/>
          </a:bodyPr>
          <a:lstStyle/>
          <a:p>
            <a:pPr marL="0" indent="0">
              <a:buNone/>
            </a:pPr>
            <a:r>
              <a:rPr lang="en-US" dirty="0">
                <a:latin typeface="Futura Bk BT" panose="020B0502020204020303" pitchFamily="34" charset="0"/>
              </a:rPr>
              <a:t>Here are some plants you might be familiar with. What </a:t>
            </a:r>
            <a:r>
              <a:rPr lang="en-US" dirty="0" err="1">
                <a:latin typeface="Futura Bk BT" panose="020B0502020204020303" pitchFamily="34" charset="0"/>
              </a:rPr>
              <a:t>colours</a:t>
            </a:r>
            <a:r>
              <a:rPr lang="en-US" dirty="0">
                <a:latin typeface="Futura Bk BT" panose="020B0502020204020303" pitchFamily="34" charset="0"/>
              </a:rPr>
              <a:t> do you think they produce?</a:t>
            </a:r>
            <a:endParaRPr lang="en-US" sz="1400" dirty="0">
              <a:latin typeface="Futura Bk BT" panose="020B0502020204020303" pitchFamily="34" charset="0"/>
            </a:endParaRPr>
          </a:p>
          <a:p>
            <a:pPr marL="0" indent="0">
              <a:buNone/>
            </a:pPr>
            <a:endParaRPr lang="en-US" sz="1400" dirty="0">
              <a:latin typeface="Futura Bk BT" panose="020B0502020204020303" pitchFamily="34" charset="0"/>
            </a:endParaRPr>
          </a:p>
          <a:p>
            <a:pPr marL="0" indent="0">
              <a:buNone/>
            </a:pPr>
            <a:r>
              <a:rPr lang="en-US" dirty="0">
                <a:latin typeface="Futura Bk BT" panose="020B0502020204020303" pitchFamily="34" charset="0"/>
              </a:rPr>
              <a:t>                Beetroot		                  Blueberries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343" y="2890093"/>
            <a:ext cx="4812146" cy="320226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9747" y="3328509"/>
            <a:ext cx="3638156" cy="2710783"/>
          </a:xfrm>
          <a:prstGeom prst="rect">
            <a:avLst/>
          </a:prstGeom>
        </p:spPr>
      </p:pic>
    </p:spTree>
    <p:extLst>
      <p:ext uri="{BB962C8B-B14F-4D97-AF65-F5344CB8AC3E}">
        <p14:creationId xmlns:p14="http://schemas.microsoft.com/office/powerpoint/2010/main" val="314295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297858"/>
            <a:ext cx="10515600" cy="4879105"/>
          </a:xfrm>
        </p:spPr>
        <p:txBody>
          <a:bodyPr/>
          <a:lstStyle/>
          <a:p>
            <a:pPr marL="0" indent="0">
              <a:buNone/>
            </a:pPr>
            <a:r>
              <a:rPr lang="en-US" dirty="0">
                <a:latin typeface="Futura Bk BT" panose="020B0502020204020303" pitchFamily="34" charset="0"/>
              </a:rPr>
              <a:t>How many different </a:t>
            </a:r>
            <a:r>
              <a:rPr lang="en-US" dirty="0" err="1">
                <a:latin typeface="Futura Bk BT" panose="020B0502020204020303" pitchFamily="34" charset="0"/>
              </a:rPr>
              <a:t>colours</a:t>
            </a:r>
            <a:r>
              <a:rPr lang="en-US" dirty="0">
                <a:latin typeface="Futura Bk BT" panose="020B0502020204020303" pitchFamily="34" charset="0"/>
              </a:rPr>
              <a:t> in nature can you find?</a:t>
            </a:r>
            <a:endParaRPr lang="en-GB" dirty="0">
              <a:latin typeface="Futura Bk BT" panose="020B0502020204020303"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155656204"/>
              </p:ext>
            </p:extLst>
          </p:nvPr>
        </p:nvGraphicFramePr>
        <p:xfrm>
          <a:off x="4439627" y="1791009"/>
          <a:ext cx="3516704" cy="4967143"/>
        </p:xfrm>
        <a:graphic>
          <a:graphicData uri="http://schemas.openxmlformats.org/presentationml/2006/ole">
            <mc:AlternateContent xmlns:mc="http://schemas.openxmlformats.org/markup-compatibility/2006">
              <mc:Choice xmlns:v="urn:schemas-microsoft-com:vml" Requires="v">
                <p:oleObj spid="_x0000_s1051" name="Acrobat Document" r:id="rId3" imgW="4541378" imgH="6415694" progId="Acrobat.Document.DC">
                  <p:embed/>
                </p:oleObj>
              </mc:Choice>
              <mc:Fallback>
                <p:oleObj name="Acrobat Document" r:id="rId3" imgW="4541378" imgH="6415694" progId="Acrobat.Document.DC">
                  <p:embed/>
                  <p:pic>
                    <p:nvPicPr>
                      <p:cNvPr id="0" name=""/>
                      <p:cNvPicPr/>
                      <p:nvPr/>
                    </p:nvPicPr>
                    <p:blipFill>
                      <a:blip r:embed="rId4"/>
                      <a:stretch>
                        <a:fillRect/>
                      </a:stretch>
                    </p:blipFill>
                    <p:spPr>
                      <a:xfrm>
                        <a:off x="4439627" y="1791009"/>
                        <a:ext cx="3516704" cy="4967143"/>
                      </a:xfrm>
                      <a:prstGeom prst="rect">
                        <a:avLst/>
                      </a:prstGeom>
                    </p:spPr>
                  </p:pic>
                </p:oleObj>
              </mc:Fallback>
            </mc:AlternateContent>
          </a:graphicData>
        </a:graphic>
      </p:graphicFrame>
    </p:spTree>
    <p:extLst>
      <p:ext uri="{BB962C8B-B14F-4D97-AF65-F5344CB8AC3E}">
        <p14:creationId xmlns:p14="http://schemas.microsoft.com/office/powerpoint/2010/main" val="928779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342103"/>
            <a:ext cx="10515600" cy="4834860"/>
          </a:xfrm>
        </p:spPr>
        <p:txBody>
          <a:bodyPr/>
          <a:lstStyle/>
          <a:p>
            <a:pPr marL="0" indent="0">
              <a:buNone/>
            </a:pPr>
            <a:r>
              <a:rPr lang="en-US" dirty="0">
                <a:latin typeface="Futura Bk BT" panose="020B0502020204020303" pitchFamily="34" charset="0"/>
              </a:rPr>
              <a:t>Have a go at using some plant pigments in your own artwork.</a:t>
            </a:r>
            <a:endParaRPr lang="en-GB" dirty="0">
              <a:latin typeface="Futura Bk BT" panose="020B0502020204020303"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955394476"/>
              </p:ext>
            </p:extLst>
          </p:nvPr>
        </p:nvGraphicFramePr>
        <p:xfrm>
          <a:off x="4388107" y="1868970"/>
          <a:ext cx="3464278" cy="4893094"/>
        </p:xfrm>
        <a:graphic>
          <a:graphicData uri="http://schemas.openxmlformats.org/presentationml/2006/ole">
            <mc:AlternateContent xmlns:mc="http://schemas.openxmlformats.org/markup-compatibility/2006">
              <mc:Choice xmlns:v="urn:schemas-microsoft-com:vml" Requires="v">
                <p:oleObj spid="_x0000_s2075" name="Acrobat Document" r:id="rId4" imgW="4541378" imgH="6415694" progId="Acrobat.Document.DC">
                  <p:embed/>
                </p:oleObj>
              </mc:Choice>
              <mc:Fallback>
                <p:oleObj name="Acrobat Document" r:id="rId4" imgW="4541378" imgH="6415694" progId="Acrobat.Document.DC">
                  <p:embed/>
                  <p:pic>
                    <p:nvPicPr>
                      <p:cNvPr id="0" name=""/>
                      <p:cNvPicPr/>
                      <p:nvPr/>
                    </p:nvPicPr>
                    <p:blipFill>
                      <a:blip r:embed="rId5"/>
                      <a:stretch>
                        <a:fillRect/>
                      </a:stretch>
                    </p:blipFill>
                    <p:spPr>
                      <a:xfrm>
                        <a:off x="4388107" y="1868970"/>
                        <a:ext cx="3464278" cy="4893094"/>
                      </a:xfrm>
                      <a:prstGeom prst="rect">
                        <a:avLst/>
                      </a:prstGeom>
                    </p:spPr>
                  </p:pic>
                </p:oleObj>
              </mc:Fallback>
            </mc:AlternateContent>
          </a:graphicData>
        </a:graphic>
      </p:graphicFrame>
    </p:spTree>
    <p:extLst>
      <p:ext uri="{BB962C8B-B14F-4D97-AF65-F5344CB8AC3E}">
        <p14:creationId xmlns:p14="http://schemas.microsoft.com/office/powerpoint/2010/main" val="1178413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270031" y="1097280"/>
            <a:ext cx="10515600" cy="5079683"/>
          </a:xfrm>
        </p:spPr>
        <p:txBody>
          <a:bodyPr/>
          <a:lstStyle/>
          <a:p>
            <a:pPr marL="0" indent="0">
              <a:buNone/>
            </a:pPr>
            <a:r>
              <a:rPr lang="en-US" dirty="0">
                <a:latin typeface="Futura Bk BT" panose="020B0502020204020303" pitchFamily="34" charset="0"/>
              </a:rPr>
              <a:t>Plants can be very </a:t>
            </a:r>
            <a:r>
              <a:rPr lang="en-US" dirty="0" err="1">
                <a:latin typeface="Futura Bk BT" panose="020B0502020204020303" pitchFamily="34" charset="0"/>
              </a:rPr>
              <a:t>colourful</a:t>
            </a:r>
            <a:r>
              <a:rPr lang="en-US" dirty="0">
                <a:latin typeface="Futura Bk BT" panose="020B0502020204020303" pitchFamily="34" charset="0"/>
              </a:rPr>
              <a:t>!</a:t>
            </a:r>
          </a:p>
          <a:p>
            <a:pPr marL="0" indent="0">
              <a:buNone/>
            </a:pPr>
            <a:endParaRPr lang="en-GB" dirty="0">
              <a:latin typeface="Futura Bk BT" panose="020B0502020204020303"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5077" y="1801612"/>
            <a:ext cx="3246892" cy="4864819"/>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5628" r="26547"/>
          <a:stretch/>
        </p:blipFill>
        <p:spPr>
          <a:xfrm>
            <a:off x="3610708" y="1801384"/>
            <a:ext cx="4958861" cy="486504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031" y="1801384"/>
            <a:ext cx="3246891" cy="4865047"/>
          </a:xfrm>
          <a:prstGeom prst="rect">
            <a:avLst/>
          </a:prstGeom>
        </p:spPr>
      </p:pic>
    </p:spTree>
    <p:extLst>
      <p:ext uri="{BB962C8B-B14F-4D97-AF65-F5344CB8AC3E}">
        <p14:creationId xmlns:p14="http://schemas.microsoft.com/office/powerpoint/2010/main" val="3247687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838200" y="1097280"/>
            <a:ext cx="10515600" cy="5079683"/>
          </a:xfrm>
        </p:spPr>
        <p:txBody>
          <a:bodyPr/>
          <a:lstStyle/>
          <a:p>
            <a:pPr marL="0" indent="0">
              <a:buNone/>
            </a:pPr>
            <a:endParaRPr lang="en-GB" dirty="0">
              <a:latin typeface="Futura Bk BT" panose="020B05020202040203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9" y="1667308"/>
            <a:ext cx="3223491" cy="483523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0455" y="1667309"/>
            <a:ext cx="7253345" cy="4835237"/>
          </a:xfrm>
          <a:prstGeom prst="rect">
            <a:avLst/>
          </a:prstGeom>
        </p:spPr>
      </p:pic>
    </p:spTree>
    <p:extLst>
      <p:ext uri="{BB962C8B-B14F-4D97-AF65-F5344CB8AC3E}">
        <p14:creationId xmlns:p14="http://schemas.microsoft.com/office/powerpoint/2010/main" val="2507825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32431" y="1124292"/>
            <a:ext cx="10515600" cy="4879105"/>
          </a:xfrm>
        </p:spPr>
        <p:txBody>
          <a:bodyPr/>
          <a:lstStyle/>
          <a:p>
            <a:pPr marL="0" indent="0">
              <a:buNone/>
            </a:pPr>
            <a:r>
              <a:rPr lang="en-US" dirty="0"/>
              <a:t>They have inspired famous artists:</a:t>
            </a:r>
            <a:endParaRPr lang="en-GB" dirty="0"/>
          </a:p>
          <a:p>
            <a:pPr marL="0" indent="0">
              <a:buNone/>
            </a:pPr>
            <a:endParaRPr lang="en-GB" dirty="0"/>
          </a:p>
        </p:txBody>
      </p:sp>
      <p:grpSp>
        <p:nvGrpSpPr>
          <p:cNvPr id="9" name="Group 8"/>
          <p:cNvGrpSpPr/>
          <p:nvPr/>
        </p:nvGrpSpPr>
        <p:grpSpPr>
          <a:xfrm>
            <a:off x="432431" y="1936788"/>
            <a:ext cx="11327138" cy="4810085"/>
            <a:chOff x="432431" y="1936788"/>
            <a:chExt cx="11327138" cy="4810085"/>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2944" y="1940463"/>
              <a:ext cx="5326625" cy="44370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31" y="1936788"/>
              <a:ext cx="5594744" cy="4384245"/>
            </a:xfrm>
            <a:prstGeom prst="rect">
              <a:avLst/>
            </a:prstGeom>
          </p:spPr>
        </p:pic>
        <p:sp>
          <p:nvSpPr>
            <p:cNvPr id="7" name="TextBox 6"/>
            <p:cNvSpPr txBox="1"/>
            <p:nvPr/>
          </p:nvSpPr>
          <p:spPr>
            <a:xfrm>
              <a:off x="447179" y="6348045"/>
              <a:ext cx="5579996" cy="369332"/>
            </a:xfrm>
            <a:prstGeom prst="rect">
              <a:avLst/>
            </a:prstGeom>
            <a:noFill/>
          </p:spPr>
          <p:txBody>
            <a:bodyPr wrap="square" rtlCol="0">
              <a:spAutoFit/>
            </a:bodyPr>
            <a:lstStyle/>
            <a:p>
              <a:r>
                <a:rPr lang="en-US" dirty="0"/>
                <a:t>Red Poppy by Georgia O’Keefe</a:t>
              </a:r>
              <a:endParaRPr lang="en-GB" dirty="0"/>
            </a:p>
          </p:txBody>
        </p:sp>
        <p:sp>
          <p:nvSpPr>
            <p:cNvPr id="8" name="TextBox 7"/>
            <p:cNvSpPr txBox="1"/>
            <p:nvPr/>
          </p:nvSpPr>
          <p:spPr>
            <a:xfrm>
              <a:off x="6432944" y="6377541"/>
              <a:ext cx="5326625" cy="369332"/>
            </a:xfrm>
            <a:prstGeom prst="rect">
              <a:avLst/>
            </a:prstGeom>
            <a:noFill/>
          </p:spPr>
          <p:txBody>
            <a:bodyPr wrap="square" rtlCol="0">
              <a:spAutoFit/>
            </a:bodyPr>
            <a:lstStyle/>
            <a:p>
              <a:r>
                <a:rPr lang="en-US" dirty="0"/>
                <a:t>The Artist’s Garden at </a:t>
              </a:r>
              <a:r>
                <a:rPr lang="en-US" dirty="0" err="1"/>
                <a:t>Giverny</a:t>
              </a:r>
              <a:r>
                <a:rPr lang="en-US" dirty="0"/>
                <a:t> by Claude Monet</a:t>
              </a:r>
              <a:endParaRPr lang="en-GB" dirty="0"/>
            </a:p>
          </p:txBody>
        </p:sp>
      </p:grpSp>
    </p:spTree>
    <p:extLst>
      <p:ext uri="{BB962C8B-B14F-4D97-AF65-F5344CB8AC3E}">
        <p14:creationId xmlns:p14="http://schemas.microsoft.com/office/powerpoint/2010/main" val="241365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088010"/>
            <a:ext cx="10515600" cy="4908602"/>
          </a:xfrm>
        </p:spPr>
        <p:txBody>
          <a:bodyPr/>
          <a:lstStyle/>
          <a:p>
            <a:pPr marL="0" indent="0">
              <a:buNone/>
            </a:pPr>
            <a:endParaRPr lang="en-GB" dirty="0"/>
          </a:p>
        </p:txBody>
      </p:sp>
      <p:grpSp>
        <p:nvGrpSpPr>
          <p:cNvPr id="10" name="Group 9"/>
          <p:cNvGrpSpPr/>
          <p:nvPr/>
        </p:nvGrpSpPr>
        <p:grpSpPr>
          <a:xfrm>
            <a:off x="1192337" y="1486890"/>
            <a:ext cx="9807326" cy="4945229"/>
            <a:chOff x="838200" y="1826860"/>
            <a:chExt cx="9807326" cy="494522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826860"/>
              <a:ext cx="5441453" cy="453454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7926" y="1826860"/>
              <a:ext cx="3657600" cy="4614672"/>
            </a:xfrm>
            <a:prstGeom prst="rect">
              <a:avLst/>
            </a:prstGeom>
          </p:spPr>
        </p:pic>
        <p:sp>
          <p:nvSpPr>
            <p:cNvPr id="8" name="TextBox 7"/>
            <p:cNvSpPr txBox="1"/>
            <p:nvPr/>
          </p:nvSpPr>
          <p:spPr>
            <a:xfrm>
              <a:off x="838200" y="6361402"/>
              <a:ext cx="5441452" cy="374059"/>
            </a:xfrm>
            <a:prstGeom prst="rect">
              <a:avLst/>
            </a:prstGeom>
            <a:noFill/>
          </p:spPr>
          <p:txBody>
            <a:bodyPr wrap="square" rtlCol="0">
              <a:spAutoFit/>
            </a:bodyPr>
            <a:lstStyle/>
            <a:p>
              <a:r>
                <a:rPr lang="en-US" dirty="0"/>
                <a:t>Le Mont Sainte-</a:t>
              </a:r>
              <a:r>
                <a:rPr lang="en-US" dirty="0" err="1"/>
                <a:t>Victoire</a:t>
              </a:r>
              <a:r>
                <a:rPr lang="en-US" dirty="0"/>
                <a:t> by Paul Cezanne</a:t>
              </a:r>
              <a:endParaRPr lang="en-GB" dirty="0"/>
            </a:p>
          </p:txBody>
        </p:sp>
        <p:sp>
          <p:nvSpPr>
            <p:cNvPr id="9" name="TextBox 8"/>
            <p:cNvSpPr txBox="1"/>
            <p:nvPr/>
          </p:nvSpPr>
          <p:spPr>
            <a:xfrm>
              <a:off x="6987926" y="6402757"/>
              <a:ext cx="3657600" cy="369332"/>
            </a:xfrm>
            <a:prstGeom prst="rect">
              <a:avLst/>
            </a:prstGeom>
            <a:noFill/>
          </p:spPr>
          <p:txBody>
            <a:bodyPr wrap="square" rtlCol="0">
              <a:spAutoFit/>
            </a:bodyPr>
            <a:lstStyle/>
            <a:p>
              <a:r>
                <a:rPr lang="en-US" dirty="0"/>
                <a:t>Sunflowers by Vincent van Gogh</a:t>
              </a:r>
              <a:endParaRPr lang="en-GB" dirty="0"/>
            </a:p>
          </p:txBody>
        </p:sp>
      </p:grpSp>
    </p:spTree>
    <p:extLst>
      <p:ext uri="{BB962C8B-B14F-4D97-AF65-F5344CB8AC3E}">
        <p14:creationId xmlns:p14="http://schemas.microsoft.com/office/powerpoint/2010/main" val="3504485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413801"/>
            <a:ext cx="10515600" cy="5079683"/>
          </a:xfrm>
        </p:spPr>
        <p:txBody>
          <a:bodyPr>
            <a:normAutofit/>
          </a:bodyPr>
          <a:lstStyle/>
          <a:p>
            <a:pPr marL="0" indent="0">
              <a:buNone/>
            </a:pPr>
            <a:r>
              <a:rPr lang="en-US" dirty="0">
                <a:latin typeface="Futura Bk BT" panose="020B0502020204020303" pitchFamily="34" charset="0"/>
              </a:rPr>
              <a:t>Most </a:t>
            </a:r>
            <a:r>
              <a:rPr lang="en-US" dirty="0" err="1">
                <a:latin typeface="Futura Bk BT" panose="020B0502020204020303" pitchFamily="34" charset="0"/>
              </a:rPr>
              <a:t>colours</a:t>
            </a:r>
            <a:r>
              <a:rPr lang="en-US" dirty="0">
                <a:latin typeface="Futura Bk BT" panose="020B0502020204020303" pitchFamily="34" charset="0"/>
              </a:rPr>
              <a:t> in plants are produced by pigments.</a:t>
            </a:r>
          </a:p>
          <a:p>
            <a:pPr marL="0" indent="0">
              <a:buNone/>
            </a:pPr>
            <a:endParaRPr lang="en-US" dirty="0">
              <a:latin typeface="Futura Bk BT" panose="020B0502020204020303" pitchFamily="34" charset="0"/>
            </a:endParaRPr>
          </a:p>
          <a:p>
            <a:pPr marL="0" indent="0">
              <a:buNone/>
            </a:pPr>
            <a:r>
              <a:rPr lang="en-US" dirty="0">
                <a:latin typeface="Futura Bk BT" panose="020B0502020204020303" pitchFamily="34" charset="0"/>
              </a:rPr>
              <a:t>A pigment is a </a:t>
            </a:r>
            <a:r>
              <a:rPr lang="en-US" dirty="0" err="1">
                <a:latin typeface="Futura Bk BT" panose="020B0502020204020303" pitchFamily="34" charset="0"/>
              </a:rPr>
              <a:t>coloured</a:t>
            </a:r>
            <a:r>
              <a:rPr lang="en-US" dirty="0">
                <a:latin typeface="Futura Bk BT" panose="020B0502020204020303" pitchFamily="34" charset="0"/>
              </a:rPr>
              <a:t> material that doesn’t dissolve in water.</a:t>
            </a:r>
          </a:p>
          <a:p>
            <a:pPr marL="0" indent="0">
              <a:buNone/>
            </a:pPr>
            <a:endParaRPr lang="en-US" dirty="0">
              <a:latin typeface="Futura Bk BT" panose="020B0502020204020303" pitchFamily="34" charset="0"/>
            </a:endParaRPr>
          </a:p>
          <a:p>
            <a:pPr marL="0" indent="0">
              <a:buNone/>
            </a:pPr>
            <a:r>
              <a:rPr lang="en-US" dirty="0">
                <a:latin typeface="Futura Bk BT" panose="020B0502020204020303" pitchFamily="34" charset="0"/>
              </a:rPr>
              <a:t>Natural pigments can be found in plants, animals and minerals.</a:t>
            </a:r>
          </a:p>
          <a:p>
            <a:pPr marL="0" indent="0">
              <a:buNone/>
            </a:pPr>
            <a:endParaRPr lang="en-US" dirty="0">
              <a:latin typeface="Futura Bk BT" panose="020B0502020204020303" pitchFamily="34" charset="0"/>
            </a:endParaRPr>
          </a:p>
          <a:p>
            <a:pPr marL="0" indent="0">
              <a:buNone/>
            </a:pPr>
            <a:r>
              <a:rPr lang="en-US" dirty="0">
                <a:latin typeface="Futura Bk BT" panose="020B0502020204020303" pitchFamily="34" charset="0"/>
              </a:rPr>
              <a:t>Pigments from plants can be found in the leaves, roots, fruit, nuts or flowers.</a:t>
            </a:r>
          </a:p>
          <a:p>
            <a:pPr marL="0" indent="0">
              <a:buNone/>
            </a:pPr>
            <a:endParaRPr lang="en-US" dirty="0">
              <a:latin typeface="Futura Bk BT" panose="020B0502020204020303" pitchFamily="34" charset="0"/>
            </a:endParaRPr>
          </a:p>
          <a:p>
            <a:pPr marL="0" indent="0">
              <a:buNone/>
            </a:pPr>
            <a:r>
              <a:rPr lang="en-US" dirty="0">
                <a:latin typeface="Futura Bk BT" panose="020B0502020204020303" pitchFamily="34" charset="0"/>
              </a:rPr>
              <a:t>These natural pigments can be used to make paints and dyes.</a:t>
            </a:r>
            <a:endParaRPr lang="en-GB" dirty="0">
              <a:latin typeface="Futura Bk BT" panose="020B0502020204020303" pitchFamily="34" charset="0"/>
            </a:endParaRPr>
          </a:p>
        </p:txBody>
      </p:sp>
    </p:spTree>
    <p:extLst>
      <p:ext uri="{BB962C8B-B14F-4D97-AF65-F5344CB8AC3E}">
        <p14:creationId xmlns:p14="http://schemas.microsoft.com/office/powerpoint/2010/main" val="4170093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79"/>
            <a:ext cx="10515600" cy="732155"/>
          </a:xfrm>
        </p:spPr>
        <p:txBody>
          <a:bodyPr/>
          <a:lstStyle/>
          <a:p>
            <a:endParaRPr lang="en-GB"/>
          </a:p>
        </p:txBody>
      </p:sp>
      <p:sp>
        <p:nvSpPr>
          <p:cNvPr id="3" name="Content Placeholder 2"/>
          <p:cNvSpPr>
            <a:spLocks noGrp="1"/>
          </p:cNvSpPr>
          <p:nvPr>
            <p:ph idx="1"/>
          </p:nvPr>
        </p:nvSpPr>
        <p:spPr/>
        <p:txBody>
          <a:bodyPr/>
          <a:lstStyle/>
          <a:p>
            <a:pPr marL="0" indent="0">
              <a:buNone/>
            </a:pPr>
            <a:r>
              <a:rPr lang="en-US" dirty="0">
                <a:latin typeface="Futura Bk BT" panose="020B0502020204020303" pitchFamily="34" charset="0"/>
              </a:rPr>
              <a:t>Most plant leaves are green. This is because of a pigment called </a:t>
            </a:r>
            <a:r>
              <a:rPr lang="en-US" dirty="0" err="1">
                <a:latin typeface="Futura Bk BT" panose="020B0502020204020303" pitchFamily="34" charset="0"/>
              </a:rPr>
              <a:t>Chloropyll</a:t>
            </a:r>
            <a:r>
              <a:rPr lang="en-US" dirty="0">
                <a:latin typeface="Futura Bk BT" panose="020B0502020204020303" pitchFamily="34" charset="0"/>
              </a:rPr>
              <a:t>.</a:t>
            </a:r>
          </a:p>
          <a:p>
            <a:pPr marL="0" indent="0">
              <a:buNone/>
            </a:pPr>
            <a:endParaRPr lang="en-US" dirty="0">
              <a:latin typeface="Futura Bk BT" panose="020B0502020204020303" pitchFamily="34" charset="0"/>
            </a:endParaRPr>
          </a:p>
          <a:p>
            <a:pPr marL="0" indent="0">
              <a:buNone/>
            </a:pPr>
            <a:r>
              <a:rPr lang="en-US" dirty="0">
                <a:latin typeface="Futura Bk BT" panose="020B0502020204020303" pitchFamily="34" charset="0"/>
              </a:rPr>
              <a:t>Chlorophyll allows the plant to absorb sunlight which it uses to make food.</a:t>
            </a:r>
          </a:p>
          <a:p>
            <a:pPr marL="0" indent="0">
              <a:buNone/>
            </a:pPr>
            <a:endParaRPr lang="en-US" dirty="0">
              <a:latin typeface="Futura Bk BT" panose="020B0502020204020303" pitchFamily="34" charset="0"/>
            </a:endParaRPr>
          </a:p>
          <a:p>
            <a:pPr marL="0" indent="0">
              <a:buNone/>
            </a:pPr>
            <a:r>
              <a:rPr lang="en-US" dirty="0">
                <a:latin typeface="Futura Bk BT" panose="020B0502020204020303" pitchFamily="34" charset="0"/>
              </a:rPr>
              <a:t>There are lots of different shades of green in nature.</a:t>
            </a:r>
            <a:endParaRPr lang="en-GB" dirty="0">
              <a:latin typeface="Futura Bk BT" panose="020B05020202040203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135" y="5051964"/>
            <a:ext cx="1040130" cy="168021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663864">
            <a:off x="10535343" y="3161189"/>
            <a:ext cx="1040130" cy="1680210"/>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467076">
            <a:off x="8611154" y="5013440"/>
            <a:ext cx="1040130" cy="168021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2646" y="5013440"/>
            <a:ext cx="1040130" cy="1680210"/>
          </a:xfrm>
          <a:prstGeom prst="rect">
            <a:avLst/>
          </a:prstGeom>
        </p:spPr>
      </p:pic>
    </p:spTree>
    <p:extLst>
      <p:ext uri="{BB962C8B-B14F-4D97-AF65-F5344CB8AC3E}">
        <p14:creationId xmlns:p14="http://schemas.microsoft.com/office/powerpoint/2010/main" val="2701804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6758" y="1190784"/>
            <a:ext cx="7619861" cy="4396074"/>
          </a:xfrm>
        </p:spPr>
      </p:pic>
      <p:sp>
        <p:nvSpPr>
          <p:cNvPr id="5" name="TextBox 4"/>
          <p:cNvSpPr txBox="1"/>
          <p:nvPr/>
        </p:nvSpPr>
        <p:spPr>
          <a:xfrm>
            <a:off x="230907" y="5680363"/>
            <a:ext cx="11471564" cy="707886"/>
          </a:xfrm>
          <a:prstGeom prst="rect">
            <a:avLst/>
          </a:prstGeom>
          <a:noFill/>
        </p:spPr>
        <p:txBody>
          <a:bodyPr wrap="square" rtlCol="0">
            <a:spAutoFit/>
          </a:bodyPr>
          <a:lstStyle/>
          <a:p>
            <a:r>
              <a:rPr lang="en-US" sz="2000" dirty="0">
                <a:latin typeface="Futura Bk BT" panose="020B0502020204020303" pitchFamily="34" charset="0"/>
              </a:rPr>
              <a:t>This is a famous painting by Henri Rousseau called Tiger in a Tropical Storm.</a:t>
            </a:r>
          </a:p>
          <a:p>
            <a:r>
              <a:rPr lang="en-US" sz="2000" dirty="0">
                <a:latin typeface="Futura Bk BT" panose="020B0502020204020303" pitchFamily="34" charset="0"/>
              </a:rPr>
              <a:t>How many different shades of green can you see?</a:t>
            </a:r>
            <a:endParaRPr lang="en-GB" sz="2000" dirty="0">
              <a:latin typeface="Futura Bk BT" panose="020B0502020204020303" pitchFamily="34" charset="0"/>
            </a:endParaRPr>
          </a:p>
        </p:txBody>
      </p:sp>
    </p:spTree>
    <p:extLst>
      <p:ext uri="{BB962C8B-B14F-4D97-AF65-F5344CB8AC3E}">
        <p14:creationId xmlns:p14="http://schemas.microsoft.com/office/powerpoint/2010/main" val="620445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US" dirty="0">
                <a:latin typeface="Futura Bk BT" panose="020B0502020204020303" pitchFamily="34" charset="0"/>
              </a:rPr>
              <a:t>Many plants have </a:t>
            </a:r>
            <a:r>
              <a:rPr lang="en-US" dirty="0" err="1">
                <a:latin typeface="Futura Bk BT" panose="020B0502020204020303" pitchFamily="34" charset="0"/>
              </a:rPr>
              <a:t>colourful</a:t>
            </a:r>
            <a:r>
              <a:rPr lang="en-US" dirty="0">
                <a:latin typeface="Futura Bk BT" panose="020B0502020204020303" pitchFamily="34" charset="0"/>
              </a:rPr>
              <a:t> flowers to stand out against a green background to attract pollinators like bees.</a:t>
            </a:r>
          </a:p>
          <a:p>
            <a:pPr marL="0" indent="0">
              <a:buNone/>
            </a:pPr>
            <a:endParaRPr lang="en-US" dirty="0">
              <a:latin typeface="Futura Bk BT" panose="020B0502020204020303" pitchFamily="34" charset="0"/>
            </a:endParaRPr>
          </a:p>
          <a:p>
            <a:pPr marL="0" indent="0">
              <a:buNone/>
            </a:pPr>
            <a:r>
              <a:rPr lang="en-US" dirty="0">
                <a:latin typeface="Futura Bk BT" panose="020B0502020204020303" pitchFamily="34" charset="0"/>
              </a:rPr>
              <a:t>Pigments in the flower petal create the </a:t>
            </a:r>
            <a:r>
              <a:rPr lang="en-US" dirty="0" err="1">
                <a:latin typeface="Futura Bk BT" panose="020B0502020204020303" pitchFamily="34" charset="0"/>
              </a:rPr>
              <a:t>colours</a:t>
            </a:r>
            <a:r>
              <a:rPr lang="en-US" dirty="0">
                <a:latin typeface="Futura Bk BT" panose="020B0502020204020303" pitchFamily="34" charset="0"/>
              </a:rPr>
              <a:t> that we see.</a:t>
            </a:r>
          </a:p>
          <a:p>
            <a:pPr marL="0" indent="0">
              <a:buNone/>
            </a:pPr>
            <a:endParaRPr lang="en-US" dirty="0">
              <a:latin typeface="Futura Bk BT" panose="020B0502020204020303" pitchFamily="34" charset="0"/>
            </a:endParaRPr>
          </a:p>
          <a:p>
            <a:pPr marL="0" indent="0">
              <a:buNone/>
            </a:pPr>
            <a:endParaRPr lang="en-GB" dirty="0">
              <a:latin typeface="Futura Bk BT" panose="020B05020202040203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494" y="3620834"/>
            <a:ext cx="3160156" cy="288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6814" y="3620834"/>
            <a:ext cx="3160156" cy="2880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2566" y="3665169"/>
            <a:ext cx="3160156" cy="2880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9290" y="3665169"/>
            <a:ext cx="3160156" cy="2880000"/>
          </a:xfrm>
          <a:prstGeom prst="rect">
            <a:avLst/>
          </a:prstGeom>
        </p:spPr>
      </p:pic>
    </p:spTree>
    <p:extLst>
      <p:ext uri="{BB962C8B-B14F-4D97-AF65-F5344CB8AC3E}">
        <p14:creationId xmlns:p14="http://schemas.microsoft.com/office/powerpoint/2010/main" val="1132468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755</TotalTime>
  <Words>462</Words>
  <Application>Microsoft Office PowerPoint</Application>
  <PresentationFormat>Widescreen</PresentationFormat>
  <Paragraphs>47</Paragraphs>
  <Slides>15</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1" baseType="lpstr">
      <vt:lpstr>Arial</vt:lpstr>
      <vt:lpstr>Calibri</vt:lpstr>
      <vt:lpstr>Futura Bk BT</vt:lpstr>
      <vt:lpstr>Office Theme</vt:lpstr>
      <vt:lpstr>Acrobat Document</vt:lpstr>
      <vt:lpstr>Adobe Acrobat Document</vt:lpstr>
      <vt:lpstr>Colour in Nature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 in Nature</dc:title>
  <dc:creator>Bronwen Richards</dc:creator>
  <cp:lastModifiedBy>Bronwen Richards</cp:lastModifiedBy>
  <cp:revision>34</cp:revision>
  <dcterms:created xsi:type="dcterms:W3CDTF">2020-08-09T13:02:31Z</dcterms:created>
  <dcterms:modified xsi:type="dcterms:W3CDTF">2020-09-07T10:37:58Z</dcterms:modified>
</cp:coreProperties>
</file>