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pt" ContentType="application/vnd.ms-powerpoint"/>
  <Default Extension="emf" ContentType="image/x-emf"/>
  <Default Extension="vml" ContentType="application/vnd.openxmlformats-officedocument.vmlDrawin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handoutMasterIdLst>
    <p:handoutMasterId r:id="rId70"/>
  </p:handoutMasterIdLst>
  <p:sldIdLst>
    <p:sldId id="426" r:id="rId2"/>
    <p:sldId id="1222" r:id="rId3"/>
    <p:sldId id="1242" r:id="rId4"/>
    <p:sldId id="1240" r:id="rId5"/>
    <p:sldId id="1212" r:id="rId6"/>
    <p:sldId id="1262" r:id="rId7"/>
    <p:sldId id="1184" r:id="rId8"/>
    <p:sldId id="604" r:id="rId9"/>
    <p:sldId id="522" r:id="rId10"/>
    <p:sldId id="556" r:id="rId11"/>
    <p:sldId id="557" r:id="rId12"/>
    <p:sldId id="558" r:id="rId13"/>
    <p:sldId id="559" r:id="rId14"/>
    <p:sldId id="560" r:id="rId15"/>
    <p:sldId id="561" r:id="rId16"/>
    <p:sldId id="562" r:id="rId17"/>
    <p:sldId id="564" r:id="rId18"/>
    <p:sldId id="565" r:id="rId19"/>
    <p:sldId id="997" r:id="rId20"/>
    <p:sldId id="1180" r:id="rId21"/>
    <p:sldId id="1181" r:id="rId22"/>
    <p:sldId id="1177" r:id="rId23"/>
    <p:sldId id="1138" r:id="rId24"/>
    <p:sldId id="1255" r:id="rId25"/>
    <p:sldId id="1256" r:id="rId26"/>
    <p:sldId id="610" r:id="rId27"/>
    <p:sldId id="1257" r:id="rId28"/>
    <p:sldId id="613" r:id="rId29"/>
    <p:sldId id="861" r:id="rId30"/>
    <p:sldId id="1258" r:id="rId31"/>
    <p:sldId id="860" r:id="rId32"/>
    <p:sldId id="1263" r:id="rId33"/>
    <p:sldId id="566" r:id="rId34"/>
    <p:sldId id="506" r:id="rId35"/>
    <p:sldId id="505" r:id="rId36"/>
    <p:sldId id="635" r:id="rId37"/>
    <p:sldId id="1239" r:id="rId38"/>
    <p:sldId id="687" r:id="rId39"/>
    <p:sldId id="507" r:id="rId40"/>
    <p:sldId id="636" r:id="rId41"/>
    <p:sldId id="706" r:id="rId42"/>
    <p:sldId id="1250" r:id="rId43"/>
    <p:sldId id="1259" r:id="rId44"/>
    <p:sldId id="1260" r:id="rId45"/>
    <p:sldId id="1261" r:id="rId46"/>
    <p:sldId id="1093" r:id="rId47"/>
    <p:sldId id="1226" r:id="rId48"/>
    <p:sldId id="1227" r:id="rId49"/>
    <p:sldId id="1237" r:id="rId50"/>
    <p:sldId id="1228" r:id="rId51"/>
    <p:sldId id="1243" r:id="rId52"/>
    <p:sldId id="1244" r:id="rId53"/>
    <p:sldId id="1245" r:id="rId54"/>
    <p:sldId id="1229" r:id="rId55"/>
    <p:sldId id="1230" r:id="rId56"/>
    <p:sldId id="1251" r:id="rId57"/>
    <p:sldId id="1252" r:id="rId58"/>
    <p:sldId id="1253" r:id="rId59"/>
    <p:sldId id="1254" r:id="rId60"/>
    <p:sldId id="1246" r:id="rId61"/>
    <p:sldId id="1248" r:id="rId62"/>
    <p:sldId id="1247" r:id="rId63"/>
    <p:sldId id="1231" r:id="rId64"/>
    <p:sldId id="1232" r:id="rId65"/>
    <p:sldId id="1233" r:id="rId66"/>
    <p:sldId id="1234" r:id="rId67"/>
    <p:sldId id="1224" r:id="rId68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9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075" autoAdjust="0"/>
    <p:restoredTop sz="96719" autoAdjust="0"/>
  </p:normalViewPr>
  <p:slideViewPr>
    <p:cSldViewPr>
      <p:cViewPr>
        <p:scale>
          <a:sx n="140" d="100"/>
          <a:sy n="140" d="100"/>
        </p:scale>
        <p:origin x="1552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3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handoutMaster" Target="handoutMasters/handoutMaster1.xml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BB1CBE-90D1-4EB7-B3AB-9A4647F59954}" type="doc">
      <dgm:prSet loTypeId="urn:microsoft.com/office/officeart/2005/8/layout/cycle6" loCatId="cycle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sv-SE"/>
        </a:p>
      </dgm:t>
    </dgm:pt>
    <dgm:pt modelId="{F563A330-E6B9-4202-A938-69804304CA46}">
      <dgm:prSet phldrT="[Text]" custT="1"/>
      <dgm:spPr/>
      <dgm:t>
        <a:bodyPr/>
        <a:lstStyle/>
        <a:p>
          <a:r>
            <a:rPr lang="sv-SE" sz="1200" dirty="0" smtClean="0"/>
            <a:t>Familjecentralen</a:t>
          </a:r>
          <a:endParaRPr lang="sv-SE" sz="1200" dirty="0"/>
        </a:p>
      </dgm:t>
    </dgm:pt>
    <dgm:pt modelId="{CF3FB2DA-B3C8-40E9-A921-C8C288A3A496}" type="parTrans" cxnId="{F46341F3-752B-427E-A51B-EE88F224C5AF}">
      <dgm:prSet/>
      <dgm:spPr/>
      <dgm:t>
        <a:bodyPr/>
        <a:lstStyle/>
        <a:p>
          <a:endParaRPr lang="sv-SE"/>
        </a:p>
      </dgm:t>
    </dgm:pt>
    <dgm:pt modelId="{E39BE3A5-BAC6-4526-96B3-113CC190772C}" type="sibTrans" cxnId="{F46341F3-752B-427E-A51B-EE88F224C5AF}">
      <dgm:prSet/>
      <dgm:spPr/>
      <dgm:t>
        <a:bodyPr/>
        <a:lstStyle/>
        <a:p>
          <a:endParaRPr lang="sv-SE"/>
        </a:p>
      </dgm:t>
    </dgm:pt>
    <dgm:pt modelId="{88D3B6BB-D231-46BA-AE00-004475ECB212}">
      <dgm:prSet phldrT="[Text]" custT="1"/>
      <dgm:spPr/>
      <dgm:t>
        <a:bodyPr/>
        <a:lstStyle/>
        <a:p>
          <a:r>
            <a:rPr lang="sv-SE" sz="1200" dirty="0" smtClean="0"/>
            <a:t>Familjehuset</a:t>
          </a:r>
          <a:endParaRPr lang="sv-SE" sz="1200" dirty="0"/>
        </a:p>
      </dgm:t>
    </dgm:pt>
    <dgm:pt modelId="{BC5F1314-3482-4331-BAE0-180617AE1586}" type="parTrans" cxnId="{795BDAF6-51B8-40ED-A16B-E50E66E4666B}">
      <dgm:prSet/>
      <dgm:spPr/>
      <dgm:t>
        <a:bodyPr/>
        <a:lstStyle/>
        <a:p>
          <a:endParaRPr lang="sv-SE"/>
        </a:p>
      </dgm:t>
    </dgm:pt>
    <dgm:pt modelId="{190D8300-F61D-488F-B1E3-5353B4CA26AE}" type="sibTrans" cxnId="{795BDAF6-51B8-40ED-A16B-E50E66E4666B}">
      <dgm:prSet/>
      <dgm:spPr/>
      <dgm:t>
        <a:bodyPr/>
        <a:lstStyle/>
        <a:p>
          <a:endParaRPr lang="sv-SE"/>
        </a:p>
      </dgm:t>
    </dgm:pt>
    <dgm:pt modelId="{C28E4836-8C54-4F16-A2B7-538B484F085B}">
      <dgm:prSet phldrT="[Text]" custT="1"/>
      <dgm:spPr/>
      <dgm:t>
        <a:bodyPr/>
        <a:lstStyle/>
        <a:p>
          <a:r>
            <a:rPr lang="sv-SE" sz="1200" dirty="0" smtClean="0"/>
            <a:t>Förskola</a:t>
          </a:r>
          <a:endParaRPr lang="sv-SE" sz="1200" dirty="0"/>
        </a:p>
      </dgm:t>
    </dgm:pt>
    <dgm:pt modelId="{57B550D5-847D-413B-871C-54D406A56A11}" type="parTrans" cxnId="{66C074DC-1363-4DA9-BED9-1818C9E5149C}">
      <dgm:prSet/>
      <dgm:spPr/>
      <dgm:t>
        <a:bodyPr/>
        <a:lstStyle/>
        <a:p>
          <a:endParaRPr lang="sv-SE"/>
        </a:p>
      </dgm:t>
    </dgm:pt>
    <dgm:pt modelId="{DC4FCC02-0504-4155-9983-F4439572B1D1}" type="sibTrans" cxnId="{66C074DC-1363-4DA9-BED9-1818C9E5149C}">
      <dgm:prSet/>
      <dgm:spPr/>
      <dgm:t>
        <a:bodyPr/>
        <a:lstStyle/>
        <a:p>
          <a:endParaRPr lang="sv-SE"/>
        </a:p>
      </dgm:t>
    </dgm:pt>
    <dgm:pt modelId="{6FE2A571-5EC9-456E-889F-58AD3B0A34A8}">
      <dgm:prSet phldrT="[Text]" custT="1"/>
      <dgm:spPr/>
      <dgm:t>
        <a:bodyPr/>
        <a:lstStyle/>
        <a:p>
          <a:r>
            <a:rPr lang="sv-SE" sz="1200" dirty="0" smtClean="0"/>
            <a:t>Grundskola + elevhälsa</a:t>
          </a:r>
          <a:endParaRPr lang="sv-SE" sz="1200" dirty="0"/>
        </a:p>
      </dgm:t>
    </dgm:pt>
    <dgm:pt modelId="{8FD31713-1B7D-46EF-B283-09D012936238}" type="parTrans" cxnId="{C6244735-BA24-42F4-AF4F-F82F932F36FC}">
      <dgm:prSet/>
      <dgm:spPr/>
      <dgm:t>
        <a:bodyPr/>
        <a:lstStyle/>
        <a:p>
          <a:endParaRPr lang="sv-SE"/>
        </a:p>
      </dgm:t>
    </dgm:pt>
    <dgm:pt modelId="{EBC35C2A-CACD-455A-9B6A-2D81985B0D22}" type="sibTrans" cxnId="{C6244735-BA24-42F4-AF4F-F82F932F36FC}">
      <dgm:prSet/>
      <dgm:spPr/>
      <dgm:t>
        <a:bodyPr/>
        <a:lstStyle/>
        <a:p>
          <a:endParaRPr lang="sv-SE"/>
        </a:p>
      </dgm:t>
    </dgm:pt>
    <dgm:pt modelId="{226B131E-FAF2-43C7-A029-C74CB10A36D5}">
      <dgm:prSet phldrT="[Text]" custT="1"/>
      <dgm:spPr/>
      <dgm:t>
        <a:bodyPr/>
        <a:lstStyle/>
        <a:p>
          <a:r>
            <a:rPr lang="sv-SE" sz="1200" dirty="0" smtClean="0"/>
            <a:t>Gymnasiet + elevhälsa</a:t>
          </a:r>
        </a:p>
      </dgm:t>
    </dgm:pt>
    <dgm:pt modelId="{404488A8-EB08-4C65-82CC-CAE995A5E061}" type="parTrans" cxnId="{2A7D610E-8F23-4703-893B-3D9D5BC5FAD9}">
      <dgm:prSet/>
      <dgm:spPr/>
      <dgm:t>
        <a:bodyPr/>
        <a:lstStyle/>
        <a:p>
          <a:endParaRPr lang="sv-SE"/>
        </a:p>
      </dgm:t>
    </dgm:pt>
    <dgm:pt modelId="{883706EC-F300-47C9-94C9-567ACDBCCD97}" type="sibTrans" cxnId="{2A7D610E-8F23-4703-893B-3D9D5BC5FAD9}">
      <dgm:prSet/>
      <dgm:spPr/>
      <dgm:t>
        <a:bodyPr/>
        <a:lstStyle/>
        <a:p>
          <a:endParaRPr lang="sv-SE"/>
        </a:p>
      </dgm:t>
    </dgm:pt>
    <dgm:pt modelId="{50726691-6795-4B35-96A4-5D7D2470F3C9}">
      <dgm:prSet phldrT="[Text]" custT="1"/>
      <dgm:spPr/>
      <dgm:t>
        <a:bodyPr/>
        <a:lstStyle/>
        <a:p>
          <a:r>
            <a:rPr lang="sv-SE" sz="1200" dirty="0" smtClean="0"/>
            <a:t>Andra studieformer</a:t>
          </a:r>
        </a:p>
      </dgm:t>
    </dgm:pt>
    <dgm:pt modelId="{C20D0E36-3B92-4705-840C-01EB655CCC26}" type="parTrans" cxnId="{A229C06F-11D5-45D1-BBB4-5EF4162F185C}">
      <dgm:prSet/>
      <dgm:spPr/>
      <dgm:t>
        <a:bodyPr/>
        <a:lstStyle/>
        <a:p>
          <a:endParaRPr lang="sv-SE"/>
        </a:p>
      </dgm:t>
    </dgm:pt>
    <dgm:pt modelId="{E465DE36-23EF-4063-99DD-FB2D50147F45}" type="sibTrans" cxnId="{A229C06F-11D5-45D1-BBB4-5EF4162F185C}">
      <dgm:prSet/>
      <dgm:spPr/>
      <dgm:t>
        <a:bodyPr/>
        <a:lstStyle/>
        <a:p>
          <a:endParaRPr lang="sv-SE"/>
        </a:p>
      </dgm:t>
    </dgm:pt>
    <dgm:pt modelId="{FB75A5CE-3668-4B57-9498-BBDE92CBBD91}">
      <dgm:prSet phldrT="[Text]" custT="1"/>
      <dgm:spPr/>
      <dgm:t>
        <a:bodyPr/>
        <a:lstStyle/>
        <a:p>
          <a:r>
            <a:rPr lang="sv-SE" sz="1200" dirty="0" smtClean="0"/>
            <a:t>Yrkesskolan</a:t>
          </a:r>
        </a:p>
      </dgm:t>
    </dgm:pt>
    <dgm:pt modelId="{FE6F720C-CF93-4DC1-BF5C-38C4024388D7}" type="parTrans" cxnId="{9BA721F4-A72C-4897-B0F4-E8203D069F16}">
      <dgm:prSet/>
      <dgm:spPr/>
      <dgm:t>
        <a:bodyPr/>
        <a:lstStyle/>
        <a:p>
          <a:endParaRPr lang="sv-SE"/>
        </a:p>
      </dgm:t>
    </dgm:pt>
    <dgm:pt modelId="{EF04FDEE-6C2D-4700-A3AD-1870AA0318BA}" type="sibTrans" cxnId="{9BA721F4-A72C-4897-B0F4-E8203D069F16}">
      <dgm:prSet/>
      <dgm:spPr/>
      <dgm:t>
        <a:bodyPr/>
        <a:lstStyle/>
        <a:p>
          <a:endParaRPr lang="sv-SE"/>
        </a:p>
      </dgm:t>
    </dgm:pt>
    <dgm:pt modelId="{199810FD-1EF7-471E-9269-5C49317CE8DE}">
      <dgm:prSet phldrT="[Text]" custT="1"/>
      <dgm:spPr/>
      <dgm:t>
        <a:bodyPr/>
        <a:lstStyle/>
        <a:p>
          <a:r>
            <a:rPr lang="sv-SE" sz="1200" dirty="0" smtClean="0"/>
            <a:t>Socialtjänsten Barn och Familj</a:t>
          </a:r>
        </a:p>
      </dgm:t>
    </dgm:pt>
    <dgm:pt modelId="{EFDBD29C-9A72-456E-A9B2-BB99CBDFAEF1}" type="parTrans" cxnId="{86269839-6963-47FA-8BD2-55019535BE82}">
      <dgm:prSet/>
      <dgm:spPr/>
      <dgm:t>
        <a:bodyPr/>
        <a:lstStyle/>
        <a:p>
          <a:endParaRPr lang="sv-SE"/>
        </a:p>
      </dgm:t>
    </dgm:pt>
    <dgm:pt modelId="{5EB55691-ACCB-46CE-9E05-8C0460C56EC7}" type="sibTrans" cxnId="{86269839-6963-47FA-8BD2-55019535BE82}">
      <dgm:prSet/>
      <dgm:spPr/>
      <dgm:t>
        <a:bodyPr/>
        <a:lstStyle/>
        <a:p>
          <a:endParaRPr lang="sv-SE"/>
        </a:p>
      </dgm:t>
    </dgm:pt>
    <dgm:pt modelId="{2F869178-513C-4C0D-A960-8906140721E1}">
      <dgm:prSet phldrT="[Text]" custT="1"/>
      <dgm:spPr/>
      <dgm:t>
        <a:bodyPr/>
        <a:lstStyle/>
        <a:p>
          <a:r>
            <a:rPr lang="sv-SE" sz="1200" dirty="0" smtClean="0"/>
            <a:t>Socialtjänst Ekonomiskt bistånd</a:t>
          </a:r>
        </a:p>
      </dgm:t>
    </dgm:pt>
    <dgm:pt modelId="{CC1F7B9B-25DD-42ED-861B-DA91555DA5FE}" type="parTrans" cxnId="{2A2D918B-C505-4E28-880A-069D45E4D2BE}">
      <dgm:prSet/>
      <dgm:spPr/>
      <dgm:t>
        <a:bodyPr/>
        <a:lstStyle/>
        <a:p>
          <a:endParaRPr lang="sv-SE"/>
        </a:p>
      </dgm:t>
    </dgm:pt>
    <dgm:pt modelId="{06ACAADC-70FC-4395-B547-FF39A107D8CD}" type="sibTrans" cxnId="{2A2D918B-C505-4E28-880A-069D45E4D2BE}">
      <dgm:prSet/>
      <dgm:spPr/>
      <dgm:t>
        <a:bodyPr/>
        <a:lstStyle/>
        <a:p>
          <a:endParaRPr lang="sv-SE"/>
        </a:p>
      </dgm:t>
    </dgm:pt>
    <dgm:pt modelId="{80B7287D-DFB6-4581-9620-7691CCF5C10C}">
      <dgm:prSet phldrT="[Text]" custT="1"/>
      <dgm:spPr/>
      <dgm:t>
        <a:bodyPr/>
        <a:lstStyle/>
        <a:p>
          <a:r>
            <a:rPr lang="sv-SE" sz="1200" dirty="0" smtClean="0"/>
            <a:t>Vuxenutbildning</a:t>
          </a:r>
        </a:p>
      </dgm:t>
    </dgm:pt>
    <dgm:pt modelId="{228AE650-2303-4AE1-971E-669B70631E6D}" type="parTrans" cxnId="{83AB693C-87AE-4F6D-9F57-F389DE03EDBD}">
      <dgm:prSet/>
      <dgm:spPr/>
      <dgm:t>
        <a:bodyPr/>
        <a:lstStyle/>
        <a:p>
          <a:endParaRPr lang="sv-SE"/>
        </a:p>
      </dgm:t>
    </dgm:pt>
    <dgm:pt modelId="{A5379EDA-27D8-4563-8E55-D6CC38F83B24}" type="sibTrans" cxnId="{83AB693C-87AE-4F6D-9F57-F389DE03EDBD}">
      <dgm:prSet/>
      <dgm:spPr/>
      <dgm:t>
        <a:bodyPr/>
        <a:lstStyle/>
        <a:p>
          <a:endParaRPr lang="sv-SE"/>
        </a:p>
      </dgm:t>
    </dgm:pt>
    <dgm:pt modelId="{08C43A18-2E8C-4925-9E1F-56495AA2349E}">
      <dgm:prSet phldrT="[Text]" custT="1"/>
      <dgm:spPr/>
      <dgm:t>
        <a:bodyPr/>
        <a:lstStyle/>
        <a:p>
          <a:r>
            <a:rPr lang="sv-SE" sz="1200" dirty="0" smtClean="0"/>
            <a:t>Arbetsförmedling</a:t>
          </a:r>
        </a:p>
      </dgm:t>
    </dgm:pt>
    <dgm:pt modelId="{7C0ABE61-1F94-4AC8-8BCA-565BA11DE4D0}" type="parTrans" cxnId="{B2866955-13C2-4CBB-BE9A-43CA44A69A52}">
      <dgm:prSet/>
      <dgm:spPr/>
      <dgm:t>
        <a:bodyPr/>
        <a:lstStyle/>
        <a:p>
          <a:endParaRPr lang="sv-SE"/>
        </a:p>
      </dgm:t>
    </dgm:pt>
    <dgm:pt modelId="{489B5B2C-46A7-4079-8AE5-D482758D703D}" type="sibTrans" cxnId="{B2866955-13C2-4CBB-BE9A-43CA44A69A52}">
      <dgm:prSet/>
      <dgm:spPr/>
      <dgm:t>
        <a:bodyPr/>
        <a:lstStyle/>
        <a:p>
          <a:endParaRPr lang="sv-SE"/>
        </a:p>
      </dgm:t>
    </dgm:pt>
    <dgm:pt modelId="{A0CEB483-67B5-47F0-9C27-5BFD547D7183}">
      <dgm:prSet phldrT="[Text]" custT="1"/>
      <dgm:spPr/>
      <dgm:t>
        <a:bodyPr/>
        <a:lstStyle/>
        <a:p>
          <a:r>
            <a:rPr lang="sv-SE" sz="1200" dirty="0" smtClean="0"/>
            <a:t>Arbetsmarknadsenheten</a:t>
          </a:r>
        </a:p>
      </dgm:t>
    </dgm:pt>
    <dgm:pt modelId="{C84C327D-56BD-40CA-8F0C-6BE9B7E0A8AD}" type="parTrans" cxnId="{136824C9-F5B4-4680-9951-4A6ED9E20C0A}">
      <dgm:prSet/>
      <dgm:spPr/>
      <dgm:t>
        <a:bodyPr/>
        <a:lstStyle/>
        <a:p>
          <a:endParaRPr lang="sv-SE"/>
        </a:p>
      </dgm:t>
    </dgm:pt>
    <dgm:pt modelId="{C32B317A-2636-42AD-9DFA-6517A295354C}" type="sibTrans" cxnId="{136824C9-F5B4-4680-9951-4A6ED9E20C0A}">
      <dgm:prSet/>
      <dgm:spPr/>
      <dgm:t>
        <a:bodyPr/>
        <a:lstStyle/>
        <a:p>
          <a:endParaRPr lang="sv-SE"/>
        </a:p>
      </dgm:t>
    </dgm:pt>
    <dgm:pt modelId="{1EBB9E03-498E-4DFA-B74D-39CE22EC2D04}" type="pres">
      <dgm:prSet presAssocID="{E8BB1CBE-90D1-4EB7-B3AB-9A4647F5995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45E92FA6-E292-41E0-9647-CC2CC8E09035}" type="pres">
      <dgm:prSet presAssocID="{F563A330-E6B9-4202-A938-69804304CA46}" presName="node" presStyleLbl="node1" presStyleIdx="0" presStyleCnt="12" custScaleX="12956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BF9F1FA-FEB6-4796-98BF-034AA6EFC755}" type="pres">
      <dgm:prSet presAssocID="{F563A330-E6B9-4202-A938-69804304CA46}" presName="spNode" presStyleCnt="0"/>
      <dgm:spPr/>
    </dgm:pt>
    <dgm:pt modelId="{1897A290-C6AB-4135-B896-5479D3DDD1A9}" type="pres">
      <dgm:prSet presAssocID="{E39BE3A5-BAC6-4526-96B3-113CC190772C}" presName="sibTrans" presStyleLbl="sibTrans1D1" presStyleIdx="0" presStyleCnt="12"/>
      <dgm:spPr/>
      <dgm:t>
        <a:bodyPr/>
        <a:lstStyle/>
        <a:p>
          <a:endParaRPr lang="sv-SE"/>
        </a:p>
      </dgm:t>
    </dgm:pt>
    <dgm:pt modelId="{CE8BE784-0B4A-45AD-9644-1E6D20F8F823}" type="pres">
      <dgm:prSet presAssocID="{88D3B6BB-D231-46BA-AE00-004475ECB212}" presName="node" presStyleLbl="node1" presStyleIdx="1" presStyleCnt="12" custScaleX="12130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EF93F99-E505-4B16-BF82-3DD12F404A09}" type="pres">
      <dgm:prSet presAssocID="{88D3B6BB-D231-46BA-AE00-004475ECB212}" presName="spNode" presStyleCnt="0"/>
      <dgm:spPr/>
    </dgm:pt>
    <dgm:pt modelId="{A4CD4248-1844-467F-8169-3DFECE91E914}" type="pres">
      <dgm:prSet presAssocID="{190D8300-F61D-488F-B1E3-5353B4CA26AE}" presName="sibTrans" presStyleLbl="sibTrans1D1" presStyleIdx="1" presStyleCnt="12"/>
      <dgm:spPr/>
      <dgm:t>
        <a:bodyPr/>
        <a:lstStyle/>
        <a:p>
          <a:endParaRPr lang="sv-SE"/>
        </a:p>
      </dgm:t>
    </dgm:pt>
    <dgm:pt modelId="{D602AA68-B34C-473B-A3C7-3DA5425C8FA7}" type="pres">
      <dgm:prSet presAssocID="{C28E4836-8C54-4F16-A2B7-538B484F085B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B566BED-9E63-4BB4-B88B-06A5AA094EAF}" type="pres">
      <dgm:prSet presAssocID="{C28E4836-8C54-4F16-A2B7-538B484F085B}" presName="spNode" presStyleCnt="0"/>
      <dgm:spPr/>
    </dgm:pt>
    <dgm:pt modelId="{B0C6C95A-C5D1-42A0-B332-EB5F00E47977}" type="pres">
      <dgm:prSet presAssocID="{DC4FCC02-0504-4155-9983-F4439572B1D1}" presName="sibTrans" presStyleLbl="sibTrans1D1" presStyleIdx="2" presStyleCnt="12"/>
      <dgm:spPr/>
      <dgm:t>
        <a:bodyPr/>
        <a:lstStyle/>
        <a:p>
          <a:endParaRPr lang="sv-SE"/>
        </a:p>
      </dgm:t>
    </dgm:pt>
    <dgm:pt modelId="{25EDB68E-927A-4D24-B6C7-715D5CAFFA19}" type="pres">
      <dgm:prSet presAssocID="{6FE2A571-5EC9-456E-889F-58AD3B0A34A8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E1FA75B-6401-403C-B390-27FDD91F1C7D}" type="pres">
      <dgm:prSet presAssocID="{6FE2A571-5EC9-456E-889F-58AD3B0A34A8}" presName="spNode" presStyleCnt="0"/>
      <dgm:spPr/>
    </dgm:pt>
    <dgm:pt modelId="{6B914BE2-E26C-4F85-B89B-B5A4505CAA4B}" type="pres">
      <dgm:prSet presAssocID="{EBC35C2A-CACD-455A-9B6A-2D81985B0D22}" presName="sibTrans" presStyleLbl="sibTrans1D1" presStyleIdx="3" presStyleCnt="12"/>
      <dgm:spPr/>
      <dgm:t>
        <a:bodyPr/>
        <a:lstStyle/>
        <a:p>
          <a:endParaRPr lang="sv-SE"/>
        </a:p>
      </dgm:t>
    </dgm:pt>
    <dgm:pt modelId="{1147AD18-E636-40DA-9084-DB2C504DD93B}" type="pres">
      <dgm:prSet presAssocID="{226B131E-FAF2-43C7-A029-C74CB10A36D5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77211CD-7260-41DD-B209-9FD553E14BEF}" type="pres">
      <dgm:prSet presAssocID="{226B131E-FAF2-43C7-A029-C74CB10A36D5}" presName="spNode" presStyleCnt="0"/>
      <dgm:spPr/>
    </dgm:pt>
    <dgm:pt modelId="{E99DFB13-FCEE-4786-89EF-554A392EF5AE}" type="pres">
      <dgm:prSet presAssocID="{883706EC-F300-47C9-94C9-567ACDBCCD97}" presName="sibTrans" presStyleLbl="sibTrans1D1" presStyleIdx="4" presStyleCnt="12"/>
      <dgm:spPr/>
      <dgm:t>
        <a:bodyPr/>
        <a:lstStyle/>
        <a:p>
          <a:endParaRPr lang="sv-SE"/>
        </a:p>
      </dgm:t>
    </dgm:pt>
    <dgm:pt modelId="{1078C10F-AEDC-4579-BBDE-FAB2B2F79B1B}" type="pres">
      <dgm:prSet presAssocID="{50726691-6795-4B35-96A4-5D7D2470F3C9}" presName="node" presStyleLbl="node1" presStyleIdx="5" presStyleCnt="12" custScaleX="11768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5DB7264-6FFF-4C2A-9735-85028C14B07A}" type="pres">
      <dgm:prSet presAssocID="{50726691-6795-4B35-96A4-5D7D2470F3C9}" presName="spNode" presStyleCnt="0"/>
      <dgm:spPr/>
    </dgm:pt>
    <dgm:pt modelId="{DFF8F93A-020E-440F-A07A-20ADBE4AF3DA}" type="pres">
      <dgm:prSet presAssocID="{E465DE36-23EF-4063-99DD-FB2D50147F45}" presName="sibTrans" presStyleLbl="sibTrans1D1" presStyleIdx="5" presStyleCnt="12"/>
      <dgm:spPr/>
      <dgm:t>
        <a:bodyPr/>
        <a:lstStyle/>
        <a:p>
          <a:endParaRPr lang="sv-SE"/>
        </a:p>
      </dgm:t>
    </dgm:pt>
    <dgm:pt modelId="{993E8A41-B466-4C54-B46D-633F43BF39C3}" type="pres">
      <dgm:prSet presAssocID="{FB75A5CE-3668-4B57-9498-BBDE92CBBD91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1E6D797-048B-48CC-87E7-CE100C618AF5}" type="pres">
      <dgm:prSet presAssocID="{FB75A5CE-3668-4B57-9498-BBDE92CBBD91}" presName="spNode" presStyleCnt="0"/>
      <dgm:spPr/>
    </dgm:pt>
    <dgm:pt modelId="{7ECA1184-2B88-44EE-A5B2-9BC211BA86FB}" type="pres">
      <dgm:prSet presAssocID="{EF04FDEE-6C2D-4700-A3AD-1870AA0318BA}" presName="sibTrans" presStyleLbl="sibTrans1D1" presStyleIdx="6" presStyleCnt="12"/>
      <dgm:spPr/>
      <dgm:t>
        <a:bodyPr/>
        <a:lstStyle/>
        <a:p>
          <a:endParaRPr lang="sv-SE"/>
        </a:p>
      </dgm:t>
    </dgm:pt>
    <dgm:pt modelId="{D222EBED-80D1-43C4-8E35-D651FB2A977F}" type="pres">
      <dgm:prSet presAssocID="{199810FD-1EF7-471E-9269-5C49317CE8DE}" presName="node" presStyleLbl="node1" presStyleIdx="7" presStyleCnt="12" custScaleX="12332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67CA06E-4BDA-4972-88FB-4E966ECD75E6}" type="pres">
      <dgm:prSet presAssocID="{199810FD-1EF7-471E-9269-5C49317CE8DE}" presName="spNode" presStyleCnt="0"/>
      <dgm:spPr/>
    </dgm:pt>
    <dgm:pt modelId="{7C28DFD7-FF07-4FFA-A3B8-3232D81DBFCA}" type="pres">
      <dgm:prSet presAssocID="{5EB55691-ACCB-46CE-9E05-8C0460C56EC7}" presName="sibTrans" presStyleLbl="sibTrans1D1" presStyleIdx="7" presStyleCnt="12"/>
      <dgm:spPr/>
      <dgm:t>
        <a:bodyPr/>
        <a:lstStyle/>
        <a:p>
          <a:endParaRPr lang="sv-SE"/>
        </a:p>
      </dgm:t>
    </dgm:pt>
    <dgm:pt modelId="{B8370533-CE49-4F65-BB8F-B087D1A295C3}" type="pres">
      <dgm:prSet presAssocID="{2F869178-513C-4C0D-A960-8906140721E1}" presName="node" presStyleLbl="node1" presStyleIdx="8" presStyleCnt="12" custScaleX="123776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5C1FA09F-E480-427E-9361-DF2FF786B875}" type="pres">
      <dgm:prSet presAssocID="{2F869178-513C-4C0D-A960-8906140721E1}" presName="spNode" presStyleCnt="0"/>
      <dgm:spPr/>
    </dgm:pt>
    <dgm:pt modelId="{C7299B7B-0824-4F12-9A5E-F49368A1056E}" type="pres">
      <dgm:prSet presAssocID="{06ACAADC-70FC-4395-B547-FF39A107D8CD}" presName="sibTrans" presStyleLbl="sibTrans1D1" presStyleIdx="8" presStyleCnt="12"/>
      <dgm:spPr/>
      <dgm:t>
        <a:bodyPr/>
        <a:lstStyle/>
        <a:p>
          <a:endParaRPr lang="sv-SE"/>
        </a:p>
      </dgm:t>
    </dgm:pt>
    <dgm:pt modelId="{F2344CA7-EE59-49D9-B800-914CDA730F2E}" type="pres">
      <dgm:prSet presAssocID="{80B7287D-DFB6-4581-9620-7691CCF5C10C}" presName="node" presStyleLbl="node1" presStyleIdx="9" presStyleCnt="12" custScaleX="129771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593164B-627E-4419-A48E-5E8BE44BD44C}" type="pres">
      <dgm:prSet presAssocID="{80B7287D-DFB6-4581-9620-7691CCF5C10C}" presName="spNode" presStyleCnt="0"/>
      <dgm:spPr/>
    </dgm:pt>
    <dgm:pt modelId="{1B98DA2F-E6C2-40C0-9C81-92DDF84A74F5}" type="pres">
      <dgm:prSet presAssocID="{A5379EDA-27D8-4563-8E55-D6CC38F83B24}" presName="sibTrans" presStyleLbl="sibTrans1D1" presStyleIdx="9" presStyleCnt="12"/>
      <dgm:spPr/>
      <dgm:t>
        <a:bodyPr/>
        <a:lstStyle/>
        <a:p>
          <a:endParaRPr lang="sv-SE"/>
        </a:p>
      </dgm:t>
    </dgm:pt>
    <dgm:pt modelId="{F1E549CE-85B0-42EE-9796-F77FBB131ECD}" type="pres">
      <dgm:prSet presAssocID="{08C43A18-2E8C-4925-9E1F-56495AA2349E}" presName="node" presStyleLbl="node1" presStyleIdx="10" presStyleCnt="12" custScaleX="14694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21D21BE-F855-4AD6-BDB4-89506B58BDEB}" type="pres">
      <dgm:prSet presAssocID="{08C43A18-2E8C-4925-9E1F-56495AA2349E}" presName="spNode" presStyleCnt="0"/>
      <dgm:spPr/>
    </dgm:pt>
    <dgm:pt modelId="{E9D99235-5746-495F-9651-9EECEE880040}" type="pres">
      <dgm:prSet presAssocID="{489B5B2C-46A7-4079-8AE5-D482758D703D}" presName="sibTrans" presStyleLbl="sibTrans1D1" presStyleIdx="10" presStyleCnt="12"/>
      <dgm:spPr/>
      <dgm:t>
        <a:bodyPr/>
        <a:lstStyle/>
        <a:p>
          <a:endParaRPr lang="sv-SE"/>
        </a:p>
      </dgm:t>
    </dgm:pt>
    <dgm:pt modelId="{097CFC3A-B3E4-4E96-9AD3-C7751DC3A178}" type="pres">
      <dgm:prSet presAssocID="{A0CEB483-67B5-47F0-9C27-5BFD547D7183}" presName="node" presStyleLbl="node1" presStyleIdx="11" presStyleCnt="12" custScaleX="195989" custRadScaleRad="101647" custRadScaleInc="-49387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2F15AE3-FA02-4446-B1DA-6077EEE59924}" type="pres">
      <dgm:prSet presAssocID="{A0CEB483-67B5-47F0-9C27-5BFD547D7183}" presName="spNode" presStyleCnt="0"/>
      <dgm:spPr/>
    </dgm:pt>
    <dgm:pt modelId="{20E157FB-51C6-4DCD-A64E-B4C792312B4E}" type="pres">
      <dgm:prSet presAssocID="{C32B317A-2636-42AD-9DFA-6517A295354C}" presName="sibTrans" presStyleLbl="sibTrans1D1" presStyleIdx="11" presStyleCnt="12"/>
      <dgm:spPr/>
      <dgm:t>
        <a:bodyPr/>
        <a:lstStyle/>
        <a:p>
          <a:endParaRPr lang="sv-SE"/>
        </a:p>
      </dgm:t>
    </dgm:pt>
  </dgm:ptLst>
  <dgm:cxnLst>
    <dgm:cxn modelId="{C50428C3-FABF-8B48-89C8-7EF0BEF90063}" type="presOf" srcId="{FB75A5CE-3668-4B57-9498-BBDE92CBBD91}" destId="{993E8A41-B466-4C54-B46D-633F43BF39C3}" srcOrd="0" destOrd="0" presId="urn:microsoft.com/office/officeart/2005/8/layout/cycle6"/>
    <dgm:cxn modelId="{2F8D0461-5C19-2047-91F9-37D7564CA389}" type="presOf" srcId="{6FE2A571-5EC9-456E-889F-58AD3B0A34A8}" destId="{25EDB68E-927A-4D24-B6C7-715D5CAFFA19}" srcOrd="0" destOrd="0" presId="urn:microsoft.com/office/officeart/2005/8/layout/cycle6"/>
    <dgm:cxn modelId="{EE32FB6A-67ED-CB41-8D7D-AFCECD75A999}" type="presOf" srcId="{C28E4836-8C54-4F16-A2B7-538B484F085B}" destId="{D602AA68-B34C-473B-A3C7-3DA5425C8FA7}" srcOrd="0" destOrd="0" presId="urn:microsoft.com/office/officeart/2005/8/layout/cycle6"/>
    <dgm:cxn modelId="{3C392ABF-B15B-584D-8F97-A1FA9B3A25F7}" type="presOf" srcId="{88D3B6BB-D231-46BA-AE00-004475ECB212}" destId="{CE8BE784-0B4A-45AD-9644-1E6D20F8F823}" srcOrd="0" destOrd="0" presId="urn:microsoft.com/office/officeart/2005/8/layout/cycle6"/>
    <dgm:cxn modelId="{5B0FF197-5421-D449-8AA2-6AA1014C2024}" type="presOf" srcId="{883706EC-F300-47C9-94C9-567ACDBCCD97}" destId="{E99DFB13-FCEE-4786-89EF-554A392EF5AE}" srcOrd="0" destOrd="0" presId="urn:microsoft.com/office/officeart/2005/8/layout/cycle6"/>
    <dgm:cxn modelId="{E8A040FB-8A36-604F-840A-FF390BD09B80}" type="presOf" srcId="{50726691-6795-4B35-96A4-5D7D2470F3C9}" destId="{1078C10F-AEDC-4579-BBDE-FAB2B2F79B1B}" srcOrd="0" destOrd="0" presId="urn:microsoft.com/office/officeart/2005/8/layout/cycle6"/>
    <dgm:cxn modelId="{409DCAEA-9E5B-5F45-9CC1-1E37F8E258D2}" type="presOf" srcId="{06ACAADC-70FC-4395-B547-FF39A107D8CD}" destId="{C7299B7B-0824-4F12-9A5E-F49368A1056E}" srcOrd="0" destOrd="0" presId="urn:microsoft.com/office/officeart/2005/8/layout/cycle6"/>
    <dgm:cxn modelId="{EABBC571-3871-1D4F-A0EE-04B17A912910}" type="presOf" srcId="{2F869178-513C-4C0D-A960-8906140721E1}" destId="{B8370533-CE49-4F65-BB8F-B087D1A295C3}" srcOrd="0" destOrd="0" presId="urn:microsoft.com/office/officeart/2005/8/layout/cycle6"/>
    <dgm:cxn modelId="{86269839-6963-47FA-8BD2-55019535BE82}" srcId="{E8BB1CBE-90D1-4EB7-B3AB-9A4647F59954}" destId="{199810FD-1EF7-471E-9269-5C49317CE8DE}" srcOrd="7" destOrd="0" parTransId="{EFDBD29C-9A72-456E-A9B2-BB99CBDFAEF1}" sibTransId="{5EB55691-ACCB-46CE-9E05-8C0460C56EC7}"/>
    <dgm:cxn modelId="{83AB693C-87AE-4F6D-9F57-F389DE03EDBD}" srcId="{E8BB1CBE-90D1-4EB7-B3AB-9A4647F59954}" destId="{80B7287D-DFB6-4581-9620-7691CCF5C10C}" srcOrd="9" destOrd="0" parTransId="{228AE650-2303-4AE1-971E-669B70631E6D}" sibTransId="{A5379EDA-27D8-4563-8E55-D6CC38F83B24}"/>
    <dgm:cxn modelId="{7955499B-7D27-9F41-8006-1676C2AF6E43}" type="presOf" srcId="{08C43A18-2E8C-4925-9E1F-56495AA2349E}" destId="{F1E549CE-85B0-42EE-9796-F77FBB131ECD}" srcOrd="0" destOrd="0" presId="urn:microsoft.com/office/officeart/2005/8/layout/cycle6"/>
    <dgm:cxn modelId="{797D6BCE-B627-B14B-A972-B37A5E3C73EF}" type="presOf" srcId="{226B131E-FAF2-43C7-A029-C74CB10A36D5}" destId="{1147AD18-E636-40DA-9084-DB2C504DD93B}" srcOrd="0" destOrd="0" presId="urn:microsoft.com/office/officeart/2005/8/layout/cycle6"/>
    <dgm:cxn modelId="{B27E8A12-5C1A-804F-AC50-B36DFDCE6349}" type="presOf" srcId="{489B5B2C-46A7-4079-8AE5-D482758D703D}" destId="{E9D99235-5746-495F-9651-9EECEE880040}" srcOrd="0" destOrd="0" presId="urn:microsoft.com/office/officeart/2005/8/layout/cycle6"/>
    <dgm:cxn modelId="{73160648-D5B2-954C-A2DD-D7431F78169F}" type="presOf" srcId="{5EB55691-ACCB-46CE-9E05-8C0460C56EC7}" destId="{7C28DFD7-FF07-4FFA-A3B8-3232D81DBFCA}" srcOrd="0" destOrd="0" presId="urn:microsoft.com/office/officeart/2005/8/layout/cycle6"/>
    <dgm:cxn modelId="{DD15E8F6-B36E-B941-B305-31FF4EF87CD4}" type="presOf" srcId="{E465DE36-23EF-4063-99DD-FB2D50147F45}" destId="{DFF8F93A-020E-440F-A07A-20ADBE4AF3DA}" srcOrd="0" destOrd="0" presId="urn:microsoft.com/office/officeart/2005/8/layout/cycle6"/>
    <dgm:cxn modelId="{795BDAF6-51B8-40ED-A16B-E50E66E4666B}" srcId="{E8BB1CBE-90D1-4EB7-B3AB-9A4647F59954}" destId="{88D3B6BB-D231-46BA-AE00-004475ECB212}" srcOrd="1" destOrd="0" parTransId="{BC5F1314-3482-4331-BAE0-180617AE1586}" sibTransId="{190D8300-F61D-488F-B1E3-5353B4CA26AE}"/>
    <dgm:cxn modelId="{50B0E951-E287-B842-AED0-DFAB56EC714E}" type="presOf" srcId="{DC4FCC02-0504-4155-9983-F4439572B1D1}" destId="{B0C6C95A-C5D1-42A0-B332-EB5F00E47977}" srcOrd="0" destOrd="0" presId="urn:microsoft.com/office/officeart/2005/8/layout/cycle6"/>
    <dgm:cxn modelId="{9BA721F4-A72C-4897-B0F4-E8203D069F16}" srcId="{E8BB1CBE-90D1-4EB7-B3AB-9A4647F59954}" destId="{FB75A5CE-3668-4B57-9498-BBDE92CBBD91}" srcOrd="6" destOrd="0" parTransId="{FE6F720C-CF93-4DC1-BF5C-38C4024388D7}" sibTransId="{EF04FDEE-6C2D-4700-A3AD-1870AA0318BA}"/>
    <dgm:cxn modelId="{3442E9EF-8358-154D-BCA5-FA993CBC899F}" type="presOf" srcId="{EF04FDEE-6C2D-4700-A3AD-1870AA0318BA}" destId="{7ECA1184-2B88-44EE-A5B2-9BC211BA86FB}" srcOrd="0" destOrd="0" presId="urn:microsoft.com/office/officeart/2005/8/layout/cycle6"/>
    <dgm:cxn modelId="{A229C06F-11D5-45D1-BBB4-5EF4162F185C}" srcId="{E8BB1CBE-90D1-4EB7-B3AB-9A4647F59954}" destId="{50726691-6795-4B35-96A4-5D7D2470F3C9}" srcOrd="5" destOrd="0" parTransId="{C20D0E36-3B92-4705-840C-01EB655CCC26}" sibTransId="{E465DE36-23EF-4063-99DD-FB2D50147F45}"/>
    <dgm:cxn modelId="{ADAAE217-2EE8-E640-B31C-23BF35BD5FCB}" type="presOf" srcId="{A5379EDA-27D8-4563-8E55-D6CC38F83B24}" destId="{1B98DA2F-E6C2-40C0-9C81-92DDF84A74F5}" srcOrd="0" destOrd="0" presId="urn:microsoft.com/office/officeart/2005/8/layout/cycle6"/>
    <dgm:cxn modelId="{136824C9-F5B4-4680-9951-4A6ED9E20C0A}" srcId="{E8BB1CBE-90D1-4EB7-B3AB-9A4647F59954}" destId="{A0CEB483-67B5-47F0-9C27-5BFD547D7183}" srcOrd="11" destOrd="0" parTransId="{C84C327D-56BD-40CA-8F0C-6BE9B7E0A8AD}" sibTransId="{C32B317A-2636-42AD-9DFA-6517A295354C}"/>
    <dgm:cxn modelId="{2A2D918B-C505-4E28-880A-069D45E4D2BE}" srcId="{E8BB1CBE-90D1-4EB7-B3AB-9A4647F59954}" destId="{2F869178-513C-4C0D-A960-8906140721E1}" srcOrd="8" destOrd="0" parTransId="{CC1F7B9B-25DD-42ED-861B-DA91555DA5FE}" sibTransId="{06ACAADC-70FC-4395-B547-FF39A107D8CD}"/>
    <dgm:cxn modelId="{9EFC3120-EE17-D14B-BFA9-B90EAC8376C1}" type="presOf" srcId="{80B7287D-DFB6-4581-9620-7691CCF5C10C}" destId="{F2344CA7-EE59-49D9-B800-914CDA730F2E}" srcOrd="0" destOrd="0" presId="urn:microsoft.com/office/officeart/2005/8/layout/cycle6"/>
    <dgm:cxn modelId="{2F313748-02F5-0B4B-A93E-6C2C9EFD3213}" type="presOf" srcId="{A0CEB483-67B5-47F0-9C27-5BFD547D7183}" destId="{097CFC3A-B3E4-4E96-9AD3-C7751DC3A178}" srcOrd="0" destOrd="0" presId="urn:microsoft.com/office/officeart/2005/8/layout/cycle6"/>
    <dgm:cxn modelId="{66C074DC-1363-4DA9-BED9-1818C9E5149C}" srcId="{E8BB1CBE-90D1-4EB7-B3AB-9A4647F59954}" destId="{C28E4836-8C54-4F16-A2B7-538B484F085B}" srcOrd="2" destOrd="0" parTransId="{57B550D5-847D-413B-871C-54D406A56A11}" sibTransId="{DC4FCC02-0504-4155-9983-F4439572B1D1}"/>
    <dgm:cxn modelId="{85D62DB0-B461-C140-AAE8-632F0540BE3E}" type="presOf" srcId="{190D8300-F61D-488F-B1E3-5353B4CA26AE}" destId="{A4CD4248-1844-467F-8169-3DFECE91E914}" srcOrd="0" destOrd="0" presId="urn:microsoft.com/office/officeart/2005/8/layout/cycle6"/>
    <dgm:cxn modelId="{CEC3398C-CD00-0A4E-91E1-A3A7003B9268}" type="presOf" srcId="{E39BE3A5-BAC6-4526-96B3-113CC190772C}" destId="{1897A290-C6AB-4135-B896-5479D3DDD1A9}" srcOrd="0" destOrd="0" presId="urn:microsoft.com/office/officeart/2005/8/layout/cycle6"/>
    <dgm:cxn modelId="{03DD224E-E1C7-E74E-9598-3D1DB4EA62DA}" type="presOf" srcId="{199810FD-1EF7-471E-9269-5C49317CE8DE}" destId="{D222EBED-80D1-43C4-8E35-D651FB2A977F}" srcOrd="0" destOrd="0" presId="urn:microsoft.com/office/officeart/2005/8/layout/cycle6"/>
    <dgm:cxn modelId="{CB23761B-A714-A941-AD1F-E8A84313E589}" type="presOf" srcId="{C32B317A-2636-42AD-9DFA-6517A295354C}" destId="{20E157FB-51C6-4DCD-A64E-B4C792312B4E}" srcOrd="0" destOrd="0" presId="urn:microsoft.com/office/officeart/2005/8/layout/cycle6"/>
    <dgm:cxn modelId="{B77F0042-623D-7C45-8525-A1B39345DF37}" type="presOf" srcId="{E8BB1CBE-90D1-4EB7-B3AB-9A4647F59954}" destId="{1EBB9E03-498E-4DFA-B74D-39CE22EC2D04}" srcOrd="0" destOrd="0" presId="urn:microsoft.com/office/officeart/2005/8/layout/cycle6"/>
    <dgm:cxn modelId="{C6244735-BA24-42F4-AF4F-F82F932F36FC}" srcId="{E8BB1CBE-90D1-4EB7-B3AB-9A4647F59954}" destId="{6FE2A571-5EC9-456E-889F-58AD3B0A34A8}" srcOrd="3" destOrd="0" parTransId="{8FD31713-1B7D-46EF-B283-09D012936238}" sibTransId="{EBC35C2A-CACD-455A-9B6A-2D81985B0D22}"/>
    <dgm:cxn modelId="{F46341F3-752B-427E-A51B-EE88F224C5AF}" srcId="{E8BB1CBE-90D1-4EB7-B3AB-9A4647F59954}" destId="{F563A330-E6B9-4202-A938-69804304CA46}" srcOrd="0" destOrd="0" parTransId="{CF3FB2DA-B3C8-40E9-A921-C8C288A3A496}" sibTransId="{E39BE3A5-BAC6-4526-96B3-113CC190772C}"/>
    <dgm:cxn modelId="{2A7D610E-8F23-4703-893B-3D9D5BC5FAD9}" srcId="{E8BB1CBE-90D1-4EB7-B3AB-9A4647F59954}" destId="{226B131E-FAF2-43C7-A029-C74CB10A36D5}" srcOrd="4" destOrd="0" parTransId="{404488A8-EB08-4C65-82CC-CAE995A5E061}" sibTransId="{883706EC-F300-47C9-94C9-567ACDBCCD97}"/>
    <dgm:cxn modelId="{B2866955-13C2-4CBB-BE9A-43CA44A69A52}" srcId="{E8BB1CBE-90D1-4EB7-B3AB-9A4647F59954}" destId="{08C43A18-2E8C-4925-9E1F-56495AA2349E}" srcOrd="10" destOrd="0" parTransId="{7C0ABE61-1F94-4AC8-8BCA-565BA11DE4D0}" sibTransId="{489B5B2C-46A7-4079-8AE5-D482758D703D}"/>
    <dgm:cxn modelId="{C2E94B8B-11C3-1544-A712-77C794AD2AF3}" type="presOf" srcId="{EBC35C2A-CACD-455A-9B6A-2D81985B0D22}" destId="{6B914BE2-E26C-4F85-B89B-B5A4505CAA4B}" srcOrd="0" destOrd="0" presId="urn:microsoft.com/office/officeart/2005/8/layout/cycle6"/>
    <dgm:cxn modelId="{8B005C0D-C3D4-FD47-BB0D-5FE1C3D1D970}" type="presOf" srcId="{F563A330-E6B9-4202-A938-69804304CA46}" destId="{45E92FA6-E292-41E0-9647-CC2CC8E09035}" srcOrd="0" destOrd="0" presId="urn:microsoft.com/office/officeart/2005/8/layout/cycle6"/>
    <dgm:cxn modelId="{1847F438-3C0C-7249-A8F8-D8B52EFD97A8}" type="presParOf" srcId="{1EBB9E03-498E-4DFA-B74D-39CE22EC2D04}" destId="{45E92FA6-E292-41E0-9647-CC2CC8E09035}" srcOrd="0" destOrd="0" presId="urn:microsoft.com/office/officeart/2005/8/layout/cycle6"/>
    <dgm:cxn modelId="{34400283-C48F-E947-B6E6-CE864D834F9C}" type="presParOf" srcId="{1EBB9E03-498E-4DFA-B74D-39CE22EC2D04}" destId="{1BF9F1FA-FEB6-4796-98BF-034AA6EFC755}" srcOrd="1" destOrd="0" presId="urn:microsoft.com/office/officeart/2005/8/layout/cycle6"/>
    <dgm:cxn modelId="{29D91AB8-49B0-5940-B2B0-2107E8742627}" type="presParOf" srcId="{1EBB9E03-498E-4DFA-B74D-39CE22EC2D04}" destId="{1897A290-C6AB-4135-B896-5479D3DDD1A9}" srcOrd="2" destOrd="0" presId="urn:microsoft.com/office/officeart/2005/8/layout/cycle6"/>
    <dgm:cxn modelId="{CDC24C14-8A36-9446-A234-8175FE9D450A}" type="presParOf" srcId="{1EBB9E03-498E-4DFA-B74D-39CE22EC2D04}" destId="{CE8BE784-0B4A-45AD-9644-1E6D20F8F823}" srcOrd="3" destOrd="0" presId="urn:microsoft.com/office/officeart/2005/8/layout/cycle6"/>
    <dgm:cxn modelId="{D19A6A8E-9EC9-4E44-BE40-752D375626CB}" type="presParOf" srcId="{1EBB9E03-498E-4DFA-B74D-39CE22EC2D04}" destId="{9EF93F99-E505-4B16-BF82-3DD12F404A09}" srcOrd="4" destOrd="0" presId="urn:microsoft.com/office/officeart/2005/8/layout/cycle6"/>
    <dgm:cxn modelId="{ACB07442-0700-AC4E-B4FC-DB95199A3085}" type="presParOf" srcId="{1EBB9E03-498E-4DFA-B74D-39CE22EC2D04}" destId="{A4CD4248-1844-467F-8169-3DFECE91E914}" srcOrd="5" destOrd="0" presId="urn:microsoft.com/office/officeart/2005/8/layout/cycle6"/>
    <dgm:cxn modelId="{65A5FC5D-E5D1-E841-A58B-B26CF40CFDEF}" type="presParOf" srcId="{1EBB9E03-498E-4DFA-B74D-39CE22EC2D04}" destId="{D602AA68-B34C-473B-A3C7-3DA5425C8FA7}" srcOrd="6" destOrd="0" presId="urn:microsoft.com/office/officeart/2005/8/layout/cycle6"/>
    <dgm:cxn modelId="{D7BDB00E-B8ED-B64E-B4EE-180591E187E7}" type="presParOf" srcId="{1EBB9E03-498E-4DFA-B74D-39CE22EC2D04}" destId="{BB566BED-9E63-4BB4-B88B-06A5AA094EAF}" srcOrd="7" destOrd="0" presId="urn:microsoft.com/office/officeart/2005/8/layout/cycle6"/>
    <dgm:cxn modelId="{CECEDC0D-BF0E-0540-A2A0-B3D2E7DE40C5}" type="presParOf" srcId="{1EBB9E03-498E-4DFA-B74D-39CE22EC2D04}" destId="{B0C6C95A-C5D1-42A0-B332-EB5F00E47977}" srcOrd="8" destOrd="0" presId="urn:microsoft.com/office/officeart/2005/8/layout/cycle6"/>
    <dgm:cxn modelId="{D9CD21E4-A48F-7A47-BC99-8B492C5DD988}" type="presParOf" srcId="{1EBB9E03-498E-4DFA-B74D-39CE22EC2D04}" destId="{25EDB68E-927A-4D24-B6C7-715D5CAFFA19}" srcOrd="9" destOrd="0" presId="urn:microsoft.com/office/officeart/2005/8/layout/cycle6"/>
    <dgm:cxn modelId="{1B440D0F-6D3C-8240-B0FF-83D018C5F250}" type="presParOf" srcId="{1EBB9E03-498E-4DFA-B74D-39CE22EC2D04}" destId="{1E1FA75B-6401-403C-B390-27FDD91F1C7D}" srcOrd="10" destOrd="0" presId="urn:microsoft.com/office/officeart/2005/8/layout/cycle6"/>
    <dgm:cxn modelId="{B4E50769-926E-254D-821B-DEE11243D0FF}" type="presParOf" srcId="{1EBB9E03-498E-4DFA-B74D-39CE22EC2D04}" destId="{6B914BE2-E26C-4F85-B89B-B5A4505CAA4B}" srcOrd="11" destOrd="0" presId="urn:microsoft.com/office/officeart/2005/8/layout/cycle6"/>
    <dgm:cxn modelId="{5C1D02FB-9660-B348-A7E1-6E9589A626A9}" type="presParOf" srcId="{1EBB9E03-498E-4DFA-B74D-39CE22EC2D04}" destId="{1147AD18-E636-40DA-9084-DB2C504DD93B}" srcOrd="12" destOrd="0" presId="urn:microsoft.com/office/officeart/2005/8/layout/cycle6"/>
    <dgm:cxn modelId="{4F29520C-4EBF-6F41-9E89-25D306155B2D}" type="presParOf" srcId="{1EBB9E03-498E-4DFA-B74D-39CE22EC2D04}" destId="{777211CD-7260-41DD-B209-9FD553E14BEF}" srcOrd="13" destOrd="0" presId="urn:microsoft.com/office/officeart/2005/8/layout/cycle6"/>
    <dgm:cxn modelId="{6FF2D2AA-67D9-ED43-87D9-3B92318A66CA}" type="presParOf" srcId="{1EBB9E03-498E-4DFA-B74D-39CE22EC2D04}" destId="{E99DFB13-FCEE-4786-89EF-554A392EF5AE}" srcOrd="14" destOrd="0" presId="urn:microsoft.com/office/officeart/2005/8/layout/cycle6"/>
    <dgm:cxn modelId="{15CB51F2-30CD-4D49-A94F-31928DE003BF}" type="presParOf" srcId="{1EBB9E03-498E-4DFA-B74D-39CE22EC2D04}" destId="{1078C10F-AEDC-4579-BBDE-FAB2B2F79B1B}" srcOrd="15" destOrd="0" presId="urn:microsoft.com/office/officeart/2005/8/layout/cycle6"/>
    <dgm:cxn modelId="{FDB7C363-3495-D34D-819B-99B4EDA6401D}" type="presParOf" srcId="{1EBB9E03-498E-4DFA-B74D-39CE22EC2D04}" destId="{B5DB7264-6FFF-4C2A-9735-85028C14B07A}" srcOrd="16" destOrd="0" presId="urn:microsoft.com/office/officeart/2005/8/layout/cycle6"/>
    <dgm:cxn modelId="{DB2623A2-C0BB-B74D-AF32-EA3B91ED8A85}" type="presParOf" srcId="{1EBB9E03-498E-4DFA-B74D-39CE22EC2D04}" destId="{DFF8F93A-020E-440F-A07A-20ADBE4AF3DA}" srcOrd="17" destOrd="0" presId="urn:microsoft.com/office/officeart/2005/8/layout/cycle6"/>
    <dgm:cxn modelId="{BB4FCA36-24A0-6E4E-85AC-83AD29C42192}" type="presParOf" srcId="{1EBB9E03-498E-4DFA-B74D-39CE22EC2D04}" destId="{993E8A41-B466-4C54-B46D-633F43BF39C3}" srcOrd="18" destOrd="0" presId="urn:microsoft.com/office/officeart/2005/8/layout/cycle6"/>
    <dgm:cxn modelId="{CC4E6112-8CCE-3244-9E4B-FC91842FC8F9}" type="presParOf" srcId="{1EBB9E03-498E-4DFA-B74D-39CE22EC2D04}" destId="{91E6D797-048B-48CC-87E7-CE100C618AF5}" srcOrd="19" destOrd="0" presId="urn:microsoft.com/office/officeart/2005/8/layout/cycle6"/>
    <dgm:cxn modelId="{BAF49148-300E-1640-AE77-15F1A2B2D29B}" type="presParOf" srcId="{1EBB9E03-498E-4DFA-B74D-39CE22EC2D04}" destId="{7ECA1184-2B88-44EE-A5B2-9BC211BA86FB}" srcOrd="20" destOrd="0" presId="urn:microsoft.com/office/officeart/2005/8/layout/cycle6"/>
    <dgm:cxn modelId="{C29068A7-0ECB-4248-8676-077348B49AC2}" type="presParOf" srcId="{1EBB9E03-498E-4DFA-B74D-39CE22EC2D04}" destId="{D222EBED-80D1-43C4-8E35-D651FB2A977F}" srcOrd="21" destOrd="0" presId="urn:microsoft.com/office/officeart/2005/8/layout/cycle6"/>
    <dgm:cxn modelId="{4E8A3293-EAD9-BB40-B94D-7965807B5BEF}" type="presParOf" srcId="{1EBB9E03-498E-4DFA-B74D-39CE22EC2D04}" destId="{F67CA06E-4BDA-4972-88FB-4E966ECD75E6}" srcOrd="22" destOrd="0" presId="urn:microsoft.com/office/officeart/2005/8/layout/cycle6"/>
    <dgm:cxn modelId="{B8F3AD44-29E0-2547-99E6-8168FF367A83}" type="presParOf" srcId="{1EBB9E03-498E-4DFA-B74D-39CE22EC2D04}" destId="{7C28DFD7-FF07-4FFA-A3B8-3232D81DBFCA}" srcOrd="23" destOrd="0" presId="urn:microsoft.com/office/officeart/2005/8/layout/cycle6"/>
    <dgm:cxn modelId="{143C2C06-38B9-4E45-A6E0-0B0EBB1481BD}" type="presParOf" srcId="{1EBB9E03-498E-4DFA-B74D-39CE22EC2D04}" destId="{B8370533-CE49-4F65-BB8F-B087D1A295C3}" srcOrd="24" destOrd="0" presId="urn:microsoft.com/office/officeart/2005/8/layout/cycle6"/>
    <dgm:cxn modelId="{4085906E-01CA-5549-9394-83A2ED7E184A}" type="presParOf" srcId="{1EBB9E03-498E-4DFA-B74D-39CE22EC2D04}" destId="{5C1FA09F-E480-427E-9361-DF2FF786B875}" srcOrd="25" destOrd="0" presId="urn:microsoft.com/office/officeart/2005/8/layout/cycle6"/>
    <dgm:cxn modelId="{FA45D421-8FA3-1647-9F27-551058875F7C}" type="presParOf" srcId="{1EBB9E03-498E-4DFA-B74D-39CE22EC2D04}" destId="{C7299B7B-0824-4F12-9A5E-F49368A1056E}" srcOrd="26" destOrd="0" presId="urn:microsoft.com/office/officeart/2005/8/layout/cycle6"/>
    <dgm:cxn modelId="{A2B23C4F-CCF7-5B41-8606-64D0741842B3}" type="presParOf" srcId="{1EBB9E03-498E-4DFA-B74D-39CE22EC2D04}" destId="{F2344CA7-EE59-49D9-B800-914CDA730F2E}" srcOrd="27" destOrd="0" presId="urn:microsoft.com/office/officeart/2005/8/layout/cycle6"/>
    <dgm:cxn modelId="{68A81D2B-6A41-374E-A14C-042E6DCB277C}" type="presParOf" srcId="{1EBB9E03-498E-4DFA-B74D-39CE22EC2D04}" destId="{9593164B-627E-4419-A48E-5E8BE44BD44C}" srcOrd="28" destOrd="0" presId="urn:microsoft.com/office/officeart/2005/8/layout/cycle6"/>
    <dgm:cxn modelId="{43A4AA87-AA61-B440-A551-E2F26983AD67}" type="presParOf" srcId="{1EBB9E03-498E-4DFA-B74D-39CE22EC2D04}" destId="{1B98DA2F-E6C2-40C0-9C81-92DDF84A74F5}" srcOrd="29" destOrd="0" presId="urn:microsoft.com/office/officeart/2005/8/layout/cycle6"/>
    <dgm:cxn modelId="{98ACCCD5-2757-0147-B19C-2ED8D0DCD7F7}" type="presParOf" srcId="{1EBB9E03-498E-4DFA-B74D-39CE22EC2D04}" destId="{F1E549CE-85B0-42EE-9796-F77FBB131ECD}" srcOrd="30" destOrd="0" presId="urn:microsoft.com/office/officeart/2005/8/layout/cycle6"/>
    <dgm:cxn modelId="{DFBF071F-482E-7948-8DDE-8DFB21DEF6D9}" type="presParOf" srcId="{1EBB9E03-498E-4DFA-B74D-39CE22EC2D04}" destId="{421D21BE-F855-4AD6-BDB4-89506B58BDEB}" srcOrd="31" destOrd="0" presId="urn:microsoft.com/office/officeart/2005/8/layout/cycle6"/>
    <dgm:cxn modelId="{C95D5E1D-8ABD-4444-A245-B63ACE5464A2}" type="presParOf" srcId="{1EBB9E03-498E-4DFA-B74D-39CE22EC2D04}" destId="{E9D99235-5746-495F-9651-9EECEE880040}" srcOrd="32" destOrd="0" presId="urn:microsoft.com/office/officeart/2005/8/layout/cycle6"/>
    <dgm:cxn modelId="{F22FA50C-C78C-4646-B2EC-377383ED9B18}" type="presParOf" srcId="{1EBB9E03-498E-4DFA-B74D-39CE22EC2D04}" destId="{097CFC3A-B3E4-4E96-9AD3-C7751DC3A178}" srcOrd="33" destOrd="0" presId="urn:microsoft.com/office/officeart/2005/8/layout/cycle6"/>
    <dgm:cxn modelId="{63876198-5FBF-F24E-A78E-E9C3AC04FA67}" type="presParOf" srcId="{1EBB9E03-498E-4DFA-B74D-39CE22EC2D04}" destId="{62F15AE3-FA02-4446-B1DA-6077EEE59924}" srcOrd="34" destOrd="0" presId="urn:microsoft.com/office/officeart/2005/8/layout/cycle6"/>
    <dgm:cxn modelId="{D1F284FF-1A94-4B44-B801-833AC21AE1A3}" type="presParOf" srcId="{1EBB9E03-498E-4DFA-B74D-39CE22EC2D04}" destId="{20E157FB-51C6-4DCD-A64E-B4C792312B4E}" srcOrd="3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0A895F-F05B-4DD6-B0D6-BE4F252D27EA}" type="doc">
      <dgm:prSet loTypeId="urn:microsoft.com/office/officeart/2005/8/layout/radial6" loCatId="cycle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sv-SE"/>
        </a:p>
      </dgm:t>
    </dgm:pt>
    <dgm:pt modelId="{72FAFA51-374F-44C0-8225-7F616FD89B5D}">
      <dgm:prSet phldrT="[Text]"/>
      <dgm:spPr/>
      <dgm:t>
        <a:bodyPr/>
        <a:lstStyle/>
        <a:p>
          <a:r>
            <a:rPr lang="sv-SE" dirty="0" smtClean="0"/>
            <a:t>Barn och ungas behov</a:t>
          </a:r>
          <a:endParaRPr lang="sv-SE" dirty="0"/>
        </a:p>
      </dgm:t>
    </dgm:pt>
    <dgm:pt modelId="{6CE1FED6-0136-404D-A061-F5DDD3C07CC0}" type="parTrans" cxnId="{8E1E9D04-1D38-4908-AAAF-D8B4A3DFA104}">
      <dgm:prSet/>
      <dgm:spPr/>
      <dgm:t>
        <a:bodyPr/>
        <a:lstStyle/>
        <a:p>
          <a:endParaRPr lang="sv-SE"/>
        </a:p>
      </dgm:t>
    </dgm:pt>
    <dgm:pt modelId="{3DAC3772-CA74-456A-AE7F-C7D3E4049FBF}" type="sibTrans" cxnId="{8E1E9D04-1D38-4908-AAAF-D8B4A3DFA104}">
      <dgm:prSet/>
      <dgm:spPr/>
      <dgm:t>
        <a:bodyPr/>
        <a:lstStyle/>
        <a:p>
          <a:endParaRPr lang="sv-SE"/>
        </a:p>
      </dgm:t>
    </dgm:pt>
    <dgm:pt modelId="{66043922-C8CD-4471-8DF6-59BF575D7B91}">
      <dgm:prSet phldrT="[Text]"/>
      <dgm:spPr/>
      <dgm:t>
        <a:bodyPr/>
        <a:lstStyle/>
        <a:p>
          <a:r>
            <a:rPr lang="sv-SE" dirty="0" smtClean="0"/>
            <a:t>Helhetssyn</a:t>
          </a:r>
          <a:endParaRPr lang="sv-SE" dirty="0"/>
        </a:p>
      </dgm:t>
    </dgm:pt>
    <dgm:pt modelId="{F0F953B0-7B9E-4E2D-A8D1-87840468655D}" type="parTrans" cxnId="{C35E512E-43B2-4867-8803-F7C3470540FD}">
      <dgm:prSet/>
      <dgm:spPr/>
      <dgm:t>
        <a:bodyPr/>
        <a:lstStyle/>
        <a:p>
          <a:endParaRPr lang="sv-SE"/>
        </a:p>
      </dgm:t>
    </dgm:pt>
    <dgm:pt modelId="{876B2347-F557-49DC-8DD8-7385F071091C}" type="sibTrans" cxnId="{C35E512E-43B2-4867-8803-F7C3470540FD}">
      <dgm:prSet/>
      <dgm:spPr/>
      <dgm:t>
        <a:bodyPr/>
        <a:lstStyle/>
        <a:p>
          <a:endParaRPr lang="sv-SE"/>
        </a:p>
      </dgm:t>
    </dgm:pt>
    <dgm:pt modelId="{75671C9B-856E-49F4-B4BE-D9F8935928DF}">
      <dgm:prSet phldrT="[Text]"/>
      <dgm:spPr/>
      <dgm:t>
        <a:bodyPr/>
        <a:lstStyle/>
        <a:p>
          <a:r>
            <a:rPr lang="sv-SE" dirty="0" smtClean="0"/>
            <a:t>Samverkan</a:t>
          </a:r>
          <a:endParaRPr lang="sv-SE" dirty="0"/>
        </a:p>
      </dgm:t>
    </dgm:pt>
    <dgm:pt modelId="{1B631579-9D89-4DFC-8D5E-341DD16A7125}" type="parTrans" cxnId="{0AC8F213-0583-411D-ADB0-05DDF9DEC7C7}">
      <dgm:prSet/>
      <dgm:spPr/>
      <dgm:t>
        <a:bodyPr/>
        <a:lstStyle/>
        <a:p>
          <a:endParaRPr lang="sv-SE"/>
        </a:p>
      </dgm:t>
    </dgm:pt>
    <dgm:pt modelId="{6060C63F-96B2-48AD-9BDF-0A74521034BF}" type="sibTrans" cxnId="{0AC8F213-0583-411D-ADB0-05DDF9DEC7C7}">
      <dgm:prSet/>
      <dgm:spPr/>
      <dgm:t>
        <a:bodyPr/>
        <a:lstStyle/>
        <a:p>
          <a:endParaRPr lang="sv-SE"/>
        </a:p>
      </dgm:t>
    </dgm:pt>
    <dgm:pt modelId="{683EF9F1-660F-4804-AC34-993C93BB27EB}">
      <dgm:prSet phldrT="[Text]"/>
      <dgm:spPr/>
      <dgm:t>
        <a:bodyPr/>
        <a:lstStyle/>
        <a:p>
          <a:r>
            <a:rPr lang="sv-SE" dirty="0" smtClean="0"/>
            <a:t>Tidiga Insatser</a:t>
          </a:r>
          <a:endParaRPr lang="sv-SE" dirty="0"/>
        </a:p>
      </dgm:t>
    </dgm:pt>
    <dgm:pt modelId="{14CC415E-0C77-4A99-A951-4EC80BDCAC4A}" type="parTrans" cxnId="{A8D64EBF-A93E-478D-8435-A598D2F6B907}">
      <dgm:prSet/>
      <dgm:spPr/>
      <dgm:t>
        <a:bodyPr/>
        <a:lstStyle/>
        <a:p>
          <a:endParaRPr lang="sv-SE"/>
        </a:p>
      </dgm:t>
    </dgm:pt>
    <dgm:pt modelId="{513528F4-6719-44B5-98B5-2E2C7CB9D2D9}" type="sibTrans" cxnId="{A8D64EBF-A93E-478D-8435-A598D2F6B907}">
      <dgm:prSet/>
      <dgm:spPr/>
      <dgm:t>
        <a:bodyPr/>
        <a:lstStyle/>
        <a:p>
          <a:endParaRPr lang="sv-SE"/>
        </a:p>
      </dgm:t>
    </dgm:pt>
    <dgm:pt modelId="{C89AA134-77FC-42A4-9168-7EE2EE917734}">
      <dgm:prSet phldrT="[Text]"/>
      <dgm:spPr/>
      <dgm:t>
        <a:bodyPr/>
        <a:lstStyle/>
        <a:p>
          <a:r>
            <a:rPr lang="sv-SE" dirty="0" smtClean="0"/>
            <a:t>Medskapande</a:t>
          </a:r>
          <a:endParaRPr lang="sv-SE" dirty="0"/>
        </a:p>
      </dgm:t>
    </dgm:pt>
    <dgm:pt modelId="{A92125BE-7A33-490F-8CF4-BD95EAFA14FD}" type="parTrans" cxnId="{BA2F2AC3-DB46-4851-8407-9E20208A12EB}">
      <dgm:prSet/>
      <dgm:spPr/>
      <dgm:t>
        <a:bodyPr/>
        <a:lstStyle/>
        <a:p>
          <a:endParaRPr lang="sv-SE"/>
        </a:p>
      </dgm:t>
    </dgm:pt>
    <dgm:pt modelId="{22A545DF-F141-4952-B022-9CE31DDFB679}" type="sibTrans" cxnId="{BA2F2AC3-DB46-4851-8407-9E20208A12EB}">
      <dgm:prSet/>
      <dgm:spPr/>
      <dgm:t>
        <a:bodyPr/>
        <a:lstStyle/>
        <a:p>
          <a:endParaRPr lang="sv-SE"/>
        </a:p>
      </dgm:t>
    </dgm:pt>
    <dgm:pt modelId="{918D6640-8D0C-4570-AE87-FCFF77CF40E8}" type="pres">
      <dgm:prSet presAssocID="{770A895F-F05B-4DD6-B0D6-BE4F252D27E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52FA557-E96F-40B6-BF2A-E29D0521F538}" type="pres">
      <dgm:prSet presAssocID="{72FAFA51-374F-44C0-8225-7F616FD89B5D}" presName="centerShape" presStyleLbl="node0" presStyleIdx="0" presStyleCnt="1"/>
      <dgm:spPr/>
      <dgm:t>
        <a:bodyPr/>
        <a:lstStyle/>
        <a:p>
          <a:endParaRPr lang="sv-SE"/>
        </a:p>
      </dgm:t>
    </dgm:pt>
    <dgm:pt modelId="{86ED66FC-AA47-4FE8-A591-111268A5BCA8}" type="pres">
      <dgm:prSet presAssocID="{66043922-C8CD-4471-8DF6-59BF575D7B9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0858283-80AB-4820-80E8-C0B59B6B6994}" type="pres">
      <dgm:prSet presAssocID="{66043922-C8CD-4471-8DF6-59BF575D7B91}" presName="dummy" presStyleCnt="0"/>
      <dgm:spPr/>
    </dgm:pt>
    <dgm:pt modelId="{8528C661-F989-42E8-904D-546E2B28D6DB}" type="pres">
      <dgm:prSet presAssocID="{876B2347-F557-49DC-8DD8-7385F071091C}" presName="sibTrans" presStyleLbl="sibTrans2D1" presStyleIdx="0" presStyleCnt="4"/>
      <dgm:spPr/>
      <dgm:t>
        <a:bodyPr/>
        <a:lstStyle/>
        <a:p>
          <a:endParaRPr lang="sv-SE"/>
        </a:p>
      </dgm:t>
    </dgm:pt>
    <dgm:pt modelId="{71AC3A57-6C37-4062-A4F8-E9D3C0BF5B6D}" type="pres">
      <dgm:prSet presAssocID="{75671C9B-856E-49F4-B4BE-D9F8935928D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2119B9E-4A2A-4F05-B9E5-6DF6D98B45AE}" type="pres">
      <dgm:prSet presAssocID="{75671C9B-856E-49F4-B4BE-D9F8935928DF}" presName="dummy" presStyleCnt="0"/>
      <dgm:spPr/>
    </dgm:pt>
    <dgm:pt modelId="{CA975B22-8DFB-464A-9D03-4DB57BA2AD15}" type="pres">
      <dgm:prSet presAssocID="{6060C63F-96B2-48AD-9BDF-0A74521034BF}" presName="sibTrans" presStyleLbl="sibTrans2D1" presStyleIdx="1" presStyleCnt="4"/>
      <dgm:spPr/>
      <dgm:t>
        <a:bodyPr/>
        <a:lstStyle/>
        <a:p>
          <a:endParaRPr lang="sv-SE"/>
        </a:p>
      </dgm:t>
    </dgm:pt>
    <dgm:pt modelId="{09178D33-EC72-4AF5-B27B-5FC6A9AD7918}" type="pres">
      <dgm:prSet presAssocID="{683EF9F1-660F-4804-AC34-993C93BB27E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B719A70-48E9-45CF-AE64-DB82FF86E8D8}" type="pres">
      <dgm:prSet presAssocID="{683EF9F1-660F-4804-AC34-993C93BB27EB}" presName="dummy" presStyleCnt="0"/>
      <dgm:spPr/>
    </dgm:pt>
    <dgm:pt modelId="{EEEBA137-9D76-4D21-9431-9A82D4395B0E}" type="pres">
      <dgm:prSet presAssocID="{513528F4-6719-44B5-98B5-2E2C7CB9D2D9}" presName="sibTrans" presStyleLbl="sibTrans2D1" presStyleIdx="2" presStyleCnt="4"/>
      <dgm:spPr/>
      <dgm:t>
        <a:bodyPr/>
        <a:lstStyle/>
        <a:p>
          <a:endParaRPr lang="sv-SE"/>
        </a:p>
      </dgm:t>
    </dgm:pt>
    <dgm:pt modelId="{8DA3290D-DB7C-414E-A216-62BF5D951FF1}" type="pres">
      <dgm:prSet presAssocID="{C89AA134-77FC-42A4-9168-7EE2EE91773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ABCE2DF-AFA9-4772-942C-CBA369EDF03F}" type="pres">
      <dgm:prSet presAssocID="{C89AA134-77FC-42A4-9168-7EE2EE917734}" presName="dummy" presStyleCnt="0"/>
      <dgm:spPr/>
    </dgm:pt>
    <dgm:pt modelId="{FFA11600-BFD7-4E38-9A32-BB2D5BFABFA2}" type="pres">
      <dgm:prSet presAssocID="{22A545DF-F141-4952-B022-9CE31DDFB679}" presName="sibTrans" presStyleLbl="sibTrans2D1" presStyleIdx="3" presStyleCnt="4"/>
      <dgm:spPr/>
      <dgm:t>
        <a:bodyPr/>
        <a:lstStyle/>
        <a:p>
          <a:endParaRPr lang="sv-SE"/>
        </a:p>
      </dgm:t>
    </dgm:pt>
  </dgm:ptLst>
  <dgm:cxnLst>
    <dgm:cxn modelId="{BA2F2AC3-DB46-4851-8407-9E20208A12EB}" srcId="{72FAFA51-374F-44C0-8225-7F616FD89B5D}" destId="{C89AA134-77FC-42A4-9168-7EE2EE917734}" srcOrd="3" destOrd="0" parTransId="{A92125BE-7A33-490F-8CF4-BD95EAFA14FD}" sibTransId="{22A545DF-F141-4952-B022-9CE31DDFB679}"/>
    <dgm:cxn modelId="{8E1E9D04-1D38-4908-AAAF-D8B4A3DFA104}" srcId="{770A895F-F05B-4DD6-B0D6-BE4F252D27EA}" destId="{72FAFA51-374F-44C0-8225-7F616FD89B5D}" srcOrd="0" destOrd="0" parTransId="{6CE1FED6-0136-404D-A061-F5DDD3C07CC0}" sibTransId="{3DAC3772-CA74-456A-AE7F-C7D3E4049FBF}"/>
    <dgm:cxn modelId="{F2E8FEE4-24D2-3E44-81E3-5AE664BB7F46}" type="presOf" srcId="{75671C9B-856E-49F4-B4BE-D9F8935928DF}" destId="{71AC3A57-6C37-4062-A4F8-E9D3C0BF5B6D}" srcOrd="0" destOrd="0" presId="urn:microsoft.com/office/officeart/2005/8/layout/radial6"/>
    <dgm:cxn modelId="{44FD0278-F0F3-3942-9245-6B962B79040D}" type="presOf" srcId="{683EF9F1-660F-4804-AC34-993C93BB27EB}" destId="{09178D33-EC72-4AF5-B27B-5FC6A9AD7918}" srcOrd="0" destOrd="0" presId="urn:microsoft.com/office/officeart/2005/8/layout/radial6"/>
    <dgm:cxn modelId="{C21380B6-7B14-8C49-A3D9-727EBE38FC88}" type="presOf" srcId="{22A545DF-F141-4952-B022-9CE31DDFB679}" destId="{FFA11600-BFD7-4E38-9A32-BB2D5BFABFA2}" srcOrd="0" destOrd="0" presId="urn:microsoft.com/office/officeart/2005/8/layout/radial6"/>
    <dgm:cxn modelId="{CCE977B6-90FF-144A-95BA-92DC3B1AA7EA}" type="presOf" srcId="{770A895F-F05B-4DD6-B0D6-BE4F252D27EA}" destId="{918D6640-8D0C-4570-AE87-FCFF77CF40E8}" srcOrd="0" destOrd="0" presId="urn:microsoft.com/office/officeart/2005/8/layout/radial6"/>
    <dgm:cxn modelId="{C1E7C907-153B-3B41-8C7B-5EF61052B033}" type="presOf" srcId="{66043922-C8CD-4471-8DF6-59BF575D7B91}" destId="{86ED66FC-AA47-4FE8-A591-111268A5BCA8}" srcOrd="0" destOrd="0" presId="urn:microsoft.com/office/officeart/2005/8/layout/radial6"/>
    <dgm:cxn modelId="{0AC8F213-0583-411D-ADB0-05DDF9DEC7C7}" srcId="{72FAFA51-374F-44C0-8225-7F616FD89B5D}" destId="{75671C9B-856E-49F4-B4BE-D9F8935928DF}" srcOrd="1" destOrd="0" parTransId="{1B631579-9D89-4DFC-8D5E-341DD16A7125}" sibTransId="{6060C63F-96B2-48AD-9BDF-0A74521034BF}"/>
    <dgm:cxn modelId="{C35E512E-43B2-4867-8803-F7C3470540FD}" srcId="{72FAFA51-374F-44C0-8225-7F616FD89B5D}" destId="{66043922-C8CD-4471-8DF6-59BF575D7B91}" srcOrd="0" destOrd="0" parTransId="{F0F953B0-7B9E-4E2D-A8D1-87840468655D}" sibTransId="{876B2347-F557-49DC-8DD8-7385F071091C}"/>
    <dgm:cxn modelId="{A8D64EBF-A93E-478D-8435-A598D2F6B907}" srcId="{72FAFA51-374F-44C0-8225-7F616FD89B5D}" destId="{683EF9F1-660F-4804-AC34-993C93BB27EB}" srcOrd="2" destOrd="0" parTransId="{14CC415E-0C77-4A99-A951-4EC80BDCAC4A}" sibTransId="{513528F4-6719-44B5-98B5-2E2C7CB9D2D9}"/>
    <dgm:cxn modelId="{B55E6B28-5BEB-774F-A609-8ACE218610A4}" type="presOf" srcId="{C89AA134-77FC-42A4-9168-7EE2EE917734}" destId="{8DA3290D-DB7C-414E-A216-62BF5D951FF1}" srcOrd="0" destOrd="0" presId="urn:microsoft.com/office/officeart/2005/8/layout/radial6"/>
    <dgm:cxn modelId="{149AACF9-42AF-404E-86B4-AF60BC720672}" type="presOf" srcId="{513528F4-6719-44B5-98B5-2E2C7CB9D2D9}" destId="{EEEBA137-9D76-4D21-9431-9A82D4395B0E}" srcOrd="0" destOrd="0" presId="urn:microsoft.com/office/officeart/2005/8/layout/radial6"/>
    <dgm:cxn modelId="{525A69D2-0613-244A-93D6-6363721B7B06}" type="presOf" srcId="{72FAFA51-374F-44C0-8225-7F616FD89B5D}" destId="{052FA557-E96F-40B6-BF2A-E29D0521F538}" srcOrd="0" destOrd="0" presId="urn:microsoft.com/office/officeart/2005/8/layout/radial6"/>
    <dgm:cxn modelId="{A13A86B6-4039-8A49-AF3C-20B84FF2DBA6}" type="presOf" srcId="{876B2347-F557-49DC-8DD8-7385F071091C}" destId="{8528C661-F989-42E8-904D-546E2B28D6DB}" srcOrd="0" destOrd="0" presId="urn:microsoft.com/office/officeart/2005/8/layout/radial6"/>
    <dgm:cxn modelId="{FFBF62DA-C82A-7343-8B20-07640B958F7F}" type="presOf" srcId="{6060C63F-96B2-48AD-9BDF-0A74521034BF}" destId="{CA975B22-8DFB-464A-9D03-4DB57BA2AD15}" srcOrd="0" destOrd="0" presId="urn:microsoft.com/office/officeart/2005/8/layout/radial6"/>
    <dgm:cxn modelId="{B2E74C2F-A5A1-0645-9FB1-09027933BDF3}" type="presParOf" srcId="{918D6640-8D0C-4570-AE87-FCFF77CF40E8}" destId="{052FA557-E96F-40B6-BF2A-E29D0521F538}" srcOrd="0" destOrd="0" presId="urn:microsoft.com/office/officeart/2005/8/layout/radial6"/>
    <dgm:cxn modelId="{62D59942-DF7D-1545-9CCC-585CE94F2F3A}" type="presParOf" srcId="{918D6640-8D0C-4570-AE87-FCFF77CF40E8}" destId="{86ED66FC-AA47-4FE8-A591-111268A5BCA8}" srcOrd="1" destOrd="0" presId="urn:microsoft.com/office/officeart/2005/8/layout/radial6"/>
    <dgm:cxn modelId="{0F82AC92-7268-794B-A7A1-14E580B93F56}" type="presParOf" srcId="{918D6640-8D0C-4570-AE87-FCFF77CF40E8}" destId="{20858283-80AB-4820-80E8-C0B59B6B6994}" srcOrd="2" destOrd="0" presId="urn:microsoft.com/office/officeart/2005/8/layout/radial6"/>
    <dgm:cxn modelId="{E250E1DC-DA70-5E49-8ECC-0058D6ADE02B}" type="presParOf" srcId="{918D6640-8D0C-4570-AE87-FCFF77CF40E8}" destId="{8528C661-F989-42E8-904D-546E2B28D6DB}" srcOrd="3" destOrd="0" presId="urn:microsoft.com/office/officeart/2005/8/layout/radial6"/>
    <dgm:cxn modelId="{CA7CB8D4-BB39-8F46-BDDF-9FB7AF1E5CEF}" type="presParOf" srcId="{918D6640-8D0C-4570-AE87-FCFF77CF40E8}" destId="{71AC3A57-6C37-4062-A4F8-E9D3C0BF5B6D}" srcOrd="4" destOrd="0" presId="urn:microsoft.com/office/officeart/2005/8/layout/radial6"/>
    <dgm:cxn modelId="{5F972B8A-BF6F-104D-98A3-12C983927B44}" type="presParOf" srcId="{918D6640-8D0C-4570-AE87-FCFF77CF40E8}" destId="{F2119B9E-4A2A-4F05-B9E5-6DF6D98B45AE}" srcOrd="5" destOrd="0" presId="urn:microsoft.com/office/officeart/2005/8/layout/radial6"/>
    <dgm:cxn modelId="{125AD959-9401-1F47-8BD9-47AB710651C0}" type="presParOf" srcId="{918D6640-8D0C-4570-AE87-FCFF77CF40E8}" destId="{CA975B22-8DFB-464A-9D03-4DB57BA2AD15}" srcOrd="6" destOrd="0" presId="urn:microsoft.com/office/officeart/2005/8/layout/radial6"/>
    <dgm:cxn modelId="{50529D79-A243-834B-BE9F-197C4AAACD13}" type="presParOf" srcId="{918D6640-8D0C-4570-AE87-FCFF77CF40E8}" destId="{09178D33-EC72-4AF5-B27B-5FC6A9AD7918}" srcOrd="7" destOrd="0" presId="urn:microsoft.com/office/officeart/2005/8/layout/radial6"/>
    <dgm:cxn modelId="{3205C28E-4D33-9C47-9F11-55ACEEF8664F}" type="presParOf" srcId="{918D6640-8D0C-4570-AE87-FCFF77CF40E8}" destId="{BB719A70-48E9-45CF-AE64-DB82FF86E8D8}" srcOrd="8" destOrd="0" presId="urn:microsoft.com/office/officeart/2005/8/layout/radial6"/>
    <dgm:cxn modelId="{3DE326E1-DAA7-B143-A75B-7636978C58BA}" type="presParOf" srcId="{918D6640-8D0C-4570-AE87-FCFF77CF40E8}" destId="{EEEBA137-9D76-4D21-9431-9A82D4395B0E}" srcOrd="9" destOrd="0" presId="urn:microsoft.com/office/officeart/2005/8/layout/radial6"/>
    <dgm:cxn modelId="{099A91AC-98A3-D04E-99AB-BB16F0E9A790}" type="presParOf" srcId="{918D6640-8D0C-4570-AE87-FCFF77CF40E8}" destId="{8DA3290D-DB7C-414E-A216-62BF5D951FF1}" srcOrd="10" destOrd="0" presId="urn:microsoft.com/office/officeart/2005/8/layout/radial6"/>
    <dgm:cxn modelId="{CA048C29-211D-5B4C-8B58-C9D08F071FD4}" type="presParOf" srcId="{918D6640-8D0C-4570-AE87-FCFF77CF40E8}" destId="{9ABCE2DF-AFA9-4772-942C-CBA369EDF03F}" srcOrd="11" destOrd="0" presId="urn:microsoft.com/office/officeart/2005/8/layout/radial6"/>
    <dgm:cxn modelId="{3A68F7D1-2DA3-FB48-A394-71269655575D}" type="presParOf" srcId="{918D6640-8D0C-4570-AE87-FCFF77CF40E8}" destId="{FFA11600-BFD7-4E38-9A32-BB2D5BFABFA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E92FA6-E292-41E0-9647-CC2CC8E09035}">
      <dsp:nvSpPr>
        <dsp:cNvPr id="0" name=""/>
        <dsp:cNvSpPr/>
      </dsp:nvSpPr>
      <dsp:spPr>
        <a:xfrm>
          <a:off x="3139011" y="4738"/>
          <a:ext cx="1178786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Familjecentralen</a:t>
          </a:r>
          <a:endParaRPr lang="sv-SE" sz="1200" kern="1200" dirty="0"/>
        </a:p>
      </dsp:txBody>
      <dsp:txXfrm>
        <a:off x="3167880" y="33607"/>
        <a:ext cx="1121048" cy="533638"/>
      </dsp:txXfrm>
    </dsp:sp>
    <dsp:sp modelId="{1897A290-C6AB-4135-B896-5479D3DDD1A9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3503451" y="60954"/>
              </a:moveTo>
              <a:arcTo wR="2910874" hR="2910874" stAng="16904760" swAng="376493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8BE784-0B4A-45AD-9644-1E6D20F8F823}">
      <dsp:nvSpPr>
        <dsp:cNvPr id="0" name=""/>
        <dsp:cNvSpPr/>
      </dsp:nvSpPr>
      <dsp:spPr>
        <a:xfrm>
          <a:off x="4632014" y="394721"/>
          <a:ext cx="1103654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Familjehuset</a:t>
          </a:r>
          <a:endParaRPr lang="sv-SE" sz="1200" kern="1200" dirty="0"/>
        </a:p>
      </dsp:txBody>
      <dsp:txXfrm>
        <a:off x="4660883" y="423590"/>
        <a:ext cx="1045916" cy="533638"/>
      </dsp:txXfrm>
    </dsp:sp>
    <dsp:sp modelId="{A4CD4248-1844-467F-8169-3DFECE91E914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4792468" y="689885"/>
              </a:moveTo>
              <a:arcTo wR="2910874" hR="2910874" stAng="18616251" swAng="75705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02AA68-B34C-473B-A3C7-3DA5425C8FA7}">
      <dsp:nvSpPr>
        <dsp:cNvPr id="0" name=""/>
        <dsp:cNvSpPr/>
      </dsp:nvSpPr>
      <dsp:spPr>
        <a:xfrm>
          <a:off x="5794390" y="1460175"/>
          <a:ext cx="909810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Förskola</a:t>
          </a:r>
          <a:endParaRPr lang="sv-SE" sz="1200" kern="1200" dirty="0"/>
        </a:p>
      </dsp:txBody>
      <dsp:txXfrm>
        <a:off x="5823259" y="1489044"/>
        <a:ext cx="852072" cy="533638"/>
      </dsp:txXfrm>
    </dsp:sp>
    <dsp:sp modelId="{B0C6C95A-C5D1-42A0-B332-EB5F00E47977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5584284" y="1759322"/>
              </a:moveTo>
              <a:arcTo wR="2910874" hR="2910874" stAng="20201783" swAng="103785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DB68E-927A-4D24-B6C7-715D5CAFFA19}">
      <dsp:nvSpPr>
        <dsp:cNvPr id="0" name=""/>
        <dsp:cNvSpPr/>
      </dsp:nvSpPr>
      <dsp:spPr>
        <a:xfrm>
          <a:off x="6184374" y="2915612"/>
          <a:ext cx="909810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Grundskola + elevhälsa</a:t>
          </a:r>
          <a:endParaRPr lang="sv-SE" sz="1200" kern="1200" dirty="0"/>
        </a:p>
      </dsp:txBody>
      <dsp:txXfrm>
        <a:off x="6213243" y="2944481"/>
        <a:ext cx="852072" cy="533638"/>
      </dsp:txXfrm>
    </dsp:sp>
    <dsp:sp modelId="{6B914BE2-E26C-4F85-B89B-B5A4505CAA4B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5805771" y="3215446"/>
              </a:moveTo>
              <a:arcTo wR="2910874" hR="2910874" stAng="360359" swAng="103785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47AD18-E636-40DA-9084-DB2C504DD93B}">
      <dsp:nvSpPr>
        <dsp:cNvPr id="0" name=""/>
        <dsp:cNvSpPr/>
      </dsp:nvSpPr>
      <dsp:spPr>
        <a:xfrm>
          <a:off x="5794390" y="4371050"/>
          <a:ext cx="909810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Gymnasiet + elevhälsa</a:t>
          </a:r>
        </a:p>
      </dsp:txBody>
      <dsp:txXfrm>
        <a:off x="5823259" y="4399919"/>
        <a:ext cx="852072" cy="533638"/>
      </dsp:txXfrm>
    </dsp:sp>
    <dsp:sp modelId="{E99DFB13-FCEE-4786-89EF-554A392EF5AE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5232184" y="4667209"/>
              </a:moveTo>
              <a:arcTo wR="2910874" hR="2910874" stAng="2226699" swAng="75705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78C10F-AEDC-4579-BBDE-FAB2B2F79B1B}">
      <dsp:nvSpPr>
        <dsp:cNvPr id="0" name=""/>
        <dsp:cNvSpPr/>
      </dsp:nvSpPr>
      <dsp:spPr>
        <a:xfrm>
          <a:off x="4648504" y="5436504"/>
          <a:ext cx="1070673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Andra studieformer</a:t>
          </a:r>
        </a:p>
      </dsp:txBody>
      <dsp:txXfrm>
        <a:off x="4677373" y="5465373"/>
        <a:ext cx="1012935" cy="533638"/>
      </dsp:txXfrm>
    </dsp:sp>
    <dsp:sp modelId="{DFF8F93A-020E-440F-A07A-20ADBE4AF3DA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3826431" y="5674015"/>
              </a:moveTo>
              <a:arcTo wR="2910874" hR="2910874" stAng="4300055" swAng="554836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3E8A41-B466-4C54-B46D-633F43BF39C3}">
      <dsp:nvSpPr>
        <dsp:cNvPr id="0" name=""/>
        <dsp:cNvSpPr/>
      </dsp:nvSpPr>
      <dsp:spPr>
        <a:xfrm>
          <a:off x="3273499" y="5826487"/>
          <a:ext cx="909810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Yrkesskolan</a:t>
          </a:r>
        </a:p>
      </dsp:txBody>
      <dsp:txXfrm>
        <a:off x="3302368" y="5855356"/>
        <a:ext cx="852072" cy="533638"/>
      </dsp:txXfrm>
    </dsp:sp>
    <dsp:sp modelId="{7ECA1184-2B88-44EE-A5B2-9BC211BA86FB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2451506" y="5785274"/>
              </a:moveTo>
              <a:arcTo wR="2910874" hR="2910874" stAng="5944792" swAng="52356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2EBED-80D1-43C4-8E35-D651FB2A977F}">
      <dsp:nvSpPr>
        <dsp:cNvPr id="0" name=""/>
        <dsp:cNvSpPr/>
      </dsp:nvSpPr>
      <dsp:spPr>
        <a:xfrm>
          <a:off x="1711955" y="5436504"/>
          <a:ext cx="1122023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Socialtjänsten Barn och Familj</a:t>
          </a:r>
        </a:p>
      </dsp:txBody>
      <dsp:txXfrm>
        <a:off x="1740824" y="5465373"/>
        <a:ext cx="1064285" cy="533638"/>
      </dsp:txXfrm>
    </dsp:sp>
    <dsp:sp modelId="{7C28DFD7-FF07-4FFA-A3B8-3232D81DBFCA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1029280" y="5131864"/>
              </a:moveTo>
              <a:arcTo wR="2910874" hR="2910874" stAng="7816251" swAng="757050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370533-CE49-4F65-BB8F-B087D1A295C3}">
      <dsp:nvSpPr>
        <dsp:cNvPr id="0" name=""/>
        <dsp:cNvSpPr/>
      </dsp:nvSpPr>
      <dsp:spPr>
        <a:xfrm>
          <a:off x="644449" y="4371050"/>
          <a:ext cx="1126126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Socialtjänst Ekonomiskt bistånd</a:t>
          </a:r>
        </a:p>
      </dsp:txBody>
      <dsp:txXfrm>
        <a:off x="673318" y="4399919"/>
        <a:ext cx="1068388" cy="533638"/>
      </dsp:txXfrm>
    </dsp:sp>
    <dsp:sp modelId="{C7299B7B-0824-4F12-9A5E-F49368A1056E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237464" y="4062426"/>
              </a:moveTo>
              <a:arcTo wR="2910874" hR="2910874" stAng="9401783" swAng="103785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344CA7-EE59-49D9-B800-914CDA730F2E}">
      <dsp:nvSpPr>
        <dsp:cNvPr id="0" name=""/>
        <dsp:cNvSpPr/>
      </dsp:nvSpPr>
      <dsp:spPr>
        <a:xfrm>
          <a:off x="227194" y="2915612"/>
          <a:ext cx="1180669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Vuxenutbildning</a:t>
          </a:r>
        </a:p>
      </dsp:txBody>
      <dsp:txXfrm>
        <a:off x="256063" y="2944481"/>
        <a:ext cx="1122931" cy="533638"/>
      </dsp:txXfrm>
    </dsp:sp>
    <dsp:sp modelId="{1B98DA2F-E6C2-40C0-9C81-92DDF84A74F5}">
      <dsp:nvSpPr>
        <dsp:cNvPr id="0" name=""/>
        <dsp:cNvSpPr/>
      </dsp:nvSpPr>
      <dsp:spPr>
        <a:xfrm>
          <a:off x="817529" y="300426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15977" y="2606302"/>
              </a:moveTo>
              <a:arcTo wR="2910874" hR="2910874" stAng="11160359" swAng="1037857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E549CE-85B0-42EE-9796-F77FBB131ECD}">
      <dsp:nvSpPr>
        <dsp:cNvPr id="0" name=""/>
        <dsp:cNvSpPr/>
      </dsp:nvSpPr>
      <dsp:spPr>
        <a:xfrm>
          <a:off x="539057" y="1460175"/>
          <a:ext cx="1336911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Arbetsförmedling</a:t>
          </a:r>
        </a:p>
      </dsp:txBody>
      <dsp:txXfrm>
        <a:off x="567926" y="1489044"/>
        <a:ext cx="1279173" cy="533638"/>
      </dsp:txXfrm>
    </dsp:sp>
    <dsp:sp modelId="{E9D99235-5746-495F-9651-9EECEE880040}">
      <dsp:nvSpPr>
        <dsp:cNvPr id="0" name=""/>
        <dsp:cNvSpPr/>
      </dsp:nvSpPr>
      <dsp:spPr>
        <a:xfrm>
          <a:off x="986506" y="49989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419061" y="1406195"/>
              </a:moveTo>
              <a:arcTo wR="2910874" hR="2910874" stAng="12667538" swAng="539831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CFC3A-B3E4-4E96-9AD3-C7751DC3A178}">
      <dsp:nvSpPr>
        <dsp:cNvPr id="0" name=""/>
        <dsp:cNvSpPr/>
      </dsp:nvSpPr>
      <dsp:spPr>
        <a:xfrm>
          <a:off x="1142327" y="490077"/>
          <a:ext cx="1783127" cy="59137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200" kern="1200" dirty="0" smtClean="0"/>
            <a:t>Arbetsmarknadsenheten</a:t>
          </a:r>
        </a:p>
      </dsp:txBody>
      <dsp:txXfrm>
        <a:off x="1171196" y="518946"/>
        <a:ext cx="1725389" cy="533638"/>
      </dsp:txXfrm>
    </dsp:sp>
    <dsp:sp modelId="{20E157FB-51C6-4DCD-A64E-B4C792312B4E}">
      <dsp:nvSpPr>
        <dsp:cNvPr id="0" name=""/>
        <dsp:cNvSpPr/>
      </dsp:nvSpPr>
      <dsp:spPr>
        <a:xfrm>
          <a:off x="580467" y="339319"/>
          <a:ext cx="5821749" cy="5821749"/>
        </a:xfrm>
        <a:custGeom>
          <a:avLst/>
          <a:gdLst/>
          <a:ahLst/>
          <a:cxnLst/>
          <a:rect l="0" t="0" r="0" b="0"/>
          <a:pathLst>
            <a:path>
              <a:moveTo>
                <a:pt x="1991805" y="148900"/>
              </a:moveTo>
              <a:arcTo wR="2910874" hR="2910874" stAng="15095683" swAng="680261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11600-BFD7-4E38-9A32-BB2D5BFABFA2}">
      <dsp:nvSpPr>
        <dsp:cNvPr id="0" name=""/>
        <dsp:cNvSpPr/>
      </dsp:nvSpPr>
      <dsp:spPr>
        <a:xfrm>
          <a:off x="740927" y="490749"/>
          <a:ext cx="3271377" cy="3271377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EEBA137-9D76-4D21-9431-9A82D4395B0E}">
      <dsp:nvSpPr>
        <dsp:cNvPr id="0" name=""/>
        <dsp:cNvSpPr/>
      </dsp:nvSpPr>
      <dsp:spPr>
        <a:xfrm>
          <a:off x="740927" y="490749"/>
          <a:ext cx="3271377" cy="3271377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A975B22-8DFB-464A-9D03-4DB57BA2AD15}">
      <dsp:nvSpPr>
        <dsp:cNvPr id="0" name=""/>
        <dsp:cNvSpPr/>
      </dsp:nvSpPr>
      <dsp:spPr>
        <a:xfrm>
          <a:off x="740927" y="490749"/>
          <a:ext cx="3271377" cy="3271377"/>
        </a:xfrm>
        <a:prstGeom prst="blockArc">
          <a:avLst>
            <a:gd name="adj1" fmla="val 0"/>
            <a:gd name="adj2" fmla="val 5400000"/>
            <a:gd name="adj3" fmla="val 4641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28C661-F989-42E8-904D-546E2B28D6DB}">
      <dsp:nvSpPr>
        <dsp:cNvPr id="0" name=""/>
        <dsp:cNvSpPr/>
      </dsp:nvSpPr>
      <dsp:spPr>
        <a:xfrm>
          <a:off x="740927" y="490749"/>
          <a:ext cx="3271377" cy="3271377"/>
        </a:xfrm>
        <a:prstGeom prst="blockArc">
          <a:avLst>
            <a:gd name="adj1" fmla="val 16200000"/>
            <a:gd name="adj2" fmla="val 0"/>
            <a:gd name="adj3" fmla="val 4641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52FA557-E96F-40B6-BF2A-E29D0521F538}">
      <dsp:nvSpPr>
        <dsp:cNvPr id="0" name=""/>
        <dsp:cNvSpPr/>
      </dsp:nvSpPr>
      <dsp:spPr>
        <a:xfrm>
          <a:off x="1623479" y="1373301"/>
          <a:ext cx="1506273" cy="150627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200" kern="1200" dirty="0" smtClean="0"/>
            <a:t>Barn och ungas behov</a:t>
          </a:r>
          <a:endParaRPr lang="sv-SE" sz="2200" kern="1200" dirty="0"/>
        </a:p>
      </dsp:txBody>
      <dsp:txXfrm>
        <a:off x="1844068" y="1593890"/>
        <a:ext cx="1065095" cy="1065095"/>
      </dsp:txXfrm>
    </dsp:sp>
    <dsp:sp modelId="{86ED66FC-AA47-4FE8-A591-111268A5BCA8}">
      <dsp:nvSpPr>
        <dsp:cNvPr id="0" name=""/>
        <dsp:cNvSpPr/>
      </dsp:nvSpPr>
      <dsp:spPr>
        <a:xfrm>
          <a:off x="1849420" y="1511"/>
          <a:ext cx="1054391" cy="10543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900" kern="1200" dirty="0" smtClean="0"/>
            <a:t>Helhetssyn</a:t>
          </a:r>
          <a:endParaRPr lang="sv-SE" sz="900" kern="1200" dirty="0"/>
        </a:p>
      </dsp:txBody>
      <dsp:txXfrm>
        <a:off x="2003832" y="155923"/>
        <a:ext cx="745567" cy="745567"/>
      </dsp:txXfrm>
    </dsp:sp>
    <dsp:sp modelId="{71AC3A57-6C37-4062-A4F8-E9D3C0BF5B6D}">
      <dsp:nvSpPr>
        <dsp:cNvPr id="0" name=""/>
        <dsp:cNvSpPr/>
      </dsp:nvSpPr>
      <dsp:spPr>
        <a:xfrm>
          <a:off x="3447151" y="1599242"/>
          <a:ext cx="1054391" cy="10543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900" kern="1200" dirty="0" smtClean="0"/>
            <a:t>Samverkan</a:t>
          </a:r>
          <a:endParaRPr lang="sv-SE" sz="900" kern="1200" dirty="0"/>
        </a:p>
      </dsp:txBody>
      <dsp:txXfrm>
        <a:off x="3601563" y="1753654"/>
        <a:ext cx="745567" cy="745567"/>
      </dsp:txXfrm>
    </dsp:sp>
    <dsp:sp modelId="{09178D33-EC72-4AF5-B27B-5FC6A9AD7918}">
      <dsp:nvSpPr>
        <dsp:cNvPr id="0" name=""/>
        <dsp:cNvSpPr/>
      </dsp:nvSpPr>
      <dsp:spPr>
        <a:xfrm>
          <a:off x="1849420" y="3196973"/>
          <a:ext cx="1054391" cy="10543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900" kern="1200" dirty="0" smtClean="0"/>
            <a:t>Tidiga Insatser</a:t>
          </a:r>
          <a:endParaRPr lang="sv-SE" sz="900" kern="1200" dirty="0"/>
        </a:p>
      </dsp:txBody>
      <dsp:txXfrm>
        <a:off x="2003832" y="3351385"/>
        <a:ext cx="745567" cy="745567"/>
      </dsp:txXfrm>
    </dsp:sp>
    <dsp:sp modelId="{8DA3290D-DB7C-414E-A216-62BF5D951FF1}">
      <dsp:nvSpPr>
        <dsp:cNvPr id="0" name=""/>
        <dsp:cNvSpPr/>
      </dsp:nvSpPr>
      <dsp:spPr>
        <a:xfrm>
          <a:off x="251689" y="1599242"/>
          <a:ext cx="1054391" cy="105439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900" kern="1200" dirty="0" smtClean="0"/>
            <a:t>Medskapande</a:t>
          </a:r>
          <a:endParaRPr lang="sv-SE" sz="900" kern="1200" dirty="0"/>
        </a:p>
      </dsp:txBody>
      <dsp:txXfrm>
        <a:off x="406101" y="1753654"/>
        <a:ext cx="745567" cy="745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E7E9B-6A72-47BB-841D-BFFE4388B4D3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9E145-FC53-4E5C-A97F-90A7B62F389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7294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30883-7F2E-44B3-AAE9-D1BE85397D5F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C5ECC-D273-402C-8C73-A4DFCDB374B6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0453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§%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C5ECC-D273-402C-8C73-A4DFCDB374B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616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39219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4624AECA-07F9-4CC0-BA88-FB06F0BB567C}" type="slidenum">
              <a:rPr lang="en-US" smtClean="0"/>
              <a:pPr eaLnBrk="1" hangingPunct="1"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437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47502B4-D731-4CAC-8D14-2728D668702D}" type="slidenum">
              <a:rPr lang="en-US" smtClean="0"/>
              <a:pPr eaLnBrk="1" hangingPunct="1">
                <a:defRPr/>
              </a:pPr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31007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4372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47502B4-D731-4CAC-8D14-2728D668702D}" type="slidenum">
              <a:rPr lang="en-US" smtClean="0"/>
              <a:pPr eaLnBrk="1" hangingPunct="1">
                <a:defRPr/>
              </a:pPr>
              <a:t>29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371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79452" y="4716463"/>
            <a:ext cx="5438775" cy="44656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v-SE" altLang="sv-SE" smtClean="0"/>
          </a:p>
        </p:txBody>
      </p:sp>
      <p:sp>
        <p:nvSpPr>
          <p:cNvPr id="243716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1973E90-E106-4C9E-8E97-C7AABB97B93F}" type="slidenum">
              <a:rPr lang="en-US" altLang="sv-SE" sz="1200"/>
              <a:pPr algn="r" eaLnBrk="1" hangingPunct="1"/>
              <a:t>34</a:t>
            </a:fld>
            <a:endParaRPr lang="en-US" altLang="sv-SE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40243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5275E62B-F732-4BBC-BF34-041FD1EE353B}" type="slidenum">
              <a:rPr lang="en-US" smtClean="0"/>
              <a:pPr eaLnBrk="1" hangingPunct="1">
                <a:defRPr/>
              </a:pPr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3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dirty="0">
              <a:latin typeface="Calibri" charset="0"/>
            </a:endParaRPr>
          </a:p>
        </p:txBody>
      </p:sp>
      <p:sp>
        <p:nvSpPr>
          <p:cNvPr id="2037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4C55833-9347-0C46-A310-56D18FE9155D}" type="slidenum">
              <a:rPr lang="en-US"/>
              <a:pPr eaLnBrk="1" hangingPunct="1"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smtClean="0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49690" y="9428164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C681A1DB-8ADE-4150-AAFC-84A98438402C}" type="slidenum">
              <a:rPr lang="en-US" sz="1200">
                <a:latin typeface="Arial" charset="0"/>
              </a:rPr>
              <a:pPr algn="r"/>
              <a:t>47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smtClean="0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49690" y="9428164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C681A1DB-8ADE-4150-AAFC-84A98438402C}" type="slidenum">
              <a:rPr lang="en-US" sz="1200">
                <a:latin typeface="Arial" charset="0"/>
              </a:rPr>
              <a:pPr algn="r"/>
              <a:t>48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smtClean="0"/>
          </a:p>
        </p:txBody>
      </p:sp>
      <p:sp>
        <p:nvSpPr>
          <p:cNvPr id="64516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C6D57677-1E9E-4E8C-B596-707BB163C253}" type="slidenum">
              <a:rPr lang="en-US" sz="1200">
                <a:latin typeface="Arial" charset="0"/>
              </a:rPr>
              <a:pPr algn="r"/>
              <a:t>63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v-SE" smtClean="0"/>
          </a:p>
        </p:txBody>
      </p:sp>
      <p:sp>
        <p:nvSpPr>
          <p:cNvPr id="65540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fld id="{C681A1DB-8ADE-4150-AAFC-84A98438402C}" type="slidenum">
              <a:rPr lang="en-US" sz="1200">
                <a:latin typeface="Arial" charset="0"/>
              </a:rPr>
              <a:pPr algn="r"/>
              <a:t>64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204804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77102BF-10FF-49C4-B4C9-196886316B5A}" type="slidenum">
              <a:rPr lang="en-US" altLang="sv-SE" sz="1200"/>
              <a:pPr algn="r" eaLnBrk="1" hangingPunct="1"/>
              <a:t>10</a:t>
            </a:fld>
            <a:endParaRPr lang="en-US" altLang="sv-SE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1924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F254530-959C-4E6A-9546-D6BDA80BF0A3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11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2948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1204AC-2AAF-4441-9FA1-AF9616A26557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3972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88DC0B9-AD28-4FC0-8126-D18E1382EB6C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4996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CD3056D-9A46-4BBE-B446-8B20B6F6349C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6020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55D234-4A7B-40DB-B528-3C968627004D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87044" name="Slide Number Placeholder 3"/>
          <p:cNvSpPr txBox="1">
            <a:spLocks noGrp="1"/>
          </p:cNvSpPr>
          <p:nvPr/>
        </p:nvSpPr>
        <p:spPr bwMode="auto">
          <a:xfrm>
            <a:off x="3849689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27F9621-40A7-43A8-9B95-6A496CC809FF}" type="slidenum">
              <a:rPr lang="en-US" altLang="sv-SE">
                <a:latin typeface="Arial" pitchFamily="34" charset="0"/>
              </a:rPr>
              <a:pPr algn="r" eaLnBrk="1" hangingPunct="1">
                <a:spcBef>
                  <a:spcPct val="0"/>
                </a:spcBef>
              </a:pPr>
              <a:t>16</a:t>
            </a:fld>
            <a:endParaRPr lang="en-US" altLang="sv-SE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419"/>
            <a:ext cx="4962525" cy="372209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 smtClean="0"/>
          </a:p>
        </p:txBody>
      </p:sp>
      <p:sp>
        <p:nvSpPr>
          <p:cNvPr id="39117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532C3594-E13F-42E1-80F8-FD09A5F9B441}" type="slidenum">
              <a:rPr lang="en-US" smtClean="0"/>
              <a:pPr eaLnBrk="1" hangingPunct="1">
                <a:defRPr/>
              </a:pPr>
              <a:t>17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007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934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62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27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9479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8445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129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83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341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841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327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0962-CE01-4FCA-B948-EEEA367B3C46}" type="datetimeFigureOut">
              <a:rPr lang="sv-SE" smtClean="0"/>
              <a:t>2018-03-14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7B5D1-9073-4597-8704-19B8E7EEBA3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8853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i.nilsson@seeab.s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hyperlink" Target="http://www.seeab.se/" TargetMode="External"/><Relationship Id="rId5" Type="http://schemas.openxmlformats.org/officeDocument/2006/relationships/hyperlink" Target="http://www.socioekonomi.se/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eab.se/" TargetMode="External"/><Relationship Id="rId4" Type="http://schemas.openxmlformats.org/officeDocument/2006/relationships/hyperlink" Target="http://www.socioekonomi.se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__2003-presentation1.ppt"/><Relationship Id="rId4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__2003-presentation2.ppt"/><Relationship Id="rId4" Type="http://schemas.openxmlformats.org/officeDocument/2006/relationships/image" Target="../media/image17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PowerPoint_97___2003-presentation3.ppt"/><Relationship Id="rId4" Type="http://schemas.openxmlformats.org/officeDocument/2006/relationships/image" Target="../media/image18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emf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496944" cy="6408712"/>
          </a:xfrm>
        </p:spPr>
        <p:txBody>
          <a:bodyPr>
            <a:normAutofit fontScale="90000"/>
          </a:bodyPr>
          <a:lstStyle/>
          <a:p>
            <a:r>
              <a:rPr lang="sv-SE" sz="6700" b="1" dirty="0" smtClean="0"/>
              <a:t>ATT SKAPA LÅNGSIKTIGHET OCH EN FUNGERANDE OCH EFFEKTIV SAMVERKAN</a:t>
            </a:r>
            <a:br>
              <a:rPr lang="sv-SE" sz="6700" b="1" dirty="0" smtClean="0"/>
            </a:br>
            <a:r>
              <a:rPr lang="sv-SE" sz="6700" b="1" dirty="0" smtClean="0"/>
              <a:t/>
            </a:r>
            <a:br>
              <a:rPr lang="sv-SE" sz="6700" b="1" dirty="0" smtClean="0"/>
            </a:br>
            <a:r>
              <a:rPr lang="sv-SE" sz="7200" b="1" dirty="0"/>
              <a:t>M</a:t>
            </a:r>
            <a:r>
              <a:rPr lang="sv-SE" sz="7200" b="1" dirty="0" smtClean="0"/>
              <a:t>en varför och hur?</a:t>
            </a:r>
            <a:r>
              <a:rPr lang="sv-SE" sz="4900" b="1" dirty="0" smtClean="0"/>
              <a:t/>
            </a:r>
            <a:br>
              <a:rPr lang="sv-SE" sz="4900" b="1" dirty="0" smtClean="0"/>
            </a:br>
            <a:r>
              <a:rPr lang="sv-SE" sz="3600" dirty="0" smtClean="0"/>
              <a:t>Ingvar Nilsson/2018-03-14 </a:t>
            </a:r>
            <a:br>
              <a:rPr lang="sv-SE" sz="3600" dirty="0" smtClean="0"/>
            </a:br>
            <a:r>
              <a:rPr lang="sv-SE" sz="3600" dirty="0" smtClean="0">
                <a:hlinkClick r:id="rId3"/>
              </a:rPr>
              <a:t>i.nilsson@seeab.se</a:t>
            </a:r>
            <a:r>
              <a:rPr lang="sv-SE" sz="3600" dirty="0" smtClean="0"/>
              <a:t> 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52006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86563" y="2643188"/>
            <a:ext cx="1428750" cy="92868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b="1" dirty="0"/>
              <a:t>Utanförskap = Arbetslöshet</a:t>
            </a:r>
            <a:endParaRPr lang="en-US" sz="1600" b="1" dirty="0"/>
          </a:p>
        </p:txBody>
      </p:sp>
      <p:cxnSp>
        <p:nvCxnSpPr>
          <p:cNvPr id="4" name="Straight Connector 3"/>
          <p:cNvCxnSpPr/>
          <p:nvPr/>
        </p:nvCxnSpPr>
        <p:spPr>
          <a:xfrm rot="10800000">
            <a:off x="1571625" y="357188"/>
            <a:ext cx="5072063" cy="2428875"/>
          </a:xfrm>
          <a:prstGeom prst="line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10800000" flipV="1">
            <a:off x="1500188" y="3500438"/>
            <a:ext cx="5143500" cy="2857500"/>
          </a:xfrm>
          <a:prstGeom prst="line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643438" y="2786063"/>
            <a:ext cx="1714500" cy="7858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b="1" dirty="0"/>
              <a:t>Skol-</a:t>
            </a:r>
          </a:p>
          <a:p>
            <a:pPr algn="ctr">
              <a:defRPr/>
            </a:pPr>
            <a:r>
              <a:rPr lang="sv-SE" b="1" dirty="0"/>
              <a:t>misslyckande</a:t>
            </a:r>
          </a:p>
        </p:txBody>
      </p:sp>
      <p:sp>
        <p:nvSpPr>
          <p:cNvPr id="9" name="Rectangle 8"/>
          <p:cNvSpPr/>
          <p:nvPr/>
        </p:nvSpPr>
        <p:spPr>
          <a:xfrm>
            <a:off x="3448050" y="2143125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Asocialitet 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142875" y="5072063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Språk</a:t>
            </a:r>
          </a:p>
          <a:p>
            <a:pPr algn="ctr">
              <a:defRPr/>
            </a:pPr>
            <a:r>
              <a:rPr lang="sv-SE" sz="1600" dirty="0"/>
              <a:t>Invandring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142875" y="3571875"/>
            <a:ext cx="1428750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Skyddsbehov 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3214688" y="2928938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Depression 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142875" y="2786063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Fattigdom 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179388" y="1993900"/>
            <a:ext cx="1285875" cy="64293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ADHD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142875" y="1214438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Autism-spektra</a:t>
            </a:r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1648675" y="3321844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Kriminalitet </a:t>
            </a:r>
            <a:endParaRPr lang="en-US" sz="1600" dirty="0"/>
          </a:p>
        </p:txBody>
      </p:sp>
      <p:sp>
        <p:nvSpPr>
          <p:cNvPr id="17" name="Rectangle 16"/>
          <p:cNvSpPr/>
          <p:nvPr/>
        </p:nvSpPr>
        <p:spPr>
          <a:xfrm>
            <a:off x="2155445" y="4036218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Missbruk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33329" y="3714750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Dyslexi 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1835150" y="1844675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Självskade-</a:t>
            </a:r>
          </a:p>
          <a:p>
            <a:pPr algn="ctr">
              <a:defRPr/>
            </a:pPr>
            <a:r>
              <a:rPr lang="sv-SE" sz="1600" dirty="0"/>
              <a:t>beteende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1559120" y="2562471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Psykisk</a:t>
            </a:r>
          </a:p>
          <a:p>
            <a:pPr algn="ctr">
              <a:defRPr/>
            </a:pPr>
            <a:r>
              <a:rPr lang="sv-SE" sz="1600" dirty="0"/>
              <a:t>ohälsa</a:t>
            </a:r>
            <a:endParaRPr lang="en-US" sz="1600" dirty="0"/>
          </a:p>
        </p:txBody>
      </p:sp>
      <p:sp>
        <p:nvSpPr>
          <p:cNvPr id="21" name="Rectangle 20"/>
          <p:cNvSpPr/>
          <p:nvPr/>
        </p:nvSpPr>
        <p:spPr>
          <a:xfrm>
            <a:off x="1643063" y="1071563"/>
            <a:ext cx="1285875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Anorexi</a:t>
            </a:r>
          </a:p>
          <a:p>
            <a:pPr algn="ctr">
              <a:defRPr/>
            </a:pPr>
            <a:r>
              <a:rPr lang="sv-SE" sz="1600" dirty="0"/>
              <a:t>Bulemi 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142875" y="5857875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Begåvning </a:t>
            </a:r>
            <a:endParaRPr lang="en-US" sz="1600" dirty="0"/>
          </a:p>
        </p:txBody>
      </p:sp>
      <p:sp>
        <p:nvSpPr>
          <p:cNvPr id="23" name="Rectangle 22"/>
          <p:cNvSpPr/>
          <p:nvPr/>
        </p:nvSpPr>
        <p:spPr>
          <a:xfrm>
            <a:off x="6858000" y="4643438"/>
            <a:ext cx="1214438" cy="15716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Missbruk</a:t>
            </a:r>
          </a:p>
          <a:p>
            <a:pPr algn="ctr">
              <a:defRPr/>
            </a:pPr>
            <a:r>
              <a:rPr lang="sv-SE" sz="1600" dirty="0"/>
              <a:t>Psykisk ohälsa</a:t>
            </a:r>
          </a:p>
          <a:p>
            <a:pPr algn="ctr">
              <a:defRPr/>
            </a:pPr>
            <a:r>
              <a:rPr lang="sv-SE" sz="1600" dirty="0"/>
              <a:t>Somatisk ohälsa</a:t>
            </a:r>
          </a:p>
        </p:txBody>
      </p:sp>
      <p:sp>
        <p:nvSpPr>
          <p:cNvPr id="25" name="Up-Down Arrow 24"/>
          <p:cNvSpPr/>
          <p:nvPr/>
        </p:nvSpPr>
        <p:spPr>
          <a:xfrm>
            <a:off x="7215188" y="3643313"/>
            <a:ext cx="500062" cy="928687"/>
          </a:xfrm>
          <a:prstGeom prst="up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715125" y="4524375"/>
            <a:ext cx="1428750" cy="19288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Missbruk</a:t>
            </a:r>
          </a:p>
          <a:p>
            <a:pPr algn="ctr">
              <a:defRPr/>
            </a:pPr>
            <a:r>
              <a:rPr lang="sv-SE" sz="1600" dirty="0"/>
              <a:t>Psykisk ohälsa</a:t>
            </a:r>
          </a:p>
          <a:p>
            <a:pPr algn="ctr">
              <a:defRPr/>
            </a:pPr>
            <a:r>
              <a:rPr lang="sv-SE" sz="1600" dirty="0"/>
              <a:t>Somatisk ohälsa</a:t>
            </a:r>
          </a:p>
          <a:p>
            <a:pPr algn="ctr">
              <a:defRPr/>
            </a:pPr>
            <a:r>
              <a:rPr lang="sv-SE" sz="1600" dirty="0"/>
              <a:t>Social</a:t>
            </a:r>
          </a:p>
          <a:p>
            <a:pPr algn="ctr">
              <a:defRPr/>
            </a:pPr>
            <a:r>
              <a:rPr lang="sv-SE" sz="1600" dirty="0"/>
              <a:t>problematik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42875" y="4357688"/>
            <a:ext cx="1428750" cy="642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Omvårdnads-</a:t>
            </a:r>
          </a:p>
          <a:p>
            <a:pPr algn="ctr">
              <a:defRPr/>
            </a:pPr>
            <a:r>
              <a:rPr lang="sv-SE" sz="1600" dirty="0"/>
              <a:t>svíkt 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142875" y="428625"/>
            <a:ext cx="1428750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/>
              <a:t>Handikapp  </a:t>
            </a:r>
            <a:endParaRPr lang="en-US" sz="1600" dirty="0"/>
          </a:p>
        </p:txBody>
      </p:sp>
      <p:sp>
        <p:nvSpPr>
          <p:cNvPr id="28" name="Curved Down Arrow 27"/>
          <p:cNvSpPr/>
          <p:nvPr/>
        </p:nvSpPr>
        <p:spPr>
          <a:xfrm rot="765354">
            <a:off x="1135063" y="841375"/>
            <a:ext cx="4751387" cy="1677988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solidFill>
                <a:schemeClr val="tx1"/>
              </a:solidFill>
            </a:endParaRPr>
          </a:p>
        </p:txBody>
      </p:sp>
      <p:sp>
        <p:nvSpPr>
          <p:cNvPr id="30" name="Rectangle 16"/>
          <p:cNvSpPr/>
          <p:nvPr/>
        </p:nvSpPr>
        <p:spPr>
          <a:xfrm>
            <a:off x="1643062" y="4880041"/>
            <a:ext cx="1285875" cy="6429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600" dirty="0" smtClean="0"/>
              <a:t>Kognitiva</a:t>
            </a:r>
          </a:p>
          <a:p>
            <a:pPr algn="ctr">
              <a:defRPr/>
            </a:pPr>
            <a:r>
              <a:rPr lang="sv-SE" sz="1600" dirty="0" smtClean="0"/>
              <a:t>svårigheter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71981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smtClean="0"/>
              <a:t>Patrik</a:t>
            </a:r>
            <a:endParaRPr lang="en-US" altLang="sv-SE" smtClean="0"/>
          </a:p>
        </p:txBody>
      </p:sp>
      <p:sp>
        <p:nvSpPr>
          <p:cNvPr id="2048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altLang="sv-SE" smtClean="0"/>
              <a:t>7 år</a:t>
            </a:r>
          </a:p>
          <a:p>
            <a:r>
              <a:rPr lang="sv-SE" altLang="sv-SE" smtClean="0"/>
              <a:t>Strulig hela dagistiden</a:t>
            </a:r>
          </a:p>
          <a:p>
            <a:r>
              <a:rPr lang="sv-SE" altLang="sv-SE" smtClean="0"/>
              <a:t>Kan inte sitta still, kommer i bråk</a:t>
            </a:r>
          </a:p>
          <a:p>
            <a:r>
              <a:rPr lang="sv-SE" altLang="sv-SE" smtClean="0"/>
              <a:t>Kan inte koncenterar sig</a:t>
            </a:r>
          </a:p>
          <a:p>
            <a:r>
              <a:rPr lang="sv-SE" altLang="sv-SE" smtClean="0"/>
              <a:t>Svag impulskontroll</a:t>
            </a:r>
          </a:p>
          <a:p>
            <a:r>
              <a:rPr lang="sv-SE" altLang="sv-SE" smtClean="0"/>
              <a:t>Får inte vara med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844675"/>
            <a:ext cx="464343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4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29000" y="500063"/>
            <a:ext cx="2286000" cy="13573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000" b="1" dirty="0"/>
              <a:t>Patrik</a:t>
            </a:r>
          </a:p>
          <a:p>
            <a:pPr algn="ctr">
              <a:defRPr/>
            </a:pPr>
            <a:r>
              <a:rPr lang="sv-SE" sz="2000" b="1" dirty="0"/>
              <a:t>7 år på glid</a:t>
            </a:r>
            <a:endParaRPr lang="en-US" sz="2000" b="1" dirty="0"/>
          </a:p>
        </p:txBody>
      </p:sp>
      <p:sp>
        <p:nvSpPr>
          <p:cNvPr id="4" name="Down Arrow 3"/>
          <p:cNvSpPr/>
          <p:nvPr/>
        </p:nvSpPr>
        <p:spPr>
          <a:xfrm rot="2716409">
            <a:off x="2511426" y="1455737"/>
            <a:ext cx="857250" cy="139382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642938" y="2714625"/>
            <a:ext cx="1928812" cy="10001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800" b="1" dirty="0"/>
              <a:t>Insats</a:t>
            </a:r>
            <a:endParaRPr lang="en-US" sz="28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14375" y="5000625"/>
            <a:ext cx="1928813" cy="100012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800" b="1" dirty="0"/>
              <a:t>Kostnad</a:t>
            </a:r>
            <a:endParaRPr lang="en-US" sz="2800" b="1" dirty="0"/>
          </a:p>
        </p:txBody>
      </p:sp>
      <p:sp>
        <p:nvSpPr>
          <p:cNvPr id="7" name="Down Arrow 6"/>
          <p:cNvSpPr/>
          <p:nvPr/>
        </p:nvSpPr>
        <p:spPr>
          <a:xfrm>
            <a:off x="1214438" y="3643313"/>
            <a:ext cx="857250" cy="139382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3643313" y="2286000"/>
            <a:ext cx="5284787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PROJEKT RÄDDA PATRIK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Barn/ungdoms psykiatri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Specialpedagog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Habilitering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Vuxenpsykiatrin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Primärvården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Socialtjänsten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b="1"/>
              <a:t>SUMMA  500.000</a:t>
            </a:r>
          </a:p>
        </p:txBody>
      </p:sp>
    </p:spTree>
    <p:extLst>
      <p:ext uri="{BB962C8B-B14F-4D97-AF65-F5344CB8AC3E}">
        <p14:creationId xmlns:p14="http://schemas.microsoft.com/office/powerpoint/2010/main" val="33232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sv-SE" altLang="sv-SE" smtClean="0"/>
          </a:p>
        </p:txBody>
      </p:sp>
      <p:pic>
        <p:nvPicPr>
          <p:cNvPr id="2253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669088"/>
          </a:xfrm>
        </p:spPr>
      </p:pic>
    </p:spTree>
    <p:extLst>
      <p:ext uri="{BB962C8B-B14F-4D97-AF65-F5344CB8AC3E}">
        <p14:creationId xmlns:p14="http://schemas.microsoft.com/office/powerpoint/2010/main" val="42594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4"/>
          <p:cNvSpPr txBox="1">
            <a:spLocks noChangeArrowheads="1"/>
          </p:cNvSpPr>
          <p:nvPr/>
        </p:nvSpPr>
        <p:spPr bwMode="auto">
          <a:xfrm>
            <a:off x="6227763" y="6034088"/>
            <a:ext cx="2994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000" b="1">
                <a:hlinkClick r:id="rId4"/>
              </a:rPr>
              <a:t>www.seeab.se</a:t>
            </a:r>
            <a:endParaRPr lang="sv-SE" altLang="sv-SE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000" b="1">
                <a:hlinkClick r:id="rId5"/>
              </a:rPr>
              <a:t>www.socioekonomi.se</a:t>
            </a:r>
            <a:r>
              <a:rPr lang="sv-SE" altLang="sv-SE" sz="2000" b="1"/>
              <a:t> </a:t>
            </a:r>
            <a:endParaRPr lang="en-US" altLang="sv-SE" sz="2000" b="1"/>
          </a:p>
        </p:txBody>
      </p:sp>
    </p:spTree>
    <p:extLst>
      <p:ext uri="{BB962C8B-B14F-4D97-AF65-F5344CB8AC3E}">
        <p14:creationId xmlns:p14="http://schemas.microsoft.com/office/powerpoint/2010/main" val="363356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1628775"/>
            <a:ext cx="45910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628775"/>
            <a:ext cx="4591050" cy="345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 rot="16200000">
            <a:off x="1525588" y="5540375"/>
            <a:ext cx="2060575" cy="5746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5" name="Right Arrow 4"/>
          <p:cNvSpPr/>
          <p:nvPr/>
        </p:nvSpPr>
        <p:spPr>
          <a:xfrm rot="16200000">
            <a:off x="5701506" y="5179220"/>
            <a:ext cx="2060575" cy="57626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58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913"/>
            <a:ext cx="9144000" cy="666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/>
          <p:cNvSpPr/>
          <p:nvPr/>
        </p:nvSpPr>
        <p:spPr>
          <a:xfrm>
            <a:off x="2195513" y="1341438"/>
            <a:ext cx="3600450" cy="143986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3200" b="1" dirty="0"/>
              <a:t>Långsiktighet</a:t>
            </a:r>
          </a:p>
          <a:p>
            <a:pPr algn="ctr">
              <a:defRPr/>
            </a:pPr>
            <a:r>
              <a:rPr lang="sv-SE" sz="3200" b="1" dirty="0"/>
              <a:t>Samverkan </a:t>
            </a:r>
          </a:p>
        </p:txBody>
      </p:sp>
      <p:sp>
        <p:nvSpPr>
          <p:cNvPr id="3" name="Ned 2"/>
          <p:cNvSpPr/>
          <p:nvPr/>
        </p:nvSpPr>
        <p:spPr>
          <a:xfrm rot="17949154">
            <a:off x="4199731" y="3437732"/>
            <a:ext cx="288925" cy="12969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5605" name="textruta 3"/>
          <p:cNvSpPr txBox="1">
            <a:spLocks noChangeArrowheads="1"/>
          </p:cNvSpPr>
          <p:nvPr/>
        </p:nvSpPr>
        <p:spPr bwMode="auto">
          <a:xfrm>
            <a:off x="1878013" y="3357563"/>
            <a:ext cx="1830387" cy="4603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Breakeven </a:t>
            </a:r>
          </a:p>
        </p:txBody>
      </p:sp>
      <p:sp>
        <p:nvSpPr>
          <p:cNvPr id="25606" name="textruta 4"/>
          <p:cNvSpPr txBox="1">
            <a:spLocks noChangeArrowheads="1"/>
          </p:cNvSpPr>
          <p:nvPr/>
        </p:nvSpPr>
        <p:spPr bwMode="auto">
          <a:xfrm>
            <a:off x="6011863" y="1311275"/>
            <a:ext cx="3033712" cy="4619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Vinst; 2 Mkr/person</a:t>
            </a:r>
          </a:p>
        </p:txBody>
      </p:sp>
    </p:spTree>
    <p:extLst>
      <p:ext uri="{BB962C8B-B14F-4D97-AF65-F5344CB8AC3E}">
        <p14:creationId xmlns:p14="http://schemas.microsoft.com/office/powerpoint/2010/main" val="30417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altLang="sv-SE" sz="7200" b="1" smtClean="0"/>
              <a:t>Vad händer med ADHD-barnen om vi inte gör något?</a:t>
            </a:r>
            <a:endParaRPr lang="en-US" altLang="sv-SE" sz="7200" b="1" smtClean="0"/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5435600" y="5889625"/>
            <a:ext cx="2994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000" b="1">
                <a:hlinkClick r:id="rId3"/>
              </a:rPr>
              <a:t>www.seeab.se</a:t>
            </a:r>
            <a:endParaRPr lang="sv-SE" altLang="sv-SE" sz="2000" b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2000" b="1">
                <a:hlinkClick r:id="rId4"/>
              </a:rPr>
              <a:t>www.socioekonomi.se</a:t>
            </a:r>
            <a:r>
              <a:rPr lang="sv-SE" altLang="sv-SE" sz="2000" b="1"/>
              <a:t> </a:t>
            </a:r>
            <a:endParaRPr lang="en-US" altLang="sv-SE" sz="2000" b="1"/>
          </a:p>
        </p:txBody>
      </p:sp>
    </p:spTree>
    <p:extLst>
      <p:ext uri="{BB962C8B-B14F-4D97-AF65-F5344CB8AC3E}">
        <p14:creationId xmlns:p14="http://schemas.microsoft.com/office/powerpoint/2010/main" val="98278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4"/>
          <p:cNvSpPr txBox="1">
            <a:spLocks noChangeArrowheads="1"/>
          </p:cNvSpPr>
          <p:nvPr/>
        </p:nvSpPr>
        <p:spPr bwMode="auto">
          <a:xfrm>
            <a:off x="368300" y="115888"/>
            <a:ext cx="2174875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PATRIKS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TRE VÄGAR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IN 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VUXENLIVET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OM VI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MISSLYCKAS</a:t>
            </a:r>
          </a:p>
        </p:txBody>
      </p:sp>
      <p:sp>
        <p:nvSpPr>
          <p:cNvPr id="6" name="Right Arrow 5"/>
          <p:cNvSpPr/>
          <p:nvPr/>
        </p:nvSpPr>
        <p:spPr>
          <a:xfrm rot="20383870">
            <a:off x="2878138" y="1890713"/>
            <a:ext cx="3313112" cy="7905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7" name="Right Arrow 6"/>
          <p:cNvSpPr/>
          <p:nvPr/>
        </p:nvSpPr>
        <p:spPr>
          <a:xfrm>
            <a:off x="3059113" y="3213100"/>
            <a:ext cx="3313112" cy="7921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8" name="Right Arrow 7"/>
          <p:cNvSpPr/>
          <p:nvPr/>
        </p:nvSpPr>
        <p:spPr>
          <a:xfrm rot="1119510">
            <a:off x="2916238" y="4648200"/>
            <a:ext cx="3311525" cy="7921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9" name="Rounded Rectangle 8"/>
          <p:cNvSpPr/>
          <p:nvPr/>
        </p:nvSpPr>
        <p:spPr>
          <a:xfrm>
            <a:off x="6516688" y="620713"/>
            <a:ext cx="2303462" cy="1584325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 smtClean="0"/>
              <a:t>KRIMINELL</a:t>
            </a:r>
          </a:p>
          <a:p>
            <a:pPr algn="ctr">
              <a:defRPr/>
            </a:pPr>
            <a:r>
              <a:rPr lang="sv-SE" sz="2400" b="1" dirty="0" smtClean="0"/>
              <a:t>20 – 30 Mkr</a:t>
            </a:r>
            <a:endParaRPr lang="sv-SE" sz="2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6516688" y="2708275"/>
            <a:ext cx="2303462" cy="1584325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 smtClean="0"/>
              <a:t>GROV VÅLDS-</a:t>
            </a:r>
            <a:endParaRPr lang="sv-SE" sz="2400" b="1" dirty="0"/>
          </a:p>
          <a:p>
            <a:pPr algn="ctr">
              <a:defRPr/>
            </a:pPr>
            <a:r>
              <a:rPr lang="sv-SE" sz="2400" b="1" dirty="0" smtClean="0"/>
              <a:t>VERKARE</a:t>
            </a:r>
          </a:p>
          <a:p>
            <a:pPr algn="ctr">
              <a:defRPr/>
            </a:pPr>
            <a:r>
              <a:rPr lang="sv-SE" sz="2400" b="1" dirty="0" smtClean="0"/>
              <a:t>50 Mkr</a:t>
            </a:r>
            <a:endParaRPr lang="sv-SE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6588125" y="4652963"/>
            <a:ext cx="2305050" cy="1584325"/>
          </a:xfrm>
          <a:prstGeom prst="round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400" b="1" dirty="0"/>
              <a:t>LÅNGTIDS-</a:t>
            </a:r>
          </a:p>
          <a:p>
            <a:pPr algn="ctr">
              <a:defRPr/>
            </a:pPr>
            <a:r>
              <a:rPr lang="sv-SE" sz="2400" b="1" dirty="0" smtClean="0"/>
              <a:t>ARBETSLÖS</a:t>
            </a:r>
          </a:p>
          <a:p>
            <a:pPr algn="ctr">
              <a:defRPr/>
            </a:pPr>
            <a:r>
              <a:rPr lang="sv-SE" sz="2400" b="1" dirty="0" smtClean="0"/>
              <a:t>10 – 12 Mkr</a:t>
            </a:r>
            <a:endParaRPr lang="sv-SE" sz="2400" b="1" dirty="0"/>
          </a:p>
        </p:txBody>
      </p:sp>
      <p:pic>
        <p:nvPicPr>
          <p:cNvPr id="276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810125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58763"/>
            <a:ext cx="167957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636838"/>
            <a:ext cx="2322512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0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71750"/>
            <a:ext cx="2765425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9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29" y="1027640"/>
            <a:ext cx="8391070" cy="56398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181429" y="274638"/>
            <a:ext cx="8742437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DEN LÅNGA RESAN MOT UTANFÖRSKAP</a:t>
            </a:r>
            <a:endParaRPr lang="sv-SE" dirty="0"/>
          </a:p>
        </p:txBody>
      </p:sp>
      <p:sp>
        <p:nvSpPr>
          <p:cNvPr id="4" name="Höger 3"/>
          <p:cNvSpPr/>
          <p:nvPr/>
        </p:nvSpPr>
        <p:spPr>
          <a:xfrm rot="19690572">
            <a:off x="1303865" y="3958166"/>
            <a:ext cx="1862667" cy="52493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Höger 4"/>
          <p:cNvSpPr/>
          <p:nvPr/>
        </p:nvSpPr>
        <p:spPr>
          <a:xfrm rot="19690572">
            <a:off x="2233597" y="4570678"/>
            <a:ext cx="1862667" cy="524934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12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Ungas och vuxnas utanförskap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Problemet</a:t>
            </a:r>
          </a:p>
          <a:p>
            <a:pPr lvl="1"/>
            <a:r>
              <a:rPr lang="sv-SE" dirty="0" smtClean="0"/>
              <a:t>Stort</a:t>
            </a:r>
          </a:p>
          <a:p>
            <a:pPr lvl="1"/>
            <a:r>
              <a:rPr lang="sv-SE" dirty="0" smtClean="0"/>
              <a:t>Dyrt</a:t>
            </a:r>
          </a:p>
          <a:p>
            <a:pPr lvl="1"/>
            <a:r>
              <a:rPr lang="sv-SE" dirty="0" smtClean="0"/>
              <a:t>Systemförändrande</a:t>
            </a:r>
          </a:p>
          <a:p>
            <a:r>
              <a:rPr lang="sv-SE" dirty="0" smtClean="0"/>
              <a:t>Att förstå målgruppen</a:t>
            </a:r>
          </a:p>
          <a:p>
            <a:pPr lvl="1"/>
            <a:r>
              <a:rPr lang="sv-SE" dirty="0" smtClean="0"/>
              <a:t>Komplexitet</a:t>
            </a:r>
          </a:p>
          <a:p>
            <a:pPr lvl="1"/>
            <a:r>
              <a:rPr lang="sv-SE" dirty="0" smtClean="0"/>
              <a:t>Långvarighet</a:t>
            </a:r>
          </a:p>
          <a:p>
            <a:pPr lvl="1"/>
            <a:r>
              <a:rPr lang="sv-SE" dirty="0" smtClean="0"/>
              <a:t>Samverkan</a:t>
            </a:r>
          </a:p>
          <a:p>
            <a:pPr lvl="1"/>
            <a:r>
              <a:rPr lang="sv-SE" dirty="0" smtClean="0"/>
              <a:t>Gränsöverskridande 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Att skapa fungerande och effektiv samverkan</a:t>
            </a:r>
          </a:p>
          <a:p>
            <a:pPr lvl="1"/>
            <a:r>
              <a:rPr lang="sv-SE" dirty="0"/>
              <a:t>Struktur</a:t>
            </a:r>
          </a:p>
          <a:p>
            <a:pPr lvl="1"/>
            <a:r>
              <a:rPr lang="sv-SE" dirty="0"/>
              <a:t>Synsätt</a:t>
            </a:r>
          </a:p>
          <a:p>
            <a:pPr lvl="1"/>
            <a:r>
              <a:rPr lang="sv-SE" dirty="0"/>
              <a:t>Metodik</a:t>
            </a:r>
          </a:p>
          <a:p>
            <a:pPr lvl="1"/>
            <a:r>
              <a:rPr lang="sv-SE" dirty="0"/>
              <a:t>Ut ur projektträsket</a:t>
            </a:r>
          </a:p>
          <a:p>
            <a:r>
              <a:rPr lang="sv-SE" dirty="0"/>
              <a:t>Ett strategiskt perspektiv</a:t>
            </a:r>
          </a:p>
          <a:p>
            <a:pPr lvl="1"/>
            <a:r>
              <a:rPr lang="sv-SE" dirty="0"/>
              <a:t>Operativt – lös ett </a:t>
            </a:r>
            <a:r>
              <a:rPr lang="sv-SE" dirty="0" smtClean="0"/>
              <a:t>problem</a:t>
            </a:r>
            <a:endParaRPr lang="sv-SE" dirty="0"/>
          </a:p>
          <a:p>
            <a:pPr lvl="1"/>
            <a:r>
              <a:rPr lang="sv-SE" dirty="0"/>
              <a:t>Strategisk – undvika att få </a:t>
            </a:r>
            <a:r>
              <a:rPr lang="sv-SE" dirty="0" smtClean="0"/>
              <a:t>ett problem</a:t>
            </a:r>
          </a:p>
          <a:p>
            <a:pPr lvl="1"/>
            <a:r>
              <a:rPr lang="sv-SE" dirty="0" smtClean="0"/>
              <a:t>Ett systemförändrande perspektiv</a:t>
            </a: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129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ubrik 1"/>
          <p:cNvSpPr>
            <a:spLocks noGrp="1"/>
          </p:cNvSpPr>
          <p:nvPr>
            <p:ph type="title"/>
          </p:nvPr>
        </p:nvSpPr>
        <p:spPr>
          <a:xfrm>
            <a:off x="420688" y="68263"/>
            <a:ext cx="8229600" cy="1143000"/>
          </a:xfrm>
        </p:spPr>
        <p:txBody>
          <a:bodyPr/>
          <a:lstStyle/>
          <a:p>
            <a:r>
              <a:rPr lang="sv-SE">
                <a:latin typeface="Calibri" charset="0"/>
              </a:rPr>
              <a:t>Det ödesdigra glappet - hälsa</a:t>
            </a:r>
          </a:p>
        </p:txBody>
      </p:sp>
      <p:cxnSp>
        <p:nvCxnSpPr>
          <p:cNvPr id="5" name="Rak pil 4"/>
          <p:cNvCxnSpPr/>
          <p:nvPr/>
        </p:nvCxnSpPr>
        <p:spPr>
          <a:xfrm>
            <a:off x="1042988" y="6021388"/>
            <a:ext cx="69850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pil 5"/>
          <p:cNvCxnSpPr/>
          <p:nvPr/>
        </p:nvCxnSpPr>
        <p:spPr>
          <a:xfrm flipV="1">
            <a:off x="1042988" y="1989138"/>
            <a:ext cx="0" cy="40322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>
            <a:off x="1042988" y="2560638"/>
            <a:ext cx="2808287" cy="360362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3851275" y="1989138"/>
            <a:ext cx="0" cy="4032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5076825" y="1989138"/>
            <a:ext cx="0" cy="40322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3851275" y="2921000"/>
            <a:ext cx="1225550" cy="18034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5076825" y="4695825"/>
            <a:ext cx="2808288" cy="360363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505" name="textruta 15"/>
          <p:cNvSpPr txBox="1">
            <a:spLocks noChangeArrowheads="1"/>
          </p:cNvSpPr>
          <p:nvPr/>
        </p:nvSpPr>
        <p:spPr bwMode="auto">
          <a:xfrm>
            <a:off x="539750" y="1211263"/>
            <a:ext cx="9509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2000" b="1"/>
              <a:t>Psykisk</a:t>
            </a:r>
          </a:p>
          <a:p>
            <a:pPr eaLnBrk="1" hangingPunct="1"/>
            <a:r>
              <a:rPr lang="sv-SE" sz="2000" b="1"/>
              <a:t>Hälsa</a:t>
            </a:r>
          </a:p>
        </p:txBody>
      </p:sp>
      <p:sp>
        <p:nvSpPr>
          <p:cNvPr id="106506" name="textruta 16"/>
          <p:cNvSpPr txBox="1">
            <a:spLocks noChangeArrowheads="1"/>
          </p:cNvSpPr>
          <p:nvPr/>
        </p:nvSpPr>
        <p:spPr bwMode="auto">
          <a:xfrm>
            <a:off x="3443288" y="1381125"/>
            <a:ext cx="661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18 år</a:t>
            </a:r>
          </a:p>
        </p:txBody>
      </p:sp>
      <p:sp>
        <p:nvSpPr>
          <p:cNvPr id="106507" name="textruta 17"/>
          <p:cNvSpPr txBox="1">
            <a:spLocks noChangeArrowheads="1"/>
          </p:cNvSpPr>
          <p:nvPr/>
        </p:nvSpPr>
        <p:spPr bwMode="auto">
          <a:xfrm>
            <a:off x="4592638" y="1381125"/>
            <a:ext cx="1482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21 - 22 - 23 år</a:t>
            </a:r>
          </a:p>
        </p:txBody>
      </p:sp>
      <p:sp>
        <p:nvSpPr>
          <p:cNvPr id="106508" name="textruta 18"/>
          <p:cNvSpPr txBox="1">
            <a:spLocks noChangeArrowheads="1"/>
          </p:cNvSpPr>
          <p:nvPr/>
        </p:nvSpPr>
        <p:spPr bwMode="auto">
          <a:xfrm>
            <a:off x="7740650" y="5445125"/>
            <a:ext cx="646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b="1"/>
              <a:t>Tid </a:t>
            </a:r>
          </a:p>
        </p:txBody>
      </p:sp>
      <p:sp>
        <p:nvSpPr>
          <p:cNvPr id="106509" name="textruta 2"/>
          <p:cNvSpPr txBox="1">
            <a:spLocks noChangeArrowheads="1"/>
          </p:cNvSpPr>
          <p:nvPr/>
        </p:nvSpPr>
        <p:spPr bwMode="auto">
          <a:xfrm>
            <a:off x="1352550" y="2930525"/>
            <a:ext cx="2079625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SKOLMISSLYCKANDE</a:t>
            </a:r>
          </a:p>
        </p:txBody>
      </p:sp>
      <p:sp>
        <p:nvSpPr>
          <p:cNvPr id="106510" name="textruta 3"/>
          <p:cNvSpPr txBox="1">
            <a:spLocks noChangeArrowheads="1"/>
          </p:cNvSpPr>
          <p:nvPr/>
        </p:nvSpPr>
        <p:spPr bwMode="auto">
          <a:xfrm>
            <a:off x="3890963" y="2414588"/>
            <a:ext cx="1290637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INGET JOBB</a:t>
            </a:r>
          </a:p>
        </p:txBody>
      </p:sp>
      <p:sp>
        <p:nvSpPr>
          <p:cNvPr id="106511" name="textruta 7"/>
          <p:cNvSpPr txBox="1">
            <a:spLocks noChangeArrowheads="1"/>
          </p:cNvSpPr>
          <p:nvPr/>
        </p:nvSpPr>
        <p:spPr bwMode="auto">
          <a:xfrm>
            <a:off x="3663950" y="4302125"/>
            <a:ext cx="1670050" cy="12001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STRUKTUR</a:t>
            </a:r>
          </a:p>
          <a:p>
            <a:pPr eaLnBrk="1" hangingPunct="1"/>
            <a:r>
              <a:rPr lang="sv-SE" sz="1800"/>
              <a:t>TILLHÖRIGHET</a:t>
            </a:r>
          </a:p>
          <a:p>
            <a:pPr eaLnBrk="1" hangingPunct="1"/>
            <a:r>
              <a:rPr lang="sv-SE" sz="1800"/>
              <a:t>RELATIONER</a:t>
            </a:r>
          </a:p>
          <a:p>
            <a:pPr eaLnBrk="1" hangingPunct="1"/>
            <a:r>
              <a:rPr lang="sv-SE" sz="1800"/>
              <a:t>SAMMANHANG</a:t>
            </a:r>
          </a:p>
        </p:txBody>
      </p:sp>
      <p:sp>
        <p:nvSpPr>
          <p:cNvPr id="10" name="Ned 9"/>
          <p:cNvSpPr/>
          <p:nvPr/>
        </p:nvSpPr>
        <p:spPr>
          <a:xfrm rot="4272097">
            <a:off x="5151438" y="2216150"/>
            <a:ext cx="566737" cy="20240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6513" name="textruta 14"/>
          <p:cNvSpPr txBox="1">
            <a:spLocks noChangeArrowheads="1"/>
          </p:cNvSpPr>
          <p:nvPr/>
        </p:nvSpPr>
        <p:spPr bwMode="auto">
          <a:xfrm>
            <a:off x="6288088" y="2616200"/>
            <a:ext cx="1597025" cy="368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ACCELERATION</a:t>
            </a:r>
          </a:p>
        </p:txBody>
      </p:sp>
      <p:sp>
        <p:nvSpPr>
          <p:cNvPr id="106514" name="textruta 19"/>
          <p:cNvSpPr txBox="1">
            <a:spLocks noChangeArrowheads="1"/>
          </p:cNvSpPr>
          <p:nvPr/>
        </p:nvSpPr>
        <p:spPr bwMode="auto">
          <a:xfrm>
            <a:off x="5713413" y="2057400"/>
            <a:ext cx="1533525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1800"/>
              <a:t>TIPPINGPOINT</a:t>
            </a:r>
          </a:p>
        </p:txBody>
      </p:sp>
    </p:spTree>
    <p:extLst>
      <p:ext uri="{BB962C8B-B14F-4D97-AF65-F5344CB8AC3E}">
        <p14:creationId xmlns:p14="http://schemas.microsoft.com/office/powerpoint/2010/main" val="6205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ubrik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8229600" cy="1143000"/>
          </a:xfrm>
        </p:spPr>
        <p:txBody>
          <a:bodyPr/>
          <a:lstStyle/>
          <a:p>
            <a:r>
              <a:rPr lang="sv-SE">
                <a:latin typeface="Arial" charset="0"/>
              </a:rPr>
              <a:t>Två öppna fönster</a:t>
            </a:r>
          </a:p>
        </p:txBody>
      </p:sp>
      <p:sp>
        <p:nvSpPr>
          <p:cNvPr id="10" name="Frihandsfigur 9"/>
          <p:cNvSpPr/>
          <p:nvPr/>
        </p:nvSpPr>
        <p:spPr>
          <a:xfrm>
            <a:off x="-757238" y="1412875"/>
            <a:ext cx="9194801" cy="3898900"/>
          </a:xfrm>
          <a:custGeom>
            <a:avLst/>
            <a:gdLst>
              <a:gd name="connsiteX0" fmla="*/ 0 w 8492066"/>
              <a:gd name="connsiteY0" fmla="*/ 385600 h 4729000"/>
              <a:gd name="connsiteX1" fmla="*/ 1337733 w 8492066"/>
              <a:gd name="connsiteY1" fmla="*/ 427933 h 4729000"/>
              <a:gd name="connsiteX2" fmla="*/ 4572000 w 8492066"/>
              <a:gd name="connsiteY2" fmla="*/ 4729000 h 4729000"/>
              <a:gd name="connsiteX3" fmla="*/ 8492066 w 8492066"/>
              <a:gd name="connsiteY3" fmla="*/ 419466 h 4729000"/>
              <a:gd name="connsiteX4" fmla="*/ 8492066 w 8492066"/>
              <a:gd name="connsiteY4" fmla="*/ 419466 h 47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92066" h="4729000">
                <a:moveTo>
                  <a:pt x="0" y="385600"/>
                </a:moveTo>
                <a:cubicBezTo>
                  <a:pt x="287866" y="44816"/>
                  <a:pt x="575733" y="-295967"/>
                  <a:pt x="1337733" y="427933"/>
                </a:cubicBezTo>
                <a:cubicBezTo>
                  <a:pt x="2099733" y="1151833"/>
                  <a:pt x="3379611" y="4730411"/>
                  <a:pt x="4572000" y="4729000"/>
                </a:cubicBezTo>
                <a:cubicBezTo>
                  <a:pt x="5764389" y="4727589"/>
                  <a:pt x="8492066" y="419466"/>
                  <a:pt x="8492066" y="419466"/>
                </a:cubicBezTo>
                <a:lnTo>
                  <a:pt x="8492066" y="419466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cxnSp>
        <p:nvCxnSpPr>
          <p:cNvPr id="12" name="Rak 11"/>
          <p:cNvCxnSpPr/>
          <p:nvPr/>
        </p:nvCxnSpPr>
        <p:spPr>
          <a:xfrm>
            <a:off x="2411413" y="549275"/>
            <a:ext cx="73025" cy="5759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6300788" y="549275"/>
            <a:ext cx="71437" cy="57594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29" name="textruta 14"/>
          <p:cNvSpPr txBox="1">
            <a:spLocks noChangeArrowheads="1"/>
          </p:cNvSpPr>
          <p:nvPr/>
        </p:nvSpPr>
        <p:spPr bwMode="auto">
          <a:xfrm>
            <a:off x="107950" y="5589588"/>
            <a:ext cx="19605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2800"/>
              <a:t>”FÖRE”</a:t>
            </a:r>
          </a:p>
          <a:p>
            <a:pPr eaLnBrk="1" hangingPunct="1"/>
            <a:r>
              <a:rPr lang="sv-SE" sz="2800"/>
              <a:t>Ca 0-15/17</a:t>
            </a:r>
          </a:p>
        </p:txBody>
      </p:sp>
      <p:sp>
        <p:nvSpPr>
          <p:cNvPr id="26630" name="textruta 15"/>
          <p:cNvSpPr txBox="1">
            <a:spLocks noChangeArrowheads="1"/>
          </p:cNvSpPr>
          <p:nvPr/>
        </p:nvSpPr>
        <p:spPr bwMode="auto">
          <a:xfrm>
            <a:off x="3203575" y="5589588"/>
            <a:ext cx="24415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v-SE" sz="2800"/>
              <a:t>”UNDER”</a:t>
            </a:r>
          </a:p>
          <a:p>
            <a:pPr algn="ctr" eaLnBrk="1" hangingPunct="1"/>
            <a:r>
              <a:rPr lang="sv-SE" sz="2800"/>
              <a:t>Ca 15 – 25/30</a:t>
            </a:r>
          </a:p>
        </p:txBody>
      </p:sp>
      <p:sp>
        <p:nvSpPr>
          <p:cNvPr id="26631" name="textruta 16"/>
          <p:cNvSpPr txBox="1">
            <a:spLocks noChangeArrowheads="1"/>
          </p:cNvSpPr>
          <p:nvPr/>
        </p:nvSpPr>
        <p:spPr bwMode="auto">
          <a:xfrm>
            <a:off x="6804025" y="5589588"/>
            <a:ext cx="22320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v-SE" sz="2800"/>
              <a:t>”EFTER”</a:t>
            </a:r>
          </a:p>
          <a:p>
            <a:pPr eaLnBrk="1" hangingPunct="1"/>
            <a:r>
              <a:rPr lang="sv-SE" sz="2800"/>
              <a:t>Ca 25/30</a:t>
            </a:r>
            <a:r>
              <a:rPr lang="sv-SE" sz="2800">
                <a:sym typeface="Wingdings" charset="0"/>
              </a:rPr>
              <a:t></a:t>
            </a:r>
            <a:endParaRPr lang="sv-SE" sz="2800"/>
          </a:p>
        </p:txBody>
      </p:sp>
      <p:cxnSp>
        <p:nvCxnSpPr>
          <p:cNvPr id="18" name="Rak 17"/>
          <p:cNvCxnSpPr/>
          <p:nvPr/>
        </p:nvCxnSpPr>
        <p:spPr>
          <a:xfrm flipV="1">
            <a:off x="323850" y="620713"/>
            <a:ext cx="0" cy="5040312"/>
          </a:xfrm>
          <a:prstGeom prst="line">
            <a:avLst/>
          </a:prstGeom>
          <a:ln w="7620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633" name="textruta 22"/>
          <p:cNvSpPr txBox="1">
            <a:spLocks noChangeArrowheads="1"/>
          </p:cNvSpPr>
          <p:nvPr/>
        </p:nvSpPr>
        <p:spPr bwMode="auto">
          <a:xfrm>
            <a:off x="468313" y="476250"/>
            <a:ext cx="1727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v-SE" sz="1800"/>
              <a:t>Sannolikhet </a:t>
            </a:r>
          </a:p>
          <a:p>
            <a:pPr algn="ctr" eaLnBrk="1" hangingPunct="1"/>
            <a:r>
              <a:rPr lang="sv-SE" sz="1800"/>
              <a:t>att lyckas</a:t>
            </a:r>
          </a:p>
        </p:txBody>
      </p:sp>
      <p:sp>
        <p:nvSpPr>
          <p:cNvPr id="3" name="Rektangel med rundade hörn 2"/>
          <p:cNvSpPr/>
          <p:nvPr/>
        </p:nvSpPr>
        <p:spPr>
          <a:xfrm>
            <a:off x="468313" y="1844675"/>
            <a:ext cx="1800225" cy="20891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Prevention </a:t>
            </a:r>
          </a:p>
          <a:p>
            <a:pPr algn="ctr">
              <a:defRPr/>
            </a:pPr>
            <a:r>
              <a:rPr lang="sv-SE" dirty="0"/>
              <a:t>Långsiktiga insatser</a:t>
            </a:r>
          </a:p>
          <a:p>
            <a:pPr algn="ctr">
              <a:defRPr/>
            </a:pPr>
            <a:r>
              <a:rPr lang="sv-SE" sz="1600" dirty="0"/>
              <a:t>Skola</a:t>
            </a:r>
          </a:p>
          <a:p>
            <a:pPr algn="ctr">
              <a:defRPr/>
            </a:pPr>
            <a:r>
              <a:rPr lang="sv-SE" sz="1600" dirty="0"/>
              <a:t>Socialtjänst</a:t>
            </a:r>
          </a:p>
          <a:p>
            <a:pPr algn="ctr">
              <a:defRPr/>
            </a:pPr>
            <a:r>
              <a:rPr lang="sv-SE" sz="1600" dirty="0"/>
              <a:t>Civilsamhället 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3203575" y="1844675"/>
            <a:ext cx="2592388" cy="20891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Repressiva insatser</a:t>
            </a:r>
          </a:p>
          <a:p>
            <a:pPr algn="ctr">
              <a:defRPr/>
            </a:pPr>
            <a:r>
              <a:rPr lang="sv-SE" dirty="0" err="1"/>
              <a:t>Inkapacitering</a:t>
            </a:r>
            <a:endParaRPr lang="sv-SE" dirty="0"/>
          </a:p>
          <a:p>
            <a:pPr algn="ctr">
              <a:defRPr/>
            </a:pPr>
            <a:r>
              <a:rPr lang="sv-SE" sz="1600" dirty="0"/>
              <a:t>Polis</a:t>
            </a:r>
          </a:p>
          <a:p>
            <a:pPr algn="ctr">
              <a:defRPr/>
            </a:pPr>
            <a:r>
              <a:rPr lang="sv-SE" sz="1600" dirty="0"/>
              <a:t>Socialtjänst</a:t>
            </a:r>
          </a:p>
          <a:p>
            <a:pPr algn="ctr">
              <a:defRPr/>
            </a:pPr>
            <a:r>
              <a:rPr lang="sv-SE" sz="1600" dirty="0"/>
              <a:t>frivilligorganisationer</a:t>
            </a:r>
          </a:p>
        </p:txBody>
      </p:sp>
      <p:sp>
        <p:nvSpPr>
          <p:cNvPr id="19" name="Rektangel med rundade hörn 18"/>
          <p:cNvSpPr/>
          <p:nvPr/>
        </p:nvSpPr>
        <p:spPr>
          <a:xfrm>
            <a:off x="6659563" y="1844675"/>
            <a:ext cx="2305050" cy="208915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Rehabiliterande insatser</a:t>
            </a:r>
          </a:p>
          <a:p>
            <a:pPr algn="ctr">
              <a:defRPr/>
            </a:pPr>
            <a:r>
              <a:rPr lang="sv-SE" dirty="0"/>
              <a:t>Avhoppar-verksamhet</a:t>
            </a:r>
          </a:p>
          <a:p>
            <a:pPr algn="ctr">
              <a:defRPr/>
            </a:pPr>
            <a:r>
              <a:rPr lang="sv-SE" sz="1400" dirty="0"/>
              <a:t>Frivilligorganisationer</a:t>
            </a:r>
          </a:p>
          <a:p>
            <a:pPr algn="ctr">
              <a:defRPr/>
            </a:pPr>
            <a:r>
              <a:rPr lang="sv-SE" sz="1400" dirty="0"/>
              <a:t>Socialtjänst</a:t>
            </a:r>
          </a:p>
          <a:p>
            <a:pPr algn="ctr">
              <a:defRPr/>
            </a:pPr>
            <a:r>
              <a:rPr lang="sv-SE" sz="1400" dirty="0"/>
              <a:t>polis</a:t>
            </a:r>
          </a:p>
        </p:txBody>
      </p:sp>
    </p:spTree>
    <p:extLst>
      <p:ext uri="{BB962C8B-B14F-4D97-AF65-F5344CB8AC3E}">
        <p14:creationId xmlns:p14="http://schemas.microsoft.com/office/powerpoint/2010/main" val="39052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331640" y="5805264"/>
            <a:ext cx="7632848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FÖRSTÄRKT MÖDRAHÄLSOVÅRD</a:t>
            </a:r>
            <a:endParaRPr lang="sv-SE" sz="2400" b="1" dirty="0"/>
          </a:p>
        </p:txBody>
      </p:sp>
      <p:sp>
        <p:nvSpPr>
          <p:cNvPr id="5" name="Rektangel 4"/>
          <p:cNvSpPr/>
          <p:nvPr/>
        </p:nvSpPr>
        <p:spPr>
          <a:xfrm>
            <a:off x="1979712" y="4941168"/>
            <a:ext cx="698477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FÖRÄLDRASTÖDSPROGRAM/FAMILJECNTRAL (0-6)</a:t>
            </a:r>
            <a:endParaRPr lang="sv-SE" sz="2400" b="1" dirty="0"/>
          </a:p>
        </p:txBody>
      </p:sp>
      <p:sp>
        <p:nvSpPr>
          <p:cNvPr id="6" name="Rektangel 5"/>
          <p:cNvSpPr/>
          <p:nvPr/>
        </p:nvSpPr>
        <p:spPr>
          <a:xfrm>
            <a:off x="2771800" y="4077072"/>
            <a:ext cx="6192688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 PINOCHIO (6-12)</a:t>
            </a:r>
            <a:endParaRPr lang="sv-SE" sz="2400" b="1" dirty="0"/>
          </a:p>
        </p:txBody>
      </p:sp>
      <p:sp>
        <p:nvSpPr>
          <p:cNvPr id="7" name="Rektangel 6"/>
          <p:cNvSpPr/>
          <p:nvPr/>
        </p:nvSpPr>
        <p:spPr>
          <a:xfrm>
            <a:off x="3635896" y="3212976"/>
            <a:ext cx="5328592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DROGPREVENTION</a:t>
            </a:r>
            <a:endParaRPr lang="sv-SE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4355976" y="2348880"/>
            <a:ext cx="4608512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/>
              <a:t>SOCIAL INSATSGRUPP (13 </a:t>
            </a:r>
            <a:r>
              <a:rPr lang="sv-SE" sz="2400" b="1" dirty="0">
                <a:sym typeface="Wingdings"/>
              </a:rPr>
              <a:t></a:t>
            </a:r>
            <a:endParaRPr lang="sv-SE" sz="2400" b="1" dirty="0"/>
          </a:p>
        </p:txBody>
      </p:sp>
      <p:sp>
        <p:nvSpPr>
          <p:cNvPr id="9" name="Rektangel 8"/>
          <p:cNvSpPr/>
          <p:nvPr/>
        </p:nvSpPr>
        <p:spPr>
          <a:xfrm>
            <a:off x="5076056" y="1484784"/>
            <a:ext cx="3888432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SAMVERKAN SKOLA ARBETSLIV</a:t>
            </a:r>
            <a:endParaRPr lang="sv-SE" sz="2400" b="1" dirty="0"/>
          </a:p>
        </p:txBody>
      </p:sp>
      <p:sp>
        <p:nvSpPr>
          <p:cNvPr id="10" name="textruta 9"/>
          <p:cNvSpPr txBox="1"/>
          <p:nvPr/>
        </p:nvSpPr>
        <p:spPr>
          <a:xfrm>
            <a:off x="323528" y="260648"/>
            <a:ext cx="4357842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 smtClean="0"/>
              <a:t>PREVENTIONSFÖNSTRET</a:t>
            </a:r>
          </a:p>
          <a:p>
            <a:pPr algn="ctr"/>
            <a:r>
              <a:rPr lang="sv-SE" sz="2800" b="1" dirty="0" smtClean="0"/>
              <a:t>FRÅN 0-20 </a:t>
            </a:r>
            <a:endParaRPr lang="sv-SE" sz="2800" b="1" dirty="0"/>
          </a:p>
        </p:txBody>
      </p:sp>
      <p:sp>
        <p:nvSpPr>
          <p:cNvPr id="11" name="Höger 10"/>
          <p:cNvSpPr/>
          <p:nvPr/>
        </p:nvSpPr>
        <p:spPr>
          <a:xfrm>
            <a:off x="1115616" y="2132856"/>
            <a:ext cx="2592288" cy="6480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PROBLEM</a:t>
            </a:r>
            <a:endParaRPr lang="sv-SE" dirty="0"/>
          </a:p>
        </p:txBody>
      </p:sp>
      <p:sp>
        <p:nvSpPr>
          <p:cNvPr id="12" name="Höger 11"/>
          <p:cNvSpPr/>
          <p:nvPr/>
        </p:nvSpPr>
        <p:spPr>
          <a:xfrm>
            <a:off x="611560" y="2996952"/>
            <a:ext cx="2592288" cy="6480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MÅLGRUPP</a:t>
            </a:r>
            <a:endParaRPr lang="sv-SE" dirty="0"/>
          </a:p>
        </p:txBody>
      </p:sp>
      <p:sp>
        <p:nvSpPr>
          <p:cNvPr id="13" name="Höger 12"/>
          <p:cNvSpPr/>
          <p:nvPr/>
        </p:nvSpPr>
        <p:spPr>
          <a:xfrm>
            <a:off x="179512" y="4005064"/>
            <a:ext cx="2592288" cy="6480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AMBITIONSNIVÅ</a:t>
            </a:r>
            <a:endParaRPr lang="sv-SE" dirty="0"/>
          </a:p>
        </p:txBody>
      </p:sp>
      <p:sp>
        <p:nvSpPr>
          <p:cNvPr id="14" name="Höger 13"/>
          <p:cNvSpPr/>
          <p:nvPr/>
        </p:nvSpPr>
        <p:spPr>
          <a:xfrm>
            <a:off x="1835696" y="1412776"/>
            <a:ext cx="2592288" cy="6480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ÅLDER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9245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539552" y="5013176"/>
            <a:ext cx="2562968" cy="13322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400" b="1" dirty="0" smtClean="0"/>
              <a:t>Skola</a:t>
            </a:r>
          </a:p>
          <a:p>
            <a:pPr algn="ctr"/>
            <a:r>
              <a:rPr lang="sv-SE" sz="4400" b="1" dirty="0" smtClean="0"/>
              <a:t>Förskola</a:t>
            </a:r>
            <a:endParaRPr lang="sv-SE" sz="4400" b="1" dirty="0"/>
          </a:p>
        </p:txBody>
      </p:sp>
      <p:sp>
        <p:nvSpPr>
          <p:cNvPr id="3" name="Rektangel 2"/>
          <p:cNvSpPr/>
          <p:nvPr/>
        </p:nvSpPr>
        <p:spPr>
          <a:xfrm>
            <a:off x="5436096" y="5004094"/>
            <a:ext cx="2484562" cy="135043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400" b="1" dirty="0" smtClean="0"/>
              <a:t>Arbetsliv </a:t>
            </a:r>
            <a:endParaRPr lang="sv-SE" sz="4400" b="1" dirty="0"/>
          </a:p>
        </p:txBody>
      </p:sp>
      <p:sp>
        <p:nvSpPr>
          <p:cNvPr id="4" name="Höger 3"/>
          <p:cNvSpPr/>
          <p:nvPr/>
        </p:nvSpPr>
        <p:spPr>
          <a:xfrm>
            <a:off x="3234333" y="5321964"/>
            <a:ext cx="1985332" cy="7713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" name="Rak 4"/>
          <p:cNvCxnSpPr/>
          <p:nvPr/>
        </p:nvCxnSpPr>
        <p:spPr>
          <a:xfrm>
            <a:off x="4136456" y="4421865"/>
            <a:ext cx="0" cy="22322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ppåtböjd 5"/>
          <p:cNvSpPr/>
          <p:nvPr/>
        </p:nvSpPr>
        <p:spPr>
          <a:xfrm flipV="1">
            <a:off x="2195736" y="3645024"/>
            <a:ext cx="4032448" cy="1296144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ektangel 6"/>
          <p:cNvSpPr/>
          <p:nvPr/>
        </p:nvSpPr>
        <p:spPr>
          <a:xfrm>
            <a:off x="1588160" y="168333"/>
            <a:ext cx="5472608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600" dirty="0" smtClean="0"/>
              <a:t>Samverkansarenans aktörer</a:t>
            </a:r>
          </a:p>
          <a:p>
            <a:pPr algn="ctr"/>
            <a:endParaRPr lang="sv-SE" sz="3600" dirty="0"/>
          </a:p>
          <a:p>
            <a:pPr algn="ctr"/>
            <a:endParaRPr lang="sv-SE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034441"/>
            <a:ext cx="1582526" cy="124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ktangel 7"/>
          <p:cNvSpPr/>
          <p:nvPr/>
        </p:nvSpPr>
        <p:spPr>
          <a:xfrm>
            <a:off x="1866181" y="1178378"/>
            <a:ext cx="1368152" cy="954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Skolinterna</a:t>
            </a:r>
          </a:p>
          <a:p>
            <a:pPr algn="ctr"/>
            <a:r>
              <a:rPr lang="sv-SE" dirty="0" smtClean="0"/>
              <a:t>resurser</a:t>
            </a:r>
            <a:endParaRPr lang="sv-SE" dirty="0"/>
          </a:p>
        </p:txBody>
      </p:sp>
      <p:sp>
        <p:nvSpPr>
          <p:cNvPr id="11" name="Rektangel 10"/>
          <p:cNvSpPr/>
          <p:nvPr/>
        </p:nvSpPr>
        <p:spPr>
          <a:xfrm>
            <a:off x="5219665" y="1124744"/>
            <a:ext cx="1584583" cy="954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t.ex. </a:t>
            </a:r>
          </a:p>
          <a:p>
            <a:pPr algn="ctr"/>
            <a:r>
              <a:rPr lang="sv-SE" dirty="0" smtClean="0"/>
              <a:t>Samordnings-</a:t>
            </a:r>
          </a:p>
          <a:p>
            <a:pPr algn="ctr"/>
            <a:r>
              <a:rPr lang="sv-SE" dirty="0" smtClean="0"/>
              <a:t>förbund</a:t>
            </a:r>
            <a:endParaRPr lang="sv-SE" dirty="0"/>
          </a:p>
        </p:txBody>
      </p:sp>
      <p:sp>
        <p:nvSpPr>
          <p:cNvPr id="9" name="Ned 8"/>
          <p:cNvSpPr/>
          <p:nvPr/>
        </p:nvSpPr>
        <p:spPr>
          <a:xfrm>
            <a:off x="3877377" y="2424287"/>
            <a:ext cx="447087" cy="172819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Ned 12"/>
          <p:cNvSpPr/>
          <p:nvPr/>
        </p:nvSpPr>
        <p:spPr>
          <a:xfrm rot="1526385">
            <a:off x="2164516" y="2412046"/>
            <a:ext cx="447087" cy="172819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Ned 13"/>
          <p:cNvSpPr/>
          <p:nvPr/>
        </p:nvSpPr>
        <p:spPr>
          <a:xfrm rot="19874674">
            <a:off x="5788412" y="2425269"/>
            <a:ext cx="447087" cy="172819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4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95288" y="4005263"/>
            <a:ext cx="1368425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Funktions-</a:t>
            </a:r>
          </a:p>
          <a:p>
            <a:pPr algn="ctr">
              <a:defRPr/>
            </a:pPr>
            <a:r>
              <a:rPr lang="sv-SE" dirty="0"/>
              <a:t>nedsättning</a:t>
            </a:r>
          </a:p>
        </p:txBody>
      </p:sp>
      <p:sp>
        <p:nvSpPr>
          <p:cNvPr id="3" name="Rektangel 2"/>
          <p:cNvSpPr/>
          <p:nvPr/>
        </p:nvSpPr>
        <p:spPr>
          <a:xfrm>
            <a:off x="5076825" y="4005263"/>
            <a:ext cx="1727200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dirty="0"/>
              <a:t>Misslyckanden</a:t>
            </a:r>
          </a:p>
          <a:p>
            <a:pPr algn="ctr">
              <a:defRPr/>
            </a:pPr>
            <a:r>
              <a:rPr lang="sv-SE" sz="1400" dirty="0"/>
              <a:t>på arbetsmarknaden</a:t>
            </a:r>
          </a:p>
        </p:txBody>
      </p:sp>
      <p:sp>
        <p:nvSpPr>
          <p:cNvPr id="4" name="Rektangel 3"/>
          <p:cNvSpPr/>
          <p:nvPr/>
        </p:nvSpPr>
        <p:spPr>
          <a:xfrm>
            <a:off x="2987675" y="4017963"/>
            <a:ext cx="1223963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Skolmiss-lyckanden</a:t>
            </a:r>
          </a:p>
        </p:txBody>
      </p:sp>
      <p:sp>
        <p:nvSpPr>
          <p:cNvPr id="5" name="Rektangel 4"/>
          <p:cNvSpPr/>
          <p:nvPr/>
        </p:nvSpPr>
        <p:spPr>
          <a:xfrm>
            <a:off x="7366000" y="4005263"/>
            <a:ext cx="1223963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Samhälls-</a:t>
            </a:r>
          </a:p>
          <a:p>
            <a:pPr algn="ctr">
              <a:defRPr/>
            </a:pPr>
            <a:r>
              <a:rPr lang="sv-SE" dirty="0"/>
              <a:t>kostnader</a:t>
            </a:r>
          </a:p>
        </p:txBody>
      </p:sp>
      <p:cxnSp>
        <p:nvCxnSpPr>
          <p:cNvPr id="7" name="Rak 6"/>
          <p:cNvCxnSpPr/>
          <p:nvPr/>
        </p:nvCxnSpPr>
        <p:spPr>
          <a:xfrm>
            <a:off x="2268538" y="3284538"/>
            <a:ext cx="0" cy="2232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7" name="textruta 7"/>
          <p:cNvSpPr txBox="1">
            <a:spLocks noChangeArrowheads="1"/>
          </p:cNvSpPr>
          <p:nvPr/>
        </p:nvSpPr>
        <p:spPr bwMode="auto">
          <a:xfrm>
            <a:off x="1763713" y="5876925"/>
            <a:ext cx="1173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/>
              <a:t>Inlärnings-</a:t>
            </a:r>
          </a:p>
          <a:p>
            <a:pPr algn="ctr" eaLnBrk="1" hangingPunct="1"/>
            <a:r>
              <a:rPr lang="sv-SE"/>
              <a:t>barriär</a:t>
            </a:r>
          </a:p>
        </p:txBody>
      </p:sp>
      <p:sp>
        <p:nvSpPr>
          <p:cNvPr id="9" name="Höger 8"/>
          <p:cNvSpPr/>
          <p:nvPr/>
        </p:nvSpPr>
        <p:spPr>
          <a:xfrm>
            <a:off x="1763713" y="4221163"/>
            <a:ext cx="1368425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" name="Höger 9"/>
          <p:cNvSpPr/>
          <p:nvPr/>
        </p:nvSpPr>
        <p:spPr>
          <a:xfrm>
            <a:off x="6681788" y="4184650"/>
            <a:ext cx="769937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1" name="Höger 10"/>
          <p:cNvSpPr/>
          <p:nvPr/>
        </p:nvSpPr>
        <p:spPr>
          <a:xfrm>
            <a:off x="4140200" y="4249738"/>
            <a:ext cx="1079500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Kognitiva funktionsnedsättningar hos gymnasieelever kanske 10% av en </a:t>
            </a:r>
            <a:r>
              <a:rPr lang="sv-SE" dirty="0"/>
              <a:t>å</a:t>
            </a:r>
            <a:r>
              <a:rPr lang="sv-SE" dirty="0" smtClean="0"/>
              <a:t>rskull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31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2627313" y="3429000"/>
            <a:ext cx="1511300" cy="2879725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55650" y="2636838"/>
            <a:ext cx="7416800" cy="2160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00025" y="1854200"/>
            <a:ext cx="1276350" cy="7826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200" b="1" dirty="0"/>
              <a:t>KOSTNAD</a:t>
            </a:r>
          </a:p>
          <a:p>
            <a:pPr algn="ctr">
              <a:defRPr/>
            </a:pPr>
            <a:r>
              <a:rPr lang="sv-SE" sz="1200" b="1" dirty="0"/>
              <a:t>FÖR EN</a:t>
            </a:r>
          </a:p>
          <a:p>
            <a:pPr algn="ctr">
              <a:defRPr/>
            </a:pPr>
            <a:r>
              <a:rPr lang="sv-SE" sz="1200" b="1" dirty="0"/>
              <a:t>INSATS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5508625" y="2997200"/>
            <a:ext cx="3455988" cy="22320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4400" b="1" dirty="0"/>
              <a:t>KOSTNAD</a:t>
            </a:r>
          </a:p>
          <a:p>
            <a:pPr algn="ctr">
              <a:defRPr/>
            </a:pPr>
            <a:r>
              <a:rPr lang="sv-SE" sz="4400" b="1" dirty="0"/>
              <a:t>FÖR ATT</a:t>
            </a:r>
          </a:p>
          <a:p>
            <a:pPr algn="ctr">
              <a:defRPr/>
            </a:pPr>
            <a:r>
              <a:rPr lang="sv-SE" sz="4400" b="1" dirty="0"/>
              <a:t>AVSTÅ</a:t>
            </a:r>
            <a:endParaRPr lang="en-US" sz="4400" b="1" dirty="0"/>
          </a:p>
        </p:txBody>
      </p:sp>
      <p:sp>
        <p:nvSpPr>
          <p:cNvPr id="50182" name="TextBox 8"/>
          <p:cNvSpPr txBox="1">
            <a:spLocks noChangeArrowheads="1"/>
          </p:cNvSpPr>
          <p:nvPr/>
        </p:nvSpPr>
        <p:spPr bwMode="auto">
          <a:xfrm>
            <a:off x="3276600" y="188913"/>
            <a:ext cx="5492750" cy="1570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EN SATSNING PÅ UNGA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EN KORTSIKTIG KOSTNAD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ELLER EN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LÅNGSIKTIG SOCIAL INVESTERING</a:t>
            </a:r>
            <a:endParaRPr lang="en-US" altLang="sv-SE" sz="2400" b="1"/>
          </a:p>
        </p:txBody>
      </p:sp>
    </p:spTree>
    <p:extLst>
      <p:ext uri="{BB962C8B-B14F-4D97-AF65-F5344CB8AC3E}">
        <p14:creationId xmlns:p14="http://schemas.microsoft.com/office/powerpoint/2010/main" val="24335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395288" y="4005263"/>
            <a:ext cx="1368425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Funktions-</a:t>
            </a:r>
          </a:p>
          <a:p>
            <a:pPr algn="ctr">
              <a:defRPr/>
            </a:pPr>
            <a:r>
              <a:rPr lang="sv-SE" dirty="0"/>
              <a:t>nedsättning</a:t>
            </a:r>
          </a:p>
        </p:txBody>
      </p:sp>
      <p:sp>
        <p:nvSpPr>
          <p:cNvPr id="3" name="Rektangel 2"/>
          <p:cNvSpPr/>
          <p:nvPr/>
        </p:nvSpPr>
        <p:spPr>
          <a:xfrm>
            <a:off x="5076825" y="4005263"/>
            <a:ext cx="1727200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dirty="0"/>
              <a:t>Misslyckanden</a:t>
            </a:r>
          </a:p>
          <a:p>
            <a:pPr algn="ctr">
              <a:defRPr/>
            </a:pPr>
            <a:r>
              <a:rPr lang="sv-SE" sz="1400" dirty="0"/>
              <a:t>på arbetsmarknaden</a:t>
            </a:r>
          </a:p>
        </p:txBody>
      </p:sp>
      <p:sp>
        <p:nvSpPr>
          <p:cNvPr id="4" name="Rektangel 3"/>
          <p:cNvSpPr/>
          <p:nvPr/>
        </p:nvSpPr>
        <p:spPr>
          <a:xfrm>
            <a:off x="2987675" y="4017963"/>
            <a:ext cx="1223963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Skolmiss-lyckanden</a:t>
            </a:r>
          </a:p>
        </p:txBody>
      </p:sp>
      <p:sp>
        <p:nvSpPr>
          <p:cNvPr id="5" name="Rektangel 4"/>
          <p:cNvSpPr/>
          <p:nvPr/>
        </p:nvSpPr>
        <p:spPr>
          <a:xfrm>
            <a:off x="7451725" y="3968750"/>
            <a:ext cx="1223963" cy="865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Samhälls-</a:t>
            </a:r>
          </a:p>
          <a:p>
            <a:pPr algn="ctr">
              <a:defRPr/>
            </a:pPr>
            <a:r>
              <a:rPr lang="sv-SE" dirty="0"/>
              <a:t>kostnader</a:t>
            </a:r>
          </a:p>
        </p:txBody>
      </p:sp>
      <p:cxnSp>
        <p:nvCxnSpPr>
          <p:cNvPr id="7" name="Rak 6"/>
          <p:cNvCxnSpPr/>
          <p:nvPr/>
        </p:nvCxnSpPr>
        <p:spPr>
          <a:xfrm>
            <a:off x="2268538" y="3284538"/>
            <a:ext cx="0" cy="2232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3" name="textruta 7"/>
          <p:cNvSpPr txBox="1">
            <a:spLocks noChangeArrowheads="1"/>
          </p:cNvSpPr>
          <p:nvPr/>
        </p:nvSpPr>
        <p:spPr bwMode="auto">
          <a:xfrm>
            <a:off x="1763713" y="5876925"/>
            <a:ext cx="1173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sv-SE"/>
              <a:t>Inlärnings-</a:t>
            </a:r>
          </a:p>
          <a:p>
            <a:pPr algn="ctr" eaLnBrk="1" hangingPunct="1"/>
            <a:r>
              <a:rPr lang="sv-SE"/>
              <a:t>barriär</a:t>
            </a:r>
          </a:p>
        </p:txBody>
      </p:sp>
      <p:sp>
        <p:nvSpPr>
          <p:cNvPr id="9" name="Höger 8"/>
          <p:cNvSpPr/>
          <p:nvPr/>
        </p:nvSpPr>
        <p:spPr>
          <a:xfrm>
            <a:off x="1763713" y="4221163"/>
            <a:ext cx="1368425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0" name="Höger 9"/>
          <p:cNvSpPr/>
          <p:nvPr/>
        </p:nvSpPr>
        <p:spPr>
          <a:xfrm>
            <a:off x="6681788" y="4184650"/>
            <a:ext cx="769937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1" name="Höger 10"/>
          <p:cNvSpPr/>
          <p:nvPr/>
        </p:nvSpPr>
        <p:spPr>
          <a:xfrm>
            <a:off x="4140200" y="4249738"/>
            <a:ext cx="1079500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646113" y="188913"/>
            <a:ext cx="2952750" cy="143986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800" b="1" dirty="0"/>
              <a:t>TEKNISKA </a:t>
            </a:r>
          </a:p>
          <a:p>
            <a:pPr algn="ctr">
              <a:defRPr/>
            </a:pPr>
            <a:r>
              <a:rPr lang="sv-SE" sz="2800" b="1" dirty="0"/>
              <a:t>HJÄLPMEDEL</a:t>
            </a:r>
          </a:p>
        </p:txBody>
      </p:sp>
      <p:sp>
        <p:nvSpPr>
          <p:cNvPr id="15" name="Svängd 14"/>
          <p:cNvSpPr/>
          <p:nvPr/>
        </p:nvSpPr>
        <p:spPr>
          <a:xfrm>
            <a:off x="827088" y="1844675"/>
            <a:ext cx="1944687" cy="2173288"/>
          </a:xfrm>
          <a:prstGeom prst="bentArrow">
            <a:avLst>
              <a:gd name="adj1" fmla="val 25000"/>
              <a:gd name="adj2" fmla="val 2600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solidFill>
                <a:schemeClr val="tx1"/>
              </a:solidFill>
            </a:endParaRPr>
          </a:p>
        </p:txBody>
      </p:sp>
      <p:sp>
        <p:nvSpPr>
          <p:cNvPr id="16" name="Rektangel 15"/>
          <p:cNvSpPr/>
          <p:nvPr/>
        </p:nvSpPr>
        <p:spPr>
          <a:xfrm>
            <a:off x="2916238" y="1916113"/>
            <a:ext cx="1223962" cy="8651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Skol-framgång</a:t>
            </a:r>
          </a:p>
        </p:txBody>
      </p:sp>
      <p:sp>
        <p:nvSpPr>
          <p:cNvPr id="17" name="Rektangel 16"/>
          <p:cNvSpPr/>
          <p:nvPr/>
        </p:nvSpPr>
        <p:spPr>
          <a:xfrm>
            <a:off x="5219700" y="1916113"/>
            <a:ext cx="1728788" cy="8651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400" dirty="0"/>
              <a:t>Framgång </a:t>
            </a:r>
          </a:p>
          <a:p>
            <a:pPr algn="ctr">
              <a:defRPr/>
            </a:pPr>
            <a:r>
              <a:rPr lang="sv-SE" sz="1400" dirty="0"/>
              <a:t>på arbetsmarknaden</a:t>
            </a:r>
          </a:p>
        </p:txBody>
      </p:sp>
      <p:sp>
        <p:nvSpPr>
          <p:cNvPr id="18" name="Rektangel 17"/>
          <p:cNvSpPr/>
          <p:nvPr/>
        </p:nvSpPr>
        <p:spPr>
          <a:xfrm>
            <a:off x="7451725" y="1911350"/>
            <a:ext cx="1223963" cy="863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dirty="0"/>
              <a:t>Samhälls-</a:t>
            </a:r>
          </a:p>
          <a:p>
            <a:pPr algn="ctr">
              <a:defRPr/>
            </a:pPr>
            <a:r>
              <a:rPr lang="sv-SE" dirty="0"/>
              <a:t>kostnader</a:t>
            </a:r>
          </a:p>
        </p:txBody>
      </p:sp>
      <p:sp>
        <p:nvSpPr>
          <p:cNvPr id="19" name="Höger 18"/>
          <p:cNvSpPr/>
          <p:nvPr/>
        </p:nvSpPr>
        <p:spPr>
          <a:xfrm>
            <a:off x="6804025" y="2133600"/>
            <a:ext cx="792163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0" name="Höger 19"/>
          <p:cNvSpPr/>
          <p:nvPr/>
        </p:nvSpPr>
        <p:spPr>
          <a:xfrm>
            <a:off x="4140200" y="2127250"/>
            <a:ext cx="1079500" cy="431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1" name="Upp-Ned 20"/>
          <p:cNvSpPr/>
          <p:nvPr/>
        </p:nvSpPr>
        <p:spPr>
          <a:xfrm>
            <a:off x="7735888" y="2752725"/>
            <a:ext cx="484187" cy="1216025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4595" name="textruta 21"/>
          <p:cNvSpPr txBox="1">
            <a:spLocks noChangeArrowheads="1"/>
          </p:cNvSpPr>
          <p:nvPr/>
        </p:nvSpPr>
        <p:spPr bwMode="auto">
          <a:xfrm>
            <a:off x="6342063" y="3270250"/>
            <a:ext cx="1419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v-SE" b="1"/>
              <a:t>JÄMFÖRELSE</a:t>
            </a:r>
          </a:p>
        </p:txBody>
      </p:sp>
      <p:sp>
        <p:nvSpPr>
          <p:cNvPr id="23" name="Rektangel 22"/>
          <p:cNvSpPr/>
          <p:nvPr/>
        </p:nvSpPr>
        <p:spPr>
          <a:xfrm>
            <a:off x="4787900" y="188913"/>
            <a:ext cx="2663825" cy="143986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2800" b="1" dirty="0"/>
              <a:t>PROJEKTIDÉ</a:t>
            </a:r>
          </a:p>
        </p:txBody>
      </p:sp>
      <p:sp>
        <p:nvSpPr>
          <p:cNvPr id="24" name="Vänster 23"/>
          <p:cNvSpPr/>
          <p:nvPr/>
        </p:nvSpPr>
        <p:spPr>
          <a:xfrm>
            <a:off x="3132138" y="549275"/>
            <a:ext cx="1800225" cy="79216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  <p:sp>
        <p:nvSpPr>
          <p:cNvPr id="25" name="Vänster 24"/>
          <p:cNvSpPr/>
          <p:nvPr/>
        </p:nvSpPr>
        <p:spPr>
          <a:xfrm rot="16200000">
            <a:off x="467519" y="1586707"/>
            <a:ext cx="1219200" cy="79216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48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07504" y="2060848"/>
            <a:ext cx="6624736" cy="2880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9036496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074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ubrik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/>
          <a:lstStyle/>
          <a:p>
            <a:r>
              <a:rPr lang="sv-SE" smtClean="0"/>
              <a:t>Prislappar kring skolmisslyckande</a:t>
            </a:r>
          </a:p>
        </p:txBody>
      </p:sp>
      <p:sp>
        <p:nvSpPr>
          <p:cNvPr id="16387" name="Platshållare för innehåll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sv-SE" sz="2800" dirty="0" smtClean="0"/>
              <a:t>Fem års senare inträde på arbetsmarknaden	  2.3 Mkr</a:t>
            </a:r>
          </a:p>
          <a:p>
            <a:r>
              <a:rPr lang="sv-SE" sz="2800" dirty="0" smtClean="0"/>
              <a:t>Reducerad livslön 					  1.4 Mkr</a:t>
            </a:r>
          </a:p>
          <a:p>
            <a:r>
              <a:rPr lang="sv-SE" sz="2800" dirty="0" smtClean="0"/>
              <a:t>Perioder av arbetslöshet 				   3.1 Mkr</a:t>
            </a:r>
          </a:p>
          <a:p>
            <a:r>
              <a:rPr lang="sv-SE" sz="2800" dirty="0" smtClean="0"/>
              <a:t>Perioder av ohälsa och arbetslöshet 		   8.9 Mkr</a:t>
            </a:r>
          </a:p>
          <a:p>
            <a:r>
              <a:rPr lang="sv-SE" sz="2800" dirty="0" smtClean="0"/>
              <a:t>Livslångt utanförskap 					   8.9 Mkr</a:t>
            </a:r>
          </a:p>
          <a:p>
            <a:r>
              <a:rPr lang="sv-SE" sz="2800" dirty="0" smtClean="0"/>
              <a:t>Livslångt utanförskap  och hälsa			 11.5 Mkr</a:t>
            </a:r>
          </a:p>
        </p:txBody>
      </p:sp>
      <p:sp>
        <p:nvSpPr>
          <p:cNvPr id="2" name="Rektangel 1"/>
          <p:cNvSpPr/>
          <p:nvPr/>
        </p:nvSpPr>
        <p:spPr>
          <a:xfrm>
            <a:off x="1403648" y="4797152"/>
            <a:ext cx="6192688" cy="18722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000" b="1" dirty="0" smtClean="0"/>
              <a:t>Varierar starkt</a:t>
            </a:r>
          </a:p>
          <a:p>
            <a:pPr algn="ctr"/>
            <a:r>
              <a:rPr lang="sv-SE" sz="4000" b="1" dirty="0" smtClean="0"/>
              <a:t>Påverkar många aktörer</a:t>
            </a:r>
          </a:p>
          <a:p>
            <a:pPr algn="ctr"/>
            <a:r>
              <a:rPr lang="sv-SE" sz="4000" b="1" dirty="0" smtClean="0"/>
              <a:t>Påfallande dyrt</a:t>
            </a:r>
            <a:endParaRPr lang="sv-SE" sz="4000" b="1" dirty="0"/>
          </a:p>
        </p:txBody>
      </p:sp>
    </p:spTree>
    <p:extLst>
      <p:ext uri="{BB962C8B-B14F-4D97-AF65-F5344CB8AC3E}">
        <p14:creationId xmlns:p14="http://schemas.microsoft.com/office/powerpoint/2010/main" val="158882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>
            <a:off x="2627313" y="3429000"/>
            <a:ext cx="1511300" cy="2879725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755650" y="2636838"/>
            <a:ext cx="7416800" cy="2160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00025" y="1854200"/>
            <a:ext cx="1276350" cy="7826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1200" b="1" dirty="0"/>
              <a:t>KOSTNAD</a:t>
            </a:r>
          </a:p>
          <a:p>
            <a:pPr algn="ctr">
              <a:defRPr/>
            </a:pPr>
            <a:r>
              <a:rPr lang="sv-SE" sz="1200" b="1" dirty="0"/>
              <a:t>FÖR EN</a:t>
            </a:r>
          </a:p>
          <a:p>
            <a:pPr algn="ctr">
              <a:defRPr/>
            </a:pPr>
            <a:r>
              <a:rPr lang="sv-SE" sz="1200" b="1" dirty="0" smtClean="0"/>
              <a:t>INSATS</a:t>
            </a:r>
          </a:p>
          <a:p>
            <a:pPr algn="ctr">
              <a:defRPr/>
            </a:pPr>
            <a:r>
              <a:rPr lang="sv-SE" sz="1200" b="1" dirty="0" smtClean="0"/>
              <a:t>20.000</a:t>
            </a:r>
            <a:endParaRPr lang="en-US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5508625" y="2564904"/>
            <a:ext cx="3455988" cy="28083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v-SE" sz="4400" b="1" dirty="0"/>
              <a:t>KOSTNAD</a:t>
            </a:r>
          </a:p>
          <a:p>
            <a:pPr algn="ctr">
              <a:defRPr/>
            </a:pPr>
            <a:r>
              <a:rPr lang="sv-SE" sz="4400" b="1" dirty="0"/>
              <a:t>FÖR ATT</a:t>
            </a:r>
          </a:p>
          <a:p>
            <a:pPr algn="ctr">
              <a:defRPr/>
            </a:pPr>
            <a:r>
              <a:rPr lang="sv-SE" sz="4400" b="1" dirty="0" smtClean="0"/>
              <a:t>AVSTÅ</a:t>
            </a:r>
          </a:p>
          <a:p>
            <a:pPr algn="ctr">
              <a:defRPr/>
            </a:pPr>
            <a:r>
              <a:rPr lang="sv-SE" sz="4400" b="1" dirty="0" smtClean="0"/>
              <a:t>0,4 – 15 MKR</a:t>
            </a:r>
            <a:endParaRPr lang="en-US" sz="4400" b="1" dirty="0"/>
          </a:p>
        </p:txBody>
      </p:sp>
      <p:sp>
        <p:nvSpPr>
          <p:cNvPr id="50182" name="TextBox 8"/>
          <p:cNvSpPr txBox="1">
            <a:spLocks noChangeArrowheads="1"/>
          </p:cNvSpPr>
          <p:nvPr/>
        </p:nvSpPr>
        <p:spPr bwMode="auto">
          <a:xfrm>
            <a:off x="3276600" y="188913"/>
            <a:ext cx="5492750" cy="1570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EN SATSNING PÅ UNGA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EN KORTSIKTIG KOSTNAD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ELLER EN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2400" b="1"/>
              <a:t>LÅNGSIKTIG SOCIAL INVESTERING</a:t>
            </a:r>
            <a:endParaRPr lang="en-US" altLang="sv-SE" sz="2400" b="1"/>
          </a:p>
        </p:txBody>
      </p:sp>
    </p:spTree>
    <p:extLst>
      <p:ext uri="{BB962C8B-B14F-4D97-AF65-F5344CB8AC3E}">
        <p14:creationId xmlns:p14="http://schemas.microsoft.com/office/powerpoint/2010/main" val="349768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Tre frågor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Vad kostar fem års försenat inträde på arbetsmarknaden?</a:t>
            </a:r>
          </a:p>
          <a:p>
            <a:r>
              <a:rPr lang="sv-SE" sz="3600" dirty="0" smtClean="0"/>
              <a:t>Vad kostar ett ”livslångt” utanförskap på arbetsmarknaden?</a:t>
            </a:r>
          </a:p>
          <a:p>
            <a:r>
              <a:rPr lang="sv-SE" sz="3600" dirty="0" smtClean="0"/>
              <a:t>Hur mycket investerar vi i en ung människa totalt rån 0-19 år?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00397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r>
              <a:rPr lang="sv-SE" b="1" dirty="0" smtClean="0"/>
              <a:t>Omfördelningseffekter av sociala investeringar</a:t>
            </a:r>
            <a:endParaRPr lang="sv-SE" b="1" dirty="0"/>
          </a:p>
        </p:txBody>
      </p:sp>
      <p:sp>
        <p:nvSpPr>
          <p:cNvPr id="4" name="Bildtext höger 3"/>
          <p:cNvSpPr/>
          <p:nvPr/>
        </p:nvSpPr>
        <p:spPr>
          <a:xfrm>
            <a:off x="985214" y="2773920"/>
            <a:ext cx="3984633" cy="1224136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KOSTNADER PÅ KORT SIKT</a:t>
            </a:r>
            <a:endParaRPr lang="sv-SE" sz="2400" b="1" dirty="0"/>
          </a:p>
        </p:txBody>
      </p:sp>
      <p:sp>
        <p:nvSpPr>
          <p:cNvPr id="5" name="Bildtext höger 4"/>
          <p:cNvSpPr/>
          <p:nvPr/>
        </p:nvSpPr>
        <p:spPr>
          <a:xfrm>
            <a:off x="964793" y="5472193"/>
            <a:ext cx="3960440" cy="1221123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REALA KOSTNADER</a:t>
            </a:r>
            <a:endParaRPr lang="sv-SE" sz="2400" b="1" dirty="0"/>
          </a:p>
        </p:txBody>
      </p:sp>
      <p:sp>
        <p:nvSpPr>
          <p:cNvPr id="6" name="Bildtext höger 5"/>
          <p:cNvSpPr/>
          <p:nvPr/>
        </p:nvSpPr>
        <p:spPr>
          <a:xfrm>
            <a:off x="978407" y="1420675"/>
            <a:ext cx="3946826" cy="1224136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KOSTNADER FÖR INVESTERANDE AKTÖR</a:t>
            </a:r>
            <a:endParaRPr lang="sv-SE" sz="2400" b="1" dirty="0"/>
          </a:p>
        </p:txBody>
      </p:sp>
      <p:sp>
        <p:nvSpPr>
          <p:cNvPr id="7" name="Bildtext höger 6"/>
          <p:cNvSpPr/>
          <p:nvPr/>
        </p:nvSpPr>
        <p:spPr>
          <a:xfrm>
            <a:off x="978407" y="4119448"/>
            <a:ext cx="3946826" cy="1152128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SÄKRA KOSTNADER</a:t>
            </a:r>
            <a:endParaRPr lang="sv-SE" sz="2400" b="1" dirty="0"/>
          </a:p>
        </p:txBody>
      </p:sp>
      <p:sp>
        <p:nvSpPr>
          <p:cNvPr id="3" name="Rektangel 2"/>
          <p:cNvSpPr/>
          <p:nvPr/>
        </p:nvSpPr>
        <p:spPr>
          <a:xfrm>
            <a:off x="6587204" y="2773920"/>
            <a:ext cx="2232248" cy="11521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INTÄKTER PÅ LÅNG SIKT</a:t>
            </a:r>
            <a:endParaRPr lang="sv-SE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6605880" y="5445224"/>
            <a:ext cx="2232248" cy="12182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FINANSIELLA KOSTNADER</a:t>
            </a:r>
            <a:endParaRPr lang="sv-SE" sz="2400" b="1" dirty="0"/>
          </a:p>
        </p:txBody>
      </p:sp>
      <p:sp>
        <p:nvSpPr>
          <p:cNvPr id="9" name="Rektangel 8"/>
          <p:cNvSpPr/>
          <p:nvPr/>
        </p:nvSpPr>
        <p:spPr>
          <a:xfrm>
            <a:off x="6592213" y="1412776"/>
            <a:ext cx="2232248" cy="12182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VINSTER FÖR ANDRA AKTÖRER</a:t>
            </a:r>
            <a:endParaRPr lang="sv-SE" sz="2400" b="1" dirty="0"/>
          </a:p>
        </p:txBody>
      </p:sp>
      <p:sp>
        <p:nvSpPr>
          <p:cNvPr id="10" name="Rektangel 9"/>
          <p:cNvSpPr/>
          <p:nvPr/>
        </p:nvSpPr>
        <p:spPr>
          <a:xfrm>
            <a:off x="6605880" y="4053279"/>
            <a:ext cx="2232248" cy="12182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OSÄKRA INTÄKTER</a:t>
            </a:r>
            <a:endParaRPr lang="sv-SE" sz="2400" b="1" dirty="0"/>
          </a:p>
        </p:txBody>
      </p:sp>
      <p:sp>
        <p:nvSpPr>
          <p:cNvPr id="11" name="textruta 10"/>
          <p:cNvSpPr txBox="1"/>
          <p:nvPr/>
        </p:nvSpPr>
        <p:spPr>
          <a:xfrm>
            <a:off x="3706298" y="2781637"/>
            <a:ext cx="2969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KORTSIKTIGHETSPROBLEMET</a:t>
            </a:r>
            <a:endParaRPr lang="sv-SE" b="1" dirty="0"/>
          </a:p>
        </p:txBody>
      </p:sp>
      <p:sp>
        <p:nvSpPr>
          <p:cNvPr id="12" name="textruta 11"/>
          <p:cNvSpPr txBox="1"/>
          <p:nvPr/>
        </p:nvSpPr>
        <p:spPr>
          <a:xfrm>
            <a:off x="3565817" y="1420675"/>
            <a:ext cx="304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KOMPENSATIONSPROBLEMET</a:t>
            </a:r>
            <a:endParaRPr lang="sv-SE" b="1" dirty="0"/>
          </a:p>
        </p:txBody>
      </p:sp>
      <p:sp>
        <p:nvSpPr>
          <p:cNvPr id="13" name="textruta 12"/>
          <p:cNvSpPr txBox="1"/>
          <p:nvPr/>
        </p:nvSpPr>
        <p:spPr>
          <a:xfrm>
            <a:off x="3565817" y="4119448"/>
            <a:ext cx="304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RISKHANTERINGSPROBLEMET</a:t>
            </a:r>
            <a:endParaRPr lang="sv-SE" b="1" dirty="0"/>
          </a:p>
        </p:txBody>
      </p:sp>
      <p:sp>
        <p:nvSpPr>
          <p:cNvPr id="14" name="textruta 13"/>
          <p:cNvSpPr txBox="1"/>
          <p:nvPr/>
        </p:nvSpPr>
        <p:spPr>
          <a:xfrm>
            <a:off x="3675365" y="5465313"/>
            <a:ext cx="2820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 smtClean="0"/>
              <a:t>TRANSFERINGSPROBLEMET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155312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482453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v-SE" sz="6600" b="1" dirty="0" smtClean="0"/>
              <a:t>VARFÖR LÅTER VI DET HÄNDA?</a:t>
            </a:r>
            <a:br>
              <a:rPr lang="sv-SE" sz="6600" b="1" dirty="0" smtClean="0"/>
            </a:br>
            <a:r>
              <a:rPr lang="sv-SE" sz="6600" b="1" dirty="0" smtClean="0"/>
              <a:t>VI VET JU BÄTTRE</a:t>
            </a:r>
            <a:endParaRPr lang="sv-SE" sz="6600" b="1" dirty="0"/>
          </a:p>
        </p:txBody>
      </p:sp>
    </p:spTree>
    <p:extLst>
      <p:ext uri="{BB962C8B-B14F-4D97-AF65-F5344CB8AC3E}">
        <p14:creationId xmlns:p14="http://schemas.microsoft.com/office/powerpoint/2010/main" val="276261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44484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ubrik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954338"/>
          </a:xfrm>
          <a:solidFill>
            <a:srgbClr val="FFFF00"/>
          </a:solidFill>
        </p:spPr>
        <p:txBody>
          <a:bodyPr/>
          <a:lstStyle/>
          <a:p>
            <a:r>
              <a:rPr lang="sv-SE" altLang="sv-SE" sz="7200" b="1" smtClean="0"/>
              <a:t>HAR DU HELHETSSYN?</a:t>
            </a:r>
          </a:p>
        </p:txBody>
      </p:sp>
    </p:spTree>
    <p:extLst>
      <p:ext uri="{BB962C8B-B14F-4D97-AF65-F5344CB8AC3E}">
        <p14:creationId xmlns:p14="http://schemas.microsoft.com/office/powerpoint/2010/main" val="19901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sv-SE" altLang="sv-SE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sv-SE" altLang="sv-SE" smtClean="0"/>
          </a:p>
        </p:txBody>
      </p:sp>
      <p:sp>
        <p:nvSpPr>
          <p:cNvPr id="77828" name="Rectangle 5"/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v-SE" altLang="sv-SE"/>
          </a:p>
        </p:txBody>
      </p:sp>
      <p:pic>
        <p:nvPicPr>
          <p:cNvPr id="7782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34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-10956"/>
            <a:ext cx="8229600" cy="847668"/>
          </a:xfrm>
          <a:solidFill>
            <a:srgbClr val="FFFF00"/>
          </a:solidFill>
        </p:spPr>
        <p:txBody>
          <a:bodyPr/>
          <a:lstStyle/>
          <a:p>
            <a:r>
              <a:rPr lang="sv-SE" b="1" dirty="0" smtClean="0"/>
              <a:t>Och det där med helhetssyn???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0065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410982"/>
              </p:ext>
            </p:extLst>
          </p:nvPr>
        </p:nvGraphicFramePr>
        <p:xfrm>
          <a:off x="-180528" y="-243408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4" name="Slide" r:id="rId3" imgW="4220114" imgH="3163721" progId="PowerPoint.Show.8">
                  <p:embed/>
                </p:oleObj>
              </mc:Choice>
              <mc:Fallback>
                <p:oleObj name="Slide" r:id="rId3" imgW="4220114" imgH="3163721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80528" y="-243408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ktangel 2"/>
          <p:cNvSpPr/>
          <p:nvPr/>
        </p:nvSpPr>
        <p:spPr>
          <a:xfrm>
            <a:off x="6156176" y="1556792"/>
            <a:ext cx="2698998" cy="44644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400" dirty="0" smtClean="0"/>
              <a:t>HAR VI ETT PROBLEM ELLER???</a:t>
            </a:r>
            <a:endParaRPr lang="sv-SE" sz="4400" dirty="0"/>
          </a:p>
        </p:txBody>
      </p:sp>
    </p:spTree>
    <p:extLst>
      <p:ext uri="{BB962C8B-B14F-4D97-AF65-F5344CB8AC3E}">
        <p14:creationId xmlns:p14="http://schemas.microsoft.com/office/powerpoint/2010/main" val="19580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ubri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>
                <a:latin typeface="Arial" charset="0"/>
              </a:rPr>
              <a:t>INTE MITT BORD EFFEKTEN OCH DE </a:t>
            </a:r>
            <a:r>
              <a:rPr lang="sv-SE" dirty="0">
                <a:latin typeface="Arial" charset="0"/>
              </a:rPr>
              <a:t>ONDA CIRKLARNAS DYNAMIK</a:t>
            </a:r>
          </a:p>
        </p:txBody>
      </p:sp>
      <p:pic>
        <p:nvPicPr>
          <p:cNvPr id="51202" name="Bild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557338"/>
            <a:ext cx="8931275" cy="525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01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554568"/>
              </p:ext>
            </p:extLst>
          </p:nvPr>
        </p:nvGraphicFramePr>
        <p:xfrm>
          <a:off x="0" y="27384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81" name="Slide" r:id="rId3" imgW="7946266" imgH="5958711" progId="PowerPoint.Show.8">
                  <p:embed/>
                </p:oleObj>
              </mc:Choice>
              <mc:Fallback>
                <p:oleObj name="Slide" r:id="rId3" imgW="7946266" imgH="5958711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7384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763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23451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6" name="Bild" r:id="rId3" imgW="3050912" imgH="2287401" progId="PowerPoint.Show.8">
                  <p:embed/>
                </p:oleObj>
              </mc:Choice>
              <mc:Fallback>
                <p:oleObj name="Bild" r:id="rId3" imgW="3050912" imgH="2287401" progId="PowerPoint.Show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683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Slutsatser 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 klarar inte uppgiften själva</a:t>
            </a:r>
          </a:p>
          <a:p>
            <a:r>
              <a:rPr lang="sv-SE" dirty="0" smtClean="0"/>
              <a:t>Våra system delvis </a:t>
            </a:r>
            <a:r>
              <a:rPr lang="sv-SE" dirty="0" err="1" smtClean="0"/>
              <a:t>feldesignade</a:t>
            </a:r>
            <a:endParaRPr lang="sv-SE" dirty="0" smtClean="0"/>
          </a:p>
          <a:p>
            <a:r>
              <a:rPr lang="sv-SE" dirty="0" smtClean="0"/>
              <a:t>Detta blir oerhört dyrt – kostnaderna ökar</a:t>
            </a:r>
          </a:p>
          <a:p>
            <a:r>
              <a:rPr lang="sv-SE" dirty="0" smtClean="0"/>
              <a:t>Vi behöver samverka</a:t>
            </a:r>
          </a:p>
          <a:p>
            <a:r>
              <a:rPr lang="sv-SE" dirty="0" smtClean="0"/>
              <a:t>För detta behöver vi en struktur – och en plan</a:t>
            </a:r>
          </a:p>
          <a:p>
            <a:r>
              <a:rPr lang="sv-SE" dirty="0" smtClean="0"/>
              <a:t>Vi bör anlägga ett strategiskt perspektiv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954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 descr="http://www.banverket.se/pages/1367/Hallands%C3%A5s/Lining_lg%202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20250" cy="734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6"/>
          <p:cNvSpPr txBox="1">
            <a:spLocks noChangeArrowheads="1"/>
          </p:cNvSpPr>
          <p:nvPr/>
        </p:nvSpPr>
        <p:spPr bwMode="auto">
          <a:xfrm>
            <a:off x="474663" y="5661025"/>
            <a:ext cx="8801100" cy="10779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sv-SE" sz="3200" b="1"/>
              <a:t>HALLANDSÅSTUNNELN</a:t>
            </a:r>
          </a:p>
          <a:p>
            <a:pPr algn="ctr" eaLnBrk="1" hangingPunct="1"/>
            <a:r>
              <a:rPr lang="sv-SE" sz="3200" b="1"/>
              <a:t>ETT LYCKAT INVESTERINGSPROJEKT???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23153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6061645" y="980728"/>
            <a:ext cx="2880320" cy="17281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 smtClean="0"/>
              <a:t>INEFFEKTIV</a:t>
            </a:r>
          </a:p>
          <a:p>
            <a:pPr algn="ctr"/>
            <a:r>
              <a:rPr lang="sv-SE" sz="3200" b="1" dirty="0" smtClean="0"/>
              <a:t>RESURS-</a:t>
            </a:r>
          </a:p>
          <a:p>
            <a:pPr algn="ctr"/>
            <a:r>
              <a:rPr lang="sv-SE" sz="3200" b="1" dirty="0" smtClean="0"/>
              <a:t>ANVÄNDNING</a:t>
            </a:r>
            <a:endParaRPr lang="sv-SE" sz="3200" b="1" dirty="0"/>
          </a:p>
        </p:txBody>
      </p:sp>
      <p:sp>
        <p:nvSpPr>
          <p:cNvPr id="5" name="Höger klammerparentes 4"/>
          <p:cNvSpPr/>
          <p:nvPr/>
        </p:nvSpPr>
        <p:spPr>
          <a:xfrm>
            <a:off x="4310134" y="1268760"/>
            <a:ext cx="576064" cy="4032448"/>
          </a:xfrm>
          <a:prstGeom prst="righ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Höger 5"/>
          <p:cNvSpPr/>
          <p:nvPr/>
        </p:nvSpPr>
        <p:spPr>
          <a:xfrm>
            <a:off x="4575296" y="1520788"/>
            <a:ext cx="1728192" cy="6480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6061645" y="3715866"/>
            <a:ext cx="2880320" cy="17281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b="1" dirty="0" smtClean="0"/>
              <a:t>ÖKAT</a:t>
            </a:r>
          </a:p>
          <a:p>
            <a:pPr algn="ctr"/>
            <a:r>
              <a:rPr lang="sv-SE" sz="3200" b="1" dirty="0" smtClean="0"/>
              <a:t>UTANFÖRSKAP</a:t>
            </a:r>
            <a:endParaRPr lang="sv-SE" sz="3200" b="1" dirty="0"/>
          </a:p>
        </p:txBody>
      </p:sp>
      <p:sp>
        <p:nvSpPr>
          <p:cNvPr id="8" name="Höger 7"/>
          <p:cNvSpPr/>
          <p:nvPr/>
        </p:nvSpPr>
        <p:spPr>
          <a:xfrm>
            <a:off x="4560810" y="4255926"/>
            <a:ext cx="1728192" cy="6480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2623696" y="1479713"/>
            <a:ext cx="1809032" cy="10484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OSYNLIGHET</a:t>
            </a:r>
            <a:endParaRPr lang="sv-SE" b="1" dirty="0"/>
          </a:p>
        </p:txBody>
      </p:sp>
      <p:sp>
        <p:nvSpPr>
          <p:cNvPr id="10" name="Rektangel 9"/>
          <p:cNvSpPr/>
          <p:nvPr/>
        </p:nvSpPr>
        <p:spPr>
          <a:xfrm>
            <a:off x="2623696" y="4113076"/>
            <a:ext cx="1809032" cy="10484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ANSVARSFRIHET</a:t>
            </a:r>
            <a:endParaRPr lang="sv-SE" b="1" dirty="0"/>
          </a:p>
        </p:txBody>
      </p:sp>
      <p:sp>
        <p:nvSpPr>
          <p:cNvPr id="11" name="Rektangel 10"/>
          <p:cNvSpPr/>
          <p:nvPr/>
        </p:nvSpPr>
        <p:spPr>
          <a:xfrm>
            <a:off x="84671" y="2708920"/>
            <a:ext cx="1928028" cy="10069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KORTSIKTIGHET</a:t>
            </a:r>
          </a:p>
          <a:p>
            <a:pPr algn="ctr"/>
            <a:r>
              <a:rPr lang="sv-SE" b="1" dirty="0" smtClean="0"/>
              <a:t>STUPRÖRS-TÄNKANDE</a:t>
            </a:r>
          </a:p>
        </p:txBody>
      </p:sp>
      <p:sp>
        <p:nvSpPr>
          <p:cNvPr id="12" name="Höger 11"/>
          <p:cNvSpPr/>
          <p:nvPr/>
        </p:nvSpPr>
        <p:spPr>
          <a:xfrm rot="20250961">
            <a:off x="1096268" y="1844824"/>
            <a:ext cx="1496320" cy="6480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Höger 12"/>
          <p:cNvSpPr/>
          <p:nvPr/>
        </p:nvSpPr>
        <p:spPr>
          <a:xfrm rot="1813718">
            <a:off x="961139" y="3923324"/>
            <a:ext cx="1496320" cy="648072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7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v-SE" sz="6000" b="1" dirty="0" smtClean="0"/>
              <a:t>VILKA TANKAR, KÄNSLOR OCH REAKTIONER VÄCKER DETTA HOS DIG?</a:t>
            </a:r>
            <a:br>
              <a:rPr lang="sv-SE" sz="6000" b="1" dirty="0" smtClean="0"/>
            </a:br>
            <a:r>
              <a:rPr lang="sv-SE" sz="6000" b="1" dirty="0" smtClean="0"/>
              <a:t>KÄNNER DU IGEN DIG?</a:t>
            </a:r>
            <a:br>
              <a:rPr lang="sv-SE" sz="6000" b="1" dirty="0" smtClean="0"/>
            </a:br>
            <a:r>
              <a:rPr lang="sv-SE" sz="6000" b="1" dirty="0" smtClean="0"/>
              <a:t>HÅLLER DU MED?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10522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41796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49854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460851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v-SE" sz="6000" b="1" dirty="0" smtClean="0"/>
              <a:t>MÅLGRUPPEN </a:t>
            </a:r>
            <a:br>
              <a:rPr lang="sv-SE" sz="6000" b="1" dirty="0" smtClean="0"/>
            </a:br>
            <a:r>
              <a:rPr lang="sv-SE" sz="6000" b="1" dirty="0" smtClean="0"/>
              <a:t>&amp;</a:t>
            </a:r>
            <a:br>
              <a:rPr lang="sv-SE" sz="6000" b="1" dirty="0" smtClean="0"/>
            </a:br>
            <a:r>
              <a:rPr lang="sv-SE" sz="6000" b="1" dirty="0" smtClean="0"/>
              <a:t>BEGREPPET FRAMGÅNG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1942913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043608" y="116632"/>
            <a:ext cx="7200800" cy="32403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800" b="1" dirty="0" smtClean="0"/>
              <a:t>ATT FÖRSTÅ MÅLGRUPPEN</a:t>
            </a:r>
          </a:p>
          <a:p>
            <a:pPr algn="ctr"/>
            <a:r>
              <a:rPr lang="sv-SE" sz="2800" b="1" dirty="0" smtClean="0"/>
              <a:t>ÄR DET ETT SKOLPROBLEM?</a:t>
            </a:r>
          </a:p>
          <a:p>
            <a:pPr algn="ctr"/>
            <a:r>
              <a:rPr lang="sv-SE" sz="2800" b="1" dirty="0" smtClean="0"/>
              <a:t>ÄR DET ETT ARBETSMARKNADSPROBLEM?</a:t>
            </a:r>
          </a:p>
          <a:p>
            <a:pPr algn="ctr"/>
            <a:r>
              <a:rPr lang="sv-SE" sz="2800" b="1" dirty="0" smtClean="0"/>
              <a:t>ÄR DET DET ETT HÄLSOPROBLEM?</a:t>
            </a:r>
          </a:p>
          <a:p>
            <a:pPr algn="ctr"/>
            <a:r>
              <a:rPr lang="sv-SE" sz="2800" b="1" dirty="0" smtClean="0"/>
              <a:t>ÄR DET ETT (NEURO-)PSYKIATRISKT PROBLEM?</a:t>
            </a:r>
            <a:endParaRPr lang="sv-SE" sz="2800" b="1" dirty="0"/>
          </a:p>
        </p:txBody>
      </p:sp>
      <p:sp>
        <p:nvSpPr>
          <p:cNvPr id="5" name="Rektangel 4"/>
          <p:cNvSpPr/>
          <p:nvPr/>
        </p:nvSpPr>
        <p:spPr>
          <a:xfrm>
            <a:off x="1043608" y="3573016"/>
            <a:ext cx="7200800" cy="31683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4400" b="1" dirty="0" smtClean="0"/>
              <a:t>VILSE I PANNKAKAN</a:t>
            </a:r>
          </a:p>
          <a:p>
            <a:pPr algn="ctr"/>
            <a:r>
              <a:rPr lang="sv-SE" sz="4400" b="1" dirty="0" smtClean="0"/>
              <a:t>UTAN STARTMOTOR</a:t>
            </a:r>
          </a:p>
          <a:p>
            <a:pPr algn="ctr"/>
            <a:r>
              <a:rPr lang="sv-SE" sz="4400" b="1" dirty="0" smtClean="0"/>
              <a:t>UTAN KARTA OCH KOMPASS</a:t>
            </a:r>
          </a:p>
          <a:p>
            <a:pPr algn="ctr"/>
            <a:r>
              <a:rPr lang="sv-SE" sz="4400" b="1" dirty="0" smtClean="0"/>
              <a:t>UTAN HOPP</a:t>
            </a:r>
            <a:endParaRPr lang="sv-SE" sz="4400" b="1" dirty="0"/>
          </a:p>
        </p:txBody>
      </p:sp>
    </p:spTree>
    <p:extLst>
      <p:ext uri="{BB962C8B-B14F-4D97-AF65-F5344CB8AC3E}">
        <p14:creationId xmlns:p14="http://schemas.microsoft.com/office/powerpoint/2010/main" val="9679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12700"/>
            <a:ext cx="4114801" cy="1385433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4000" b="1" dirty="0" smtClean="0"/>
              <a:t>DET SYNLIGA OCH UPPENBARA</a:t>
            </a: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1866900" y="2959101"/>
            <a:ext cx="5803900" cy="16129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 dirty="0" smtClean="0"/>
              <a:t>SKOLMISSLYCKANDEN</a:t>
            </a:r>
            <a:endParaRPr lang="en-US" sz="3600" b="1" dirty="0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1003300" y="4572000"/>
            <a:ext cx="7353300" cy="184224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78100" y="1473200"/>
            <a:ext cx="4305300" cy="148590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 b="1" dirty="0" smtClean="0"/>
              <a:t>ARBETSLÖS</a:t>
            </a:r>
            <a:endParaRPr lang="en-US" sz="4800" b="1" dirty="0"/>
          </a:p>
        </p:txBody>
      </p:sp>
      <p:sp>
        <p:nvSpPr>
          <p:cNvPr id="17" name="Rektangel med rundade hörn 16"/>
          <p:cNvSpPr/>
          <p:nvPr/>
        </p:nvSpPr>
        <p:spPr>
          <a:xfrm>
            <a:off x="1347484" y="5037298"/>
            <a:ext cx="1903716" cy="124920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 b="1" kern="1200" dirty="0" smtClean="0"/>
              <a:t>Motivation</a:t>
            </a:r>
          </a:p>
          <a:p>
            <a:pPr algn="ctr"/>
            <a:r>
              <a:rPr lang="sv-SE" sz="2400" b="1" dirty="0" smtClean="0"/>
              <a:t>passivitet</a:t>
            </a:r>
            <a:endParaRPr lang="sv-SE" sz="2400" b="1" kern="1200" dirty="0"/>
          </a:p>
        </p:txBody>
      </p:sp>
      <p:sp>
        <p:nvSpPr>
          <p:cNvPr id="18" name="Rektangel med rundade hörn 17"/>
          <p:cNvSpPr/>
          <p:nvPr/>
        </p:nvSpPr>
        <p:spPr>
          <a:xfrm>
            <a:off x="6184901" y="5037298"/>
            <a:ext cx="1905000" cy="124920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 b="1" kern="1200" dirty="0" smtClean="0"/>
              <a:t>Social kompetens</a:t>
            </a:r>
            <a:endParaRPr lang="sv-SE" sz="2400" b="1" kern="1200" dirty="0"/>
          </a:p>
        </p:txBody>
      </p:sp>
      <p:sp>
        <p:nvSpPr>
          <p:cNvPr id="19" name="Rektangel med rundade hörn 18"/>
          <p:cNvSpPr/>
          <p:nvPr/>
        </p:nvSpPr>
        <p:spPr>
          <a:xfrm>
            <a:off x="3632200" y="5037298"/>
            <a:ext cx="2298700" cy="124920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2400" b="1" kern="1200" dirty="0" smtClean="0"/>
              <a:t>Vilsenhet inför och tillhörighet i samhället</a:t>
            </a:r>
            <a:endParaRPr lang="sv-SE" sz="2400" b="1" kern="1200" dirty="0"/>
          </a:p>
        </p:txBody>
      </p:sp>
    </p:spTree>
    <p:extLst>
      <p:ext uri="{BB962C8B-B14F-4D97-AF65-F5344CB8AC3E}">
        <p14:creationId xmlns:p14="http://schemas.microsoft.com/office/powerpoint/2010/main" val="423286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1" y="11566"/>
            <a:ext cx="2438173" cy="1385433"/>
          </a:xfrm>
        </p:spPr>
        <p:txBody>
          <a:bodyPr>
            <a:noAutofit/>
          </a:bodyPr>
          <a:lstStyle/>
          <a:p>
            <a:r>
              <a:rPr lang="en-US" sz="4000" b="1" dirty="0" smtClean="0"/>
              <a:t>Under </a:t>
            </a:r>
            <a:r>
              <a:rPr lang="en-US" sz="4000" b="1" dirty="0" err="1" smtClean="0"/>
              <a:t>ytan</a:t>
            </a:r>
            <a:r>
              <a:rPr lang="en-US" sz="4000" b="1" dirty="0" smtClean="0"/>
              <a:t>???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381000" y="4555067"/>
            <a:ext cx="8394700" cy="169549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3075898" y="816429"/>
            <a:ext cx="3156173" cy="58057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 smtClean="0"/>
              <a:t>SKOLMISSLYCKANDEN</a:t>
            </a:r>
            <a:endParaRPr lang="en-US" sz="1600" dirty="0"/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1372283" y="2464548"/>
            <a:ext cx="6479722" cy="96853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1955800" y="1397000"/>
            <a:ext cx="5289853" cy="1067548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600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819070" y="129495"/>
            <a:ext cx="1841501" cy="686933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dirty="0" smtClean="0"/>
              <a:t>ARBETSLÖS</a:t>
            </a:r>
            <a:endParaRPr lang="en-US" sz="16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0899" y="3438071"/>
            <a:ext cx="7458175" cy="111699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9" name="Rektangel med rundade hörn 8"/>
          <p:cNvSpPr/>
          <p:nvPr/>
        </p:nvSpPr>
        <p:spPr>
          <a:xfrm>
            <a:off x="1287613" y="5526820"/>
            <a:ext cx="1025071" cy="390308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000" dirty="0" smtClean="0"/>
              <a:t>Dysfunktionell</a:t>
            </a:r>
          </a:p>
          <a:p>
            <a:pPr algn="ctr"/>
            <a:r>
              <a:rPr lang="sv-SE" sz="1000" dirty="0" smtClean="0"/>
              <a:t>familj</a:t>
            </a:r>
            <a:endParaRPr lang="sv-SE" sz="1000" dirty="0"/>
          </a:p>
        </p:txBody>
      </p:sp>
      <p:sp>
        <p:nvSpPr>
          <p:cNvPr id="10" name="Rektangel med rundade hörn 9"/>
          <p:cNvSpPr/>
          <p:nvPr/>
        </p:nvSpPr>
        <p:spPr>
          <a:xfrm>
            <a:off x="2545847" y="5582557"/>
            <a:ext cx="1639585" cy="535215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050" dirty="0" smtClean="0"/>
              <a:t>Kognitiva funktionsnedsättningar</a:t>
            </a:r>
          </a:p>
          <a:p>
            <a:pPr algn="ctr"/>
            <a:r>
              <a:rPr lang="sv-SE" sz="1050" dirty="0" smtClean="0"/>
              <a:t>dyslexi</a:t>
            </a:r>
            <a:endParaRPr lang="sv-SE" sz="1050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1000857" y="4967278"/>
            <a:ext cx="655207" cy="298228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50" kern="1200" dirty="0" smtClean="0"/>
              <a:t>PTSD</a:t>
            </a:r>
            <a:endParaRPr lang="sv-SE" sz="1050" kern="1200" dirty="0"/>
          </a:p>
        </p:txBody>
      </p:sp>
      <p:sp>
        <p:nvSpPr>
          <p:cNvPr id="12" name="Rektangel med rundade hörn 11"/>
          <p:cNvSpPr/>
          <p:nvPr/>
        </p:nvSpPr>
        <p:spPr>
          <a:xfrm>
            <a:off x="4671786" y="5526820"/>
            <a:ext cx="1008994" cy="625929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00" kern="1200" dirty="0" smtClean="0"/>
              <a:t>Psyk</a:t>
            </a:r>
          </a:p>
          <a:p>
            <a:pPr algn="ctr"/>
            <a:r>
              <a:rPr lang="sv-SE" sz="1000" kern="1200" dirty="0" smtClean="0"/>
              <a:t>Ångest/depression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5307470" y="4916820"/>
            <a:ext cx="970643" cy="348686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900" kern="1200" dirty="0" err="1" smtClean="0"/>
              <a:t>Neuropsyk</a:t>
            </a:r>
            <a:r>
              <a:rPr lang="sv-SE" sz="900" kern="1200" dirty="0" smtClean="0"/>
              <a:t> </a:t>
            </a:r>
            <a:endParaRPr lang="sv-SE" sz="900" kern="1200" dirty="0"/>
          </a:p>
        </p:txBody>
      </p:sp>
      <p:sp>
        <p:nvSpPr>
          <p:cNvPr id="14" name="Rektangel med rundade hörn 13"/>
          <p:cNvSpPr/>
          <p:nvPr/>
        </p:nvSpPr>
        <p:spPr>
          <a:xfrm>
            <a:off x="6105070" y="5543772"/>
            <a:ext cx="891065" cy="57037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00" kern="1200" dirty="0" smtClean="0"/>
              <a:t>Fobier/sociala problem</a:t>
            </a:r>
            <a:endParaRPr lang="sv-SE" sz="1000" kern="1200" dirty="0"/>
          </a:p>
        </p:txBody>
      </p:sp>
      <p:sp>
        <p:nvSpPr>
          <p:cNvPr id="15" name="Rektangel med rundade hörn 14"/>
          <p:cNvSpPr/>
          <p:nvPr/>
        </p:nvSpPr>
        <p:spPr>
          <a:xfrm>
            <a:off x="3819070" y="4867950"/>
            <a:ext cx="972708" cy="32544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50" kern="1200" dirty="0" smtClean="0"/>
              <a:t>Missbruk </a:t>
            </a:r>
            <a:endParaRPr lang="sv-SE" sz="1050" kern="1200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2158379" y="4867950"/>
            <a:ext cx="953884" cy="306172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50" kern="1200" dirty="0" smtClean="0"/>
              <a:t>Fysisk hälsa </a:t>
            </a:r>
            <a:endParaRPr lang="sv-SE" sz="1050" kern="1200" dirty="0"/>
          </a:p>
        </p:txBody>
      </p:sp>
      <p:sp>
        <p:nvSpPr>
          <p:cNvPr id="17" name="Rektangel med rundade hörn 16"/>
          <p:cNvSpPr/>
          <p:nvPr/>
        </p:nvSpPr>
        <p:spPr>
          <a:xfrm>
            <a:off x="2312684" y="1631043"/>
            <a:ext cx="1168162" cy="605718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kern="1200" dirty="0" smtClean="0"/>
              <a:t>Motivation</a:t>
            </a:r>
          </a:p>
          <a:p>
            <a:pPr algn="ctr"/>
            <a:r>
              <a:rPr lang="sv-SE" sz="1400" dirty="0" smtClean="0"/>
              <a:t>passivitet</a:t>
            </a:r>
            <a:endParaRPr lang="sv-SE" sz="1400" kern="1200" dirty="0"/>
          </a:p>
        </p:txBody>
      </p:sp>
      <p:sp>
        <p:nvSpPr>
          <p:cNvPr id="18" name="Rektangel med rundade hörn 17"/>
          <p:cNvSpPr/>
          <p:nvPr/>
        </p:nvSpPr>
        <p:spPr>
          <a:xfrm>
            <a:off x="5753256" y="1646865"/>
            <a:ext cx="1242879" cy="611628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kern="1200" dirty="0" smtClean="0"/>
              <a:t>Social kompetens</a:t>
            </a:r>
            <a:endParaRPr lang="sv-SE" sz="1400" kern="1200" dirty="0"/>
          </a:p>
        </p:txBody>
      </p:sp>
      <p:sp>
        <p:nvSpPr>
          <p:cNvPr id="19" name="Rektangel med rundade hörn 18"/>
          <p:cNvSpPr/>
          <p:nvPr/>
        </p:nvSpPr>
        <p:spPr>
          <a:xfrm>
            <a:off x="3927199" y="1626908"/>
            <a:ext cx="1549405" cy="736599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kern="1200" dirty="0" smtClean="0"/>
              <a:t>Vilsenhet inför och tillhörighet i samhället</a:t>
            </a:r>
            <a:endParaRPr lang="sv-SE" sz="1400" kern="1200" dirty="0"/>
          </a:p>
        </p:txBody>
      </p:sp>
      <p:sp>
        <p:nvSpPr>
          <p:cNvPr id="20" name="Rektangel med rundade hörn 19"/>
          <p:cNvSpPr/>
          <p:nvPr/>
        </p:nvSpPr>
        <p:spPr>
          <a:xfrm>
            <a:off x="1955800" y="2637468"/>
            <a:ext cx="1310138" cy="676727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kern="1200" dirty="0" smtClean="0"/>
              <a:t>Brustna drömmar &amp; illusioner</a:t>
            </a:r>
            <a:endParaRPr lang="sv-SE" sz="1400" kern="1200" dirty="0"/>
          </a:p>
        </p:txBody>
      </p:sp>
      <p:sp>
        <p:nvSpPr>
          <p:cNvPr id="21" name="Rektangel med rundade hörn 20"/>
          <p:cNvSpPr/>
          <p:nvPr/>
        </p:nvSpPr>
        <p:spPr>
          <a:xfrm>
            <a:off x="6105070" y="2626834"/>
            <a:ext cx="1239159" cy="676727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kern="1200" dirty="0" smtClean="0"/>
              <a:t>Förlorat hopp</a:t>
            </a:r>
            <a:endParaRPr lang="sv-SE" sz="1400" kern="1200" dirty="0"/>
          </a:p>
        </p:txBody>
      </p:sp>
      <p:sp>
        <p:nvSpPr>
          <p:cNvPr id="22" name="Rektangel med rundade hörn 21"/>
          <p:cNvSpPr/>
          <p:nvPr/>
        </p:nvSpPr>
        <p:spPr>
          <a:xfrm>
            <a:off x="1372282" y="3657601"/>
            <a:ext cx="2172152" cy="736598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600" kern="1200" dirty="0" smtClean="0"/>
              <a:t>Tidiga misslyckanden</a:t>
            </a:r>
            <a:endParaRPr lang="sv-SE" sz="1600" kern="1200" dirty="0"/>
          </a:p>
        </p:txBody>
      </p:sp>
      <p:sp>
        <p:nvSpPr>
          <p:cNvPr id="23" name="Rektangel med rundade hörn 22"/>
          <p:cNvSpPr/>
          <p:nvPr/>
        </p:nvSpPr>
        <p:spPr>
          <a:xfrm>
            <a:off x="5680780" y="3657601"/>
            <a:ext cx="2171225" cy="713015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600" kern="1200" dirty="0" smtClean="0"/>
              <a:t>Existentiell förvirring och identitet</a:t>
            </a:r>
            <a:endParaRPr lang="sv-SE" sz="1600" kern="1200" dirty="0"/>
          </a:p>
        </p:txBody>
      </p:sp>
      <p:sp>
        <p:nvSpPr>
          <p:cNvPr id="24" name="Rektangel med rundade hörn 23"/>
          <p:cNvSpPr/>
          <p:nvPr/>
        </p:nvSpPr>
        <p:spPr>
          <a:xfrm>
            <a:off x="7245653" y="5665148"/>
            <a:ext cx="1063422" cy="34074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050" kern="1200" dirty="0" smtClean="0"/>
              <a:t>Språk </a:t>
            </a:r>
            <a:endParaRPr lang="sv-SE" sz="1050" kern="1200" dirty="0"/>
          </a:p>
        </p:txBody>
      </p:sp>
      <p:sp>
        <p:nvSpPr>
          <p:cNvPr id="25" name="Rektangel med rundade hörn 24"/>
          <p:cNvSpPr/>
          <p:nvPr/>
        </p:nvSpPr>
        <p:spPr>
          <a:xfrm>
            <a:off x="6996135" y="4867950"/>
            <a:ext cx="1232253" cy="44816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000" dirty="0" err="1" smtClean="0"/>
              <a:t>Särbegåvning</a:t>
            </a:r>
            <a:r>
              <a:rPr lang="sv-SE" sz="1000" dirty="0" smtClean="0"/>
              <a:t> </a:t>
            </a:r>
            <a:endParaRPr lang="sv-SE" sz="1000" dirty="0"/>
          </a:p>
        </p:txBody>
      </p:sp>
      <p:sp>
        <p:nvSpPr>
          <p:cNvPr id="26" name="Rektangel med rundade hörn 25"/>
          <p:cNvSpPr/>
          <p:nvPr/>
        </p:nvSpPr>
        <p:spPr>
          <a:xfrm>
            <a:off x="3970867" y="2626834"/>
            <a:ext cx="1464733" cy="676727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v-SE" sz="1400" dirty="0" smtClean="0"/>
              <a:t>Självkänsla</a:t>
            </a:r>
          </a:p>
          <a:p>
            <a:pPr algn="ctr"/>
            <a:r>
              <a:rPr lang="sv-SE" sz="1400" kern="1200" dirty="0" smtClean="0"/>
              <a:t>självförtroende</a:t>
            </a:r>
            <a:endParaRPr lang="sv-SE" sz="1400" kern="1200" dirty="0"/>
          </a:p>
        </p:txBody>
      </p:sp>
      <p:sp>
        <p:nvSpPr>
          <p:cNvPr id="2" name="Höger 1"/>
          <p:cNvSpPr/>
          <p:nvPr/>
        </p:nvSpPr>
        <p:spPr>
          <a:xfrm rot="7826161">
            <a:off x="6075100" y="3374076"/>
            <a:ext cx="3816424" cy="792088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462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088234028"/>
              </p:ext>
            </p:extLst>
          </p:nvPr>
        </p:nvGraphicFramePr>
        <p:xfrm>
          <a:off x="797011" y="222422"/>
          <a:ext cx="7321379" cy="6422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2445620150"/>
              </p:ext>
            </p:extLst>
          </p:nvPr>
        </p:nvGraphicFramePr>
        <p:xfrm>
          <a:off x="2187790" y="1307285"/>
          <a:ext cx="4753232" cy="4252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ruta 10"/>
          <p:cNvSpPr txBox="1"/>
          <p:nvPr/>
        </p:nvSpPr>
        <p:spPr>
          <a:xfrm>
            <a:off x="7271951" y="403654"/>
            <a:ext cx="1747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Samtliga verksamheter möter barn, unga och deras familjenätverk.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26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899592" y="1556792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INSIKT</a:t>
            </a:r>
          </a:p>
          <a:p>
            <a:pPr algn="ctr"/>
            <a:r>
              <a:rPr lang="sv-SE" sz="2800" b="1" dirty="0" smtClean="0"/>
              <a:t>VILJA</a:t>
            </a:r>
          </a:p>
          <a:p>
            <a:pPr algn="ctr"/>
            <a:r>
              <a:rPr lang="sv-SE" sz="2800" b="1" dirty="0" smtClean="0"/>
              <a:t>MOD</a:t>
            </a:r>
          </a:p>
          <a:p>
            <a:pPr algn="ctr"/>
            <a:r>
              <a:rPr lang="sv-SE" sz="2800" b="1" dirty="0" smtClean="0"/>
              <a:t>BESLUT</a:t>
            </a:r>
            <a:endParaRPr lang="sv-SE" sz="2800" b="1" dirty="0"/>
          </a:p>
        </p:txBody>
      </p:sp>
      <p:sp>
        <p:nvSpPr>
          <p:cNvPr id="6" name="Rektangel 5"/>
          <p:cNvSpPr/>
          <p:nvPr/>
        </p:nvSpPr>
        <p:spPr>
          <a:xfrm>
            <a:off x="5220072" y="4221088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TID</a:t>
            </a:r>
          </a:p>
          <a:p>
            <a:pPr algn="ctr"/>
            <a:r>
              <a:rPr lang="sv-SE" sz="2800" b="1" dirty="0" smtClean="0"/>
              <a:t>UTHÅLLIGHET</a:t>
            </a:r>
          </a:p>
          <a:p>
            <a:pPr algn="ctr"/>
            <a:r>
              <a:rPr lang="sv-SE" sz="2800" b="1" dirty="0" smtClean="0"/>
              <a:t>HÅRT ARBETE</a:t>
            </a:r>
          </a:p>
          <a:p>
            <a:pPr algn="ctr"/>
            <a:r>
              <a:rPr lang="sv-SE" sz="2800" b="1" dirty="0" smtClean="0"/>
              <a:t>METODIK</a:t>
            </a:r>
            <a:endParaRPr lang="sv-SE" sz="2800" b="1" dirty="0"/>
          </a:p>
        </p:txBody>
      </p:sp>
      <p:sp>
        <p:nvSpPr>
          <p:cNvPr id="7" name="Rektangel 6"/>
          <p:cNvSpPr/>
          <p:nvPr/>
        </p:nvSpPr>
        <p:spPr>
          <a:xfrm>
            <a:off x="5220072" y="1556792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VÄRDERGRUND</a:t>
            </a:r>
          </a:p>
          <a:p>
            <a:pPr algn="ctr"/>
            <a:r>
              <a:rPr lang="sv-SE" sz="2400" b="1" dirty="0" smtClean="0"/>
              <a:t>GRÄNSÖVERSKRIDANDE</a:t>
            </a:r>
          </a:p>
          <a:p>
            <a:pPr algn="ctr"/>
            <a:r>
              <a:rPr lang="sv-SE" sz="2400" b="1" dirty="0" smtClean="0"/>
              <a:t>SOCIALT INVESTERINGS-PERSPEKTIV</a:t>
            </a:r>
            <a:endParaRPr lang="sv-SE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899592" y="4221088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STRUKTUR</a:t>
            </a:r>
          </a:p>
          <a:p>
            <a:pPr algn="ctr"/>
            <a:r>
              <a:rPr lang="sv-SE" sz="2800" b="1" dirty="0" smtClean="0"/>
              <a:t>RESURSER</a:t>
            </a:r>
          </a:p>
          <a:p>
            <a:pPr algn="ctr"/>
            <a:r>
              <a:rPr lang="sv-SE" sz="2800" b="1" dirty="0" smtClean="0"/>
              <a:t>LEDNINGS-ORGANISATION</a:t>
            </a:r>
            <a:endParaRPr lang="sv-SE" sz="2800" b="1" dirty="0"/>
          </a:p>
        </p:txBody>
      </p:sp>
      <p:sp>
        <p:nvSpPr>
          <p:cNvPr id="9" name="Rubrik 8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sv-SE" sz="5400" b="1" dirty="0" smtClean="0"/>
              <a:t>BYGGSTENAR FÖR ATT LYCKAS</a:t>
            </a:r>
            <a:endParaRPr lang="sv-SE" sz="5400" b="1" dirty="0"/>
          </a:p>
        </p:txBody>
      </p:sp>
    </p:spTree>
    <p:extLst>
      <p:ext uri="{BB962C8B-B14F-4D97-AF65-F5344CB8AC3E}">
        <p14:creationId xmlns:p14="http://schemas.microsoft.com/office/powerpoint/2010/main" val="228052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-141519"/>
            <a:ext cx="8229600" cy="1143000"/>
          </a:xfrm>
        </p:spPr>
        <p:txBody>
          <a:bodyPr>
            <a:noAutofit/>
          </a:bodyPr>
          <a:lstStyle/>
          <a:p>
            <a:r>
              <a:rPr lang="sv-SE" sz="2800" dirty="0" smtClean="0"/>
              <a:t>Målgruppens svårigheter, utmaningar, problem och bakgrund</a:t>
            </a:r>
            <a:endParaRPr lang="sv-SE" sz="2800" dirty="0"/>
          </a:p>
        </p:txBody>
      </p:sp>
      <p:sp>
        <p:nvSpPr>
          <p:cNvPr id="5" name="Rektangel med rundade hörn 4"/>
          <p:cNvSpPr/>
          <p:nvPr/>
        </p:nvSpPr>
        <p:spPr>
          <a:xfrm>
            <a:off x="153785" y="1677922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Dysfunktionell</a:t>
            </a:r>
          </a:p>
          <a:p>
            <a:pPr algn="ctr"/>
            <a:r>
              <a:rPr lang="sv-SE" dirty="0" smtClean="0"/>
              <a:t>familj</a:t>
            </a:r>
            <a:endParaRPr lang="sv-SE" dirty="0"/>
          </a:p>
        </p:txBody>
      </p:sp>
      <p:sp>
        <p:nvSpPr>
          <p:cNvPr id="6" name="Rektangel med rundade hörn 5"/>
          <p:cNvSpPr/>
          <p:nvPr/>
        </p:nvSpPr>
        <p:spPr>
          <a:xfrm>
            <a:off x="1698606" y="801986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Fobier/sociala problem</a:t>
            </a:r>
            <a:endParaRPr lang="sv-SE" dirty="0"/>
          </a:p>
        </p:txBody>
      </p:sp>
      <p:sp>
        <p:nvSpPr>
          <p:cNvPr id="7" name="Rektangel med rundade hörn 6"/>
          <p:cNvSpPr/>
          <p:nvPr/>
        </p:nvSpPr>
        <p:spPr>
          <a:xfrm>
            <a:off x="770401" y="3824931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PTSD</a:t>
            </a:r>
            <a:endParaRPr lang="sv-SE" dirty="0"/>
          </a:p>
        </p:txBody>
      </p:sp>
      <p:sp>
        <p:nvSpPr>
          <p:cNvPr id="8" name="Rektangel med rundade hörn 7"/>
          <p:cNvSpPr/>
          <p:nvPr/>
        </p:nvSpPr>
        <p:spPr>
          <a:xfrm>
            <a:off x="6858716" y="5794053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err="1" smtClean="0"/>
              <a:t>Neuropsyk</a:t>
            </a:r>
            <a:endParaRPr lang="sv-SE" dirty="0" smtClean="0"/>
          </a:p>
          <a:p>
            <a:pPr algn="ctr"/>
            <a:r>
              <a:rPr lang="sv-SE" dirty="0" smtClean="0"/>
              <a:t>ADHD, autism</a:t>
            </a:r>
          </a:p>
          <a:p>
            <a:pPr algn="ctr"/>
            <a:r>
              <a:rPr lang="sv-SE" dirty="0" err="1" smtClean="0"/>
              <a:t>Aspberger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9" name="Rektangel med rundade hörn 8"/>
          <p:cNvSpPr/>
          <p:nvPr/>
        </p:nvSpPr>
        <p:spPr>
          <a:xfrm>
            <a:off x="197716" y="4895771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Psyk</a:t>
            </a:r>
          </a:p>
          <a:p>
            <a:pPr algn="ctr"/>
            <a:r>
              <a:rPr lang="sv-SE" dirty="0" smtClean="0"/>
              <a:t>Ångest/depression</a:t>
            </a:r>
          </a:p>
        </p:txBody>
      </p:sp>
      <p:sp>
        <p:nvSpPr>
          <p:cNvPr id="10" name="Rektangel med rundade hörn 9"/>
          <p:cNvSpPr/>
          <p:nvPr/>
        </p:nvSpPr>
        <p:spPr>
          <a:xfrm>
            <a:off x="2151745" y="4807919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Missbruk </a:t>
            </a:r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6721599" y="4678220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Diffus/motivation</a:t>
            </a:r>
            <a:endParaRPr lang="sv-SE" dirty="0"/>
          </a:p>
        </p:txBody>
      </p:sp>
      <p:sp>
        <p:nvSpPr>
          <p:cNvPr id="12" name="Rektangel med rundade hörn 11"/>
          <p:cNvSpPr/>
          <p:nvPr/>
        </p:nvSpPr>
        <p:spPr>
          <a:xfrm>
            <a:off x="7346285" y="3466008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Språk </a:t>
            </a:r>
            <a:endParaRPr lang="sv-SE" dirty="0"/>
          </a:p>
        </p:txBody>
      </p:sp>
      <p:sp>
        <p:nvSpPr>
          <p:cNvPr id="13" name="Rektangel med rundade hörn 12"/>
          <p:cNvSpPr/>
          <p:nvPr/>
        </p:nvSpPr>
        <p:spPr>
          <a:xfrm>
            <a:off x="6858716" y="1039007"/>
            <a:ext cx="2080507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Skola/</a:t>
            </a:r>
            <a:r>
              <a:rPr lang="sv-SE" dirty="0" err="1" smtClean="0"/>
              <a:t>utb</a:t>
            </a:r>
            <a:endParaRPr lang="sv-SE" dirty="0" smtClean="0"/>
          </a:p>
          <a:p>
            <a:pPr algn="ctr"/>
            <a:r>
              <a:rPr lang="sv-SE" dirty="0" smtClean="0"/>
              <a:t>Skolmisslyckanden </a:t>
            </a:r>
          </a:p>
        </p:txBody>
      </p:sp>
      <p:sp>
        <p:nvSpPr>
          <p:cNvPr id="14" name="Rektangel med rundade hörn 13"/>
          <p:cNvSpPr/>
          <p:nvPr/>
        </p:nvSpPr>
        <p:spPr>
          <a:xfrm>
            <a:off x="2223187" y="2634717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Fetma </a:t>
            </a:r>
            <a:endParaRPr lang="sv-SE" dirty="0"/>
          </a:p>
        </p:txBody>
      </p:sp>
      <p:sp>
        <p:nvSpPr>
          <p:cNvPr id="15" name="Rektangel med rundade hörn 14"/>
          <p:cNvSpPr/>
          <p:nvPr/>
        </p:nvSpPr>
        <p:spPr>
          <a:xfrm>
            <a:off x="5807093" y="1956646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Fysisk hälsa </a:t>
            </a:r>
            <a:endParaRPr lang="sv-SE" dirty="0"/>
          </a:p>
        </p:txBody>
      </p:sp>
      <p:sp>
        <p:nvSpPr>
          <p:cNvPr id="16" name="Rektangel med rundade hörn 15"/>
          <p:cNvSpPr/>
          <p:nvPr/>
        </p:nvSpPr>
        <p:spPr>
          <a:xfrm>
            <a:off x="51841" y="2763691"/>
            <a:ext cx="2099904" cy="1022761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Kognitiva funktionshinder dyslexi/</a:t>
            </a:r>
            <a:r>
              <a:rPr lang="sv-SE" dirty="0" err="1" smtClean="0"/>
              <a:t>dyskalkyli</a:t>
            </a:r>
            <a:endParaRPr lang="sv-SE" dirty="0"/>
          </a:p>
        </p:txBody>
      </p:sp>
      <p:sp>
        <p:nvSpPr>
          <p:cNvPr id="17" name="Rektangel med rundade hörn 16"/>
          <p:cNvSpPr/>
          <p:nvPr/>
        </p:nvSpPr>
        <p:spPr>
          <a:xfrm>
            <a:off x="4618926" y="5959785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Kriminalitet </a:t>
            </a:r>
            <a:endParaRPr lang="sv-SE" dirty="0"/>
          </a:p>
        </p:txBody>
      </p:sp>
      <p:sp>
        <p:nvSpPr>
          <p:cNvPr id="19" name="Rektangel med rundade hörn 18"/>
          <p:cNvSpPr/>
          <p:nvPr/>
        </p:nvSpPr>
        <p:spPr>
          <a:xfrm>
            <a:off x="4728195" y="1153881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Unga mödrar</a:t>
            </a:r>
            <a:endParaRPr lang="sv-SE" dirty="0"/>
          </a:p>
        </p:txBody>
      </p:sp>
      <p:sp>
        <p:nvSpPr>
          <p:cNvPr id="20" name="Rektangel med rundade hörn 19"/>
          <p:cNvSpPr/>
          <p:nvPr/>
        </p:nvSpPr>
        <p:spPr>
          <a:xfrm>
            <a:off x="2675536" y="5803584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Kultur (etnicitet) </a:t>
            </a:r>
            <a:endParaRPr lang="sv-SE" dirty="0"/>
          </a:p>
        </p:txBody>
      </p:sp>
      <p:sp>
        <p:nvSpPr>
          <p:cNvPr id="21" name="Rektangel med rundade hörn 20"/>
          <p:cNvSpPr/>
          <p:nvPr/>
        </p:nvSpPr>
        <p:spPr>
          <a:xfrm>
            <a:off x="770401" y="5929565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Språkstörning </a:t>
            </a:r>
            <a:endParaRPr lang="sv-SE" dirty="0"/>
          </a:p>
        </p:txBody>
      </p:sp>
      <p:sp>
        <p:nvSpPr>
          <p:cNvPr id="22" name="Rektangel med rundade hörn 21"/>
          <p:cNvSpPr/>
          <p:nvPr/>
        </p:nvSpPr>
        <p:spPr>
          <a:xfrm>
            <a:off x="7128834" y="2378333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Mobbing  </a:t>
            </a:r>
            <a:endParaRPr lang="sv-SE" dirty="0"/>
          </a:p>
        </p:txBody>
      </p:sp>
      <p:sp>
        <p:nvSpPr>
          <p:cNvPr id="23" name="Rektangel med rundade hörn 22"/>
          <p:cNvSpPr/>
          <p:nvPr/>
        </p:nvSpPr>
        <p:spPr>
          <a:xfrm>
            <a:off x="5185444" y="5094376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Saknar sociala färdigheter </a:t>
            </a:r>
            <a:endParaRPr lang="sv-SE" dirty="0"/>
          </a:p>
        </p:txBody>
      </p:sp>
      <p:sp>
        <p:nvSpPr>
          <p:cNvPr id="24" name="Rektangel med rundade hörn 23"/>
          <p:cNvSpPr/>
          <p:nvPr/>
        </p:nvSpPr>
        <p:spPr>
          <a:xfrm>
            <a:off x="3156409" y="1634299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Svag självkänsla</a:t>
            </a:r>
            <a:endParaRPr lang="sv-SE" dirty="0"/>
          </a:p>
        </p:txBody>
      </p:sp>
      <p:sp>
        <p:nvSpPr>
          <p:cNvPr id="25" name="Rektangel med rundade hörn 24"/>
          <p:cNvSpPr/>
          <p:nvPr/>
        </p:nvSpPr>
        <p:spPr>
          <a:xfrm>
            <a:off x="3581400" y="2889713"/>
            <a:ext cx="2225693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Socialt arv</a:t>
            </a:r>
          </a:p>
          <a:p>
            <a:pPr algn="ctr"/>
            <a:r>
              <a:rPr lang="sv-SE" dirty="0" smtClean="0"/>
              <a:t>”Udda normalitet”</a:t>
            </a:r>
            <a:endParaRPr lang="sv-SE" dirty="0"/>
          </a:p>
        </p:txBody>
      </p:sp>
      <p:sp>
        <p:nvSpPr>
          <p:cNvPr id="26" name="Rektangel med rundade hörn 25"/>
          <p:cNvSpPr/>
          <p:nvPr/>
        </p:nvSpPr>
        <p:spPr>
          <a:xfrm>
            <a:off x="5884963" y="3224272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Drivkraft</a:t>
            </a:r>
          </a:p>
          <a:p>
            <a:pPr algn="ctr"/>
            <a:r>
              <a:rPr lang="sv-SE" dirty="0" smtClean="0"/>
              <a:t>sammanhang</a:t>
            </a:r>
            <a:endParaRPr lang="sv-SE" dirty="0"/>
          </a:p>
        </p:txBody>
      </p:sp>
      <p:sp>
        <p:nvSpPr>
          <p:cNvPr id="27" name="Rektangel med rundade hörn 26"/>
          <p:cNvSpPr/>
          <p:nvPr/>
        </p:nvSpPr>
        <p:spPr>
          <a:xfrm>
            <a:off x="2840042" y="3845907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Svag ekonomi</a:t>
            </a:r>
            <a:endParaRPr lang="sv-SE" dirty="0"/>
          </a:p>
        </p:txBody>
      </p:sp>
      <p:sp>
        <p:nvSpPr>
          <p:cNvPr id="28" name="Rektangel med rundade hörn 27"/>
          <p:cNvSpPr/>
          <p:nvPr/>
        </p:nvSpPr>
        <p:spPr>
          <a:xfrm>
            <a:off x="5455562" y="4129743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 Brist på </a:t>
            </a:r>
            <a:r>
              <a:rPr lang="sv-SE" dirty="0"/>
              <a:t>n</a:t>
            </a:r>
            <a:r>
              <a:rPr lang="sv-SE" dirty="0" smtClean="0"/>
              <a:t>ätverk</a:t>
            </a:r>
            <a:endParaRPr lang="sv-SE" dirty="0"/>
          </a:p>
        </p:txBody>
      </p:sp>
      <p:sp>
        <p:nvSpPr>
          <p:cNvPr id="29" name="Rektangel med rundade hörn 28"/>
          <p:cNvSpPr/>
          <p:nvPr/>
        </p:nvSpPr>
        <p:spPr>
          <a:xfrm>
            <a:off x="3866798" y="4380311"/>
            <a:ext cx="1673272" cy="1030919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saknar arbetslivs-erfarenhet</a:t>
            </a:r>
            <a:endParaRPr lang="sv-SE" dirty="0"/>
          </a:p>
        </p:txBody>
      </p:sp>
      <p:sp>
        <p:nvSpPr>
          <p:cNvPr id="31" name="Rektangel med rundade hörn 30"/>
          <p:cNvSpPr/>
          <p:nvPr/>
        </p:nvSpPr>
        <p:spPr>
          <a:xfrm>
            <a:off x="5564831" y="622850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Övergrepp </a:t>
            </a:r>
            <a:endParaRPr lang="sv-SE" dirty="0"/>
          </a:p>
        </p:txBody>
      </p:sp>
      <p:sp>
        <p:nvSpPr>
          <p:cNvPr id="32" name="Rektangel med rundade hörn 31"/>
          <p:cNvSpPr/>
          <p:nvPr/>
        </p:nvSpPr>
        <p:spPr>
          <a:xfrm>
            <a:off x="1685906" y="1744539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Våldsutsatt </a:t>
            </a:r>
            <a:endParaRPr lang="sv-SE" dirty="0"/>
          </a:p>
        </p:txBody>
      </p:sp>
      <p:sp>
        <p:nvSpPr>
          <p:cNvPr id="33" name="Rektangel med rundade hörn 32"/>
          <p:cNvSpPr/>
          <p:nvPr/>
        </p:nvSpPr>
        <p:spPr>
          <a:xfrm>
            <a:off x="4213865" y="2160695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Hederskultur</a:t>
            </a:r>
            <a:endParaRPr lang="sv-SE" dirty="0"/>
          </a:p>
        </p:txBody>
      </p:sp>
      <p:sp>
        <p:nvSpPr>
          <p:cNvPr id="34" name="Rektangel med rundade hörn 33"/>
          <p:cNvSpPr/>
          <p:nvPr/>
        </p:nvSpPr>
        <p:spPr>
          <a:xfrm>
            <a:off x="197716" y="986327"/>
            <a:ext cx="1673272" cy="832313"/>
          </a:xfrm>
          <a:prstGeom prst="roundRect">
            <a:avLst>
              <a:gd name="adj" fmla="val 2182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Icke utredd diagnos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47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NÄRHET TILL ARBETSMARKNADEN</a:t>
            </a:r>
            <a:br>
              <a:rPr lang="sv-SE" dirty="0" smtClean="0"/>
            </a:br>
            <a:r>
              <a:rPr lang="sv-SE" dirty="0" smtClean="0"/>
              <a:t>VEM ÄR VÅR MÅLGRUPP???</a:t>
            </a:r>
            <a:br>
              <a:rPr lang="sv-SE" dirty="0" smtClean="0"/>
            </a:br>
            <a:r>
              <a:rPr lang="sv-SE" dirty="0" smtClean="0"/>
              <a:t>VAD SKA VI UPPNÅ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539552" y="6006334"/>
            <a:ext cx="835292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1907704" y="5366237"/>
            <a:ext cx="698477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Rektangel 5"/>
          <p:cNvSpPr/>
          <p:nvPr/>
        </p:nvSpPr>
        <p:spPr>
          <a:xfrm>
            <a:off x="3203848" y="4718165"/>
            <a:ext cx="568863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4283968" y="4070093"/>
            <a:ext cx="460851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5292080" y="3422021"/>
            <a:ext cx="3600400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 8"/>
          <p:cNvSpPr/>
          <p:nvPr/>
        </p:nvSpPr>
        <p:spPr>
          <a:xfrm>
            <a:off x="6300192" y="2758504"/>
            <a:ext cx="259228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 9"/>
          <p:cNvSpPr/>
          <p:nvPr/>
        </p:nvSpPr>
        <p:spPr>
          <a:xfrm>
            <a:off x="7020272" y="2103453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 smtClean="0"/>
              <a:t>LÖNEARBETE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42735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NÄRHET TILL ARBETSMARKNADEN</a:t>
            </a:r>
            <a:br>
              <a:rPr lang="sv-SE" dirty="0" smtClean="0"/>
            </a:br>
            <a:r>
              <a:rPr lang="sv-SE" dirty="0" smtClean="0"/>
              <a:t>VEM ÄR VÅR MÅLGRUPP???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539552" y="6021288"/>
            <a:ext cx="835292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PASSIVITET, FÖRSÖRJD, OMOTIVERAD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1907704" y="5366237"/>
            <a:ext cx="698477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MOTIVERAD, MEN ÄNNU INTE TAGIT KONKRETA STEG</a:t>
            </a:r>
          </a:p>
        </p:txBody>
      </p:sp>
      <p:sp>
        <p:nvSpPr>
          <p:cNvPr id="6" name="Rektangel 5"/>
          <p:cNvSpPr/>
          <p:nvPr/>
        </p:nvSpPr>
        <p:spPr>
          <a:xfrm>
            <a:off x="3203848" y="4718165"/>
            <a:ext cx="568863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MOTIVERAD MEN SAKNAR KOMPETENS ELLER HAR VISSA BRISTER, HINDER ELLER FUNKTIONSNEDSÄTTNINGAR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4283968" y="4070093"/>
            <a:ext cx="460851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FÅTT ADEKVAT STÖD/INSATS/VÄGLEDNING</a:t>
            </a: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5292080" y="3422021"/>
            <a:ext cx="3600400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AKTIVITET, TYP SYSSELSÄTTNING, STUDIER</a:t>
            </a:r>
            <a:endParaRPr lang="sv-SE" dirty="0"/>
          </a:p>
        </p:txBody>
      </p:sp>
      <p:sp>
        <p:nvSpPr>
          <p:cNvPr id="9" name="Rektangel 8"/>
          <p:cNvSpPr/>
          <p:nvPr/>
        </p:nvSpPr>
        <p:spPr>
          <a:xfrm>
            <a:off x="6300192" y="2758504"/>
            <a:ext cx="259228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SUBVENTIONERAT</a:t>
            </a:r>
            <a:endParaRPr lang="sv-SE" dirty="0"/>
          </a:p>
          <a:p>
            <a:pPr algn="ctr"/>
            <a:r>
              <a:rPr lang="sv-SE" dirty="0"/>
              <a:t>LÖNEARBETE</a:t>
            </a:r>
          </a:p>
        </p:txBody>
      </p:sp>
      <p:sp>
        <p:nvSpPr>
          <p:cNvPr id="10" name="Rektangel 9"/>
          <p:cNvSpPr/>
          <p:nvPr/>
        </p:nvSpPr>
        <p:spPr>
          <a:xfrm>
            <a:off x="7020272" y="2103453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 smtClean="0"/>
              <a:t>OSUBVENTIONERAT</a:t>
            </a:r>
          </a:p>
          <a:p>
            <a:pPr algn="ctr"/>
            <a:r>
              <a:rPr lang="sv-SE" sz="1600" dirty="0" smtClean="0"/>
              <a:t>LÖNEARBETE</a:t>
            </a:r>
            <a:endParaRPr lang="sv-SE" sz="1600" dirty="0"/>
          </a:p>
        </p:txBody>
      </p:sp>
      <p:cxnSp>
        <p:nvCxnSpPr>
          <p:cNvPr id="12" name="Rak 11"/>
          <p:cNvCxnSpPr/>
          <p:nvPr/>
        </p:nvCxnSpPr>
        <p:spPr>
          <a:xfrm>
            <a:off x="251520" y="1268760"/>
            <a:ext cx="864096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Nedåtböjd 2"/>
          <p:cNvSpPr/>
          <p:nvPr/>
        </p:nvSpPr>
        <p:spPr>
          <a:xfrm rot="19679435">
            <a:off x="4670663" y="1870880"/>
            <a:ext cx="2439812" cy="1113218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971600" y="1448738"/>
            <a:ext cx="3475117" cy="304698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2400" b="1" dirty="0" smtClean="0"/>
              <a:t>LÄTT ATT GÖRA</a:t>
            </a:r>
          </a:p>
          <a:p>
            <a:pPr algn="ctr"/>
            <a:r>
              <a:rPr lang="sv-SE" sz="2400" b="1" dirty="0" smtClean="0"/>
              <a:t>GÅR FORT</a:t>
            </a:r>
          </a:p>
          <a:p>
            <a:pPr algn="ctr"/>
            <a:r>
              <a:rPr lang="sv-SE" sz="2400" b="1" dirty="0" smtClean="0"/>
              <a:t>OKOMPLICERAT</a:t>
            </a:r>
          </a:p>
          <a:p>
            <a:pPr algn="ctr"/>
            <a:r>
              <a:rPr lang="sv-SE" sz="2400" b="1" dirty="0" smtClean="0"/>
              <a:t>LITEN EFFEKT</a:t>
            </a:r>
          </a:p>
          <a:p>
            <a:pPr algn="ctr"/>
            <a:r>
              <a:rPr lang="sv-SE" sz="2400" b="1" dirty="0" smtClean="0"/>
              <a:t>LÄTT ATT FÅ POÄNG</a:t>
            </a:r>
          </a:p>
          <a:p>
            <a:pPr algn="ctr"/>
            <a:r>
              <a:rPr lang="sv-SE" sz="2400" b="1" dirty="0" smtClean="0"/>
              <a:t>EGENTLIGEN </a:t>
            </a:r>
          </a:p>
          <a:p>
            <a:pPr algn="ctr"/>
            <a:r>
              <a:rPr lang="sv-SE" sz="2400" b="1" dirty="0" smtClean="0"/>
              <a:t>ARBETSFÖRMEDLINGENS </a:t>
            </a:r>
          </a:p>
          <a:p>
            <a:pPr algn="ctr"/>
            <a:r>
              <a:rPr lang="sv-SE" sz="2400" b="1" dirty="0" smtClean="0"/>
              <a:t>JOBB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5219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552" y="-271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NÄRHET TILL ARBETSMARKNADEN</a:t>
            </a:r>
            <a:br>
              <a:rPr lang="sv-SE" dirty="0" smtClean="0"/>
            </a:br>
            <a:r>
              <a:rPr lang="sv-SE" dirty="0" smtClean="0"/>
              <a:t>VEM ÄR VÅR MÅLGRUPP???</a:t>
            </a:r>
            <a:endParaRPr lang="sv-SE" dirty="0"/>
          </a:p>
        </p:txBody>
      </p:sp>
      <p:sp>
        <p:nvSpPr>
          <p:cNvPr id="4" name="Rektangel 3"/>
          <p:cNvSpPr/>
          <p:nvPr/>
        </p:nvSpPr>
        <p:spPr>
          <a:xfrm>
            <a:off x="539552" y="6021288"/>
            <a:ext cx="835292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PASSIVITET, FÖRSÖRJD, OMOTIVERAD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1907704" y="5366237"/>
            <a:ext cx="6984776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/>
              <a:t>MOTIVERAD, MEN ÄNNU INTE TAGIT KONKRETA STEG</a:t>
            </a:r>
          </a:p>
        </p:txBody>
      </p:sp>
      <p:sp>
        <p:nvSpPr>
          <p:cNvPr id="6" name="Rektangel 5"/>
          <p:cNvSpPr/>
          <p:nvPr/>
        </p:nvSpPr>
        <p:spPr>
          <a:xfrm>
            <a:off x="3203848" y="4718165"/>
            <a:ext cx="568863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MOTIVERAD MEN SAKNAR KOMPETENS ELLER HAR VISSA BRISTER, HINDER ELLER FUNKTIONSNEDSÄTTNINGAR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4283968" y="4070093"/>
            <a:ext cx="4608512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FÅTT ADEKVAT STÖD/INSATS/VÄGLEDNING</a:t>
            </a:r>
            <a:endParaRPr lang="sv-SE" dirty="0"/>
          </a:p>
        </p:txBody>
      </p:sp>
      <p:sp>
        <p:nvSpPr>
          <p:cNvPr id="8" name="Rektangel 7"/>
          <p:cNvSpPr/>
          <p:nvPr/>
        </p:nvSpPr>
        <p:spPr>
          <a:xfrm>
            <a:off x="5292080" y="3422021"/>
            <a:ext cx="3600400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AKTIVITET, TYP SYSSELSÄTTNING, STUDIER</a:t>
            </a:r>
            <a:endParaRPr lang="sv-SE" dirty="0"/>
          </a:p>
        </p:txBody>
      </p:sp>
      <p:sp>
        <p:nvSpPr>
          <p:cNvPr id="9" name="Rektangel 8"/>
          <p:cNvSpPr/>
          <p:nvPr/>
        </p:nvSpPr>
        <p:spPr>
          <a:xfrm>
            <a:off x="6300192" y="2758504"/>
            <a:ext cx="259228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SUBVENTIONERAT</a:t>
            </a:r>
            <a:endParaRPr lang="sv-SE" dirty="0"/>
          </a:p>
          <a:p>
            <a:pPr algn="ctr"/>
            <a:r>
              <a:rPr lang="sv-SE" dirty="0"/>
              <a:t>LÖNEARBETE</a:t>
            </a:r>
          </a:p>
        </p:txBody>
      </p:sp>
      <p:sp>
        <p:nvSpPr>
          <p:cNvPr id="10" name="Rektangel 9"/>
          <p:cNvSpPr/>
          <p:nvPr/>
        </p:nvSpPr>
        <p:spPr>
          <a:xfrm>
            <a:off x="7020272" y="2103453"/>
            <a:ext cx="1872208" cy="648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 smtClean="0"/>
              <a:t>OSUBVENTIONERAT</a:t>
            </a:r>
          </a:p>
          <a:p>
            <a:pPr algn="ctr"/>
            <a:r>
              <a:rPr lang="sv-SE" sz="1600" dirty="0" smtClean="0"/>
              <a:t>LÖNEARBETE</a:t>
            </a:r>
            <a:endParaRPr lang="sv-SE" sz="1600" dirty="0"/>
          </a:p>
        </p:txBody>
      </p:sp>
      <p:sp>
        <p:nvSpPr>
          <p:cNvPr id="3" name="Nedåtböjd 2"/>
          <p:cNvSpPr/>
          <p:nvPr/>
        </p:nvSpPr>
        <p:spPr>
          <a:xfrm rot="19679435">
            <a:off x="-327594" y="1240703"/>
            <a:ext cx="7257313" cy="3177067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11" name="textruta 10"/>
          <p:cNvSpPr txBox="1"/>
          <p:nvPr/>
        </p:nvSpPr>
        <p:spPr>
          <a:xfrm>
            <a:off x="1558822" y="1916832"/>
            <a:ext cx="3484480" cy="267765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sv-SE" sz="2400" b="1" dirty="0" smtClean="0"/>
              <a:t>SVÅRT ATT GÖRA</a:t>
            </a:r>
          </a:p>
          <a:p>
            <a:pPr algn="ctr"/>
            <a:r>
              <a:rPr lang="sv-SE" sz="2400" b="1" dirty="0" smtClean="0"/>
              <a:t>TAR LÅNGT TID</a:t>
            </a:r>
          </a:p>
          <a:p>
            <a:pPr algn="ctr"/>
            <a:r>
              <a:rPr lang="sv-SE" sz="2400" b="1" dirty="0" smtClean="0"/>
              <a:t>KOMPLICERAT</a:t>
            </a:r>
          </a:p>
          <a:p>
            <a:pPr algn="ctr"/>
            <a:r>
              <a:rPr lang="sv-SE" sz="2400" b="1" dirty="0" smtClean="0"/>
              <a:t>STOR EKONOMISK EFFEKT</a:t>
            </a:r>
          </a:p>
          <a:p>
            <a:pPr algn="ctr"/>
            <a:r>
              <a:rPr lang="sv-SE" sz="2400" b="1" dirty="0" smtClean="0"/>
              <a:t>SVÅRT ATT FÅ POÄNG</a:t>
            </a:r>
          </a:p>
          <a:p>
            <a:pPr algn="ctr"/>
            <a:r>
              <a:rPr lang="sv-SE" sz="2400" b="1" dirty="0" smtClean="0"/>
              <a:t>EN GRUPP INGEN </a:t>
            </a:r>
          </a:p>
          <a:p>
            <a:pPr algn="ctr"/>
            <a:r>
              <a:rPr lang="sv-SE" sz="2400" b="1" dirty="0" smtClean="0"/>
              <a:t>VILL JOBBA MED</a:t>
            </a: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96100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51520" y="203201"/>
            <a:ext cx="8712968" cy="6654800"/>
          </a:xfrm>
        </p:spPr>
        <p:txBody>
          <a:bodyPr>
            <a:noAutofit/>
          </a:bodyPr>
          <a:lstStyle/>
          <a:p>
            <a:r>
              <a:rPr lang="sv-SE" sz="2000" dirty="0" smtClean="0"/>
              <a:t>Upplevda eller observerade arbetshinder (N= 168)</a:t>
            </a:r>
          </a:p>
          <a:p>
            <a:pPr lvl="1"/>
            <a:r>
              <a:rPr lang="sv-SE" sz="1600" dirty="0" smtClean="0"/>
              <a:t>Kommer från familjebakgrund med problem (dysfunktionell) familj	</a:t>
            </a:r>
            <a:r>
              <a:rPr lang="sv-SE" sz="1600" dirty="0"/>
              <a:t>	</a:t>
            </a:r>
            <a:r>
              <a:rPr lang="sv-SE" sz="1600" dirty="0" smtClean="0"/>
              <a:t>36%</a:t>
            </a:r>
          </a:p>
          <a:p>
            <a:pPr lvl="1"/>
            <a:r>
              <a:rPr lang="sv-SE" sz="1600" dirty="0" smtClean="0"/>
              <a:t>Psykisk ohälsa						30%</a:t>
            </a:r>
          </a:p>
          <a:p>
            <a:pPr lvl="1"/>
            <a:r>
              <a:rPr lang="sv-SE" sz="1600" dirty="0" smtClean="0"/>
              <a:t>Nedstämdhet, depression, motivationsbrist				30%</a:t>
            </a:r>
          </a:p>
          <a:p>
            <a:pPr lvl="1"/>
            <a:r>
              <a:rPr lang="sv-SE" sz="1600" dirty="0" smtClean="0"/>
              <a:t>Motivationsbrist 						30%</a:t>
            </a:r>
          </a:p>
          <a:p>
            <a:pPr lvl="1"/>
            <a:r>
              <a:rPr lang="sv-SE" sz="1600" dirty="0" smtClean="0"/>
              <a:t>Inlärningssvårigheter ex (skolmisslyckanden) typ dyslexi			52%</a:t>
            </a:r>
          </a:p>
          <a:p>
            <a:pPr lvl="1"/>
            <a:r>
              <a:rPr lang="sv-SE" sz="1600" dirty="0" smtClean="0"/>
              <a:t>Någon form av neuropsykiatrisk funktionsnedsättning (ex ADHD, </a:t>
            </a:r>
            <a:r>
              <a:rPr lang="sv-SE" sz="1600" dirty="0" err="1" smtClean="0"/>
              <a:t>Asperger</a:t>
            </a:r>
            <a:r>
              <a:rPr lang="sv-SE" sz="1600" dirty="0" smtClean="0"/>
              <a:t>	58%</a:t>
            </a:r>
          </a:p>
          <a:p>
            <a:pPr lvl="1"/>
            <a:r>
              <a:rPr lang="sv-SE" sz="1600" dirty="0" smtClean="0"/>
              <a:t>Posttraumatiska stressyndrom					8%	</a:t>
            </a:r>
          </a:p>
          <a:p>
            <a:pPr lvl="1"/>
            <a:r>
              <a:rPr lang="sv-SE" sz="1600" dirty="0" smtClean="0"/>
              <a:t>Språksvårigheter						16%		Kulturell betingat arbetshinder (t.ex. hedersproblematik)	 	0%</a:t>
            </a:r>
          </a:p>
          <a:p>
            <a:pPr lvl="1"/>
            <a:r>
              <a:rPr lang="sv-SE" sz="1600" dirty="0" smtClean="0"/>
              <a:t>Fysiska/somatiska funktionsnedsättningar (t.ex. övervikt/fetma)		10%	</a:t>
            </a:r>
          </a:p>
          <a:p>
            <a:pPr lvl="1"/>
            <a:r>
              <a:rPr lang="sv-SE" sz="1600" dirty="0" smtClean="0"/>
              <a:t>Missbruksproblem						20%	</a:t>
            </a:r>
          </a:p>
          <a:p>
            <a:pPr lvl="1"/>
            <a:r>
              <a:rPr lang="sv-SE" sz="1600" dirty="0" smtClean="0"/>
              <a:t>Kriminalitet, gängtillhörighet					32%</a:t>
            </a:r>
          </a:p>
          <a:p>
            <a:pPr lvl="1"/>
            <a:r>
              <a:rPr lang="sv-SE" sz="1600" dirty="0" smtClean="0"/>
              <a:t>Ej grundskola 						44%</a:t>
            </a:r>
          </a:p>
          <a:p>
            <a:pPr lvl="1"/>
            <a:r>
              <a:rPr lang="sv-SE" sz="1600" dirty="0" smtClean="0"/>
              <a:t>Avbrutna studier						50%</a:t>
            </a:r>
          </a:p>
          <a:p>
            <a:pPr lvl="1"/>
            <a:r>
              <a:rPr lang="sv-SE" sz="1600" dirty="0" smtClean="0"/>
              <a:t>Mobbing							8%</a:t>
            </a:r>
          </a:p>
          <a:p>
            <a:pPr lvl="1"/>
            <a:r>
              <a:rPr lang="sv-SE" sz="1600" dirty="0" smtClean="0"/>
              <a:t>Utsatt för våld/övergrepp					8%</a:t>
            </a:r>
          </a:p>
          <a:p>
            <a:pPr lvl="1"/>
            <a:r>
              <a:rPr lang="sv-SE" sz="1600" dirty="0" smtClean="0"/>
              <a:t>icke utredd diagnos 						32%</a:t>
            </a:r>
          </a:p>
          <a:p>
            <a:pPr lvl="1"/>
            <a:r>
              <a:rPr lang="sv-SE" sz="1600" dirty="0" smtClean="0"/>
              <a:t>Attitydproblem/motivation					16%</a:t>
            </a:r>
          </a:p>
          <a:p>
            <a:pPr lvl="1"/>
            <a:r>
              <a:rPr lang="sv-SE" sz="1600" dirty="0" smtClean="0"/>
              <a:t>	I GENOMSNITT 					5 ARBETSHINDER</a:t>
            </a:r>
          </a:p>
          <a:p>
            <a:pPr lvl="1"/>
            <a:r>
              <a:rPr lang="sv-SE" sz="1600" dirty="0" smtClean="0"/>
              <a:t>MAX 						11 HINDER </a:t>
            </a:r>
          </a:p>
          <a:p>
            <a:pPr lvl="1"/>
            <a:r>
              <a:rPr lang="sv-SE" sz="1600" dirty="0" smtClean="0"/>
              <a:t>7 ELER FLER ARBETSHINDER				(25%)</a:t>
            </a:r>
          </a:p>
        </p:txBody>
      </p:sp>
      <p:sp>
        <p:nvSpPr>
          <p:cNvPr id="2" name="Rektangel 1"/>
          <p:cNvSpPr/>
          <p:nvPr/>
        </p:nvSpPr>
        <p:spPr>
          <a:xfrm>
            <a:off x="7452320" y="-243408"/>
            <a:ext cx="1872208" cy="72008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Rektangel 3"/>
          <p:cNvSpPr/>
          <p:nvPr/>
        </p:nvSpPr>
        <p:spPr>
          <a:xfrm>
            <a:off x="-180528" y="5789901"/>
            <a:ext cx="7842531" cy="1099427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726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0" y="203201"/>
            <a:ext cx="8964488" cy="6654800"/>
          </a:xfrm>
        </p:spPr>
        <p:txBody>
          <a:bodyPr>
            <a:noAutofit/>
          </a:bodyPr>
          <a:lstStyle/>
          <a:p>
            <a:r>
              <a:rPr lang="sv-SE" sz="2000" dirty="0" smtClean="0"/>
              <a:t>Upplevda eller observerade arbetshinder</a:t>
            </a:r>
          </a:p>
          <a:p>
            <a:pPr lvl="1"/>
            <a:r>
              <a:rPr lang="sv-SE" sz="1600" dirty="0" smtClean="0"/>
              <a:t>Kommer från familjebakgrund med problem (dysfunktionell) familj		36%	</a:t>
            </a:r>
          </a:p>
          <a:p>
            <a:pPr lvl="1"/>
            <a:r>
              <a:rPr lang="sv-SE" sz="1600" dirty="0" smtClean="0"/>
              <a:t>Psykisk ohälsa						30%</a:t>
            </a:r>
            <a:endParaRPr lang="sv-SE" sz="1600" dirty="0"/>
          </a:p>
          <a:p>
            <a:pPr lvl="1"/>
            <a:r>
              <a:rPr lang="sv-SE" sz="1600" dirty="0" smtClean="0"/>
              <a:t>Nedstämdhet, depression, motivationsbrist				30%</a:t>
            </a:r>
          </a:p>
          <a:p>
            <a:pPr lvl="1"/>
            <a:r>
              <a:rPr lang="sv-SE" sz="1600" dirty="0" smtClean="0"/>
              <a:t>Motivationsbrist 						30%</a:t>
            </a:r>
          </a:p>
          <a:p>
            <a:pPr lvl="1"/>
            <a:r>
              <a:rPr lang="sv-SE" sz="1600" dirty="0" smtClean="0"/>
              <a:t>Inlärningssvårigheter ex (skolmisslyckanden) typ dyslexi			52%</a:t>
            </a:r>
          </a:p>
          <a:p>
            <a:pPr lvl="1"/>
            <a:r>
              <a:rPr lang="sv-SE" sz="1600" dirty="0" smtClean="0"/>
              <a:t>Någon form av neuropsykiatrisk funktionsnedsättning (ex ADHD, </a:t>
            </a:r>
            <a:r>
              <a:rPr lang="sv-SE" sz="1600" dirty="0" err="1" smtClean="0"/>
              <a:t>Asperger</a:t>
            </a:r>
            <a:r>
              <a:rPr lang="sv-SE" sz="1600" dirty="0" smtClean="0"/>
              <a:t>	58%</a:t>
            </a:r>
          </a:p>
          <a:p>
            <a:pPr lvl="1"/>
            <a:r>
              <a:rPr lang="sv-SE" sz="1600" dirty="0" smtClean="0"/>
              <a:t>Posttraumatiska stressyndrom					8%	</a:t>
            </a:r>
          </a:p>
          <a:p>
            <a:pPr lvl="1"/>
            <a:r>
              <a:rPr lang="sv-SE" sz="1600" dirty="0" smtClean="0"/>
              <a:t>Språksvårigheter						16%</a:t>
            </a:r>
            <a:endParaRPr lang="sv-SE" sz="1600" dirty="0"/>
          </a:p>
          <a:p>
            <a:pPr lvl="1"/>
            <a:r>
              <a:rPr lang="sv-SE" sz="1600" dirty="0" smtClean="0"/>
              <a:t>Kulturell betingat arbetshinder (t.ex. hedersproblematik)			0%</a:t>
            </a:r>
          </a:p>
          <a:p>
            <a:pPr lvl="1"/>
            <a:r>
              <a:rPr lang="sv-SE" sz="1600" dirty="0" smtClean="0"/>
              <a:t>Fysiska/somatiska funktionsnedsättningar (t.ex. övervikt/fetma) 		10%	</a:t>
            </a:r>
          </a:p>
          <a:p>
            <a:pPr lvl="1"/>
            <a:r>
              <a:rPr lang="sv-SE" sz="1600" dirty="0" smtClean="0"/>
              <a:t>Missbruksproblem						20%	</a:t>
            </a:r>
          </a:p>
          <a:p>
            <a:pPr lvl="1"/>
            <a:r>
              <a:rPr lang="sv-SE" sz="1600" dirty="0" smtClean="0"/>
              <a:t>Kriminalitet, gängtillhörighet					32%</a:t>
            </a:r>
          </a:p>
          <a:p>
            <a:pPr lvl="1"/>
            <a:r>
              <a:rPr lang="sv-SE" sz="1600" dirty="0" smtClean="0"/>
              <a:t>Ej grundskola 						44%</a:t>
            </a:r>
          </a:p>
          <a:p>
            <a:pPr lvl="1"/>
            <a:r>
              <a:rPr lang="sv-SE" sz="1600" dirty="0" smtClean="0"/>
              <a:t>Avbrutna studier						50%</a:t>
            </a:r>
          </a:p>
          <a:p>
            <a:pPr lvl="1"/>
            <a:r>
              <a:rPr lang="sv-SE" sz="1600" dirty="0" smtClean="0"/>
              <a:t>Mobbing							8%</a:t>
            </a:r>
          </a:p>
          <a:p>
            <a:pPr lvl="1"/>
            <a:r>
              <a:rPr lang="sv-SE" sz="1600" dirty="0" smtClean="0"/>
              <a:t>Utsatt för våld/övergrepp					8%</a:t>
            </a:r>
          </a:p>
          <a:p>
            <a:pPr lvl="1"/>
            <a:r>
              <a:rPr lang="sv-SE" sz="1600" dirty="0" smtClean="0"/>
              <a:t>icke utredd diagnos 						32%</a:t>
            </a:r>
          </a:p>
          <a:p>
            <a:pPr lvl="1"/>
            <a:r>
              <a:rPr lang="sv-SE" sz="1600" dirty="0" smtClean="0"/>
              <a:t>Attitydproblem/motivation					16%	</a:t>
            </a:r>
          </a:p>
          <a:p>
            <a:pPr lvl="1"/>
            <a:r>
              <a:rPr lang="sv-SE" sz="1600" dirty="0" smtClean="0"/>
              <a:t>I GENOMSNITT						 5 </a:t>
            </a:r>
          </a:p>
          <a:p>
            <a:pPr lvl="1"/>
            <a:r>
              <a:rPr lang="sv-SE" sz="1600" dirty="0" smtClean="0"/>
              <a:t>MAX 							11 HINDER </a:t>
            </a:r>
          </a:p>
          <a:p>
            <a:pPr lvl="1"/>
            <a:r>
              <a:rPr lang="sv-SE" sz="1600" dirty="0" smtClean="0"/>
              <a:t>7 ELER FLER ARBTSHINDER					12 PERS (25%)</a:t>
            </a:r>
          </a:p>
        </p:txBody>
      </p:sp>
    </p:spTree>
    <p:extLst>
      <p:ext uri="{BB962C8B-B14F-4D97-AF65-F5344CB8AC3E}">
        <p14:creationId xmlns:p14="http://schemas.microsoft.com/office/powerpoint/2010/main" val="291144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Kostnaden om vi inte agerar -168 unga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rcRect l="6303" r="6303"/>
          <a:stretch>
            <a:fillRect/>
          </a:stretch>
        </p:blipFill>
        <p:spPr>
          <a:xfrm>
            <a:off x="467544" y="1556792"/>
            <a:ext cx="8229600" cy="5112568"/>
          </a:xfrm>
        </p:spPr>
      </p:pic>
    </p:spTree>
    <p:extLst>
      <p:ext uri="{BB962C8B-B14F-4D97-AF65-F5344CB8AC3E}">
        <p14:creationId xmlns:p14="http://schemas.microsoft.com/office/powerpoint/2010/main" val="8776306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Teamet </a:t>
            </a:r>
            <a:endParaRPr lang="sv-SE" dirty="0"/>
          </a:p>
        </p:txBody>
      </p:sp>
      <p:pic>
        <p:nvPicPr>
          <p:cNvPr id="4" name="Bildobjekt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08611" cy="5527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026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Den sociala investeringen </a:t>
            </a:r>
            <a:br>
              <a:rPr lang="sv-SE" dirty="0" smtClean="0"/>
            </a:br>
            <a:r>
              <a:rPr lang="sv-SE" dirty="0" smtClean="0"/>
              <a:t>Är det lönsamt? 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4712" b="-24712"/>
          <a:stretch>
            <a:fillRect/>
          </a:stretch>
        </p:blipFill>
        <p:spPr/>
      </p:pic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Socialtjänst</a:t>
            </a:r>
          </a:p>
          <a:p>
            <a:r>
              <a:rPr lang="sv-SE" dirty="0" smtClean="0"/>
              <a:t>Skola (KAA)</a:t>
            </a:r>
          </a:p>
          <a:p>
            <a:r>
              <a:rPr lang="sv-SE" dirty="0" err="1" smtClean="0"/>
              <a:t>Arbmarknadsförvaltn</a:t>
            </a:r>
            <a:endParaRPr lang="sv-SE" dirty="0" smtClean="0"/>
          </a:p>
          <a:p>
            <a:r>
              <a:rPr lang="sv-SE" dirty="0" smtClean="0"/>
              <a:t>Psyk, unga</a:t>
            </a:r>
          </a:p>
          <a:p>
            <a:r>
              <a:rPr lang="sv-SE" dirty="0" err="1" smtClean="0"/>
              <a:t>Fk</a:t>
            </a:r>
            <a:endParaRPr lang="sv-SE" dirty="0" smtClean="0"/>
          </a:p>
          <a:p>
            <a:r>
              <a:rPr lang="sv-SE" dirty="0" smtClean="0"/>
              <a:t>Kultur/fritid</a:t>
            </a:r>
          </a:p>
          <a:p>
            <a:r>
              <a:rPr lang="sv-SE" dirty="0" smtClean="0"/>
              <a:t>Af</a:t>
            </a:r>
          </a:p>
          <a:p>
            <a:r>
              <a:rPr lang="sv-SE" dirty="0" smtClean="0"/>
              <a:t>Totalt 15 </a:t>
            </a:r>
            <a:r>
              <a:rPr lang="sv-SE" dirty="0" err="1" smtClean="0"/>
              <a:t>pers</a:t>
            </a:r>
            <a:endParaRPr lang="sv-SE" dirty="0" smtClean="0"/>
          </a:p>
          <a:p>
            <a:r>
              <a:rPr lang="sv-SE" dirty="0" smtClean="0"/>
              <a:t>12, 9 Mkr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56887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36 i jobb – nettoavkastning</a:t>
            </a:r>
            <a:br>
              <a:rPr lang="sv-SE" dirty="0" smtClean="0"/>
            </a:br>
            <a:r>
              <a:rPr lang="sv-SE" dirty="0" smtClean="0"/>
              <a:t>ca 70% per år i 12 år 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/>
          <a:srcRect l="6303" r="63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65795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899592" y="1556792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INSIKT</a:t>
            </a:r>
          </a:p>
          <a:p>
            <a:pPr algn="ctr"/>
            <a:r>
              <a:rPr lang="sv-SE" sz="2800" b="1" dirty="0" smtClean="0"/>
              <a:t>VILJA</a:t>
            </a:r>
          </a:p>
          <a:p>
            <a:pPr algn="ctr"/>
            <a:r>
              <a:rPr lang="sv-SE" sz="2800" b="1" dirty="0" smtClean="0"/>
              <a:t>MOD</a:t>
            </a:r>
          </a:p>
          <a:p>
            <a:pPr algn="ctr"/>
            <a:r>
              <a:rPr lang="sv-SE" sz="2800" b="1" dirty="0" smtClean="0"/>
              <a:t>BESLUT</a:t>
            </a:r>
            <a:endParaRPr lang="sv-SE" sz="2800" b="1" dirty="0"/>
          </a:p>
        </p:txBody>
      </p:sp>
      <p:sp>
        <p:nvSpPr>
          <p:cNvPr id="6" name="Rektangel 5"/>
          <p:cNvSpPr/>
          <p:nvPr/>
        </p:nvSpPr>
        <p:spPr>
          <a:xfrm>
            <a:off x="5220072" y="4221088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TID</a:t>
            </a:r>
          </a:p>
          <a:p>
            <a:pPr algn="ctr"/>
            <a:r>
              <a:rPr lang="sv-SE" sz="2800" b="1" dirty="0" smtClean="0"/>
              <a:t>UTHÅLLIGHET</a:t>
            </a:r>
          </a:p>
          <a:p>
            <a:pPr algn="ctr"/>
            <a:r>
              <a:rPr lang="sv-SE" sz="2800" b="1" dirty="0" smtClean="0"/>
              <a:t>HÅRT ARBETE</a:t>
            </a:r>
          </a:p>
          <a:p>
            <a:pPr algn="ctr"/>
            <a:r>
              <a:rPr lang="sv-SE" sz="2800" b="1" dirty="0" smtClean="0"/>
              <a:t>METODIK</a:t>
            </a:r>
            <a:endParaRPr lang="sv-SE" sz="2800" b="1" dirty="0"/>
          </a:p>
        </p:txBody>
      </p:sp>
      <p:sp>
        <p:nvSpPr>
          <p:cNvPr id="7" name="Rektangel 6"/>
          <p:cNvSpPr/>
          <p:nvPr/>
        </p:nvSpPr>
        <p:spPr>
          <a:xfrm>
            <a:off x="5220072" y="1556792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VÄRDERGRUND</a:t>
            </a:r>
          </a:p>
          <a:p>
            <a:pPr algn="ctr"/>
            <a:r>
              <a:rPr lang="sv-SE" sz="2400" b="1" dirty="0" smtClean="0"/>
              <a:t>GRÄNSÖVERSKRIDANDE</a:t>
            </a:r>
          </a:p>
          <a:p>
            <a:pPr algn="ctr"/>
            <a:r>
              <a:rPr lang="sv-SE" sz="2400" b="1" dirty="0" smtClean="0"/>
              <a:t>SOCIALT INVESTERINGS-PERSPEKTIV</a:t>
            </a:r>
            <a:endParaRPr lang="sv-SE" sz="2400" b="1" dirty="0"/>
          </a:p>
        </p:txBody>
      </p:sp>
      <p:sp>
        <p:nvSpPr>
          <p:cNvPr id="8" name="Rektangel 7"/>
          <p:cNvSpPr/>
          <p:nvPr/>
        </p:nvSpPr>
        <p:spPr>
          <a:xfrm>
            <a:off x="899592" y="4221088"/>
            <a:ext cx="3528392" cy="23762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800" b="1" dirty="0" smtClean="0"/>
              <a:t>STRUKTUR</a:t>
            </a:r>
          </a:p>
          <a:p>
            <a:pPr algn="ctr"/>
            <a:r>
              <a:rPr lang="sv-SE" sz="2800" b="1" dirty="0" smtClean="0"/>
              <a:t>RESURSER</a:t>
            </a:r>
          </a:p>
          <a:p>
            <a:pPr algn="ctr"/>
            <a:r>
              <a:rPr lang="sv-SE" sz="2800" b="1" dirty="0" smtClean="0"/>
              <a:t>LEDNINGS-ORGANISATION</a:t>
            </a:r>
            <a:endParaRPr lang="sv-SE" sz="2800" b="1" dirty="0"/>
          </a:p>
        </p:txBody>
      </p:sp>
      <p:sp>
        <p:nvSpPr>
          <p:cNvPr id="9" name="Rubrik 8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sv-SE" sz="5400" b="1" dirty="0" smtClean="0"/>
              <a:t>BYGGSTENAR FÖR ATT LYCKAS</a:t>
            </a:r>
            <a:endParaRPr lang="sv-SE" sz="5400" b="1" dirty="0"/>
          </a:p>
        </p:txBody>
      </p:sp>
      <p:sp>
        <p:nvSpPr>
          <p:cNvPr id="2" name="Rektangel 1"/>
          <p:cNvSpPr/>
          <p:nvPr/>
        </p:nvSpPr>
        <p:spPr>
          <a:xfrm rot="19649779">
            <a:off x="1619672" y="2276872"/>
            <a:ext cx="6696744" cy="30963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6000" b="1" dirty="0" smtClean="0"/>
              <a:t>RELATIONER</a:t>
            </a:r>
          </a:p>
          <a:p>
            <a:pPr algn="ctr"/>
            <a:r>
              <a:rPr lang="sv-SE" sz="6000" b="1" dirty="0" smtClean="0"/>
              <a:t>TILLIT</a:t>
            </a:r>
          </a:p>
          <a:p>
            <a:pPr algn="ctr"/>
            <a:r>
              <a:rPr lang="sv-SE" sz="6000" b="1" dirty="0" smtClean="0"/>
              <a:t>FÖRTROENDE</a:t>
            </a:r>
            <a:endParaRPr lang="sv-SE" sz="6000" b="1" dirty="0"/>
          </a:p>
        </p:txBody>
      </p:sp>
    </p:spTree>
    <p:extLst>
      <p:ext uri="{BB962C8B-B14F-4D97-AF65-F5344CB8AC3E}">
        <p14:creationId xmlns:p14="http://schemas.microsoft.com/office/powerpoint/2010/main" val="14828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23527" y="3429000"/>
            <a:ext cx="8820473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Box 2"/>
          <p:cNvSpPr txBox="1"/>
          <p:nvPr/>
        </p:nvSpPr>
        <p:spPr>
          <a:xfrm>
            <a:off x="1331640" y="116632"/>
            <a:ext cx="6696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Resultaträkning</a:t>
            </a:r>
            <a:r>
              <a:rPr lang="en-US" sz="3200" dirty="0" smtClean="0"/>
              <a:t> – </a:t>
            </a:r>
            <a:r>
              <a:rPr lang="en-US" sz="3200" dirty="0" err="1" smtClean="0"/>
              <a:t>Telge</a:t>
            </a:r>
            <a:r>
              <a:rPr lang="en-US" sz="3200" dirty="0" smtClean="0"/>
              <a:t> </a:t>
            </a:r>
            <a:r>
              <a:rPr lang="en-US" sz="3200" dirty="0" err="1" smtClean="0"/>
              <a:t>Tillväxt</a:t>
            </a:r>
            <a:r>
              <a:rPr lang="en-US" sz="3200" dirty="0" smtClean="0"/>
              <a:t> </a:t>
            </a:r>
            <a:r>
              <a:rPr lang="sv-SE" sz="3200" dirty="0"/>
              <a:t>(2012)</a:t>
            </a:r>
            <a:endParaRPr lang="en-US" sz="3200" dirty="0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276600" y="61597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TTX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980728"/>
            <a:ext cx="8712968" cy="5544097"/>
          </a:xfrm>
          <a:prstGeom prst="rect">
            <a:avLst/>
          </a:prstGeom>
        </p:spPr>
      </p:pic>
      <p:sp>
        <p:nvSpPr>
          <p:cNvPr id="2" name="Höger 1"/>
          <p:cNvSpPr/>
          <p:nvPr/>
        </p:nvSpPr>
        <p:spPr>
          <a:xfrm>
            <a:off x="6172200" y="6021288"/>
            <a:ext cx="2000200" cy="6983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-324544" y="2204864"/>
            <a:ext cx="9865096" cy="4653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19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323527" y="3429000"/>
            <a:ext cx="8820473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Box 2"/>
          <p:cNvSpPr txBox="1"/>
          <p:nvPr/>
        </p:nvSpPr>
        <p:spPr>
          <a:xfrm>
            <a:off x="1331640" y="116632"/>
            <a:ext cx="6696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Resultaträkning</a:t>
            </a:r>
            <a:r>
              <a:rPr lang="en-US" sz="3200" dirty="0" smtClean="0"/>
              <a:t> – </a:t>
            </a:r>
            <a:r>
              <a:rPr lang="en-US" sz="3200" dirty="0" err="1" smtClean="0"/>
              <a:t>Telge</a:t>
            </a:r>
            <a:r>
              <a:rPr lang="en-US" sz="3200" dirty="0" smtClean="0"/>
              <a:t> </a:t>
            </a:r>
            <a:r>
              <a:rPr lang="en-US" sz="3200" dirty="0" err="1" smtClean="0"/>
              <a:t>Tillväxt</a:t>
            </a:r>
            <a:r>
              <a:rPr lang="en-US" sz="3200" dirty="0" smtClean="0"/>
              <a:t> </a:t>
            </a:r>
            <a:r>
              <a:rPr lang="sv-SE" sz="3200" dirty="0"/>
              <a:t>(2012)</a:t>
            </a:r>
            <a:endParaRPr lang="en-US" sz="3200" dirty="0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276600" y="61597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TTX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980728"/>
            <a:ext cx="8712968" cy="5544097"/>
          </a:xfrm>
          <a:prstGeom prst="rect">
            <a:avLst/>
          </a:prstGeom>
        </p:spPr>
      </p:pic>
      <p:sp>
        <p:nvSpPr>
          <p:cNvPr id="2" name="Höger 1"/>
          <p:cNvSpPr/>
          <p:nvPr/>
        </p:nvSpPr>
        <p:spPr>
          <a:xfrm>
            <a:off x="6172200" y="6021288"/>
            <a:ext cx="2000200" cy="698300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583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44624"/>
            <a:ext cx="8568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Prognostiserade</a:t>
            </a:r>
            <a:r>
              <a:rPr lang="en-US" sz="4000" dirty="0"/>
              <a:t> </a:t>
            </a:r>
            <a:r>
              <a:rPr lang="en-US" sz="4000" dirty="0" err="1" smtClean="0"/>
              <a:t>resultaträkningar</a:t>
            </a:r>
            <a:r>
              <a:rPr lang="en-US" sz="4000" dirty="0" smtClean="0"/>
              <a:t> TTX </a:t>
            </a:r>
            <a:r>
              <a:rPr lang="en-US" sz="4000" dirty="0" err="1" smtClean="0"/>
              <a:t>netto</a:t>
            </a:r>
            <a:r>
              <a:rPr lang="en-US" sz="4000" dirty="0" smtClean="0"/>
              <a:t> 6 </a:t>
            </a:r>
            <a:r>
              <a:rPr lang="en-US" sz="4000" dirty="0" err="1" smtClean="0"/>
              <a:t>år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44" y="1512588"/>
            <a:ext cx="7431608" cy="4802857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4915292" y="6300824"/>
            <a:ext cx="416107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sv-SE" sz="3200" b="1" dirty="0" smtClean="0"/>
              <a:t>TOTALT CIRKA 220 MKR</a:t>
            </a:r>
            <a:endParaRPr lang="sv-SE" sz="3200" b="1" dirty="0"/>
          </a:p>
        </p:txBody>
      </p:sp>
    </p:spTree>
    <p:extLst>
      <p:ext uri="{BB962C8B-B14F-4D97-AF65-F5344CB8AC3E}">
        <p14:creationId xmlns:p14="http://schemas.microsoft.com/office/powerpoint/2010/main" val="154883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Rehabilitering?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684213" y="5013325"/>
            <a:ext cx="7848600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/>
              <a:t>Existentiell utveckling</a:t>
            </a:r>
          </a:p>
          <a:p>
            <a:pPr algn="ctr"/>
            <a:r>
              <a:rPr lang="sv-SE" sz="1600"/>
              <a:t>Förstå &amp; acceptera meningen</a:t>
            </a:r>
          </a:p>
          <a:p>
            <a:pPr algn="ctr"/>
            <a:r>
              <a:rPr lang="sv-SE" sz="1600"/>
              <a:t>Livssammanhanget </a:t>
            </a:r>
            <a:endParaRPr lang="en-US" sz="1600"/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3059113" y="1555750"/>
            <a:ext cx="3384550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/>
              <a:t>Kompetensutveckling</a:t>
            </a:r>
          </a:p>
          <a:p>
            <a:pPr algn="ctr"/>
            <a:r>
              <a:rPr lang="sv-SE" sz="1600"/>
              <a:t>Viljan, lusten &amp; förmågan att lära</a:t>
            </a:r>
            <a:endParaRPr lang="en-US" sz="1600"/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1476375" y="3860800"/>
            <a:ext cx="6408738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/>
              <a:t>Psykologisk utveckling</a:t>
            </a:r>
          </a:p>
          <a:p>
            <a:pPr algn="ctr"/>
            <a:r>
              <a:rPr lang="sv-SE" sz="1600"/>
              <a:t>Självkännedom &amp; självkänsla</a:t>
            </a:r>
          </a:p>
          <a:p>
            <a:pPr algn="ctr"/>
            <a:r>
              <a:rPr lang="sv-SE" sz="1600"/>
              <a:t>Jagstärkande</a:t>
            </a:r>
            <a:r>
              <a:rPr lang="sv-SE"/>
              <a:t> </a:t>
            </a:r>
            <a:endParaRPr lang="en-US"/>
          </a:p>
        </p:txBody>
      </p:sp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2268538" y="2708275"/>
            <a:ext cx="4967287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/>
              <a:t>Social utveckling</a:t>
            </a:r>
          </a:p>
          <a:p>
            <a:pPr algn="ctr"/>
            <a:r>
              <a:rPr lang="sv-SE" sz="1600"/>
              <a:t>Lusten &amp; förmågan att samspela</a:t>
            </a:r>
          </a:p>
          <a:p>
            <a:pPr algn="ctr"/>
            <a:r>
              <a:rPr lang="sv-SE" sz="1600"/>
              <a:t>Sociala färdigheter</a:t>
            </a:r>
            <a:endParaRPr lang="en-US" sz="1600"/>
          </a:p>
        </p:txBody>
      </p:sp>
      <p:sp>
        <p:nvSpPr>
          <p:cNvPr id="2" name="Rektangel 1"/>
          <p:cNvSpPr/>
          <p:nvPr/>
        </p:nvSpPr>
        <p:spPr>
          <a:xfrm>
            <a:off x="0" y="2708275"/>
            <a:ext cx="9144000" cy="47529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498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Rehabiliteringspyramiden</a:t>
            </a:r>
          </a:p>
        </p:txBody>
      </p:sp>
      <p:sp>
        <p:nvSpPr>
          <p:cNvPr id="31747" name="Rectangle 4"/>
          <p:cNvSpPr>
            <a:spLocks noChangeArrowheads="1"/>
          </p:cNvSpPr>
          <p:nvPr/>
        </p:nvSpPr>
        <p:spPr bwMode="auto">
          <a:xfrm>
            <a:off x="684213" y="5013325"/>
            <a:ext cx="7848600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 dirty="0"/>
              <a:t>Existentiell utveckling</a:t>
            </a:r>
          </a:p>
          <a:p>
            <a:pPr algn="ctr"/>
            <a:r>
              <a:rPr lang="sv-SE" sz="1600" dirty="0"/>
              <a:t>Förstå &amp; acceptera meningen</a:t>
            </a:r>
          </a:p>
          <a:p>
            <a:pPr algn="ctr"/>
            <a:r>
              <a:rPr lang="sv-SE" sz="1600" dirty="0"/>
              <a:t>Livssammanhanget </a:t>
            </a:r>
            <a:endParaRPr lang="en-US" sz="1600" dirty="0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3059113" y="1555750"/>
            <a:ext cx="3384550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 dirty="0"/>
              <a:t>Kompetensutveckling</a:t>
            </a:r>
          </a:p>
          <a:p>
            <a:pPr algn="ctr"/>
            <a:r>
              <a:rPr lang="sv-SE" sz="1600" dirty="0"/>
              <a:t>Viljan, lusten &amp; förmågan att lära</a:t>
            </a:r>
            <a:endParaRPr lang="en-US" sz="1600" dirty="0"/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1476375" y="3860800"/>
            <a:ext cx="6408738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 dirty="0"/>
              <a:t>Psykologisk utveckling</a:t>
            </a:r>
          </a:p>
          <a:p>
            <a:pPr algn="ctr"/>
            <a:r>
              <a:rPr lang="sv-SE" sz="1600" dirty="0"/>
              <a:t>Självkännedom &amp; självkänsla</a:t>
            </a:r>
          </a:p>
          <a:p>
            <a:pPr algn="ctr"/>
            <a:r>
              <a:rPr lang="sv-SE" sz="1600" dirty="0" err="1"/>
              <a:t>Jagstärkande</a:t>
            </a:r>
            <a:r>
              <a:rPr lang="sv-SE" dirty="0"/>
              <a:t> </a:t>
            </a:r>
            <a:endParaRPr lang="en-US" dirty="0"/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2268538" y="2708275"/>
            <a:ext cx="4967287" cy="115252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sv-SE" dirty="0"/>
              <a:t>Social utveckling</a:t>
            </a:r>
          </a:p>
          <a:p>
            <a:pPr algn="ctr"/>
            <a:r>
              <a:rPr lang="sv-SE" sz="1600" dirty="0"/>
              <a:t>Lusten &amp; förmågan att samspela</a:t>
            </a:r>
          </a:p>
          <a:p>
            <a:pPr algn="ctr"/>
            <a:r>
              <a:rPr lang="sv-SE" sz="1600" dirty="0"/>
              <a:t>Sociala färdigheter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1426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med rundade hörn 1"/>
          <p:cNvSpPr/>
          <p:nvPr/>
        </p:nvSpPr>
        <p:spPr>
          <a:xfrm>
            <a:off x="395536" y="4581128"/>
            <a:ext cx="2088232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Inslussning</a:t>
            </a:r>
            <a:endParaRPr lang="sv-SE" b="1" dirty="0"/>
          </a:p>
        </p:txBody>
      </p:sp>
      <p:sp>
        <p:nvSpPr>
          <p:cNvPr id="21" name="Rektangel med rundade hörn 20"/>
          <p:cNvSpPr/>
          <p:nvPr/>
        </p:nvSpPr>
        <p:spPr>
          <a:xfrm>
            <a:off x="467544" y="5805264"/>
            <a:ext cx="8280920" cy="720080"/>
          </a:xfrm>
          <a:prstGeom prst="roundRect">
            <a:avLst/>
          </a:prstGeom>
          <a:solidFill>
            <a:srgbClr val="1EE559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LINJEORGANISATIONERNA</a:t>
            </a:r>
            <a:endParaRPr lang="sv-SE" sz="2400" b="1" dirty="0"/>
          </a:p>
        </p:txBody>
      </p:sp>
      <p:sp>
        <p:nvSpPr>
          <p:cNvPr id="23" name="Rektangel med rundade hörn 22"/>
          <p:cNvSpPr/>
          <p:nvPr/>
        </p:nvSpPr>
        <p:spPr>
          <a:xfrm>
            <a:off x="395536" y="404664"/>
            <a:ext cx="8280920" cy="720080"/>
          </a:xfrm>
          <a:prstGeom prst="roundRect">
            <a:avLst/>
          </a:prstGeom>
          <a:solidFill>
            <a:srgbClr val="1EE559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SAMVERKANSLEDNING</a:t>
            </a:r>
            <a:endParaRPr lang="sv-SE" sz="2400" b="1" dirty="0"/>
          </a:p>
        </p:txBody>
      </p:sp>
      <p:sp>
        <p:nvSpPr>
          <p:cNvPr id="26" name="Rektangel med rundade hörn 25"/>
          <p:cNvSpPr/>
          <p:nvPr/>
        </p:nvSpPr>
        <p:spPr>
          <a:xfrm>
            <a:off x="1835696" y="4005064"/>
            <a:ext cx="2088232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Kartläggning </a:t>
            </a:r>
            <a:endParaRPr lang="sv-SE" b="1" dirty="0"/>
          </a:p>
        </p:txBody>
      </p:sp>
      <p:sp>
        <p:nvSpPr>
          <p:cNvPr id="25" name="Rektangel med rundade hörn 24"/>
          <p:cNvSpPr/>
          <p:nvPr/>
        </p:nvSpPr>
        <p:spPr>
          <a:xfrm>
            <a:off x="3059832" y="3356992"/>
            <a:ext cx="2088232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Gemensam</a:t>
            </a:r>
          </a:p>
          <a:p>
            <a:pPr algn="ctr"/>
            <a:r>
              <a:rPr lang="sv-SE" b="1" dirty="0" smtClean="0"/>
              <a:t>Handlingsplan </a:t>
            </a:r>
            <a:endParaRPr lang="sv-SE" b="1" dirty="0"/>
          </a:p>
        </p:txBody>
      </p:sp>
      <p:sp>
        <p:nvSpPr>
          <p:cNvPr id="27" name="Rektangel med rundade hörn 26"/>
          <p:cNvSpPr/>
          <p:nvPr/>
        </p:nvSpPr>
        <p:spPr>
          <a:xfrm>
            <a:off x="4139952" y="2780928"/>
            <a:ext cx="2088232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Genomförande</a:t>
            </a:r>
            <a:endParaRPr lang="sv-SE" b="1" dirty="0"/>
          </a:p>
        </p:txBody>
      </p:sp>
      <p:sp>
        <p:nvSpPr>
          <p:cNvPr id="24" name="Rektangel med rundade hörn 23"/>
          <p:cNvSpPr/>
          <p:nvPr/>
        </p:nvSpPr>
        <p:spPr>
          <a:xfrm>
            <a:off x="5220072" y="2132856"/>
            <a:ext cx="2088232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 smtClean="0"/>
              <a:t>Revidering </a:t>
            </a:r>
            <a:endParaRPr lang="sv-SE" b="1" dirty="0"/>
          </a:p>
        </p:txBody>
      </p:sp>
      <p:sp>
        <p:nvSpPr>
          <p:cNvPr id="28" name="Rektangel med rundade hörn 27"/>
          <p:cNvSpPr/>
          <p:nvPr/>
        </p:nvSpPr>
        <p:spPr>
          <a:xfrm>
            <a:off x="6084168" y="1484784"/>
            <a:ext cx="2232248" cy="720080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Effekt/resultat </a:t>
            </a:r>
            <a:endParaRPr lang="sv-SE" sz="2400" b="1" dirty="0"/>
          </a:p>
        </p:txBody>
      </p:sp>
      <p:sp>
        <p:nvSpPr>
          <p:cNvPr id="7" name="Upp 6"/>
          <p:cNvSpPr/>
          <p:nvPr/>
        </p:nvSpPr>
        <p:spPr>
          <a:xfrm>
            <a:off x="539552" y="5157192"/>
            <a:ext cx="504056" cy="93610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Upp 28"/>
          <p:cNvSpPr/>
          <p:nvPr/>
        </p:nvSpPr>
        <p:spPr>
          <a:xfrm rot="5400000">
            <a:off x="8258609" y="1008200"/>
            <a:ext cx="504056" cy="936104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74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med rundade hörn 4"/>
          <p:cNvSpPr/>
          <p:nvPr/>
        </p:nvSpPr>
        <p:spPr>
          <a:xfrm>
            <a:off x="179512" y="116632"/>
            <a:ext cx="8809038" cy="288131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17" name="Rektangel med rundade hörn 16"/>
          <p:cNvSpPr/>
          <p:nvPr/>
        </p:nvSpPr>
        <p:spPr>
          <a:xfrm>
            <a:off x="166688" y="3676650"/>
            <a:ext cx="8810625" cy="287972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22438"/>
            <a:ext cx="1262063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712913"/>
            <a:ext cx="2012950" cy="86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712913"/>
            <a:ext cx="1652588" cy="82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Höger 2"/>
          <p:cNvSpPr/>
          <p:nvPr/>
        </p:nvSpPr>
        <p:spPr>
          <a:xfrm>
            <a:off x="250825" y="476250"/>
            <a:ext cx="8424863" cy="11525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800" b="1" dirty="0"/>
              <a:t>HANDLINGSPLANET</a:t>
            </a:r>
          </a:p>
        </p:txBody>
      </p:sp>
      <p:sp>
        <p:nvSpPr>
          <p:cNvPr id="9" name="Höger 8"/>
          <p:cNvSpPr/>
          <p:nvPr/>
        </p:nvSpPr>
        <p:spPr>
          <a:xfrm>
            <a:off x="400050" y="5373688"/>
            <a:ext cx="8424863" cy="115093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800" b="1" dirty="0"/>
              <a:t>RELATIONSPLANET</a:t>
            </a:r>
          </a:p>
        </p:txBody>
      </p:sp>
      <p:sp>
        <p:nvSpPr>
          <p:cNvPr id="4" name="Rektangel med rundade hörn 3"/>
          <p:cNvSpPr/>
          <p:nvPr/>
        </p:nvSpPr>
        <p:spPr>
          <a:xfrm>
            <a:off x="250825" y="4365625"/>
            <a:ext cx="1781175" cy="7191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LÄRA KÄNNA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2195513" y="4365625"/>
            <a:ext cx="1728787" cy="7191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BYGGA TILLIT</a:t>
            </a:r>
          </a:p>
        </p:txBody>
      </p:sp>
      <p:sp>
        <p:nvSpPr>
          <p:cNvPr id="14" name="Rektangel med rundade hörn 13"/>
          <p:cNvSpPr/>
          <p:nvPr/>
        </p:nvSpPr>
        <p:spPr>
          <a:xfrm>
            <a:off x="4067175" y="4365625"/>
            <a:ext cx="1728788" cy="7191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BYGGA SJÄLVKÄNSLA</a:t>
            </a:r>
          </a:p>
        </p:txBody>
      </p:sp>
      <p:sp>
        <p:nvSpPr>
          <p:cNvPr id="15" name="Rektangel med rundade hörn 14"/>
          <p:cNvSpPr/>
          <p:nvPr/>
        </p:nvSpPr>
        <p:spPr>
          <a:xfrm>
            <a:off x="6011863" y="4365625"/>
            <a:ext cx="1182687" cy="7191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LYCKAS</a:t>
            </a:r>
          </a:p>
        </p:txBody>
      </p:sp>
      <p:sp>
        <p:nvSpPr>
          <p:cNvPr id="6" name="Upp-Ned 5"/>
          <p:cNvSpPr/>
          <p:nvPr/>
        </p:nvSpPr>
        <p:spPr>
          <a:xfrm>
            <a:off x="4140200" y="2708275"/>
            <a:ext cx="863600" cy="1441450"/>
          </a:xfrm>
          <a:prstGeom prst="up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9" name="Upp-Ned 18"/>
          <p:cNvSpPr/>
          <p:nvPr/>
        </p:nvSpPr>
        <p:spPr>
          <a:xfrm>
            <a:off x="6440488" y="2533650"/>
            <a:ext cx="863600" cy="1439863"/>
          </a:xfrm>
          <a:prstGeom prst="up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20" name="Upp-Ned 19"/>
          <p:cNvSpPr/>
          <p:nvPr/>
        </p:nvSpPr>
        <p:spPr>
          <a:xfrm>
            <a:off x="2032000" y="2708275"/>
            <a:ext cx="865188" cy="1441450"/>
          </a:xfrm>
          <a:prstGeom prst="up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8" name="Rektangel med rundade hörn 17"/>
          <p:cNvSpPr/>
          <p:nvPr/>
        </p:nvSpPr>
        <p:spPr>
          <a:xfrm>
            <a:off x="7494588" y="4365625"/>
            <a:ext cx="1330325" cy="7191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AVSLUTA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6981825" y="1722438"/>
            <a:ext cx="1477963" cy="720725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000" b="1" dirty="0"/>
              <a:t>Effekt</a:t>
            </a:r>
          </a:p>
        </p:txBody>
      </p:sp>
      <p:sp>
        <p:nvSpPr>
          <p:cNvPr id="2" name="Rektangel med rundade hörn 1"/>
          <p:cNvSpPr/>
          <p:nvPr/>
        </p:nvSpPr>
        <p:spPr>
          <a:xfrm>
            <a:off x="251520" y="1772816"/>
            <a:ext cx="1224136" cy="792088"/>
          </a:xfrm>
          <a:prstGeom prst="roundRect">
            <a:avLst/>
          </a:prstGeom>
          <a:solidFill>
            <a:srgbClr val="FFFF00"/>
          </a:solidFill>
          <a:ln w="38100" cmpd="sng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600" dirty="0" smtClean="0"/>
              <a:t>Inslussning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69073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4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ubrik 3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3383955"/>
          </a:xfrm>
          <a:solidFill>
            <a:srgbClr val="FFFF00"/>
          </a:solidFill>
        </p:spPr>
        <p:txBody>
          <a:bodyPr/>
          <a:lstStyle/>
          <a:p>
            <a:r>
              <a:rPr lang="sv-SE" altLang="sv-SE" sz="7200" b="1" dirty="0" smtClean="0"/>
              <a:t>PROBLEMET</a:t>
            </a:r>
          </a:p>
        </p:txBody>
      </p:sp>
    </p:spTree>
    <p:extLst>
      <p:ext uri="{BB962C8B-B14F-4D97-AF65-F5344CB8AC3E}">
        <p14:creationId xmlns:p14="http://schemas.microsoft.com/office/powerpoint/2010/main" val="425488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Två spår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>
            <a:normAutofit/>
          </a:bodyPr>
          <a:lstStyle/>
          <a:p>
            <a:r>
              <a:rPr lang="sv-SE" sz="3600" b="1" dirty="0" smtClean="0"/>
              <a:t>Utanförskapsspåret</a:t>
            </a:r>
          </a:p>
          <a:p>
            <a:pPr lvl="1"/>
            <a:r>
              <a:rPr lang="sv-SE" dirty="0" smtClean="0"/>
              <a:t>Varför så många i utanförskap?</a:t>
            </a:r>
          </a:p>
          <a:p>
            <a:pPr lvl="1"/>
            <a:r>
              <a:rPr lang="sv-SE" dirty="0" smtClean="0"/>
              <a:t>Varför ökar det?</a:t>
            </a:r>
          </a:p>
          <a:p>
            <a:pPr lvl="1"/>
            <a:r>
              <a:rPr lang="sv-SE" dirty="0" smtClean="0"/>
              <a:t>Vad beror det på?</a:t>
            </a:r>
          </a:p>
          <a:p>
            <a:pPr lvl="1"/>
            <a:r>
              <a:rPr lang="sv-SE" dirty="0" smtClean="0"/>
              <a:t>Vad kostar det?</a:t>
            </a:r>
          </a:p>
          <a:p>
            <a:pPr lvl="1"/>
            <a:r>
              <a:rPr lang="sv-SE" dirty="0" smtClean="0"/>
              <a:t>Kan vi minska det och både spara pengar och bygga ett bättre samhälle?</a:t>
            </a:r>
          </a:p>
          <a:p>
            <a:pPr lvl="1"/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3600" b="1" dirty="0" smtClean="0"/>
              <a:t>Effektivitetsspåret</a:t>
            </a:r>
          </a:p>
          <a:p>
            <a:pPr lvl="1"/>
            <a:r>
              <a:rPr lang="sv-SE" dirty="0" smtClean="0"/>
              <a:t>Hur fördelar och använder vi alla de resurser vi förfogar över?</a:t>
            </a:r>
          </a:p>
          <a:p>
            <a:pPr lvl="1"/>
            <a:r>
              <a:rPr lang="sv-SE" dirty="0" smtClean="0"/>
              <a:t>Är vi effektiva i vår resursanvändning?</a:t>
            </a:r>
          </a:p>
          <a:p>
            <a:pPr lvl="1"/>
            <a:r>
              <a:rPr lang="sv-SE" dirty="0" smtClean="0"/>
              <a:t>Kan vi använda våra  resurser smartare än idag?</a:t>
            </a:r>
            <a:endParaRPr lang="sv-SE" dirty="0"/>
          </a:p>
        </p:txBody>
      </p:sp>
      <p:sp>
        <p:nvSpPr>
          <p:cNvPr id="5" name="Rektangel 4"/>
          <p:cNvSpPr/>
          <p:nvPr/>
        </p:nvSpPr>
        <p:spPr>
          <a:xfrm>
            <a:off x="179512" y="5709411"/>
            <a:ext cx="8964488" cy="11521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600" b="1" dirty="0" smtClean="0"/>
              <a:t>HUR KOMMER SAMVERKAN &amp; SOCIALA INVESTERINGAR IN I BILDEN?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28292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688538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sv-SE" sz="5400" b="1" dirty="0" smtClean="0"/>
              <a:t>MEKANISMERNA SOM BIDRAR TILL UTANFÖRSKAP OCH INEFFEKTIVITET</a:t>
            </a:r>
            <a:br>
              <a:rPr lang="sv-SE" sz="5400" b="1" dirty="0" smtClean="0"/>
            </a:br>
            <a:r>
              <a:rPr lang="sv-SE" sz="5400" b="1" dirty="0" smtClean="0"/>
              <a:t/>
            </a:r>
            <a:br>
              <a:rPr lang="sv-SE" sz="5400" b="1" dirty="0" smtClean="0"/>
            </a:br>
            <a:r>
              <a:rPr lang="sv-SE" sz="5400" b="1" dirty="0" smtClean="0"/>
              <a:t>kortsiktighet &amp; stuprörstänkande</a:t>
            </a:r>
            <a:endParaRPr lang="sv-SE" sz="5400" b="1" dirty="0"/>
          </a:p>
        </p:txBody>
      </p:sp>
    </p:spTree>
    <p:extLst>
      <p:ext uri="{BB962C8B-B14F-4D97-AF65-F5344CB8AC3E}">
        <p14:creationId xmlns:p14="http://schemas.microsoft.com/office/powerpoint/2010/main" val="321245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24447</TotalTime>
  <Words>1209</Words>
  <Application>Microsoft Macintosh PowerPoint</Application>
  <PresentationFormat>Bildspel på skärmen (4:3)</PresentationFormat>
  <Paragraphs>562</Paragraphs>
  <Slides>67</Slides>
  <Notes>19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67</vt:i4>
      </vt:variant>
    </vt:vector>
  </HeadingPairs>
  <TitlesOfParts>
    <vt:vector size="74" baseType="lpstr">
      <vt:lpstr>Calibri</vt:lpstr>
      <vt:lpstr>ＭＳ Ｐゴシック</vt:lpstr>
      <vt:lpstr>Wingdings</vt:lpstr>
      <vt:lpstr>Arial</vt:lpstr>
      <vt:lpstr>Office-tema</vt:lpstr>
      <vt:lpstr>Slide</vt:lpstr>
      <vt:lpstr>Bild</vt:lpstr>
      <vt:lpstr>ATT SKAPA LÅNGSIKTIGHET OCH EN FUNGERANDE OCH EFFEKTIV SAMVERKAN  Men varför och hur? Ingvar Nilsson/2018-03-14  i.nilsson@seeab.se </vt:lpstr>
      <vt:lpstr>Ungas och vuxnas utanförskap</vt:lpstr>
      <vt:lpstr>Tre frågor</vt:lpstr>
      <vt:lpstr>Slutsatser </vt:lpstr>
      <vt:lpstr>BYGGSTENAR FÖR ATT LYCKAS</vt:lpstr>
      <vt:lpstr>BYGGSTENAR FÖR ATT LYCKAS</vt:lpstr>
      <vt:lpstr>PROBLEMET</vt:lpstr>
      <vt:lpstr>Två spår</vt:lpstr>
      <vt:lpstr>MEKANISMERNA SOM BIDRAR TILL UTANFÖRSKAP OCH INEFFEKTIVITET  kortsiktighet &amp; stuprörstänkande</vt:lpstr>
      <vt:lpstr>PowerPoint-presentation</vt:lpstr>
      <vt:lpstr>Patrik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Vad händer med ADHD-barnen om vi inte gör något?</vt:lpstr>
      <vt:lpstr>PowerPoint-presentation</vt:lpstr>
      <vt:lpstr>DEN LÅNGA RESAN MOT UTANFÖRSKAP</vt:lpstr>
      <vt:lpstr>Det ödesdigra glappet - hälsa</vt:lpstr>
      <vt:lpstr>Två öppna fönster</vt:lpstr>
      <vt:lpstr>PowerPoint-presentation</vt:lpstr>
      <vt:lpstr>PowerPoint-presentation</vt:lpstr>
      <vt:lpstr>Kognitiva funktionsnedsättningar hos gymnasieelever kanske 10% av en årskull</vt:lpstr>
      <vt:lpstr>PowerPoint-presentation</vt:lpstr>
      <vt:lpstr>PowerPoint-presentation</vt:lpstr>
      <vt:lpstr>PowerPoint-presentation</vt:lpstr>
      <vt:lpstr>Prislappar kring skolmisslyckande</vt:lpstr>
      <vt:lpstr>PowerPoint-presentation</vt:lpstr>
      <vt:lpstr>Omfördelningseffekter av sociala investeringar</vt:lpstr>
      <vt:lpstr>VARFÖR LÅTER VI DET HÄNDA? VI VET JU BÄTTRE</vt:lpstr>
      <vt:lpstr>PowerPoint-presentation</vt:lpstr>
      <vt:lpstr>HAR DU HELHETSSYN?</vt:lpstr>
      <vt:lpstr>PowerPoint-presentation</vt:lpstr>
      <vt:lpstr>Och det där med helhetssyn???</vt:lpstr>
      <vt:lpstr>PowerPoint-presentation</vt:lpstr>
      <vt:lpstr>INTE MITT BORD EFFEKTEN OCH DE ONDA CIRKLARNAS DYNAMIK</vt:lpstr>
      <vt:lpstr>PowerPoint-presentation</vt:lpstr>
      <vt:lpstr>PowerPoint-presentation</vt:lpstr>
      <vt:lpstr>PowerPoint-presentation</vt:lpstr>
      <vt:lpstr>PowerPoint-presentation</vt:lpstr>
      <vt:lpstr>VILKA TANKAR, KÄNSLOR OCH REAKTIONER VÄCKER DETTA HOS DIG? KÄNNER DU IGEN DIG? HÅLLER DU MED?</vt:lpstr>
      <vt:lpstr>PowerPoint-presentation</vt:lpstr>
      <vt:lpstr>PowerPoint-presentation</vt:lpstr>
      <vt:lpstr>MÅLGRUPPEN  &amp; BEGREPPET FRAMGÅNG</vt:lpstr>
      <vt:lpstr>PowerPoint-presentation</vt:lpstr>
      <vt:lpstr>DET SYNLIGA OCH UPPENBARA</vt:lpstr>
      <vt:lpstr>Under ytan???</vt:lpstr>
      <vt:lpstr>PowerPoint-presentation</vt:lpstr>
      <vt:lpstr>Målgruppens svårigheter, utmaningar, problem och bakgrund</vt:lpstr>
      <vt:lpstr>NÄRHET TILL ARBETSMARKNADEN VEM ÄR VÅR MÅLGRUPP??? VAD SKA VI UPPNÅ</vt:lpstr>
      <vt:lpstr>NÄRHET TILL ARBETSMARKNADEN VEM ÄR VÅR MÅLGRUPP???</vt:lpstr>
      <vt:lpstr>NÄRHET TILL ARBETSMARKNADEN VEM ÄR VÅR MÅLGRUPP???</vt:lpstr>
      <vt:lpstr>PowerPoint-presentation</vt:lpstr>
      <vt:lpstr>PowerPoint-presentation</vt:lpstr>
      <vt:lpstr>Kostnaden om vi inte agerar -168 unga</vt:lpstr>
      <vt:lpstr>Teamet </vt:lpstr>
      <vt:lpstr>Den sociala investeringen  Är det lönsamt? </vt:lpstr>
      <vt:lpstr>36 i jobb – nettoavkastning ca 70% per år i 12 år </vt:lpstr>
      <vt:lpstr>PowerPoint-presentation</vt:lpstr>
      <vt:lpstr>PowerPoint-presentation</vt:lpstr>
      <vt:lpstr>PowerPoint-presentation</vt:lpstr>
      <vt:lpstr>Rehabilitering?</vt:lpstr>
      <vt:lpstr>Rehabiliteringspyramiden</vt:lpstr>
      <vt:lpstr>PowerPoint-presentation</vt:lpstr>
      <vt:lpstr>PowerPoint-presentation</vt:lpstr>
      <vt:lpstr>PowerPoint-presentation</vt:lpstr>
    </vt:vector>
  </TitlesOfParts>
  <Company>Microsoft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Ingvar</dc:creator>
  <cp:lastModifiedBy>Ingvar Nilsson</cp:lastModifiedBy>
  <cp:revision>336</cp:revision>
  <cp:lastPrinted>2017-02-21T07:00:37Z</cp:lastPrinted>
  <dcterms:created xsi:type="dcterms:W3CDTF">2012-06-09T05:40:23Z</dcterms:created>
  <dcterms:modified xsi:type="dcterms:W3CDTF">2018-03-14T18:07:38Z</dcterms:modified>
</cp:coreProperties>
</file>