
<file path=[Content_Types].xml><?xml version="1.0" encoding="utf-8"?>
<Types xmlns="http://schemas.openxmlformats.org/package/2006/content-types">
  <Default Extension="png" ContentType="image/png"/>
  <Default Extension="wmf" ContentType="image/x-wmf"/>
  <Default Extension="emf" ContentType="image/x-emf"/>
  <Default Extension="rels" ContentType="application/vnd.openxmlformats-package.relationships+xml"/>
  <Default Extension="xml" ContentType="application/xml"/>
  <Default Extension="ppt" ContentType="application/vnd.ms-powerpoi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1185" r:id="rId2"/>
    <p:sldId id="1104" r:id="rId3"/>
    <p:sldId id="1105" r:id="rId4"/>
    <p:sldId id="1107" r:id="rId5"/>
    <p:sldId id="1110" r:id="rId6"/>
    <p:sldId id="1116" r:id="rId7"/>
    <p:sldId id="1117" r:id="rId8"/>
    <p:sldId id="1115" r:id="rId9"/>
    <p:sldId id="1125" r:id="rId10"/>
    <p:sldId id="1197" r:id="rId11"/>
    <p:sldId id="1187" r:id="rId12"/>
    <p:sldId id="1188" r:id="rId13"/>
    <p:sldId id="1186" r:id="rId14"/>
    <p:sldId id="1189" r:id="rId15"/>
    <p:sldId id="1190" r:id="rId16"/>
    <p:sldId id="1211" r:id="rId17"/>
    <p:sldId id="1182" r:id="rId18"/>
    <p:sldId id="1183" r:id="rId19"/>
    <p:sldId id="1139" r:id="rId20"/>
    <p:sldId id="1241" r:id="rId21"/>
    <p:sldId id="1213" r:id="rId22"/>
    <p:sldId id="1223" r:id="rId23"/>
    <p:sldId id="1174" r:id="rId24"/>
  </p:sldIdLst>
  <p:sldSz cx="9144000" cy="6858000" type="screen4x3"/>
  <p:notesSz cx="68580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9"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7045" autoAdjust="0"/>
    <p:restoredTop sz="96719" autoAdjust="0"/>
  </p:normalViewPr>
  <p:slideViewPr>
    <p:cSldViewPr>
      <p:cViewPr varScale="1">
        <p:scale>
          <a:sx n="140" d="100"/>
          <a:sy n="140" d="100"/>
        </p:scale>
        <p:origin x="1552" y="176"/>
      </p:cViewPr>
      <p:guideLst>
        <p:guide orient="horz" pos="2160"/>
        <p:guide pos="2880"/>
      </p:guideLst>
    </p:cSldViewPr>
  </p:slideViewPr>
  <p:outlineViewPr>
    <p:cViewPr>
      <p:scale>
        <a:sx n="33" d="100"/>
        <a:sy n="33" d="100"/>
      </p:scale>
      <p:origin x="0" y="565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CE4452-7381-472F-B115-8FDCEA69F55F}"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sv-SE"/>
        </a:p>
      </dgm:t>
    </dgm:pt>
    <dgm:pt modelId="{19760C70-C28E-4DA1-BB46-26B2B6B4D922}">
      <dgm:prSet phldrT="[Text]" custT="1"/>
      <dgm:spPr>
        <a:solidFill>
          <a:schemeClr val="bg1"/>
        </a:solidFill>
        <a:ln>
          <a:solidFill>
            <a:schemeClr val="tx2"/>
          </a:solidFill>
        </a:ln>
      </dgm:spPr>
      <dgm:t>
        <a:bodyPr/>
        <a:lstStyle/>
        <a:p>
          <a:r>
            <a:rPr lang="sv-SE" sz="1400" b="1" dirty="0" smtClean="0">
              <a:solidFill>
                <a:schemeClr val="tx2"/>
              </a:solidFill>
            </a:rPr>
            <a:t>Strategisk  samverkansledning</a:t>
          </a:r>
        </a:p>
        <a:p>
          <a:r>
            <a:rPr lang="sv-SE" sz="1000" b="1" dirty="0" smtClean="0">
              <a:solidFill>
                <a:schemeClr val="tx2"/>
              </a:solidFill>
            </a:rPr>
            <a:t>Vem: </a:t>
          </a:r>
        </a:p>
        <a:p>
          <a:r>
            <a:rPr lang="sv-SE" sz="1000" b="1" dirty="0" smtClean="0">
              <a:solidFill>
                <a:schemeClr val="tx2"/>
              </a:solidFill>
            </a:rPr>
            <a:t>Kommunchef</a:t>
          </a:r>
        </a:p>
        <a:p>
          <a:r>
            <a:rPr lang="sv-SE" sz="1000" b="1" dirty="0" smtClean="0">
              <a:solidFill>
                <a:schemeClr val="tx2"/>
              </a:solidFill>
            </a:rPr>
            <a:t>Bitr. Kommunchef</a:t>
          </a:r>
        </a:p>
        <a:p>
          <a:r>
            <a:rPr lang="sv-SE" sz="1000" b="1" dirty="0" smtClean="0">
              <a:solidFill>
                <a:schemeClr val="tx2"/>
              </a:solidFill>
            </a:rPr>
            <a:t>Ekonomichef</a:t>
          </a:r>
        </a:p>
        <a:p>
          <a:r>
            <a:rPr lang="sv-SE" sz="1000" b="1" dirty="0" smtClean="0">
              <a:solidFill>
                <a:schemeClr val="tx2"/>
              </a:solidFill>
            </a:rPr>
            <a:t>Förvaltningschefer</a:t>
          </a:r>
        </a:p>
        <a:p>
          <a:r>
            <a:rPr lang="sv-SE" sz="1000" b="1" dirty="0" smtClean="0">
              <a:solidFill>
                <a:schemeClr val="tx2"/>
              </a:solidFill>
            </a:rPr>
            <a:t>Stöd </a:t>
          </a:r>
        </a:p>
        <a:p>
          <a:endParaRPr lang="sv-SE" sz="900" dirty="0">
            <a:solidFill>
              <a:schemeClr val="tx2"/>
            </a:solidFill>
          </a:endParaRPr>
        </a:p>
      </dgm:t>
    </dgm:pt>
    <dgm:pt modelId="{8048D802-E3EF-405D-BDA6-093F5DE5FFB5}" type="parTrans" cxnId="{A70E8FBB-C84C-4AD7-8197-129235835AF8}">
      <dgm:prSet/>
      <dgm:spPr/>
      <dgm:t>
        <a:bodyPr/>
        <a:lstStyle/>
        <a:p>
          <a:endParaRPr lang="sv-SE">
            <a:solidFill>
              <a:schemeClr val="tx2"/>
            </a:solidFill>
          </a:endParaRPr>
        </a:p>
      </dgm:t>
    </dgm:pt>
    <dgm:pt modelId="{3DE5FBD8-1370-4070-BE83-2F0508C0D1DA}" type="sibTrans" cxnId="{A70E8FBB-C84C-4AD7-8197-129235835AF8}">
      <dgm:prSet/>
      <dgm:spPr/>
      <dgm:t>
        <a:bodyPr/>
        <a:lstStyle/>
        <a:p>
          <a:endParaRPr lang="sv-SE">
            <a:solidFill>
              <a:schemeClr val="tx2"/>
            </a:solidFill>
          </a:endParaRPr>
        </a:p>
      </dgm:t>
    </dgm:pt>
    <dgm:pt modelId="{521D75BB-B716-4C2E-BD27-A3E96DB4556E}">
      <dgm:prSet phldrT="[Text]" custT="1"/>
      <dgm:spPr>
        <a:solidFill>
          <a:schemeClr val="bg1"/>
        </a:solidFill>
        <a:ln>
          <a:solidFill>
            <a:schemeClr val="tx2"/>
          </a:solidFill>
        </a:ln>
      </dgm:spPr>
      <dgm:t>
        <a:bodyPr/>
        <a:lstStyle/>
        <a:p>
          <a:pPr defTabSz="488950">
            <a:lnSpc>
              <a:spcPct val="90000"/>
            </a:lnSpc>
            <a:spcBef>
              <a:spcPct val="0"/>
            </a:spcBef>
            <a:spcAft>
              <a:spcPct val="35000"/>
            </a:spcAft>
          </a:pPr>
          <a:endParaRPr lang="sv-SE" sz="1100" b="1" dirty="0" smtClean="0">
            <a:solidFill>
              <a:schemeClr val="tx2"/>
            </a:solidFill>
          </a:endParaRPr>
        </a:p>
        <a:p>
          <a:pPr defTabSz="488950">
            <a:lnSpc>
              <a:spcPct val="90000"/>
            </a:lnSpc>
            <a:spcBef>
              <a:spcPct val="0"/>
            </a:spcBef>
            <a:spcAft>
              <a:spcPct val="35000"/>
            </a:spcAft>
          </a:pPr>
          <a:endParaRPr lang="sv-SE" sz="400" b="1" dirty="0" smtClean="0">
            <a:solidFill>
              <a:schemeClr val="tx2"/>
            </a:solidFill>
          </a:endParaRPr>
        </a:p>
        <a:p>
          <a:pPr defTabSz="488950">
            <a:lnSpc>
              <a:spcPct val="90000"/>
            </a:lnSpc>
            <a:spcBef>
              <a:spcPct val="0"/>
            </a:spcBef>
            <a:spcAft>
              <a:spcPct val="35000"/>
            </a:spcAft>
          </a:pPr>
          <a:endParaRPr lang="sv-SE" sz="1100" b="1" dirty="0" smtClean="0">
            <a:solidFill>
              <a:schemeClr val="tx2"/>
            </a:solidFill>
          </a:endParaRPr>
        </a:p>
        <a:p>
          <a:pPr defTabSz="488950">
            <a:lnSpc>
              <a:spcPct val="90000"/>
            </a:lnSpc>
            <a:spcBef>
              <a:spcPct val="0"/>
            </a:spcBef>
            <a:spcAft>
              <a:spcPct val="35000"/>
            </a:spcAft>
          </a:pPr>
          <a:endParaRPr lang="sv-SE" sz="1100" b="1" dirty="0" smtClean="0">
            <a:solidFill>
              <a:schemeClr val="tx2"/>
            </a:solidFill>
          </a:endParaRPr>
        </a:p>
        <a:p>
          <a:pPr defTabSz="488950">
            <a:lnSpc>
              <a:spcPct val="90000"/>
            </a:lnSpc>
            <a:spcBef>
              <a:spcPct val="0"/>
            </a:spcBef>
            <a:spcAft>
              <a:spcPct val="35000"/>
            </a:spcAft>
          </a:pPr>
          <a:r>
            <a:rPr lang="sv-SE" sz="1100" b="1" dirty="0" smtClean="0">
              <a:solidFill>
                <a:schemeClr val="tx2"/>
              </a:solidFill>
            </a:rPr>
            <a:t>Operativ samverkansledning - Barn och Unga (</a:t>
          </a:r>
          <a:r>
            <a:rPr lang="sv-SE" sz="1100" b="1" dirty="0" err="1" smtClean="0">
              <a:solidFill>
                <a:schemeClr val="tx2"/>
              </a:solidFill>
            </a:rPr>
            <a:t>BuSo</a:t>
          </a:r>
          <a:r>
            <a:rPr lang="sv-SE" sz="1100" b="1" dirty="0" smtClean="0">
              <a:solidFill>
                <a:schemeClr val="tx2"/>
              </a:solidFill>
            </a:rPr>
            <a:t>)</a:t>
          </a:r>
        </a:p>
        <a:p>
          <a:pPr defTabSz="488950">
            <a:lnSpc>
              <a:spcPct val="90000"/>
            </a:lnSpc>
            <a:spcBef>
              <a:spcPct val="0"/>
            </a:spcBef>
            <a:spcAft>
              <a:spcPct val="35000"/>
            </a:spcAft>
          </a:pPr>
          <a:r>
            <a:rPr lang="sv-SE" sz="1100" b="0" dirty="0" smtClean="0">
              <a:solidFill>
                <a:schemeClr val="tx2"/>
              </a:solidFill>
            </a:rPr>
            <a:t>Vem: </a:t>
          </a:r>
        </a:p>
        <a:p>
          <a:pPr defTabSz="488950">
            <a:lnSpc>
              <a:spcPct val="90000"/>
            </a:lnSpc>
            <a:spcBef>
              <a:spcPct val="0"/>
            </a:spcBef>
            <a:spcAft>
              <a:spcPct val="35000"/>
            </a:spcAft>
          </a:pPr>
          <a:r>
            <a:rPr lang="sv-SE" sz="1100" b="1" dirty="0" smtClean="0">
              <a:solidFill>
                <a:schemeClr val="tx2"/>
              </a:solidFill>
            </a:rPr>
            <a:t>Avdelningschefer </a:t>
          </a:r>
          <a:r>
            <a:rPr lang="sv-SE" sz="1100" b="0" dirty="0" smtClean="0">
              <a:solidFill>
                <a:schemeClr val="tx2"/>
              </a:solidFill>
            </a:rPr>
            <a:t>(förskola, skola, gymnasiet, fritid, individ och familj, funktionsnedsättning och socialpsykiatri)</a:t>
          </a:r>
        </a:p>
        <a:p>
          <a:pPr marL="0" marR="0" indent="0" defTabSz="914400" eaLnBrk="1" fontAlgn="auto" latinLnBrk="0" hangingPunct="1">
            <a:lnSpc>
              <a:spcPct val="100000"/>
            </a:lnSpc>
            <a:spcBef>
              <a:spcPts val="0"/>
            </a:spcBef>
            <a:spcAft>
              <a:spcPts val="0"/>
            </a:spcAft>
            <a:buClrTx/>
            <a:buSzTx/>
            <a:buFontTx/>
            <a:buNone/>
            <a:tabLst/>
            <a:defRPr/>
          </a:pPr>
          <a:r>
            <a:rPr lang="sv-SE" sz="1100" b="1" dirty="0" smtClean="0">
              <a:solidFill>
                <a:schemeClr val="tx2"/>
              </a:solidFill>
            </a:rPr>
            <a:t>Stöd</a:t>
          </a:r>
          <a:br>
            <a:rPr lang="sv-SE" sz="1100" b="1" dirty="0" smtClean="0">
              <a:solidFill>
                <a:schemeClr val="tx2"/>
              </a:solidFill>
            </a:rPr>
          </a:br>
          <a:r>
            <a:rPr lang="sv-SE" sz="400" b="1" dirty="0" smtClean="0">
              <a:solidFill>
                <a:schemeClr val="tx2"/>
              </a:solidFill>
            </a:rPr>
            <a:t/>
          </a:r>
          <a:br>
            <a:rPr lang="sv-SE" sz="400" b="1" dirty="0" smtClean="0">
              <a:solidFill>
                <a:schemeClr val="tx2"/>
              </a:solidFill>
            </a:rPr>
          </a:br>
          <a:r>
            <a:rPr lang="sv-SE" sz="1100" b="1" dirty="0" smtClean="0">
              <a:solidFill>
                <a:schemeClr val="tx2"/>
              </a:solidFill>
            </a:rPr>
            <a:t>2ggr/år</a:t>
          </a:r>
        </a:p>
        <a:p>
          <a:pPr defTabSz="488950">
            <a:lnSpc>
              <a:spcPct val="90000"/>
            </a:lnSpc>
            <a:spcBef>
              <a:spcPct val="0"/>
            </a:spcBef>
            <a:spcAft>
              <a:spcPct val="35000"/>
            </a:spcAft>
          </a:pPr>
          <a:r>
            <a:rPr lang="sv-SE" sz="1100" b="1" dirty="0" smtClean="0">
              <a:solidFill>
                <a:schemeClr val="tx2"/>
              </a:solidFill>
            </a:rPr>
            <a:t>Förvaltningschefer</a:t>
          </a:r>
          <a:br>
            <a:rPr lang="sv-SE" sz="1100" b="1" dirty="0" smtClean="0">
              <a:solidFill>
                <a:schemeClr val="tx2"/>
              </a:solidFill>
            </a:rPr>
          </a:br>
          <a:r>
            <a:rPr lang="sv-SE" sz="1100" b="1" dirty="0" smtClean="0">
              <a:solidFill>
                <a:schemeClr val="tx2"/>
              </a:solidFill>
            </a:rPr>
            <a:t>Utvecklingsledare  Folkhälsostrateg</a:t>
          </a:r>
        </a:p>
        <a:p>
          <a:pPr defTabSz="488950">
            <a:lnSpc>
              <a:spcPct val="90000"/>
            </a:lnSpc>
            <a:spcBef>
              <a:spcPct val="0"/>
            </a:spcBef>
            <a:spcAft>
              <a:spcPct val="35000"/>
            </a:spcAft>
          </a:pPr>
          <a:endParaRPr lang="sv-SE" sz="1100" b="1" dirty="0" smtClean="0">
            <a:solidFill>
              <a:schemeClr val="tx2"/>
            </a:solidFill>
          </a:endParaRPr>
        </a:p>
        <a:p>
          <a:pPr defTabSz="488950">
            <a:lnSpc>
              <a:spcPct val="90000"/>
            </a:lnSpc>
            <a:spcBef>
              <a:spcPct val="0"/>
            </a:spcBef>
            <a:spcAft>
              <a:spcPct val="35000"/>
            </a:spcAft>
          </a:pPr>
          <a:r>
            <a:rPr lang="sv-SE" sz="1100" b="1" dirty="0" smtClean="0">
              <a:solidFill>
                <a:schemeClr val="tx2"/>
              </a:solidFill>
            </a:rPr>
            <a:t> </a:t>
          </a:r>
          <a:r>
            <a:rPr lang="sv-SE" sz="700" dirty="0" smtClean="0">
              <a:solidFill>
                <a:schemeClr val="tx2"/>
              </a:solidFill>
            </a:rPr>
            <a:t> </a:t>
          </a:r>
          <a:endParaRPr lang="sv-SE" sz="700" dirty="0">
            <a:solidFill>
              <a:schemeClr val="tx2"/>
            </a:solidFill>
          </a:endParaRPr>
        </a:p>
      </dgm:t>
    </dgm:pt>
    <dgm:pt modelId="{6B350612-D86C-4CD6-9996-A16CBCDBC5FC}" type="parTrans" cxnId="{CA675FD6-9D41-4FC0-8E15-0D7B72E887A0}">
      <dgm:prSet/>
      <dgm:spPr>
        <a:ln>
          <a:solidFill>
            <a:schemeClr val="tx2"/>
          </a:solidFill>
        </a:ln>
      </dgm:spPr>
      <dgm:t>
        <a:bodyPr/>
        <a:lstStyle/>
        <a:p>
          <a:endParaRPr lang="sv-SE">
            <a:solidFill>
              <a:schemeClr val="tx2"/>
            </a:solidFill>
          </a:endParaRPr>
        </a:p>
      </dgm:t>
    </dgm:pt>
    <dgm:pt modelId="{BC2757E5-E5C7-40B2-93A8-F0C72A5FB2A0}" type="sibTrans" cxnId="{CA675FD6-9D41-4FC0-8E15-0D7B72E887A0}">
      <dgm:prSet/>
      <dgm:spPr/>
      <dgm:t>
        <a:bodyPr/>
        <a:lstStyle/>
        <a:p>
          <a:endParaRPr lang="sv-SE">
            <a:solidFill>
              <a:schemeClr val="tx2"/>
            </a:solidFill>
          </a:endParaRPr>
        </a:p>
      </dgm:t>
    </dgm:pt>
    <dgm:pt modelId="{8B6E91F5-42A1-460C-8C88-713AF808FCA8}">
      <dgm:prSet custT="1"/>
      <dgm:spPr>
        <a:solidFill>
          <a:schemeClr val="bg1"/>
        </a:solidFill>
        <a:ln>
          <a:solidFill>
            <a:schemeClr val="tx2"/>
          </a:solidFill>
        </a:ln>
      </dgm:spPr>
      <dgm:t>
        <a:bodyPr/>
        <a:lstStyle/>
        <a:p>
          <a:endParaRPr lang="sv-SE" sz="1000" dirty="0" smtClean="0">
            <a:solidFill>
              <a:schemeClr val="tx2"/>
            </a:solidFill>
          </a:endParaRPr>
        </a:p>
        <a:p>
          <a:endParaRPr lang="sv-SE" sz="1000" dirty="0" smtClean="0">
            <a:solidFill>
              <a:schemeClr val="tx2"/>
            </a:solidFill>
          </a:endParaRPr>
        </a:p>
        <a:p>
          <a:endParaRPr lang="sv-SE" sz="1000" dirty="0" smtClean="0">
            <a:solidFill>
              <a:schemeClr val="tx2"/>
            </a:solidFill>
          </a:endParaRPr>
        </a:p>
        <a:p>
          <a:endParaRPr lang="sv-SE" sz="1000" dirty="0" smtClean="0">
            <a:solidFill>
              <a:schemeClr val="tx2"/>
            </a:solidFill>
          </a:endParaRPr>
        </a:p>
        <a:p>
          <a:endParaRPr lang="sv-SE" sz="1000" dirty="0" smtClean="0">
            <a:solidFill>
              <a:schemeClr val="tx2"/>
            </a:solidFill>
          </a:endParaRPr>
        </a:p>
        <a:p>
          <a:endParaRPr lang="sv-SE" sz="1000" dirty="0" smtClean="0">
            <a:solidFill>
              <a:schemeClr val="tx2"/>
            </a:solidFill>
          </a:endParaRPr>
        </a:p>
        <a:p>
          <a:endParaRPr lang="sv-SE" sz="1000" dirty="0" smtClean="0">
            <a:solidFill>
              <a:schemeClr val="tx2"/>
            </a:solidFill>
          </a:endParaRPr>
        </a:p>
        <a:p>
          <a:endParaRPr lang="sv-SE" sz="1000" dirty="0" smtClean="0">
            <a:solidFill>
              <a:schemeClr val="tx2"/>
            </a:solidFill>
          </a:endParaRPr>
        </a:p>
        <a:p>
          <a:endParaRPr lang="sv-SE" sz="1000" dirty="0" smtClean="0">
            <a:solidFill>
              <a:schemeClr val="tx2"/>
            </a:solidFill>
          </a:endParaRPr>
        </a:p>
        <a:p>
          <a:r>
            <a:rPr lang="sv-SE" sz="1100" b="1" dirty="0" smtClean="0">
              <a:solidFill>
                <a:schemeClr val="tx2"/>
              </a:solidFill>
            </a:rPr>
            <a:t>Operativ samverkanledning – integration (BOSS)</a:t>
          </a:r>
        </a:p>
        <a:p>
          <a:r>
            <a:rPr lang="sv-SE" sz="1100" b="0" dirty="0" smtClean="0">
              <a:solidFill>
                <a:schemeClr val="tx2"/>
              </a:solidFill>
            </a:rPr>
            <a:t>Vem:</a:t>
          </a:r>
        </a:p>
        <a:p>
          <a:r>
            <a:rPr lang="sv-SE" sz="1100" b="1" i="0" dirty="0" smtClean="0">
              <a:solidFill>
                <a:schemeClr val="tx2"/>
              </a:solidFill>
            </a:rPr>
            <a:t>Avdelningschefer</a:t>
          </a:r>
          <a:r>
            <a:rPr lang="sv-SE" sz="1100" b="1" i="1" dirty="0" smtClean="0">
              <a:solidFill>
                <a:schemeClr val="tx2"/>
              </a:solidFill>
            </a:rPr>
            <a:t>  </a:t>
          </a:r>
          <a:r>
            <a:rPr lang="sv-SE" sz="1100" b="0" i="0" dirty="0" smtClean="0">
              <a:solidFill>
                <a:schemeClr val="tx2"/>
              </a:solidFill>
            </a:rPr>
            <a:t>(hållbar utveckling, fastighet, förskola/skola, individ och familj)</a:t>
          </a:r>
        </a:p>
        <a:p>
          <a:r>
            <a:rPr lang="sv-SE" sz="1100" b="1" i="0" dirty="0" smtClean="0">
              <a:solidFill>
                <a:schemeClr val="tx2"/>
              </a:solidFill>
            </a:rPr>
            <a:t>Enhetschefer </a:t>
          </a:r>
          <a:r>
            <a:rPr lang="sv-SE" sz="1100" b="0" i="0" dirty="0" smtClean="0">
              <a:solidFill>
                <a:schemeClr val="tx2"/>
              </a:solidFill>
            </a:rPr>
            <a:t>(vuxenutbildning, nyanlända, bibliotek)</a:t>
          </a:r>
        </a:p>
        <a:p>
          <a:r>
            <a:rPr lang="sv-SE" sz="1100" b="1" i="0" dirty="0" smtClean="0">
              <a:solidFill>
                <a:schemeClr val="tx2"/>
              </a:solidFill>
            </a:rPr>
            <a:t>Ystadbostäder</a:t>
          </a:r>
        </a:p>
        <a:p>
          <a:r>
            <a:rPr lang="sv-SE" sz="1100" b="1" i="0" dirty="0" smtClean="0">
              <a:solidFill>
                <a:schemeClr val="tx2"/>
              </a:solidFill>
            </a:rPr>
            <a:t>Näringsliv</a:t>
          </a:r>
        </a:p>
        <a:p>
          <a:r>
            <a:rPr lang="sv-SE" sz="1100" b="1" i="0" dirty="0" smtClean="0">
              <a:solidFill>
                <a:schemeClr val="tx2"/>
              </a:solidFill>
            </a:rPr>
            <a:t>Integrationsstrateg</a:t>
          </a:r>
        </a:p>
        <a:p>
          <a:r>
            <a:rPr lang="sv-SE" sz="1100" b="1" i="0" dirty="0" smtClean="0">
              <a:solidFill>
                <a:schemeClr val="tx2"/>
              </a:solidFill>
            </a:rPr>
            <a:t>(Fritid)</a:t>
          </a:r>
        </a:p>
        <a:p>
          <a:r>
            <a:rPr lang="sv-SE" sz="1100" b="1" i="0" dirty="0" smtClean="0">
              <a:solidFill>
                <a:schemeClr val="tx2"/>
              </a:solidFill>
            </a:rPr>
            <a:t>Stöd</a:t>
          </a:r>
        </a:p>
        <a:p>
          <a:endParaRPr lang="sv-SE" sz="1050" dirty="0" smtClean="0">
            <a:solidFill>
              <a:schemeClr val="tx2"/>
            </a:solidFill>
          </a:endParaRPr>
        </a:p>
        <a:p>
          <a:r>
            <a:rPr lang="sv-SE" sz="1050" dirty="0" smtClean="0">
              <a:solidFill>
                <a:schemeClr val="tx2"/>
              </a:solidFill>
            </a:rPr>
            <a:t/>
          </a:r>
          <a:br>
            <a:rPr lang="sv-SE" sz="1050" dirty="0" smtClean="0">
              <a:solidFill>
                <a:schemeClr val="tx2"/>
              </a:solidFill>
            </a:rPr>
          </a:br>
          <a:r>
            <a:rPr lang="sv-SE" sz="1050" dirty="0" smtClean="0">
              <a:solidFill>
                <a:schemeClr val="tx2"/>
              </a:solidFill>
            </a:rPr>
            <a:t/>
          </a:r>
          <a:br>
            <a:rPr lang="sv-SE" sz="1050" dirty="0" smtClean="0">
              <a:solidFill>
                <a:schemeClr val="tx2"/>
              </a:solidFill>
            </a:rPr>
          </a:br>
          <a:r>
            <a:rPr lang="sv-SE" sz="1050" dirty="0" smtClean="0">
              <a:solidFill>
                <a:schemeClr val="tx2"/>
              </a:solidFill>
            </a:rPr>
            <a:t/>
          </a:r>
          <a:br>
            <a:rPr lang="sv-SE" sz="1050" dirty="0" smtClean="0">
              <a:solidFill>
                <a:schemeClr val="tx2"/>
              </a:solidFill>
            </a:rPr>
          </a:br>
          <a:r>
            <a:rPr lang="sv-SE" sz="1050" dirty="0" smtClean="0">
              <a:solidFill>
                <a:schemeClr val="tx2"/>
              </a:solidFill>
            </a:rPr>
            <a:t/>
          </a:r>
          <a:br>
            <a:rPr lang="sv-SE" sz="1050" dirty="0" smtClean="0">
              <a:solidFill>
                <a:schemeClr val="tx2"/>
              </a:solidFill>
            </a:rPr>
          </a:br>
          <a:r>
            <a:rPr lang="sv-SE" sz="1050" dirty="0" smtClean="0">
              <a:solidFill>
                <a:schemeClr val="tx2"/>
              </a:solidFill>
            </a:rPr>
            <a:t/>
          </a:r>
          <a:br>
            <a:rPr lang="sv-SE" sz="1050" dirty="0" smtClean="0">
              <a:solidFill>
                <a:schemeClr val="tx2"/>
              </a:solidFill>
            </a:rPr>
          </a:br>
          <a:r>
            <a:rPr lang="sv-SE" sz="1050" dirty="0" smtClean="0">
              <a:solidFill>
                <a:schemeClr val="tx2"/>
              </a:solidFill>
            </a:rPr>
            <a:t/>
          </a:r>
          <a:br>
            <a:rPr lang="sv-SE" sz="1050" dirty="0" smtClean="0">
              <a:solidFill>
                <a:schemeClr val="tx2"/>
              </a:solidFill>
            </a:rPr>
          </a:br>
          <a:endParaRPr lang="sv-SE" sz="1050" dirty="0">
            <a:solidFill>
              <a:schemeClr val="tx2"/>
            </a:solidFill>
          </a:endParaRPr>
        </a:p>
      </dgm:t>
    </dgm:pt>
    <dgm:pt modelId="{C6DDA7D5-C459-4D46-80D1-7061ED9C78C6}" type="parTrans" cxnId="{8B8810E4-20AC-48B7-922D-54CA8CCF31E0}">
      <dgm:prSet/>
      <dgm:spPr>
        <a:ln>
          <a:solidFill>
            <a:schemeClr val="tx2"/>
          </a:solidFill>
        </a:ln>
      </dgm:spPr>
      <dgm:t>
        <a:bodyPr/>
        <a:lstStyle/>
        <a:p>
          <a:endParaRPr lang="sv-SE">
            <a:solidFill>
              <a:schemeClr val="tx2"/>
            </a:solidFill>
          </a:endParaRPr>
        </a:p>
      </dgm:t>
    </dgm:pt>
    <dgm:pt modelId="{19014E8E-C814-4BAB-9D98-AF13A3B0E908}" type="sibTrans" cxnId="{8B8810E4-20AC-48B7-922D-54CA8CCF31E0}">
      <dgm:prSet/>
      <dgm:spPr/>
      <dgm:t>
        <a:bodyPr/>
        <a:lstStyle/>
        <a:p>
          <a:endParaRPr lang="sv-SE">
            <a:solidFill>
              <a:schemeClr val="tx2"/>
            </a:solidFill>
          </a:endParaRPr>
        </a:p>
      </dgm:t>
    </dgm:pt>
    <dgm:pt modelId="{7671C238-8F22-4E26-A69E-86A520DC7F8C}" type="pres">
      <dgm:prSet presAssocID="{C2CE4452-7381-472F-B115-8FDCEA69F55F}" presName="cycle" presStyleCnt="0">
        <dgm:presLayoutVars>
          <dgm:chMax val="1"/>
          <dgm:dir/>
          <dgm:animLvl val="ctr"/>
          <dgm:resizeHandles val="exact"/>
        </dgm:presLayoutVars>
      </dgm:prSet>
      <dgm:spPr/>
      <dgm:t>
        <a:bodyPr/>
        <a:lstStyle/>
        <a:p>
          <a:endParaRPr lang="sv-SE"/>
        </a:p>
      </dgm:t>
    </dgm:pt>
    <dgm:pt modelId="{AF9DB6A0-70B1-4222-9962-26F487DB7163}" type="pres">
      <dgm:prSet presAssocID="{19760C70-C28E-4DA1-BB46-26B2B6B4D922}" presName="centerShape" presStyleLbl="node0" presStyleIdx="0" presStyleCnt="1" custScaleX="183439" custScaleY="148953" custLinFactNeighborX="6529" custLinFactNeighborY="-27866"/>
      <dgm:spPr/>
      <dgm:t>
        <a:bodyPr/>
        <a:lstStyle/>
        <a:p>
          <a:endParaRPr lang="sv-SE"/>
        </a:p>
      </dgm:t>
    </dgm:pt>
    <dgm:pt modelId="{EE00D4E3-39A7-4CF6-A03A-D69F51A02474}" type="pres">
      <dgm:prSet presAssocID="{C6DDA7D5-C459-4D46-80D1-7061ED9C78C6}" presName="Name9" presStyleLbl="parChTrans1D2" presStyleIdx="0" presStyleCnt="2"/>
      <dgm:spPr/>
      <dgm:t>
        <a:bodyPr/>
        <a:lstStyle/>
        <a:p>
          <a:endParaRPr lang="sv-SE"/>
        </a:p>
      </dgm:t>
    </dgm:pt>
    <dgm:pt modelId="{0146A622-B5F8-4EC9-AE3F-D73893D9D3B9}" type="pres">
      <dgm:prSet presAssocID="{C6DDA7D5-C459-4D46-80D1-7061ED9C78C6}" presName="connTx" presStyleLbl="parChTrans1D2" presStyleIdx="0" presStyleCnt="2"/>
      <dgm:spPr/>
      <dgm:t>
        <a:bodyPr/>
        <a:lstStyle/>
        <a:p>
          <a:endParaRPr lang="sv-SE"/>
        </a:p>
      </dgm:t>
    </dgm:pt>
    <dgm:pt modelId="{3879FF33-08E1-4076-A747-83F0AD3A5E01}" type="pres">
      <dgm:prSet presAssocID="{8B6E91F5-42A1-460C-8C88-713AF808FCA8}" presName="node" presStyleLbl="node1" presStyleIdx="0" presStyleCnt="2" custScaleX="211754" custScaleY="226186" custRadScaleRad="184230" custRadScaleInc="99839">
        <dgm:presLayoutVars>
          <dgm:bulletEnabled val="1"/>
        </dgm:presLayoutVars>
      </dgm:prSet>
      <dgm:spPr/>
      <dgm:t>
        <a:bodyPr/>
        <a:lstStyle/>
        <a:p>
          <a:endParaRPr lang="sv-SE"/>
        </a:p>
      </dgm:t>
    </dgm:pt>
    <dgm:pt modelId="{6BE6620E-984E-4286-A5A5-97F9E4D8CC73}" type="pres">
      <dgm:prSet presAssocID="{6B350612-D86C-4CD6-9996-A16CBCDBC5FC}" presName="Name9" presStyleLbl="parChTrans1D2" presStyleIdx="1" presStyleCnt="2"/>
      <dgm:spPr/>
      <dgm:t>
        <a:bodyPr/>
        <a:lstStyle/>
        <a:p>
          <a:endParaRPr lang="sv-SE"/>
        </a:p>
      </dgm:t>
    </dgm:pt>
    <dgm:pt modelId="{28E8333C-9FED-4F9B-8356-C31B5548E4F6}" type="pres">
      <dgm:prSet presAssocID="{6B350612-D86C-4CD6-9996-A16CBCDBC5FC}" presName="connTx" presStyleLbl="parChTrans1D2" presStyleIdx="1" presStyleCnt="2"/>
      <dgm:spPr/>
      <dgm:t>
        <a:bodyPr/>
        <a:lstStyle/>
        <a:p>
          <a:endParaRPr lang="sv-SE"/>
        </a:p>
      </dgm:t>
    </dgm:pt>
    <dgm:pt modelId="{ABA489FA-0DE6-4781-8A31-C3204E6EFBFC}" type="pres">
      <dgm:prSet presAssocID="{521D75BB-B716-4C2E-BD27-A3E96DB4556E}" presName="node" presStyleLbl="node1" presStyleIdx="1" presStyleCnt="2" custScaleX="219985" custScaleY="182125" custRadScaleRad="98442" custRadScaleInc="53500">
        <dgm:presLayoutVars>
          <dgm:bulletEnabled val="1"/>
        </dgm:presLayoutVars>
      </dgm:prSet>
      <dgm:spPr/>
      <dgm:t>
        <a:bodyPr/>
        <a:lstStyle/>
        <a:p>
          <a:endParaRPr lang="sv-SE"/>
        </a:p>
      </dgm:t>
    </dgm:pt>
  </dgm:ptLst>
  <dgm:cxnLst>
    <dgm:cxn modelId="{D8AEFA23-8399-5D4B-B34F-BD4F2CD111AE}" type="presOf" srcId="{19760C70-C28E-4DA1-BB46-26B2B6B4D922}" destId="{AF9DB6A0-70B1-4222-9962-26F487DB7163}" srcOrd="0" destOrd="0" presId="urn:microsoft.com/office/officeart/2005/8/layout/radial1"/>
    <dgm:cxn modelId="{5DFDFE77-C1FE-F641-A047-476CC99FA7A5}" type="presOf" srcId="{521D75BB-B716-4C2E-BD27-A3E96DB4556E}" destId="{ABA489FA-0DE6-4781-8A31-C3204E6EFBFC}" srcOrd="0" destOrd="0" presId="urn:microsoft.com/office/officeart/2005/8/layout/radial1"/>
    <dgm:cxn modelId="{2512EF99-E0FD-484D-AD1A-88202474EF86}" type="presOf" srcId="{C2CE4452-7381-472F-B115-8FDCEA69F55F}" destId="{7671C238-8F22-4E26-A69E-86A520DC7F8C}" srcOrd="0" destOrd="0" presId="urn:microsoft.com/office/officeart/2005/8/layout/radial1"/>
    <dgm:cxn modelId="{C9E8858B-E864-324D-8D91-15227D737BC3}" type="presOf" srcId="{6B350612-D86C-4CD6-9996-A16CBCDBC5FC}" destId="{6BE6620E-984E-4286-A5A5-97F9E4D8CC73}" srcOrd="0" destOrd="0" presId="urn:microsoft.com/office/officeart/2005/8/layout/radial1"/>
    <dgm:cxn modelId="{8B8810E4-20AC-48B7-922D-54CA8CCF31E0}" srcId="{19760C70-C28E-4DA1-BB46-26B2B6B4D922}" destId="{8B6E91F5-42A1-460C-8C88-713AF808FCA8}" srcOrd="0" destOrd="0" parTransId="{C6DDA7D5-C459-4D46-80D1-7061ED9C78C6}" sibTransId="{19014E8E-C814-4BAB-9D98-AF13A3B0E908}"/>
    <dgm:cxn modelId="{A3DDC185-2B27-924D-A05F-86C23F1F6935}" type="presOf" srcId="{C6DDA7D5-C459-4D46-80D1-7061ED9C78C6}" destId="{EE00D4E3-39A7-4CF6-A03A-D69F51A02474}" srcOrd="0" destOrd="0" presId="urn:microsoft.com/office/officeart/2005/8/layout/radial1"/>
    <dgm:cxn modelId="{9DFDF3BB-6D0E-834F-A9CF-E7D229DB9C81}" type="presOf" srcId="{6B350612-D86C-4CD6-9996-A16CBCDBC5FC}" destId="{28E8333C-9FED-4F9B-8356-C31B5548E4F6}" srcOrd="1" destOrd="0" presId="urn:microsoft.com/office/officeart/2005/8/layout/radial1"/>
    <dgm:cxn modelId="{CA675FD6-9D41-4FC0-8E15-0D7B72E887A0}" srcId="{19760C70-C28E-4DA1-BB46-26B2B6B4D922}" destId="{521D75BB-B716-4C2E-BD27-A3E96DB4556E}" srcOrd="1" destOrd="0" parTransId="{6B350612-D86C-4CD6-9996-A16CBCDBC5FC}" sibTransId="{BC2757E5-E5C7-40B2-93A8-F0C72A5FB2A0}"/>
    <dgm:cxn modelId="{E28A9623-8C92-1341-A5A9-A537F458FCC0}" type="presOf" srcId="{C6DDA7D5-C459-4D46-80D1-7061ED9C78C6}" destId="{0146A622-B5F8-4EC9-AE3F-D73893D9D3B9}" srcOrd="1" destOrd="0" presId="urn:microsoft.com/office/officeart/2005/8/layout/radial1"/>
    <dgm:cxn modelId="{C8316E6C-1E21-D44C-BCD4-0A433017EF03}" type="presOf" srcId="{8B6E91F5-42A1-460C-8C88-713AF808FCA8}" destId="{3879FF33-08E1-4076-A747-83F0AD3A5E01}" srcOrd="0" destOrd="0" presId="urn:microsoft.com/office/officeart/2005/8/layout/radial1"/>
    <dgm:cxn modelId="{A70E8FBB-C84C-4AD7-8197-129235835AF8}" srcId="{C2CE4452-7381-472F-B115-8FDCEA69F55F}" destId="{19760C70-C28E-4DA1-BB46-26B2B6B4D922}" srcOrd="0" destOrd="0" parTransId="{8048D802-E3EF-405D-BDA6-093F5DE5FFB5}" sibTransId="{3DE5FBD8-1370-4070-BE83-2F0508C0D1DA}"/>
    <dgm:cxn modelId="{3AAD8B61-4C72-2241-8196-EB0228F354BD}" type="presParOf" srcId="{7671C238-8F22-4E26-A69E-86A520DC7F8C}" destId="{AF9DB6A0-70B1-4222-9962-26F487DB7163}" srcOrd="0" destOrd="0" presId="urn:microsoft.com/office/officeart/2005/8/layout/radial1"/>
    <dgm:cxn modelId="{7E6B9B8F-04A0-7E46-96C1-993BA26F71C5}" type="presParOf" srcId="{7671C238-8F22-4E26-A69E-86A520DC7F8C}" destId="{EE00D4E3-39A7-4CF6-A03A-D69F51A02474}" srcOrd="1" destOrd="0" presId="urn:microsoft.com/office/officeart/2005/8/layout/radial1"/>
    <dgm:cxn modelId="{EAED9277-0BD5-7143-8D06-44E77434F5AA}" type="presParOf" srcId="{EE00D4E3-39A7-4CF6-A03A-D69F51A02474}" destId="{0146A622-B5F8-4EC9-AE3F-D73893D9D3B9}" srcOrd="0" destOrd="0" presId="urn:microsoft.com/office/officeart/2005/8/layout/radial1"/>
    <dgm:cxn modelId="{6D74E1A5-5594-DC45-A094-06D9213B89A0}" type="presParOf" srcId="{7671C238-8F22-4E26-A69E-86A520DC7F8C}" destId="{3879FF33-08E1-4076-A747-83F0AD3A5E01}" srcOrd="2" destOrd="0" presId="urn:microsoft.com/office/officeart/2005/8/layout/radial1"/>
    <dgm:cxn modelId="{D3365C1F-E67E-BF4E-A7A0-A743D0A702B4}" type="presParOf" srcId="{7671C238-8F22-4E26-A69E-86A520DC7F8C}" destId="{6BE6620E-984E-4286-A5A5-97F9E4D8CC73}" srcOrd="3" destOrd="0" presId="urn:microsoft.com/office/officeart/2005/8/layout/radial1"/>
    <dgm:cxn modelId="{9CD5E754-909A-8F4A-BA44-1E42BB92080A}" type="presParOf" srcId="{6BE6620E-984E-4286-A5A5-97F9E4D8CC73}" destId="{28E8333C-9FED-4F9B-8356-C31B5548E4F6}" srcOrd="0" destOrd="0" presId="urn:microsoft.com/office/officeart/2005/8/layout/radial1"/>
    <dgm:cxn modelId="{60747AD6-D245-6C4C-84EB-6AA8C8C1B16E}" type="presParOf" srcId="{7671C238-8F22-4E26-A69E-86A520DC7F8C}" destId="{ABA489FA-0DE6-4781-8A31-C3204E6EFBFC}" srcOrd="4" destOrd="0" presId="urn:microsoft.com/office/officeart/2005/8/layout/radial1"/>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4" y="0"/>
            <a:ext cx="2971800" cy="496332"/>
          </a:xfrm>
          <a:prstGeom prst="rect">
            <a:avLst/>
          </a:prstGeom>
        </p:spPr>
        <p:txBody>
          <a:bodyPr vert="horz" lIns="91440" tIns="45720" rIns="91440" bIns="45720" rtlCol="0"/>
          <a:lstStyle>
            <a:lvl1pPr algn="r">
              <a:defRPr sz="1200"/>
            </a:lvl1pPr>
          </a:lstStyle>
          <a:p>
            <a:fld id="{101E7E9B-6A72-47BB-841D-BFFE4388B4D3}" type="datetimeFigureOut">
              <a:rPr lang="sv-SE" smtClean="0"/>
              <a:t>2018-03-19</a:t>
            </a:fld>
            <a:endParaRPr lang="sv-SE"/>
          </a:p>
        </p:txBody>
      </p:sp>
      <p:sp>
        <p:nvSpPr>
          <p:cNvPr id="4" name="Platshållare för sidfot 3"/>
          <p:cNvSpPr>
            <a:spLocks noGrp="1"/>
          </p:cNvSpPr>
          <p:nvPr>
            <p:ph type="ftr" sz="quarter" idx="2"/>
          </p:nvPr>
        </p:nvSpPr>
        <p:spPr>
          <a:xfrm>
            <a:off x="0" y="9428583"/>
            <a:ext cx="2971800" cy="496332"/>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4" y="9428583"/>
            <a:ext cx="2971800" cy="496332"/>
          </a:xfrm>
          <a:prstGeom prst="rect">
            <a:avLst/>
          </a:prstGeom>
        </p:spPr>
        <p:txBody>
          <a:bodyPr vert="horz" lIns="91440" tIns="45720" rIns="91440" bIns="45720" rtlCol="0" anchor="b"/>
          <a:lstStyle>
            <a:lvl1pPr algn="r">
              <a:defRPr sz="1200"/>
            </a:lvl1pPr>
          </a:lstStyle>
          <a:p>
            <a:fld id="{A009E145-FC53-4E5C-A97F-90A7B62F389E}" type="slidenum">
              <a:rPr lang="sv-SE" smtClean="0"/>
              <a:t>‹#›</a:t>
            </a:fld>
            <a:endParaRPr lang="sv-SE"/>
          </a:p>
        </p:txBody>
      </p:sp>
    </p:spTree>
    <p:extLst>
      <p:ext uri="{BB962C8B-B14F-4D97-AF65-F5344CB8AC3E}">
        <p14:creationId xmlns:p14="http://schemas.microsoft.com/office/powerpoint/2010/main" val="2077294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4" y="0"/>
            <a:ext cx="2971800" cy="496332"/>
          </a:xfrm>
          <a:prstGeom prst="rect">
            <a:avLst/>
          </a:prstGeom>
        </p:spPr>
        <p:txBody>
          <a:bodyPr vert="horz" lIns="91440" tIns="45720" rIns="91440" bIns="45720" rtlCol="0"/>
          <a:lstStyle>
            <a:lvl1pPr algn="r">
              <a:defRPr sz="1200"/>
            </a:lvl1pPr>
          </a:lstStyle>
          <a:p>
            <a:fld id="{D3B30883-7F2E-44B3-AAE9-D1BE85397D5F}" type="datetimeFigureOut">
              <a:rPr lang="sv-SE" smtClean="0"/>
              <a:t>2018-03-19</a:t>
            </a:fld>
            <a:endParaRPr lang="sv-SE"/>
          </a:p>
        </p:txBody>
      </p:sp>
      <p:sp>
        <p:nvSpPr>
          <p:cNvPr id="4" name="Platshållare för bildobjekt 3"/>
          <p:cNvSpPr>
            <a:spLocks noGrp="1" noRot="1" noChangeAspect="1"/>
          </p:cNvSpPr>
          <p:nvPr>
            <p:ph type="sldImg" idx="2"/>
          </p:nvPr>
        </p:nvSpPr>
        <p:spPr>
          <a:xfrm>
            <a:off x="947738" y="744538"/>
            <a:ext cx="4962525" cy="37226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1" y="4715154"/>
            <a:ext cx="5486400" cy="4466987"/>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9428583"/>
            <a:ext cx="2971800" cy="49633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4" y="9428583"/>
            <a:ext cx="2971800" cy="496332"/>
          </a:xfrm>
          <a:prstGeom prst="rect">
            <a:avLst/>
          </a:prstGeom>
        </p:spPr>
        <p:txBody>
          <a:bodyPr vert="horz" lIns="91440" tIns="45720" rIns="91440" bIns="45720" rtlCol="0" anchor="b"/>
          <a:lstStyle>
            <a:lvl1pPr algn="r">
              <a:defRPr sz="1200"/>
            </a:lvl1pPr>
          </a:lstStyle>
          <a:p>
            <a:fld id="{809C5ECC-D273-402C-8C73-A4DFCDB374B6}" type="slidenum">
              <a:rPr lang="sv-SE" smtClean="0"/>
              <a:t>‹#›</a:t>
            </a:fld>
            <a:endParaRPr lang="sv-SE"/>
          </a:p>
        </p:txBody>
      </p:sp>
    </p:spTree>
    <p:extLst>
      <p:ext uri="{BB962C8B-B14F-4D97-AF65-F5344CB8AC3E}">
        <p14:creationId xmlns:p14="http://schemas.microsoft.com/office/powerpoint/2010/main" val="2960453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lnSpc>
                <a:spcPct val="120000"/>
              </a:lnSpc>
              <a:tabLst>
                <a:tab pos="439738" algn="l"/>
              </a:tabLst>
            </a:pPr>
            <a:r>
              <a:rPr lang="sv-SE" sz="1200" dirty="0" smtClean="0">
                <a:solidFill>
                  <a:schemeClr val="tx1">
                    <a:lumMod val="65000"/>
                    <a:lumOff val="35000"/>
                  </a:schemeClr>
                </a:solidFill>
                <a:latin typeface="Arial"/>
                <a:cs typeface="Arial"/>
              </a:rPr>
              <a:t>Under senaste året har vi deltagit i utvecklingsarbete rörande strategisk samverkan under ledning av Region Skåne, med Eva Lundmark Nilsson och Ingvar Nilsson som mentorer. </a:t>
            </a:r>
          </a:p>
          <a:p>
            <a:pPr algn="l">
              <a:lnSpc>
                <a:spcPct val="120000"/>
              </a:lnSpc>
              <a:tabLst>
                <a:tab pos="439738" algn="l"/>
              </a:tabLst>
            </a:pPr>
            <a:r>
              <a:rPr lang="sv-SE" sz="1200" dirty="0" smtClean="0">
                <a:solidFill>
                  <a:schemeClr val="tx1">
                    <a:lumMod val="65000"/>
                    <a:lumOff val="35000"/>
                  </a:schemeClr>
                </a:solidFill>
                <a:latin typeface="Arial"/>
                <a:cs typeface="Arial"/>
              </a:rPr>
              <a:t>Utifrån detta projekt har organiseringen av samverkansarbetet förändrats. Tanken är att den strategiska samverkan ska utgå från kommunledningsnivå, via </a:t>
            </a:r>
            <a:r>
              <a:rPr lang="sv-SE" sz="1200" dirty="0" err="1" smtClean="0">
                <a:solidFill>
                  <a:schemeClr val="tx1">
                    <a:lumMod val="65000"/>
                    <a:lumOff val="35000"/>
                  </a:schemeClr>
                </a:solidFill>
                <a:latin typeface="Arial"/>
                <a:cs typeface="Arial"/>
              </a:rPr>
              <a:t>Buso</a:t>
            </a:r>
            <a:r>
              <a:rPr lang="sv-SE" sz="1200" dirty="0" smtClean="0">
                <a:solidFill>
                  <a:schemeClr val="tx1">
                    <a:lumMod val="65000"/>
                    <a:lumOff val="35000"/>
                  </a:schemeClr>
                </a:solidFill>
                <a:latin typeface="Arial"/>
                <a:cs typeface="Arial"/>
              </a:rPr>
              <a:t> på operativ nivå som utser och ger uppdrag till delmålsgrupper (utifrån de 4 delmålen) på verkställighetsnivå. </a:t>
            </a:r>
          </a:p>
          <a:p>
            <a:pPr algn="l">
              <a:lnSpc>
                <a:spcPct val="120000"/>
              </a:lnSpc>
              <a:tabLst>
                <a:tab pos="439738" algn="l"/>
              </a:tabLst>
            </a:pPr>
            <a:r>
              <a:rPr lang="sv-SE" sz="1200" dirty="0" smtClean="0">
                <a:solidFill>
                  <a:schemeClr val="tx1">
                    <a:lumMod val="65000"/>
                    <a:lumOff val="35000"/>
                  </a:schemeClr>
                </a:solidFill>
                <a:latin typeface="Arial"/>
                <a:cs typeface="Arial"/>
              </a:rPr>
              <a:t>Det viktiga är att flödet mellan nivåerna fungerar på båda håll och särskilt viktig att systemfel rapporteras.</a:t>
            </a:r>
          </a:p>
          <a:p>
            <a:endParaRPr lang="sv-SE" dirty="0" smtClean="0"/>
          </a:p>
          <a:p>
            <a:r>
              <a:rPr lang="sv-SE" sz="1200" b="0" i="0" u="none" strike="noStrike" kern="1200" baseline="0" dirty="0" smtClean="0">
                <a:solidFill>
                  <a:schemeClr val="tx1"/>
                </a:solidFill>
                <a:latin typeface="+mn-lt"/>
                <a:ea typeface="+mn-ea"/>
                <a:cs typeface="+mn-cs"/>
              </a:rPr>
              <a:t>Samverkansprojekt följer samma mönster; man identifierar ett behov, man startar ett projekt, man genomför det, man utvärderar det och man glömmer det. Och något år senare upprepar man precis samma mönster. Strategiskt perspektiv kring samverkan utifrån ett systemförändrande perspektiv, har vi organisationsstrukturer, styr- och uppföljningssystem samt resursfördelnings- och ersättningsystem som bidrar till att minska människor utanförskap och som dessutom är resurseffektiva? </a:t>
            </a:r>
          </a:p>
          <a:p>
            <a:endParaRPr lang="sv-SE" sz="1200" b="0" i="0" u="none" strike="noStrike" kern="1200" baseline="0" dirty="0" smtClean="0">
              <a:solidFill>
                <a:schemeClr val="tx1"/>
              </a:solidFill>
              <a:latin typeface="+mn-lt"/>
              <a:ea typeface="+mn-ea"/>
              <a:cs typeface="+mn-cs"/>
            </a:endParaRPr>
          </a:p>
          <a:p>
            <a:r>
              <a:rPr lang="sv-SE" sz="1200" b="0" i="0" u="none" strike="noStrike" kern="1200" baseline="0" dirty="0" smtClean="0">
                <a:solidFill>
                  <a:schemeClr val="tx1"/>
                </a:solidFill>
                <a:latin typeface="+mn-lt"/>
                <a:ea typeface="+mn-ea"/>
                <a:cs typeface="+mn-cs"/>
              </a:rPr>
              <a:t>Detta ger då möjlighet att ta ställning till om samverkan i huvudsak ska vara ett instrument för att lösa ett konkret problem kring en konkret målgrupp. Med detta, operativa och systemsmörjande perspektiv, blir samverkan ett instrument för att hantera, lösa och i viss mån därmed dölja eller osynliggöra de systemfel som leder till en ineffektiv resursanvändning. Och när man löst det för en viss målgrupp eller årsklass, så kommer det strax därefter en ny, eftersom grundproblemen kvarstår.</a:t>
            </a:r>
          </a:p>
          <a:p>
            <a:endParaRPr lang="sv-SE" sz="1200" b="0" i="0" u="none" strike="noStrike" kern="1200" baseline="0" dirty="0" smtClean="0">
              <a:solidFill>
                <a:schemeClr val="tx1"/>
              </a:solidFill>
              <a:latin typeface="+mn-lt"/>
              <a:ea typeface="+mn-ea"/>
              <a:cs typeface="+mn-cs"/>
            </a:endParaRPr>
          </a:p>
          <a:p>
            <a:r>
              <a:rPr lang="sv-SE" sz="1200" b="0" i="0" u="none" strike="noStrike" kern="1200" baseline="0" dirty="0" smtClean="0">
                <a:solidFill>
                  <a:schemeClr val="tx1"/>
                </a:solidFill>
                <a:latin typeface="+mn-lt"/>
                <a:ea typeface="+mn-ea"/>
                <a:cs typeface="+mn-cs"/>
              </a:rPr>
              <a:t>Ett nytt ”</a:t>
            </a:r>
            <a:r>
              <a:rPr lang="sv-SE" sz="1200" b="0" i="0" u="none" strike="noStrike" kern="1200" baseline="0" dirty="0" err="1" smtClean="0">
                <a:solidFill>
                  <a:schemeClr val="tx1"/>
                </a:solidFill>
                <a:latin typeface="+mn-lt"/>
                <a:ea typeface="+mn-ea"/>
                <a:cs typeface="+mn-cs"/>
              </a:rPr>
              <a:t>mindset</a:t>
            </a:r>
            <a:r>
              <a:rPr lang="sv-SE" sz="1200" b="0" i="0" u="none" strike="noStrike" kern="1200" baseline="0" dirty="0" smtClean="0">
                <a:solidFill>
                  <a:schemeClr val="tx1"/>
                </a:solidFill>
                <a:latin typeface="+mn-lt"/>
                <a:ea typeface="+mn-ea"/>
                <a:cs typeface="+mn-cs"/>
              </a:rPr>
              <a:t>” baserat på långsiktighet, gränsöverskridande och helhetssyn och fler insatser som är tidigare, preventiva, uthålliga och kunskapsbaserade. Konsekvenser i form av beslut, handlingar och inte minst att man skapar någon form av gränsöverskridande ledningsorganisation som har just detta strategiska perspektiv. Styrning och ledning mot gemensamma och övergripande mål kommer att vara helt avgörande för att lyckas med detta. Denna ledningsorganisation är nödvändig för att kunna ta beslut om de språng, eller förändringar som behöver göras. Beslut av både komplex och övergripande art kring resursfördelningsmodeller, ersättningsystem eller tillgång till social investeringskapital eller organisationsstruktur.</a:t>
            </a:r>
          </a:p>
          <a:p>
            <a:endParaRPr lang="sv-SE" dirty="0"/>
          </a:p>
        </p:txBody>
      </p:sp>
      <p:sp>
        <p:nvSpPr>
          <p:cNvPr id="4" name="Platshållare för bildnummer 3"/>
          <p:cNvSpPr>
            <a:spLocks noGrp="1"/>
          </p:cNvSpPr>
          <p:nvPr>
            <p:ph type="sldNum" sz="quarter" idx="10"/>
          </p:nvPr>
        </p:nvSpPr>
        <p:spPr/>
        <p:txBody>
          <a:bodyPr/>
          <a:lstStyle/>
          <a:p>
            <a:fld id="{BFFEA3D6-8E22-1845-BA71-E5846365705F}" type="slidenum">
              <a:rPr lang="sv-SE" smtClean="0"/>
              <a:t>10</a:t>
            </a:fld>
            <a:endParaRPr lang="sv-SE"/>
          </a:p>
        </p:txBody>
      </p:sp>
    </p:spTree>
    <p:extLst>
      <p:ext uri="{BB962C8B-B14F-4D97-AF65-F5344CB8AC3E}">
        <p14:creationId xmlns:p14="http://schemas.microsoft.com/office/powerpoint/2010/main" val="3819809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p:cNvSpPr>
            <a:spLocks noGrp="1" noRot="1" noChangeAspect="1" noTextEdit="1"/>
          </p:cNvSpPr>
          <p:nvPr>
            <p:ph type="sldImg"/>
          </p:nvPr>
        </p:nvSpPr>
        <p:spPr>
          <a:xfrm>
            <a:off x="947738" y="744538"/>
            <a:ext cx="4962525" cy="3722687"/>
          </a:xfrm>
          <a:ln/>
        </p:spPr>
      </p:sp>
      <p:sp>
        <p:nvSpPr>
          <p:cNvPr id="186371" name="Notes Placeholder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sv-SE"/>
          </a:p>
        </p:txBody>
      </p:sp>
      <p:sp>
        <p:nvSpPr>
          <p:cNvPr id="186372"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57A3978B-F318-EA4F-B296-6401EE05BD83}" type="slidenum">
              <a:rPr lang="en-US"/>
              <a:pPr eaLnBrk="1" hangingPunct="1"/>
              <a:t>19</a:t>
            </a:fld>
            <a:endParaRPr lang="en-US"/>
          </a:p>
        </p:txBody>
      </p:sp>
    </p:spTree>
    <p:extLst>
      <p:ext uri="{BB962C8B-B14F-4D97-AF65-F5344CB8AC3E}">
        <p14:creationId xmlns:p14="http://schemas.microsoft.com/office/powerpoint/2010/main" val="3007559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xfrm>
            <a:off x="947738" y="744538"/>
            <a:ext cx="4962525" cy="3722687"/>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3005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sv-SE" smtClean="0"/>
          </a:p>
        </p:txBody>
      </p:sp>
      <p:sp>
        <p:nvSpPr>
          <p:cNvPr id="35844" name="Slide Number Placeholder 3"/>
          <p:cNvSpPr>
            <a:spLocks noGrp="1"/>
          </p:cNvSpPr>
          <p:nvPr>
            <p:ph type="sldNum" sz="quarter" idx="5"/>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E2B0268-C391-4B06-B126-CE4C20C8311A}" type="slidenum">
              <a:rPr lang="en-US" smtClean="0"/>
              <a:pPr eaLnBrk="1" hangingPunct="1">
                <a:defRPr/>
              </a:pPr>
              <a:t>23</a:t>
            </a:fld>
            <a:endParaRPr lang="en-US" smtClean="0"/>
          </a:p>
        </p:txBody>
      </p:sp>
    </p:spTree>
    <p:extLst>
      <p:ext uri="{BB962C8B-B14F-4D97-AF65-F5344CB8AC3E}">
        <p14:creationId xmlns:p14="http://schemas.microsoft.com/office/powerpoint/2010/main" val="3805630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8BBE0962-CE01-4FCA-B948-EEEA367B3C46}" type="datetimeFigureOut">
              <a:rPr lang="sv-SE" smtClean="0"/>
              <a:t>2018-03-19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B17B5D1-9073-4597-8704-19B8E7EEBA33}" type="slidenum">
              <a:rPr lang="sv-SE" smtClean="0"/>
              <a:t>‹#›</a:t>
            </a:fld>
            <a:endParaRPr lang="sv-SE"/>
          </a:p>
        </p:txBody>
      </p:sp>
    </p:spTree>
    <p:extLst>
      <p:ext uri="{BB962C8B-B14F-4D97-AF65-F5344CB8AC3E}">
        <p14:creationId xmlns:p14="http://schemas.microsoft.com/office/powerpoint/2010/main" val="3200073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8BBE0962-CE01-4FCA-B948-EEEA367B3C46}" type="datetimeFigureOut">
              <a:rPr lang="sv-SE" smtClean="0"/>
              <a:t>2018-03-19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B17B5D1-9073-4597-8704-19B8E7EEBA33}" type="slidenum">
              <a:rPr lang="sv-SE" smtClean="0"/>
              <a:t>‹#›</a:t>
            </a:fld>
            <a:endParaRPr lang="sv-SE"/>
          </a:p>
        </p:txBody>
      </p:sp>
    </p:spTree>
    <p:extLst>
      <p:ext uri="{BB962C8B-B14F-4D97-AF65-F5344CB8AC3E}">
        <p14:creationId xmlns:p14="http://schemas.microsoft.com/office/powerpoint/2010/main" val="3779344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8BBE0962-CE01-4FCA-B948-EEEA367B3C46}" type="datetimeFigureOut">
              <a:rPr lang="sv-SE" smtClean="0"/>
              <a:t>2018-03-19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B17B5D1-9073-4597-8704-19B8E7EEBA33}" type="slidenum">
              <a:rPr lang="sv-SE" smtClean="0"/>
              <a:t>‹#›</a:t>
            </a:fld>
            <a:endParaRPr lang="sv-SE"/>
          </a:p>
        </p:txBody>
      </p:sp>
    </p:spTree>
    <p:extLst>
      <p:ext uri="{BB962C8B-B14F-4D97-AF65-F5344CB8AC3E}">
        <p14:creationId xmlns:p14="http://schemas.microsoft.com/office/powerpoint/2010/main" val="339628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8BBE0962-CE01-4FCA-B948-EEEA367B3C46}" type="datetimeFigureOut">
              <a:rPr lang="sv-SE" smtClean="0"/>
              <a:t>2018-03-19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B17B5D1-9073-4597-8704-19B8E7EEBA33}" type="slidenum">
              <a:rPr lang="sv-SE" smtClean="0"/>
              <a:t>‹#›</a:t>
            </a:fld>
            <a:endParaRPr lang="sv-SE"/>
          </a:p>
        </p:txBody>
      </p:sp>
    </p:spTree>
    <p:extLst>
      <p:ext uri="{BB962C8B-B14F-4D97-AF65-F5344CB8AC3E}">
        <p14:creationId xmlns:p14="http://schemas.microsoft.com/office/powerpoint/2010/main" val="3232271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8BBE0962-CE01-4FCA-B948-EEEA367B3C46}" type="datetimeFigureOut">
              <a:rPr lang="sv-SE" smtClean="0"/>
              <a:t>2018-03-19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B17B5D1-9073-4597-8704-19B8E7EEBA33}" type="slidenum">
              <a:rPr lang="sv-SE" smtClean="0"/>
              <a:t>‹#›</a:t>
            </a:fld>
            <a:endParaRPr lang="sv-SE"/>
          </a:p>
        </p:txBody>
      </p:sp>
    </p:spTree>
    <p:extLst>
      <p:ext uri="{BB962C8B-B14F-4D97-AF65-F5344CB8AC3E}">
        <p14:creationId xmlns:p14="http://schemas.microsoft.com/office/powerpoint/2010/main" val="2399479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8BBE0962-CE01-4FCA-B948-EEEA367B3C46}" type="datetimeFigureOut">
              <a:rPr lang="sv-SE" smtClean="0"/>
              <a:t>2018-03-19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B17B5D1-9073-4597-8704-19B8E7EEBA33}" type="slidenum">
              <a:rPr lang="sv-SE" smtClean="0"/>
              <a:t>‹#›</a:t>
            </a:fld>
            <a:endParaRPr lang="sv-SE"/>
          </a:p>
        </p:txBody>
      </p:sp>
    </p:spTree>
    <p:extLst>
      <p:ext uri="{BB962C8B-B14F-4D97-AF65-F5344CB8AC3E}">
        <p14:creationId xmlns:p14="http://schemas.microsoft.com/office/powerpoint/2010/main" val="3038445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8BBE0962-CE01-4FCA-B948-EEEA367B3C46}" type="datetimeFigureOut">
              <a:rPr lang="sv-SE" smtClean="0"/>
              <a:t>2018-03-19</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7B17B5D1-9073-4597-8704-19B8E7EEBA33}" type="slidenum">
              <a:rPr lang="sv-SE" smtClean="0"/>
              <a:t>‹#›</a:t>
            </a:fld>
            <a:endParaRPr lang="sv-SE"/>
          </a:p>
        </p:txBody>
      </p:sp>
    </p:spTree>
    <p:extLst>
      <p:ext uri="{BB962C8B-B14F-4D97-AF65-F5344CB8AC3E}">
        <p14:creationId xmlns:p14="http://schemas.microsoft.com/office/powerpoint/2010/main" val="2041297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8BBE0962-CE01-4FCA-B948-EEEA367B3C46}" type="datetimeFigureOut">
              <a:rPr lang="sv-SE" smtClean="0"/>
              <a:t>2018-03-19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7B17B5D1-9073-4597-8704-19B8E7EEBA33}" type="slidenum">
              <a:rPr lang="sv-SE" smtClean="0"/>
              <a:t>‹#›</a:t>
            </a:fld>
            <a:endParaRPr lang="sv-SE"/>
          </a:p>
        </p:txBody>
      </p:sp>
    </p:spTree>
    <p:extLst>
      <p:ext uri="{BB962C8B-B14F-4D97-AF65-F5344CB8AC3E}">
        <p14:creationId xmlns:p14="http://schemas.microsoft.com/office/powerpoint/2010/main" val="207834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8BBE0962-CE01-4FCA-B948-EEEA367B3C46}" type="datetimeFigureOut">
              <a:rPr lang="sv-SE" smtClean="0"/>
              <a:t>2018-03-19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7B17B5D1-9073-4597-8704-19B8E7EEBA33}" type="slidenum">
              <a:rPr lang="sv-SE" smtClean="0"/>
              <a:t>‹#›</a:t>
            </a:fld>
            <a:endParaRPr lang="sv-SE"/>
          </a:p>
        </p:txBody>
      </p:sp>
    </p:spTree>
    <p:extLst>
      <p:ext uri="{BB962C8B-B14F-4D97-AF65-F5344CB8AC3E}">
        <p14:creationId xmlns:p14="http://schemas.microsoft.com/office/powerpoint/2010/main" val="840341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8BBE0962-CE01-4FCA-B948-EEEA367B3C46}" type="datetimeFigureOut">
              <a:rPr lang="sv-SE" smtClean="0"/>
              <a:t>2018-03-19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B17B5D1-9073-4597-8704-19B8E7EEBA33}" type="slidenum">
              <a:rPr lang="sv-SE" smtClean="0"/>
              <a:t>‹#›</a:t>
            </a:fld>
            <a:endParaRPr lang="sv-SE"/>
          </a:p>
        </p:txBody>
      </p:sp>
    </p:spTree>
    <p:extLst>
      <p:ext uri="{BB962C8B-B14F-4D97-AF65-F5344CB8AC3E}">
        <p14:creationId xmlns:p14="http://schemas.microsoft.com/office/powerpoint/2010/main" val="2118410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8BBE0962-CE01-4FCA-B948-EEEA367B3C46}" type="datetimeFigureOut">
              <a:rPr lang="sv-SE" smtClean="0"/>
              <a:t>2018-03-19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B17B5D1-9073-4597-8704-19B8E7EEBA33}" type="slidenum">
              <a:rPr lang="sv-SE" smtClean="0"/>
              <a:t>‹#›</a:t>
            </a:fld>
            <a:endParaRPr lang="sv-SE"/>
          </a:p>
        </p:txBody>
      </p:sp>
    </p:spTree>
    <p:extLst>
      <p:ext uri="{BB962C8B-B14F-4D97-AF65-F5344CB8AC3E}">
        <p14:creationId xmlns:p14="http://schemas.microsoft.com/office/powerpoint/2010/main" val="3643279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BE0962-CE01-4FCA-B948-EEEA367B3C46}" type="datetimeFigureOut">
              <a:rPr lang="sv-SE" smtClean="0"/>
              <a:t>2018-03-19</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17B5D1-9073-4597-8704-19B8E7EEBA33}" type="slidenum">
              <a:rPr lang="sv-SE" smtClean="0"/>
              <a:t>‹#›</a:t>
            </a:fld>
            <a:endParaRPr lang="sv-SE"/>
          </a:p>
        </p:txBody>
      </p:sp>
    </p:spTree>
    <p:extLst>
      <p:ext uri="{BB962C8B-B14F-4D97-AF65-F5344CB8AC3E}">
        <p14:creationId xmlns:p14="http://schemas.microsoft.com/office/powerpoint/2010/main" val="1638853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Microsoft_PowerPoint_97-2003-presentation1.ppt"/><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Microsoft_PowerPoint_97-2003-presentation2.ppt"/><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ubrik 3"/>
          <p:cNvSpPr>
            <a:spLocks noGrp="1"/>
          </p:cNvSpPr>
          <p:nvPr>
            <p:ph type="ctrTitle"/>
          </p:nvPr>
        </p:nvSpPr>
        <p:spPr>
          <a:xfrm>
            <a:off x="685800" y="2130425"/>
            <a:ext cx="7772400" cy="2954338"/>
          </a:xfrm>
          <a:solidFill>
            <a:srgbClr val="FFFF00"/>
          </a:solidFill>
        </p:spPr>
        <p:txBody>
          <a:bodyPr/>
          <a:lstStyle/>
          <a:p>
            <a:r>
              <a:rPr lang="sv-SE" altLang="sv-SE" sz="7200" b="1" dirty="0" smtClean="0"/>
              <a:t>ATT SAMVERKA</a:t>
            </a:r>
          </a:p>
        </p:txBody>
      </p:sp>
    </p:spTree>
    <p:extLst>
      <p:ext uri="{BB962C8B-B14F-4D97-AF65-F5344CB8AC3E}">
        <p14:creationId xmlns:p14="http://schemas.microsoft.com/office/powerpoint/2010/main" val="42548886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llips 15"/>
          <p:cNvSpPr/>
          <p:nvPr/>
        </p:nvSpPr>
        <p:spPr>
          <a:xfrm>
            <a:off x="324738" y="5565657"/>
            <a:ext cx="1150919" cy="1080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Slide Number Placeholder 5"/>
          <p:cNvSpPr txBox="1">
            <a:spLocks/>
          </p:cNvSpPr>
          <p:nvPr/>
        </p:nvSpPr>
        <p:spPr>
          <a:xfrm>
            <a:off x="8230003" y="298091"/>
            <a:ext cx="509245" cy="365125"/>
          </a:xfrm>
          <a:prstGeom prst="rect">
            <a:avLst/>
          </a:prstGeom>
        </p:spPr>
        <p:txBody>
          <a:bodyPr vert="horz" lIns="91440" tIns="45720" rIns="91440" bIns="45720" rtlCol="0" anchor="ctr"/>
          <a:lstStyle>
            <a:defPPr>
              <a:defRPr lang="sv-SE"/>
            </a:defPPr>
            <a:lvl1pPr marL="0" algn="l" defTabSz="914400" rtl="0" eaLnBrk="1" latinLnBrk="0" hangingPunct="1">
              <a:defRPr sz="9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20C4BE06-A468-194D-AD63-34D363E77A6A}" type="slidenum">
              <a:rPr lang="sv-SE" smtClean="0">
                <a:latin typeface="Arial"/>
                <a:cs typeface="Arial"/>
              </a:rPr>
              <a:pPr algn="r"/>
              <a:t>10</a:t>
            </a:fld>
            <a:endParaRPr lang="sv-SE" dirty="0">
              <a:latin typeface="Arial"/>
              <a:cs typeface="Arial"/>
            </a:endParaRPr>
          </a:p>
        </p:txBody>
      </p:sp>
      <p:graphicFrame>
        <p:nvGraphicFramePr>
          <p:cNvPr id="2" name="Diagram 1"/>
          <p:cNvGraphicFramePr/>
          <p:nvPr>
            <p:extLst>
              <p:ext uri="{D42A27DB-BD31-4B8C-83A1-F6EECF244321}">
                <p14:modId xmlns:p14="http://schemas.microsoft.com/office/powerpoint/2010/main" val="1697356811"/>
              </p:ext>
            </p:extLst>
          </p:nvPr>
        </p:nvGraphicFramePr>
        <p:xfrm>
          <a:off x="247014" y="231569"/>
          <a:ext cx="8613862" cy="64127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llips 2"/>
          <p:cNvSpPr/>
          <p:nvPr/>
        </p:nvSpPr>
        <p:spPr>
          <a:xfrm>
            <a:off x="1550566" y="2307198"/>
            <a:ext cx="1322390" cy="1239143"/>
          </a:xfrm>
          <a:prstGeom prst="ellipse">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textruta 4"/>
          <p:cNvSpPr txBox="1"/>
          <p:nvPr/>
        </p:nvSpPr>
        <p:spPr>
          <a:xfrm>
            <a:off x="1550938" y="2506140"/>
            <a:ext cx="1322390" cy="630942"/>
          </a:xfrm>
          <a:prstGeom prst="rect">
            <a:avLst/>
          </a:prstGeom>
          <a:noFill/>
        </p:spPr>
        <p:txBody>
          <a:bodyPr wrap="square" rtlCol="0">
            <a:spAutoFit/>
          </a:bodyPr>
          <a:lstStyle/>
          <a:p>
            <a:pPr algn="ctr"/>
            <a:r>
              <a:rPr lang="sv-SE" sz="700" dirty="0" smtClean="0">
                <a:solidFill>
                  <a:schemeClr val="tx2"/>
                </a:solidFill>
              </a:rPr>
              <a:t>Barn/unga/ föräldrar/familjer erbjuds det stöd de behöver för att barnet/den unga ska uppnå en god fysisk och psykisk hälsa</a:t>
            </a:r>
            <a:endParaRPr lang="sv-SE" sz="700" dirty="0">
              <a:solidFill>
                <a:schemeClr val="tx2"/>
              </a:solidFill>
            </a:endParaRPr>
          </a:p>
        </p:txBody>
      </p:sp>
      <p:sp>
        <p:nvSpPr>
          <p:cNvPr id="11" name="Ellips 10"/>
          <p:cNvSpPr/>
          <p:nvPr/>
        </p:nvSpPr>
        <p:spPr>
          <a:xfrm>
            <a:off x="482465" y="3031548"/>
            <a:ext cx="1191009" cy="1190049"/>
          </a:xfrm>
          <a:prstGeom prst="ellipse">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textruta 11"/>
          <p:cNvSpPr txBox="1"/>
          <p:nvPr/>
        </p:nvSpPr>
        <p:spPr>
          <a:xfrm>
            <a:off x="520884" y="3242737"/>
            <a:ext cx="1051610" cy="415498"/>
          </a:xfrm>
          <a:prstGeom prst="rect">
            <a:avLst/>
          </a:prstGeom>
          <a:noFill/>
        </p:spPr>
        <p:txBody>
          <a:bodyPr wrap="square" rtlCol="0">
            <a:spAutoFit/>
          </a:bodyPr>
          <a:lstStyle/>
          <a:p>
            <a:pPr algn="ctr"/>
            <a:r>
              <a:rPr lang="sv-SE" sz="700" dirty="0" smtClean="0">
                <a:solidFill>
                  <a:schemeClr val="tx2"/>
                </a:solidFill>
              </a:rPr>
              <a:t>Barn och unga har en god förskole- skolmiljö och en trygg fritid</a:t>
            </a:r>
            <a:endParaRPr lang="sv-SE" sz="700" dirty="0">
              <a:solidFill>
                <a:schemeClr val="tx2"/>
              </a:solidFill>
            </a:endParaRPr>
          </a:p>
        </p:txBody>
      </p:sp>
      <p:sp>
        <p:nvSpPr>
          <p:cNvPr id="13" name="Ellips 12"/>
          <p:cNvSpPr/>
          <p:nvPr/>
        </p:nvSpPr>
        <p:spPr>
          <a:xfrm>
            <a:off x="229253" y="4301390"/>
            <a:ext cx="1196843" cy="1151620"/>
          </a:xfrm>
          <a:prstGeom prst="ellipse">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textruta 13"/>
          <p:cNvSpPr txBox="1"/>
          <p:nvPr/>
        </p:nvSpPr>
        <p:spPr>
          <a:xfrm>
            <a:off x="273729" y="4411367"/>
            <a:ext cx="902160" cy="415498"/>
          </a:xfrm>
          <a:prstGeom prst="rect">
            <a:avLst/>
          </a:prstGeom>
          <a:noFill/>
        </p:spPr>
        <p:txBody>
          <a:bodyPr wrap="square" rtlCol="0">
            <a:spAutoFit/>
          </a:bodyPr>
          <a:lstStyle/>
          <a:p>
            <a:pPr algn="ctr"/>
            <a:r>
              <a:rPr lang="sv-SE" sz="700" dirty="0" smtClean="0">
                <a:solidFill>
                  <a:schemeClr val="tx2"/>
                </a:solidFill>
              </a:rPr>
              <a:t>Barn och unga har reellt inflytande i frågor som rör dem</a:t>
            </a:r>
            <a:endParaRPr lang="sv-SE" sz="700" dirty="0">
              <a:solidFill>
                <a:schemeClr val="tx2"/>
              </a:solidFill>
            </a:endParaRPr>
          </a:p>
        </p:txBody>
      </p:sp>
      <p:cxnSp>
        <p:nvCxnSpPr>
          <p:cNvPr id="10" name="Rak 9"/>
          <p:cNvCxnSpPr/>
          <p:nvPr/>
        </p:nvCxnSpPr>
        <p:spPr>
          <a:xfrm>
            <a:off x="2420144" y="3509147"/>
            <a:ext cx="148208" cy="16175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622464" y="3920425"/>
            <a:ext cx="357249" cy="35507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a:off x="1426096" y="4965171"/>
            <a:ext cx="324551"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Rak 22"/>
          <p:cNvCxnSpPr/>
          <p:nvPr/>
        </p:nvCxnSpPr>
        <p:spPr>
          <a:xfrm flipV="1">
            <a:off x="1521580" y="5829267"/>
            <a:ext cx="458132" cy="27645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Likbent triangel 24"/>
          <p:cNvSpPr/>
          <p:nvPr/>
        </p:nvSpPr>
        <p:spPr>
          <a:xfrm>
            <a:off x="181483" y="224305"/>
            <a:ext cx="742950" cy="205392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9" name="Rak pil 28"/>
          <p:cNvCxnSpPr/>
          <p:nvPr/>
        </p:nvCxnSpPr>
        <p:spPr>
          <a:xfrm flipH="1" flipV="1">
            <a:off x="1572496" y="1090432"/>
            <a:ext cx="1487337" cy="1152128"/>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4" name="Rubrik 3"/>
          <p:cNvSpPr>
            <a:spLocks noGrp="1"/>
          </p:cNvSpPr>
          <p:nvPr>
            <p:ph type="title"/>
          </p:nvPr>
        </p:nvSpPr>
        <p:spPr>
          <a:xfrm>
            <a:off x="1235159" y="269776"/>
            <a:ext cx="5702057" cy="1143000"/>
          </a:xfrm>
        </p:spPr>
        <p:txBody>
          <a:bodyPr>
            <a:normAutofit/>
          </a:bodyPr>
          <a:lstStyle/>
          <a:p>
            <a:r>
              <a:rPr lang="sv-SE" sz="2900" dirty="0" smtClean="0"/>
              <a:t>Samverkansstruktur från 2017 </a:t>
            </a:r>
            <a:endParaRPr lang="sv-SE" sz="2900" dirty="0"/>
          </a:p>
        </p:txBody>
      </p:sp>
      <p:sp>
        <p:nvSpPr>
          <p:cNvPr id="27" name="Ellips 26"/>
          <p:cNvSpPr/>
          <p:nvPr/>
        </p:nvSpPr>
        <p:spPr>
          <a:xfrm>
            <a:off x="324738" y="5616621"/>
            <a:ext cx="1196843" cy="1151620"/>
          </a:xfrm>
          <a:prstGeom prst="ellipse">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textruta 27"/>
          <p:cNvSpPr txBox="1"/>
          <p:nvPr/>
        </p:nvSpPr>
        <p:spPr>
          <a:xfrm>
            <a:off x="421454" y="5730115"/>
            <a:ext cx="944994" cy="523220"/>
          </a:xfrm>
          <a:prstGeom prst="rect">
            <a:avLst/>
          </a:prstGeom>
          <a:noFill/>
        </p:spPr>
        <p:txBody>
          <a:bodyPr wrap="square" rtlCol="0">
            <a:spAutoFit/>
          </a:bodyPr>
          <a:lstStyle/>
          <a:p>
            <a:pPr algn="ctr"/>
            <a:r>
              <a:rPr lang="sv-SE" sz="700" dirty="0" smtClean="0">
                <a:solidFill>
                  <a:schemeClr val="tx2"/>
                </a:solidFill>
              </a:rPr>
              <a:t>Barn och unga använder inte tobak, alkohol, narkotika eller andra droger</a:t>
            </a:r>
            <a:endParaRPr lang="sv-SE" sz="700" dirty="0">
              <a:solidFill>
                <a:schemeClr val="tx2"/>
              </a:solidFill>
            </a:endParaRPr>
          </a:p>
        </p:txBody>
      </p:sp>
      <p:sp>
        <p:nvSpPr>
          <p:cNvPr id="30" name="Likbent triangel 29"/>
          <p:cNvSpPr/>
          <p:nvPr/>
        </p:nvSpPr>
        <p:spPr>
          <a:xfrm>
            <a:off x="396550" y="213615"/>
            <a:ext cx="742950" cy="205392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Likbent triangel 30"/>
          <p:cNvSpPr/>
          <p:nvPr/>
        </p:nvSpPr>
        <p:spPr>
          <a:xfrm>
            <a:off x="623498" y="222952"/>
            <a:ext cx="742950" cy="2053920"/>
          </a:xfrm>
          <a:prstGeom prs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8" name="Bildobjekt 37"/>
          <p:cNvPicPr>
            <a:picLocks noChangeAspect="1"/>
          </p:cNvPicPr>
          <p:nvPr/>
        </p:nvPicPr>
        <p:blipFill rotWithShape="1">
          <a:blip r:embed="rId8">
            <a:extLst>
              <a:ext uri="{28A0092B-C50C-407E-A947-70E740481C1C}">
                <a14:useLocalDpi xmlns:a14="http://schemas.microsoft.com/office/drawing/2010/main" val="0"/>
              </a:ext>
            </a:extLst>
          </a:blip>
          <a:srcRect l="84014" t="82254"/>
          <a:stretch/>
        </p:blipFill>
        <p:spPr>
          <a:xfrm>
            <a:off x="7682248" y="5640947"/>
            <a:ext cx="1461752" cy="1217053"/>
          </a:xfrm>
          <a:prstGeom prst="rect">
            <a:avLst/>
          </a:prstGeom>
        </p:spPr>
      </p:pic>
    </p:spTree>
    <p:extLst>
      <p:ext uri="{BB962C8B-B14F-4D97-AF65-F5344CB8AC3E}">
        <p14:creationId xmlns:p14="http://schemas.microsoft.com/office/powerpoint/2010/main" val="4080319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endParaRPr lang="sv-SE"/>
          </a:p>
        </p:txBody>
      </p:sp>
      <p:graphicFrame>
        <p:nvGraphicFramePr>
          <p:cNvPr id="4" name="Object 3"/>
          <p:cNvGraphicFramePr>
            <a:graphicFrameLocks noChangeAspect="1"/>
          </p:cNvGraphicFramePr>
          <p:nvPr>
            <p:extLst>
              <p:ext uri="{D42A27DB-BD31-4B8C-83A1-F6EECF244321}">
                <p14:modId xmlns:p14="http://schemas.microsoft.com/office/powerpoint/2010/main" val="1272086672"/>
              </p:ext>
            </p:extLst>
          </p:nvPr>
        </p:nvGraphicFramePr>
        <p:xfrm>
          <a:off x="0" y="-457200"/>
          <a:ext cx="9144000" cy="7315200"/>
        </p:xfrm>
        <a:graphic>
          <a:graphicData uri="http://schemas.openxmlformats.org/presentationml/2006/ole">
            <mc:AlternateContent xmlns:mc="http://schemas.openxmlformats.org/markup-compatibility/2006">
              <mc:Choice xmlns:v="urn:schemas-microsoft-com:vml" Requires="v">
                <p:oleObj spid="_x0000_s87121" name="Slide" r:id="rId3" imgW="4133850" imgH="3100388" progId="PowerPoint.Show.8">
                  <p:embed/>
                </p:oleObj>
              </mc:Choice>
              <mc:Fallback>
                <p:oleObj name="Slide" r:id="rId3" imgW="4133850" imgH="3100388" progId="PowerPoint.Show.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
                        <a:ext cx="9144000" cy="7315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3730115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xhörning 3"/>
          <p:cNvSpPr/>
          <p:nvPr/>
        </p:nvSpPr>
        <p:spPr>
          <a:xfrm>
            <a:off x="1619672" y="1988840"/>
            <a:ext cx="2592288" cy="2304256"/>
          </a:xfrm>
          <a:prstGeom prst="hexagon">
            <a:avLst>
              <a:gd name="adj" fmla="val 26881"/>
              <a:gd name="vf" fmla="val 115470"/>
            </a:avLst>
          </a:prstGeom>
          <a:solidFill>
            <a:srgbClr val="FFFF00"/>
          </a:solidFill>
          <a:ln w="57150" cmpd="sng"/>
        </p:spPr>
        <p:style>
          <a:lnRef idx="2">
            <a:schemeClr val="dk1"/>
          </a:lnRef>
          <a:fillRef idx="1">
            <a:schemeClr val="lt1"/>
          </a:fillRef>
          <a:effectRef idx="0">
            <a:schemeClr val="dk1"/>
          </a:effectRef>
          <a:fontRef idx="minor">
            <a:schemeClr val="dk1"/>
          </a:fontRef>
        </p:style>
        <p:txBody>
          <a:bodyPr rtlCol="0" anchor="ctr"/>
          <a:lstStyle/>
          <a:p>
            <a:pPr algn="ctr"/>
            <a:r>
              <a:rPr lang="sv-SE" sz="2400" b="1" dirty="0" smtClean="0"/>
              <a:t>UPPDRAGS-GIVARE</a:t>
            </a:r>
            <a:endParaRPr lang="sv-SE" sz="2400" b="1" dirty="0"/>
          </a:p>
        </p:txBody>
      </p:sp>
      <p:sp>
        <p:nvSpPr>
          <p:cNvPr id="5" name="Sexhörning 4"/>
          <p:cNvSpPr/>
          <p:nvPr/>
        </p:nvSpPr>
        <p:spPr>
          <a:xfrm>
            <a:off x="5004048" y="1988840"/>
            <a:ext cx="2592288" cy="2304256"/>
          </a:xfrm>
          <a:prstGeom prst="hexagon">
            <a:avLst>
              <a:gd name="adj" fmla="val 26881"/>
              <a:gd name="vf" fmla="val 115470"/>
            </a:avLst>
          </a:prstGeom>
          <a:solidFill>
            <a:srgbClr val="FFFF00"/>
          </a:solidFill>
          <a:ln w="57150" cmpd="sng"/>
        </p:spPr>
        <p:style>
          <a:lnRef idx="2">
            <a:schemeClr val="dk1"/>
          </a:lnRef>
          <a:fillRef idx="1">
            <a:schemeClr val="lt1"/>
          </a:fillRef>
          <a:effectRef idx="0">
            <a:schemeClr val="dk1"/>
          </a:effectRef>
          <a:fontRef idx="minor">
            <a:schemeClr val="dk1"/>
          </a:fontRef>
        </p:style>
        <p:txBody>
          <a:bodyPr rtlCol="0" anchor="ctr"/>
          <a:lstStyle/>
          <a:p>
            <a:pPr algn="ctr"/>
            <a:r>
              <a:rPr lang="sv-SE" sz="2400" b="1" dirty="0" smtClean="0"/>
              <a:t>UPPDRAGS-TAGARE</a:t>
            </a:r>
            <a:endParaRPr lang="sv-SE" sz="2400" b="1" dirty="0"/>
          </a:p>
        </p:txBody>
      </p:sp>
      <p:cxnSp>
        <p:nvCxnSpPr>
          <p:cNvPr id="7" name="Rak pil 6"/>
          <p:cNvCxnSpPr/>
          <p:nvPr/>
        </p:nvCxnSpPr>
        <p:spPr>
          <a:xfrm>
            <a:off x="4067944" y="2636912"/>
            <a:ext cx="1080120" cy="0"/>
          </a:xfrm>
          <a:prstGeom prst="straightConnector1">
            <a:avLst/>
          </a:prstGeom>
          <a:ln w="57150" cmpd="sng">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cxnSp>
        <p:nvCxnSpPr>
          <p:cNvPr id="8" name="Rak pil 7"/>
          <p:cNvCxnSpPr/>
          <p:nvPr/>
        </p:nvCxnSpPr>
        <p:spPr>
          <a:xfrm>
            <a:off x="4067944" y="3573016"/>
            <a:ext cx="1080120" cy="0"/>
          </a:xfrm>
          <a:prstGeom prst="straightConnector1">
            <a:avLst/>
          </a:prstGeom>
          <a:ln w="57150" cmpd="sng">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9" name="textruta 8"/>
          <p:cNvSpPr txBox="1"/>
          <p:nvPr/>
        </p:nvSpPr>
        <p:spPr>
          <a:xfrm>
            <a:off x="3601367" y="764704"/>
            <a:ext cx="1889259" cy="1077218"/>
          </a:xfrm>
          <a:prstGeom prst="rect">
            <a:avLst/>
          </a:prstGeom>
          <a:solidFill>
            <a:srgbClr val="FFFF00"/>
          </a:solidFill>
        </p:spPr>
        <p:txBody>
          <a:bodyPr wrap="none" rtlCol="0">
            <a:spAutoFit/>
          </a:bodyPr>
          <a:lstStyle/>
          <a:p>
            <a:pPr algn="ctr"/>
            <a:r>
              <a:rPr lang="sv-SE" sz="3200" b="1" dirty="0" smtClean="0"/>
              <a:t>UPPDRAG</a:t>
            </a:r>
          </a:p>
          <a:p>
            <a:pPr algn="ctr"/>
            <a:r>
              <a:rPr lang="sv-SE" sz="3200" b="1" dirty="0" smtClean="0"/>
              <a:t>DIALOG</a:t>
            </a:r>
            <a:endParaRPr lang="sv-SE" sz="3200" b="1" dirty="0"/>
          </a:p>
        </p:txBody>
      </p:sp>
      <p:sp>
        <p:nvSpPr>
          <p:cNvPr id="10" name="textruta 9"/>
          <p:cNvSpPr txBox="1"/>
          <p:nvPr/>
        </p:nvSpPr>
        <p:spPr>
          <a:xfrm>
            <a:off x="179512" y="2348880"/>
            <a:ext cx="1322748" cy="1569660"/>
          </a:xfrm>
          <a:prstGeom prst="rect">
            <a:avLst/>
          </a:prstGeom>
          <a:solidFill>
            <a:srgbClr val="FFFF00"/>
          </a:solidFill>
        </p:spPr>
        <p:txBody>
          <a:bodyPr wrap="none" rtlCol="0">
            <a:spAutoFit/>
          </a:bodyPr>
          <a:lstStyle/>
          <a:p>
            <a:pPr algn="ctr"/>
            <a:r>
              <a:rPr lang="sv-SE" sz="2400" dirty="0" smtClean="0"/>
              <a:t>LEDNING</a:t>
            </a:r>
          </a:p>
          <a:p>
            <a:pPr algn="ctr"/>
            <a:r>
              <a:rPr lang="sv-SE" sz="2400" dirty="0" smtClean="0"/>
              <a:t>Avsikt</a:t>
            </a:r>
          </a:p>
          <a:p>
            <a:pPr algn="ctr"/>
            <a:r>
              <a:rPr lang="sv-SE" sz="2400" dirty="0" smtClean="0"/>
              <a:t>Synsätt </a:t>
            </a:r>
          </a:p>
          <a:p>
            <a:pPr algn="ctr"/>
            <a:r>
              <a:rPr lang="sv-SE" sz="2400" dirty="0" smtClean="0"/>
              <a:t>Metodik </a:t>
            </a:r>
            <a:endParaRPr lang="sv-SE" sz="2400" dirty="0"/>
          </a:p>
        </p:txBody>
      </p:sp>
      <p:sp>
        <p:nvSpPr>
          <p:cNvPr id="11" name="textruta 10"/>
          <p:cNvSpPr txBox="1"/>
          <p:nvPr/>
        </p:nvSpPr>
        <p:spPr>
          <a:xfrm>
            <a:off x="7569615" y="2564904"/>
            <a:ext cx="1605878" cy="1200328"/>
          </a:xfrm>
          <a:prstGeom prst="rect">
            <a:avLst/>
          </a:prstGeom>
          <a:solidFill>
            <a:srgbClr val="FFFF00"/>
          </a:solidFill>
        </p:spPr>
        <p:txBody>
          <a:bodyPr wrap="none" rtlCol="0">
            <a:spAutoFit/>
          </a:bodyPr>
          <a:lstStyle/>
          <a:p>
            <a:pPr algn="ctr"/>
            <a:r>
              <a:rPr lang="sv-SE" sz="2400" dirty="0" smtClean="0"/>
              <a:t>TEAM</a:t>
            </a:r>
          </a:p>
          <a:p>
            <a:pPr algn="ctr"/>
            <a:r>
              <a:rPr lang="sv-SE" sz="2400" dirty="0" smtClean="0"/>
              <a:t>Kompetens</a:t>
            </a:r>
          </a:p>
          <a:p>
            <a:pPr algn="ctr"/>
            <a:r>
              <a:rPr lang="sv-SE" sz="2400" dirty="0" smtClean="0"/>
              <a:t>Mandat </a:t>
            </a:r>
            <a:endParaRPr lang="sv-SE" sz="2400" dirty="0"/>
          </a:p>
        </p:txBody>
      </p:sp>
      <p:sp>
        <p:nvSpPr>
          <p:cNvPr id="12" name="Rektangel 11"/>
          <p:cNvSpPr/>
          <p:nvPr/>
        </p:nvSpPr>
        <p:spPr>
          <a:xfrm>
            <a:off x="1691680" y="4365104"/>
            <a:ext cx="6048672" cy="1152128"/>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lang="sv-SE" sz="2800" b="1" dirty="0" smtClean="0"/>
              <a:t>PROBLEM 	MÅLGRUPP</a:t>
            </a:r>
          </a:p>
          <a:p>
            <a:pPr algn="ctr"/>
            <a:r>
              <a:rPr lang="sv-SE" sz="2800" b="1" dirty="0" smtClean="0"/>
              <a:t>MÅL/SYFTE	RESURSER/SPELREGLER</a:t>
            </a:r>
            <a:endParaRPr lang="sv-SE" sz="2800" b="1" dirty="0"/>
          </a:p>
        </p:txBody>
      </p:sp>
      <p:sp>
        <p:nvSpPr>
          <p:cNvPr id="13" name="Rektangel 12"/>
          <p:cNvSpPr/>
          <p:nvPr/>
        </p:nvSpPr>
        <p:spPr>
          <a:xfrm>
            <a:off x="1691680" y="5589240"/>
            <a:ext cx="6048672" cy="1080120"/>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lang="sv-SE" sz="2800" b="1" dirty="0" smtClean="0"/>
              <a:t>SYNSÄTT, TILLIT, VÄRDERINGAR</a:t>
            </a:r>
          </a:p>
          <a:p>
            <a:pPr algn="ctr"/>
            <a:r>
              <a:rPr lang="sv-SE" sz="2800" b="1" dirty="0" smtClean="0"/>
              <a:t>KULTUR, MÄNNISKOSYN</a:t>
            </a:r>
            <a:endParaRPr lang="sv-SE" sz="2800" b="1" dirty="0"/>
          </a:p>
        </p:txBody>
      </p:sp>
    </p:spTree>
    <p:extLst>
      <p:ext uri="{BB962C8B-B14F-4D97-AF65-F5344CB8AC3E}">
        <p14:creationId xmlns:p14="http://schemas.microsoft.com/office/powerpoint/2010/main" val="15246499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idx="1"/>
          </p:nvPr>
        </p:nvSpPr>
        <p:spPr/>
        <p:txBody>
          <a:bodyPr/>
          <a:lstStyle/>
          <a:p>
            <a:endParaRPr lang="sv-SE"/>
          </a:p>
        </p:txBody>
      </p:sp>
      <p:graphicFrame>
        <p:nvGraphicFramePr>
          <p:cNvPr id="4" name="Object 3"/>
          <p:cNvGraphicFramePr>
            <a:graphicFrameLocks noChangeAspect="1"/>
          </p:cNvGraphicFramePr>
          <p:nvPr/>
        </p:nvGraphicFramePr>
        <p:xfrm>
          <a:off x="228600" y="152400"/>
          <a:ext cx="8686800" cy="6553200"/>
        </p:xfrm>
        <a:graphic>
          <a:graphicData uri="http://schemas.openxmlformats.org/presentationml/2006/ole">
            <mc:AlternateContent xmlns:mc="http://schemas.openxmlformats.org/markup-compatibility/2006">
              <mc:Choice xmlns:v="urn:schemas-microsoft-com:vml" Requires="v">
                <p:oleObj spid="_x0000_s86097" r:id="rId3" imgW="4572000" imgH="3429000" progId="PowerPoint.Show.8">
                  <p:embed/>
                </p:oleObj>
              </mc:Choice>
              <mc:Fallback>
                <p:oleObj r:id="rId3" imgW="4572000" imgH="3429000" progId="PowerPoint.Show.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52400"/>
                        <a:ext cx="8686800" cy="65532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9546197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Bild 7"/>
          <p:cNvPicPr>
            <a:picLocks noGrp="1"/>
          </p:cNvPicPr>
          <p:nvPr>
            <p:ph idx="1"/>
          </p:nvPr>
        </p:nvPicPr>
        <p:blipFill>
          <a:blip r:embed="rId2">
            <a:extLst>
              <a:ext uri="{28A0092B-C50C-407E-A947-70E740481C1C}">
                <a14:useLocalDpi xmlns:a14="http://schemas.microsoft.com/office/drawing/2010/main" val="0"/>
              </a:ext>
            </a:extLst>
          </a:blip>
          <a:srcRect t="4823" b="4823"/>
          <a:stretch>
            <a:fillRect/>
          </a:stretch>
        </p:blipFill>
        <p:spPr bwMode="auto">
          <a:xfrm>
            <a:off x="0" y="0"/>
            <a:ext cx="9144000" cy="6857999"/>
          </a:xfrm>
          <a:prstGeom prst="rect">
            <a:avLst/>
          </a:prstGeom>
          <a:noFill/>
          <a:ln>
            <a:noFill/>
          </a:ln>
        </p:spPr>
      </p:pic>
    </p:spTree>
    <p:extLst>
      <p:ext uri="{BB962C8B-B14F-4D97-AF65-F5344CB8AC3E}">
        <p14:creationId xmlns:p14="http://schemas.microsoft.com/office/powerpoint/2010/main" val="30426636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Rectangle 2"/>
          <p:cNvSpPr>
            <a:spLocks noGrp="1" noChangeArrowheads="1"/>
          </p:cNvSpPr>
          <p:nvPr>
            <p:ph type="title"/>
          </p:nvPr>
        </p:nvSpPr>
        <p:spPr>
          <a:xfrm>
            <a:off x="381000" y="0"/>
            <a:ext cx="8534400" cy="685800"/>
          </a:xfrm>
        </p:spPr>
        <p:txBody>
          <a:bodyPr>
            <a:normAutofit/>
          </a:bodyPr>
          <a:lstStyle/>
          <a:p>
            <a:r>
              <a:rPr lang="sv-SE" sz="3600" dirty="0">
                <a:latin typeface="Arial" charset="0"/>
              </a:rPr>
              <a:t>En </a:t>
            </a:r>
            <a:r>
              <a:rPr lang="sv-SE" sz="3600" dirty="0" smtClean="0">
                <a:latin typeface="Arial" charset="0"/>
              </a:rPr>
              <a:t>samverkanslednings </a:t>
            </a:r>
            <a:r>
              <a:rPr lang="sv-SE" sz="3600" dirty="0">
                <a:latin typeface="Arial" charset="0"/>
              </a:rPr>
              <a:t>livsfaser</a:t>
            </a:r>
          </a:p>
        </p:txBody>
      </p:sp>
      <p:sp>
        <p:nvSpPr>
          <p:cNvPr id="133123" name="AutoShape 3"/>
          <p:cNvSpPr>
            <a:spLocks noChangeArrowheads="1"/>
          </p:cNvSpPr>
          <p:nvPr/>
        </p:nvSpPr>
        <p:spPr bwMode="auto">
          <a:xfrm>
            <a:off x="304800" y="1447800"/>
            <a:ext cx="2057400" cy="1752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sv-SE" sz="1600" b="1" dirty="0">
                <a:latin typeface="Times New Roman" charset="0"/>
                <a:cs typeface="+mn-cs"/>
              </a:rPr>
              <a:t>1. </a:t>
            </a:r>
            <a:r>
              <a:rPr lang="sv-SE" sz="1600" b="1" dirty="0" err="1">
                <a:latin typeface="Times New Roman" charset="0"/>
                <a:cs typeface="+mn-cs"/>
              </a:rPr>
              <a:t>Rollaxling</a:t>
            </a:r>
            <a:r>
              <a:rPr lang="sv-SE" sz="1600" b="1" dirty="0">
                <a:latin typeface="Times New Roman" charset="0"/>
                <a:cs typeface="+mn-cs"/>
              </a:rPr>
              <a:t> </a:t>
            </a:r>
          </a:p>
          <a:p>
            <a:pPr algn="ctr">
              <a:defRPr/>
            </a:pPr>
            <a:r>
              <a:rPr lang="sv-SE" sz="1600" b="1" dirty="0">
                <a:latin typeface="Times New Roman" charset="0"/>
                <a:cs typeface="+mn-cs"/>
              </a:rPr>
              <a:t>2-6mån</a:t>
            </a:r>
          </a:p>
          <a:p>
            <a:pPr algn="ctr">
              <a:defRPr/>
            </a:pPr>
            <a:r>
              <a:rPr lang="sv-SE" sz="1600" dirty="0">
                <a:latin typeface="Times New Roman" charset="0"/>
                <a:cs typeface="+mn-cs"/>
              </a:rPr>
              <a:t>Identitet</a:t>
            </a:r>
          </a:p>
          <a:p>
            <a:pPr algn="ctr">
              <a:defRPr/>
            </a:pPr>
            <a:r>
              <a:rPr lang="sv-SE" sz="1600" dirty="0" err="1">
                <a:latin typeface="Times New Roman" charset="0"/>
                <a:cs typeface="+mn-cs"/>
              </a:rPr>
              <a:t>Commitment</a:t>
            </a:r>
            <a:endParaRPr lang="sv-SE" sz="1600" dirty="0">
              <a:latin typeface="Times New Roman" charset="0"/>
              <a:cs typeface="+mn-cs"/>
            </a:endParaRPr>
          </a:p>
          <a:p>
            <a:pPr algn="ctr">
              <a:defRPr/>
            </a:pPr>
            <a:r>
              <a:rPr lang="sv-SE" sz="1600" dirty="0">
                <a:latin typeface="Times New Roman" charset="0"/>
                <a:cs typeface="+mn-cs"/>
              </a:rPr>
              <a:t>Relation </a:t>
            </a:r>
            <a:r>
              <a:rPr lang="sv-SE" sz="1600" dirty="0" err="1">
                <a:latin typeface="Times New Roman" charset="0"/>
                <a:cs typeface="+mn-cs"/>
              </a:rPr>
              <a:t>linjeorg</a:t>
            </a:r>
            <a:endParaRPr lang="sv-SE" sz="1600" dirty="0">
              <a:latin typeface="Times New Roman" charset="0"/>
              <a:cs typeface="+mn-cs"/>
            </a:endParaRPr>
          </a:p>
          <a:p>
            <a:pPr algn="ctr">
              <a:defRPr/>
            </a:pPr>
            <a:r>
              <a:rPr lang="sv-SE" sz="1600" dirty="0" smtClean="0">
                <a:latin typeface="Times New Roman" charset="0"/>
                <a:cs typeface="+mn-cs"/>
              </a:rPr>
              <a:t>Uppdrag </a:t>
            </a:r>
            <a:endParaRPr lang="sv-SE" sz="1600" dirty="0">
              <a:latin typeface="Times New Roman" charset="0"/>
              <a:cs typeface="+mn-cs"/>
            </a:endParaRPr>
          </a:p>
          <a:p>
            <a:pPr algn="ctr">
              <a:defRPr/>
            </a:pPr>
            <a:endParaRPr lang="sv-SE" sz="1600" dirty="0">
              <a:latin typeface="Times New Roman" charset="0"/>
              <a:cs typeface="+mn-cs"/>
            </a:endParaRPr>
          </a:p>
        </p:txBody>
      </p:sp>
      <p:sp>
        <p:nvSpPr>
          <p:cNvPr id="133124" name="AutoShape 4"/>
          <p:cNvSpPr>
            <a:spLocks noChangeArrowheads="1"/>
          </p:cNvSpPr>
          <p:nvPr/>
        </p:nvSpPr>
        <p:spPr bwMode="auto">
          <a:xfrm>
            <a:off x="5181600" y="1447800"/>
            <a:ext cx="1143000" cy="3657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sv-SE" sz="1600" b="1">
                <a:latin typeface="Times New Roman" charset="0"/>
                <a:cs typeface="+mn-cs"/>
              </a:rPr>
              <a:t>5.Initiera &amp;</a:t>
            </a:r>
          </a:p>
          <a:p>
            <a:pPr algn="ctr">
              <a:defRPr/>
            </a:pPr>
            <a:r>
              <a:rPr lang="sv-SE" sz="1600" b="1">
                <a:latin typeface="Times New Roman" charset="0"/>
                <a:cs typeface="+mn-cs"/>
              </a:rPr>
              <a:t>leda</a:t>
            </a:r>
          </a:p>
          <a:p>
            <a:pPr algn="ctr">
              <a:defRPr/>
            </a:pPr>
            <a:r>
              <a:rPr lang="sv-SE" sz="1600" b="1">
                <a:latin typeface="Times New Roman" charset="0"/>
                <a:cs typeface="+mn-cs"/>
              </a:rPr>
              <a:t>6-12 mån</a:t>
            </a:r>
          </a:p>
          <a:p>
            <a:pPr algn="ctr">
              <a:defRPr/>
            </a:pPr>
            <a:r>
              <a:rPr lang="sv-SE" sz="1600">
                <a:latin typeface="Times New Roman" charset="0"/>
                <a:cs typeface="+mn-cs"/>
              </a:rPr>
              <a:t>Sätta igång</a:t>
            </a:r>
          </a:p>
          <a:p>
            <a:pPr algn="ctr">
              <a:defRPr/>
            </a:pPr>
            <a:r>
              <a:rPr lang="sv-SE" sz="1600">
                <a:latin typeface="Times New Roman" charset="0"/>
                <a:cs typeface="+mn-cs"/>
              </a:rPr>
              <a:t>Uppdrags-</a:t>
            </a:r>
          </a:p>
          <a:p>
            <a:pPr algn="ctr">
              <a:defRPr/>
            </a:pPr>
            <a:r>
              <a:rPr lang="sv-SE" sz="1600">
                <a:latin typeface="Times New Roman" charset="0"/>
                <a:cs typeface="+mn-cs"/>
              </a:rPr>
              <a:t>dialog</a:t>
            </a:r>
          </a:p>
          <a:p>
            <a:pPr algn="ctr">
              <a:defRPr/>
            </a:pPr>
            <a:r>
              <a:rPr lang="sv-SE" sz="1600">
                <a:latin typeface="Times New Roman" charset="0"/>
                <a:cs typeface="+mn-cs"/>
              </a:rPr>
              <a:t>Pröva</a:t>
            </a:r>
          </a:p>
          <a:p>
            <a:pPr algn="ctr">
              <a:defRPr/>
            </a:pPr>
            <a:r>
              <a:rPr lang="sv-SE" sz="1600">
                <a:latin typeface="Times New Roman" charset="0"/>
                <a:cs typeface="+mn-cs"/>
              </a:rPr>
              <a:t>Följa upp</a:t>
            </a:r>
          </a:p>
          <a:p>
            <a:pPr algn="ctr">
              <a:defRPr/>
            </a:pPr>
            <a:endParaRPr lang="sv-SE" sz="1600">
              <a:latin typeface="Times New Roman" charset="0"/>
              <a:cs typeface="+mn-cs"/>
            </a:endParaRPr>
          </a:p>
        </p:txBody>
      </p:sp>
      <p:sp>
        <p:nvSpPr>
          <p:cNvPr id="133125" name="AutoShape 5"/>
          <p:cNvSpPr>
            <a:spLocks noChangeArrowheads="1"/>
          </p:cNvSpPr>
          <p:nvPr/>
        </p:nvSpPr>
        <p:spPr bwMode="auto">
          <a:xfrm>
            <a:off x="304800" y="3276600"/>
            <a:ext cx="2057400" cy="19050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sv-SE" sz="1600" b="1">
                <a:latin typeface="Times New Roman" charset="0"/>
                <a:cs typeface="+mn-cs"/>
              </a:rPr>
              <a:t>2.Gruppbildning</a:t>
            </a:r>
          </a:p>
          <a:p>
            <a:pPr algn="ctr">
              <a:defRPr/>
            </a:pPr>
            <a:r>
              <a:rPr lang="sv-SE" sz="1600" b="1">
                <a:latin typeface="Times New Roman" charset="0"/>
                <a:cs typeface="+mn-cs"/>
              </a:rPr>
              <a:t>2-6 mån</a:t>
            </a:r>
          </a:p>
          <a:p>
            <a:pPr algn="ctr">
              <a:defRPr/>
            </a:pPr>
            <a:r>
              <a:rPr lang="sv-SE" sz="1600">
                <a:latin typeface="Times New Roman" charset="0"/>
                <a:cs typeface="+mn-cs"/>
              </a:rPr>
              <a:t>Roller</a:t>
            </a:r>
          </a:p>
          <a:p>
            <a:pPr algn="ctr">
              <a:defRPr/>
            </a:pPr>
            <a:r>
              <a:rPr lang="sv-SE" sz="1600">
                <a:latin typeface="Times New Roman" charset="0"/>
                <a:cs typeface="+mn-cs"/>
              </a:rPr>
              <a:t>Kunskap</a:t>
            </a:r>
          </a:p>
          <a:p>
            <a:pPr algn="ctr">
              <a:defRPr/>
            </a:pPr>
            <a:r>
              <a:rPr lang="sv-SE" sz="1600">
                <a:latin typeface="Times New Roman" charset="0"/>
                <a:cs typeface="+mn-cs"/>
              </a:rPr>
              <a:t>Tillit </a:t>
            </a:r>
          </a:p>
          <a:p>
            <a:pPr algn="ctr">
              <a:defRPr/>
            </a:pPr>
            <a:r>
              <a:rPr lang="sv-SE" sz="1600">
                <a:latin typeface="Times New Roman" charset="0"/>
                <a:cs typeface="+mn-cs"/>
              </a:rPr>
              <a:t>Synsätt</a:t>
            </a:r>
          </a:p>
          <a:p>
            <a:pPr algn="ctr">
              <a:defRPr/>
            </a:pPr>
            <a:endParaRPr lang="sv-SE" sz="1600">
              <a:latin typeface="Times New Roman" charset="0"/>
              <a:cs typeface="+mn-cs"/>
            </a:endParaRPr>
          </a:p>
        </p:txBody>
      </p:sp>
      <p:sp>
        <p:nvSpPr>
          <p:cNvPr id="133126" name="AutoShape 6"/>
          <p:cNvSpPr>
            <a:spLocks noChangeArrowheads="1"/>
          </p:cNvSpPr>
          <p:nvPr/>
        </p:nvSpPr>
        <p:spPr bwMode="auto">
          <a:xfrm>
            <a:off x="2590800" y="1447800"/>
            <a:ext cx="2438400" cy="1752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sv-SE" sz="1600" b="1" dirty="0">
                <a:latin typeface="Times New Roman" charset="0"/>
                <a:cs typeface="+mn-cs"/>
              </a:rPr>
              <a:t>3. Strategi </a:t>
            </a:r>
          </a:p>
          <a:p>
            <a:pPr algn="ctr">
              <a:defRPr/>
            </a:pPr>
            <a:r>
              <a:rPr lang="sv-SE" sz="1600" b="1" dirty="0">
                <a:latin typeface="Times New Roman" charset="0"/>
                <a:cs typeface="+mn-cs"/>
              </a:rPr>
              <a:t>3-6 mån</a:t>
            </a:r>
          </a:p>
          <a:p>
            <a:pPr algn="ctr">
              <a:defRPr/>
            </a:pPr>
            <a:r>
              <a:rPr lang="sv-SE" sz="1600" dirty="0">
                <a:latin typeface="Times New Roman" charset="0"/>
                <a:cs typeface="+mn-cs"/>
              </a:rPr>
              <a:t>Analysera nuläge &amp; mål </a:t>
            </a:r>
          </a:p>
          <a:p>
            <a:pPr algn="ctr">
              <a:defRPr/>
            </a:pPr>
            <a:r>
              <a:rPr lang="sv-SE" sz="1600" dirty="0">
                <a:latin typeface="Times New Roman" charset="0"/>
                <a:cs typeface="+mn-cs"/>
              </a:rPr>
              <a:t>Målgrupper </a:t>
            </a:r>
          </a:p>
          <a:p>
            <a:pPr algn="ctr">
              <a:defRPr/>
            </a:pPr>
            <a:r>
              <a:rPr lang="sv-SE" sz="1600" dirty="0">
                <a:latin typeface="Times New Roman" charset="0"/>
                <a:cs typeface="+mn-cs"/>
              </a:rPr>
              <a:t>Formulera &amp; kommunicera</a:t>
            </a:r>
          </a:p>
          <a:p>
            <a:pPr algn="ctr">
              <a:defRPr/>
            </a:pPr>
            <a:r>
              <a:rPr lang="sv-SE" sz="1600" dirty="0">
                <a:latin typeface="Times New Roman" charset="0"/>
                <a:cs typeface="+mn-cs"/>
              </a:rPr>
              <a:t>med </a:t>
            </a:r>
            <a:r>
              <a:rPr lang="sv-SE" sz="1600" dirty="0" err="1">
                <a:latin typeface="Times New Roman" charset="0"/>
                <a:cs typeface="+mn-cs"/>
              </a:rPr>
              <a:t>linjeorg</a:t>
            </a:r>
            <a:endParaRPr lang="sv-SE" sz="1600" dirty="0">
              <a:latin typeface="Times New Roman" charset="0"/>
              <a:cs typeface="+mn-cs"/>
            </a:endParaRPr>
          </a:p>
        </p:txBody>
      </p:sp>
      <p:sp>
        <p:nvSpPr>
          <p:cNvPr id="133127" name="AutoShape 7"/>
          <p:cNvSpPr>
            <a:spLocks noChangeArrowheads="1"/>
          </p:cNvSpPr>
          <p:nvPr/>
        </p:nvSpPr>
        <p:spPr bwMode="auto">
          <a:xfrm>
            <a:off x="2590800" y="3352800"/>
            <a:ext cx="2362200" cy="1752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sv-SE" sz="1600" b="1">
                <a:latin typeface="Times New Roman" charset="0"/>
                <a:cs typeface="+mn-cs"/>
              </a:rPr>
              <a:t>4. Lednings-</a:t>
            </a:r>
          </a:p>
          <a:p>
            <a:pPr algn="ctr">
              <a:defRPr/>
            </a:pPr>
            <a:r>
              <a:rPr lang="sv-SE" sz="1600" b="1">
                <a:latin typeface="Times New Roman" charset="0"/>
                <a:cs typeface="+mn-cs"/>
              </a:rPr>
              <a:t>modell </a:t>
            </a:r>
          </a:p>
          <a:p>
            <a:pPr algn="ctr">
              <a:defRPr/>
            </a:pPr>
            <a:r>
              <a:rPr lang="sv-SE" sz="1600" b="1">
                <a:latin typeface="Times New Roman" charset="0"/>
                <a:cs typeface="+mn-cs"/>
              </a:rPr>
              <a:t>3 - 6 mån</a:t>
            </a:r>
          </a:p>
          <a:p>
            <a:pPr algn="ctr">
              <a:defRPr/>
            </a:pPr>
            <a:r>
              <a:rPr lang="sv-SE" sz="1600">
                <a:latin typeface="Times New Roman" charset="0"/>
                <a:cs typeface="+mn-cs"/>
              </a:rPr>
              <a:t>Synsätt &amp; metoder</a:t>
            </a:r>
          </a:p>
          <a:p>
            <a:pPr algn="ctr">
              <a:defRPr/>
            </a:pPr>
            <a:r>
              <a:rPr lang="sv-SE" sz="1600">
                <a:latin typeface="Times New Roman" charset="0"/>
                <a:cs typeface="+mn-cs"/>
              </a:rPr>
              <a:t>Kanaler</a:t>
            </a:r>
          </a:p>
          <a:p>
            <a:pPr algn="ctr">
              <a:defRPr/>
            </a:pPr>
            <a:r>
              <a:rPr lang="sv-SE" sz="1600">
                <a:latin typeface="Times New Roman" charset="0"/>
                <a:cs typeface="+mn-cs"/>
              </a:rPr>
              <a:t>Nätverk &amp; linjeorg </a:t>
            </a:r>
          </a:p>
        </p:txBody>
      </p:sp>
      <p:sp>
        <p:nvSpPr>
          <p:cNvPr id="133128" name="AutoShape 8"/>
          <p:cNvSpPr>
            <a:spLocks noChangeArrowheads="1"/>
          </p:cNvSpPr>
          <p:nvPr/>
        </p:nvSpPr>
        <p:spPr bwMode="auto">
          <a:xfrm>
            <a:off x="6477000" y="1447800"/>
            <a:ext cx="1143000" cy="3657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sv-SE" sz="1600" b="1">
                <a:latin typeface="Times New Roman" charset="0"/>
                <a:cs typeface="+mn-cs"/>
              </a:rPr>
              <a:t>5. Revidera</a:t>
            </a:r>
          </a:p>
          <a:p>
            <a:pPr algn="ctr">
              <a:defRPr/>
            </a:pPr>
            <a:r>
              <a:rPr lang="sv-SE" sz="1600" b="1">
                <a:latin typeface="Times New Roman" charset="0"/>
                <a:cs typeface="+mn-cs"/>
              </a:rPr>
              <a:t>1-2 mån</a:t>
            </a:r>
          </a:p>
          <a:p>
            <a:pPr algn="ctr">
              <a:defRPr/>
            </a:pPr>
            <a:r>
              <a:rPr lang="sv-SE" sz="1600">
                <a:latin typeface="Times New Roman" charset="0"/>
                <a:cs typeface="+mn-cs"/>
              </a:rPr>
              <a:t>Vad ville vi</a:t>
            </a:r>
          </a:p>
          <a:p>
            <a:pPr algn="ctr">
              <a:defRPr/>
            </a:pPr>
            <a:r>
              <a:rPr lang="sv-SE" sz="1600">
                <a:latin typeface="Times New Roman" charset="0"/>
                <a:cs typeface="+mn-cs"/>
              </a:rPr>
              <a:t>Vad blev det</a:t>
            </a:r>
          </a:p>
          <a:p>
            <a:pPr algn="ctr">
              <a:defRPr/>
            </a:pPr>
            <a:r>
              <a:rPr lang="sv-SE" sz="1600">
                <a:latin typeface="Times New Roman" charset="0"/>
                <a:cs typeface="+mn-cs"/>
              </a:rPr>
              <a:t>Vad beror </a:t>
            </a:r>
          </a:p>
          <a:p>
            <a:pPr algn="ctr">
              <a:defRPr/>
            </a:pPr>
            <a:r>
              <a:rPr lang="sv-SE" sz="1600">
                <a:latin typeface="Times New Roman" charset="0"/>
                <a:cs typeface="+mn-cs"/>
              </a:rPr>
              <a:t>diff på</a:t>
            </a:r>
          </a:p>
          <a:p>
            <a:pPr algn="ctr">
              <a:defRPr/>
            </a:pPr>
            <a:r>
              <a:rPr lang="sv-SE" sz="1600">
                <a:latin typeface="Times New Roman" charset="0"/>
                <a:cs typeface="+mn-cs"/>
              </a:rPr>
              <a:t>Vad kan </a:t>
            </a:r>
          </a:p>
          <a:p>
            <a:pPr algn="ctr">
              <a:defRPr/>
            </a:pPr>
            <a:r>
              <a:rPr lang="sv-SE" sz="1600">
                <a:latin typeface="Times New Roman" charset="0"/>
                <a:cs typeface="+mn-cs"/>
              </a:rPr>
              <a:t>man lära</a:t>
            </a:r>
          </a:p>
          <a:p>
            <a:pPr algn="ctr">
              <a:defRPr/>
            </a:pPr>
            <a:r>
              <a:rPr lang="sv-SE" sz="1600">
                <a:latin typeface="Times New Roman" charset="0"/>
                <a:cs typeface="+mn-cs"/>
              </a:rPr>
              <a:t>Vad göra </a:t>
            </a:r>
          </a:p>
          <a:p>
            <a:pPr algn="ctr">
              <a:defRPr/>
            </a:pPr>
            <a:r>
              <a:rPr lang="sv-SE" sz="1600">
                <a:latin typeface="Times New Roman" charset="0"/>
                <a:cs typeface="+mn-cs"/>
              </a:rPr>
              <a:t>annorlunda</a:t>
            </a:r>
          </a:p>
        </p:txBody>
      </p:sp>
      <p:sp>
        <p:nvSpPr>
          <p:cNvPr id="133129" name="AutoShape 9"/>
          <p:cNvSpPr>
            <a:spLocks noChangeArrowheads="1"/>
          </p:cNvSpPr>
          <p:nvPr/>
        </p:nvSpPr>
        <p:spPr bwMode="auto">
          <a:xfrm>
            <a:off x="7696200" y="1447800"/>
            <a:ext cx="1219200" cy="3657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sv-SE" sz="1600" b="1">
                <a:latin typeface="Times New Roman" charset="0"/>
                <a:cs typeface="+mn-cs"/>
              </a:rPr>
              <a:t>7. Dra </a:t>
            </a:r>
          </a:p>
          <a:p>
            <a:pPr algn="ctr">
              <a:defRPr/>
            </a:pPr>
            <a:r>
              <a:rPr lang="sv-SE" sz="1600" b="1">
                <a:latin typeface="Times New Roman" charset="0"/>
                <a:cs typeface="+mn-cs"/>
              </a:rPr>
              <a:t>Slutsatser</a:t>
            </a:r>
          </a:p>
          <a:p>
            <a:pPr algn="ctr">
              <a:defRPr/>
            </a:pPr>
            <a:r>
              <a:rPr lang="sv-SE" sz="1600" b="1">
                <a:latin typeface="Times New Roman" charset="0"/>
                <a:cs typeface="+mn-cs"/>
              </a:rPr>
              <a:t>Full skala</a:t>
            </a:r>
          </a:p>
          <a:p>
            <a:pPr algn="ctr">
              <a:defRPr/>
            </a:pPr>
            <a:r>
              <a:rPr lang="sv-SE" sz="1600" b="1">
                <a:latin typeface="Times New Roman" charset="0"/>
                <a:cs typeface="+mn-cs"/>
              </a:rPr>
              <a:t>1-2 mån</a:t>
            </a:r>
          </a:p>
          <a:p>
            <a:pPr algn="ctr">
              <a:defRPr/>
            </a:pPr>
            <a:r>
              <a:rPr lang="sv-SE" sz="1600">
                <a:latin typeface="Times New Roman" charset="0"/>
                <a:cs typeface="+mn-cs"/>
              </a:rPr>
              <a:t>Metod</a:t>
            </a:r>
          </a:p>
          <a:p>
            <a:pPr algn="ctr">
              <a:defRPr/>
            </a:pPr>
            <a:r>
              <a:rPr lang="sv-SE" sz="1600">
                <a:latin typeface="Times New Roman" charset="0"/>
                <a:cs typeface="+mn-cs"/>
              </a:rPr>
              <a:t>Resultat</a:t>
            </a:r>
          </a:p>
          <a:p>
            <a:pPr algn="ctr">
              <a:defRPr/>
            </a:pPr>
            <a:r>
              <a:rPr lang="sv-SE" sz="1600">
                <a:latin typeface="Times New Roman" charset="0"/>
                <a:cs typeface="+mn-cs"/>
              </a:rPr>
              <a:t>Vad leder</a:t>
            </a:r>
          </a:p>
          <a:p>
            <a:pPr algn="ctr">
              <a:defRPr/>
            </a:pPr>
            <a:r>
              <a:rPr lang="sv-SE" sz="1600">
                <a:latin typeface="Times New Roman" charset="0"/>
                <a:cs typeface="+mn-cs"/>
              </a:rPr>
              <a:t> till framgång</a:t>
            </a:r>
          </a:p>
          <a:p>
            <a:pPr algn="ctr">
              <a:defRPr/>
            </a:pPr>
            <a:r>
              <a:rPr lang="sv-SE" sz="1600">
                <a:latin typeface="Times New Roman" charset="0"/>
                <a:cs typeface="+mn-cs"/>
              </a:rPr>
              <a:t>Hinder</a:t>
            </a:r>
          </a:p>
          <a:p>
            <a:pPr algn="ctr">
              <a:defRPr/>
            </a:pPr>
            <a:r>
              <a:rPr lang="sv-SE" sz="1600">
                <a:latin typeface="Times New Roman" charset="0"/>
                <a:cs typeface="+mn-cs"/>
              </a:rPr>
              <a:t>Implemen-</a:t>
            </a:r>
          </a:p>
          <a:p>
            <a:pPr algn="ctr">
              <a:defRPr/>
            </a:pPr>
            <a:r>
              <a:rPr lang="sv-SE" sz="1600">
                <a:latin typeface="Times New Roman" charset="0"/>
                <a:cs typeface="+mn-cs"/>
              </a:rPr>
              <a:t>tering</a:t>
            </a:r>
          </a:p>
        </p:txBody>
      </p:sp>
      <p:sp>
        <p:nvSpPr>
          <p:cNvPr id="133130" name="Line 10"/>
          <p:cNvSpPr>
            <a:spLocks noChangeShapeType="1"/>
          </p:cNvSpPr>
          <p:nvPr/>
        </p:nvSpPr>
        <p:spPr bwMode="auto">
          <a:xfrm>
            <a:off x="381000" y="5867400"/>
            <a:ext cx="5638800" cy="0"/>
          </a:xfrm>
          <a:prstGeom prst="line">
            <a:avLst/>
          </a:prstGeom>
          <a:noFill/>
          <a:ln w="38100">
            <a:solidFill>
              <a:schemeClr val="tx1"/>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sv-SE">
              <a:cs typeface="+mn-cs"/>
            </a:endParaRPr>
          </a:p>
        </p:txBody>
      </p:sp>
      <p:sp>
        <p:nvSpPr>
          <p:cNvPr id="133131" name="Text Box 11"/>
          <p:cNvSpPr txBox="1">
            <a:spLocks noChangeArrowheads="1"/>
          </p:cNvSpPr>
          <p:nvPr/>
        </p:nvSpPr>
        <p:spPr bwMode="auto">
          <a:xfrm>
            <a:off x="1143000" y="5334000"/>
            <a:ext cx="38163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sv-SE" sz="2400" dirty="0">
                <a:latin typeface="Times New Roman" charset="0"/>
                <a:cs typeface="+mn-cs"/>
              </a:rPr>
              <a:t>Cirka ett – ett och ett </a:t>
            </a:r>
            <a:r>
              <a:rPr lang="sv-SE" sz="2400" dirty="0" smtClean="0">
                <a:latin typeface="Times New Roman" charset="0"/>
                <a:cs typeface="+mn-cs"/>
              </a:rPr>
              <a:t>halvt </a:t>
            </a:r>
            <a:r>
              <a:rPr lang="sv-SE" sz="2400" dirty="0">
                <a:latin typeface="Times New Roman" charset="0"/>
                <a:cs typeface="+mn-cs"/>
              </a:rPr>
              <a:t>år</a:t>
            </a:r>
          </a:p>
        </p:txBody>
      </p:sp>
      <p:sp>
        <p:nvSpPr>
          <p:cNvPr id="133132" name="Line 12"/>
          <p:cNvSpPr>
            <a:spLocks noChangeShapeType="1"/>
          </p:cNvSpPr>
          <p:nvPr/>
        </p:nvSpPr>
        <p:spPr bwMode="auto">
          <a:xfrm>
            <a:off x="3962400" y="6477000"/>
            <a:ext cx="4876800" cy="0"/>
          </a:xfrm>
          <a:prstGeom prst="line">
            <a:avLst/>
          </a:prstGeom>
          <a:noFill/>
          <a:ln w="38100">
            <a:solidFill>
              <a:schemeClr val="tx1"/>
            </a:solidFill>
            <a:round/>
            <a:headEnd type="triangle" w="med" len="me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sv-SE">
              <a:cs typeface="+mn-cs"/>
            </a:endParaRPr>
          </a:p>
        </p:txBody>
      </p:sp>
      <p:sp>
        <p:nvSpPr>
          <p:cNvPr id="133133" name="Text Box 13"/>
          <p:cNvSpPr txBox="1">
            <a:spLocks noChangeArrowheads="1"/>
          </p:cNvSpPr>
          <p:nvPr/>
        </p:nvSpPr>
        <p:spPr bwMode="auto">
          <a:xfrm>
            <a:off x="5105400" y="5943600"/>
            <a:ext cx="381635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sv-SE" sz="2400" dirty="0">
                <a:latin typeface="Times New Roman" charset="0"/>
                <a:cs typeface="+mn-cs"/>
              </a:rPr>
              <a:t>Cirka ett – ett och ett </a:t>
            </a:r>
            <a:r>
              <a:rPr lang="sv-SE" sz="2400" dirty="0" smtClean="0">
                <a:latin typeface="Times New Roman" charset="0"/>
                <a:cs typeface="+mn-cs"/>
              </a:rPr>
              <a:t>halvt </a:t>
            </a:r>
            <a:r>
              <a:rPr lang="sv-SE" sz="2400" dirty="0">
                <a:latin typeface="Times New Roman" charset="0"/>
                <a:cs typeface="+mn-cs"/>
              </a:rPr>
              <a:t>år</a:t>
            </a:r>
          </a:p>
        </p:txBody>
      </p:sp>
      <p:sp>
        <p:nvSpPr>
          <p:cNvPr id="133134" name="Line 14"/>
          <p:cNvSpPr>
            <a:spLocks noChangeShapeType="1"/>
          </p:cNvSpPr>
          <p:nvPr/>
        </p:nvSpPr>
        <p:spPr bwMode="auto">
          <a:xfrm flipV="1">
            <a:off x="7086600" y="685800"/>
            <a:ext cx="0" cy="762000"/>
          </a:xfrm>
          <a:prstGeom prst="line">
            <a:avLst/>
          </a:prstGeom>
          <a:noFill/>
          <a:ln w="2857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sv-SE">
              <a:cs typeface="+mn-cs"/>
            </a:endParaRPr>
          </a:p>
        </p:txBody>
      </p:sp>
      <p:sp>
        <p:nvSpPr>
          <p:cNvPr id="133135" name="Line 15"/>
          <p:cNvSpPr>
            <a:spLocks noChangeShapeType="1"/>
          </p:cNvSpPr>
          <p:nvPr/>
        </p:nvSpPr>
        <p:spPr bwMode="auto">
          <a:xfrm flipH="1">
            <a:off x="3733800" y="685800"/>
            <a:ext cx="3352800" cy="0"/>
          </a:xfrm>
          <a:prstGeom prst="line">
            <a:avLst/>
          </a:prstGeom>
          <a:noFill/>
          <a:ln w="2857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sv-SE">
              <a:cs typeface="+mn-cs"/>
            </a:endParaRPr>
          </a:p>
        </p:txBody>
      </p:sp>
      <p:sp>
        <p:nvSpPr>
          <p:cNvPr id="133136" name="Line 16"/>
          <p:cNvSpPr>
            <a:spLocks noChangeShapeType="1"/>
          </p:cNvSpPr>
          <p:nvPr/>
        </p:nvSpPr>
        <p:spPr bwMode="auto">
          <a:xfrm>
            <a:off x="3810000" y="685800"/>
            <a:ext cx="0" cy="685800"/>
          </a:xfrm>
          <a:prstGeom prst="line">
            <a:avLst/>
          </a:prstGeom>
          <a:noFill/>
          <a:ln w="2857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sv-SE">
              <a:cs typeface="+mn-cs"/>
            </a:endParaRPr>
          </a:p>
        </p:txBody>
      </p:sp>
      <p:sp>
        <p:nvSpPr>
          <p:cNvPr id="133137" name="Text Box 17"/>
          <p:cNvSpPr txBox="1">
            <a:spLocks noChangeArrowheads="1"/>
          </p:cNvSpPr>
          <p:nvPr/>
        </p:nvSpPr>
        <p:spPr bwMode="auto">
          <a:xfrm>
            <a:off x="4648200" y="762000"/>
            <a:ext cx="1181100"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sv-SE" b="1">
                <a:latin typeface="Times New Roman" charset="0"/>
                <a:cs typeface="+mn-cs"/>
              </a:rPr>
              <a:t>Vid behov</a:t>
            </a:r>
          </a:p>
        </p:txBody>
      </p:sp>
    </p:spTree>
    <p:extLst>
      <p:ext uri="{BB962C8B-B14F-4D97-AF65-F5344CB8AC3E}">
        <p14:creationId xmlns:p14="http://schemas.microsoft.com/office/powerpoint/2010/main" val="15566173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Platshållare för innehåll 3"/>
          <p:cNvPicPr>
            <a:picLocks noGrp="1"/>
          </p:cNvPicPr>
          <p:nvPr>
            <p:ph idx="1"/>
          </p:nvPr>
        </p:nvPicPr>
        <p:blipFill>
          <a:blip r:embed="rId2"/>
          <a:stretch>
            <a:fillRect/>
          </a:stretch>
        </p:blipFill>
        <p:spPr>
          <a:xfrm>
            <a:off x="-898" y="-29058"/>
            <a:ext cx="9144897" cy="6887058"/>
          </a:xfrm>
          <a:prstGeom prst="rect">
            <a:avLst/>
          </a:prstGeom>
        </p:spPr>
      </p:pic>
    </p:spTree>
    <p:extLst>
      <p:ext uri="{BB962C8B-B14F-4D97-AF65-F5344CB8AC3E}">
        <p14:creationId xmlns:p14="http://schemas.microsoft.com/office/powerpoint/2010/main" val="23098031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Tree>
    <p:extLst>
      <p:ext uri="{BB962C8B-B14F-4D97-AF65-F5344CB8AC3E}">
        <p14:creationId xmlns:p14="http://schemas.microsoft.com/office/powerpoint/2010/main" val="9444089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Tree>
    <p:extLst>
      <p:ext uri="{BB962C8B-B14F-4D97-AF65-F5344CB8AC3E}">
        <p14:creationId xmlns:p14="http://schemas.microsoft.com/office/powerpoint/2010/main" val="35903322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Footer Placeholder 3"/>
          <p:cNvSpPr>
            <a:spLocks noGrp="1"/>
          </p:cNvSpPr>
          <p:nvPr>
            <p:ph type="ftr" sz="quarter" idx="1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GB"/>
              <a:t>Ingvar Nilsson/SEE, 08/551 520 69, www.seeab.se</a:t>
            </a:r>
          </a:p>
        </p:txBody>
      </p:sp>
      <p:sp>
        <p:nvSpPr>
          <p:cNvPr id="89091" name="Slide Number Placeholder 4"/>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fld id="{9AFC713C-5FC4-CD41-958F-A769B140C0DF}" type="slidenum">
              <a:rPr lang="en-GB"/>
              <a:pPr eaLnBrk="1" hangingPunct="1"/>
              <a:t>19</a:t>
            </a:fld>
            <a:endParaRPr lang="en-GB"/>
          </a:p>
        </p:txBody>
      </p:sp>
      <p:sp>
        <p:nvSpPr>
          <p:cNvPr id="89092" name="Rectangle 2"/>
          <p:cNvSpPr>
            <a:spLocks noGrp="1" noChangeArrowheads="1"/>
          </p:cNvSpPr>
          <p:nvPr>
            <p:ph type="title"/>
          </p:nvPr>
        </p:nvSpPr>
        <p:spPr>
          <a:xfrm>
            <a:off x="250825" y="609600"/>
            <a:ext cx="8713788" cy="4648200"/>
          </a:xfrm>
          <a:solidFill>
            <a:srgbClr val="FFFF00"/>
          </a:solidFill>
          <a:ln>
            <a:solidFill>
              <a:srgbClr val="BBE0E3"/>
            </a:solidFill>
          </a:ln>
        </p:spPr>
        <p:txBody>
          <a:bodyPr/>
          <a:lstStyle/>
          <a:p>
            <a:r>
              <a:rPr lang="en-GB" sz="5400" b="1" dirty="0">
                <a:latin typeface="Arial" charset="0"/>
              </a:rPr>
              <a:t/>
            </a:r>
            <a:br>
              <a:rPr lang="en-GB" sz="5400" b="1" dirty="0">
                <a:latin typeface="Arial" charset="0"/>
              </a:rPr>
            </a:br>
            <a:r>
              <a:rPr lang="en-GB" sz="5400" b="1" dirty="0">
                <a:latin typeface="Arial" charset="0"/>
              </a:rPr>
              <a:t>FÖRUTSÄTTNINGAR</a:t>
            </a:r>
            <a:br>
              <a:rPr lang="en-GB" sz="5400" b="1" dirty="0">
                <a:latin typeface="Arial" charset="0"/>
              </a:rPr>
            </a:br>
            <a:r>
              <a:rPr lang="en-GB" sz="5400" b="1" dirty="0">
                <a:latin typeface="Arial" charset="0"/>
              </a:rPr>
              <a:t>HINDER</a:t>
            </a:r>
            <a:br>
              <a:rPr lang="en-GB" sz="5400" b="1" dirty="0">
                <a:latin typeface="Arial" charset="0"/>
              </a:rPr>
            </a:br>
            <a:r>
              <a:rPr lang="en-GB" sz="5400" b="1" dirty="0">
                <a:latin typeface="Arial" charset="0"/>
              </a:rPr>
              <a:t>&amp;</a:t>
            </a:r>
            <a:br>
              <a:rPr lang="en-GB" sz="5400" b="1" dirty="0">
                <a:latin typeface="Arial" charset="0"/>
              </a:rPr>
            </a:br>
            <a:r>
              <a:rPr lang="en-GB" sz="5400" b="1" dirty="0">
                <a:latin typeface="Arial" charset="0"/>
              </a:rPr>
              <a:t>FRAMGÅNGSFAKTORER</a:t>
            </a:r>
            <a:endParaRPr lang="en-GB" b="1" dirty="0">
              <a:latin typeface="Arial" charset="0"/>
            </a:endParaRPr>
          </a:p>
        </p:txBody>
      </p:sp>
    </p:spTree>
    <p:extLst>
      <p:ext uri="{BB962C8B-B14F-4D97-AF65-F5344CB8AC3E}">
        <p14:creationId xmlns:p14="http://schemas.microsoft.com/office/powerpoint/2010/main" val="3577045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a:xfrm>
            <a:off x="685800" y="2130425"/>
            <a:ext cx="7772400" cy="3314799"/>
          </a:xfrm>
        </p:spPr>
        <p:txBody>
          <a:bodyPr>
            <a:normAutofit fontScale="90000"/>
          </a:bodyPr>
          <a:lstStyle/>
          <a:p>
            <a:r>
              <a:rPr lang="sv-SE" sz="10700" baseline="-25000" dirty="0" smtClean="0"/>
              <a:t>Ibland kan jag inte lösa uppgiften själv</a:t>
            </a:r>
            <a:br>
              <a:rPr lang="sv-SE" sz="10700" baseline="-25000" dirty="0" smtClean="0"/>
            </a:br>
            <a:r>
              <a:rPr lang="sv-SE" sz="10700" baseline="-25000" dirty="0" smtClean="0"/>
              <a:t/>
            </a:r>
            <a:br>
              <a:rPr lang="sv-SE" sz="10700" baseline="-25000" dirty="0" smtClean="0"/>
            </a:br>
            <a:r>
              <a:rPr lang="sv-SE" sz="10700" baseline="-25000" dirty="0" smtClean="0"/>
              <a:t>Att samverka effektivt</a:t>
            </a:r>
            <a:br>
              <a:rPr lang="sv-SE" sz="10700" baseline="-25000" dirty="0" smtClean="0"/>
            </a:br>
            <a:r>
              <a:rPr lang="sv-SE" sz="10700" baseline="-25000" dirty="0" smtClean="0"/>
              <a:t/>
            </a:r>
            <a:br>
              <a:rPr lang="sv-SE" sz="10700" baseline="-25000" dirty="0" smtClean="0"/>
            </a:br>
            <a:r>
              <a:rPr lang="sv-SE" dirty="0" smtClean="0"/>
              <a:t/>
            </a:r>
            <a:br>
              <a:rPr lang="sv-SE" dirty="0" smtClean="0"/>
            </a:br>
            <a:endParaRPr lang="sv-SE" dirty="0"/>
          </a:p>
        </p:txBody>
      </p:sp>
    </p:spTree>
    <p:extLst>
      <p:ext uri="{BB962C8B-B14F-4D97-AF65-F5344CB8AC3E}">
        <p14:creationId xmlns:p14="http://schemas.microsoft.com/office/powerpoint/2010/main" val="16542890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dirty="0" smtClean="0"/>
              <a:t>Slutsatser </a:t>
            </a:r>
            <a:endParaRPr lang="sv-SE" dirty="0"/>
          </a:p>
        </p:txBody>
      </p:sp>
      <p:sp>
        <p:nvSpPr>
          <p:cNvPr id="6" name="Platshållare för innehåll 5"/>
          <p:cNvSpPr>
            <a:spLocks noGrp="1"/>
          </p:cNvSpPr>
          <p:nvPr>
            <p:ph idx="1"/>
          </p:nvPr>
        </p:nvSpPr>
        <p:spPr/>
        <p:txBody>
          <a:bodyPr>
            <a:normAutofit lnSpcReduction="10000"/>
          </a:bodyPr>
          <a:lstStyle/>
          <a:p>
            <a:r>
              <a:rPr lang="sv-SE" dirty="0" smtClean="0"/>
              <a:t>Vi klarar inte uppgiften själva</a:t>
            </a:r>
          </a:p>
          <a:p>
            <a:r>
              <a:rPr lang="sv-SE" dirty="0" smtClean="0"/>
              <a:t>Våra system delvis </a:t>
            </a:r>
            <a:r>
              <a:rPr lang="sv-SE" dirty="0" err="1" smtClean="0"/>
              <a:t>feldesignade</a:t>
            </a:r>
            <a:endParaRPr lang="sv-SE" dirty="0" smtClean="0"/>
          </a:p>
          <a:p>
            <a:r>
              <a:rPr lang="sv-SE" dirty="0" smtClean="0"/>
              <a:t>Detta blir oerhört dyr om vi inte gör </a:t>
            </a:r>
            <a:r>
              <a:rPr lang="sv-SE" dirty="0" err="1" smtClean="0"/>
              <a:t>någott</a:t>
            </a:r>
            <a:r>
              <a:rPr lang="sv-SE" dirty="0" smtClean="0"/>
              <a:t> – kostnaderna ökar</a:t>
            </a:r>
          </a:p>
          <a:p>
            <a:r>
              <a:rPr lang="sv-SE" dirty="0" smtClean="0"/>
              <a:t>Vi behöver samverka</a:t>
            </a:r>
          </a:p>
          <a:p>
            <a:r>
              <a:rPr lang="sv-SE" dirty="0" smtClean="0"/>
              <a:t>För detta behöver vi en struktur – och en plan</a:t>
            </a:r>
          </a:p>
          <a:p>
            <a:r>
              <a:rPr lang="sv-SE" dirty="0" smtClean="0"/>
              <a:t>Vi bör anlägga ett strategiskt perspektiv</a:t>
            </a:r>
          </a:p>
          <a:p>
            <a:r>
              <a:rPr lang="sv-SE" dirty="0" smtClean="0"/>
              <a:t>Vi har ett pedagogiskt uppdrag - insikt</a:t>
            </a:r>
            <a:endParaRPr lang="sv-SE" dirty="0"/>
          </a:p>
        </p:txBody>
      </p:sp>
    </p:spTree>
    <p:extLst>
      <p:ext uri="{BB962C8B-B14F-4D97-AF65-F5344CB8AC3E}">
        <p14:creationId xmlns:p14="http://schemas.microsoft.com/office/powerpoint/2010/main" val="1085899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a:off x="899592" y="1556792"/>
            <a:ext cx="3528392" cy="237626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2800" b="1" dirty="0" smtClean="0"/>
              <a:t>INSIKT</a:t>
            </a:r>
          </a:p>
          <a:p>
            <a:pPr algn="ctr"/>
            <a:r>
              <a:rPr lang="sv-SE" sz="2800" b="1" dirty="0" smtClean="0"/>
              <a:t>VILJA</a:t>
            </a:r>
          </a:p>
          <a:p>
            <a:pPr algn="ctr"/>
            <a:r>
              <a:rPr lang="sv-SE" sz="2800" b="1" dirty="0" smtClean="0"/>
              <a:t>MOD</a:t>
            </a:r>
          </a:p>
          <a:p>
            <a:pPr algn="ctr"/>
            <a:r>
              <a:rPr lang="sv-SE" sz="2800" b="1" dirty="0" smtClean="0"/>
              <a:t>BESLUT</a:t>
            </a:r>
            <a:endParaRPr lang="sv-SE" sz="2800" b="1" dirty="0"/>
          </a:p>
        </p:txBody>
      </p:sp>
      <p:sp>
        <p:nvSpPr>
          <p:cNvPr id="6" name="Rektangel 5"/>
          <p:cNvSpPr/>
          <p:nvPr/>
        </p:nvSpPr>
        <p:spPr>
          <a:xfrm>
            <a:off x="5220072" y="4221088"/>
            <a:ext cx="3528392" cy="237626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2800" b="1" dirty="0" smtClean="0"/>
              <a:t>TID</a:t>
            </a:r>
          </a:p>
          <a:p>
            <a:pPr algn="ctr"/>
            <a:r>
              <a:rPr lang="sv-SE" sz="2800" b="1" dirty="0" smtClean="0"/>
              <a:t>UTHÅLLIGHET</a:t>
            </a:r>
          </a:p>
          <a:p>
            <a:pPr algn="ctr"/>
            <a:r>
              <a:rPr lang="sv-SE" sz="2800" b="1" dirty="0" smtClean="0"/>
              <a:t>HÅRT ARBETE</a:t>
            </a:r>
          </a:p>
          <a:p>
            <a:pPr algn="ctr"/>
            <a:r>
              <a:rPr lang="sv-SE" sz="2800" b="1" dirty="0" smtClean="0"/>
              <a:t>METODIK</a:t>
            </a:r>
            <a:endParaRPr lang="sv-SE" sz="2800" b="1" dirty="0"/>
          </a:p>
        </p:txBody>
      </p:sp>
      <p:sp>
        <p:nvSpPr>
          <p:cNvPr id="7" name="Rektangel 6"/>
          <p:cNvSpPr/>
          <p:nvPr/>
        </p:nvSpPr>
        <p:spPr>
          <a:xfrm>
            <a:off x="5220072" y="1556792"/>
            <a:ext cx="3528392" cy="237626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2400" b="1" dirty="0" smtClean="0"/>
              <a:t>VÄRDERGRUND</a:t>
            </a:r>
          </a:p>
          <a:p>
            <a:pPr algn="ctr"/>
            <a:r>
              <a:rPr lang="sv-SE" sz="2400" b="1" dirty="0" smtClean="0"/>
              <a:t>GRÄNSÖVERSKRIDANDE</a:t>
            </a:r>
          </a:p>
          <a:p>
            <a:pPr algn="ctr"/>
            <a:r>
              <a:rPr lang="sv-SE" sz="2400" b="1" dirty="0" smtClean="0"/>
              <a:t>SOCIALT INVESTERINGS-PERSPEKTIV</a:t>
            </a:r>
            <a:endParaRPr lang="sv-SE" sz="2400" b="1" dirty="0"/>
          </a:p>
        </p:txBody>
      </p:sp>
      <p:sp>
        <p:nvSpPr>
          <p:cNvPr id="8" name="Rektangel 7"/>
          <p:cNvSpPr/>
          <p:nvPr/>
        </p:nvSpPr>
        <p:spPr>
          <a:xfrm>
            <a:off x="899592" y="4221088"/>
            <a:ext cx="3528392" cy="237626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2800" b="1" dirty="0" smtClean="0"/>
              <a:t>STRUKTUR</a:t>
            </a:r>
          </a:p>
          <a:p>
            <a:pPr algn="ctr"/>
            <a:r>
              <a:rPr lang="sv-SE" sz="2800" b="1" dirty="0" smtClean="0"/>
              <a:t>RESURSER</a:t>
            </a:r>
          </a:p>
          <a:p>
            <a:pPr algn="ctr"/>
            <a:r>
              <a:rPr lang="sv-SE" sz="2800" b="1" dirty="0" smtClean="0"/>
              <a:t>LEDNINGS-ORGANISATION</a:t>
            </a:r>
            <a:endParaRPr lang="sv-SE" sz="2800" b="1" dirty="0"/>
          </a:p>
        </p:txBody>
      </p:sp>
      <p:sp>
        <p:nvSpPr>
          <p:cNvPr id="9" name="Rubrik 8"/>
          <p:cNvSpPr>
            <a:spLocks noGrp="1"/>
          </p:cNvSpPr>
          <p:nvPr>
            <p:ph type="title"/>
          </p:nvPr>
        </p:nvSpPr>
        <p:spPr/>
        <p:txBody>
          <a:bodyPr>
            <a:normAutofit/>
          </a:bodyPr>
          <a:lstStyle/>
          <a:p>
            <a:r>
              <a:rPr lang="sv-SE" sz="5400" b="1" dirty="0" smtClean="0"/>
              <a:t>BYGGSTENAR</a:t>
            </a:r>
            <a:endParaRPr lang="sv-SE" sz="5400" b="1" dirty="0"/>
          </a:p>
        </p:txBody>
      </p:sp>
    </p:spTree>
    <p:extLst>
      <p:ext uri="{BB962C8B-B14F-4D97-AF65-F5344CB8AC3E}">
        <p14:creationId xmlns:p14="http://schemas.microsoft.com/office/powerpoint/2010/main" val="22447324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dirty="0" smtClean="0"/>
              <a:t>Hinder &amp; motstånd </a:t>
            </a:r>
            <a:endParaRPr lang="sv-SE" dirty="0"/>
          </a:p>
        </p:txBody>
      </p:sp>
      <p:sp>
        <p:nvSpPr>
          <p:cNvPr id="6" name="Rektangel med rundade hörn 5"/>
          <p:cNvSpPr/>
          <p:nvPr/>
        </p:nvSpPr>
        <p:spPr>
          <a:xfrm>
            <a:off x="755576" y="1628800"/>
            <a:ext cx="3096344" cy="172819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2000" b="1" dirty="0" smtClean="0"/>
              <a:t>INRE HINDER</a:t>
            </a:r>
          </a:p>
          <a:p>
            <a:pPr algn="ctr"/>
            <a:r>
              <a:rPr lang="sv-SE" b="1" dirty="0" smtClean="0"/>
              <a:t>Tvivel och rädslor</a:t>
            </a:r>
          </a:p>
          <a:p>
            <a:pPr algn="ctr"/>
            <a:r>
              <a:rPr lang="sv-SE" b="1" dirty="0" smtClean="0"/>
              <a:t>Brist på kunskap &amp; insikt</a:t>
            </a:r>
            <a:endParaRPr lang="sv-SE" b="1" dirty="0"/>
          </a:p>
        </p:txBody>
      </p:sp>
      <p:sp>
        <p:nvSpPr>
          <p:cNvPr id="7" name="Rektangel med rundade hörn 6"/>
          <p:cNvSpPr/>
          <p:nvPr/>
        </p:nvSpPr>
        <p:spPr>
          <a:xfrm>
            <a:off x="755576" y="4437112"/>
            <a:ext cx="3096344" cy="172819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b="1" dirty="0" smtClean="0"/>
              <a:t>MOTREAKTIONER &amp; MOTKRAFTER</a:t>
            </a:r>
          </a:p>
          <a:p>
            <a:pPr algn="ctr"/>
            <a:r>
              <a:rPr lang="sv-SE" b="1" dirty="0" smtClean="0"/>
              <a:t>maktrubbningar</a:t>
            </a:r>
            <a:endParaRPr lang="sv-SE" b="1" dirty="0"/>
          </a:p>
        </p:txBody>
      </p:sp>
      <p:sp>
        <p:nvSpPr>
          <p:cNvPr id="8" name="Rektangel med rundade hörn 7"/>
          <p:cNvSpPr/>
          <p:nvPr/>
        </p:nvSpPr>
        <p:spPr>
          <a:xfrm>
            <a:off x="5508104" y="4437112"/>
            <a:ext cx="3096344" cy="172819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b="1" dirty="0" smtClean="0"/>
              <a:t>MENTALA HINDER</a:t>
            </a:r>
          </a:p>
          <a:p>
            <a:pPr algn="ctr"/>
            <a:r>
              <a:rPr lang="sv-SE" b="1" dirty="0" smtClean="0"/>
              <a:t>Går inte, får inte, vill inte</a:t>
            </a:r>
          </a:p>
          <a:p>
            <a:pPr algn="ctr"/>
            <a:r>
              <a:rPr lang="sv-SE" b="1" dirty="0" smtClean="0"/>
              <a:t>Särintresse vs gemensamma intresset </a:t>
            </a:r>
            <a:endParaRPr lang="sv-SE" b="1" dirty="0"/>
          </a:p>
        </p:txBody>
      </p:sp>
      <p:sp>
        <p:nvSpPr>
          <p:cNvPr id="9" name="Rektangel med rundade hörn 8"/>
          <p:cNvSpPr/>
          <p:nvPr/>
        </p:nvSpPr>
        <p:spPr>
          <a:xfrm>
            <a:off x="5508104" y="1628800"/>
            <a:ext cx="3096344" cy="172819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b="1" dirty="0" smtClean="0"/>
              <a:t>STRUKTURHINDER</a:t>
            </a:r>
          </a:p>
          <a:p>
            <a:pPr algn="ctr"/>
            <a:r>
              <a:rPr lang="sv-SE" b="1" dirty="0" smtClean="0"/>
              <a:t>tid, tid &amp; tid</a:t>
            </a:r>
          </a:p>
          <a:p>
            <a:pPr algn="ctr"/>
            <a:r>
              <a:rPr lang="sv-SE" b="1" dirty="0" smtClean="0"/>
              <a:t>Budget &amp; regelverk </a:t>
            </a:r>
            <a:endParaRPr lang="sv-SE" b="1" dirty="0"/>
          </a:p>
        </p:txBody>
      </p:sp>
    </p:spTree>
    <p:extLst>
      <p:ext uri="{BB962C8B-B14F-4D97-AF65-F5344CB8AC3E}">
        <p14:creationId xmlns:p14="http://schemas.microsoft.com/office/powerpoint/2010/main" val="7639407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sosceles Triangle 1"/>
          <p:cNvSpPr/>
          <p:nvPr/>
        </p:nvSpPr>
        <p:spPr>
          <a:xfrm>
            <a:off x="2627313" y="3429000"/>
            <a:ext cx="1511300" cy="2879725"/>
          </a:xfrm>
          <a:prstGeom prst="triangl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 name="Straight Connector 3"/>
          <p:cNvCxnSpPr/>
          <p:nvPr/>
        </p:nvCxnSpPr>
        <p:spPr>
          <a:xfrm>
            <a:off x="755650" y="2636838"/>
            <a:ext cx="7416800" cy="21605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200024" y="1854200"/>
            <a:ext cx="1923703" cy="927100"/>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anchor="ctr"/>
          <a:lstStyle/>
          <a:p>
            <a:pPr algn="ctr">
              <a:defRPr/>
            </a:pPr>
            <a:r>
              <a:rPr lang="sv-SE" sz="1200" b="1" dirty="0" smtClean="0"/>
              <a:t>KOMMUNENS INVESTERINGSKOSTNAD</a:t>
            </a:r>
            <a:endParaRPr lang="sv-SE" sz="1200" b="1" dirty="0"/>
          </a:p>
          <a:p>
            <a:pPr algn="ctr">
              <a:defRPr/>
            </a:pPr>
            <a:r>
              <a:rPr lang="sv-SE" sz="1200" b="1" dirty="0" smtClean="0"/>
              <a:t>8 </a:t>
            </a:r>
            <a:r>
              <a:rPr lang="sv-SE" sz="1200" b="1" dirty="0"/>
              <a:t>MKR</a:t>
            </a:r>
          </a:p>
          <a:p>
            <a:pPr algn="ctr">
              <a:defRPr/>
            </a:pPr>
            <a:r>
              <a:rPr lang="sv-SE" sz="1200" b="1" dirty="0" smtClean="0"/>
              <a:t>158 UNGA I ARBETE</a:t>
            </a:r>
            <a:endParaRPr lang="en-US" sz="1200" b="1" dirty="0"/>
          </a:p>
        </p:txBody>
      </p:sp>
      <p:sp>
        <p:nvSpPr>
          <p:cNvPr id="8" name="Rectangle 7"/>
          <p:cNvSpPr/>
          <p:nvPr/>
        </p:nvSpPr>
        <p:spPr>
          <a:xfrm>
            <a:off x="5004048" y="2997200"/>
            <a:ext cx="3995045" cy="2232025"/>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anchor="ctr"/>
          <a:lstStyle/>
          <a:p>
            <a:pPr algn="ctr">
              <a:defRPr/>
            </a:pPr>
            <a:r>
              <a:rPr lang="sv-SE" sz="2400" b="1" dirty="0" smtClean="0"/>
              <a:t>FÖRSTA ÅRETS NETTOVINST </a:t>
            </a:r>
            <a:endParaRPr lang="sv-SE" sz="2400" b="1" dirty="0"/>
          </a:p>
          <a:p>
            <a:pPr algn="ctr">
              <a:defRPr/>
            </a:pPr>
            <a:r>
              <a:rPr lang="sv-SE" sz="2000" b="1" dirty="0" smtClean="0"/>
              <a:t>KOMMUN; 11 MKR</a:t>
            </a:r>
          </a:p>
          <a:p>
            <a:pPr algn="ctr">
              <a:defRPr/>
            </a:pPr>
            <a:r>
              <a:rPr lang="sv-SE" sz="2000" b="1" dirty="0" smtClean="0"/>
              <a:t>SAMHÄLLET; 33 MKR</a:t>
            </a:r>
            <a:endParaRPr lang="sv-SE" sz="2000" b="1" dirty="0"/>
          </a:p>
          <a:p>
            <a:pPr algn="ctr">
              <a:defRPr/>
            </a:pPr>
            <a:r>
              <a:rPr lang="sv-SE" sz="2400" b="1" dirty="0" smtClean="0"/>
              <a:t>VINSTEN PÅ SEX ÅR</a:t>
            </a:r>
          </a:p>
          <a:p>
            <a:pPr algn="ctr">
              <a:defRPr/>
            </a:pPr>
            <a:r>
              <a:rPr lang="sv-SE" sz="2000" b="1" dirty="0"/>
              <a:t>KOMMUN; </a:t>
            </a:r>
            <a:r>
              <a:rPr lang="sv-SE" sz="2000" b="1" dirty="0" smtClean="0"/>
              <a:t>63 </a:t>
            </a:r>
            <a:r>
              <a:rPr lang="sv-SE" sz="2000" b="1" dirty="0"/>
              <a:t>MKR</a:t>
            </a:r>
          </a:p>
          <a:p>
            <a:pPr algn="ctr">
              <a:defRPr/>
            </a:pPr>
            <a:r>
              <a:rPr lang="sv-SE" sz="2000" b="1" dirty="0"/>
              <a:t>SAMHÄLLET; </a:t>
            </a:r>
            <a:r>
              <a:rPr lang="sv-SE" sz="2000" b="1" dirty="0" smtClean="0"/>
              <a:t>85 MKR</a:t>
            </a:r>
            <a:endParaRPr lang="en-US" sz="3200" b="1" dirty="0"/>
          </a:p>
        </p:txBody>
      </p:sp>
      <p:sp>
        <p:nvSpPr>
          <p:cNvPr id="7174" name="TextBox 8"/>
          <p:cNvSpPr txBox="1">
            <a:spLocks noChangeArrowheads="1"/>
          </p:cNvSpPr>
          <p:nvPr/>
        </p:nvSpPr>
        <p:spPr bwMode="auto">
          <a:xfrm>
            <a:off x="2483768" y="44624"/>
            <a:ext cx="6598217" cy="1815882"/>
          </a:xfrm>
          <a:prstGeom prst="rect">
            <a:avLst/>
          </a:prstGeom>
          <a:solidFill>
            <a:srgbClr val="FFFF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sv-SE" sz="2800" b="1" dirty="0" smtClean="0"/>
              <a:t>TELGE TILLVÄXT</a:t>
            </a:r>
          </a:p>
          <a:p>
            <a:pPr algn="ctr" eaLnBrk="1" hangingPunct="1"/>
            <a:r>
              <a:rPr lang="sv-SE" sz="2800" b="1" dirty="0" smtClean="0"/>
              <a:t>EN </a:t>
            </a:r>
            <a:r>
              <a:rPr lang="sv-SE" sz="2800" b="1" dirty="0"/>
              <a:t>KORTSIKTIG KOSTNAD</a:t>
            </a:r>
          </a:p>
          <a:p>
            <a:pPr algn="ctr" eaLnBrk="1" hangingPunct="1"/>
            <a:r>
              <a:rPr lang="sv-SE" sz="2800" b="1" dirty="0"/>
              <a:t>ELLER EN </a:t>
            </a:r>
          </a:p>
          <a:p>
            <a:pPr algn="ctr" eaLnBrk="1" hangingPunct="1"/>
            <a:r>
              <a:rPr lang="sv-SE" sz="2800" b="1" dirty="0"/>
              <a:t>LÅNGSIKTIG SOCIAL INVESTERING?</a:t>
            </a:r>
            <a:endParaRPr lang="en-US" sz="2800" b="1" dirty="0"/>
          </a:p>
        </p:txBody>
      </p:sp>
    </p:spTree>
    <p:extLst>
      <p:ext uri="{BB962C8B-B14F-4D97-AF65-F5344CB8AC3E}">
        <p14:creationId xmlns:p14="http://schemas.microsoft.com/office/powerpoint/2010/main" val="42694747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p:cNvSpPr/>
          <p:nvPr/>
        </p:nvSpPr>
        <p:spPr>
          <a:xfrm>
            <a:off x="6061645" y="980728"/>
            <a:ext cx="2880320" cy="1728192"/>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lang="sv-SE" sz="3200" b="1" dirty="0" smtClean="0"/>
              <a:t>EFFEKTIV</a:t>
            </a:r>
          </a:p>
          <a:p>
            <a:pPr algn="ctr"/>
            <a:r>
              <a:rPr lang="sv-SE" sz="3200" b="1" dirty="0" smtClean="0"/>
              <a:t>RESURS-</a:t>
            </a:r>
          </a:p>
          <a:p>
            <a:pPr algn="ctr"/>
            <a:r>
              <a:rPr lang="sv-SE" sz="3200" b="1" dirty="0" smtClean="0"/>
              <a:t>ANVÄNDNING</a:t>
            </a:r>
            <a:endParaRPr lang="sv-SE" sz="3200" b="1" dirty="0"/>
          </a:p>
        </p:txBody>
      </p:sp>
      <p:sp>
        <p:nvSpPr>
          <p:cNvPr id="5" name="Höger klammerparentes 4"/>
          <p:cNvSpPr/>
          <p:nvPr/>
        </p:nvSpPr>
        <p:spPr>
          <a:xfrm>
            <a:off x="4310134" y="1268760"/>
            <a:ext cx="576064" cy="4032448"/>
          </a:xfrm>
          <a:prstGeom prst="rightBrace">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6" name="Höger 5"/>
          <p:cNvSpPr/>
          <p:nvPr/>
        </p:nvSpPr>
        <p:spPr>
          <a:xfrm>
            <a:off x="4575296" y="1520788"/>
            <a:ext cx="1728192" cy="648072"/>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6061645" y="3715866"/>
            <a:ext cx="2880320" cy="1728192"/>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lang="sv-SE" sz="3200" b="1" dirty="0" smtClean="0"/>
              <a:t>MINSKAT</a:t>
            </a:r>
          </a:p>
          <a:p>
            <a:pPr algn="ctr"/>
            <a:r>
              <a:rPr lang="sv-SE" sz="3200" b="1" dirty="0" smtClean="0"/>
              <a:t>UTANFÖRSKAP</a:t>
            </a:r>
            <a:endParaRPr lang="sv-SE" sz="3200" b="1" dirty="0"/>
          </a:p>
        </p:txBody>
      </p:sp>
      <p:sp>
        <p:nvSpPr>
          <p:cNvPr id="8" name="Höger 7"/>
          <p:cNvSpPr/>
          <p:nvPr/>
        </p:nvSpPr>
        <p:spPr>
          <a:xfrm>
            <a:off x="4560810" y="4255926"/>
            <a:ext cx="1728192" cy="648072"/>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p:cNvSpPr/>
          <p:nvPr/>
        </p:nvSpPr>
        <p:spPr>
          <a:xfrm>
            <a:off x="2623696" y="1479713"/>
            <a:ext cx="1809032" cy="1048416"/>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lang="sv-SE" b="1" dirty="0" smtClean="0"/>
              <a:t>SOCIALA</a:t>
            </a:r>
          </a:p>
          <a:p>
            <a:pPr algn="ctr"/>
            <a:r>
              <a:rPr lang="sv-SE" b="1" dirty="0" smtClean="0"/>
              <a:t>INVESTERINGAR</a:t>
            </a:r>
            <a:endParaRPr lang="sv-SE" b="1" dirty="0"/>
          </a:p>
        </p:txBody>
      </p:sp>
      <p:sp>
        <p:nvSpPr>
          <p:cNvPr id="10" name="Rektangel 9"/>
          <p:cNvSpPr/>
          <p:nvPr/>
        </p:nvSpPr>
        <p:spPr>
          <a:xfrm>
            <a:off x="2623696" y="4113076"/>
            <a:ext cx="1809032" cy="1048416"/>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lang="sv-SE" b="1" dirty="0" smtClean="0"/>
              <a:t>SAMVERKAN</a:t>
            </a:r>
            <a:endParaRPr lang="sv-SE" b="1" dirty="0"/>
          </a:p>
        </p:txBody>
      </p:sp>
      <p:sp>
        <p:nvSpPr>
          <p:cNvPr id="11" name="Rektangel 10"/>
          <p:cNvSpPr/>
          <p:nvPr/>
        </p:nvSpPr>
        <p:spPr>
          <a:xfrm>
            <a:off x="84671" y="2708920"/>
            <a:ext cx="1928028" cy="1006946"/>
          </a:xfrm>
          <a:prstGeom prst="rect">
            <a:avLst/>
          </a:prstGeom>
          <a:solidFill>
            <a:srgbClr val="FFFF00"/>
          </a:solidFill>
        </p:spPr>
        <p:style>
          <a:lnRef idx="2">
            <a:schemeClr val="dk1"/>
          </a:lnRef>
          <a:fillRef idx="1">
            <a:schemeClr val="lt1"/>
          </a:fillRef>
          <a:effectRef idx="0">
            <a:schemeClr val="dk1"/>
          </a:effectRef>
          <a:fontRef idx="minor">
            <a:schemeClr val="dk1"/>
          </a:fontRef>
        </p:style>
        <p:txBody>
          <a:bodyPr rtlCol="0" anchor="ctr"/>
          <a:lstStyle/>
          <a:p>
            <a:pPr algn="ctr"/>
            <a:r>
              <a:rPr lang="sv-SE" b="1" dirty="0" smtClean="0"/>
              <a:t>LÅNGSIKTIGHET</a:t>
            </a:r>
          </a:p>
          <a:p>
            <a:pPr algn="ctr"/>
            <a:r>
              <a:rPr lang="sv-SE" b="1" dirty="0" smtClean="0"/>
              <a:t>HEKLHETSSYN</a:t>
            </a:r>
          </a:p>
        </p:txBody>
      </p:sp>
      <p:sp>
        <p:nvSpPr>
          <p:cNvPr id="12" name="Höger 11"/>
          <p:cNvSpPr/>
          <p:nvPr/>
        </p:nvSpPr>
        <p:spPr>
          <a:xfrm rot="20250961">
            <a:off x="1096268" y="1844824"/>
            <a:ext cx="1496320" cy="648072"/>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Höger 12"/>
          <p:cNvSpPr/>
          <p:nvPr/>
        </p:nvSpPr>
        <p:spPr>
          <a:xfrm rot="1813718">
            <a:off x="961139" y="3923324"/>
            <a:ext cx="1496320" cy="648072"/>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6960383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l="-13830" r="-13830"/>
          <a:stretch>
            <a:fillRect/>
          </a:stretch>
        </p:blipFill>
        <p:spPr bwMode="auto">
          <a:xfrm>
            <a:off x="0" y="1"/>
            <a:ext cx="9144000" cy="59492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ektangel 1"/>
          <p:cNvSpPr/>
          <p:nvPr/>
        </p:nvSpPr>
        <p:spPr>
          <a:xfrm>
            <a:off x="1835696" y="5373216"/>
            <a:ext cx="5040560" cy="1008112"/>
          </a:xfrm>
          <a:prstGeom prst="rect">
            <a:avLst/>
          </a:prstGeom>
          <a:solidFill>
            <a:srgbClr val="FFFF00"/>
          </a:solidFill>
          <a:ln w="57150" cmpd="sng"/>
        </p:spPr>
        <p:style>
          <a:lnRef idx="2">
            <a:schemeClr val="dk1"/>
          </a:lnRef>
          <a:fillRef idx="1">
            <a:schemeClr val="lt1"/>
          </a:fillRef>
          <a:effectRef idx="0">
            <a:schemeClr val="dk1"/>
          </a:effectRef>
          <a:fontRef idx="minor">
            <a:schemeClr val="dk1"/>
          </a:fontRef>
        </p:style>
        <p:txBody>
          <a:bodyPr rtlCol="0" anchor="ctr"/>
          <a:lstStyle/>
          <a:p>
            <a:pPr algn="ctr"/>
            <a:r>
              <a:rPr lang="sv-SE" sz="4400" b="1" dirty="0" smtClean="0"/>
              <a:t>MÅLGRUPP</a:t>
            </a:r>
            <a:endParaRPr lang="sv-SE" sz="4400" b="1" dirty="0"/>
          </a:p>
        </p:txBody>
      </p:sp>
    </p:spTree>
    <p:extLst>
      <p:ext uri="{BB962C8B-B14F-4D97-AF65-F5344CB8AC3E}">
        <p14:creationId xmlns:p14="http://schemas.microsoft.com/office/powerpoint/2010/main" val="36673321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endParaRPr lang="sv-SE"/>
          </a:p>
        </p:txBody>
      </p:sp>
      <p:pic>
        <p:nvPicPr>
          <p:cNvPr id="4" name="Bild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88640"/>
            <a:ext cx="8568952" cy="6669360"/>
          </a:xfrm>
          <a:prstGeom prst="rect">
            <a:avLst/>
          </a:prstGeom>
          <a:noFill/>
          <a:ln>
            <a:noFill/>
          </a:ln>
        </p:spPr>
      </p:pic>
    </p:spTree>
    <p:extLst>
      <p:ext uri="{BB962C8B-B14F-4D97-AF65-F5344CB8AC3E}">
        <p14:creationId xmlns:p14="http://schemas.microsoft.com/office/powerpoint/2010/main" val="5083252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med klippt hörn 2"/>
          <p:cNvSpPr/>
          <p:nvPr/>
        </p:nvSpPr>
        <p:spPr>
          <a:xfrm>
            <a:off x="2148119" y="3662862"/>
            <a:ext cx="1085644" cy="493129"/>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a:t>M</a:t>
            </a:r>
            <a:r>
              <a:rPr lang="sv-SE" sz="1200" b="1" dirty="0" smtClean="0"/>
              <a:t>issbruk</a:t>
            </a:r>
          </a:p>
          <a:p>
            <a:pPr algn="ctr"/>
            <a:r>
              <a:rPr lang="sv-SE" sz="900" dirty="0" smtClean="0"/>
              <a:t>SÖSK</a:t>
            </a:r>
            <a:endParaRPr lang="sv-SE" sz="900" dirty="0"/>
          </a:p>
        </p:txBody>
      </p:sp>
      <p:sp>
        <p:nvSpPr>
          <p:cNvPr id="4" name="Rektangel med klippt hörn 3"/>
          <p:cNvSpPr/>
          <p:nvPr/>
        </p:nvSpPr>
        <p:spPr>
          <a:xfrm>
            <a:off x="2163169" y="2636912"/>
            <a:ext cx="1145406" cy="499691"/>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 närsjukvård</a:t>
            </a:r>
          </a:p>
        </p:txBody>
      </p:sp>
      <p:sp>
        <p:nvSpPr>
          <p:cNvPr id="5" name="Rektangel med klippt hörn 4"/>
          <p:cNvSpPr/>
          <p:nvPr/>
        </p:nvSpPr>
        <p:spPr>
          <a:xfrm>
            <a:off x="42655" y="2132856"/>
            <a:ext cx="1792976" cy="500170"/>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Familjehemssekreterare</a:t>
            </a:r>
          </a:p>
          <a:p>
            <a:pPr algn="ctr"/>
            <a:r>
              <a:rPr lang="sv-SE" sz="900" dirty="0" smtClean="0"/>
              <a:t>SÖSK</a:t>
            </a:r>
            <a:endParaRPr lang="sv-SE" sz="900" dirty="0"/>
          </a:p>
        </p:txBody>
      </p:sp>
      <p:sp>
        <p:nvSpPr>
          <p:cNvPr id="7" name="Rektangel med klippt hörn 6"/>
          <p:cNvSpPr/>
          <p:nvPr/>
        </p:nvSpPr>
        <p:spPr>
          <a:xfrm>
            <a:off x="52482" y="3212976"/>
            <a:ext cx="1969885" cy="488766"/>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Övergreppsgruppen</a:t>
            </a:r>
            <a:br>
              <a:rPr lang="sv-SE" sz="1200" b="1" dirty="0" smtClean="0"/>
            </a:br>
            <a:r>
              <a:rPr lang="sv-SE" sz="900" dirty="0" smtClean="0"/>
              <a:t>psyk, polis, </a:t>
            </a:r>
            <a:r>
              <a:rPr lang="sv-SE" sz="900" dirty="0" err="1" smtClean="0"/>
              <a:t>soc</a:t>
            </a:r>
            <a:r>
              <a:rPr lang="sv-SE" sz="900" dirty="0" smtClean="0"/>
              <a:t>, BM, Åklagar, skola</a:t>
            </a:r>
            <a:endParaRPr lang="sv-SE" sz="1200" b="1" dirty="0" smtClean="0"/>
          </a:p>
        </p:txBody>
      </p:sp>
      <p:sp>
        <p:nvSpPr>
          <p:cNvPr id="9" name="Rektangel med klippt hörn 8"/>
          <p:cNvSpPr/>
          <p:nvPr/>
        </p:nvSpPr>
        <p:spPr>
          <a:xfrm>
            <a:off x="3408725" y="3817512"/>
            <a:ext cx="1955363" cy="672026"/>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Våld i nära relationer</a:t>
            </a:r>
            <a:endParaRPr lang="sv-SE" sz="1200" dirty="0" smtClean="0"/>
          </a:p>
          <a:p>
            <a:pPr algn="ctr"/>
            <a:r>
              <a:rPr lang="sv-SE" dirty="0" smtClean="0"/>
              <a:t> </a:t>
            </a:r>
            <a:r>
              <a:rPr lang="sv-SE" sz="900" dirty="0" smtClean="0"/>
              <a:t>(</a:t>
            </a:r>
            <a:r>
              <a:rPr lang="sv-SE" sz="900" dirty="0" err="1" smtClean="0"/>
              <a:t>SoC</a:t>
            </a:r>
            <a:r>
              <a:rPr lang="sv-SE" sz="900" dirty="0" smtClean="0"/>
              <a:t>/</a:t>
            </a:r>
            <a:r>
              <a:rPr lang="sv-SE" sz="900" dirty="0" err="1" smtClean="0"/>
              <a:t>IoF</a:t>
            </a:r>
            <a:r>
              <a:rPr lang="sv-SE" sz="900" dirty="0" smtClean="0"/>
              <a:t> – MHV – UMO – </a:t>
            </a:r>
            <a:r>
              <a:rPr lang="sv-SE" sz="900" dirty="0" err="1" smtClean="0"/>
              <a:t>HoS</a:t>
            </a:r>
            <a:r>
              <a:rPr lang="sv-SE" sz="900" dirty="0" smtClean="0"/>
              <a:t> – Polis – Brottsoffer/kvinnojour</a:t>
            </a:r>
            <a:endParaRPr lang="sv-SE" dirty="0"/>
          </a:p>
        </p:txBody>
      </p:sp>
      <p:sp>
        <p:nvSpPr>
          <p:cNvPr id="10" name="Rektangel med klippt hörn 9"/>
          <p:cNvSpPr/>
          <p:nvPr/>
        </p:nvSpPr>
        <p:spPr>
          <a:xfrm>
            <a:off x="3654323" y="2147406"/>
            <a:ext cx="1706574" cy="705530"/>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Aprilia (graviditet) möte</a:t>
            </a:r>
            <a:br>
              <a:rPr lang="sv-SE" sz="1200" b="1" dirty="0" smtClean="0"/>
            </a:br>
            <a:r>
              <a:rPr lang="sv-SE" sz="900" dirty="0" err="1" smtClean="0"/>
              <a:t>SoC</a:t>
            </a:r>
            <a:r>
              <a:rPr lang="sv-SE" sz="900" dirty="0" smtClean="0"/>
              <a:t> – BUP – MVC – BVC – vuxen psyk</a:t>
            </a:r>
            <a:endParaRPr lang="sv-SE" sz="1200" dirty="0"/>
          </a:p>
        </p:txBody>
      </p:sp>
      <p:sp>
        <p:nvSpPr>
          <p:cNvPr id="12" name="Rektangel med klippt hörn 11"/>
          <p:cNvSpPr/>
          <p:nvPr/>
        </p:nvSpPr>
        <p:spPr>
          <a:xfrm>
            <a:off x="3863844" y="1484785"/>
            <a:ext cx="1838666" cy="576063"/>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Nya Grundskola</a:t>
            </a:r>
          </a:p>
          <a:p>
            <a:pPr algn="ctr"/>
            <a:r>
              <a:rPr lang="sv-SE" sz="900" dirty="0" err="1" smtClean="0"/>
              <a:t>Soc</a:t>
            </a:r>
            <a:r>
              <a:rPr lang="sv-SE" sz="900" dirty="0" smtClean="0"/>
              <a:t>/</a:t>
            </a:r>
            <a:r>
              <a:rPr lang="sv-SE" sz="900" dirty="0" err="1" smtClean="0"/>
              <a:t>IoF</a:t>
            </a:r>
            <a:r>
              <a:rPr lang="sv-SE" sz="900" dirty="0" smtClean="0"/>
              <a:t> – Grundskola – Flykting sek. – HVB ensamkommande</a:t>
            </a:r>
            <a:endParaRPr lang="sv-SE" sz="900" dirty="0"/>
          </a:p>
        </p:txBody>
      </p:sp>
      <p:sp>
        <p:nvSpPr>
          <p:cNvPr id="13" name="Rektangel med klippt hörn 12"/>
          <p:cNvSpPr/>
          <p:nvPr/>
        </p:nvSpPr>
        <p:spPr>
          <a:xfrm>
            <a:off x="1703002" y="5446776"/>
            <a:ext cx="1609524" cy="505432"/>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”Nya” Elevhälsan</a:t>
            </a:r>
            <a:br>
              <a:rPr lang="sv-SE" sz="1200" b="1" dirty="0" smtClean="0"/>
            </a:br>
            <a:r>
              <a:rPr lang="sv-SE" sz="900" dirty="0" err="1" smtClean="0"/>
              <a:t>Soc</a:t>
            </a:r>
            <a:r>
              <a:rPr lang="sv-SE" sz="900" dirty="0" smtClean="0"/>
              <a:t>/</a:t>
            </a:r>
            <a:r>
              <a:rPr lang="sv-SE" sz="900" dirty="0" err="1" smtClean="0"/>
              <a:t>IoF</a:t>
            </a:r>
            <a:r>
              <a:rPr lang="sv-SE" sz="900" dirty="0" smtClean="0"/>
              <a:t>-flyktingsek- </a:t>
            </a:r>
            <a:r>
              <a:rPr lang="sv-SE" sz="900" dirty="0" err="1" smtClean="0"/>
              <a:t>BoE</a:t>
            </a:r>
            <a:endParaRPr lang="sv-SE" sz="1200" b="1" dirty="0" smtClean="0"/>
          </a:p>
        </p:txBody>
      </p:sp>
      <p:sp>
        <p:nvSpPr>
          <p:cNvPr id="14" name="Rektangel med klippt hörn 13"/>
          <p:cNvSpPr/>
          <p:nvPr/>
        </p:nvSpPr>
        <p:spPr>
          <a:xfrm>
            <a:off x="42655" y="2708920"/>
            <a:ext cx="1979712" cy="431305"/>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Enhetschefer Barn o Unga</a:t>
            </a:r>
          </a:p>
          <a:p>
            <a:pPr algn="ctr"/>
            <a:r>
              <a:rPr lang="sv-SE" sz="900" dirty="0" smtClean="0"/>
              <a:t>SÖSK</a:t>
            </a:r>
            <a:endParaRPr lang="sv-SE" sz="900" dirty="0"/>
          </a:p>
        </p:txBody>
      </p:sp>
      <p:sp>
        <p:nvSpPr>
          <p:cNvPr id="15" name="Rektangel med klippt hörn 14"/>
          <p:cNvSpPr/>
          <p:nvPr/>
        </p:nvSpPr>
        <p:spPr>
          <a:xfrm>
            <a:off x="1703002" y="6049610"/>
            <a:ext cx="1619691" cy="532624"/>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MAS sjuksköterskor</a:t>
            </a:r>
          </a:p>
          <a:p>
            <a:pPr algn="ctr"/>
            <a:r>
              <a:rPr lang="sv-SE" sz="1200" dirty="0" smtClean="0"/>
              <a:t>SÖSK</a:t>
            </a:r>
            <a:endParaRPr lang="sv-SE" sz="1200" dirty="0"/>
          </a:p>
        </p:txBody>
      </p:sp>
      <p:sp>
        <p:nvSpPr>
          <p:cNvPr id="16" name="Rektangel med klippt hörn 15"/>
          <p:cNvSpPr/>
          <p:nvPr/>
        </p:nvSpPr>
        <p:spPr>
          <a:xfrm>
            <a:off x="1721676" y="4246151"/>
            <a:ext cx="1512087" cy="471088"/>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Personligt ombud</a:t>
            </a:r>
          </a:p>
          <a:p>
            <a:pPr algn="ctr"/>
            <a:r>
              <a:rPr lang="sv-SE" sz="900" dirty="0" smtClean="0"/>
              <a:t>SÖSK</a:t>
            </a:r>
          </a:p>
        </p:txBody>
      </p:sp>
      <p:sp>
        <p:nvSpPr>
          <p:cNvPr id="17" name="Rektangel med klippt hörn 16"/>
          <p:cNvSpPr/>
          <p:nvPr/>
        </p:nvSpPr>
        <p:spPr>
          <a:xfrm>
            <a:off x="5488323" y="5170660"/>
            <a:ext cx="1705236" cy="452098"/>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”Nya” SÖSK Vuxen</a:t>
            </a:r>
            <a:br>
              <a:rPr lang="sv-SE" sz="1200" b="1" dirty="0" smtClean="0"/>
            </a:br>
            <a:r>
              <a:rPr lang="sv-SE" sz="900" dirty="0" err="1" smtClean="0"/>
              <a:t>SoC</a:t>
            </a:r>
            <a:r>
              <a:rPr lang="sv-SE" sz="900" dirty="0" smtClean="0"/>
              <a:t>/IFO – flykting ske.</a:t>
            </a:r>
            <a:r>
              <a:rPr lang="sv-SE" sz="1600" b="1" dirty="0" smtClean="0"/>
              <a:t/>
            </a:r>
            <a:br>
              <a:rPr lang="sv-SE" sz="1600" b="1" dirty="0" smtClean="0"/>
            </a:br>
            <a:endParaRPr lang="sv-SE" sz="900" dirty="0" smtClean="0"/>
          </a:p>
        </p:txBody>
      </p:sp>
      <p:sp>
        <p:nvSpPr>
          <p:cNvPr id="19" name="Rektangel med klippt hörn 18"/>
          <p:cNvSpPr/>
          <p:nvPr/>
        </p:nvSpPr>
        <p:spPr>
          <a:xfrm>
            <a:off x="102874" y="5517232"/>
            <a:ext cx="1219736" cy="434976"/>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Chefer </a:t>
            </a:r>
            <a:r>
              <a:rPr lang="sv-SE" sz="1200" b="1" dirty="0" err="1" smtClean="0"/>
              <a:t>BoE</a:t>
            </a:r>
            <a:r>
              <a:rPr lang="sv-SE" sz="1200" b="1" dirty="0" smtClean="0"/>
              <a:t> </a:t>
            </a:r>
          </a:p>
          <a:p>
            <a:pPr algn="ctr"/>
            <a:r>
              <a:rPr lang="sv-SE" sz="900" dirty="0" smtClean="0"/>
              <a:t>SÖSK</a:t>
            </a:r>
            <a:endParaRPr lang="sv-SE" sz="900" dirty="0"/>
          </a:p>
        </p:txBody>
      </p:sp>
      <p:sp>
        <p:nvSpPr>
          <p:cNvPr id="20" name="Rektangel med klippt hörn 19"/>
          <p:cNvSpPr/>
          <p:nvPr/>
        </p:nvSpPr>
        <p:spPr>
          <a:xfrm>
            <a:off x="63309" y="3789040"/>
            <a:ext cx="1412348" cy="513046"/>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err="1" smtClean="0"/>
              <a:t>IoF</a:t>
            </a:r>
            <a:r>
              <a:rPr lang="sv-SE" sz="1200" b="1" dirty="0" smtClean="0"/>
              <a:t> chefer </a:t>
            </a:r>
          </a:p>
          <a:p>
            <a:pPr algn="ctr"/>
            <a:r>
              <a:rPr lang="sv-SE" sz="900" dirty="0" smtClean="0"/>
              <a:t>SÖSK</a:t>
            </a:r>
            <a:endParaRPr lang="sv-SE" sz="900" b="1" dirty="0" smtClean="0"/>
          </a:p>
        </p:txBody>
      </p:sp>
      <p:sp>
        <p:nvSpPr>
          <p:cNvPr id="21" name="Rektangel med klippt hörn 20"/>
          <p:cNvSpPr/>
          <p:nvPr/>
        </p:nvSpPr>
        <p:spPr>
          <a:xfrm>
            <a:off x="1837600" y="1382825"/>
            <a:ext cx="1796986" cy="606015"/>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dirty="0" smtClean="0"/>
              <a:t> ”</a:t>
            </a:r>
            <a:r>
              <a:rPr lang="sv-SE" sz="1200" b="1" dirty="0" smtClean="0"/>
              <a:t>Nya”</a:t>
            </a:r>
            <a:r>
              <a:rPr lang="sv-SE" sz="1200" dirty="0"/>
              <a:t> </a:t>
            </a:r>
            <a:r>
              <a:rPr lang="sv-SE" sz="1200" b="1" dirty="0" smtClean="0"/>
              <a:t>SÖSK Barn</a:t>
            </a:r>
            <a:br>
              <a:rPr lang="sv-SE" sz="1200" b="1" dirty="0" smtClean="0"/>
            </a:br>
            <a:r>
              <a:rPr lang="sv-SE" sz="900" dirty="0" err="1" smtClean="0"/>
              <a:t>SoC</a:t>
            </a:r>
            <a:r>
              <a:rPr lang="sv-SE" sz="900" dirty="0" smtClean="0"/>
              <a:t>/</a:t>
            </a:r>
            <a:r>
              <a:rPr lang="sv-SE" sz="900" dirty="0" err="1" smtClean="0"/>
              <a:t>IoF</a:t>
            </a:r>
            <a:r>
              <a:rPr lang="sv-SE" sz="900" dirty="0"/>
              <a:t> </a:t>
            </a:r>
            <a:r>
              <a:rPr lang="sv-SE" sz="900" dirty="0" smtClean="0"/>
              <a:t>– HVB ensamkommande- länsstyrelsen</a:t>
            </a:r>
          </a:p>
        </p:txBody>
      </p:sp>
      <p:sp>
        <p:nvSpPr>
          <p:cNvPr id="22" name="Rektangel med klippt hörn 21"/>
          <p:cNvSpPr/>
          <p:nvPr/>
        </p:nvSpPr>
        <p:spPr>
          <a:xfrm>
            <a:off x="3246750" y="739316"/>
            <a:ext cx="1944216" cy="571753"/>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Brott mot barn</a:t>
            </a:r>
            <a:br>
              <a:rPr lang="sv-SE" sz="1200" b="1" dirty="0" smtClean="0"/>
            </a:br>
            <a:r>
              <a:rPr lang="sv-SE" sz="900" dirty="0" err="1" smtClean="0"/>
              <a:t>SoC</a:t>
            </a:r>
            <a:r>
              <a:rPr lang="sv-SE" sz="900" dirty="0" smtClean="0"/>
              <a:t>/</a:t>
            </a:r>
            <a:r>
              <a:rPr lang="sv-SE" sz="900" dirty="0" err="1" smtClean="0"/>
              <a:t>IoF</a:t>
            </a:r>
            <a:r>
              <a:rPr lang="sv-SE" sz="900" dirty="0" smtClean="0"/>
              <a:t> – BUP – BHV – polis, </a:t>
            </a:r>
            <a:r>
              <a:rPr lang="sv-SE" sz="900" dirty="0" err="1" smtClean="0"/>
              <a:t>HoS</a:t>
            </a:r>
            <a:r>
              <a:rPr lang="sv-SE" sz="900" dirty="0" smtClean="0"/>
              <a:t>, psyk</a:t>
            </a:r>
            <a:endParaRPr lang="sv-SE" sz="1200" b="1" dirty="0"/>
          </a:p>
        </p:txBody>
      </p:sp>
      <p:sp>
        <p:nvSpPr>
          <p:cNvPr id="23" name="Rektangel med klippt hörn 22"/>
          <p:cNvSpPr/>
          <p:nvPr/>
        </p:nvSpPr>
        <p:spPr>
          <a:xfrm>
            <a:off x="143422" y="6021288"/>
            <a:ext cx="1476250" cy="535306"/>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Samverkanssamtal</a:t>
            </a:r>
          </a:p>
          <a:p>
            <a:pPr algn="ctr"/>
            <a:r>
              <a:rPr lang="sv-SE" sz="900" dirty="0" smtClean="0"/>
              <a:t>Polis/gymnasiet</a:t>
            </a:r>
          </a:p>
        </p:txBody>
      </p:sp>
      <p:sp>
        <p:nvSpPr>
          <p:cNvPr id="24" name="Rektangel med klippt hörn 23"/>
          <p:cNvSpPr/>
          <p:nvPr/>
        </p:nvSpPr>
        <p:spPr>
          <a:xfrm>
            <a:off x="3510784" y="5987523"/>
            <a:ext cx="1993652" cy="602835"/>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Ungdomsgruppen/SSP</a:t>
            </a:r>
          </a:p>
          <a:p>
            <a:pPr algn="ctr"/>
            <a:r>
              <a:rPr lang="sv-SE" sz="900" dirty="0" err="1" smtClean="0"/>
              <a:t>SoC</a:t>
            </a:r>
            <a:r>
              <a:rPr lang="sv-SE" sz="900" dirty="0" smtClean="0"/>
              <a:t>/Fält – skola – polis –UH</a:t>
            </a:r>
          </a:p>
        </p:txBody>
      </p:sp>
      <p:sp>
        <p:nvSpPr>
          <p:cNvPr id="25" name="Rektangel med klippt hörn 24"/>
          <p:cNvSpPr/>
          <p:nvPr/>
        </p:nvSpPr>
        <p:spPr>
          <a:xfrm>
            <a:off x="5651126" y="6261593"/>
            <a:ext cx="1379630" cy="532624"/>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a:t>
            </a:r>
            <a:r>
              <a:rPr lang="sv-SE" sz="1600" b="1" dirty="0" smtClean="0"/>
              <a:t/>
            </a:r>
            <a:br>
              <a:rPr lang="sv-SE" sz="1600" b="1" dirty="0" smtClean="0"/>
            </a:br>
            <a:r>
              <a:rPr lang="sv-SE" sz="900" dirty="0" smtClean="0"/>
              <a:t>Gymnasium - Ungdomsmottagning</a:t>
            </a:r>
          </a:p>
        </p:txBody>
      </p:sp>
      <p:sp>
        <p:nvSpPr>
          <p:cNvPr id="26" name="Rektangel med klippt hörn 25"/>
          <p:cNvSpPr/>
          <p:nvPr/>
        </p:nvSpPr>
        <p:spPr>
          <a:xfrm>
            <a:off x="70225" y="692696"/>
            <a:ext cx="1444997" cy="602835"/>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Barnrättsgruppen</a:t>
            </a:r>
            <a:r>
              <a:rPr lang="sv-SE" sz="1600" b="1" dirty="0" smtClean="0"/>
              <a:t/>
            </a:r>
            <a:br>
              <a:rPr lang="sv-SE" sz="1600" b="1" dirty="0" smtClean="0"/>
            </a:br>
            <a:r>
              <a:rPr lang="sv-SE" sz="900" dirty="0" smtClean="0"/>
              <a:t>Lou – </a:t>
            </a:r>
            <a:r>
              <a:rPr lang="sv-SE" sz="900" dirty="0" err="1" smtClean="0"/>
              <a:t>SoC</a:t>
            </a:r>
            <a:r>
              <a:rPr lang="sv-SE" sz="900" dirty="0" smtClean="0"/>
              <a:t> – KoU - SAM</a:t>
            </a:r>
          </a:p>
        </p:txBody>
      </p:sp>
      <p:sp>
        <p:nvSpPr>
          <p:cNvPr id="27" name="Rektangel med klippt hörn 26"/>
          <p:cNvSpPr/>
          <p:nvPr/>
        </p:nvSpPr>
        <p:spPr>
          <a:xfrm>
            <a:off x="3510784" y="5322398"/>
            <a:ext cx="1853304" cy="602835"/>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”Nya” Gymnasium</a:t>
            </a:r>
            <a:r>
              <a:rPr lang="sv-SE" sz="1600" b="1" dirty="0" smtClean="0"/>
              <a:t/>
            </a:r>
            <a:br>
              <a:rPr lang="sv-SE" sz="1600" b="1" dirty="0" smtClean="0"/>
            </a:br>
            <a:r>
              <a:rPr lang="sv-SE" sz="900" dirty="0" err="1" smtClean="0"/>
              <a:t>SoC</a:t>
            </a:r>
            <a:r>
              <a:rPr lang="sv-SE" sz="900" dirty="0" smtClean="0"/>
              <a:t>/</a:t>
            </a:r>
            <a:r>
              <a:rPr lang="sv-SE" sz="900" dirty="0" err="1" smtClean="0"/>
              <a:t>IoF</a:t>
            </a:r>
            <a:r>
              <a:rPr lang="sv-SE" sz="900" dirty="0" smtClean="0"/>
              <a:t> – Ystad Gymnasium – Flykting </a:t>
            </a:r>
            <a:r>
              <a:rPr lang="sv-SE" sz="900" dirty="0" err="1" smtClean="0"/>
              <a:t>ekr</a:t>
            </a:r>
            <a:r>
              <a:rPr lang="sv-SE" sz="900" dirty="0" smtClean="0"/>
              <a:t>.</a:t>
            </a:r>
            <a:endParaRPr lang="sv-SE" sz="1600" b="1" dirty="0" smtClean="0"/>
          </a:p>
        </p:txBody>
      </p:sp>
      <p:sp>
        <p:nvSpPr>
          <p:cNvPr id="28" name="Rektangel med klippt hörn 27"/>
          <p:cNvSpPr/>
          <p:nvPr/>
        </p:nvSpPr>
        <p:spPr>
          <a:xfrm>
            <a:off x="1719318" y="708234"/>
            <a:ext cx="1410309" cy="602835"/>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Samverkansträff</a:t>
            </a:r>
          </a:p>
          <a:p>
            <a:pPr algn="ctr"/>
            <a:r>
              <a:rPr lang="sv-SE" sz="900" dirty="0" err="1" smtClean="0"/>
              <a:t>BoE</a:t>
            </a:r>
            <a:r>
              <a:rPr lang="sv-SE" sz="900" dirty="0" smtClean="0"/>
              <a:t> o Logoped</a:t>
            </a:r>
          </a:p>
        </p:txBody>
      </p:sp>
      <p:sp>
        <p:nvSpPr>
          <p:cNvPr id="30" name="Rektangel med klippt hörn 29"/>
          <p:cNvSpPr/>
          <p:nvPr/>
        </p:nvSpPr>
        <p:spPr>
          <a:xfrm>
            <a:off x="3577260" y="2907427"/>
            <a:ext cx="1627771" cy="809605"/>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Nya LÖK / Samverkan </a:t>
            </a:r>
            <a:r>
              <a:rPr lang="sv-SE" sz="1200" b="1" dirty="0"/>
              <a:t>kring </a:t>
            </a:r>
            <a:r>
              <a:rPr lang="sv-SE" sz="1200" b="1" dirty="0" smtClean="0"/>
              <a:t>KAA</a:t>
            </a:r>
            <a:br>
              <a:rPr lang="sv-SE" sz="1200" b="1" dirty="0" smtClean="0"/>
            </a:br>
            <a:r>
              <a:rPr lang="sv-SE" sz="900" dirty="0" err="1" smtClean="0"/>
              <a:t>IoF</a:t>
            </a:r>
            <a:r>
              <a:rPr lang="sv-SE" sz="900" dirty="0" smtClean="0"/>
              <a:t> – </a:t>
            </a:r>
            <a:r>
              <a:rPr lang="sv-SE" sz="900" dirty="0" err="1" smtClean="0"/>
              <a:t>Gundskolan</a:t>
            </a:r>
            <a:r>
              <a:rPr lang="sv-SE" sz="900" dirty="0" smtClean="0"/>
              <a:t> – </a:t>
            </a:r>
            <a:r>
              <a:rPr lang="sv-SE" sz="900" dirty="0" err="1" smtClean="0"/>
              <a:t>gymnasieum</a:t>
            </a:r>
            <a:r>
              <a:rPr lang="sv-SE" sz="900" dirty="0" smtClean="0"/>
              <a:t> - AF</a:t>
            </a:r>
            <a:endParaRPr lang="sv-SE" sz="900" b="1" dirty="0"/>
          </a:p>
          <a:p>
            <a:pPr algn="ctr"/>
            <a:endParaRPr lang="sv-SE" sz="1200" b="1" dirty="0" smtClean="0"/>
          </a:p>
        </p:txBody>
      </p:sp>
      <p:sp>
        <p:nvSpPr>
          <p:cNvPr id="31" name="Rektangel med klippt hörn 30"/>
          <p:cNvSpPr/>
          <p:nvPr/>
        </p:nvSpPr>
        <p:spPr>
          <a:xfrm>
            <a:off x="96448" y="116632"/>
            <a:ext cx="1712959" cy="481155"/>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Programråd</a:t>
            </a:r>
            <a:r>
              <a:rPr lang="sv-SE" sz="1600" b="1" dirty="0" smtClean="0"/>
              <a:t/>
            </a:r>
            <a:br>
              <a:rPr lang="sv-SE" sz="1600" b="1" dirty="0" smtClean="0"/>
            </a:br>
            <a:r>
              <a:rPr lang="sv-SE" sz="900" dirty="0" smtClean="0"/>
              <a:t>Näringsliv-Ystad Gymnasium</a:t>
            </a:r>
            <a:endParaRPr lang="sv-SE" sz="900" b="1" dirty="0" smtClean="0"/>
          </a:p>
        </p:txBody>
      </p:sp>
      <p:sp>
        <p:nvSpPr>
          <p:cNvPr id="32" name="Rektangel med klippt hörn 31"/>
          <p:cNvSpPr/>
          <p:nvPr/>
        </p:nvSpPr>
        <p:spPr>
          <a:xfrm>
            <a:off x="3851920" y="116632"/>
            <a:ext cx="2016224" cy="494071"/>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Vård o Omsorg collage</a:t>
            </a:r>
          </a:p>
          <a:p>
            <a:pPr algn="ctr"/>
            <a:r>
              <a:rPr lang="sv-SE" sz="900" dirty="0" smtClean="0"/>
              <a:t>Näringslivs </a:t>
            </a:r>
            <a:r>
              <a:rPr lang="sv-SE" sz="900" dirty="0" err="1" smtClean="0"/>
              <a:t>VoO</a:t>
            </a:r>
            <a:r>
              <a:rPr lang="sv-SE" sz="900" dirty="0" smtClean="0"/>
              <a:t> – Ystads gymnasium</a:t>
            </a:r>
          </a:p>
        </p:txBody>
      </p:sp>
      <p:sp>
        <p:nvSpPr>
          <p:cNvPr id="33" name="Rektangel med klippt hörn 32"/>
          <p:cNvSpPr/>
          <p:nvPr/>
        </p:nvSpPr>
        <p:spPr>
          <a:xfrm>
            <a:off x="3408725" y="4608324"/>
            <a:ext cx="934460" cy="562336"/>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a:t>
            </a:r>
            <a:r>
              <a:rPr lang="sv-SE" sz="1600" b="1" dirty="0" smtClean="0"/>
              <a:t> </a:t>
            </a:r>
            <a:br>
              <a:rPr lang="sv-SE" sz="1600" b="1" dirty="0" smtClean="0"/>
            </a:br>
            <a:r>
              <a:rPr lang="sv-SE" sz="900" dirty="0" err="1" smtClean="0"/>
              <a:t>IoF</a:t>
            </a:r>
            <a:r>
              <a:rPr lang="sv-SE" sz="900" dirty="0" smtClean="0"/>
              <a:t> </a:t>
            </a:r>
            <a:r>
              <a:rPr lang="sv-SE" sz="900" dirty="0" err="1" smtClean="0"/>
              <a:t>BoE</a:t>
            </a:r>
            <a:endParaRPr lang="sv-SE" sz="900" dirty="0" smtClean="0"/>
          </a:p>
        </p:txBody>
      </p:sp>
      <p:sp>
        <p:nvSpPr>
          <p:cNvPr id="34" name="Rektangel med klippt hörn 33"/>
          <p:cNvSpPr/>
          <p:nvPr/>
        </p:nvSpPr>
        <p:spPr>
          <a:xfrm>
            <a:off x="1703002" y="4797152"/>
            <a:ext cx="1619691" cy="445433"/>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Samverkansgrupp</a:t>
            </a:r>
            <a:br>
              <a:rPr lang="sv-SE" sz="1200" b="1" dirty="0" smtClean="0"/>
            </a:br>
            <a:r>
              <a:rPr lang="sv-SE" sz="900" dirty="0" err="1" smtClean="0"/>
              <a:t>SoC</a:t>
            </a:r>
            <a:r>
              <a:rPr lang="sv-SE" sz="900" dirty="0" smtClean="0"/>
              <a:t>/</a:t>
            </a:r>
            <a:r>
              <a:rPr lang="sv-SE" sz="900" dirty="0" err="1" smtClean="0"/>
              <a:t>IoF</a:t>
            </a:r>
            <a:r>
              <a:rPr lang="sv-SE" sz="900" dirty="0" smtClean="0"/>
              <a:t> -  Ystads Gymnasium</a:t>
            </a:r>
          </a:p>
        </p:txBody>
      </p:sp>
      <p:sp>
        <p:nvSpPr>
          <p:cNvPr id="35" name="Rektangel med klippt hörn 34"/>
          <p:cNvSpPr/>
          <p:nvPr/>
        </p:nvSpPr>
        <p:spPr>
          <a:xfrm>
            <a:off x="1961402" y="2060848"/>
            <a:ext cx="1549382" cy="507199"/>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Samverkansgrupp</a:t>
            </a:r>
            <a:r>
              <a:rPr lang="sv-SE" sz="1600" b="1" dirty="0" smtClean="0"/>
              <a:t/>
            </a:r>
            <a:br>
              <a:rPr lang="sv-SE" sz="1600" b="1" dirty="0" smtClean="0"/>
            </a:br>
            <a:r>
              <a:rPr lang="sv-SE" sz="900" dirty="0" smtClean="0"/>
              <a:t>BUP, HAB, </a:t>
            </a:r>
            <a:r>
              <a:rPr lang="sv-SE" sz="900" dirty="0" err="1" smtClean="0"/>
              <a:t>BoE</a:t>
            </a:r>
            <a:endParaRPr lang="sv-SE" sz="900" dirty="0" smtClean="0"/>
          </a:p>
        </p:txBody>
      </p:sp>
      <p:sp>
        <p:nvSpPr>
          <p:cNvPr id="36" name="Rektangel med klippt hörn 35"/>
          <p:cNvSpPr/>
          <p:nvPr/>
        </p:nvSpPr>
        <p:spPr>
          <a:xfrm>
            <a:off x="1901054" y="116632"/>
            <a:ext cx="1765406" cy="494071"/>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Krumeluren</a:t>
            </a:r>
          </a:p>
          <a:p>
            <a:pPr algn="ctr"/>
            <a:r>
              <a:rPr lang="sv-SE" sz="900" dirty="0" err="1" smtClean="0"/>
              <a:t>Bup</a:t>
            </a:r>
            <a:r>
              <a:rPr lang="sv-SE" sz="900" dirty="0" smtClean="0"/>
              <a:t> – HAB – </a:t>
            </a:r>
            <a:r>
              <a:rPr lang="sv-SE" sz="900" dirty="0" err="1" smtClean="0"/>
              <a:t>BoE</a:t>
            </a:r>
            <a:r>
              <a:rPr lang="sv-SE" sz="900" dirty="0" smtClean="0"/>
              <a:t> (</a:t>
            </a:r>
            <a:r>
              <a:rPr lang="sv-SE" sz="900" dirty="0" err="1" smtClean="0"/>
              <a:t>nevro</a:t>
            </a:r>
            <a:r>
              <a:rPr lang="sv-SE" sz="900" dirty="0" smtClean="0"/>
              <a:t>)</a:t>
            </a:r>
          </a:p>
        </p:txBody>
      </p:sp>
      <p:sp>
        <p:nvSpPr>
          <p:cNvPr id="37" name="Rektangel med klippt hörn 36"/>
          <p:cNvSpPr/>
          <p:nvPr/>
        </p:nvSpPr>
        <p:spPr>
          <a:xfrm>
            <a:off x="70225" y="1412776"/>
            <a:ext cx="1712960" cy="648072"/>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 </a:t>
            </a:r>
            <a:r>
              <a:rPr lang="sv-SE" sz="1200" b="1" dirty="0"/>
              <a:t>t</a:t>
            </a:r>
            <a:r>
              <a:rPr lang="sv-SE" sz="1200" b="1" dirty="0" smtClean="0"/>
              <a:t>illäggsansökningar</a:t>
            </a:r>
            <a:br>
              <a:rPr lang="sv-SE" sz="1200" b="1" dirty="0" smtClean="0"/>
            </a:br>
            <a:r>
              <a:rPr lang="sv-SE" sz="900" dirty="0" smtClean="0"/>
              <a:t>Fristående – </a:t>
            </a:r>
            <a:r>
              <a:rPr lang="sv-SE" sz="900" dirty="0" err="1" smtClean="0"/>
              <a:t>BoE</a:t>
            </a:r>
            <a:endParaRPr lang="sv-SE" sz="900" dirty="0" smtClean="0"/>
          </a:p>
        </p:txBody>
      </p:sp>
      <p:sp>
        <p:nvSpPr>
          <p:cNvPr id="38" name="Rektangel med klippt hörn 37"/>
          <p:cNvSpPr/>
          <p:nvPr/>
        </p:nvSpPr>
        <p:spPr>
          <a:xfrm>
            <a:off x="102874" y="4941168"/>
            <a:ext cx="1412348" cy="513046"/>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FC chefer </a:t>
            </a:r>
          </a:p>
          <a:p>
            <a:pPr algn="ctr"/>
            <a:r>
              <a:rPr lang="sv-SE" sz="900" dirty="0" smtClean="0"/>
              <a:t>SÖSK</a:t>
            </a:r>
            <a:endParaRPr lang="sv-SE" sz="900" b="1" dirty="0" smtClean="0"/>
          </a:p>
        </p:txBody>
      </p:sp>
      <p:sp>
        <p:nvSpPr>
          <p:cNvPr id="39" name="Rektangel med klippt hörn 38"/>
          <p:cNvSpPr/>
          <p:nvPr/>
        </p:nvSpPr>
        <p:spPr>
          <a:xfrm>
            <a:off x="96448" y="4365104"/>
            <a:ext cx="1412348" cy="513046"/>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SOC chefer </a:t>
            </a:r>
          </a:p>
          <a:p>
            <a:pPr algn="ctr"/>
            <a:r>
              <a:rPr lang="sv-SE" sz="900" dirty="0" smtClean="0"/>
              <a:t>SÖSK</a:t>
            </a:r>
            <a:endParaRPr lang="sv-SE" sz="900" b="1" dirty="0" smtClean="0"/>
          </a:p>
        </p:txBody>
      </p:sp>
      <p:sp>
        <p:nvSpPr>
          <p:cNvPr id="40" name="Rektangel med klippt hörn 39"/>
          <p:cNvSpPr/>
          <p:nvPr/>
        </p:nvSpPr>
        <p:spPr>
          <a:xfrm>
            <a:off x="5422930" y="4478079"/>
            <a:ext cx="1705236" cy="610837"/>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err="1" smtClean="0"/>
              <a:t>Tillgäggansökningar</a:t>
            </a:r>
            <a:r>
              <a:rPr lang="sv-SE" sz="1200" b="1" dirty="0" smtClean="0"/>
              <a:t/>
            </a:r>
            <a:br>
              <a:rPr lang="sv-SE" sz="1200" b="1" dirty="0" smtClean="0"/>
            </a:br>
            <a:r>
              <a:rPr lang="sv-SE" sz="900" dirty="0" err="1" smtClean="0"/>
              <a:t>BoE</a:t>
            </a:r>
            <a:r>
              <a:rPr lang="sv-SE" sz="900" dirty="0" smtClean="0"/>
              <a:t> – andra kommuner med Ystads kommuns elever</a:t>
            </a:r>
            <a:r>
              <a:rPr lang="sv-SE" sz="1600" b="1" dirty="0" smtClean="0"/>
              <a:t/>
            </a:r>
            <a:br>
              <a:rPr lang="sv-SE" sz="1600" b="1" dirty="0" smtClean="0"/>
            </a:br>
            <a:endParaRPr lang="sv-SE" sz="900" dirty="0" smtClean="0"/>
          </a:p>
        </p:txBody>
      </p:sp>
      <p:sp>
        <p:nvSpPr>
          <p:cNvPr id="41" name="Rektangel med klippt hörn 40"/>
          <p:cNvSpPr/>
          <p:nvPr/>
        </p:nvSpPr>
        <p:spPr>
          <a:xfrm>
            <a:off x="5465927" y="3897002"/>
            <a:ext cx="1705236" cy="468102"/>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Regional </a:t>
            </a:r>
            <a:r>
              <a:rPr lang="sv-SE" sz="1200" b="1" dirty="0" err="1" smtClean="0"/>
              <a:t>utvc</a:t>
            </a:r>
            <a:r>
              <a:rPr lang="sv-SE" sz="1200" b="1" dirty="0" smtClean="0"/>
              <a:t>.</a:t>
            </a:r>
            <a:br>
              <a:rPr lang="sv-SE" sz="1200" b="1" dirty="0" smtClean="0"/>
            </a:br>
            <a:r>
              <a:rPr lang="sv-SE" sz="900" dirty="0" smtClean="0"/>
              <a:t>Kommuner - lärosäten</a:t>
            </a:r>
            <a:r>
              <a:rPr lang="sv-SE" sz="1600" b="1" dirty="0" smtClean="0"/>
              <a:t/>
            </a:r>
            <a:br>
              <a:rPr lang="sv-SE" sz="1600" b="1" dirty="0" smtClean="0"/>
            </a:br>
            <a:endParaRPr lang="sv-SE" sz="900" dirty="0" smtClean="0"/>
          </a:p>
        </p:txBody>
      </p:sp>
      <p:sp>
        <p:nvSpPr>
          <p:cNvPr id="42" name="Rektangel med klippt hörn 41"/>
          <p:cNvSpPr/>
          <p:nvPr/>
        </p:nvSpPr>
        <p:spPr>
          <a:xfrm>
            <a:off x="5471226" y="2760047"/>
            <a:ext cx="1705236" cy="493974"/>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err="1" smtClean="0"/>
              <a:t>Hälso</a:t>
            </a:r>
            <a:r>
              <a:rPr lang="sv-SE" sz="1200" b="1" dirty="0" smtClean="0"/>
              <a:t> - sjukvårdsavtal</a:t>
            </a:r>
            <a:br>
              <a:rPr lang="sv-SE" sz="1200" b="1" dirty="0" smtClean="0"/>
            </a:br>
            <a:r>
              <a:rPr lang="sv-SE" sz="900" dirty="0" smtClean="0"/>
              <a:t>Kommuner – Region Skåne</a:t>
            </a:r>
            <a:r>
              <a:rPr lang="sv-SE" sz="1600" b="1" dirty="0" smtClean="0"/>
              <a:t/>
            </a:r>
            <a:br>
              <a:rPr lang="sv-SE" sz="1600" b="1" dirty="0" smtClean="0"/>
            </a:br>
            <a:endParaRPr lang="sv-SE" sz="900" dirty="0" smtClean="0"/>
          </a:p>
        </p:txBody>
      </p:sp>
      <p:sp>
        <p:nvSpPr>
          <p:cNvPr id="43" name="Rektangel med klippt hörn 42"/>
          <p:cNvSpPr/>
          <p:nvPr/>
        </p:nvSpPr>
        <p:spPr>
          <a:xfrm>
            <a:off x="5506356" y="2098083"/>
            <a:ext cx="1705236" cy="610837"/>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FINSAM</a:t>
            </a:r>
            <a:br>
              <a:rPr lang="sv-SE" sz="1200" b="1" dirty="0" smtClean="0"/>
            </a:br>
            <a:r>
              <a:rPr lang="sv-SE" sz="900" dirty="0" smtClean="0"/>
              <a:t>Kommuner SÖSK – AF – FK – Region Skåne</a:t>
            </a:r>
            <a:r>
              <a:rPr lang="sv-SE" sz="1600" b="1" dirty="0" smtClean="0"/>
              <a:t/>
            </a:r>
            <a:br>
              <a:rPr lang="sv-SE" sz="1600" b="1" dirty="0" smtClean="0"/>
            </a:br>
            <a:endParaRPr lang="sv-SE" sz="900" dirty="0" smtClean="0"/>
          </a:p>
        </p:txBody>
      </p:sp>
      <p:sp>
        <p:nvSpPr>
          <p:cNvPr id="44" name="Rektangel med klippt hörn 43"/>
          <p:cNvSpPr/>
          <p:nvPr/>
        </p:nvSpPr>
        <p:spPr>
          <a:xfrm>
            <a:off x="5865237" y="1484785"/>
            <a:ext cx="1305926" cy="504056"/>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SIP</a:t>
            </a:r>
            <a:br>
              <a:rPr lang="sv-SE" sz="1200" b="1" dirty="0" smtClean="0"/>
            </a:br>
            <a:r>
              <a:rPr lang="sv-SE" sz="900" dirty="0" err="1" smtClean="0"/>
              <a:t>Soc</a:t>
            </a:r>
            <a:r>
              <a:rPr lang="sv-SE" sz="900" dirty="0" smtClean="0"/>
              <a:t>/</a:t>
            </a:r>
            <a:r>
              <a:rPr lang="sv-SE" sz="900" dirty="0" err="1" smtClean="0"/>
              <a:t>IoF</a:t>
            </a:r>
            <a:r>
              <a:rPr lang="sv-SE" sz="900" dirty="0" smtClean="0"/>
              <a:t> - ?</a:t>
            </a:r>
            <a:r>
              <a:rPr lang="sv-SE" sz="1600" b="1" dirty="0" smtClean="0"/>
              <a:t/>
            </a:r>
            <a:br>
              <a:rPr lang="sv-SE" sz="1600" b="1" dirty="0" smtClean="0"/>
            </a:br>
            <a:endParaRPr lang="sv-SE" sz="900" dirty="0" smtClean="0"/>
          </a:p>
        </p:txBody>
      </p:sp>
      <p:sp>
        <p:nvSpPr>
          <p:cNvPr id="45" name="Rektangel med klippt hörn 44"/>
          <p:cNvSpPr/>
          <p:nvPr/>
        </p:nvSpPr>
        <p:spPr>
          <a:xfrm>
            <a:off x="5364088" y="801753"/>
            <a:ext cx="1705236" cy="610837"/>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ÖKT</a:t>
            </a:r>
            <a:br>
              <a:rPr lang="sv-SE" sz="1200" b="1" dirty="0" smtClean="0"/>
            </a:br>
            <a:r>
              <a:rPr lang="sv-SE" sz="900" dirty="0" smtClean="0"/>
              <a:t>Region Skåne /</a:t>
            </a:r>
            <a:r>
              <a:rPr lang="sv-SE" sz="900" dirty="0" err="1" smtClean="0"/>
              <a:t>Bup</a:t>
            </a:r>
            <a:r>
              <a:rPr lang="sv-SE" sz="900" dirty="0" smtClean="0"/>
              <a:t>/HAB – BHV – Skola - </a:t>
            </a:r>
            <a:r>
              <a:rPr lang="sv-SE" sz="900" dirty="0" err="1" smtClean="0"/>
              <a:t>SoC</a:t>
            </a:r>
            <a:r>
              <a:rPr lang="sv-SE" sz="1600" b="1" dirty="0" smtClean="0"/>
              <a:t/>
            </a:r>
            <a:br>
              <a:rPr lang="sv-SE" sz="1600" b="1" dirty="0" smtClean="0"/>
            </a:br>
            <a:endParaRPr lang="sv-SE" sz="900" dirty="0" smtClean="0"/>
          </a:p>
        </p:txBody>
      </p:sp>
      <p:sp>
        <p:nvSpPr>
          <p:cNvPr id="46" name="Rektangel med klippt hörn 45"/>
          <p:cNvSpPr/>
          <p:nvPr/>
        </p:nvSpPr>
        <p:spPr>
          <a:xfrm>
            <a:off x="5931145" y="133792"/>
            <a:ext cx="1705236" cy="610837"/>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Psykiatri styrgrupp</a:t>
            </a:r>
            <a:br>
              <a:rPr lang="sv-SE" sz="1200" b="1" dirty="0" smtClean="0"/>
            </a:br>
            <a:r>
              <a:rPr lang="sv-SE" sz="900" dirty="0" smtClean="0"/>
              <a:t>SÖSK – Region Skåne – Nova – Capio – psykiatri - vårdcentral</a:t>
            </a:r>
            <a:r>
              <a:rPr lang="sv-SE" sz="1600" b="1" dirty="0" smtClean="0"/>
              <a:t/>
            </a:r>
            <a:br>
              <a:rPr lang="sv-SE" sz="1600" b="1" dirty="0" smtClean="0"/>
            </a:br>
            <a:endParaRPr lang="sv-SE" sz="900" dirty="0" smtClean="0"/>
          </a:p>
        </p:txBody>
      </p:sp>
      <p:sp>
        <p:nvSpPr>
          <p:cNvPr id="47" name="Rektangel med klippt hörn 46"/>
          <p:cNvSpPr/>
          <p:nvPr/>
        </p:nvSpPr>
        <p:spPr>
          <a:xfrm>
            <a:off x="7281182" y="4956187"/>
            <a:ext cx="1705236" cy="483008"/>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Skola Fastighet</a:t>
            </a:r>
            <a:br>
              <a:rPr lang="sv-SE" sz="1200" b="1" dirty="0" smtClean="0"/>
            </a:br>
            <a:r>
              <a:rPr lang="sv-SE" sz="900" dirty="0" smtClean="0"/>
              <a:t>KoU - SAM</a:t>
            </a:r>
            <a:r>
              <a:rPr lang="sv-SE" sz="1600" b="1" dirty="0" smtClean="0"/>
              <a:t/>
            </a:r>
            <a:br>
              <a:rPr lang="sv-SE" sz="1600" b="1" dirty="0" smtClean="0"/>
            </a:br>
            <a:endParaRPr lang="sv-SE" sz="900" dirty="0" smtClean="0"/>
          </a:p>
        </p:txBody>
      </p:sp>
      <p:sp>
        <p:nvSpPr>
          <p:cNvPr id="48" name="Rektangel med klippt hörn 47"/>
          <p:cNvSpPr/>
          <p:nvPr/>
        </p:nvSpPr>
        <p:spPr>
          <a:xfrm>
            <a:off x="7271726" y="3007034"/>
            <a:ext cx="1705236" cy="610837"/>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Vi bryr oss I Ystad</a:t>
            </a:r>
            <a:br>
              <a:rPr lang="sv-SE" sz="1200" b="1" dirty="0" smtClean="0"/>
            </a:br>
            <a:r>
              <a:rPr lang="sv-SE" sz="900" dirty="0" smtClean="0"/>
              <a:t>Idé buren sektor -  polis -  Kyrkan – skola - fritid</a:t>
            </a:r>
            <a:r>
              <a:rPr lang="sv-SE" sz="1600" b="1" dirty="0" smtClean="0"/>
              <a:t/>
            </a:r>
            <a:br>
              <a:rPr lang="sv-SE" sz="1600" b="1" dirty="0" smtClean="0"/>
            </a:br>
            <a:endParaRPr lang="sv-SE" sz="900" dirty="0" smtClean="0"/>
          </a:p>
        </p:txBody>
      </p:sp>
      <p:sp>
        <p:nvSpPr>
          <p:cNvPr id="49" name="Rektangel med klippt hörn 48"/>
          <p:cNvSpPr/>
          <p:nvPr/>
        </p:nvSpPr>
        <p:spPr>
          <a:xfrm>
            <a:off x="7277702" y="4258180"/>
            <a:ext cx="1705236" cy="610837"/>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Nätverksmöte</a:t>
            </a:r>
          </a:p>
          <a:p>
            <a:pPr algn="ctr"/>
            <a:r>
              <a:rPr lang="sv-SE" sz="1200" b="1" dirty="0" smtClean="0"/>
              <a:t>(resursmöte)</a:t>
            </a:r>
            <a:br>
              <a:rPr lang="sv-SE" sz="1200" b="1" dirty="0" smtClean="0"/>
            </a:br>
            <a:r>
              <a:rPr lang="sv-SE" sz="900" dirty="0" smtClean="0"/>
              <a:t>KoU - </a:t>
            </a:r>
            <a:r>
              <a:rPr lang="sv-SE" sz="900" dirty="0" err="1" smtClean="0"/>
              <a:t>SoC</a:t>
            </a:r>
            <a:endParaRPr lang="sv-SE" sz="900" dirty="0" smtClean="0"/>
          </a:p>
        </p:txBody>
      </p:sp>
      <p:sp>
        <p:nvSpPr>
          <p:cNvPr id="50" name="Rektangel med klippt hörn 49"/>
          <p:cNvSpPr/>
          <p:nvPr/>
        </p:nvSpPr>
        <p:spPr>
          <a:xfrm>
            <a:off x="7279932" y="3687101"/>
            <a:ext cx="1449937" cy="486125"/>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Absolut Förälder</a:t>
            </a:r>
            <a:br>
              <a:rPr lang="sv-SE" sz="1200" b="1" dirty="0" smtClean="0"/>
            </a:br>
            <a:r>
              <a:rPr lang="sv-SE" sz="900" dirty="0" err="1" smtClean="0"/>
              <a:t>SoC</a:t>
            </a:r>
            <a:r>
              <a:rPr lang="sv-SE" sz="900" dirty="0" smtClean="0"/>
              <a:t> - BUN</a:t>
            </a:r>
            <a:r>
              <a:rPr lang="sv-SE" sz="1600" b="1" dirty="0" smtClean="0"/>
              <a:t/>
            </a:r>
            <a:br>
              <a:rPr lang="sv-SE" sz="1600" b="1" dirty="0" smtClean="0"/>
            </a:br>
            <a:endParaRPr lang="sv-SE" sz="900" dirty="0" smtClean="0"/>
          </a:p>
        </p:txBody>
      </p:sp>
      <p:sp>
        <p:nvSpPr>
          <p:cNvPr id="51" name="Rektangel med klippt hörn 50"/>
          <p:cNvSpPr/>
          <p:nvPr/>
        </p:nvSpPr>
        <p:spPr>
          <a:xfrm>
            <a:off x="7271726" y="1519026"/>
            <a:ext cx="1705236" cy="610837"/>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BUSO Tjänsteperson</a:t>
            </a:r>
            <a:br>
              <a:rPr lang="sv-SE" sz="1200" b="1" dirty="0" smtClean="0"/>
            </a:br>
            <a:r>
              <a:rPr lang="sv-SE" sz="900" dirty="0" err="1" smtClean="0"/>
              <a:t>Soc</a:t>
            </a:r>
            <a:r>
              <a:rPr lang="sv-SE" sz="900" dirty="0" smtClean="0"/>
              <a:t> – KoU</a:t>
            </a:r>
            <a:endParaRPr lang="sv-SE" sz="1600" b="1" dirty="0"/>
          </a:p>
        </p:txBody>
      </p:sp>
      <p:sp>
        <p:nvSpPr>
          <p:cNvPr id="52" name="Rektangel med klippt hörn 51"/>
          <p:cNvSpPr/>
          <p:nvPr/>
        </p:nvSpPr>
        <p:spPr>
          <a:xfrm>
            <a:off x="7141063" y="823288"/>
            <a:ext cx="1835899" cy="487781"/>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BUSO politik</a:t>
            </a:r>
            <a:br>
              <a:rPr lang="sv-SE" sz="1200" b="1" dirty="0" smtClean="0"/>
            </a:br>
            <a:r>
              <a:rPr lang="sv-SE" sz="900" dirty="0" err="1" smtClean="0"/>
              <a:t>SoC</a:t>
            </a:r>
            <a:r>
              <a:rPr lang="sv-SE" sz="900" dirty="0" smtClean="0"/>
              <a:t> – KoU(Nämnds presidier o FC)</a:t>
            </a:r>
          </a:p>
        </p:txBody>
      </p:sp>
      <p:sp>
        <p:nvSpPr>
          <p:cNvPr id="53" name="Rektangel med klippt hörn 52"/>
          <p:cNvSpPr/>
          <p:nvPr/>
        </p:nvSpPr>
        <p:spPr>
          <a:xfrm>
            <a:off x="7279932" y="2219414"/>
            <a:ext cx="1705236" cy="705530"/>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RSA gruppen</a:t>
            </a:r>
            <a:br>
              <a:rPr lang="sv-SE" sz="1200" b="1" dirty="0" smtClean="0"/>
            </a:br>
            <a:r>
              <a:rPr lang="sv-SE" sz="900" dirty="0" smtClean="0"/>
              <a:t>Polis – </a:t>
            </a:r>
            <a:r>
              <a:rPr lang="sv-SE" sz="900" dirty="0" err="1" smtClean="0"/>
              <a:t>SoC</a:t>
            </a:r>
            <a:r>
              <a:rPr lang="sv-SE" sz="900" dirty="0" smtClean="0"/>
              <a:t>- </a:t>
            </a:r>
            <a:r>
              <a:rPr lang="sv-SE" sz="900" dirty="0" err="1" smtClean="0"/>
              <a:t>LoU</a:t>
            </a:r>
            <a:r>
              <a:rPr lang="sv-SE" sz="900" dirty="0" smtClean="0"/>
              <a:t>- KoU- räddningstjänst – hamnen – SAM- vatten - energi</a:t>
            </a:r>
            <a:r>
              <a:rPr lang="sv-SE" sz="1600" b="1" dirty="0" smtClean="0"/>
              <a:t/>
            </a:r>
            <a:br>
              <a:rPr lang="sv-SE" sz="1600" b="1" dirty="0" smtClean="0"/>
            </a:br>
            <a:endParaRPr lang="sv-SE" sz="900" dirty="0" smtClean="0"/>
          </a:p>
        </p:txBody>
      </p:sp>
      <p:sp>
        <p:nvSpPr>
          <p:cNvPr id="54" name="Rektangel med klippt hörn 53"/>
          <p:cNvSpPr/>
          <p:nvPr/>
        </p:nvSpPr>
        <p:spPr>
          <a:xfrm>
            <a:off x="7176633" y="6261593"/>
            <a:ext cx="1815255" cy="459827"/>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Kommunikationsstegen</a:t>
            </a:r>
            <a:br>
              <a:rPr lang="sv-SE" sz="1200" b="1" dirty="0" smtClean="0"/>
            </a:br>
            <a:r>
              <a:rPr lang="sv-SE" sz="900" dirty="0" smtClean="0"/>
              <a:t>Biblioteket – KoU/</a:t>
            </a:r>
            <a:r>
              <a:rPr lang="sv-SE" sz="900" dirty="0" err="1" smtClean="0"/>
              <a:t>fsk</a:t>
            </a:r>
            <a:r>
              <a:rPr lang="sv-SE" sz="1600" b="1" dirty="0" smtClean="0"/>
              <a:t/>
            </a:r>
            <a:br>
              <a:rPr lang="sv-SE" sz="1600" b="1" dirty="0" smtClean="0"/>
            </a:br>
            <a:endParaRPr lang="sv-SE" sz="900" dirty="0" smtClean="0"/>
          </a:p>
        </p:txBody>
      </p:sp>
      <p:sp>
        <p:nvSpPr>
          <p:cNvPr id="55" name="Rektangel med klippt hörn 54"/>
          <p:cNvSpPr/>
          <p:nvPr/>
        </p:nvSpPr>
        <p:spPr>
          <a:xfrm>
            <a:off x="7863197" y="200754"/>
            <a:ext cx="749719" cy="476911"/>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DISA</a:t>
            </a:r>
            <a:br>
              <a:rPr lang="sv-SE" sz="1200" b="1" dirty="0" smtClean="0"/>
            </a:br>
            <a:r>
              <a:rPr lang="sv-SE" sz="900" dirty="0" smtClean="0"/>
              <a:t>BUN</a:t>
            </a:r>
          </a:p>
        </p:txBody>
      </p:sp>
      <p:sp>
        <p:nvSpPr>
          <p:cNvPr id="56" name="Rektangel med klippt hörn 55"/>
          <p:cNvSpPr/>
          <p:nvPr/>
        </p:nvSpPr>
        <p:spPr>
          <a:xfrm>
            <a:off x="5430797" y="3335663"/>
            <a:ext cx="1775496" cy="453377"/>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Barn gör rätt om de kan</a:t>
            </a:r>
            <a:br>
              <a:rPr lang="sv-SE" sz="1200" b="1" dirty="0" smtClean="0"/>
            </a:br>
            <a:r>
              <a:rPr lang="sv-SE" sz="900" dirty="0" smtClean="0"/>
              <a:t>ÖKT - Skola</a:t>
            </a:r>
            <a:r>
              <a:rPr lang="sv-SE" sz="1600" b="1" dirty="0" smtClean="0"/>
              <a:t/>
            </a:r>
            <a:br>
              <a:rPr lang="sv-SE" sz="1600" b="1" dirty="0" smtClean="0"/>
            </a:br>
            <a:endParaRPr lang="sv-SE" sz="900" dirty="0" smtClean="0"/>
          </a:p>
        </p:txBody>
      </p:sp>
      <p:sp>
        <p:nvSpPr>
          <p:cNvPr id="57" name="Rektangel med klippt hörn 56"/>
          <p:cNvSpPr/>
          <p:nvPr/>
        </p:nvSpPr>
        <p:spPr>
          <a:xfrm>
            <a:off x="2317565" y="3212977"/>
            <a:ext cx="927406" cy="430184"/>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Macken</a:t>
            </a:r>
            <a:br>
              <a:rPr lang="sv-SE" sz="1200" b="1" dirty="0" smtClean="0"/>
            </a:br>
            <a:r>
              <a:rPr lang="sv-SE" sz="900" dirty="0" err="1" smtClean="0"/>
              <a:t>SoC</a:t>
            </a:r>
            <a:r>
              <a:rPr lang="sv-SE" sz="900" dirty="0" smtClean="0"/>
              <a:t> - BUN</a:t>
            </a:r>
            <a:r>
              <a:rPr lang="sv-SE" sz="1600" b="1" dirty="0" smtClean="0"/>
              <a:t/>
            </a:r>
            <a:br>
              <a:rPr lang="sv-SE" sz="1600" b="1" dirty="0" smtClean="0"/>
            </a:br>
            <a:endParaRPr lang="sv-SE" sz="900" dirty="0" smtClean="0"/>
          </a:p>
        </p:txBody>
      </p:sp>
      <p:sp>
        <p:nvSpPr>
          <p:cNvPr id="58" name="Rektangel med klippt hörn 57"/>
          <p:cNvSpPr/>
          <p:nvPr/>
        </p:nvSpPr>
        <p:spPr>
          <a:xfrm>
            <a:off x="4437436" y="4574357"/>
            <a:ext cx="854644" cy="610837"/>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err="1" smtClean="0"/>
              <a:t>Spec</a:t>
            </a:r>
            <a:r>
              <a:rPr lang="sv-SE" sz="1200" b="1" dirty="0" smtClean="0"/>
              <a:t> </a:t>
            </a:r>
            <a:r>
              <a:rPr lang="sv-SE" sz="1200" b="1" dirty="0" err="1" smtClean="0"/>
              <a:t>ped</a:t>
            </a:r>
            <a:r>
              <a:rPr lang="sv-SE" sz="1200" b="1" dirty="0" smtClean="0"/>
              <a:t/>
            </a:r>
            <a:br>
              <a:rPr lang="sv-SE" sz="1200" b="1" dirty="0" smtClean="0"/>
            </a:br>
            <a:r>
              <a:rPr lang="sv-SE" sz="900" dirty="0" smtClean="0"/>
              <a:t>SÖSK</a:t>
            </a:r>
            <a:r>
              <a:rPr lang="sv-SE" sz="1600" b="1" dirty="0" smtClean="0"/>
              <a:t/>
            </a:r>
            <a:br>
              <a:rPr lang="sv-SE" sz="1600" b="1" dirty="0" smtClean="0"/>
            </a:br>
            <a:endParaRPr lang="sv-SE" sz="900" dirty="0" smtClean="0"/>
          </a:p>
        </p:txBody>
      </p:sp>
      <p:sp>
        <p:nvSpPr>
          <p:cNvPr id="59" name="Rektangel med klippt hörn 58"/>
          <p:cNvSpPr/>
          <p:nvPr/>
        </p:nvSpPr>
        <p:spPr>
          <a:xfrm>
            <a:off x="7318821" y="5496941"/>
            <a:ext cx="1631793" cy="493129"/>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Informellgrupp</a:t>
            </a:r>
          </a:p>
          <a:p>
            <a:pPr algn="ctr"/>
            <a:r>
              <a:rPr lang="sv-SE" sz="900" dirty="0" smtClean="0"/>
              <a:t>Polis – säkerhetschef –c </a:t>
            </a:r>
            <a:r>
              <a:rPr lang="sv-SE" sz="900" dirty="0"/>
              <a:t> </a:t>
            </a:r>
            <a:r>
              <a:rPr lang="sv-SE" sz="900" dirty="0" smtClean="0"/>
              <a:t>kut</a:t>
            </a:r>
            <a:endParaRPr lang="sv-SE" sz="900" dirty="0"/>
          </a:p>
        </p:txBody>
      </p:sp>
      <p:sp>
        <p:nvSpPr>
          <p:cNvPr id="60" name="Rektangel med klippt hörn 59"/>
          <p:cNvSpPr/>
          <p:nvPr/>
        </p:nvSpPr>
        <p:spPr>
          <a:xfrm>
            <a:off x="5579799" y="5697647"/>
            <a:ext cx="1631793" cy="493129"/>
          </a:xfrm>
          <a:prstGeom prst="snip1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Informellgrupp</a:t>
            </a:r>
          </a:p>
          <a:p>
            <a:pPr algn="ctr"/>
            <a:r>
              <a:rPr lang="sv-SE" sz="900" dirty="0" smtClean="0"/>
              <a:t>Polis – säkerhetschef – sjukvård - räddningstjänst</a:t>
            </a:r>
            <a:endParaRPr lang="sv-SE" sz="900" dirty="0"/>
          </a:p>
        </p:txBody>
      </p:sp>
    </p:spTree>
    <p:extLst>
      <p:ext uri="{BB962C8B-B14F-4D97-AF65-F5344CB8AC3E}">
        <p14:creationId xmlns:p14="http://schemas.microsoft.com/office/powerpoint/2010/main" val="35831712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539552" y="1124744"/>
            <a:ext cx="8352928" cy="4608511"/>
          </a:xfrm>
          <a:solidFill>
            <a:srgbClr val="FFFF00"/>
          </a:solidFill>
        </p:spPr>
        <p:txBody>
          <a:bodyPr>
            <a:noAutofit/>
          </a:bodyPr>
          <a:lstStyle/>
          <a:p>
            <a:r>
              <a:rPr lang="sv-SE" sz="6600" b="1" dirty="0" smtClean="0"/>
              <a:t>Även samverkan kräver struktur, ordning och reda om det ska bli effektivt</a:t>
            </a:r>
            <a:endParaRPr lang="sv-SE" sz="6600" b="1" dirty="0"/>
          </a:p>
        </p:txBody>
      </p:sp>
    </p:spTree>
    <p:extLst>
      <p:ext uri="{BB962C8B-B14F-4D97-AF65-F5344CB8AC3E}">
        <p14:creationId xmlns:p14="http://schemas.microsoft.com/office/powerpoint/2010/main" val="10866152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AutoShape 2"/>
          <p:cNvSpPr>
            <a:spLocks noChangeArrowheads="1"/>
          </p:cNvSpPr>
          <p:nvPr/>
        </p:nvSpPr>
        <p:spPr bwMode="auto">
          <a:xfrm>
            <a:off x="3962400" y="2438400"/>
            <a:ext cx="1600200" cy="990600"/>
          </a:xfrm>
          <a:prstGeom prst="roundRect">
            <a:avLst>
              <a:gd name="adj" fmla="val 16667"/>
            </a:avLst>
          </a:prstGeom>
          <a:noFill/>
          <a:ln w="5715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2400">
                <a:latin typeface="Times New Roman" charset="0"/>
              </a:rPr>
              <a:t>ledningsgrp</a:t>
            </a:r>
          </a:p>
        </p:txBody>
      </p:sp>
      <p:sp>
        <p:nvSpPr>
          <p:cNvPr id="388099" name="AutoShape 3"/>
          <p:cNvSpPr>
            <a:spLocks noChangeArrowheads="1"/>
          </p:cNvSpPr>
          <p:nvPr/>
        </p:nvSpPr>
        <p:spPr bwMode="auto">
          <a:xfrm>
            <a:off x="2133600" y="1676400"/>
            <a:ext cx="1066800" cy="7620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2400">
                <a:latin typeface="Times New Roman" charset="0"/>
              </a:rPr>
              <a:t>äldre</a:t>
            </a:r>
          </a:p>
        </p:txBody>
      </p:sp>
      <p:sp>
        <p:nvSpPr>
          <p:cNvPr id="388100" name="AutoShape 4"/>
          <p:cNvSpPr>
            <a:spLocks noChangeArrowheads="1"/>
          </p:cNvSpPr>
          <p:nvPr/>
        </p:nvSpPr>
        <p:spPr bwMode="auto">
          <a:xfrm>
            <a:off x="1371600" y="3352800"/>
            <a:ext cx="1066800" cy="7620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2400">
                <a:latin typeface="Times New Roman" charset="0"/>
              </a:rPr>
              <a:t>barn</a:t>
            </a:r>
          </a:p>
        </p:txBody>
      </p:sp>
      <p:sp>
        <p:nvSpPr>
          <p:cNvPr id="388101" name="AutoShape 5"/>
          <p:cNvSpPr>
            <a:spLocks noChangeArrowheads="1"/>
          </p:cNvSpPr>
          <p:nvPr/>
        </p:nvSpPr>
        <p:spPr bwMode="auto">
          <a:xfrm>
            <a:off x="2514600" y="4724400"/>
            <a:ext cx="1066800" cy="7620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2400">
                <a:latin typeface="Times New Roman" charset="0"/>
              </a:rPr>
              <a:t>missbr</a:t>
            </a:r>
          </a:p>
        </p:txBody>
      </p:sp>
      <p:sp>
        <p:nvSpPr>
          <p:cNvPr id="388102" name="AutoShape 6"/>
          <p:cNvSpPr>
            <a:spLocks noChangeArrowheads="1"/>
          </p:cNvSpPr>
          <p:nvPr/>
        </p:nvSpPr>
        <p:spPr bwMode="auto">
          <a:xfrm>
            <a:off x="4953000" y="4572000"/>
            <a:ext cx="1066800" cy="7620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2400">
                <a:latin typeface="Times New Roman" charset="0"/>
              </a:rPr>
              <a:t>psyk</a:t>
            </a:r>
          </a:p>
        </p:txBody>
      </p:sp>
      <p:sp>
        <p:nvSpPr>
          <p:cNvPr id="388103" name="AutoShape 7"/>
          <p:cNvSpPr>
            <a:spLocks noChangeArrowheads="1"/>
          </p:cNvSpPr>
          <p:nvPr/>
        </p:nvSpPr>
        <p:spPr bwMode="auto">
          <a:xfrm>
            <a:off x="6858000" y="3352800"/>
            <a:ext cx="1066800" cy="7620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2400">
                <a:latin typeface="Times New Roman" charset="0"/>
              </a:rPr>
              <a:t>långt</a:t>
            </a:r>
          </a:p>
          <a:p>
            <a:pPr algn="ctr" eaLnBrk="0" hangingPunct="0"/>
            <a:r>
              <a:rPr lang="en-GB" sz="2400">
                <a:latin typeface="Times New Roman" charset="0"/>
              </a:rPr>
              <a:t>arblös</a:t>
            </a:r>
          </a:p>
        </p:txBody>
      </p:sp>
      <p:sp>
        <p:nvSpPr>
          <p:cNvPr id="388104" name="AutoShape 8"/>
          <p:cNvSpPr>
            <a:spLocks noChangeArrowheads="1"/>
          </p:cNvSpPr>
          <p:nvPr/>
        </p:nvSpPr>
        <p:spPr bwMode="auto">
          <a:xfrm>
            <a:off x="6400800" y="1828800"/>
            <a:ext cx="1066800" cy="7620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2400">
                <a:latin typeface="Times New Roman" charset="0"/>
              </a:rPr>
              <a:t>rygg</a:t>
            </a:r>
          </a:p>
          <a:p>
            <a:pPr algn="ctr" eaLnBrk="0" hangingPunct="0"/>
            <a:r>
              <a:rPr lang="en-GB" sz="2400">
                <a:latin typeface="Times New Roman" charset="0"/>
              </a:rPr>
              <a:t>nack</a:t>
            </a:r>
          </a:p>
        </p:txBody>
      </p:sp>
      <p:sp>
        <p:nvSpPr>
          <p:cNvPr id="388105" name="AutoShape 9"/>
          <p:cNvSpPr>
            <a:spLocks noChangeArrowheads="1"/>
          </p:cNvSpPr>
          <p:nvPr/>
        </p:nvSpPr>
        <p:spPr bwMode="auto">
          <a:xfrm>
            <a:off x="457200" y="16002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06" name="AutoShape 10"/>
          <p:cNvSpPr>
            <a:spLocks noChangeArrowheads="1"/>
          </p:cNvSpPr>
          <p:nvPr/>
        </p:nvSpPr>
        <p:spPr bwMode="auto">
          <a:xfrm>
            <a:off x="1295400" y="48768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07" name="AutoShape 11"/>
          <p:cNvSpPr>
            <a:spLocks noChangeArrowheads="1"/>
          </p:cNvSpPr>
          <p:nvPr/>
        </p:nvSpPr>
        <p:spPr bwMode="auto">
          <a:xfrm>
            <a:off x="1143000" y="24384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08" name="AutoShape 12"/>
          <p:cNvSpPr>
            <a:spLocks noChangeArrowheads="1"/>
          </p:cNvSpPr>
          <p:nvPr/>
        </p:nvSpPr>
        <p:spPr bwMode="auto">
          <a:xfrm>
            <a:off x="228600" y="33528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09" name="AutoShape 13"/>
          <p:cNvSpPr>
            <a:spLocks noChangeArrowheads="1"/>
          </p:cNvSpPr>
          <p:nvPr/>
        </p:nvSpPr>
        <p:spPr bwMode="auto">
          <a:xfrm>
            <a:off x="7924800" y="25908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10" name="AutoShape 14"/>
          <p:cNvSpPr>
            <a:spLocks noChangeArrowheads="1"/>
          </p:cNvSpPr>
          <p:nvPr/>
        </p:nvSpPr>
        <p:spPr bwMode="auto">
          <a:xfrm>
            <a:off x="7696200" y="12192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11" name="AutoShape 15"/>
          <p:cNvSpPr>
            <a:spLocks noChangeArrowheads="1"/>
          </p:cNvSpPr>
          <p:nvPr/>
        </p:nvSpPr>
        <p:spPr bwMode="auto">
          <a:xfrm>
            <a:off x="1295400" y="6858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12" name="AutoShape 16"/>
          <p:cNvSpPr>
            <a:spLocks noChangeArrowheads="1"/>
          </p:cNvSpPr>
          <p:nvPr/>
        </p:nvSpPr>
        <p:spPr bwMode="auto">
          <a:xfrm>
            <a:off x="5638800" y="37338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13" name="AutoShape 17"/>
          <p:cNvSpPr>
            <a:spLocks noChangeArrowheads="1"/>
          </p:cNvSpPr>
          <p:nvPr/>
        </p:nvSpPr>
        <p:spPr bwMode="auto">
          <a:xfrm>
            <a:off x="6781800" y="44958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14" name="AutoShape 18"/>
          <p:cNvSpPr>
            <a:spLocks noChangeArrowheads="1"/>
          </p:cNvSpPr>
          <p:nvPr/>
        </p:nvSpPr>
        <p:spPr bwMode="auto">
          <a:xfrm>
            <a:off x="8001000" y="39624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15" name="AutoShape 19"/>
          <p:cNvSpPr>
            <a:spLocks noChangeArrowheads="1"/>
          </p:cNvSpPr>
          <p:nvPr/>
        </p:nvSpPr>
        <p:spPr bwMode="auto">
          <a:xfrm>
            <a:off x="3962400" y="53340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16" name="AutoShape 20"/>
          <p:cNvSpPr>
            <a:spLocks noChangeArrowheads="1"/>
          </p:cNvSpPr>
          <p:nvPr/>
        </p:nvSpPr>
        <p:spPr bwMode="auto">
          <a:xfrm>
            <a:off x="2057400" y="57150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17" name="AutoShape 21"/>
          <p:cNvSpPr>
            <a:spLocks noChangeArrowheads="1"/>
          </p:cNvSpPr>
          <p:nvPr/>
        </p:nvSpPr>
        <p:spPr bwMode="auto">
          <a:xfrm>
            <a:off x="2895600" y="36576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18" name="AutoShape 22"/>
          <p:cNvSpPr>
            <a:spLocks noChangeArrowheads="1"/>
          </p:cNvSpPr>
          <p:nvPr/>
        </p:nvSpPr>
        <p:spPr bwMode="auto">
          <a:xfrm>
            <a:off x="304800" y="42672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19" name="AutoShape 23"/>
          <p:cNvSpPr>
            <a:spLocks noChangeArrowheads="1"/>
          </p:cNvSpPr>
          <p:nvPr/>
        </p:nvSpPr>
        <p:spPr bwMode="auto">
          <a:xfrm>
            <a:off x="5334000" y="5562600"/>
            <a:ext cx="762000" cy="609600"/>
          </a:xfrm>
          <a:prstGeom prst="roundRect">
            <a:avLst>
              <a:gd name="adj" fmla="val 16667"/>
            </a:avLst>
          </a:prstGeom>
          <a:noFill/>
          <a:ln w="38100">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0" hangingPunct="0"/>
            <a:r>
              <a:rPr lang="en-GB" sz="1600" b="1">
                <a:latin typeface="Times New Roman" charset="0"/>
              </a:rPr>
              <a:t>arbgrp</a:t>
            </a:r>
          </a:p>
        </p:txBody>
      </p:sp>
      <p:sp>
        <p:nvSpPr>
          <p:cNvPr id="388120" name="Line 24"/>
          <p:cNvSpPr>
            <a:spLocks noChangeShapeType="1"/>
          </p:cNvSpPr>
          <p:nvPr/>
        </p:nvSpPr>
        <p:spPr bwMode="auto">
          <a:xfrm flipV="1">
            <a:off x="2438400" y="2895600"/>
            <a:ext cx="1524000" cy="8382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21" name="Line 25"/>
          <p:cNvSpPr>
            <a:spLocks noChangeShapeType="1"/>
          </p:cNvSpPr>
          <p:nvPr/>
        </p:nvSpPr>
        <p:spPr bwMode="auto">
          <a:xfrm>
            <a:off x="3200400" y="2057400"/>
            <a:ext cx="762000" cy="4572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22" name="Line 26"/>
          <p:cNvSpPr>
            <a:spLocks noChangeShapeType="1"/>
          </p:cNvSpPr>
          <p:nvPr/>
        </p:nvSpPr>
        <p:spPr bwMode="auto">
          <a:xfrm flipH="1">
            <a:off x="5562600" y="2362200"/>
            <a:ext cx="838200" cy="4572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23" name="Line 27"/>
          <p:cNvSpPr>
            <a:spLocks noChangeShapeType="1"/>
          </p:cNvSpPr>
          <p:nvPr/>
        </p:nvSpPr>
        <p:spPr bwMode="auto">
          <a:xfrm flipH="1">
            <a:off x="3581400" y="3429000"/>
            <a:ext cx="1219200" cy="16002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24" name="Line 28"/>
          <p:cNvSpPr>
            <a:spLocks noChangeShapeType="1"/>
          </p:cNvSpPr>
          <p:nvPr/>
        </p:nvSpPr>
        <p:spPr bwMode="auto">
          <a:xfrm flipH="1" flipV="1">
            <a:off x="4953000" y="3429000"/>
            <a:ext cx="533400" cy="11430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25" name="Line 29"/>
          <p:cNvSpPr>
            <a:spLocks noChangeShapeType="1"/>
          </p:cNvSpPr>
          <p:nvPr/>
        </p:nvSpPr>
        <p:spPr bwMode="auto">
          <a:xfrm flipH="1" flipV="1">
            <a:off x="5562600" y="3200400"/>
            <a:ext cx="1295400" cy="5334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26" name="Line 30"/>
          <p:cNvSpPr>
            <a:spLocks noChangeShapeType="1"/>
          </p:cNvSpPr>
          <p:nvPr/>
        </p:nvSpPr>
        <p:spPr bwMode="auto">
          <a:xfrm flipH="1" flipV="1">
            <a:off x="1219200" y="1905000"/>
            <a:ext cx="914400" cy="1524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27" name="Line 31"/>
          <p:cNvSpPr>
            <a:spLocks noChangeShapeType="1"/>
          </p:cNvSpPr>
          <p:nvPr/>
        </p:nvSpPr>
        <p:spPr bwMode="auto">
          <a:xfrm flipV="1">
            <a:off x="1905000" y="2438400"/>
            <a:ext cx="762000" cy="3810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28" name="Line 32"/>
          <p:cNvSpPr>
            <a:spLocks noChangeShapeType="1"/>
          </p:cNvSpPr>
          <p:nvPr/>
        </p:nvSpPr>
        <p:spPr bwMode="auto">
          <a:xfrm flipH="1" flipV="1">
            <a:off x="1981200" y="1295400"/>
            <a:ext cx="685800" cy="3810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29" name="Line 33"/>
          <p:cNvSpPr>
            <a:spLocks noChangeShapeType="1"/>
          </p:cNvSpPr>
          <p:nvPr/>
        </p:nvSpPr>
        <p:spPr bwMode="auto">
          <a:xfrm>
            <a:off x="990600" y="3657600"/>
            <a:ext cx="381000" cy="762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30" name="Line 34"/>
          <p:cNvSpPr>
            <a:spLocks noChangeShapeType="1"/>
          </p:cNvSpPr>
          <p:nvPr/>
        </p:nvSpPr>
        <p:spPr bwMode="auto">
          <a:xfrm flipV="1">
            <a:off x="1066800" y="4114800"/>
            <a:ext cx="838200" cy="5334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31" name="Line 35"/>
          <p:cNvSpPr>
            <a:spLocks noChangeShapeType="1"/>
          </p:cNvSpPr>
          <p:nvPr/>
        </p:nvSpPr>
        <p:spPr bwMode="auto">
          <a:xfrm flipV="1">
            <a:off x="1676400" y="4114800"/>
            <a:ext cx="228600" cy="7620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32" name="Line 36"/>
          <p:cNvSpPr>
            <a:spLocks noChangeShapeType="1"/>
          </p:cNvSpPr>
          <p:nvPr/>
        </p:nvSpPr>
        <p:spPr bwMode="auto">
          <a:xfrm flipV="1">
            <a:off x="2057400" y="5105400"/>
            <a:ext cx="457200" cy="762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33" name="Line 37"/>
          <p:cNvSpPr>
            <a:spLocks noChangeShapeType="1"/>
          </p:cNvSpPr>
          <p:nvPr/>
        </p:nvSpPr>
        <p:spPr bwMode="auto">
          <a:xfrm>
            <a:off x="1600200" y="5486400"/>
            <a:ext cx="457200" cy="5334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34" name="Line 38"/>
          <p:cNvSpPr>
            <a:spLocks noChangeShapeType="1"/>
          </p:cNvSpPr>
          <p:nvPr/>
        </p:nvSpPr>
        <p:spPr bwMode="auto">
          <a:xfrm flipH="1">
            <a:off x="2819400" y="5486400"/>
            <a:ext cx="228600" cy="3048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35" name="Line 39"/>
          <p:cNvSpPr>
            <a:spLocks noChangeShapeType="1"/>
          </p:cNvSpPr>
          <p:nvPr/>
        </p:nvSpPr>
        <p:spPr bwMode="auto">
          <a:xfrm>
            <a:off x="3581400" y="5410200"/>
            <a:ext cx="381000" cy="3048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36" name="Line 40"/>
          <p:cNvSpPr>
            <a:spLocks noChangeShapeType="1"/>
          </p:cNvSpPr>
          <p:nvPr/>
        </p:nvSpPr>
        <p:spPr bwMode="auto">
          <a:xfrm>
            <a:off x="5562600" y="5334000"/>
            <a:ext cx="152400" cy="2286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37" name="Line 41"/>
          <p:cNvSpPr>
            <a:spLocks noChangeShapeType="1"/>
          </p:cNvSpPr>
          <p:nvPr/>
        </p:nvSpPr>
        <p:spPr bwMode="auto">
          <a:xfrm flipH="1">
            <a:off x="3657600" y="3429000"/>
            <a:ext cx="838200" cy="3810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38" name="Line 42"/>
          <p:cNvSpPr>
            <a:spLocks noChangeShapeType="1"/>
          </p:cNvSpPr>
          <p:nvPr/>
        </p:nvSpPr>
        <p:spPr bwMode="auto">
          <a:xfrm flipV="1">
            <a:off x="3048000" y="4267200"/>
            <a:ext cx="228600" cy="4572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39" name="Line 43"/>
          <p:cNvSpPr>
            <a:spLocks noChangeShapeType="1"/>
          </p:cNvSpPr>
          <p:nvPr/>
        </p:nvSpPr>
        <p:spPr bwMode="auto">
          <a:xfrm flipV="1">
            <a:off x="6400800" y="3810000"/>
            <a:ext cx="457200" cy="2286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40" name="Line 44"/>
          <p:cNvSpPr>
            <a:spLocks noChangeShapeType="1"/>
          </p:cNvSpPr>
          <p:nvPr/>
        </p:nvSpPr>
        <p:spPr bwMode="auto">
          <a:xfrm flipH="1">
            <a:off x="5638800" y="4343400"/>
            <a:ext cx="304800" cy="2286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41" name="Line 45"/>
          <p:cNvSpPr>
            <a:spLocks noChangeShapeType="1"/>
          </p:cNvSpPr>
          <p:nvPr/>
        </p:nvSpPr>
        <p:spPr bwMode="auto">
          <a:xfrm flipV="1">
            <a:off x="7162800" y="4114800"/>
            <a:ext cx="152400" cy="3810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42" name="Line 46"/>
          <p:cNvSpPr>
            <a:spLocks noChangeShapeType="1"/>
          </p:cNvSpPr>
          <p:nvPr/>
        </p:nvSpPr>
        <p:spPr bwMode="auto">
          <a:xfrm flipV="1">
            <a:off x="6096000" y="5105400"/>
            <a:ext cx="685800" cy="7620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43" name="Line 47"/>
          <p:cNvSpPr>
            <a:spLocks noChangeShapeType="1"/>
          </p:cNvSpPr>
          <p:nvPr/>
        </p:nvSpPr>
        <p:spPr bwMode="auto">
          <a:xfrm flipV="1">
            <a:off x="4724400" y="5334000"/>
            <a:ext cx="685800" cy="3048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44" name="Line 48"/>
          <p:cNvSpPr>
            <a:spLocks noChangeShapeType="1"/>
          </p:cNvSpPr>
          <p:nvPr/>
        </p:nvSpPr>
        <p:spPr bwMode="auto">
          <a:xfrm flipH="1">
            <a:off x="3581400" y="4953000"/>
            <a:ext cx="1371600" cy="1524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45" name="Line 49"/>
          <p:cNvSpPr>
            <a:spLocks noChangeShapeType="1"/>
          </p:cNvSpPr>
          <p:nvPr/>
        </p:nvSpPr>
        <p:spPr bwMode="auto">
          <a:xfrm flipV="1">
            <a:off x="6019800" y="4114800"/>
            <a:ext cx="838200" cy="8382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46" name="Line 50"/>
          <p:cNvSpPr>
            <a:spLocks noChangeShapeType="1"/>
          </p:cNvSpPr>
          <p:nvPr/>
        </p:nvSpPr>
        <p:spPr bwMode="auto">
          <a:xfrm flipV="1">
            <a:off x="7467600" y="1828800"/>
            <a:ext cx="609600" cy="3048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47" name="Line 51"/>
          <p:cNvSpPr>
            <a:spLocks noChangeShapeType="1"/>
          </p:cNvSpPr>
          <p:nvPr/>
        </p:nvSpPr>
        <p:spPr bwMode="auto">
          <a:xfrm>
            <a:off x="6934200" y="2590800"/>
            <a:ext cx="457200" cy="7620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48" name="Line 52"/>
          <p:cNvSpPr>
            <a:spLocks noChangeShapeType="1"/>
          </p:cNvSpPr>
          <p:nvPr/>
        </p:nvSpPr>
        <p:spPr bwMode="auto">
          <a:xfrm flipV="1">
            <a:off x="7467600" y="1828800"/>
            <a:ext cx="609600" cy="15240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49" name="Line 53"/>
          <p:cNvSpPr>
            <a:spLocks noChangeShapeType="1"/>
          </p:cNvSpPr>
          <p:nvPr/>
        </p:nvSpPr>
        <p:spPr bwMode="auto">
          <a:xfrm flipV="1">
            <a:off x="7924800" y="3200400"/>
            <a:ext cx="381000" cy="4572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50" name="Line 54"/>
          <p:cNvSpPr>
            <a:spLocks noChangeShapeType="1"/>
          </p:cNvSpPr>
          <p:nvPr/>
        </p:nvSpPr>
        <p:spPr bwMode="auto">
          <a:xfrm flipH="1" flipV="1">
            <a:off x="7543800" y="4114800"/>
            <a:ext cx="457200" cy="1524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51" name="Line 55"/>
          <p:cNvSpPr>
            <a:spLocks noChangeShapeType="1"/>
          </p:cNvSpPr>
          <p:nvPr/>
        </p:nvSpPr>
        <p:spPr bwMode="auto">
          <a:xfrm flipH="1">
            <a:off x="7696200" y="4572000"/>
            <a:ext cx="762000" cy="16764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52" name="Line 56"/>
          <p:cNvSpPr>
            <a:spLocks noChangeShapeType="1"/>
          </p:cNvSpPr>
          <p:nvPr/>
        </p:nvSpPr>
        <p:spPr bwMode="auto">
          <a:xfrm flipH="1">
            <a:off x="3429000" y="6248400"/>
            <a:ext cx="4267200"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53" name="Line 57"/>
          <p:cNvSpPr>
            <a:spLocks noChangeShapeType="1"/>
          </p:cNvSpPr>
          <p:nvPr/>
        </p:nvSpPr>
        <p:spPr bwMode="auto">
          <a:xfrm flipH="1" flipV="1">
            <a:off x="3124200" y="5486400"/>
            <a:ext cx="304800" cy="7620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54" name="Line 58"/>
          <p:cNvSpPr>
            <a:spLocks noChangeShapeType="1"/>
          </p:cNvSpPr>
          <p:nvPr/>
        </p:nvSpPr>
        <p:spPr bwMode="auto">
          <a:xfrm flipH="1" flipV="1">
            <a:off x="1981200" y="4114800"/>
            <a:ext cx="2971800" cy="6858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sv-SE"/>
          </a:p>
        </p:txBody>
      </p:sp>
      <p:sp>
        <p:nvSpPr>
          <p:cNvPr id="388155" name="Text Box 59"/>
          <p:cNvSpPr txBox="1">
            <a:spLocks noChangeArrowheads="1"/>
          </p:cNvSpPr>
          <p:nvPr/>
        </p:nvSpPr>
        <p:spPr bwMode="auto">
          <a:xfrm>
            <a:off x="2514600" y="0"/>
            <a:ext cx="4194175" cy="15557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eaLnBrk="0" hangingPunct="0"/>
            <a:r>
              <a:rPr lang="sv-SE" sz="4800" b="1">
                <a:latin typeface="Times New Roman" charset="0"/>
              </a:rPr>
              <a:t>HUR LEDER </a:t>
            </a:r>
          </a:p>
          <a:p>
            <a:pPr algn="ctr" eaLnBrk="0" hangingPunct="0"/>
            <a:r>
              <a:rPr lang="sv-SE" sz="4800" b="1">
                <a:latin typeface="Times New Roman" charset="0"/>
              </a:rPr>
              <a:t>MAN DETTA?</a:t>
            </a:r>
            <a:endParaRPr lang="en-GB" sz="4800" b="1">
              <a:latin typeface="Times New Roman" charset="0"/>
            </a:endParaRPr>
          </a:p>
        </p:txBody>
      </p:sp>
    </p:spTree>
    <p:extLst>
      <p:ext uri="{BB962C8B-B14F-4D97-AF65-F5344CB8AC3E}">
        <p14:creationId xmlns:p14="http://schemas.microsoft.com/office/powerpoint/2010/main" val="38376874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med rundade hörn 4"/>
          <p:cNvSpPr/>
          <p:nvPr/>
        </p:nvSpPr>
        <p:spPr>
          <a:xfrm>
            <a:off x="3532582" y="2916726"/>
            <a:ext cx="1764745" cy="106331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b="1" dirty="0" smtClean="0"/>
              <a:t>STRATEGISK</a:t>
            </a:r>
          </a:p>
          <a:p>
            <a:pPr algn="ctr"/>
            <a:r>
              <a:rPr lang="sv-SE" b="1" dirty="0" smtClean="0"/>
              <a:t>SAMVERKANS-LEDNING</a:t>
            </a:r>
            <a:endParaRPr lang="sv-SE" b="1" dirty="0"/>
          </a:p>
        </p:txBody>
      </p:sp>
      <p:sp>
        <p:nvSpPr>
          <p:cNvPr id="6" name="Rektangel med rundade hörn 5"/>
          <p:cNvSpPr/>
          <p:nvPr/>
        </p:nvSpPr>
        <p:spPr>
          <a:xfrm>
            <a:off x="624968" y="2230413"/>
            <a:ext cx="1705674" cy="89347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b="1" dirty="0" smtClean="0"/>
              <a:t>OPERATIV LEDNING</a:t>
            </a:r>
          </a:p>
          <a:p>
            <a:pPr algn="ctr"/>
            <a:r>
              <a:rPr lang="sv-SE" b="1" dirty="0" smtClean="0"/>
              <a:t>BARN &amp; UNGA</a:t>
            </a:r>
            <a:endParaRPr lang="sv-SE" b="1" dirty="0"/>
          </a:p>
        </p:txBody>
      </p:sp>
      <p:sp>
        <p:nvSpPr>
          <p:cNvPr id="7" name="Rektangel med rundade hörn 6"/>
          <p:cNvSpPr/>
          <p:nvPr/>
        </p:nvSpPr>
        <p:spPr>
          <a:xfrm>
            <a:off x="4503562" y="5082324"/>
            <a:ext cx="1705674" cy="89347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b="1" dirty="0" smtClean="0"/>
              <a:t>OPERATIV LEDNING</a:t>
            </a:r>
          </a:p>
          <a:p>
            <a:pPr algn="ctr"/>
            <a:r>
              <a:rPr lang="sv-SE" b="1" dirty="0" smtClean="0"/>
              <a:t>MITT I LIVET</a:t>
            </a:r>
            <a:endParaRPr lang="sv-SE" b="1" dirty="0"/>
          </a:p>
        </p:txBody>
      </p:sp>
      <p:sp>
        <p:nvSpPr>
          <p:cNvPr id="8" name="Rektangel med rundade hörn 7"/>
          <p:cNvSpPr/>
          <p:nvPr/>
        </p:nvSpPr>
        <p:spPr>
          <a:xfrm>
            <a:off x="6120629" y="1631274"/>
            <a:ext cx="1705674" cy="89347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b="1" dirty="0" smtClean="0"/>
              <a:t>OPERATIV LEDNING</a:t>
            </a:r>
          </a:p>
          <a:p>
            <a:pPr algn="ctr"/>
            <a:r>
              <a:rPr lang="sv-SE" b="1" dirty="0" smtClean="0"/>
              <a:t>ÄLDRE</a:t>
            </a:r>
            <a:endParaRPr lang="sv-SE" b="1" dirty="0"/>
          </a:p>
        </p:txBody>
      </p:sp>
      <p:cxnSp>
        <p:nvCxnSpPr>
          <p:cNvPr id="10" name="Rak 9"/>
          <p:cNvCxnSpPr>
            <a:stCxn id="8" idx="2"/>
            <a:endCxn id="5" idx="3"/>
          </p:cNvCxnSpPr>
          <p:nvPr/>
        </p:nvCxnSpPr>
        <p:spPr>
          <a:xfrm flipH="1">
            <a:off x="5297327" y="2524753"/>
            <a:ext cx="1676139" cy="92363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Rak 10"/>
          <p:cNvCxnSpPr>
            <a:stCxn id="5" idx="2"/>
            <a:endCxn id="7" idx="0"/>
          </p:cNvCxnSpPr>
          <p:nvPr/>
        </p:nvCxnSpPr>
        <p:spPr>
          <a:xfrm>
            <a:off x="4414955" y="3980040"/>
            <a:ext cx="941444" cy="110228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Rak 11"/>
          <p:cNvCxnSpPr>
            <a:stCxn id="5" idx="1"/>
            <a:endCxn id="6" idx="3"/>
          </p:cNvCxnSpPr>
          <p:nvPr/>
        </p:nvCxnSpPr>
        <p:spPr>
          <a:xfrm flipH="1" flipV="1">
            <a:off x="2330642" y="2677153"/>
            <a:ext cx="1201940" cy="77123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Rak 16"/>
          <p:cNvCxnSpPr>
            <a:stCxn id="7" idx="1"/>
            <a:endCxn id="24" idx="3"/>
          </p:cNvCxnSpPr>
          <p:nvPr/>
        </p:nvCxnSpPr>
        <p:spPr>
          <a:xfrm flipH="1" flipV="1">
            <a:off x="4030393" y="4946744"/>
            <a:ext cx="473169" cy="58232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Rak 17"/>
          <p:cNvCxnSpPr>
            <a:stCxn id="23" idx="0"/>
            <a:endCxn id="7" idx="3"/>
          </p:cNvCxnSpPr>
          <p:nvPr/>
        </p:nvCxnSpPr>
        <p:spPr>
          <a:xfrm flipH="1" flipV="1">
            <a:off x="6209236" y="5529064"/>
            <a:ext cx="1069030" cy="25023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Rektangel med rundade hörn 18"/>
          <p:cNvSpPr/>
          <p:nvPr/>
        </p:nvSpPr>
        <p:spPr>
          <a:xfrm>
            <a:off x="295785" y="3753183"/>
            <a:ext cx="1409889" cy="4584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a:t>
            </a:r>
          </a:p>
          <a:p>
            <a:pPr algn="ctr"/>
            <a:r>
              <a:rPr lang="sv-SE" sz="1200" b="1" dirty="0" smtClean="0"/>
              <a:t>AKTIVITET</a:t>
            </a:r>
            <a:endParaRPr lang="sv-SE" sz="1200" b="1" dirty="0"/>
          </a:p>
        </p:txBody>
      </p:sp>
      <p:sp>
        <p:nvSpPr>
          <p:cNvPr id="20" name="Rektangel med rundade hörn 19"/>
          <p:cNvSpPr/>
          <p:nvPr/>
        </p:nvSpPr>
        <p:spPr>
          <a:xfrm>
            <a:off x="7546745" y="1025971"/>
            <a:ext cx="1409889" cy="4584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a:t>
            </a:r>
          </a:p>
          <a:p>
            <a:pPr algn="ctr"/>
            <a:r>
              <a:rPr lang="sv-SE" sz="1200" b="1" dirty="0" smtClean="0"/>
              <a:t>AKTIVITET</a:t>
            </a:r>
            <a:endParaRPr lang="sv-SE" sz="1200" b="1" dirty="0"/>
          </a:p>
        </p:txBody>
      </p:sp>
      <p:sp>
        <p:nvSpPr>
          <p:cNvPr id="21" name="Rektangel med rundade hörn 20"/>
          <p:cNvSpPr/>
          <p:nvPr/>
        </p:nvSpPr>
        <p:spPr>
          <a:xfrm>
            <a:off x="7328706" y="2989950"/>
            <a:ext cx="1409889" cy="4584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a:t>
            </a:r>
          </a:p>
          <a:p>
            <a:pPr algn="ctr"/>
            <a:r>
              <a:rPr lang="sv-SE" sz="1200" b="1" dirty="0" smtClean="0"/>
              <a:t>AKTIVITET</a:t>
            </a:r>
            <a:endParaRPr lang="sv-SE" sz="1200" b="1" dirty="0"/>
          </a:p>
        </p:txBody>
      </p:sp>
      <p:sp>
        <p:nvSpPr>
          <p:cNvPr id="22" name="Rektangel med rundade hörn 21"/>
          <p:cNvSpPr/>
          <p:nvPr/>
        </p:nvSpPr>
        <p:spPr>
          <a:xfrm>
            <a:off x="4592382" y="1255188"/>
            <a:ext cx="1409889" cy="4584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a:t>
            </a:r>
          </a:p>
          <a:p>
            <a:pPr algn="ctr"/>
            <a:r>
              <a:rPr lang="sv-SE" sz="1200" b="1" dirty="0" smtClean="0"/>
              <a:t>AKTIVITET</a:t>
            </a:r>
            <a:endParaRPr lang="sv-SE" sz="1200" b="1" dirty="0"/>
          </a:p>
        </p:txBody>
      </p:sp>
      <p:sp>
        <p:nvSpPr>
          <p:cNvPr id="23" name="Rektangel med rundade hörn 22"/>
          <p:cNvSpPr/>
          <p:nvPr/>
        </p:nvSpPr>
        <p:spPr>
          <a:xfrm>
            <a:off x="6573321" y="5779299"/>
            <a:ext cx="1409889" cy="4584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a:t>
            </a:r>
          </a:p>
          <a:p>
            <a:pPr algn="ctr"/>
            <a:r>
              <a:rPr lang="sv-SE" sz="1200" b="1" dirty="0" smtClean="0"/>
              <a:t>AKTIVITET</a:t>
            </a:r>
            <a:endParaRPr lang="sv-SE" sz="1200" b="1" dirty="0"/>
          </a:p>
        </p:txBody>
      </p:sp>
      <p:sp>
        <p:nvSpPr>
          <p:cNvPr id="24" name="Rektangel med rundade hörn 23"/>
          <p:cNvSpPr/>
          <p:nvPr/>
        </p:nvSpPr>
        <p:spPr>
          <a:xfrm>
            <a:off x="2620504" y="4717527"/>
            <a:ext cx="1409889" cy="4584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a:t>
            </a:r>
          </a:p>
          <a:p>
            <a:pPr algn="ctr"/>
            <a:r>
              <a:rPr lang="sv-SE" sz="1200" b="1" dirty="0" smtClean="0"/>
              <a:t>AKTIVITET</a:t>
            </a:r>
            <a:endParaRPr lang="sv-SE" sz="1200" b="1" dirty="0"/>
          </a:p>
        </p:txBody>
      </p:sp>
      <p:sp>
        <p:nvSpPr>
          <p:cNvPr id="25" name="Rektangel med rundade hörn 24"/>
          <p:cNvSpPr/>
          <p:nvPr/>
        </p:nvSpPr>
        <p:spPr>
          <a:xfrm>
            <a:off x="2620504" y="6237732"/>
            <a:ext cx="1409889" cy="4584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a:t>
            </a:r>
          </a:p>
          <a:p>
            <a:pPr algn="ctr"/>
            <a:r>
              <a:rPr lang="sv-SE" sz="1200" b="1" dirty="0" smtClean="0"/>
              <a:t>AKTIVITET</a:t>
            </a:r>
            <a:endParaRPr lang="sv-SE" sz="1200" b="1" dirty="0"/>
          </a:p>
        </p:txBody>
      </p:sp>
      <p:sp>
        <p:nvSpPr>
          <p:cNvPr id="26" name="Rektangel med rundade hörn 25"/>
          <p:cNvSpPr/>
          <p:nvPr/>
        </p:nvSpPr>
        <p:spPr>
          <a:xfrm>
            <a:off x="295785" y="1172841"/>
            <a:ext cx="1409889" cy="4584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a:t>
            </a:r>
          </a:p>
          <a:p>
            <a:pPr algn="ctr"/>
            <a:r>
              <a:rPr lang="sv-SE" sz="1200" b="1" dirty="0" smtClean="0"/>
              <a:t>AKTIVITET</a:t>
            </a:r>
            <a:endParaRPr lang="sv-SE" sz="1200" b="1" dirty="0"/>
          </a:p>
        </p:txBody>
      </p:sp>
      <p:sp>
        <p:nvSpPr>
          <p:cNvPr id="27" name="Rektangel med rundade hörn 26"/>
          <p:cNvSpPr/>
          <p:nvPr/>
        </p:nvSpPr>
        <p:spPr>
          <a:xfrm>
            <a:off x="2827637" y="1402057"/>
            <a:ext cx="1409889" cy="4584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a:t>
            </a:r>
          </a:p>
          <a:p>
            <a:pPr algn="ctr"/>
            <a:r>
              <a:rPr lang="sv-SE" sz="1200" b="1" dirty="0" smtClean="0"/>
              <a:t>AKTIVITET</a:t>
            </a:r>
            <a:endParaRPr lang="sv-SE" sz="1200" b="1" dirty="0"/>
          </a:p>
        </p:txBody>
      </p:sp>
      <p:cxnSp>
        <p:nvCxnSpPr>
          <p:cNvPr id="35" name="Rak 34"/>
          <p:cNvCxnSpPr>
            <a:stCxn id="25" idx="0"/>
            <a:endCxn id="7" idx="1"/>
          </p:cNvCxnSpPr>
          <p:nvPr/>
        </p:nvCxnSpPr>
        <p:spPr>
          <a:xfrm flipV="1">
            <a:off x="3325449" y="5529064"/>
            <a:ext cx="1178113" cy="70866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Rak 35"/>
          <p:cNvCxnSpPr>
            <a:stCxn id="8" idx="1"/>
          </p:cNvCxnSpPr>
          <p:nvPr/>
        </p:nvCxnSpPr>
        <p:spPr>
          <a:xfrm flipH="1" flipV="1">
            <a:off x="5427144" y="1713622"/>
            <a:ext cx="693485" cy="3643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Rak 38"/>
          <p:cNvCxnSpPr>
            <a:stCxn id="6" idx="0"/>
            <a:endCxn id="27" idx="1"/>
          </p:cNvCxnSpPr>
          <p:nvPr/>
        </p:nvCxnSpPr>
        <p:spPr>
          <a:xfrm flipV="1">
            <a:off x="1477805" y="1631274"/>
            <a:ext cx="1349832" cy="599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Rak 39"/>
          <p:cNvCxnSpPr>
            <a:stCxn id="19" idx="0"/>
            <a:endCxn id="6" idx="2"/>
          </p:cNvCxnSpPr>
          <p:nvPr/>
        </p:nvCxnSpPr>
        <p:spPr>
          <a:xfrm flipV="1">
            <a:off x="1000730" y="3123892"/>
            <a:ext cx="477075" cy="62929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Rak 40"/>
          <p:cNvCxnSpPr>
            <a:stCxn id="6" idx="0"/>
            <a:endCxn id="26" idx="2"/>
          </p:cNvCxnSpPr>
          <p:nvPr/>
        </p:nvCxnSpPr>
        <p:spPr>
          <a:xfrm flipH="1" flipV="1">
            <a:off x="1000730" y="1631274"/>
            <a:ext cx="477075" cy="599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Rak 49"/>
          <p:cNvCxnSpPr>
            <a:stCxn id="20" idx="1"/>
            <a:endCxn id="8" idx="0"/>
          </p:cNvCxnSpPr>
          <p:nvPr/>
        </p:nvCxnSpPr>
        <p:spPr>
          <a:xfrm flipH="1">
            <a:off x="6973466" y="1255188"/>
            <a:ext cx="573279" cy="37608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1" name="Rak 50"/>
          <p:cNvCxnSpPr>
            <a:stCxn id="21" idx="0"/>
            <a:endCxn id="8" idx="2"/>
          </p:cNvCxnSpPr>
          <p:nvPr/>
        </p:nvCxnSpPr>
        <p:spPr>
          <a:xfrm flipH="1" flipV="1">
            <a:off x="6973466" y="2524753"/>
            <a:ext cx="1060185" cy="46519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9" name="Rektangel med rundade hörn 28"/>
          <p:cNvSpPr/>
          <p:nvPr/>
        </p:nvSpPr>
        <p:spPr>
          <a:xfrm>
            <a:off x="5580112" y="3573016"/>
            <a:ext cx="1409889" cy="4584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a:t>
            </a:r>
          </a:p>
          <a:p>
            <a:pPr algn="ctr"/>
            <a:r>
              <a:rPr lang="sv-SE" sz="1200" b="1" dirty="0" smtClean="0"/>
              <a:t>AKTIVITET</a:t>
            </a:r>
            <a:endParaRPr lang="sv-SE" sz="1200" b="1" dirty="0"/>
          </a:p>
        </p:txBody>
      </p:sp>
      <p:sp>
        <p:nvSpPr>
          <p:cNvPr id="30" name="Rektangel med rundade hörn 29"/>
          <p:cNvSpPr/>
          <p:nvPr/>
        </p:nvSpPr>
        <p:spPr>
          <a:xfrm>
            <a:off x="7020272" y="4797152"/>
            <a:ext cx="1409889" cy="4584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a:t>
            </a:r>
          </a:p>
          <a:p>
            <a:pPr algn="ctr"/>
            <a:r>
              <a:rPr lang="sv-SE" sz="1200" b="1" dirty="0" smtClean="0"/>
              <a:t>AKTIVITET</a:t>
            </a:r>
            <a:endParaRPr lang="sv-SE" sz="1200" b="1" dirty="0"/>
          </a:p>
        </p:txBody>
      </p:sp>
      <p:sp>
        <p:nvSpPr>
          <p:cNvPr id="31" name="Rektangel med rundade hörn 30"/>
          <p:cNvSpPr/>
          <p:nvPr/>
        </p:nvSpPr>
        <p:spPr>
          <a:xfrm>
            <a:off x="5868144" y="260648"/>
            <a:ext cx="1409889" cy="4584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a:t>
            </a:r>
          </a:p>
          <a:p>
            <a:pPr algn="ctr"/>
            <a:r>
              <a:rPr lang="sv-SE" sz="1200" b="1" dirty="0" smtClean="0"/>
              <a:t>AKTIVITET</a:t>
            </a:r>
            <a:endParaRPr lang="sv-SE" sz="1200" b="1" dirty="0"/>
          </a:p>
        </p:txBody>
      </p:sp>
      <p:sp>
        <p:nvSpPr>
          <p:cNvPr id="32" name="Rektangel med rundade hörn 31"/>
          <p:cNvSpPr/>
          <p:nvPr/>
        </p:nvSpPr>
        <p:spPr>
          <a:xfrm>
            <a:off x="1763688" y="404664"/>
            <a:ext cx="1409889" cy="45843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200" b="1" dirty="0" smtClean="0"/>
              <a:t>SAMVERKANS-</a:t>
            </a:r>
          </a:p>
          <a:p>
            <a:pPr algn="ctr"/>
            <a:r>
              <a:rPr lang="sv-SE" sz="1200" b="1" dirty="0" smtClean="0"/>
              <a:t>AKTIVITET</a:t>
            </a:r>
            <a:endParaRPr lang="sv-SE" sz="1200" b="1" dirty="0"/>
          </a:p>
        </p:txBody>
      </p:sp>
      <p:cxnSp>
        <p:nvCxnSpPr>
          <p:cNvPr id="33" name="Rak 32"/>
          <p:cNvCxnSpPr>
            <a:stCxn id="8" idx="0"/>
            <a:endCxn id="31" idx="2"/>
          </p:cNvCxnSpPr>
          <p:nvPr/>
        </p:nvCxnSpPr>
        <p:spPr>
          <a:xfrm flipH="1" flipV="1">
            <a:off x="6573089" y="719081"/>
            <a:ext cx="400377" cy="91219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Rak 33"/>
          <p:cNvCxnSpPr>
            <a:endCxn id="30" idx="1"/>
          </p:cNvCxnSpPr>
          <p:nvPr/>
        </p:nvCxnSpPr>
        <p:spPr>
          <a:xfrm flipV="1">
            <a:off x="6228184" y="5026369"/>
            <a:ext cx="792088" cy="50269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Rak 36"/>
          <p:cNvCxnSpPr>
            <a:endCxn id="29" idx="2"/>
          </p:cNvCxnSpPr>
          <p:nvPr/>
        </p:nvCxnSpPr>
        <p:spPr>
          <a:xfrm flipV="1">
            <a:off x="5292080" y="4031449"/>
            <a:ext cx="992977" cy="107681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Rak 37"/>
          <p:cNvCxnSpPr>
            <a:stCxn id="6" idx="0"/>
            <a:endCxn id="32" idx="2"/>
          </p:cNvCxnSpPr>
          <p:nvPr/>
        </p:nvCxnSpPr>
        <p:spPr>
          <a:xfrm flipV="1">
            <a:off x="1477805" y="863097"/>
            <a:ext cx="990828" cy="136731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82761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24435</TotalTime>
  <Words>1076</Words>
  <Application>Microsoft Office PowerPoint</Application>
  <PresentationFormat>Bildspel på skärmen (4:3)</PresentationFormat>
  <Paragraphs>325</Paragraphs>
  <Slides>23</Slides>
  <Notes>3</Notes>
  <HiddenSlides>0</HiddenSlides>
  <MMClips>0</MMClips>
  <ScaleCrop>false</ScaleCrop>
  <HeadingPairs>
    <vt:vector size="8" baseType="variant">
      <vt:variant>
        <vt:lpstr>Använt teckensnitt</vt:lpstr>
      </vt:variant>
      <vt:variant>
        <vt:i4>4</vt:i4>
      </vt:variant>
      <vt:variant>
        <vt:lpstr>Tema</vt:lpstr>
      </vt:variant>
      <vt:variant>
        <vt:i4>1</vt:i4>
      </vt:variant>
      <vt:variant>
        <vt:lpstr>Serverprogram för OLE-inbäddning</vt:lpstr>
      </vt:variant>
      <vt:variant>
        <vt:i4>2</vt:i4>
      </vt:variant>
      <vt:variant>
        <vt:lpstr>Bildrubriker</vt:lpstr>
      </vt:variant>
      <vt:variant>
        <vt:i4>23</vt:i4>
      </vt:variant>
    </vt:vector>
  </HeadingPairs>
  <TitlesOfParts>
    <vt:vector size="30" baseType="lpstr">
      <vt:lpstr>ＭＳ Ｐゴシック</vt:lpstr>
      <vt:lpstr>Arial</vt:lpstr>
      <vt:lpstr>Calibri</vt:lpstr>
      <vt:lpstr>Times New Roman</vt:lpstr>
      <vt:lpstr>Office-tema</vt:lpstr>
      <vt:lpstr>Slide</vt:lpstr>
      <vt:lpstr>Microsoft PowerPoint 97-2003-presentation</vt:lpstr>
      <vt:lpstr>ATT SAMVERKA</vt:lpstr>
      <vt:lpstr>Ibland kan jag inte lösa uppgiften själv  Att samverka effektivt   </vt:lpstr>
      <vt:lpstr>PowerPoint-presentation</vt:lpstr>
      <vt:lpstr>PowerPoint-presentation</vt:lpstr>
      <vt:lpstr>PowerPoint-presentation</vt:lpstr>
      <vt:lpstr>PowerPoint-presentation</vt:lpstr>
      <vt:lpstr>Även samverkan kräver struktur, ordning och reda om det ska bli effektivt</vt:lpstr>
      <vt:lpstr>PowerPoint-presentation</vt:lpstr>
      <vt:lpstr>PowerPoint-presentation</vt:lpstr>
      <vt:lpstr>Samverkansstruktur från 2017 </vt:lpstr>
      <vt:lpstr>PowerPoint-presentation</vt:lpstr>
      <vt:lpstr>PowerPoint-presentation</vt:lpstr>
      <vt:lpstr>PowerPoint-presentation</vt:lpstr>
      <vt:lpstr>PowerPoint-presentation</vt:lpstr>
      <vt:lpstr>En samverkanslednings livsfaser</vt:lpstr>
      <vt:lpstr>PowerPoint-presentation</vt:lpstr>
      <vt:lpstr>PowerPoint-presentation</vt:lpstr>
      <vt:lpstr>PowerPoint-presentation</vt:lpstr>
      <vt:lpstr> FÖRUTSÄTTNINGAR HINDER &amp; FRAMGÅNGSFAKTORER</vt:lpstr>
      <vt:lpstr>Slutsatser </vt:lpstr>
      <vt:lpstr>BYGGSTENAR</vt:lpstr>
      <vt:lpstr>Hinder &amp; motstånd </vt:lpstr>
      <vt:lpstr>PowerPoint-presentation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Ingvar</dc:creator>
  <cp:lastModifiedBy>Petersson Jennie (0780)</cp:lastModifiedBy>
  <cp:revision>334</cp:revision>
  <cp:lastPrinted>2018-03-19T10:50:08Z</cp:lastPrinted>
  <dcterms:created xsi:type="dcterms:W3CDTF">2012-06-09T05:40:23Z</dcterms:created>
  <dcterms:modified xsi:type="dcterms:W3CDTF">2018-03-19T11:22:42Z</dcterms:modified>
</cp:coreProperties>
</file>