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3" r:id="rId3"/>
    <p:sldId id="293" r:id="rId4"/>
    <p:sldId id="257" r:id="rId5"/>
    <p:sldId id="275" r:id="rId6"/>
    <p:sldId id="259" r:id="rId7"/>
    <p:sldId id="262" r:id="rId8"/>
    <p:sldId id="266" r:id="rId9"/>
    <p:sldId id="264" r:id="rId10"/>
    <p:sldId id="265" r:id="rId11"/>
    <p:sldId id="291" r:id="rId12"/>
    <p:sldId id="260" r:id="rId13"/>
    <p:sldId id="290" r:id="rId14"/>
    <p:sldId id="292" r:id="rId15"/>
    <p:sldId id="283" r:id="rId16"/>
    <p:sldId id="268" r:id="rId17"/>
    <p:sldId id="270" r:id="rId18"/>
    <p:sldId id="272" r:id="rId19"/>
    <p:sldId id="273" r:id="rId20"/>
    <p:sldId id="279" r:id="rId21"/>
    <p:sldId id="289" r:id="rId22"/>
    <p:sldId id="280" r:id="rId23"/>
    <p:sldId id="282" r:id="rId24"/>
    <p:sldId id="281" r:id="rId25"/>
    <p:sldId id="285" r:id="rId26"/>
    <p:sldId id="271" r:id="rId27"/>
    <p:sldId id="287" r:id="rId28"/>
    <p:sldId id="288" r:id="rId29"/>
    <p:sldId id="286" r:id="rId30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E8D0E04-8BC6-42A2-82F1-32CB93D15E00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AD09C72-087A-43DB-AF68-40D6522D5A81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050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AB8A685-E6E0-490F-951E-CA557227DBD9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 smtClean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DDE3C0-4675-4680-BE54-2CFF1E23E702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59629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A65325-B496-4AA1-9538-277814C3774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sv-SE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B30DA4CA-10A7-264E-827C-9CD3ED4DDB2A}" type="slidenum">
              <a:rPr lang="sv-SE" sz="1200">
                <a:latin typeface="Times" charset="0"/>
                <a:ea typeface="MS PGothic" charset="0"/>
                <a:cs typeface="MS PGothic" charset="0"/>
              </a:rPr>
              <a:pPr eaLnBrk="1" hangingPunct="1"/>
              <a:t>11</a:t>
            </a:fld>
            <a:endParaRPr lang="sv-SE" sz="1200">
              <a:latin typeface="Times" charset="0"/>
              <a:ea typeface="MS PGothic" charset="0"/>
              <a:cs typeface="MS PGothic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v-SE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9pPr>
          </a:lstStyle>
          <a:p>
            <a:fld id="{DAE86D7D-3F3D-4FDF-9123-5F24C7564B8D}" type="slidenum">
              <a:rPr lang="sv-SE" altLang="sv-SE" sz="1200"/>
              <a:pPr/>
              <a:t>14</a:t>
            </a:fld>
            <a:endParaRPr lang="sv-SE" altLang="sv-SE" sz="120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 smtClean="0">
              <a:latin typeface="Times" pitchFamily="-8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8AC113-4426-49F0-A21A-14415509AE4A}" type="slidenum">
              <a:rPr lang="sv-SE" smtClean="0"/>
              <a:pPr>
                <a:defRPr/>
              </a:pPr>
              <a:t>15</a:t>
            </a:fld>
            <a:endParaRPr lang="sv-SE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4113" y="687388"/>
            <a:ext cx="4551362" cy="3413125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4988"/>
            <a:ext cx="5033963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538" tIns="60325" rIns="109538" bIns="60325" numCol="1" anchor="t" anchorCtr="0" compatLnSpc="1">
            <a:prstTxWarp prst="textNoShape">
              <a:avLst/>
            </a:prstTxWarp>
          </a:bodyPr>
          <a:lstStyle/>
          <a:p>
            <a:pPr defTabSz="1230313" eaLnBrk="1" hangingPunct="1"/>
            <a:endParaRPr lang="en-US" altLang="sv-SE" sz="1500" b="1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776463-08DC-4261-92E0-74028BDC0C2D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sv-SE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smtClean="0"/>
              <a:t>Fördjupnning FIRO-teorin?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7" name="Underrubrik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/>
          </a:p>
        </p:txBody>
      </p:sp>
      <p:sp>
        <p:nvSpPr>
          <p:cNvPr id="4" name="Platshållare fö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E99B6-2E74-488A-8C07-1C6AB6FC6343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5" name="Platshållare för sidfo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84353-2889-4BB1-AEF7-A07E38803239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3744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7E510-0238-424D-8374-1E949F0757F0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5" name="Platshållare för sidfo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B0686-7151-4B93-95C3-B3E58D8CF92D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2206302"/>
      </p:ext>
    </p:extLst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2EE5F-8F67-4B66-81C0-E4BE9ACC4D86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5" name="Platshållare för sidfo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5260B-8265-4756-BE23-FB56070AD0D6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6170913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523CC-1D4F-46B8-A464-16B0C1BD2C15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5" name="Platshållare för sidfo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11A0A-3DC1-43F2-88E3-60B1AD6C5A6F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8539354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AE30C-28B0-4A43-9BA5-3F5A47D3DCEF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950E2-4467-4025-BEE5-9B065EB45E14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170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5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53A1E-E23A-42C0-8155-E5A129BBF4C9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6" name="Platshållare för sidfo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45B33-82EA-46F4-A434-58515E7BC6E4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5518862"/>
      </p:ext>
    </p:extLst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7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BFFFE-9BCF-418D-8E25-4A45E29FEEA7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8" name="Platshållare för sidfo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37AB5-6C18-44A5-A054-9DBA0FB26FE7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1016917"/>
      </p:ext>
    </p:extLst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82D8A-C367-47B1-B659-A1971B0366CA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4" name="Platshållare för sidfo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F0817-3578-4E2A-8331-F215A39565AF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0705017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88459-F7F4-41C8-BE64-BCFB7FB7F8E6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3" name="Platshållare för sidfo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A85E2-2D8A-4FE3-BDF6-1216CE77F513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1998032"/>
      </p:ext>
    </p:extLst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5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5FB6-4E6E-4A33-8860-7F85023C7B62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6" name="Platshållare för sidfo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C0909-A04B-47EC-B309-07D831F37519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4029175"/>
      </p:ext>
    </p:extLst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med klippt och rundat hörn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ätvinklig triangel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ihandsfigur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ihandsfigur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sv-SE" noProof="0" smtClean="0"/>
              <a:t>Klicka på ikonen för att lägga till en bild</a:t>
            </a:r>
            <a:endParaRPr lang="en-US" noProof="0" dirty="0"/>
          </a:p>
        </p:txBody>
      </p:sp>
      <p:sp>
        <p:nvSpPr>
          <p:cNvPr id="9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3DE96-9313-4AFD-9FAF-F9F9393C4DCD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10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02261-173A-4070-B2A7-D933A8825300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5823171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ihandsfigur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Platshållare för rubrik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</a:t>
            </a:r>
            <a:endParaRPr lang="en-US" altLang="sv-SE" smtClean="0"/>
          </a:p>
        </p:txBody>
      </p:sp>
      <p:sp>
        <p:nvSpPr>
          <p:cNvPr id="1029" name="Platshållare för tex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  <a:endParaRPr lang="en-US" altLang="sv-SE" smtClean="0"/>
          </a:p>
        </p:txBody>
      </p:sp>
      <p:sp>
        <p:nvSpPr>
          <p:cNvPr id="10" name="Platshållare fö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B3CD48D-3B4D-41CA-AD23-A8390BE15B8E}" type="datetimeFigureOut">
              <a:rPr lang="sv-SE"/>
              <a:pPr>
                <a:defRPr/>
              </a:pPr>
              <a:t>2016-04-20</a:t>
            </a:fld>
            <a:endParaRPr lang="sv-SE"/>
          </a:p>
        </p:txBody>
      </p:sp>
      <p:sp>
        <p:nvSpPr>
          <p:cNvPr id="22" name="Platshållare för sidfo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8" name="Platshållare för bild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6854962-BA38-4827-9D75-03CA987F9584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  <p:grpSp>
        <p:nvGrpSpPr>
          <p:cNvPr id="1033" name="Grup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ihandsfigu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ihandsfigu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3" r:id="rId2"/>
    <p:sldLayoutId id="2147483712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13" r:id="rId9"/>
    <p:sldLayoutId id="2147483709" r:id="rId10"/>
    <p:sldLayoutId id="2147483710" r:id="rId11"/>
  </p:sldLayoutIdLst>
  <p:transition xmlns:p14="http://schemas.microsoft.com/office/powerpoint/2010/main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4" Type="http://schemas.openxmlformats.org/officeDocument/2006/relationships/image" Target="../media/image9.wmf"/><Relationship Id="rId5" Type="http://schemas.openxmlformats.org/officeDocument/2006/relationships/image" Target="../media/image10.wmf"/><Relationship Id="rId6" Type="http://schemas.openxmlformats.org/officeDocument/2006/relationships/image" Target="../media/image11.w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ubrik 1"/>
          <p:cNvSpPr>
            <a:spLocks noGrp="1"/>
          </p:cNvSpPr>
          <p:nvPr>
            <p:ph type="ctrTitle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mtClean="0"/>
              <a:t>Teamarbete i ständig förbättring </a:t>
            </a:r>
          </a:p>
        </p:txBody>
      </p:sp>
      <p:sp>
        <p:nvSpPr>
          <p:cNvPr id="5123" name="Underrubrik 2"/>
          <p:cNvSpPr>
            <a:spLocks noGrp="1"/>
          </p:cNvSpPr>
          <p:nvPr>
            <p:ph type="subTitle" idx="1"/>
          </p:nvPr>
        </p:nvSpPr>
        <p:spPr>
          <a:xfrm>
            <a:off x="533400" y="3644900"/>
            <a:ext cx="7854950" cy="1871663"/>
          </a:xfrm>
        </p:spPr>
        <p:txBody>
          <a:bodyPr/>
          <a:lstStyle/>
          <a:p>
            <a:pPr marR="0" eaLnBrk="1" hangingPunct="1">
              <a:buFont typeface="Arial" charset="0"/>
              <a:buNone/>
            </a:pPr>
            <a:r>
              <a:rPr lang="sv-SE" altLang="sv-SE" smtClean="0"/>
              <a:t>Brita Larsson</a:t>
            </a:r>
          </a:p>
          <a:p>
            <a:pPr marR="0" eaLnBrk="1" hangingPunct="1">
              <a:buFont typeface="Arial" charset="0"/>
              <a:buNone/>
            </a:pPr>
            <a:r>
              <a:rPr lang="sv-SE" altLang="sv-SE" smtClean="0"/>
              <a:t>Leg. Sjukgymnast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305800" cy="1296144"/>
          </a:xfrm>
          <a:ln>
            <a:miter lim="800000"/>
            <a:headEnd/>
            <a:tailEnd/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….till en patientprocessorienterad modell</a:t>
            </a:r>
          </a:p>
        </p:txBody>
      </p:sp>
      <p:grpSp>
        <p:nvGrpSpPr>
          <p:cNvPr id="13315" name="Group 28"/>
          <p:cNvGrpSpPr>
            <a:grpSpLocks/>
          </p:cNvGrpSpPr>
          <p:nvPr/>
        </p:nvGrpSpPr>
        <p:grpSpPr bwMode="auto">
          <a:xfrm>
            <a:off x="1692275" y="2276475"/>
            <a:ext cx="5543550" cy="4321175"/>
            <a:chOff x="295" y="1344"/>
            <a:chExt cx="5261" cy="3655"/>
          </a:xfrm>
        </p:grpSpPr>
        <p:sp>
          <p:nvSpPr>
            <p:cNvPr id="13317" name="Text Box 29"/>
            <p:cNvSpPr txBox="1">
              <a:spLocks noChangeArrowheads="1"/>
            </p:cNvSpPr>
            <p:nvPr/>
          </p:nvSpPr>
          <p:spPr bwMode="auto">
            <a:xfrm>
              <a:off x="3196" y="3806"/>
              <a:ext cx="2360" cy="1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sv-SE" sz="1200">
                <a:latin typeface="Tahoma" pitchFamily="34" charset="0"/>
              </a:endParaRPr>
            </a:p>
          </p:txBody>
        </p:sp>
        <p:grpSp>
          <p:nvGrpSpPr>
            <p:cNvPr id="13318" name="Group 30"/>
            <p:cNvGrpSpPr>
              <a:grpSpLocks/>
            </p:cNvGrpSpPr>
            <p:nvPr/>
          </p:nvGrpSpPr>
          <p:grpSpPr bwMode="auto">
            <a:xfrm>
              <a:off x="295" y="1778"/>
              <a:ext cx="998" cy="934"/>
              <a:chOff x="476" y="1461"/>
              <a:chExt cx="998" cy="934"/>
            </a:xfrm>
          </p:grpSpPr>
          <p:sp>
            <p:nvSpPr>
              <p:cNvPr id="13361" name="Oval 31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62" name="Text Box 32"/>
              <p:cNvSpPr txBox="1">
                <a:spLocks noChangeArrowheads="1"/>
              </p:cNvSpPr>
              <p:nvPr/>
            </p:nvSpPr>
            <p:spPr bwMode="auto">
              <a:xfrm>
                <a:off x="522" y="1461"/>
                <a:ext cx="898" cy="9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 sz="800">
                  <a:latin typeface="Tahoma" pitchFamily="34" charset="0"/>
                </a:endParaRPr>
              </a:p>
            </p:txBody>
          </p:sp>
        </p:grpSp>
        <p:grpSp>
          <p:nvGrpSpPr>
            <p:cNvPr id="13319" name="Group 33"/>
            <p:cNvGrpSpPr>
              <a:grpSpLocks/>
            </p:cNvGrpSpPr>
            <p:nvPr/>
          </p:nvGrpSpPr>
          <p:grpSpPr bwMode="auto">
            <a:xfrm>
              <a:off x="1111" y="1616"/>
              <a:ext cx="998" cy="1455"/>
              <a:chOff x="476" y="1480"/>
              <a:chExt cx="998" cy="1455"/>
            </a:xfrm>
          </p:grpSpPr>
          <p:sp>
            <p:nvSpPr>
              <p:cNvPr id="13359" name="Oval 34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60" name="Text Box 35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4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sv-SE" altLang="sv-SE" sz="1600">
                    <a:latin typeface="Tahoma" pitchFamily="34" charset="0"/>
                  </a:rPr>
                  <a:t>      </a:t>
                </a:r>
                <a:endParaRPr lang="en-US" altLang="sv-SE" sz="1600">
                  <a:latin typeface="Tahoma" pitchFamily="34" charset="0"/>
                </a:endParaRPr>
              </a:p>
            </p:txBody>
          </p:sp>
        </p:grpSp>
        <p:grpSp>
          <p:nvGrpSpPr>
            <p:cNvPr id="13320" name="Group 36"/>
            <p:cNvGrpSpPr>
              <a:grpSpLocks/>
            </p:cNvGrpSpPr>
            <p:nvPr/>
          </p:nvGrpSpPr>
          <p:grpSpPr bwMode="auto">
            <a:xfrm>
              <a:off x="1927" y="1434"/>
              <a:ext cx="998" cy="1460"/>
              <a:chOff x="476" y="1480"/>
              <a:chExt cx="998" cy="1460"/>
            </a:xfrm>
          </p:grpSpPr>
          <p:sp>
            <p:nvSpPr>
              <p:cNvPr id="13357" name="Oval 37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58" name="Text Box 38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4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 sz="1600">
                  <a:latin typeface="Tahoma" pitchFamily="34" charset="0"/>
                </a:endParaRPr>
              </a:p>
            </p:txBody>
          </p:sp>
        </p:grpSp>
        <p:grpSp>
          <p:nvGrpSpPr>
            <p:cNvPr id="13321" name="Group 39"/>
            <p:cNvGrpSpPr>
              <a:grpSpLocks/>
            </p:cNvGrpSpPr>
            <p:nvPr/>
          </p:nvGrpSpPr>
          <p:grpSpPr bwMode="auto">
            <a:xfrm>
              <a:off x="2744" y="1344"/>
              <a:ext cx="998" cy="1462"/>
              <a:chOff x="476" y="1480"/>
              <a:chExt cx="998" cy="1462"/>
            </a:xfrm>
          </p:grpSpPr>
          <p:sp>
            <p:nvSpPr>
              <p:cNvPr id="13355" name="Oval 40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56" name="Text Box 41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4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 sz="1600">
                  <a:latin typeface="Tahoma" pitchFamily="34" charset="0"/>
                </a:endParaRPr>
              </a:p>
            </p:txBody>
          </p:sp>
        </p:grpSp>
        <p:grpSp>
          <p:nvGrpSpPr>
            <p:cNvPr id="13322" name="Group 42"/>
            <p:cNvGrpSpPr>
              <a:grpSpLocks/>
            </p:cNvGrpSpPr>
            <p:nvPr/>
          </p:nvGrpSpPr>
          <p:grpSpPr bwMode="auto">
            <a:xfrm>
              <a:off x="3560" y="1480"/>
              <a:ext cx="998" cy="1468"/>
              <a:chOff x="476" y="1480"/>
              <a:chExt cx="998" cy="1468"/>
            </a:xfrm>
          </p:grpSpPr>
          <p:sp>
            <p:nvSpPr>
              <p:cNvPr id="13353" name="Oval 43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54" name="Text Box 44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 sz="1600">
                  <a:latin typeface="Tahoma" pitchFamily="34" charset="0"/>
                </a:endParaRPr>
              </a:p>
            </p:txBody>
          </p:sp>
        </p:grpSp>
        <p:grpSp>
          <p:nvGrpSpPr>
            <p:cNvPr id="13323" name="Group 45"/>
            <p:cNvGrpSpPr>
              <a:grpSpLocks/>
            </p:cNvGrpSpPr>
            <p:nvPr/>
          </p:nvGrpSpPr>
          <p:grpSpPr bwMode="auto">
            <a:xfrm>
              <a:off x="4286" y="1752"/>
              <a:ext cx="998" cy="1461"/>
              <a:chOff x="476" y="1480"/>
              <a:chExt cx="998" cy="1461"/>
            </a:xfrm>
          </p:grpSpPr>
          <p:sp>
            <p:nvSpPr>
              <p:cNvPr id="13351" name="Oval 46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52" name="Text Box 47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4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 sz="1600">
                  <a:latin typeface="Tahoma" pitchFamily="34" charset="0"/>
                </a:endParaRPr>
              </a:p>
            </p:txBody>
          </p:sp>
        </p:grpSp>
        <p:grpSp>
          <p:nvGrpSpPr>
            <p:cNvPr id="13324" name="Group 48"/>
            <p:cNvGrpSpPr>
              <a:grpSpLocks/>
            </p:cNvGrpSpPr>
            <p:nvPr/>
          </p:nvGrpSpPr>
          <p:grpSpPr bwMode="auto">
            <a:xfrm>
              <a:off x="4558" y="2205"/>
              <a:ext cx="998" cy="1462"/>
              <a:chOff x="476" y="1480"/>
              <a:chExt cx="998" cy="1462"/>
            </a:xfrm>
          </p:grpSpPr>
          <p:sp>
            <p:nvSpPr>
              <p:cNvPr id="13349" name="Oval 49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50" name="Text Box 50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4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 sz="1600">
                  <a:latin typeface="Tahoma" pitchFamily="34" charset="0"/>
                </a:endParaRPr>
              </a:p>
            </p:txBody>
          </p:sp>
        </p:grpSp>
        <p:grpSp>
          <p:nvGrpSpPr>
            <p:cNvPr id="13325" name="Group 51"/>
            <p:cNvGrpSpPr>
              <a:grpSpLocks/>
            </p:cNvGrpSpPr>
            <p:nvPr/>
          </p:nvGrpSpPr>
          <p:grpSpPr bwMode="auto">
            <a:xfrm>
              <a:off x="4468" y="2659"/>
              <a:ext cx="998" cy="1468"/>
              <a:chOff x="476" y="1480"/>
              <a:chExt cx="998" cy="1468"/>
            </a:xfrm>
          </p:grpSpPr>
          <p:sp>
            <p:nvSpPr>
              <p:cNvPr id="13347" name="Oval 52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48" name="Text Box 53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 sz="1600">
                  <a:latin typeface="Tahoma" pitchFamily="34" charset="0"/>
                </a:endParaRPr>
              </a:p>
            </p:txBody>
          </p:sp>
        </p:grpSp>
        <p:grpSp>
          <p:nvGrpSpPr>
            <p:cNvPr id="13326" name="Group 54"/>
            <p:cNvGrpSpPr>
              <a:grpSpLocks/>
            </p:cNvGrpSpPr>
            <p:nvPr/>
          </p:nvGrpSpPr>
          <p:grpSpPr bwMode="auto">
            <a:xfrm>
              <a:off x="4105" y="3113"/>
              <a:ext cx="998" cy="1468"/>
              <a:chOff x="476" y="1480"/>
              <a:chExt cx="998" cy="1468"/>
            </a:xfrm>
          </p:grpSpPr>
          <p:sp>
            <p:nvSpPr>
              <p:cNvPr id="13345" name="Oval 55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46" name="Text Box 56"/>
              <p:cNvSpPr txBox="1">
                <a:spLocks noChangeArrowheads="1"/>
              </p:cNvSpPr>
              <p:nvPr/>
            </p:nvSpPr>
            <p:spPr bwMode="auto">
              <a:xfrm>
                <a:off x="530" y="1480"/>
                <a:ext cx="898" cy="1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sv-SE" altLang="sv-SE" sz="1600">
                    <a:latin typeface="Tahoma" pitchFamily="34" charset="0"/>
                  </a:rPr>
                  <a:t>	</a:t>
                </a:r>
                <a:endParaRPr lang="en-US" altLang="sv-SE" sz="1600">
                  <a:latin typeface="Tahoma" pitchFamily="34" charset="0"/>
                </a:endParaRPr>
              </a:p>
            </p:txBody>
          </p:sp>
        </p:grpSp>
        <p:grpSp>
          <p:nvGrpSpPr>
            <p:cNvPr id="13327" name="Group 57"/>
            <p:cNvGrpSpPr>
              <a:grpSpLocks/>
            </p:cNvGrpSpPr>
            <p:nvPr/>
          </p:nvGrpSpPr>
          <p:grpSpPr bwMode="auto">
            <a:xfrm>
              <a:off x="3379" y="3339"/>
              <a:ext cx="998" cy="1587"/>
              <a:chOff x="476" y="1480"/>
              <a:chExt cx="998" cy="1587"/>
            </a:xfrm>
          </p:grpSpPr>
          <p:sp>
            <p:nvSpPr>
              <p:cNvPr id="13343" name="Oval 58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44" name="Text Box 59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>
                  <a:latin typeface="Tahoma" pitchFamily="34" charset="0"/>
                </a:endParaRPr>
              </a:p>
            </p:txBody>
          </p:sp>
        </p:grpSp>
        <p:grpSp>
          <p:nvGrpSpPr>
            <p:cNvPr id="13328" name="Group 60"/>
            <p:cNvGrpSpPr>
              <a:grpSpLocks/>
            </p:cNvGrpSpPr>
            <p:nvPr/>
          </p:nvGrpSpPr>
          <p:grpSpPr bwMode="auto">
            <a:xfrm>
              <a:off x="2562" y="3385"/>
              <a:ext cx="998" cy="1591"/>
              <a:chOff x="476" y="1480"/>
              <a:chExt cx="998" cy="1591"/>
            </a:xfrm>
          </p:grpSpPr>
          <p:sp>
            <p:nvSpPr>
              <p:cNvPr id="13341" name="Oval 61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42" name="Text Box 62"/>
              <p:cNvSpPr txBox="1">
                <a:spLocks noChangeArrowheads="1"/>
              </p:cNvSpPr>
              <p:nvPr/>
            </p:nvSpPr>
            <p:spPr bwMode="auto">
              <a:xfrm>
                <a:off x="530" y="1480"/>
                <a:ext cx="898" cy="15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>
                  <a:latin typeface="Tahoma" pitchFamily="34" charset="0"/>
                </a:endParaRPr>
              </a:p>
            </p:txBody>
          </p:sp>
        </p:grpSp>
        <p:grpSp>
          <p:nvGrpSpPr>
            <p:cNvPr id="13329" name="Group 63"/>
            <p:cNvGrpSpPr>
              <a:grpSpLocks/>
            </p:cNvGrpSpPr>
            <p:nvPr/>
          </p:nvGrpSpPr>
          <p:grpSpPr bwMode="auto">
            <a:xfrm>
              <a:off x="1746" y="3339"/>
              <a:ext cx="998" cy="1591"/>
              <a:chOff x="476" y="1480"/>
              <a:chExt cx="998" cy="1591"/>
            </a:xfrm>
          </p:grpSpPr>
          <p:sp>
            <p:nvSpPr>
              <p:cNvPr id="13339" name="Oval 64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40" name="Text Box 65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5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>
                  <a:latin typeface="Tahoma" pitchFamily="34" charset="0"/>
                </a:endParaRPr>
              </a:p>
            </p:txBody>
          </p:sp>
        </p:grpSp>
        <p:grpSp>
          <p:nvGrpSpPr>
            <p:cNvPr id="13330" name="Group 66"/>
            <p:cNvGrpSpPr>
              <a:grpSpLocks/>
            </p:cNvGrpSpPr>
            <p:nvPr/>
          </p:nvGrpSpPr>
          <p:grpSpPr bwMode="auto">
            <a:xfrm>
              <a:off x="930" y="3113"/>
              <a:ext cx="998" cy="1598"/>
              <a:chOff x="476" y="1480"/>
              <a:chExt cx="998" cy="1598"/>
            </a:xfrm>
          </p:grpSpPr>
          <p:sp>
            <p:nvSpPr>
              <p:cNvPr id="13337" name="Oval 67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38" name="Text Box 68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5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>
                  <a:latin typeface="Tahoma" pitchFamily="34" charset="0"/>
                </a:endParaRPr>
              </a:p>
            </p:txBody>
          </p:sp>
        </p:grpSp>
        <p:grpSp>
          <p:nvGrpSpPr>
            <p:cNvPr id="13331" name="Group 69"/>
            <p:cNvGrpSpPr>
              <a:grpSpLocks/>
            </p:cNvGrpSpPr>
            <p:nvPr/>
          </p:nvGrpSpPr>
          <p:grpSpPr bwMode="auto">
            <a:xfrm>
              <a:off x="1429" y="2704"/>
              <a:ext cx="998" cy="1591"/>
              <a:chOff x="476" y="1480"/>
              <a:chExt cx="998" cy="1591"/>
            </a:xfrm>
          </p:grpSpPr>
          <p:sp>
            <p:nvSpPr>
              <p:cNvPr id="13335" name="Oval 70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36" name="Text Box 71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5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>
                  <a:latin typeface="Tahoma" pitchFamily="34" charset="0"/>
                </a:endParaRPr>
              </a:p>
            </p:txBody>
          </p:sp>
        </p:grpSp>
        <p:grpSp>
          <p:nvGrpSpPr>
            <p:cNvPr id="13332" name="Group 72"/>
            <p:cNvGrpSpPr>
              <a:grpSpLocks/>
            </p:cNvGrpSpPr>
            <p:nvPr/>
          </p:nvGrpSpPr>
          <p:grpSpPr bwMode="auto">
            <a:xfrm>
              <a:off x="2200" y="2568"/>
              <a:ext cx="998" cy="1594"/>
              <a:chOff x="476" y="1480"/>
              <a:chExt cx="998" cy="1594"/>
            </a:xfrm>
          </p:grpSpPr>
          <p:sp>
            <p:nvSpPr>
              <p:cNvPr id="13333" name="Oval 73"/>
              <p:cNvSpPr>
                <a:spLocks noChangeArrowheads="1"/>
              </p:cNvSpPr>
              <p:nvPr/>
            </p:nvSpPr>
            <p:spPr bwMode="auto">
              <a:xfrm>
                <a:off x="476" y="1480"/>
                <a:ext cx="998" cy="5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>
                  <a:latin typeface="Calibri" pitchFamily="34" charset="0"/>
                </a:endParaRPr>
              </a:p>
            </p:txBody>
          </p:sp>
          <p:sp>
            <p:nvSpPr>
              <p:cNvPr id="13334" name="Text Box 74"/>
              <p:cNvSpPr txBox="1">
                <a:spLocks noChangeArrowheads="1"/>
              </p:cNvSpPr>
              <p:nvPr/>
            </p:nvSpPr>
            <p:spPr bwMode="auto">
              <a:xfrm>
                <a:off x="522" y="1480"/>
                <a:ext cx="898" cy="15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endParaRPr lang="en-US" altLang="sv-SE">
                  <a:latin typeface="Tahoma" pitchFamily="34" charset="0"/>
                </a:endParaRPr>
              </a:p>
            </p:txBody>
          </p:sp>
        </p:grpSp>
      </p:grpSp>
      <p:sp>
        <p:nvSpPr>
          <p:cNvPr id="50" name="5-udd 49"/>
          <p:cNvSpPr/>
          <p:nvPr/>
        </p:nvSpPr>
        <p:spPr>
          <a:xfrm>
            <a:off x="4140200" y="2708275"/>
            <a:ext cx="2160588" cy="194468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logga2_o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638800"/>
            <a:ext cx="8461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Rectangle 6"/>
          <p:cNvSpPr>
            <a:spLocks noChangeArrowheads="1"/>
          </p:cNvSpPr>
          <p:nvPr/>
        </p:nvSpPr>
        <p:spPr bwMode="auto">
          <a:xfrm>
            <a:off x="1617663" y="519113"/>
            <a:ext cx="5908675" cy="582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sv-SE"/>
              <a:t/>
            </a:r>
            <a:br>
              <a:rPr lang="sv-SE"/>
            </a:br>
            <a:r>
              <a:rPr lang="sv-SE" sz="1200"/>
              <a:t/>
            </a:r>
            <a:br>
              <a:rPr lang="sv-SE" sz="1200"/>
            </a:br>
            <a:r>
              <a:rPr lang="sv-SE" sz="900"/>
              <a:t>  </a:t>
            </a:r>
            <a:r>
              <a:rPr lang="sv-SE" sz="30000"/>
              <a:t> </a:t>
            </a:r>
            <a:r>
              <a:rPr lang="sv-SE" sz="900"/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r>
              <a:rPr lang="sv-SE" sz="1600" b="1">
                <a:solidFill>
                  <a:srgbClr val="FF0000"/>
                </a:solidFill>
                <a:latin typeface="Arial Narrow" charset="0"/>
              </a:rPr>
              <a:t/>
            </a:r>
            <a:br>
              <a:rPr lang="sv-SE" sz="1600" b="1">
                <a:solidFill>
                  <a:srgbClr val="FF0000"/>
                </a:solidFill>
                <a:latin typeface="Arial Narrow" charset="0"/>
              </a:rPr>
            </a:br>
            <a:r>
              <a:rPr lang="sv-SE" sz="1600" b="1">
                <a:solidFill>
                  <a:srgbClr val="FF0000"/>
                </a:solidFill>
                <a:latin typeface="Arial Narrow" charset="0"/>
              </a:rPr>
              <a:t/>
            </a:r>
            <a:br>
              <a:rPr lang="sv-SE" sz="1600" b="1">
                <a:solidFill>
                  <a:srgbClr val="FF0000"/>
                </a:solidFill>
                <a:latin typeface="Arial Narrow" charset="0"/>
              </a:rPr>
            </a:br>
            <a:endParaRPr lang="sv-SE"/>
          </a:p>
        </p:txBody>
      </p:sp>
      <p:pic>
        <p:nvPicPr>
          <p:cNvPr id="116743" name="Picture 7" descr="_1_0C62B9880C62B478004534F1C12574B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928688"/>
            <a:ext cx="47625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1724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3.33333E-6 C 0.00087 -0.02454 0.00157 -0.04653 0.00417 -0.07037 C -0.00052 -0.11575 0.004 -0.09862 -0.00416 -0.12408 C -0.00815 -0.15602 -0.00867 -0.18797 -0.00972 -0.22037 C -0.08854 -0.20278 -0.20225 -0.2257 -0.28749 -0.23334 C -0.34965 -0.23195 -0.41041 -0.22917 -0.47222 -0.22223 C -0.4769 -0.21968 -0.48263 -0.21945 -0.48611 -0.21482 C -0.48923 -0.21065 -0.48611 -0.18195 -0.48611 -0.18149 C -0.4842 -0.15857 -0.48281 -0.13612 -0.48194 -0.11297 C -0.48298 -0.05764 -0.47569 0.00925 -0.49305 0.06111 C -0.49357 0.05856 -0.49374 0.05138 -0.49444 0.0537 C -0.49635 0.06064 -0.49826 0.06851 -0.49722 0.07592 C -0.49548 0.08842 -0.48975 0.09907 -0.48611 0.11111 C -0.4802 0.18912 -0.48211 0.14768 -0.48611 0.28148 C -0.48715 0.31597 -0.48888 0.35069 -0.49027 0.38518 C -0.49236 0.43657 -0.49999 0.44444 -0.48749 0.42754 C -0.45069 0.42916 -0.41458 0.43171 -0.37777 0.43333 C -0.35034 0.43726 -0.32343 0.44884 -0.29583 0.45185 C -0.25624 0.45578 -0.21597 0.45578 -0.17638 0.45925 C -0.16718 0.45787 -0.15798 0.45578 -0.14861 0.45555 C -0.10781 0.4537 -0.06701 0.4574 -0.02638 0.45347 C -0.02239 0.453 -0.01805 0.44259 -0.01805 0.44259 C -0.01093 0.41412 -0.01666 0.43865 -0.01527 0.36458 C -0.0144 0.31921 -0.01666 0.27314 -0.01249 0.22777 C -0.00885 0.18819 0.00782 0.15509 0.01806 0.11828 C 0.02014 0.10138 0.01841 0.08634 0.01528 0.07037 C 0.01008 0.04421 0.01181 0.04305 0.00139 0.02222 C 0.00087 -0.02709 0.0356 -0.12593 -0.00138 -0.12593 L -0.41249 0.19259 L -0.48749 0.20185 L -0.04027 -0.02963 L 0.50139 0.84814 L 0.61528 0.84259 " pathEditMode="relative" ptsTypes="fffffffffffffffffffffffffffAAAAAA">
                                      <p:cBhvr>
                                        <p:cTn id="10" dur="20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332656"/>
            <a:ext cx="8007424" cy="1152128"/>
          </a:xfrm>
          <a:ln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Att möta kunden på rätt nivå</a:t>
            </a: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563938" y="1628775"/>
            <a:ext cx="19542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b="1" dirty="0" smtClean="0">
                <a:solidFill>
                  <a:srgbClr val="333399"/>
                </a:solidFill>
              </a:rPr>
              <a:t>Kund/patientroll</a:t>
            </a:r>
            <a:endParaRPr lang="sv-SE" altLang="sv-SE" b="1" dirty="0">
              <a:solidFill>
                <a:srgbClr val="333399"/>
              </a:solidFill>
            </a:endParaRP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611188" y="2349500"/>
            <a:ext cx="26463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2000">
                <a:solidFill>
                  <a:srgbClr val="333399"/>
                </a:solidFill>
                <a:latin typeface="Verdana" pitchFamily="34" charset="0"/>
              </a:rPr>
              <a:t>Vill avstå från all </a:t>
            </a:r>
          </a:p>
          <a:p>
            <a:pPr eaLnBrk="1" hangingPunct="1"/>
            <a:r>
              <a:rPr lang="sv-SE" altLang="sv-SE" sz="2000">
                <a:solidFill>
                  <a:srgbClr val="333399"/>
                </a:solidFill>
                <a:latin typeface="Verdana" pitchFamily="34" charset="0"/>
              </a:rPr>
              <a:t>kontroll</a:t>
            </a:r>
          </a:p>
        </p:txBody>
      </p: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3924300" y="2349500"/>
            <a:ext cx="15652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2400">
                <a:solidFill>
                  <a:srgbClr val="333399"/>
                </a:solidFill>
                <a:latin typeface="Calibri" pitchFamily="34" charset="0"/>
              </a:rPr>
              <a:t>Vill dela </a:t>
            </a:r>
          </a:p>
          <a:p>
            <a:pPr eaLnBrk="1" hangingPunct="1"/>
            <a:r>
              <a:rPr lang="sv-SE" altLang="sv-SE" sz="2400">
                <a:solidFill>
                  <a:srgbClr val="333399"/>
                </a:solidFill>
                <a:latin typeface="Calibri" pitchFamily="34" charset="0"/>
              </a:rPr>
              <a:t>kontroll</a:t>
            </a:r>
          </a:p>
        </p:txBody>
      </p:sp>
      <p:sp>
        <p:nvSpPr>
          <p:cNvPr id="14342" name="Rectangle 8"/>
          <p:cNvSpPr>
            <a:spLocks noChangeArrowheads="1"/>
          </p:cNvSpPr>
          <p:nvPr/>
        </p:nvSpPr>
        <p:spPr bwMode="auto">
          <a:xfrm>
            <a:off x="6659563" y="2420938"/>
            <a:ext cx="15843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2000">
                <a:solidFill>
                  <a:srgbClr val="333399"/>
                </a:solidFill>
                <a:latin typeface="Verdana" pitchFamily="34" charset="0"/>
              </a:rPr>
              <a:t>Vill ha full </a:t>
            </a:r>
          </a:p>
          <a:p>
            <a:pPr eaLnBrk="1" hangingPunct="1"/>
            <a:r>
              <a:rPr lang="sv-SE" altLang="sv-SE" sz="2000">
                <a:solidFill>
                  <a:srgbClr val="333399"/>
                </a:solidFill>
                <a:latin typeface="Verdana" pitchFamily="34" charset="0"/>
              </a:rPr>
              <a:t>kontroll</a:t>
            </a:r>
          </a:p>
        </p:txBody>
      </p:sp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611188" y="5084763"/>
            <a:ext cx="17446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2000">
                <a:solidFill>
                  <a:srgbClr val="CC3300"/>
                </a:solidFill>
                <a:latin typeface="Verdana" pitchFamily="34" charset="0"/>
              </a:rPr>
              <a:t>Guru/expert</a:t>
            </a: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3779838" y="4437063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2000">
                <a:solidFill>
                  <a:srgbClr val="CC3300"/>
                </a:solidFill>
                <a:latin typeface="Verdana" pitchFamily="34" charset="0"/>
              </a:rPr>
              <a:t>Vägvisare</a:t>
            </a: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6443663" y="5013325"/>
            <a:ext cx="19256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2000">
                <a:solidFill>
                  <a:srgbClr val="CC3300"/>
                </a:solidFill>
                <a:latin typeface="Verdana" pitchFamily="34" charset="0"/>
              </a:rPr>
              <a:t>Samtalspart/</a:t>
            </a:r>
          </a:p>
          <a:p>
            <a:pPr eaLnBrk="1" hangingPunct="1"/>
            <a:r>
              <a:rPr lang="sv-SE" altLang="sv-SE" sz="2000">
                <a:solidFill>
                  <a:srgbClr val="CC3300"/>
                </a:solidFill>
                <a:latin typeface="Verdana" pitchFamily="34" charset="0"/>
              </a:rPr>
              <a:t>rådgivare</a:t>
            </a: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3276600" y="5661025"/>
            <a:ext cx="2424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b="1" dirty="0">
                <a:solidFill>
                  <a:srgbClr val="CC3300"/>
                </a:solidFill>
                <a:latin typeface="Verdana" pitchFamily="34" charset="0"/>
              </a:rPr>
              <a:t>Vårdgivarroll</a:t>
            </a:r>
          </a:p>
        </p:txBody>
      </p:sp>
      <p:sp>
        <p:nvSpPr>
          <p:cNvPr id="14347" name="AutoShape 13"/>
          <p:cNvSpPr>
            <a:spLocks noChangeArrowheads="1"/>
          </p:cNvSpPr>
          <p:nvPr/>
        </p:nvSpPr>
        <p:spPr bwMode="auto">
          <a:xfrm>
            <a:off x="755650" y="3573463"/>
            <a:ext cx="7200900" cy="647700"/>
          </a:xfrm>
          <a:prstGeom prst="leftRightArrow">
            <a:avLst>
              <a:gd name="adj1" fmla="val 50000"/>
              <a:gd name="adj2" fmla="val 222353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14348" name="Rectangle 14"/>
          <p:cNvSpPr>
            <a:spLocks noChangeArrowheads="1"/>
          </p:cNvSpPr>
          <p:nvPr/>
        </p:nvSpPr>
        <p:spPr bwMode="auto">
          <a:xfrm>
            <a:off x="5724525" y="6203950"/>
            <a:ext cx="120491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900">
                <a:latin typeface="Verdana" pitchFamily="34" charset="0"/>
              </a:rPr>
              <a:t>Källa: HSO Skåne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ubrik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229600" cy="1068717"/>
          </a:xfrm>
        </p:spPr>
        <p:txBody>
          <a:bodyPr/>
          <a:lstStyle/>
          <a:p>
            <a:pPr eaLnBrk="1" hangingPunct="1"/>
            <a:r>
              <a:rPr lang="sv-S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Skapa helhetsbild</a:t>
            </a:r>
          </a:p>
        </p:txBody>
      </p:sp>
      <p:sp>
        <p:nvSpPr>
          <p:cNvPr id="64514" name="Platshållare för innehåll 2"/>
          <p:cNvSpPr>
            <a:spLocks noGrp="1"/>
          </p:cNvSpPr>
          <p:nvPr>
            <p:ph idx="1"/>
          </p:nvPr>
        </p:nvSpPr>
        <p:spPr>
          <a:xfrm>
            <a:off x="468313" y="2468563"/>
            <a:ext cx="8229600" cy="4389437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 typeface="Wingdings 2" charset="0"/>
              <a:buNone/>
            </a:pPr>
            <a:r>
              <a:rPr lang="sv-SE">
                <a:latin typeface="Arial" charset="0"/>
              </a:rPr>
              <a:t/>
            </a:r>
            <a:br>
              <a:rPr lang="sv-SE">
                <a:latin typeface="Arial" charset="0"/>
              </a:rPr>
            </a:br>
            <a:endParaRPr lang="sv-SE" sz="1600">
              <a:latin typeface="Bookman Old Style" charset="0"/>
            </a:endParaRPr>
          </a:p>
        </p:txBody>
      </p:sp>
      <p:pic>
        <p:nvPicPr>
          <p:cNvPr id="64515" name="Picture 2" descr="C:\Users\Larsson\Picture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1"/>
            <a:ext cx="3436453" cy="4589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9243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Ständiga förbättringar</a:t>
            </a:r>
            <a:endParaRPr lang="sv-SE" dirty="0"/>
          </a:p>
        </p:txBody>
      </p:sp>
      <p:sp>
        <p:nvSpPr>
          <p:cNvPr id="8193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348880"/>
            <a:ext cx="8229600" cy="397572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v-SE" altLang="sv-SE" sz="4000" dirty="0" smtClean="0"/>
              <a:t>Den som slutar att bli bättre</a:t>
            </a:r>
          </a:p>
          <a:p>
            <a:pPr algn="ctr" eaLnBrk="1" hangingPunct="1">
              <a:buFontTx/>
              <a:buNone/>
            </a:pPr>
            <a:r>
              <a:rPr lang="sv-SE" altLang="sv-SE" sz="4000" dirty="0" smtClean="0"/>
              <a:t>slutar att vara bra</a:t>
            </a:r>
          </a:p>
          <a:p>
            <a:pPr algn="ctr" eaLnBrk="1" hangingPunct="1">
              <a:buFontTx/>
              <a:buNone/>
            </a:pPr>
            <a:endParaRPr lang="sv-SE" altLang="sv-SE" sz="2800" dirty="0" smtClean="0"/>
          </a:p>
          <a:p>
            <a:pPr algn="ctr" eaLnBrk="1" hangingPunct="1">
              <a:buFontTx/>
              <a:buNone/>
            </a:pPr>
            <a:r>
              <a:rPr lang="sv-SE" altLang="sv-SE" dirty="0" smtClean="0"/>
              <a:t>Oliver Cromwell 1599-1653</a:t>
            </a:r>
          </a:p>
        </p:txBody>
      </p:sp>
    </p:spTree>
    <p:extLst>
      <p:ext uri="{BB962C8B-B14F-4D97-AF65-F5344CB8AC3E}">
        <p14:creationId xmlns:p14="http://schemas.microsoft.com/office/powerpoint/2010/main" val="42633647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1885950" y="762000"/>
            <a:ext cx="4591050" cy="5259388"/>
            <a:chOff x="264" y="624"/>
            <a:chExt cx="2892" cy="3313"/>
          </a:xfrm>
        </p:grpSpPr>
        <p:sp>
          <p:nvSpPr>
            <p:cNvPr id="18439" name="Freeform 3"/>
            <p:cNvSpPr>
              <a:spLocks/>
            </p:cNvSpPr>
            <p:nvPr/>
          </p:nvSpPr>
          <p:spPr bwMode="auto">
            <a:xfrm>
              <a:off x="298" y="799"/>
              <a:ext cx="2694" cy="1883"/>
            </a:xfrm>
            <a:custGeom>
              <a:avLst/>
              <a:gdLst>
                <a:gd name="T0" fmla="*/ 736 w 2694"/>
                <a:gd name="T1" fmla="*/ 721 h 1883"/>
                <a:gd name="T2" fmla="*/ 549 w 2694"/>
                <a:gd name="T3" fmla="*/ 831 h 1883"/>
                <a:gd name="T4" fmla="*/ 420 w 2694"/>
                <a:gd name="T5" fmla="*/ 941 h 1883"/>
                <a:gd name="T6" fmla="*/ 329 w 2694"/>
                <a:gd name="T7" fmla="*/ 1050 h 1883"/>
                <a:gd name="T8" fmla="*/ 245 w 2694"/>
                <a:gd name="T9" fmla="*/ 1223 h 1883"/>
                <a:gd name="T10" fmla="*/ 57 w 2694"/>
                <a:gd name="T11" fmla="*/ 1561 h 1883"/>
                <a:gd name="T12" fmla="*/ 19 w 2694"/>
                <a:gd name="T13" fmla="*/ 1698 h 1883"/>
                <a:gd name="T14" fmla="*/ 207 w 2694"/>
                <a:gd name="T15" fmla="*/ 1762 h 1883"/>
                <a:gd name="T16" fmla="*/ 329 w 2694"/>
                <a:gd name="T17" fmla="*/ 1882 h 1883"/>
                <a:gd name="T18" fmla="*/ 471 w 2694"/>
                <a:gd name="T19" fmla="*/ 1798 h 1883"/>
                <a:gd name="T20" fmla="*/ 627 w 2694"/>
                <a:gd name="T21" fmla="*/ 1698 h 1883"/>
                <a:gd name="T22" fmla="*/ 742 w 2694"/>
                <a:gd name="T23" fmla="*/ 1708 h 1883"/>
                <a:gd name="T24" fmla="*/ 826 w 2694"/>
                <a:gd name="T25" fmla="*/ 1625 h 1883"/>
                <a:gd name="T26" fmla="*/ 911 w 2694"/>
                <a:gd name="T27" fmla="*/ 1543 h 1883"/>
                <a:gd name="T28" fmla="*/ 627 w 2694"/>
                <a:gd name="T29" fmla="*/ 1524 h 1883"/>
                <a:gd name="T30" fmla="*/ 653 w 2694"/>
                <a:gd name="T31" fmla="*/ 1361 h 1883"/>
                <a:gd name="T32" fmla="*/ 878 w 2694"/>
                <a:gd name="T33" fmla="*/ 1314 h 1883"/>
                <a:gd name="T34" fmla="*/ 1105 w 2694"/>
                <a:gd name="T35" fmla="*/ 1453 h 1883"/>
                <a:gd name="T36" fmla="*/ 1318 w 2694"/>
                <a:gd name="T37" fmla="*/ 1279 h 1883"/>
                <a:gd name="T38" fmla="*/ 1570 w 2694"/>
                <a:gd name="T39" fmla="*/ 1260 h 1883"/>
                <a:gd name="T40" fmla="*/ 1717 w 2694"/>
                <a:gd name="T41" fmla="*/ 1151 h 1883"/>
                <a:gd name="T42" fmla="*/ 2053 w 2694"/>
                <a:gd name="T43" fmla="*/ 1260 h 1883"/>
                <a:gd name="T44" fmla="*/ 1950 w 2694"/>
                <a:gd name="T45" fmla="*/ 1644 h 1883"/>
                <a:gd name="T46" fmla="*/ 2124 w 2694"/>
                <a:gd name="T47" fmla="*/ 1708 h 1883"/>
                <a:gd name="T48" fmla="*/ 2266 w 2694"/>
                <a:gd name="T49" fmla="*/ 1771 h 1883"/>
                <a:gd name="T50" fmla="*/ 2447 w 2694"/>
                <a:gd name="T51" fmla="*/ 1807 h 1883"/>
                <a:gd name="T52" fmla="*/ 2679 w 2694"/>
                <a:gd name="T53" fmla="*/ 1397 h 1883"/>
                <a:gd name="T54" fmla="*/ 2648 w 2694"/>
                <a:gd name="T55" fmla="*/ 1205 h 1883"/>
                <a:gd name="T56" fmla="*/ 2357 w 2694"/>
                <a:gd name="T57" fmla="*/ 1132 h 1883"/>
                <a:gd name="T58" fmla="*/ 2266 w 2694"/>
                <a:gd name="T59" fmla="*/ 868 h 1883"/>
                <a:gd name="T60" fmla="*/ 2247 w 2694"/>
                <a:gd name="T61" fmla="*/ 584 h 1883"/>
                <a:gd name="T62" fmla="*/ 2241 w 2694"/>
                <a:gd name="T63" fmla="*/ 338 h 1883"/>
                <a:gd name="T64" fmla="*/ 2214 w 2694"/>
                <a:gd name="T65" fmla="*/ 91 h 1883"/>
                <a:gd name="T66" fmla="*/ 2033 w 2694"/>
                <a:gd name="T67" fmla="*/ 37 h 1883"/>
                <a:gd name="T68" fmla="*/ 2091 w 2694"/>
                <a:gd name="T69" fmla="*/ 320 h 1883"/>
                <a:gd name="T70" fmla="*/ 1846 w 2694"/>
                <a:gd name="T71" fmla="*/ 602 h 1883"/>
                <a:gd name="T72" fmla="*/ 1679 w 2694"/>
                <a:gd name="T73" fmla="*/ 612 h 1883"/>
                <a:gd name="T74" fmla="*/ 1594 w 2694"/>
                <a:gd name="T75" fmla="*/ 876 h 1883"/>
                <a:gd name="T76" fmla="*/ 1491 w 2694"/>
                <a:gd name="T77" fmla="*/ 749 h 1883"/>
                <a:gd name="T78" fmla="*/ 1324 w 2694"/>
                <a:gd name="T79" fmla="*/ 483 h 1883"/>
                <a:gd name="T80" fmla="*/ 1149 w 2694"/>
                <a:gd name="T81" fmla="*/ 593 h 1883"/>
                <a:gd name="T82" fmla="*/ 774 w 2694"/>
                <a:gd name="T83" fmla="*/ 357 h 1883"/>
                <a:gd name="T84" fmla="*/ 729 w 2694"/>
                <a:gd name="T85" fmla="*/ 438 h 18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694"/>
                <a:gd name="T130" fmla="*/ 0 h 1883"/>
                <a:gd name="T131" fmla="*/ 2694 w 2694"/>
                <a:gd name="T132" fmla="*/ 1883 h 18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694" h="1883">
                  <a:moveTo>
                    <a:pt x="800" y="520"/>
                  </a:moveTo>
                  <a:lnTo>
                    <a:pt x="736" y="621"/>
                  </a:lnTo>
                  <a:lnTo>
                    <a:pt x="736" y="721"/>
                  </a:lnTo>
                  <a:lnTo>
                    <a:pt x="666" y="767"/>
                  </a:lnTo>
                  <a:lnTo>
                    <a:pt x="587" y="784"/>
                  </a:lnTo>
                  <a:lnTo>
                    <a:pt x="549" y="831"/>
                  </a:lnTo>
                  <a:lnTo>
                    <a:pt x="485" y="895"/>
                  </a:lnTo>
                  <a:lnTo>
                    <a:pt x="452" y="895"/>
                  </a:lnTo>
                  <a:lnTo>
                    <a:pt x="420" y="941"/>
                  </a:lnTo>
                  <a:lnTo>
                    <a:pt x="406" y="1013"/>
                  </a:lnTo>
                  <a:lnTo>
                    <a:pt x="368" y="1022"/>
                  </a:lnTo>
                  <a:lnTo>
                    <a:pt x="329" y="1050"/>
                  </a:lnTo>
                  <a:lnTo>
                    <a:pt x="290" y="1114"/>
                  </a:lnTo>
                  <a:lnTo>
                    <a:pt x="290" y="1187"/>
                  </a:lnTo>
                  <a:lnTo>
                    <a:pt x="245" y="1223"/>
                  </a:lnTo>
                  <a:lnTo>
                    <a:pt x="213" y="1286"/>
                  </a:lnTo>
                  <a:lnTo>
                    <a:pt x="225" y="1415"/>
                  </a:lnTo>
                  <a:lnTo>
                    <a:pt x="57" y="1561"/>
                  </a:lnTo>
                  <a:lnTo>
                    <a:pt x="0" y="1616"/>
                  </a:lnTo>
                  <a:lnTo>
                    <a:pt x="51" y="1625"/>
                  </a:lnTo>
                  <a:lnTo>
                    <a:pt x="19" y="1698"/>
                  </a:lnTo>
                  <a:lnTo>
                    <a:pt x="71" y="1698"/>
                  </a:lnTo>
                  <a:lnTo>
                    <a:pt x="109" y="1745"/>
                  </a:lnTo>
                  <a:lnTo>
                    <a:pt x="207" y="1762"/>
                  </a:lnTo>
                  <a:lnTo>
                    <a:pt x="239" y="1826"/>
                  </a:lnTo>
                  <a:lnTo>
                    <a:pt x="283" y="1844"/>
                  </a:lnTo>
                  <a:lnTo>
                    <a:pt x="329" y="1882"/>
                  </a:lnTo>
                  <a:lnTo>
                    <a:pt x="374" y="1826"/>
                  </a:lnTo>
                  <a:lnTo>
                    <a:pt x="433" y="1826"/>
                  </a:lnTo>
                  <a:lnTo>
                    <a:pt x="471" y="1798"/>
                  </a:lnTo>
                  <a:lnTo>
                    <a:pt x="510" y="1735"/>
                  </a:lnTo>
                  <a:lnTo>
                    <a:pt x="575" y="1745"/>
                  </a:lnTo>
                  <a:lnTo>
                    <a:pt x="627" y="1698"/>
                  </a:lnTo>
                  <a:lnTo>
                    <a:pt x="677" y="1681"/>
                  </a:lnTo>
                  <a:lnTo>
                    <a:pt x="709" y="1735"/>
                  </a:lnTo>
                  <a:lnTo>
                    <a:pt x="742" y="1708"/>
                  </a:lnTo>
                  <a:lnTo>
                    <a:pt x="748" y="1625"/>
                  </a:lnTo>
                  <a:lnTo>
                    <a:pt x="774" y="1580"/>
                  </a:lnTo>
                  <a:lnTo>
                    <a:pt x="826" y="1625"/>
                  </a:lnTo>
                  <a:lnTo>
                    <a:pt x="878" y="1653"/>
                  </a:lnTo>
                  <a:lnTo>
                    <a:pt x="942" y="1625"/>
                  </a:lnTo>
                  <a:lnTo>
                    <a:pt x="911" y="1543"/>
                  </a:lnTo>
                  <a:lnTo>
                    <a:pt x="852" y="1488"/>
                  </a:lnTo>
                  <a:lnTo>
                    <a:pt x="780" y="1471"/>
                  </a:lnTo>
                  <a:lnTo>
                    <a:pt x="627" y="1524"/>
                  </a:lnTo>
                  <a:lnTo>
                    <a:pt x="478" y="1434"/>
                  </a:lnTo>
                  <a:lnTo>
                    <a:pt x="568" y="1397"/>
                  </a:lnTo>
                  <a:lnTo>
                    <a:pt x="653" y="1361"/>
                  </a:lnTo>
                  <a:lnTo>
                    <a:pt x="748" y="1406"/>
                  </a:lnTo>
                  <a:lnTo>
                    <a:pt x="813" y="1352"/>
                  </a:lnTo>
                  <a:lnTo>
                    <a:pt x="878" y="1314"/>
                  </a:lnTo>
                  <a:lnTo>
                    <a:pt x="942" y="1352"/>
                  </a:lnTo>
                  <a:lnTo>
                    <a:pt x="982" y="1462"/>
                  </a:lnTo>
                  <a:lnTo>
                    <a:pt x="1105" y="1453"/>
                  </a:lnTo>
                  <a:lnTo>
                    <a:pt x="1181" y="1488"/>
                  </a:lnTo>
                  <a:lnTo>
                    <a:pt x="1278" y="1471"/>
                  </a:lnTo>
                  <a:lnTo>
                    <a:pt x="1318" y="1279"/>
                  </a:lnTo>
                  <a:lnTo>
                    <a:pt x="1401" y="1260"/>
                  </a:lnTo>
                  <a:lnTo>
                    <a:pt x="1447" y="1196"/>
                  </a:lnTo>
                  <a:lnTo>
                    <a:pt x="1570" y="1260"/>
                  </a:lnTo>
                  <a:lnTo>
                    <a:pt x="1640" y="1213"/>
                  </a:lnTo>
                  <a:lnTo>
                    <a:pt x="1679" y="1123"/>
                  </a:lnTo>
                  <a:lnTo>
                    <a:pt x="1717" y="1151"/>
                  </a:lnTo>
                  <a:lnTo>
                    <a:pt x="1763" y="1196"/>
                  </a:lnTo>
                  <a:lnTo>
                    <a:pt x="1886" y="1269"/>
                  </a:lnTo>
                  <a:lnTo>
                    <a:pt x="2053" y="1260"/>
                  </a:lnTo>
                  <a:lnTo>
                    <a:pt x="2059" y="1361"/>
                  </a:lnTo>
                  <a:lnTo>
                    <a:pt x="2137" y="1361"/>
                  </a:lnTo>
                  <a:lnTo>
                    <a:pt x="1950" y="1644"/>
                  </a:lnTo>
                  <a:lnTo>
                    <a:pt x="2033" y="1708"/>
                  </a:lnTo>
                  <a:lnTo>
                    <a:pt x="2079" y="1625"/>
                  </a:lnTo>
                  <a:lnTo>
                    <a:pt x="2124" y="1708"/>
                  </a:lnTo>
                  <a:lnTo>
                    <a:pt x="2137" y="1681"/>
                  </a:lnTo>
                  <a:lnTo>
                    <a:pt x="2182" y="1735"/>
                  </a:lnTo>
                  <a:lnTo>
                    <a:pt x="2266" y="1771"/>
                  </a:lnTo>
                  <a:lnTo>
                    <a:pt x="2305" y="1735"/>
                  </a:lnTo>
                  <a:lnTo>
                    <a:pt x="2376" y="1790"/>
                  </a:lnTo>
                  <a:lnTo>
                    <a:pt x="2447" y="1807"/>
                  </a:lnTo>
                  <a:lnTo>
                    <a:pt x="2525" y="1762"/>
                  </a:lnTo>
                  <a:lnTo>
                    <a:pt x="2660" y="1488"/>
                  </a:lnTo>
                  <a:lnTo>
                    <a:pt x="2679" y="1397"/>
                  </a:lnTo>
                  <a:lnTo>
                    <a:pt x="2686" y="1314"/>
                  </a:lnTo>
                  <a:lnTo>
                    <a:pt x="2693" y="1223"/>
                  </a:lnTo>
                  <a:lnTo>
                    <a:pt x="2648" y="1205"/>
                  </a:lnTo>
                  <a:lnTo>
                    <a:pt x="2589" y="1251"/>
                  </a:lnTo>
                  <a:lnTo>
                    <a:pt x="2370" y="1213"/>
                  </a:lnTo>
                  <a:lnTo>
                    <a:pt x="2357" y="1132"/>
                  </a:lnTo>
                  <a:lnTo>
                    <a:pt x="2396" y="1078"/>
                  </a:lnTo>
                  <a:lnTo>
                    <a:pt x="2364" y="1022"/>
                  </a:lnTo>
                  <a:lnTo>
                    <a:pt x="2266" y="868"/>
                  </a:lnTo>
                  <a:lnTo>
                    <a:pt x="2305" y="812"/>
                  </a:lnTo>
                  <a:lnTo>
                    <a:pt x="2286" y="775"/>
                  </a:lnTo>
                  <a:lnTo>
                    <a:pt x="2247" y="584"/>
                  </a:lnTo>
                  <a:lnTo>
                    <a:pt x="2299" y="483"/>
                  </a:lnTo>
                  <a:lnTo>
                    <a:pt x="2293" y="393"/>
                  </a:lnTo>
                  <a:lnTo>
                    <a:pt x="2241" y="338"/>
                  </a:lnTo>
                  <a:lnTo>
                    <a:pt x="2222" y="181"/>
                  </a:lnTo>
                  <a:lnTo>
                    <a:pt x="2176" y="154"/>
                  </a:lnTo>
                  <a:lnTo>
                    <a:pt x="2214" y="91"/>
                  </a:lnTo>
                  <a:lnTo>
                    <a:pt x="2143" y="73"/>
                  </a:lnTo>
                  <a:lnTo>
                    <a:pt x="2066" y="0"/>
                  </a:lnTo>
                  <a:lnTo>
                    <a:pt x="2033" y="37"/>
                  </a:lnTo>
                  <a:lnTo>
                    <a:pt x="1950" y="0"/>
                  </a:lnTo>
                  <a:lnTo>
                    <a:pt x="1879" y="54"/>
                  </a:lnTo>
                  <a:lnTo>
                    <a:pt x="2091" y="320"/>
                  </a:lnTo>
                  <a:lnTo>
                    <a:pt x="2015" y="492"/>
                  </a:lnTo>
                  <a:lnTo>
                    <a:pt x="1925" y="593"/>
                  </a:lnTo>
                  <a:lnTo>
                    <a:pt x="1846" y="602"/>
                  </a:lnTo>
                  <a:lnTo>
                    <a:pt x="1788" y="630"/>
                  </a:lnTo>
                  <a:lnTo>
                    <a:pt x="1724" y="612"/>
                  </a:lnTo>
                  <a:lnTo>
                    <a:pt x="1679" y="612"/>
                  </a:lnTo>
                  <a:lnTo>
                    <a:pt x="1659" y="711"/>
                  </a:lnTo>
                  <a:lnTo>
                    <a:pt x="1653" y="784"/>
                  </a:lnTo>
                  <a:lnTo>
                    <a:pt x="1594" y="876"/>
                  </a:lnTo>
                  <a:lnTo>
                    <a:pt x="1512" y="885"/>
                  </a:lnTo>
                  <a:lnTo>
                    <a:pt x="1499" y="822"/>
                  </a:lnTo>
                  <a:lnTo>
                    <a:pt x="1491" y="749"/>
                  </a:lnTo>
                  <a:lnTo>
                    <a:pt x="1408" y="593"/>
                  </a:lnTo>
                  <a:lnTo>
                    <a:pt x="1401" y="502"/>
                  </a:lnTo>
                  <a:lnTo>
                    <a:pt x="1324" y="483"/>
                  </a:lnTo>
                  <a:lnTo>
                    <a:pt x="1304" y="419"/>
                  </a:lnTo>
                  <a:lnTo>
                    <a:pt x="1226" y="464"/>
                  </a:lnTo>
                  <a:lnTo>
                    <a:pt x="1149" y="593"/>
                  </a:lnTo>
                  <a:lnTo>
                    <a:pt x="1073" y="593"/>
                  </a:lnTo>
                  <a:lnTo>
                    <a:pt x="975" y="649"/>
                  </a:lnTo>
                  <a:lnTo>
                    <a:pt x="774" y="357"/>
                  </a:lnTo>
                  <a:lnTo>
                    <a:pt x="717" y="374"/>
                  </a:lnTo>
                  <a:lnTo>
                    <a:pt x="677" y="428"/>
                  </a:lnTo>
                  <a:lnTo>
                    <a:pt x="729" y="438"/>
                  </a:lnTo>
                  <a:lnTo>
                    <a:pt x="736" y="520"/>
                  </a:lnTo>
                  <a:lnTo>
                    <a:pt x="800" y="520"/>
                  </a:lnTo>
                </a:path>
              </a:pathLst>
            </a:custGeom>
            <a:solidFill>
              <a:srgbClr val="5FD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440" name="Group 4"/>
            <p:cNvGrpSpPr>
              <a:grpSpLocks/>
            </p:cNvGrpSpPr>
            <p:nvPr/>
          </p:nvGrpSpPr>
          <p:grpSpPr bwMode="auto">
            <a:xfrm>
              <a:off x="508" y="683"/>
              <a:ext cx="2370" cy="3229"/>
              <a:chOff x="508" y="683"/>
              <a:chExt cx="2370" cy="3229"/>
            </a:xfrm>
          </p:grpSpPr>
          <p:sp>
            <p:nvSpPr>
              <p:cNvPr id="18934" name="Freeform 5"/>
              <p:cNvSpPr>
                <a:spLocks/>
              </p:cNvSpPr>
              <p:nvPr/>
            </p:nvSpPr>
            <p:spPr bwMode="auto">
              <a:xfrm>
                <a:off x="508" y="683"/>
                <a:ext cx="2370" cy="3229"/>
              </a:xfrm>
              <a:custGeom>
                <a:avLst/>
                <a:gdLst>
                  <a:gd name="T0" fmla="*/ 977 w 2370"/>
                  <a:gd name="T1" fmla="*/ 2632 h 3229"/>
                  <a:gd name="T2" fmla="*/ 918 w 2370"/>
                  <a:gd name="T3" fmla="*/ 1797 h 3229"/>
                  <a:gd name="T4" fmla="*/ 356 w 2370"/>
                  <a:gd name="T5" fmla="*/ 1641 h 3229"/>
                  <a:gd name="T6" fmla="*/ 252 w 2370"/>
                  <a:gd name="T7" fmla="*/ 1449 h 3229"/>
                  <a:gd name="T8" fmla="*/ 356 w 2370"/>
                  <a:gd name="T9" fmla="*/ 1587 h 3229"/>
                  <a:gd name="T10" fmla="*/ 446 w 2370"/>
                  <a:gd name="T11" fmla="*/ 1357 h 3229"/>
                  <a:gd name="T12" fmla="*/ 931 w 2370"/>
                  <a:gd name="T13" fmla="*/ 1632 h 3229"/>
                  <a:gd name="T14" fmla="*/ 549 w 2370"/>
                  <a:gd name="T15" fmla="*/ 1394 h 3229"/>
                  <a:gd name="T16" fmla="*/ 532 w 2370"/>
                  <a:gd name="T17" fmla="*/ 1371 h 3229"/>
                  <a:gd name="T18" fmla="*/ 685 w 2370"/>
                  <a:gd name="T19" fmla="*/ 1376 h 3229"/>
                  <a:gd name="T20" fmla="*/ 419 w 2370"/>
                  <a:gd name="T21" fmla="*/ 954 h 3229"/>
                  <a:gd name="T22" fmla="*/ 588 w 2370"/>
                  <a:gd name="T23" fmla="*/ 1023 h 3229"/>
                  <a:gd name="T24" fmla="*/ 666 w 2370"/>
                  <a:gd name="T25" fmla="*/ 853 h 3229"/>
                  <a:gd name="T26" fmla="*/ 815 w 2370"/>
                  <a:gd name="T27" fmla="*/ 248 h 3229"/>
                  <a:gd name="T28" fmla="*/ 789 w 2370"/>
                  <a:gd name="T29" fmla="*/ 1376 h 3229"/>
                  <a:gd name="T30" fmla="*/ 850 w 2370"/>
                  <a:gd name="T31" fmla="*/ 1215 h 3229"/>
                  <a:gd name="T32" fmla="*/ 821 w 2370"/>
                  <a:gd name="T33" fmla="*/ 733 h 3229"/>
                  <a:gd name="T34" fmla="*/ 989 w 2370"/>
                  <a:gd name="T35" fmla="*/ 203 h 3229"/>
                  <a:gd name="T36" fmla="*/ 906 w 2370"/>
                  <a:gd name="T37" fmla="*/ 1206 h 3229"/>
                  <a:gd name="T38" fmla="*/ 1002 w 2370"/>
                  <a:gd name="T39" fmla="*/ 1101 h 3229"/>
                  <a:gd name="T40" fmla="*/ 983 w 2370"/>
                  <a:gd name="T41" fmla="*/ 963 h 3229"/>
                  <a:gd name="T42" fmla="*/ 1060 w 2370"/>
                  <a:gd name="T43" fmla="*/ 244 h 3229"/>
                  <a:gd name="T44" fmla="*/ 1083 w 2370"/>
                  <a:gd name="T45" fmla="*/ 505 h 3229"/>
                  <a:gd name="T46" fmla="*/ 1154 w 2370"/>
                  <a:gd name="T47" fmla="*/ 253 h 3229"/>
                  <a:gd name="T48" fmla="*/ 1068 w 2370"/>
                  <a:gd name="T49" fmla="*/ 1422 h 3229"/>
                  <a:gd name="T50" fmla="*/ 1191 w 2370"/>
                  <a:gd name="T51" fmla="*/ 880 h 3229"/>
                  <a:gd name="T52" fmla="*/ 1281 w 2370"/>
                  <a:gd name="T53" fmla="*/ 422 h 3229"/>
                  <a:gd name="T54" fmla="*/ 1339 w 2370"/>
                  <a:gd name="T55" fmla="*/ 698 h 3229"/>
                  <a:gd name="T56" fmla="*/ 1226 w 2370"/>
                  <a:gd name="T57" fmla="*/ 1328 h 3229"/>
                  <a:gd name="T58" fmla="*/ 1381 w 2370"/>
                  <a:gd name="T59" fmla="*/ 943 h 3229"/>
                  <a:gd name="T60" fmla="*/ 1624 w 2370"/>
                  <a:gd name="T61" fmla="*/ 587 h 3229"/>
                  <a:gd name="T62" fmla="*/ 1893 w 2370"/>
                  <a:gd name="T63" fmla="*/ 562 h 3229"/>
                  <a:gd name="T64" fmla="*/ 1530 w 2370"/>
                  <a:gd name="T65" fmla="*/ 889 h 3229"/>
                  <a:gd name="T66" fmla="*/ 1841 w 2370"/>
                  <a:gd name="T67" fmla="*/ 792 h 3229"/>
                  <a:gd name="T68" fmla="*/ 1809 w 2370"/>
                  <a:gd name="T69" fmla="*/ 848 h 3229"/>
                  <a:gd name="T70" fmla="*/ 1430 w 2370"/>
                  <a:gd name="T71" fmla="*/ 1120 h 3229"/>
                  <a:gd name="T72" fmla="*/ 1316 w 2370"/>
                  <a:gd name="T73" fmla="*/ 1518 h 3229"/>
                  <a:gd name="T74" fmla="*/ 1437 w 2370"/>
                  <a:gd name="T75" fmla="*/ 1205 h 3229"/>
                  <a:gd name="T76" fmla="*/ 1539 w 2370"/>
                  <a:gd name="T77" fmla="*/ 1417 h 3229"/>
                  <a:gd name="T78" fmla="*/ 1883 w 2370"/>
                  <a:gd name="T79" fmla="*/ 1238 h 3229"/>
                  <a:gd name="T80" fmla="*/ 1997 w 2370"/>
                  <a:gd name="T81" fmla="*/ 1191 h 3229"/>
                  <a:gd name="T82" fmla="*/ 2003 w 2370"/>
                  <a:gd name="T83" fmla="*/ 1242 h 3229"/>
                  <a:gd name="T84" fmla="*/ 1922 w 2370"/>
                  <a:gd name="T85" fmla="*/ 1320 h 3229"/>
                  <a:gd name="T86" fmla="*/ 1485 w 2370"/>
                  <a:gd name="T87" fmla="*/ 1507 h 3229"/>
                  <a:gd name="T88" fmla="*/ 1731 w 2370"/>
                  <a:gd name="T89" fmla="*/ 1659 h 3229"/>
                  <a:gd name="T90" fmla="*/ 2184 w 2370"/>
                  <a:gd name="T91" fmla="*/ 1357 h 3229"/>
                  <a:gd name="T92" fmla="*/ 2255 w 2370"/>
                  <a:gd name="T93" fmla="*/ 1507 h 3229"/>
                  <a:gd name="T94" fmla="*/ 2145 w 2370"/>
                  <a:gd name="T95" fmla="*/ 1608 h 3229"/>
                  <a:gd name="T96" fmla="*/ 2168 w 2370"/>
                  <a:gd name="T97" fmla="*/ 1635 h 3229"/>
                  <a:gd name="T98" fmla="*/ 2171 w 2370"/>
                  <a:gd name="T99" fmla="*/ 1713 h 3229"/>
                  <a:gd name="T100" fmla="*/ 1691 w 2370"/>
                  <a:gd name="T101" fmla="*/ 1809 h 3229"/>
                  <a:gd name="T102" fmla="*/ 1589 w 2370"/>
                  <a:gd name="T103" fmla="*/ 2107 h 3229"/>
                  <a:gd name="T104" fmla="*/ 1591 w 2370"/>
                  <a:gd name="T105" fmla="*/ 1799 h 3229"/>
                  <a:gd name="T106" fmla="*/ 1287 w 2370"/>
                  <a:gd name="T107" fmla="*/ 1980 h 3229"/>
                  <a:gd name="T108" fmla="*/ 1300 w 2370"/>
                  <a:gd name="T109" fmla="*/ 2833 h 3229"/>
                  <a:gd name="T110" fmla="*/ 1339 w 2370"/>
                  <a:gd name="T111" fmla="*/ 3154 h 3229"/>
                  <a:gd name="T112" fmla="*/ 1035 w 2370"/>
                  <a:gd name="T113" fmla="*/ 3209 h 3229"/>
                  <a:gd name="T114" fmla="*/ 769 w 2370"/>
                  <a:gd name="T115" fmla="*/ 3200 h 322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370"/>
                  <a:gd name="T175" fmla="*/ 0 h 3229"/>
                  <a:gd name="T176" fmla="*/ 2370 w 2370"/>
                  <a:gd name="T177" fmla="*/ 3229 h 322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370" h="3229">
                    <a:moveTo>
                      <a:pt x="769" y="3200"/>
                    </a:moveTo>
                    <a:lnTo>
                      <a:pt x="873" y="3108"/>
                    </a:lnTo>
                    <a:lnTo>
                      <a:pt x="918" y="3026"/>
                    </a:lnTo>
                    <a:lnTo>
                      <a:pt x="944" y="2943"/>
                    </a:lnTo>
                    <a:lnTo>
                      <a:pt x="958" y="2843"/>
                    </a:lnTo>
                    <a:lnTo>
                      <a:pt x="970" y="2742"/>
                    </a:lnTo>
                    <a:lnTo>
                      <a:pt x="977" y="2632"/>
                    </a:lnTo>
                    <a:lnTo>
                      <a:pt x="983" y="2512"/>
                    </a:lnTo>
                    <a:lnTo>
                      <a:pt x="996" y="2292"/>
                    </a:lnTo>
                    <a:lnTo>
                      <a:pt x="1002" y="2109"/>
                    </a:lnTo>
                    <a:lnTo>
                      <a:pt x="1002" y="1980"/>
                    </a:lnTo>
                    <a:lnTo>
                      <a:pt x="996" y="1898"/>
                    </a:lnTo>
                    <a:lnTo>
                      <a:pt x="958" y="1815"/>
                    </a:lnTo>
                    <a:lnTo>
                      <a:pt x="918" y="1797"/>
                    </a:lnTo>
                    <a:lnTo>
                      <a:pt x="860" y="1760"/>
                    </a:lnTo>
                    <a:lnTo>
                      <a:pt x="783" y="1760"/>
                    </a:lnTo>
                    <a:lnTo>
                      <a:pt x="666" y="1724"/>
                    </a:lnTo>
                    <a:lnTo>
                      <a:pt x="652" y="1724"/>
                    </a:lnTo>
                    <a:lnTo>
                      <a:pt x="581" y="1687"/>
                    </a:lnTo>
                    <a:lnTo>
                      <a:pt x="452" y="1659"/>
                    </a:lnTo>
                    <a:lnTo>
                      <a:pt x="356" y="1641"/>
                    </a:lnTo>
                    <a:lnTo>
                      <a:pt x="252" y="1596"/>
                    </a:lnTo>
                    <a:lnTo>
                      <a:pt x="135" y="1596"/>
                    </a:lnTo>
                    <a:lnTo>
                      <a:pt x="0" y="1614"/>
                    </a:lnTo>
                    <a:lnTo>
                      <a:pt x="194" y="1583"/>
                    </a:lnTo>
                    <a:lnTo>
                      <a:pt x="225" y="1559"/>
                    </a:lnTo>
                    <a:lnTo>
                      <a:pt x="242" y="1527"/>
                    </a:lnTo>
                    <a:lnTo>
                      <a:pt x="252" y="1449"/>
                    </a:lnTo>
                    <a:lnTo>
                      <a:pt x="225" y="1284"/>
                    </a:lnTo>
                    <a:lnTo>
                      <a:pt x="219" y="1165"/>
                    </a:lnTo>
                    <a:lnTo>
                      <a:pt x="265" y="1441"/>
                    </a:lnTo>
                    <a:lnTo>
                      <a:pt x="271" y="1514"/>
                    </a:lnTo>
                    <a:lnTo>
                      <a:pt x="294" y="1546"/>
                    </a:lnTo>
                    <a:lnTo>
                      <a:pt x="323" y="1568"/>
                    </a:lnTo>
                    <a:lnTo>
                      <a:pt x="356" y="1587"/>
                    </a:lnTo>
                    <a:lnTo>
                      <a:pt x="459" y="1606"/>
                    </a:lnTo>
                    <a:lnTo>
                      <a:pt x="550" y="1606"/>
                    </a:lnTo>
                    <a:lnTo>
                      <a:pt x="504" y="1546"/>
                    </a:lnTo>
                    <a:lnTo>
                      <a:pt x="452" y="1441"/>
                    </a:lnTo>
                    <a:lnTo>
                      <a:pt x="413" y="1331"/>
                    </a:lnTo>
                    <a:lnTo>
                      <a:pt x="356" y="1137"/>
                    </a:lnTo>
                    <a:lnTo>
                      <a:pt x="446" y="1357"/>
                    </a:lnTo>
                    <a:lnTo>
                      <a:pt x="494" y="1449"/>
                    </a:lnTo>
                    <a:lnTo>
                      <a:pt x="543" y="1518"/>
                    </a:lnTo>
                    <a:lnTo>
                      <a:pt x="594" y="1578"/>
                    </a:lnTo>
                    <a:lnTo>
                      <a:pt x="679" y="1632"/>
                    </a:lnTo>
                    <a:lnTo>
                      <a:pt x="756" y="1641"/>
                    </a:lnTo>
                    <a:lnTo>
                      <a:pt x="841" y="1649"/>
                    </a:lnTo>
                    <a:lnTo>
                      <a:pt x="931" y="1632"/>
                    </a:lnTo>
                    <a:lnTo>
                      <a:pt x="855" y="1606"/>
                    </a:lnTo>
                    <a:lnTo>
                      <a:pt x="820" y="1583"/>
                    </a:lnTo>
                    <a:lnTo>
                      <a:pt x="783" y="1543"/>
                    </a:lnTo>
                    <a:lnTo>
                      <a:pt x="745" y="1489"/>
                    </a:lnTo>
                    <a:lnTo>
                      <a:pt x="655" y="1454"/>
                    </a:lnTo>
                    <a:lnTo>
                      <a:pt x="592" y="1421"/>
                    </a:lnTo>
                    <a:lnTo>
                      <a:pt x="549" y="1394"/>
                    </a:lnTo>
                    <a:lnTo>
                      <a:pt x="518" y="1375"/>
                    </a:lnTo>
                    <a:lnTo>
                      <a:pt x="497" y="1356"/>
                    </a:lnTo>
                    <a:lnTo>
                      <a:pt x="477" y="1335"/>
                    </a:lnTo>
                    <a:lnTo>
                      <a:pt x="463" y="1315"/>
                    </a:lnTo>
                    <a:lnTo>
                      <a:pt x="487" y="1337"/>
                    </a:lnTo>
                    <a:lnTo>
                      <a:pt x="509" y="1356"/>
                    </a:lnTo>
                    <a:lnTo>
                      <a:pt x="532" y="1371"/>
                    </a:lnTo>
                    <a:lnTo>
                      <a:pt x="570" y="1385"/>
                    </a:lnTo>
                    <a:lnTo>
                      <a:pt x="605" y="1402"/>
                    </a:lnTo>
                    <a:lnTo>
                      <a:pt x="645" y="1416"/>
                    </a:lnTo>
                    <a:lnTo>
                      <a:pt x="677" y="1425"/>
                    </a:lnTo>
                    <a:lnTo>
                      <a:pt x="697" y="1426"/>
                    </a:lnTo>
                    <a:lnTo>
                      <a:pt x="714" y="1429"/>
                    </a:lnTo>
                    <a:lnTo>
                      <a:pt x="685" y="1376"/>
                    </a:lnTo>
                    <a:lnTo>
                      <a:pt x="664" y="1328"/>
                    </a:lnTo>
                    <a:lnTo>
                      <a:pt x="632" y="1252"/>
                    </a:lnTo>
                    <a:lnTo>
                      <a:pt x="608" y="1187"/>
                    </a:lnTo>
                    <a:lnTo>
                      <a:pt x="588" y="1120"/>
                    </a:lnTo>
                    <a:lnTo>
                      <a:pt x="562" y="1073"/>
                    </a:lnTo>
                    <a:lnTo>
                      <a:pt x="485" y="1000"/>
                    </a:lnTo>
                    <a:lnTo>
                      <a:pt x="419" y="954"/>
                    </a:lnTo>
                    <a:lnTo>
                      <a:pt x="550" y="1019"/>
                    </a:lnTo>
                    <a:lnTo>
                      <a:pt x="510" y="858"/>
                    </a:lnTo>
                    <a:lnTo>
                      <a:pt x="459" y="688"/>
                    </a:lnTo>
                    <a:lnTo>
                      <a:pt x="523" y="862"/>
                    </a:lnTo>
                    <a:lnTo>
                      <a:pt x="540" y="918"/>
                    </a:lnTo>
                    <a:lnTo>
                      <a:pt x="556" y="954"/>
                    </a:lnTo>
                    <a:lnTo>
                      <a:pt x="588" y="1023"/>
                    </a:lnTo>
                    <a:lnTo>
                      <a:pt x="633" y="1120"/>
                    </a:lnTo>
                    <a:lnTo>
                      <a:pt x="668" y="1207"/>
                    </a:lnTo>
                    <a:lnTo>
                      <a:pt x="687" y="1256"/>
                    </a:lnTo>
                    <a:lnTo>
                      <a:pt x="750" y="1376"/>
                    </a:lnTo>
                    <a:lnTo>
                      <a:pt x="724" y="1064"/>
                    </a:lnTo>
                    <a:lnTo>
                      <a:pt x="698" y="945"/>
                    </a:lnTo>
                    <a:lnTo>
                      <a:pt x="666" y="853"/>
                    </a:lnTo>
                    <a:lnTo>
                      <a:pt x="621" y="743"/>
                    </a:lnTo>
                    <a:lnTo>
                      <a:pt x="679" y="834"/>
                    </a:lnTo>
                    <a:lnTo>
                      <a:pt x="652" y="404"/>
                    </a:lnTo>
                    <a:lnTo>
                      <a:pt x="666" y="276"/>
                    </a:lnTo>
                    <a:lnTo>
                      <a:pt x="673" y="459"/>
                    </a:lnTo>
                    <a:lnTo>
                      <a:pt x="712" y="362"/>
                    </a:lnTo>
                    <a:lnTo>
                      <a:pt x="815" y="248"/>
                    </a:lnTo>
                    <a:lnTo>
                      <a:pt x="718" y="380"/>
                    </a:lnTo>
                    <a:lnTo>
                      <a:pt x="679" y="487"/>
                    </a:lnTo>
                    <a:lnTo>
                      <a:pt x="698" y="743"/>
                    </a:lnTo>
                    <a:lnTo>
                      <a:pt x="718" y="881"/>
                    </a:lnTo>
                    <a:lnTo>
                      <a:pt x="750" y="1028"/>
                    </a:lnTo>
                    <a:lnTo>
                      <a:pt x="775" y="1247"/>
                    </a:lnTo>
                    <a:lnTo>
                      <a:pt x="789" y="1376"/>
                    </a:lnTo>
                    <a:lnTo>
                      <a:pt x="808" y="1432"/>
                    </a:lnTo>
                    <a:lnTo>
                      <a:pt x="838" y="1467"/>
                    </a:lnTo>
                    <a:lnTo>
                      <a:pt x="872" y="1493"/>
                    </a:lnTo>
                    <a:lnTo>
                      <a:pt x="903" y="1503"/>
                    </a:lnTo>
                    <a:lnTo>
                      <a:pt x="938" y="1495"/>
                    </a:lnTo>
                    <a:lnTo>
                      <a:pt x="887" y="1312"/>
                    </a:lnTo>
                    <a:lnTo>
                      <a:pt x="850" y="1215"/>
                    </a:lnTo>
                    <a:lnTo>
                      <a:pt x="837" y="1146"/>
                    </a:lnTo>
                    <a:lnTo>
                      <a:pt x="831" y="1087"/>
                    </a:lnTo>
                    <a:lnTo>
                      <a:pt x="827" y="1019"/>
                    </a:lnTo>
                    <a:lnTo>
                      <a:pt x="795" y="909"/>
                    </a:lnTo>
                    <a:lnTo>
                      <a:pt x="850" y="1019"/>
                    </a:lnTo>
                    <a:lnTo>
                      <a:pt x="854" y="972"/>
                    </a:lnTo>
                    <a:lnTo>
                      <a:pt x="821" y="733"/>
                    </a:lnTo>
                    <a:lnTo>
                      <a:pt x="818" y="657"/>
                    </a:lnTo>
                    <a:lnTo>
                      <a:pt x="821" y="591"/>
                    </a:lnTo>
                    <a:lnTo>
                      <a:pt x="837" y="496"/>
                    </a:lnTo>
                    <a:lnTo>
                      <a:pt x="877" y="345"/>
                    </a:lnTo>
                    <a:lnTo>
                      <a:pt x="918" y="193"/>
                    </a:lnTo>
                    <a:lnTo>
                      <a:pt x="847" y="522"/>
                    </a:lnTo>
                    <a:lnTo>
                      <a:pt x="989" y="203"/>
                    </a:lnTo>
                    <a:lnTo>
                      <a:pt x="883" y="481"/>
                    </a:lnTo>
                    <a:lnTo>
                      <a:pt x="856" y="591"/>
                    </a:lnTo>
                    <a:lnTo>
                      <a:pt x="850" y="666"/>
                    </a:lnTo>
                    <a:lnTo>
                      <a:pt x="879" y="899"/>
                    </a:lnTo>
                    <a:lnTo>
                      <a:pt x="883" y="1036"/>
                    </a:lnTo>
                    <a:lnTo>
                      <a:pt x="887" y="1120"/>
                    </a:lnTo>
                    <a:lnTo>
                      <a:pt x="906" y="1206"/>
                    </a:lnTo>
                    <a:lnTo>
                      <a:pt x="931" y="1275"/>
                    </a:lnTo>
                    <a:lnTo>
                      <a:pt x="960" y="1357"/>
                    </a:lnTo>
                    <a:lnTo>
                      <a:pt x="979" y="1426"/>
                    </a:lnTo>
                    <a:lnTo>
                      <a:pt x="1011" y="1518"/>
                    </a:lnTo>
                    <a:lnTo>
                      <a:pt x="1004" y="1464"/>
                    </a:lnTo>
                    <a:lnTo>
                      <a:pt x="998" y="1402"/>
                    </a:lnTo>
                    <a:lnTo>
                      <a:pt x="1002" y="1101"/>
                    </a:lnTo>
                    <a:lnTo>
                      <a:pt x="983" y="1060"/>
                    </a:lnTo>
                    <a:lnTo>
                      <a:pt x="973" y="1019"/>
                    </a:lnTo>
                    <a:lnTo>
                      <a:pt x="960" y="954"/>
                    </a:lnTo>
                    <a:lnTo>
                      <a:pt x="941" y="849"/>
                    </a:lnTo>
                    <a:lnTo>
                      <a:pt x="912" y="739"/>
                    </a:lnTo>
                    <a:lnTo>
                      <a:pt x="967" y="894"/>
                    </a:lnTo>
                    <a:lnTo>
                      <a:pt x="983" y="963"/>
                    </a:lnTo>
                    <a:lnTo>
                      <a:pt x="1006" y="1010"/>
                    </a:lnTo>
                    <a:lnTo>
                      <a:pt x="1006" y="702"/>
                    </a:lnTo>
                    <a:lnTo>
                      <a:pt x="1002" y="505"/>
                    </a:lnTo>
                    <a:lnTo>
                      <a:pt x="987" y="330"/>
                    </a:lnTo>
                    <a:lnTo>
                      <a:pt x="1012" y="449"/>
                    </a:lnTo>
                    <a:lnTo>
                      <a:pt x="1041" y="321"/>
                    </a:lnTo>
                    <a:lnTo>
                      <a:pt x="1060" y="244"/>
                    </a:lnTo>
                    <a:lnTo>
                      <a:pt x="1129" y="33"/>
                    </a:lnTo>
                    <a:lnTo>
                      <a:pt x="1087" y="197"/>
                    </a:lnTo>
                    <a:lnTo>
                      <a:pt x="1060" y="303"/>
                    </a:lnTo>
                    <a:lnTo>
                      <a:pt x="1045" y="390"/>
                    </a:lnTo>
                    <a:lnTo>
                      <a:pt x="1031" y="463"/>
                    </a:lnTo>
                    <a:lnTo>
                      <a:pt x="1035" y="633"/>
                    </a:lnTo>
                    <a:lnTo>
                      <a:pt x="1083" y="505"/>
                    </a:lnTo>
                    <a:lnTo>
                      <a:pt x="1103" y="427"/>
                    </a:lnTo>
                    <a:lnTo>
                      <a:pt x="1122" y="335"/>
                    </a:lnTo>
                    <a:lnTo>
                      <a:pt x="1141" y="244"/>
                    </a:lnTo>
                    <a:lnTo>
                      <a:pt x="1154" y="152"/>
                    </a:lnTo>
                    <a:lnTo>
                      <a:pt x="1177" y="0"/>
                    </a:lnTo>
                    <a:lnTo>
                      <a:pt x="1162" y="184"/>
                    </a:lnTo>
                    <a:lnTo>
                      <a:pt x="1154" y="253"/>
                    </a:lnTo>
                    <a:lnTo>
                      <a:pt x="1135" y="354"/>
                    </a:lnTo>
                    <a:lnTo>
                      <a:pt x="1112" y="463"/>
                    </a:lnTo>
                    <a:lnTo>
                      <a:pt x="1090" y="556"/>
                    </a:lnTo>
                    <a:lnTo>
                      <a:pt x="1060" y="651"/>
                    </a:lnTo>
                    <a:lnTo>
                      <a:pt x="1054" y="853"/>
                    </a:lnTo>
                    <a:lnTo>
                      <a:pt x="1068" y="1092"/>
                    </a:lnTo>
                    <a:lnTo>
                      <a:pt x="1068" y="1422"/>
                    </a:lnTo>
                    <a:lnTo>
                      <a:pt x="1093" y="1578"/>
                    </a:lnTo>
                    <a:lnTo>
                      <a:pt x="1106" y="1416"/>
                    </a:lnTo>
                    <a:lnTo>
                      <a:pt x="1116" y="1306"/>
                    </a:lnTo>
                    <a:lnTo>
                      <a:pt x="1125" y="1215"/>
                    </a:lnTo>
                    <a:lnTo>
                      <a:pt x="1141" y="1085"/>
                    </a:lnTo>
                    <a:lnTo>
                      <a:pt x="1162" y="991"/>
                    </a:lnTo>
                    <a:lnTo>
                      <a:pt x="1191" y="880"/>
                    </a:lnTo>
                    <a:lnTo>
                      <a:pt x="1139" y="654"/>
                    </a:lnTo>
                    <a:lnTo>
                      <a:pt x="1164" y="723"/>
                    </a:lnTo>
                    <a:lnTo>
                      <a:pt x="1183" y="788"/>
                    </a:lnTo>
                    <a:lnTo>
                      <a:pt x="1203" y="838"/>
                    </a:lnTo>
                    <a:lnTo>
                      <a:pt x="1268" y="692"/>
                    </a:lnTo>
                    <a:lnTo>
                      <a:pt x="1291" y="618"/>
                    </a:lnTo>
                    <a:lnTo>
                      <a:pt x="1281" y="422"/>
                    </a:lnTo>
                    <a:lnTo>
                      <a:pt x="1314" y="606"/>
                    </a:lnTo>
                    <a:lnTo>
                      <a:pt x="1481" y="229"/>
                    </a:lnTo>
                    <a:lnTo>
                      <a:pt x="1533" y="92"/>
                    </a:lnTo>
                    <a:lnTo>
                      <a:pt x="1475" y="311"/>
                    </a:lnTo>
                    <a:lnTo>
                      <a:pt x="1339" y="660"/>
                    </a:lnTo>
                    <a:lnTo>
                      <a:pt x="1660" y="362"/>
                    </a:lnTo>
                    <a:lnTo>
                      <a:pt x="1339" y="698"/>
                    </a:lnTo>
                    <a:lnTo>
                      <a:pt x="1281" y="844"/>
                    </a:lnTo>
                    <a:lnTo>
                      <a:pt x="1235" y="963"/>
                    </a:lnTo>
                    <a:lnTo>
                      <a:pt x="1210" y="1120"/>
                    </a:lnTo>
                    <a:lnTo>
                      <a:pt x="1183" y="1348"/>
                    </a:lnTo>
                    <a:lnTo>
                      <a:pt x="1168" y="1559"/>
                    </a:lnTo>
                    <a:lnTo>
                      <a:pt x="1200" y="1397"/>
                    </a:lnTo>
                    <a:lnTo>
                      <a:pt x="1226" y="1328"/>
                    </a:lnTo>
                    <a:lnTo>
                      <a:pt x="1262" y="1256"/>
                    </a:lnTo>
                    <a:lnTo>
                      <a:pt x="1310" y="1173"/>
                    </a:lnTo>
                    <a:lnTo>
                      <a:pt x="1339" y="1122"/>
                    </a:lnTo>
                    <a:lnTo>
                      <a:pt x="1366" y="1069"/>
                    </a:lnTo>
                    <a:lnTo>
                      <a:pt x="1368" y="1003"/>
                    </a:lnTo>
                    <a:lnTo>
                      <a:pt x="1372" y="799"/>
                    </a:lnTo>
                    <a:lnTo>
                      <a:pt x="1381" y="943"/>
                    </a:lnTo>
                    <a:lnTo>
                      <a:pt x="1391" y="999"/>
                    </a:lnTo>
                    <a:lnTo>
                      <a:pt x="1410" y="1019"/>
                    </a:lnTo>
                    <a:lnTo>
                      <a:pt x="1453" y="915"/>
                    </a:lnTo>
                    <a:lnTo>
                      <a:pt x="1491" y="829"/>
                    </a:lnTo>
                    <a:lnTo>
                      <a:pt x="1520" y="761"/>
                    </a:lnTo>
                    <a:lnTo>
                      <a:pt x="1560" y="682"/>
                    </a:lnTo>
                    <a:lnTo>
                      <a:pt x="1624" y="587"/>
                    </a:lnTo>
                    <a:lnTo>
                      <a:pt x="1691" y="505"/>
                    </a:lnTo>
                    <a:lnTo>
                      <a:pt x="1689" y="233"/>
                    </a:lnTo>
                    <a:lnTo>
                      <a:pt x="1708" y="485"/>
                    </a:lnTo>
                    <a:lnTo>
                      <a:pt x="1828" y="404"/>
                    </a:lnTo>
                    <a:lnTo>
                      <a:pt x="1951" y="326"/>
                    </a:lnTo>
                    <a:lnTo>
                      <a:pt x="1786" y="467"/>
                    </a:lnTo>
                    <a:lnTo>
                      <a:pt x="1893" y="562"/>
                    </a:lnTo>
                    <a:lnTo>
                      <a:pt x="1766" y="480"/>
                    </a:lnTo>
                    <a:lnTo>
                      <a:pt x="1722" y="526"/>
                    </a:lnTo>
                    <a:lnTo>
                      <a:pt x="1670" y="601"/>
                    </a:lnTo>
                    <a:lnTo>
                      <a:pt x="1620" y="674"/>
                    </a:lnTo>
                    <a:lnTo>
                      <a:pt x="1585" y="741"/>
                    </a:lnTo>
                    <a:lnTo>
                      <a:pt x="1556" y="805"/>
                    </a:lnTo>
                    <a:lnTo>
                      <a:pt x="1530" y="889"/>
                    </a:lnTo>
                    <a:lnTo>
                      <a:pt x="1518" y="950"/>
                    </a:lnTo>
                    <a:lnTo>
                      <a:pt x="1562" y="939"/>
                    </a:lnTo>
                    <a:lnTo>
                      <a:pt x="1614" y="915"/>
                    </a:lnTo>
                    <a:lnTo>
                      <a:pt x="1672" y="890"/>
                    </a:lnTo>
                    <a:lnTo>
                      <a:pt x="1741" y="848"/>
                    </a:lnTo>
                    <a:lnTo>
                      <a:pt x="1799" y="817"/>
                    </a:lnTo>
                    <a:lnTo>
                      <a:pt x="1841" y="792"/>
                    </a:lnTo>
                    <a:lnTo>
                      <a:pt x="1886" y="755"/>
                    </a:lnTo>
                    <a:lnTo>
                      <a:pt x="1912" y="710"/>
                    </a:lnTo>
                    <a:lnTo>
                      <a:pt x="1932" y="659"/>
                    </a:lnTo>
                    <a:lnTo>
                      <a:pt x="1926" y="710"/>
                    </a:lnTo>
                    <a:lnTo>
                      <a:pt x="1909" y="752"/>
                    </a:lnTo>
                    <a:lnTo>
                      <a:pt x="1880" y="788"/>
                    </a:lnTo>
                    <a:lnTo>
                      <a:pt x="1809" y="848"/>
                    </a:lnTo>
                    <a:lnTo>
                      <a:pt x="1743" y="898"/>
                    </a:lnTo>
                    <a:lnTo>
                      <a:pt x="1682" y="935"/>
                    </a:lnTo>
                    <a:lnTo>
                      <a:pt x="1637" y="962"/>
                    </a:lnTo>
                    <a:lnTo>
                      <a:pt x="1589" y="991"/>
                    </a:lnTo>
                    <a:lnTo>
                      <a:pt x="1527" y="1019"/>
                    </a:lnTo>
                    <a:lnTo>
                      <a:pt x="1475" y="1064"/>
                    </a:lnTo>
                    <a:lnTo>
                      <a:pt x="1430" y="1120"/>
                    </a:lnTo>
                    <a:lnTo>
                      <a:pt x="1378" y="1211"/>
                    </a:lnTo>
                    <a:lnTo>
                      <a:pt x="1316" y="1324"/>
                    </a:lnTo>
                    <a:lnTo>
                      <a:pt x="1287" y="1398"/>
                    </a:lnTo>
                    <a:lnTo>
                      <a:pt x="1268" y="1448"/>
                    </a:lnTo>
                    <a:lnTo>
                      <a:pt x="1255" y="1507"/>
                    </a:lnTo>
                    <a:lnTo>
                      <a:pt x="1245" y="1592"/>
                    </a:lnTo>
                    <a:lnTo>
                      <a:pt x="1316" y="1518"/>
                    </a:lnTo>
                    <a:lnTo>
                      <a:pt x="1352" y="1479"/>
                    </a:lnTo>
                    <a:lnTo>
                      <a:pt x="1372" y="1448"/>
                    </a:lnTo>
                    <a:lnTo>
                      <a:pt x="1387" y="1397"/>
                    </a:lnTo>
                    <a:lnTo>
                      <a:pt x="1407" y="1306"/>
                    </a:lnTo>
                    <a:lnTo>
                      <a:pt x="1424" y="1210"/>
                    </a:lnTo>
                    <a:lnTo>
                      <a:pt x="1453" y="1145"/>
                    </a:lnTo>
                    <a:lnTo>
                      <a:pt x="1437" y="1205"/>
                    </a:lnTo>
                    <a:lnTo>
                      <a:pt x="1424" y="1274"/>
                    </a:lnTo>
                    <a:lnTo>
                      <a:pt x="1416" y="1337"/>
                    </a:lnTo>
                    <a:lnTo>
                      <a:pt x="1410" y="1402"/>
                    </a:lnTo>
                    <a:lnTo>
                      <a:pt x="1410" y="1429"/>
                    </a:lnTo>
                    <a:lnTo>
                      <a:pt x="1416" y="1457"/>
                    </a:lnTo>
                    <a:lnTo>
                      <a:pt x="1456" y="1464"/>
                    </a:lnTo>
                    <a:lnTo>
                      <a:pt x="1539" y="1417"/>
                    </a:lnTo>
                    <a:lnTo>
                      <a:pt x="1631" y="1372"/>
                    </a:lnTo>
                    <a:lnTo>
                      <a:pt x="1774" y="1303"/>
                    </a:lnTo>
                    <a:lnTo>
                      <a:pt x="1809" y="1278"/>
                    </a:lnTo>
                    <a:lnTo>
                      <a:pt x="1847" y="1246"/>
                    </a:lnTo>
                    <a:lnTo>
                      <a:pt x="1870" y="1174"/>
                    </a:lnTo>
                    <a:lnTo>
                      <a:pt x="1906" y="941"/>
                    </a:lnTo>
                    <a:lnTo>
                      <a:pt x="1883" y="1238"/>
                    </a:lnTo>
                    <a:lnTo>
                      <a:pt x="1899" y="1246"/>
                    </a:lnTo>
                    <a:lnTo>
                      <a:pt x="1922" y="1227"/>
                    </a:lnTo>
                    <a:lnTo>
                      <a:pt x="1970" y="1072"/>
                    </a:lnTo>
                    <a:lnTo>
                      <a:pt x="1957" y="1154"/>
                    </a:lnTo>
                    <a:lnTo>
                      <a:pt x="1947" y="1201"/>
                    </a:lnTo>
                    <a:lnTo>
                      <a:pt x="1967" y="1210"/>
                    </a:lnTo>
                    <a:lnTo>
                      <a:pt x="1997" y="1191"/>
                    </a:lnTo>
                    <a:lnTo>
                      <a:pt x="2019" y="1145"/>
                    </a:lnTo>
                    <a:lnTo>
                      <a:pt x="2090" y="1051"/>
                    </a:lnTo>
                    <a:lnTo>
                      <a:pt x="2038" y="1132"/>
                    </a:lnTo>
                    <a:lnTo>
                      <a:pt x="2022" y="1177"/>
                    </a:lnTo>
                    <a:lnTo>
                      <a:pt x="2016" y="1218"/>
                    </a:lnTo>
                    <a:lnTo>
                      <a:pt x="2051" y="1260"/>
                    </a:lnTo>
                    <a:lnTo>
                      <a:pt x="2003" y="1242"/>
                    </a:lnTo>
                    <a:lnTo>
                      <a:pt x="1974" y="1252"/>
                    </a:lnTo>
                    <a:lnTo>
                      <a:pt x="1922" y="1274"/>
                    </a:lnTo>
                    <a:lnTo>
                      <a:pt x="1938" y="1296"/>
                    </a:lnTo>
                    <a:lnTo>
                      <a:pt x="1961" y="1347"/>
                    </a:lnTo>
                    <a:lnTo>
                      <a:pt x="1990" y="1466"/>
                    </a:lnTo>
                    <a:lnTo>
                      <a:pt x="1945" y="1356"/>
                    </a:lnTo>
                    <a:lnTo>
                      <a:pt x="1922" y="1320"/>
                    </a:lnTo>
                    <a:lnTo>
                      <a:pt x="1899" y="1302"/>
                    </a:lnTo>
                    <a:lnTo>
                      <a:pt x="1870" y="1303"/>
                    </a:lnTo>
                    <a:lnTo>
                      <a:pt x="1776" y="1348"/>
                    </a:lnTo>
                    <a:lnTo>
                      <a:pt x="1689" y="1394"/>
                    </a:lnTo>
                    <a:lnTo>
                      <a:pt x="1608" y="1429"/>
                    </a:lnTo>
                    <a:lnTo>
                      <a:pt x="1539" y="1467"/>
                    </a:lnTo>
                    <a:lnTo>
                      <a:pt x="1485" y="1507"/>
                    </a:lnTo>
                    <a:lnTo>
                      <a:pt x="1424" y="1555"/>
                    </a:lnTo>
                    <a:lnTo>
                      <a:pt x="1366" y="1608"/>
                    </a:lnTo>
                    <a:lnTo>
                      <a:pt x="1329" y="1649"/>
                    </a:lnTo>
                    <a:lnTo>
                      <a:pt x="1297" y="1696"/>
                    </a:lnTo>
                    <a:lnTo>
                      <a:pt x="1437" y="1705"/>
                    </a:lnTo>
                    <a:lnTo>
                      <a:pt x="1556" y="1692"/>
                    </a:lnTo>
                    <a:lnTo>
                      <a:pt x="1731" y="1659"/>
                    </a:lnTo>
                    <a:lnTo>
                      <a:pt x="1860" y="1632"/>
                    </a:lnTo>
                    <a:lnTo>
                      <a:pt x="1926" y="1616"/>
                    </a:lnTo>
                    <a:lnTo>
                      <a:pt x="1961" y="1599"/>
                    </a:lnTo>
                    <a:lnTo>
                      <a:pt x="1999" y="1578"/>
                    </a:lnTo>
                    <a:lnTo>
                      <a:pt x="2038" y="1548"/>
                    </a:lnTo>
                    <a:lnTo>
                      <a:pt x="2103" y="1475"/>
                    </a:lnTo>
                    <a:lnTo>
                      <a:pt x="2184" y="1357"/>
                    </a:lnTo>
                    <a:lnTo>
                      <a:pt x="2109" y="1489"/>
                    </a:lnTo>
                    <a:lnTo>
                      <a:pt x="2064" y="1548"/>
                    </a:lnTo>
                    <a:lnTo>
                      <a:pt x="2022" y="1596"/>
                    </a:lnTo>
                    <a:lnTo>
                      <a:pt x="2107" y="1590"/>
                    </a:lnTo>
                    <a:lnTo>
                      <a:pt x="2165" y="1567"/>
                    </a:lnTo>
                    <a:lnTo>
                      <a:pt x="2210" y="1535"/>
                    </a:lnTo>
                    <a:lnTo>
                      <a:pt x="2255" y="1507"/>
                    </a:lnTo>
                    <a:lnTo>
                      <a:pt x="2313" y="1471"/>
                    </a:lnTo>
                    <a:lnTo>
                      <a:pt x="2369" y="1453"/>
                    </a:lnTo>
                    <a:lnTo>
                      <a:pt x="2313" y="1489"/>
                    </a:lnTo>
                    <a:lnTo>
                      <a:pt x="2268" y="1526"/>
                    </a:lnTo>
                    <a:lnTo>
                      <a:pt x="2222" y="1558"/>
                    </a:lnTo>
                    <a:lnTo>
                      <a:pt x="2187" y="1586"/>
                    </a:lnTo>
                    <a:lnTo>
                      <a:pt x="2145" y="1608"/>
                    </a:lnTo>
                    <a:lnTo>
                      <a:pt x="2207" y="1616"/>
                    </a:lnTo>
                    <a:lnTo>
                      <a:pt x="2245" y="1608"/>
                    </a:lnTo>
                    <a:lnTo>
                      <a:pt x="2291" y="1595"/>
                    </a:lnTo>
                    <a:lnTo>
                      <a:pt x="2336" y="1576"/>
                    </a:lnTo>
                    <a:lnTo>
                      <a:pt x="2284" y="1623"/>
                    </a:lnTo>
                    <a:lnTo>
                      <a:pt x="2230" y="1635"/>
                    </a:lnTo>
                    <a:lnTo>
                      <a:pt x="2168" y="1635"/>
                    </a:lnTo>
                    <a:lnTo>
                      <a:pt x="2064" y="1645"/>
                    </a:lnTo>
                    <a:lnTo>
                      <a:pt x="2032" y="1653"/>
                    </a:lnTo>
                    <a:lnTo>
                      <a:pt x="2070" y="1676"/>
                    </a:lnTo>
                    <a:lnTo>
                      <a:pt x="2132" y="1689"/>
                    </a:lnTo>
                    <a:lnTo>
                      <a:pt x="2184" y="1694"/>
                    </a:lnTo>
                    <a:lnTo>
                      <a:pt x="2294" y="1700"/>
                    </a:lnTo>
                    <a:lnTo>
                      <a:pt x="2171" y="1713"/>
                    </a:lnTo>
                    <a:lnTo>
                      <a:pt x="2116" y="1713"/>
                    </a:lnTo>
                    <a:lnTo>
                      <a:pt x="2068" y="1704"/>
                    </a:lnTo>
                    <a:lnTo>
                      <a:pt x="2032" y="1689"/>
                    </a:lnTo>
                    <a:lnTo>
                      <a:pt x="1980" y="1668"/>
                    </a:lnTo>
                    <a:lnTo>
                      <a:pt x="1854" y="1705"/>
                    </a:lnTo>
                    <a:lnTo>
                      <a:pt x="1663" y="1760"/>
                    </a:lnTo>
                    <a:lnTo>
                      <a:pt x="1691" y="1809"/>
                    </a:lnTo>
                    <a:lnTo>
                      <a:pt x="1747" y="1916"/>
                    </a:lnTo>
                    <a:lnTo>
                      <a:pt x="1634" y="1774"/>
                    </a:lnTo>
                    <a:lnTo>
                      <a:pt x="1643" y="1840"/>
                    </a:lnTo>
                    <a:lnTo>
                      <a:pt x="1637" y="1906"/>
                    </a:lnTo>
                    <a:lnTo>
                      <a:pt x="1631" y="1951"/>
                    </a:lnTo>
                    <a:lnTo>
                      <a:pt x="1618" y="2016"/>
                    </a:lnTo>
                    <a:lnTo>
                      <a:pt x="1589" y="2107"/>
                    </a:lnTo>
                    <a:lnTo>
                      <a:pt x="1514" y="2273"/>
                    </a:lnTo>
                    <a:lnTo>
                      <a:pt x="1562" y="2130"/>
                    </a:lnTo>
                    <a:lnTo>
                      <a:pt x="1589" y="2038"/>
                    </a:lnTo>
                    <a:lnTo>
                      <a:pt x="1608" y="1951"/>
                    </a:lnTo>
                    <a:lnTo>
                      <a:pt x="1605" y="1906"/>
                    </a:lnTo>
                    <a:lnTo>
                      <a:pt x="1601" y="1833"/>
                    </a:lnTo>
                    <a:lnTo>
                      <a:pt x="1591" y="1799"/>
                    </a:lnTo>
                    <a:lnTo>
                      <a:pt x="1576" y="1778"/>
                    </a:lnTo>
                    <a:lnTo>
                      <a:pt x="1488" y="1787"/>
                    </a:lnTo>
                    <a:lnTo>
                      <a:pt x="1407" y="1818"/>
                    </a:lnTo>
                    <a:lnTo>
                      <a:pt x="1362" y="1852"/>
                    </a:lnTo>
                    <a:lnTo>
                      <a:pt x="1329" y="1883"/>
                    </a:lnTo>
                    <a:lnTo>
                      <a:pt x="1306" y="1920"/>
                    </a:lnTo>
                    <a:lnTo>
                      <a:pt x="1287" y="1980"/>
                    </a:lnTo>
                    <a:lnTo>
                      <a:pt x="1287" y="2081"/>
                    </a:lnTo>
                    <a:lnTo>
                      <a:pt x="1287" y="2228"/>
                    </a:lnTo>
                    <a:lnTo>
                      <a:pt x="1281" y="2357"/>
                    </a:lnTo>
                    <a:lnTo>
                      <a:pt x="1281" y="2475"/>
                    </a:lnTo>
                    <a:lnTo>
                      <a:pt x="1281" y="2613"/>
                    </a:lnTo>
                    <a:lnTo>
                      <a:pt x="1281" y="2723"/>
                    </a:lnTo>
                    <a:lnTo>
                      <a:pt x="1300" y="2833"/>
                    </a:lnTo>
                    <a:lnTo>
                      <a:pt x="1326" y="2934"/>
                    </a:lnTo>
                    <a:lnTo>
                      <a:pt x="1372" y="3063"/>
                    </a:lnTo>
                    <a:lnTo>
                      <a:pt x="1416" y="3136"/>
                    </a:lnTo>
                    <a:lnTo>
                      <a:pt x="1462" y="3173"/>
                    </a:lnTo>
                    <a:lnTo>
                      <a:pt x="1539" y="3218"/>
                    </a:lnTo>
                    <a:lnTo>
                      <a:pt x="1437" y="3200"/>
                    </a:lnTo>
                    <a:lnTo>
                      <a:pt x="1339" y="3154"/>
                    </a:lnTo>
                    <a:lnTo>
                      <a:pt x="1281" y="3136"/>
                    </a:lnTo>
                    <a:lnTo>
                      <a:pt x="1235" y="3136"/>
                    </a:lnTo>
                    <a:lnTo>
                      <a:pt x="1203" y="3182"/>
                    </a:lnTo>
                    <a:lnTo>
                      <a:pt x="1177" y="3164"/>
                    </a:lnTo>
                    <a:lnTo>
                      <a:pt x="1125" y="3154"/>
                    </a:lnTo>
                    <a:lnTo>
                      <a:pt x="1081" y="3173"/>
                    </a:lnTo>
                    <a:lnTo>
                      <a:pt x="1035" y="3209"/>
                    </a:lnTo>
                    <a:lnTo>
                      <a:pt x="1002" y="3228"/>
                    </a:lnTo>
                    <a:lnTo>
                      <a:pt x="1002" y="3182"/>
                    </a:lnTo>
                    <a:lnTo>
                      <a:pt x="983" y="3164"/>
                    </a:lnTo>
                    <a:lnTo>
                      <a:pt x="938" y="3164"/>
                    </a:lnTo>
                    <a:lnTo>
                      <a:pt x="899" y="3182"/>
                    </a:lnTo>
                    <a:lnTo>
                      <a:pt x="887" y="3182"/>
                    </a:lnTo>
                    <a:lnTo>
                      <a:pt x="769" y="3200"/>
                    </a:lnTo>
                  </a:path>
                </a:pathLst>
              </a:custGeom>
              <a:solidFill>
                <a:srgbClr val="7F5F3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35" name="Freeform 6"/>
              <p:cNvSpPr>
                <a:spLocks/>
              </p:cNvSpPr>
              <p:nvPr/>
            </p:nvSpPr>
            <p:spPr bwMode="auto">
              <a:xfrm>
                <a:off x="1437" y="2166"/>
                <a:ext cx="448" cy="1664"/>
              </a:xfrm>
              <a:custGeom>
                <a:avLst/>
                <a:gdLst>
                  <a:gd name="T0" fmla="*/ 44 w 448"/>
                  <a:gd name="T1" fmla="*/ 255 h 1664"/>
                  <a:gd name="T2" fmla="*/ 96 w 448"/>
                  <a:gd name="T3" fmla="*/ 402 h 1664"/>
                  <a:gd name="T4" fmla="*/ 109 w 448"/>
                  <a:gd name="T5" fmla="*/ 867 h 1664"/>
                  <a:gd name="T6" fmla="*/ 109 w 448"/>
                  <a:gd name="T7" fmla="*/ 1259 h 1664"/>
                  <a:gd name="T8" fmla="*/ 64 w 448"/>
                  <a:gd name="T9" fmla="*/ 1524 h 1664"/>
                  <a:gd name="T10" fmla="*/ 77 w 448"/>
                  <a:gd name="T11" fmla="*/ 1516 h 1664"/>
                  <a:gd name="T12" fmla="*/ 128 w 448"/>
                  <a:gd name="T13" fmla="*/ 1369 h 1664"/>
                  <a:gd name="T14" fmla="*/ 109 w 448"/>
                  <a:gd name="T15" fmla="*/ 1635 h 1664"/>
                  <a:gd name="T16" fmla="*/ 140 w 448"/>
                  <a:gd name="T17" fmla="*/ 1406 h 1664"/>
                  <a:gd name="T18" fmla="*/ 140 w 448"/>
                  <a:gd name="T19" fmla="*/ 1224 h 1664"/>
                  <a:gd name="T20" fmla="*/ 159 w 448"/>
                  <a:gd name="T21" fmla="*/ 951 h 1664"/>
                  <a:gd name="T22" fmla="*/ 147 w 448"/>
                  <a:gd name="T23" fmla="*/ 711 h 1664"/>
                  <a:gd name="T24" fmla="*/ 134 w 448"/>
                  <a:gd name="T25" fmla="*/ 474 h 1664"/>
                  <a:gd name="T26" fmla="*/ 172 w 448"/>
                  <a:gd name="T27" fmla="*/ 529 h 1664"/>
                  <a:gd name="T28" fmla="*/ 180 w 448"/>
                  <a:gd name="T29" fmla="*/ 739 h 1664"/>
                  <a:gd name="T30" fmla="*/ 190 w 448"/>
                  <a:gd name="T31" fmla="*/ 932 h 1664"/>
                  <a:gd name="T32" fmla="*/ 190 w 448"/>
                  <a:gd name="T33" fmla="*/ 1215 h 1664"/>
                  <a:gd name="T34" fmla="*/ 172 w 448"/>
                  <a:gd name="T35" fmla="*/ 1443 h 1664"/>
                  <a:gd name="T36" fmla="*/ 180 w 448"/>
                  <a:gd name="T37" fmla="*/ 1607 h 1664"/>
                  <a:gd name="T38" fmla="*/ 198 w 448"/>
                  <a:gd name="T39" fmla="*/ 1570 h 1664"/>
                  <a:gd name="T40" fmla="*/ 250 w 448"/>
                  <a:gd name="T41" fmla="*/ 1663 h 1664"/>
                  <a:gd name="T42" fmla="*/ 229 w 448"/>
                  <a:gd name="T43" fmla="*/ 1434 h 1664"/>
                  <a:gd name="T44" fmla="*/ 210 w 448"/>
                  <a:gd name="T45" fmla="*/ 1077 h 1664"/>
                  <a:gd name="T46" fmla="*/ 204 w 448"/>
                  <a:gd name="T47" fmla="*/ 840 h 1664"/>
                  <a:gd name="T48" fmla="*/ 204 w 448"/>
                  <a:gd name="T49" fmla="*/ 593 h 1664"/>
                  <a:gd name="T50" fmla="*/ 312 w 448"/>
                  <a:gd name="T51" fmla="*/ 228 h 1664"/>
                  <a:gd name="T52" fmla="*/ 256 w 448"/>
                  <a:gd name="T53" fmla="*/ 464 h 1664"/>
                  <a:gd name="T54" fmla="*/ 242 w 448"/>
                  <a:gd name="T55" fmla="*/ 603 h 1664"/>
                  <a:gd name="T56" fmla="*/ 242 w 448"/>
                  <a:gd name="T57" fmla="*/ 747 h 1664"/>
                  <a:gd name="T58" fmla="*/ 242 w 448"/>
                  <a:gd name="T59" fmla="*/ 913 h 1664"/>
                  <a:gd name="T60" fmla="*/ 256 w 448"/>
                  <a:gd name="T61" fmla="*/ 1151 h 1664"/>
                  <a:gd name="T62" fmla="*/ 274 w 448"/>
                  <a:gd name="T63" fmla="*/ 1352 h 1664"/>
                  <a:gd name="T64" fmla="*/ 306 w 448"/>
                  <a:gd name="T65" fmla="*/ 1507 h 1664"/>
                  <a:gd name="T66" fmla="*/ 382 w 448"/>
                  <a:gd name="T67" fmla="*/ 1597 h 1664"/>
                  <a:gd name="T68" fmla="*/ 363 w 448"/>
                  <a:gd name="T69" fmla="*/ 1543 h 1664"/>
                  <a:gd name="T70" fmla="*/ 299 w 448"/>
                  <a:gd name="T71" fmla="*/ 1369 h 1664"/>
                  <a:gd name="T72" fmla="*/ 280 w 448"/>
                  <a:gd name="T73" fmla="*/ 1123 h 1664"/>
                  <a:gd name="T74" fmla="*/ 268 w 448"/>
                  <a:gd name="T75" fmla="*/ 848 h 1664"/>
                  <a:gd name="T76" fmla="*/ 280 w 448"/>
                  <a:gd name="T77" fmla="*/ 612 h 1664"/>
                  <a:gd name="T78" fmla="*/ 326 w 448"/>
                  <a:gd name="T79" fmla="*/ 419 h 1664"/>
                  <a:gd name="T80" fmla="*/ 402 w 448"/>
                  <a:gd name="T81" fmla="*/ 264 h 1664"/>
                  <a:gd name="T82" fmla="*/ 363 w 448"/>
                  <a:gd name="T83" fmla="*/ 144 h 1664"/>
                  <a:gd name="T84" fmla="*/ 250 w 448"/>
                  <a:gd name="T85" fmla="*/ 292 h 1664"/>
                  <a:gd name="T86" fmla="*/ 204 w 448"/>
                  <a:gd name="T87" fmla="*/ 437 h 1664"/>
                  <a:gd name="T88" fmla="*/ 217 w 448"/>
                  <a:gd name="T89" fmla="*/ 172 h 1664"/>
                  <a:gd name="T90" fmla="*/ 217 w 448"/>
                  <a:gd name="T91" fmla="*/ 0 h 1664"/>
                  <a:gd name="T92" fmla="*/ 180 w 448"/>
                  <a:gd name="T93" fmla="*/ 273 h 1664"/>
                  <a:gd name="T94" fmla="*/ 128 w 448"/>
                  <a:gd name="T95" fmla="*/ 355 h 1664"/>
                  <a:gd name="T96" fmla="*/ 7 w 448"/>
                  <a:gd name="T97" fmla="*/ 219 h 166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48"/>
                  <a:gd name="T148" fmla="*/ 0 h 1664"/>
                  <a:gd name="T149" fmla="*/ 448 w 448"/>
                  <a:gd name="T150" fmla="*/ 1664 h 166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48" h="1664">
                    <a:moveTo>
                      <a:pt x="7" y="219"/>
                    </a:moveTo>
                    <a:lnTo>
                      <a:pt x="44" y="255"/>
                    </a:lnTo>
                    <a:lnTo>
                      <a:pt x="77" y="310"/>
                    </a:lnTo>
                    <a:lnTo>
                      <a:pt x="96" y="402"/>
                    </a:lnTo>
                    <a:lnTo>
                      <a:pt x="114" y="612"/>
                    </a:lnTo>
                    <a:lnTo>
                      <a:pt x="109" y="867"/>
                    </a:lnTo>
                    <a:lnTo>
                      <a:pt x="109" y="1105"/>
                    </a:lnTo>
                    <a:lnTo>
                      <a:pt x="109" y="1259"/>
                    </a:lnTo>
                    <a:lnTo>
                      <a:pt x="96" y="1388"/>
                    </a:lnTo>
                    <a:lnTo>
                      <a:pt x="64" y="1524"/>
                    </a:lnTo>
                    <a:lnTo>
                      <a:pt x="0" y="1644"/>
                    </a:lnTo>
                    <a:lnTo>
                      <a:pt x="77" y="1516"/>
                    </a:lnTo>
                    <a:lnTo>
                      <a:pt x="114" y="1388"/>
                    </a:lnTo>
                    <a:lnTo>
                      <a:pt x="128" y="1369"/>
                    </a:lnTo>
                    <a:lnTo>
                      <a:pt x="120" y="1516"/>
                    </a:lnTo>
                    <a:lnTo>
                      <a:pt x="109" y="1635"/>
                    </a:lnTo>
                    <a:lnTo>
                      <a:pt x="120" y="1570"/>
                    </a:lnTo>
                    <a:lnTo>
                      <a:pt x="140" y="1406"/>
                    </a:lnTo>
                    <a:lnTo>
                      <a:pt x="140" y="1287"/>
                    </a:lnTo>
                    <a:lnTo>
                      <a:pt x="140" y="1224"/>
                    </a:lnTo>
                    <a:lnTo>
                      <a:pt x="159" y="1077"/>
                    </a:lnTo>
                    <a:lnTo>
                      <a:pt x="159" y="951"/>
                    </a:lnTo>
                    <a:lnTo>
                      <a:pt x="153" y="848"/>
                    </a:lnTo>
                    <a:lnTo>
                      <a:pt x="147" y="711"/>
                    </a:lnTo>
                    <a:lnTo>
                      <a:pt x="134" y="584"/>
                    </a:lnTo>
                    <a:lnTo>
                      <a:pt x="134" y="474"/>
                    </a:lnTo>
                    <a:lnTo>
                      <a:pt x="166" y="337"/>
                    </a:lnTo>
                    <a:lnTo>
                      <a:pt x="172" y="529"/>
                    </a:lnTo>
                    <a:lnTo>
                      <a:pt x="172" y="612"/>
                    </a:lnTo>
                    <a:lnTo>
                      <a:pt x="180" y="739"/>
                    </a:lnTo>
                    <a:lnTo>
                      <a:pt x="186" y="803"/>
                    </a:lnTo>
                    <a:lnTo>
                      <a:pt x="190" y="932"/>
                    </a:lnTo>
                    <a:lnTo>
                      <a:pt x="190" y="1077"/>
                    </a:lnTo>
                    <a:lnTo>
                      <a:pt x="190" y="1215"/>
                    </a:lnTo>
                    <a:lnTo>
                      <a:pt x="186" y="1324"/>
                    </a:lnTo>
                    <a:lnTo>
                      <a:pt x="172" y="1443"/>
                    </a:lnTo>
                    <a:lnTo>
                      <a:pt x="172" y="1534"/>
                    </a:lnTo>
                    <a:lnTo>
                      <a:pt x="180" y="1607"/>
                    </a:lnTo>
                    <a:lnTo>
                      <a:pt x="190" y="1498"/>
                    </a:lnTo>
                    <a:lnTo>
                      <a:pt x="198" y="1570"/>
                    </a:lnTo>
                    <a:lnTo>
                      <a:pt x="223" y="1635"/>
                    </a:lnTo>
                    <a:lnTo>
                      <a:pt x="250" y="1663"/>
                    </a:lnTo>
                    <a:lnTo>
                      <a:pt x="242" y="1579"/>
                    </a:lnTo>
                    <a:lnTo>
                      <a:pt x="229" y="1434"/>
                    </a:lnTo>
                    <a:lnTo>
                      <a:pt x="223" y="1233"/>
                    </a:lnTo>
                    <a:lnTo>
                      <a:pt x="210" y="1077"/>
                    </a:lnTo>
                    <a:lnTo>
                      <a:pt x="210" y="968"/>
                    </a:lnTo>
                    <a:lnTo>
                      <a:pt x="204" y="840"/>
                    </a:lnTo>
                    <a:lnTo>
                      <a:pt x="204" y="702"/>
                    </a:lnTo>
                    <a:lnTo>
                      <a:pt x="204" y="593"/>
                    </a:lnTo>
                    <a:lnTo>
                      <a:pt x="223" y="474"/>
                    </a:lnTo>
                    <a:lnTo>
                      <a:pt x="312" y="228"/>
                    </a:lnTo>
                    <a:lnTo>
                      <a:pt x="280" y="383"/>
                    </a:lnTo>
                    <a:lnTo>
                      <a:pt x="256" y="464"/>
                    </a:lnTo>
                    <a:lnTo>
                      <a:pt x="242" y="547"/>
                    </a:lnTo>
                    <a:lnTo>
                      <a:pt x="242" y="603"/>
                    </a:lnTo>
                    <a:lnTo>
                      <a:pt x="242" y="666"/>
                    </a:lnTo>
                    <a:lnTo>
                      <a:pt x="242" y="747"/>
                    </a:lnTo>
                    <a:lnTo>
                      <a:pt x="242" y="812"/>
                    </a:lnTo>
                    <a:lnTo>
                      <a:pt x="242" y="913"/>
                    </a:lnTo>
                    <a:lnTo>
                      <a:pt x="250" y="1050"/>
                    </a:lnTo>
                    <a:lnTo>
                      <a:pt x="256" y="1151"/>
                    </a:lnTo>
                    <a:lnTo>
                      <a:pt x="268" y="1251"/>
                    </a:lnTo>
                    <a:lnTo>
                      <a:pt x="274" y="1352"/>
                    </a:lnTo>
                    <a:lnTo>
                      <a:pt x="280" y="1443"/>
                    </a:lnTo>
                    <a:lnTo>
                      <a:pt x="306" y="1507"/>
                    </a:lnTo>
                    <a:lnTo>
                      <a:pt x="338" y="1562"/>
                    </a:lnTo>
                    <a:lnTo>
                      <a:pt x="382" y="1597"/>
                    </a:lnTo>
                    <a:lnTo>
                      <a:pt x="447" y="1625"/>
                    </a:lnTo>
                    <a:lnTo>
                      <a:pt x="363" y="1543"/>
                    </a:lnTo>
                    <a:lnTo>
                      <a:pt x="326" y="1453"/>
                    </a:lnTo>
                    <a:lnTo>
                      <a:pt x="299" y="1369"/>
                    </a:lnTo>
                    <a:lnTo>
                      <a:pt x="293" y="1268"/>
                    </a:lnTo>
                    <a:lnTo>
                      <a:pt x="280" y="1123"/>
                    </a:lnTo>
                    <a:lnTo>
                      <a:pt x="274" y="985"/>
                    </a:lnTo>
                    <a:lnTo>
                      <a:pt x="268" y="848"/>
                    </a:lnTo>
                    <a:lnTo>
                      <a:pt x="280" y="711"/>
                    </a:lnTo>
                    <a:lnTo>
                      <a:pt x="280" y="612"/>
                    </a:lnTo>
                    <a:lnTo>
                      <a:pt x="299" y="520"/>
                    </a:lnTo>
                    <a:lnTo>
                      <a:pt x="326" y="419"/>
                    </a:lnTo>
                    <a:lnTo>
                      <a:pt x="344" y="329"/>
                    </a:lnTo>
                    <a:lnTo>
                      <a:pt x="402" y="264"/>
                    </a:lnTo>
                    <a:lnTo>
                      <a:pt x="320" y="320"/>
                    </a:lnTo>
                    <a:lnTo>
                      <a:pt x="363" y="144"/>
                    </a:lnTo>
                    <a:lnTo>
                      <a:pt x="293" y="219"/>
                    </a:lnTo>
                    <a:lnTo>
                      <a:pt x="250" y="292"/>
                    </a:lnTo>
                    <a:lnTo>
                      <a:pt x="223" y="393"/>
                    </a:lnTo>
                    <a:lnTo>
                      <a:pt x="204" y="437"/>
                    </a:lnTo>
                    <a:lnTo>
                      <a:pt x="190" y="320"/>
                    </a:lnTo>
                    <a:lnTo>
                      <a:pt x="217" y="172"/>
                    </a:lnTo>
                    <a:lnTo>
                      <a:pt x="217" y="82"/>
                    </a:lnTo>
                    <a:lnTo>
                      <a:pt x="217" y="0"/>
                    </a:lnTo>
                    <a:lnTo>
                      <a:pt x="190" y="191"/>
                    </a:lnTo>
                    <a:lnTo>
                      <a:pt x="180" y="273"/>
                    </a:lnTo>
                    <a:lnTo>
                      <a:pt x="159" y="320"/>
                    </a:lnTo>
                    <a:lnTo>
                      <a:pt x="128" y="355"/>
                    </a:lnTo>
                    <a:lnTo>
                      <a:pt x="109" y="292"/>
                    </a:lnTo>
                    <a:lnTo>
                      <a:pt x="7" y="219"/>
                    </a:lnTo>
                  </a:path>
                </a:pathLst>
              </a:custGeom>
              <a:solidFill>
                <a:srgbClr val="5F3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441" name="Freeform 7"/>
            <p:cNvSpPr>
              <a:spLocks/>
            </p:cNvSpPr>
            <p:nvPr/>
          </p:nvSpPr>
          <p:spPr bwMode="auto">
            <a:xfrm>
              <a:off x="331" y="624"/>
              <a:ext cx="2733" cy="2463"/>
            </a:xfrm>
            <a:custGeom>
              <a:avLst/>
              <a:gdLst>
                <a:gd name="T0" fmla="*/ 1078 w 2733"/>
                <a:gd name="T1" fmla="*/ 45 h 2463"/>
                <a:gd name="T2" fmla="*/ 949 w 2733"/>
                <a:gd name="T3" fmla="*/ 245 h 2463"/>
                <a:gd name="T4" fmla="*/ 755 w 2733"/>
                <a:gd name="T5" fmla="*/ 320 h 2463"/>
                <a:gd name="T6" fmla="*/ 800 w 2733"/>
                <a:gd name="T7" fmla="*/ 666 h 2463"/>
                <a:gd name="T8" fmla="*/ 581 w 2733"/>
                <a:gd name="T9" fmla="*/ 892 h 2463"/>
                <a:gd name="T10" fmla="*/ 387 w 2733"/>
                <a:gd name="T11" fmla="*/ 1179 h 2463"/>
                <a:gd name="T12" fmla="*/ 277 w 2733"/>
                <a:gd name="T13" fmla="*/ 1481 h 2463"/>
                <a:gd name="T14" fmla="*/ 0 w 2733"/>
                <a:gd name="T15" fmla="*/ 1692 h 2463"/>
                <a:gd name="T16" fmla="*/ 155 w 2733"/>
                <a:gd name="T17" fmla="*/ 2012 h 2463"/>
                <a:gd name="T18" fmla="*/ 400 w 2733"/>
                <a:gd name="T19" fmla="*/ 1949 h 2463"/>
                <a:gd name="T20" fmla="*/ 728 w 2733"/>
                <a:gd name="T21" fmla="*/ 1692 h 2463"/>
                <a:gd name="T22" fmla="*/ 532 w 2733"/>
                <a:gd name="T23" fmla="*/ 1498 h 2463"/>
                <a:gd name="T24" fmla="*/ 715 w 2733"/>
                <a:gd name="T25" fmla="*/ 1472 h 2463"/>
                <a:gd name="T26" fmla="*/ 807 w 2733"/>
                <a:gd name="T27" fmla="*/ 1389 h 2463"/>
                <a:gd name="T28" fmla="*/ 955 w 2733"/>
                <a:gd name="T29" fmla="*/ 1413 h 2463"/>
                <a:gd name="T30" fmla="*/ 1142 w 2733"/>
                <a:gd name="T31" fmla="*/ 1559 h 2463"/>
                <a:gd name="T32" fmla="*/ 908 w 2733"/>
                <a:gd name="T33" fmla="*/ 1546 h 2463"/>
                <a:gd name="T34" fmla="*/ 787 w 2733"/>
                <a:gd name="T35" fmla="*/ 1619 h 2463"/>
                <a:gd name="T36" fmla="*/ 658 w 2733"/>
                <a:gd name="T37" fmla="*/ 1902 h 2463"/>
                <a:gd name="T38" fmla="*/ 555 w 2733"/>
                <a:gd name="T39" fmla="*/ 2242 h 2463"/>
                <a:gd name="T40" fmla="*/ 736 w 2733"/>
                <a:gd name="T41" fmla="*/ 2415 h 2463"/>
                <a:gd name="T42" fmla="*/ 851 w 2733"/>
                <a:gd name="T43" fmla="*/ 2178 h 2463"/>
                <a:gd name="T44" fmla="*/ 1046 w 2733"/>
                <a:gd name="T45" fmla="*/ 2186 h 2463"/>
                <a:gd name="T46" fmla="*/ 1213 w 2733"/>
                <a:gd name="T47" fmla="*/ 1902 h 2463"/>
                <a:gd name="T48" fmla="*/ 1277 w 2733"/>
                <a:gd name="T49" fmla="*/ 1866 h 2463"/>
                <a:gd name="T50" fmla="*/ 1414 w 2733"/>
                <a:gd name="T51" fmla="*/ 2141 h 2463"/>
                <a:gd name="T52" fmla="*/ 1659 w 2733"/>
                <a:gd name="T53" fmla="*/ 2406 h 2463"/>
                <a:gd name="T54" fmla="*/ 1911 w 2733"/>
                <a:gd name="T55" fmla="*/ 2233 h 2463"/>
                <a:gd name="T56" fmla="*/ 2091 w 2733"/>
                <a:gd name="T57" fmla="*/ 1911 h 2463"/>
                <a:gd name="T58" fmla="*/ 2227 w 2733"/>
                <a:gd name="T59" fmla="*/ 1802 h 2463"/>
                <a:gd name="T60" fmla="*/ 2601 w 2733"/>
                <a:gd name="T61" fmla="*/ 2095 h 2463"/>
                <a:gd name="T62" fmla="*/ 2620 w 2733"/>
                <a:gd name="T63" fmla="*/ 1518 h 2463"/>
                <a:gd name="T64" fmla="*/ 2312 w 2733"/>
                <a:gd name="T65" fmla="*/ 1254 h 2463"/>
                <a:gd name="T66" fmla="*/ 2279 w 2733"/>
                <a:gd name="T67" fmla="*/ 868 h 2463"/>
                <a:gd name="T68" fmla="*/ 2117 w 2733"/>
                <a:gd name="T69" fmla="*/ 328 h 2463"/>
                <a:gd name="T70" fmla="*/ 1769 w 2733"/>
                <a:gd name="T71" fmla="*/ 91 h 2463"/>
                <a:gd name="T72" fmla="*/ 1439 w 2733"/>
                <a:gd name="T73" fmla="*/ 554 h 2463"/>
                <a:gd name="T74" fmla="*/ 1381 w 2733"/>
                <a:gd name="T75" fmla="*/ 846 h 2463"/>
                <a:gd name="T76" fmla="*/ 1632 w 2733"/>
                <a:gd name="T77" fmla="*/ 1049 h 2463"/>
                <a:gd name="T78" fmla="*/ 1607 w 2733"/>
                <a:gd name="T79" fmla="*/ 818 h 2463"/>
                <a:gd name="T80" fmla="*/ 1826 w 2733"/>
                <a:gd name="T81" fmla="*/ 625 h 2463"/>
                <a:gd name="T82" fmla="*/ 1794 w 2733"/>
                <a:gd name="T83" fmla="*/ 997 h 2463"/>
                <a:gd name="T84" fmla="*/ 1639 w 2733"/>
                <a:gd name="T85" fmla="*/ 1159 h 2463"/>
                <a:gd name="T86" fmla="*/ 1763 w 2733"/>
                <a:gd name="T87" fmla="*/ 1248 h 2463"/>
                <a:gd name="T88" fmla="*/ 1691 w 2733"/>
                <a:gd name="T89" fmla="*/ 1567 h 2463"/>
                <a:gd name="T90" fmla="*/ 1917 w 2733"/>
                <a:gd name="T91" fmla="*/ 1578 h 2463"/>
                <a:gd name="T92" fmla="*/ 1830 w 2733"/>
                <a:gd name="T93" fmla="*/ 1670 h 2463"/>
                <a:gd name="T94" fmla="*/ 1711 w 2733"/>
                <a:gd name="T95" fmla="*/ 1751 h 2463"/>
                <a:gd name="T96" fmla="*/ 1626 w 2733"/>
                <a:gd name="T97" fmla="*/ 1531 h 2463"/>
                <a:gd name="T98" fmla="*/ 1498 w 2733"/>
                <a:gd name="T99" fmla="*/ 1239 h 2463"/>
                <a:gd name="T100" fmla="*/ 1356 w 2733"/>
                <a:gd name="T101" fmla="*/ 1028 h 2463"/>
                <a:gd name="T102" fmla="*/ 1264 w 2733"/>
                <a:gd name="T103" fmla="*/ 745 h 2463"/>
                <a:gd name="T104" fmla="*/ 1193 w 2733"/>
                <a:gd name="T105" fmla="*/ 616 h 2463"/>
                <a:gd name="T106" fmla="*/ 1245 w 2733"/>
                <a:gd name="T107" fmla="*/ 434 h 2463"/>
                <a:gd name="T108" fmla="*/ 1316 w 2733"/>
                <a:gd name="T109" fmla="*/ 0 h 246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733"/>
                <a:gd name="T166" fmla="*/ 0 h 2463"/>
                <a:gd name="T167" fmla="*/ 2733 w 2733"/>
                <a:gd name="T168" fmla="*/ 2463 h 246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733" h="2463">
                  <a:moveTo>
                    <a:pt x="1213" y="91"/>
                  </a:moveTo>
                  <a:lnTo>
                    <a:pt x="1174" y="45"/>
                  </a:lnTo>
                  <a:lnTo>
                    <a:pt x="1123" y="18"/>
                  </a:lnTo>
                  <a:lnTo>
                    <a:pt x="1078" y="18"/>
                  </a:lnTo>
                  <a:lnTo>
                    <a:pt x="1098" y="35"/>
                  </a:lnTo>
                  <a:lnTo>
                    <a:pt x="1078" y="45"/>
                  </a:lnTo>
                  <a:lnTo>
                    <a:pt x="1026" y="91"/>
                  </a:lnTo>
                  <a:lnTo>
                    <a:pt x="1026" y="127"/>
                  </a:lnTo>
                  <a:lnTo>
                    <a:pt x="1032" y="164"/>
                  </a:lnTo>
                  <a:lnTo>
                    <a:pt x="994" y="192"/>
                  </a:lnTo>
                  <a:lnTo>
                    <a:pt x="981" y="227"/>
                  </a:lnTo>
                  <a:lnTo>
                    <a:pt x="949" y="245"/>
                  </a:lnTo>
                  <a:lnTo>
                    <a:pt x="909" y="219"/>
                  </a:lnTo>
                  <a:lnTo>
                    <a:pt x="865" y="219"/>
                  </a:lnTo>
                  <a:lnTo>
                    <a:pt x="838" y="264"/>
                  </a:lnTo>
                  <a:lnTo>
                    <a:pt x="794" y="255"/>
                  </a:lnTo>
                  <a:lnTo>
                    <a:pt x="767" y="273"/>
                  </a:lnTo>
                  <a:lnTo>
                    <a:pt x="755" y="320"/>
                  </a:lnTo>
                  <a:lnTo>
                    <a:pt x="709" y="328"/>
                  </a:lnTo>
                  <a:lnTo>
                    <a:pt x="684" y="365"/>
                  </a:lnTo>
                  <a:lnTo>
                    <a:pt x="684" y="430"/>
                  </a:lnTo>
                  <a:lnTo>
                    <a:pt x="696" y="503"/>
                  </a:lnTo>
                  <a:lnTo>
                    <a:pt x="728" y="539"/>
                  </a:lnTo>
                  <a:lnTo>
                    <a:pt x="800" y="666"/>
                  </a:lnTo>
                  <a:lnTo>
                    <a:pt x="780" y="740"/>
                  </a:lnTo>
                  <a:lnTo>
                    <a:pt x="748" y="805"/>
                  </a:lnTo>
                  <a:lnTo>
                    <a:pt x="800" y="868"/>
                  </a:lnTo>
                  <a:lnTo>
                    <a:pt x="715" y="906"/>
                  </a:lnTo>
                  <a:lnTo>
                    <a:pt x="614" y="814"/>
                  </a:lnTo>
                  <a:lnTo>
                    <a:pt x="581" y="892"/>
                  </a:lnTo>
                  <a:lnTo>
                    <a:pt x="516" y="915"/>
                  </a:lnTo>
                  <a:lnTo>
                    <a:pt x="510" y="979"/>
                  </a:lnTo>
                  <a:lnTo>
                    <a:pt x="529" y="1060"/>
                  </a:lnTo>
                  <a:lnTo>
                    <a:pt x="471" y="1106"/>
                  </a:lnTo>
                  <a:lnTo>
                    <a:pt x="425" y="1116"/>
                  </a:lnTo>
                  <a:lnTo>
                    <a:pt x="387" y="1179"/>
                  </a:lnTo>
                  <a:lnTo>
                    <a:pt x="374" y="1207"/>
                  </a:lnTo>
                  <a:lnTo>
                    <a:pt x="329" y="1254"/>
                  </a:lnTo>
                  <a:lnTo>
                    <a:pt x="322" y="1327"/>
                  </a:lnTo>
                  <a:lnTo>
                    <a:pt x="322" y="1391"/>
                  </a:lnTo>
                  <a:lnTo>
                    <a:pt x="289" y="1436"/>
                  </a:lnTo>
                  <a:lnTo>
                    <a:pt x="277" y="1481"/>
                  </a:lnTo>
                  <a:lnTo>
                    <a:pt x="200" y="1462"/>
                  </a:lnTo>
                  <a:lnTo>
                    <a:pt x="136" y="1509"/>
                  </a:lnTo>
                  <a:lnTo>
                    <a:pt x="77" y="1537"/>
                  </a:lnTo>
                  <a:lnTo>
                    <a:pt x="51" y="1582"/>
                  </a:lnTo>
                  <a:lnTo>
                    <a:pt x="13" y="1628"/>
                  </a:lnTo>
                  <a:lnTo>
                    <a:pt x="0" y="1692"/>
                  </a:lnTo>
                  <a:lnTo>
                    <a:pt x="25" y="1720"/>
                  </a:lnTo>
                  <a:lnTo>
                    <a:pt x="57" y="1757"/>
                  </a:lnTo>
                  <a:lnTo>
                    <a:pt x="57" y="1812"/>
                  </a:lnTo>
                  <a:lnTo>
                    <a:pt x="97" y="1848"/>
                  </a:lnTo>
                  <a:lnTo>
                    <a:pt x="117" y="1930"/>
                  </a:lnTo>
                  <a:lnTo>
                    <a:pt x="155" y="2012"/>
                  </a:lnTo>
                  <a:lnTo>
                    <a:pt x="207" y="1985"/>
                  </a:lnTo>
                  <a:lnTo>
                    <a:pt x="250" y="1921"/>
                  </a:lnTo>
                  <a:lnTo>
                    <a:pt x="283" y="1921"/>
                  </a:lnTo>
                  <a:lnTo>
                    <a:pt x="316" y="1939"/>
                  </a:lnTo>
                  <a:lnTo>
                    <a:pt x="348" y="2003"/>
                  </a:lnTo>
                  <a:lnTo>
                    <a:pt x="400" y="1949"/>
                  </a:lnTo>
                  <a:lnTo>
                    <a:pt x="445" y="1874"/>
                  </a:lnTo>
                  <a:lnTo>
                    <a:pt x="491" y="1866"/>
                  </a:lnTo>
                  <a:lnTo>
                    <a:pt x="555" y="1874"/>
                  </a:lnTo>
                  <a:lnTo>
                    <a:pt x="614" y="1830"/>
                  </a:lnTo>
                  <a:lnTo>
                    <a:pt x="645" y="1767"/>
                  </a:lnTo>
                  <a:lnTo>
                    <a:pt x="728" y="1692"/>
                  </a:lnTo>
                  <a:lnTo>
                    <a:pt x="684" y="1597"/>
                  </a:lnTo>
                  <a:lnTo>
                    <a:pt x="605" y="1591"/>
                  </a:lnTo>
                  <a:lnTo>
                    <a:pt x="585" y="1573"/>
                  </a:lnTo>
                  <a:lnTo>
                    <a:pt x="585" y="1546"/>
                  </a:lnTo>
                  <a:lnTo>
                    <a:pt x="582" y="1518"/>
                  </a:lnTo>
                  <a:lnTo>
                    <a:pt x="532" y="1498"/>
                  </a:lnTo>
                  <a:lnTo>
                    <a:pt x="544" y="1480"/>
                  </a:lnTo>
                  <a:lnTo>
                    <a:pt x="556" y="1458"/>
                  </a:lnTo>
                  <a:lnTo>
                    <a:pt x="603" y="1480"/>
                  </a:lnTo>
                  <a:lnTo>
                    <a:pt x="639" y="1541"/>
                  </a:lnTo>
                  <a:lnTo>
                    <a:pt x="666" y="1485"/>
                  </a:lnTo>
                  <a:lnTo>
                    <a:pt x="715" y="1472"/>
                  </a:lnTo>
                  <a:lnTo>
                    <a:pt x="744" y="1440"/>
                  </a:lnTo>
                  <a:lnTo>
                    <a:pt x="744" y="1413"/>
                  </a:lnTo>
                  <a:lnTo>
                    <a:pt x="731" y="1389"/>
                  </a:lnTo>
                  <a:lnTo>
                    <a:pt x="762" y="1417"/>
                  </a:lnTo>
                  <a:lnTo>
                    <a:pt x="790" y="1420"/>
                  </a:lnTo>
                  <a:lnTo>
                    <a:pt x="807" y="1389"/>
                  </a:lnTo>
                  <a:lnTo>
                    <a:pt x="851" y="1367"/>
                  </a:lnTo>
                  <a:lnTo>
                    <a:pt x="872" y="1345"/>
                  </a:lnTo>
                  <a:lnTo>
                    <a:pt x="870" y="1389"/>
                  </a:lnTo>
                  <a:lnTo>
                    <a:pt x="913" y="1347"/>
                  </a:lnTo>
                  <a:lnTo>
                    <a:pt x="941" y="1367"/>
                  </a:lnTo>
                  <a:lnTo>
                    <a:pt x="955" y="1413"/>
                  </a:lnTo>
                  <a:lnTo>
                    <a:pt x="919" y="1456"/>
                  </a:lnTo>
                  <a:lnTo>
                    <a:pt x="949" y="1468"/>
                  </a:lnTo>
                  <a:lnTo>
                    <a:pt x="983" y="1480"/>
                  </a:lnTo>
                  <a:lnTo>
                    <a:pt x="1011" y="1472"/>
                  </a:lnTo>
                  <a:lnTo>
                    <a:pt x="1072" y="1496"/>
                  </a:lnTo>
                  <a:lnTo>
                    <a:pt x="1142" y="1559"/>
                  </a:lnTo>
                  <a:lnTo>
                    <a:pt x="1084" y="1615"/>
                  </a:lnTo>
                  <a:lnTo>
                    <a:pt x="1007" y="1597"/>
                  </a:lnTo>
                  <a:lnTo>
                    <a:pt x="993" y="1569"/>
                  </a:lnTo>
                  <a:lnTo>
                    <a:pt x="967" y="1539"/>
                  </a:lnTo>
                  <a:lnTo>
                    <a:pt x="947" y="1549"/>
                  </a:lnTo>
                  <a:lnTo>
                    <a:pt x="908" y="1546"/>
                  </a:lnTo>
                  <a:lnTo>
                    <a:pt x="867" y="1539"/>
                  </a:lnTo>
                  <a:lnTo>
                    <a:pt x="831" y="1545"/>
                  </a:lnTo>
                  <a:lnTo>
                    <a:pt x="826" y="1573"/>
                  </a:lnTo>
                  <a:lnTo>
                    <a:pt x="807" y="1567"/>
                  </a:lnTo>
                  <a:lnTo>
                    <a:pt x="796" y="1590"/>
                  </a:lnTo>
                  <a:lnTo>
                    <a:pt x="787" y="1619"/>
                  </a:lnTo>
                  <a:lnTo>
                    <a:pt x="800" y="1711"/>
                  </a:lnTo>
                  <a:lnTo>
                    <a:pt x="826" y="1757"/>
                  </a:lnTo>
                  <a:lnTo>
                    <a:pt x="813" y="1848"/>
                  </a:lnTo>
                  <a:lnTo>
                    <a:pt x="761" y="1866"/>
                  </a:lnTo>
                  <a:lnTo>
                    <a:pt x="696" y="1866"/>
                  </a:lnTo>
                  <a:lnTo>
                    <a:pt x="658" y="1902"/>
                  </a:lnTo>
                  <a:lnTo>
                    <a:pt x="652" y="1949"/>
                  </a:lnTo>
                  <a:lnTo>
                    <a:pt x="594" y="2040"/>
                  </a:lnTo>
                  <a:lnTo>
                    <a:pt x="535" y="2040"/>
                  </a:lnTo>
                  <a:lnTo>
                    <a:pt x="497" y="2095"/>
                  </a:lnTo>
                  <a:lnTo>
                    <a:pt x="510" y="2169"/>
                  </a:lnTo>
                  <a:lnTo>
                    <a:pt x="555" y="2242"/>
                  </a:lnTo>
                  <a:lnTo>
                    <a:pt x="535" y="2278"/>
                  </a:lnTo>
                  <a:lnTo>
                    <a:pt x="535" y="2314"/>
                  </a:lnTo>
                  <a:lnTo>
                    <a:pt x="600" y="2370"/>
                  </a:lnTo>
                  <a:lnTo>
                    <a:pt x="606" y="2434"/>
                  </a:lnTo>
                  <a:lnTo>
                    <a:pt x="678" y="2462"/>
                  </a:lnTo>
                  <a:lnTo>
                    <a:pt x="736" y="2415"/>
                  </a:lnTo>
                  <a:lnTo>
                    <a:pt x="780" y="2415"/>
                  </a:lnTo>
                  <a:lnTo>
                    <a:pt x="826" y="2452"/>
                  </a:lnTo>
                  <a:lnTo>
                    <a:pt x="909" y="2415"/>
                  </a:lnTo>
                  <a:lnTo>
                    <a:pt x="936" y="2342"/>
                  </a:lnTo>
                  <a:lnTo>
                    <a:pt x="903" y="2260"/>
                  </a:lnTo>
                  <a:lnTo>
                    <a:pt x="851" y="2178"/>
                  </a:lnTo>
                  <a:lnTo>
                    <a:pt x="859" y="2095"/>
                  </a:lnTo>
                  <a:lnTo>
                    <a:pt x="884" y="2022"/>
                  </a:lnTo>
                  <a:lnTo>
                    <a:pt x="936" y="2031"/>
                  </a:lnTo>
                  <a:lnTo>
                    <a:pt x="949" y="2132"/>
                  </a:lnTo>
                  <a:lnTo>
                    <a:pt x="994" y="2214"/>
                  </a:lnTo>
                  <a:lnTo>
                    <a:pt x="1046" y="2186"/>
                  </a:lnTo>
                  <a:lnTo>
                    <a:pt x="1098" y="2205"/>
                  </a:lnTo>
                  <a:lnTo>
                    <a:pt x="1136" y="2141"/>
                  </a:lnTo>
                  <a:lnTo>
                    <a:pt x="1117" y="2031"/>
                  </a:lnTo>
                  <a:lnTo>
                    <a:pt x="1117" y="1958"/>
                  </a:lnTo>
                  <a:lnTo>
                    <a:pt x="1162" y="1958"/>
                  </a:lnTo>
                  <a:lnTo>
                    <a:pt x="1213" y="1902"/>
                  </a:lnTo>
                  <a:lnTo>
                    <a:pt x="1219" y="1784"/>
                  </a:lnTo>
                  <a:lnTo>
                    <a:pt x="1213" y="1711"/>
                  </a:lnTo>
                  <a:lnTo>
                    <a:pt x="1258" y="1656"/>
                  </a:lnTo>
                  <a:lnTo>
                    <a:pt x="1277" y="1683"/>
                  </a:lnTo>
                  <a:lnTo>
                    <a:pt x="1264" y="1757"/>
                  </a:lnTo>
                  <a:lnTo>
                    <a:pt x="1277" y="1866"/>
                  </a:lnTo>
                  <a:lnTo>
                    <a:pt x="1271" y="1985"/>
                  </a:lnTo>
                  <a:lnTo>
                    <a:pt x="1285" y="2068"/>
                  </a:lnTo>
                  <a:lnTo>
                    <a:pt x="1323" y="2040"/>
                  </a:lnTo>
                  <a:lnTo>
                    <a:pt x="1349" y="2059"/>
                  </a:lnTo>
                  <a:lnTo>
                    <a:pt x="1368" y="2132"/>
                  </a:lnTo>
                  <a:lnTo>
                    <a:pt x="1414" y="2141"/>
                  </a:lnTo>
                  <a:lnTo>
                    <a:pt x="1420" y="2205"/>
                  </a:lnTo>
                  <a:lnTo>
                    <a:pt x="1446" y="2295"/>
                  </a:lnTo>
                  <a:lnTo>
                    <a:pt x="1524" y="2278"/>
                  </a:lnTo>
                  <a:lnTo>
                    <a:pt x="1562" y="2351"/>
                  </a:lnTo>
                  <a:lnTo>
                    <a:pt x="1620" y="2452"/>
                  </a:lnTo>
                  <a:lnTo>
                    <a:pt x="1659" y="2406"/>
                  </a:lnTo>
                  <a:lnTo>
                    <a:pt x="1697" y="2406"/>
                  </a:lnTo>
                  <a:lnTo>
                    <a:pt x="1755" y="2452"/>
                  </a:lnTo>
                  <a:lnTo>
                    <a:pt x="1826" y="2396"/>
                  </a:lnTo>
                  <a:lnTo>
                    <a:pt x="1840" y="2305"/>
                  </a:lnTo>
                  <a:lnTo>
                    <a:pt x="1840" y="2233"/>
                  </a:lnTo>
                  <a:lnTo>
                    <a:pt x="1911" y="2233"/>
                  </a:lnTo>
                  <a:lnTo>
                    <a:pt x="1976" y="2205"/>
                  </a:lnTo>
                  <a:lnTo>
                    <a:pt x="2021" y="2205"/>
                  </a:lnTo>
                  <a:lnTo>
                    <a:pt x="2065" y="2196"/>
                  </a:lnTo>
                  <a:lnTo>
                    <a:pt x="2077" y="2085"/>
                  </a:lnTo>
                  <a:lnTo>
                    <a:pt x="2117" y="2012"/>
                  </a:lnTo>
                  <a:lnTo>
                    <a:pt x="2091" y="1911"/>
                  </a:lnTo>
                  <a:lnTo>
                    <a:pt x="2047" y="1902"/>
                  </a:lnTo>
                  <a:lnTo>
                    <a:pt x="2047" y="1812"/>
                  </a:lnTo>
                  <a:lnTo>
                    <a:pt x="2001" y="1793"/>
                  </a:lnTo>
                  <a:lnTo>
                    <a:pt x="2097" y="1775"/>
                  </a:lnTo>
                  <a:lnTo>
                    <a:pt x="2149" y="1830"/>
                  </a:lnTo>
                  <a:lnTo>
                    <a:pt x="2227" y="1802"/>
                  </a:lnTo>
                  <a:lnTo>
                    <a:pt x="2304" y="1848"/>
                  </a:lnTo>
                  <a:lnTo>
                    <a:pt x="2383" y="1857"/>
                  </a:lnTo>
                  <a:lnTo>
                    <a:pt x="2408" y="2022"/>
                  </a:lnTo>
                  <a:lnTo>
                    <a:pt x="2460" y="2031"/>
                  </a:lnTo>
                  <a:lnTo>
                    <a:pt x="2530" y="2078"/>
                  </a:lnTo>
                  <a:lnTo>
                    <a:pt x="2601" y="2095"/>
                  </a:lnTo>
                  <a:lnTo>
                    <a:pt x="2666" y="2031"/>
                  </a:lnTo>
                  <a:lnTo>
                    <a:pt x="2732" y="1949"/>
                  </a:lnTo>
                  <a:lnTo>
                    <a:pt x="2692" y="1802"/>
                  </a:lnTo>
                  <a:lnTo>
                    <a:pt x="2634" y="1729"/>
                  </a:lnTo>
                  <a:lnTo>
                    <a:pt x="2659" y="1666"/>
                  </a:lnTo>
                  <a:lnTo>
                    <a:pt x="2620" y="1518"/>
                  </a:lnTo>
                  <a:lnTo>
                    <a:pt x="2607" y="1428"/>
                  </a:lnTo>
                  <a:lnTo>
                    <a:pt x="2555" y="1327"/>
                  </a:lnTo>
                  <a:lnTo>
                    <a:pt x="2466" y="1308"/>
                  </a:lnTo>
                  <a:lnTo>
                    <a:pt x="2369" y="1391"/>
                  </a:lnTo>
                  <a:lnTo>
                    <a:pt x="2272" y="1355"/>
                  </a:lnTo>
                  <a:lnTo>
                    <a:pt x="2312" y="1254"/>
                  </a:lnTo>
                  <a:lnTo>
                    <a:pt x="2402" y="1189"/>
                  </a:lnTo>
                  <a:lnTo>
                    <a:pt x="2383" y="1078"/>
                  </a:lnTo>
                  <a:lnTo>
                    <a:pt x="2291" y="1042"/>
                  </a:lnTo>
                  <a:lnTo>
                    <a:pt x="2227" y="1033"/>
                  </a:lnTo>
                  <a:lnTo>
                    <a:pt x="2246" y="951"/>
                  </a:lnTo>
                  <a:lnTo>
                    <a:pt x="2279" y="868"/>
                  </a:lnTo>
                  <a:lnTo>
                    <a:pt x="2272" y="732"/>
                  </a:lnTo>
                  <a:lnTo>
                    <a:pt x="2214" y="666"/>
                  </a:lnTo>
                  <a:lnTo>
                    <a:pt x="2162" y="666"/>
                  </a:lnTo>
                  <a:lnTo>
                    <a:pt x="2156" y="558"/>
                  </a:lnTo>
                  <a:lnTo>
                    <a:pt x="2162" y="466"/>
                  </a:lnTo>
                  <a:lnTo>
                    <a:pt x="2117" y="328"/>
                  </a:lnTo>
                  <a:lnTo>
                    <a:pt x="2077" y="245"/>
                  </a:lnTo>
                  <a:lnTo>
                    <a:pt x="2040" y="245"/>
                  </a:lnTo>
                  <a:lnTo>
                    <a:pt x="1976" y="245"/>
                  </a:lnTo>
                  <a:lnTo>
                    <a:pt x="1898" y="136"/>
                  </a:lnTo>
                  <a:lnTo>
                    <a:pt x="1820" y="63"/>
                  </a:lnTo>
                  <a:lnTo>
                    <a:pt x="1769" y="91"/>
                  </a:lnTo>
                  <a:lnTo>
                    <a:pt x="1703" y="54"/>
                  </a:lnTo>
                  <a:lnTo>
                    <a:pt x="1671" y="0"/>
                  </a:lnTo>
                  <a:lnTo>
                    <a:pt x="1600" y="0"/>
                  </a:lnTo>
                  <a:lnTo>
                    <a:pt x="1543" y="0"/>
                  </a:lnTo>
                  <a:lnTo>
                    <a:pt x="1458" y="127"/>
                  </a:lnTo>
                  <a:lnTo>
                    <a:pt x="1439" y="554"/>
                  </a:lnTo>
                  <a:lnTo>
                    <a:pt x="1498" y="616"/>
                  </a:lnTo>
                  <a:lnTo>
                    <a:pt x="1530" y="698"/>
                  </a:lnTo>
                  <a:lnTo>
                    <a:pt x="1537" y="773"/>
                  </a:lnTo>
                  <a:lnTo>
                    <a:pt x="1491" y="763"/>
                  </a:lnTo>
                  <a:lnTo>
                    <a:pt x="1400" y="773"/>
                  </a:lnTo>
                  <a:lnTo>
                    <a:pt x="1381" y="846"/>
                  </a:lnTo>
                  <a:lnTo>
                    <a:pt x="1439" y="827"/>
                  </a:lnTo>
                  <a:lnTo>
                    <a:pt x="1458" y="900"/>
                  </a:lnTo>
                  <a:lnTo>
                    <a:pt x="1530" y="864"/>
                  </a:lnTo>
                  <a:lnTo>
                    <a:pt x="1556" y="947"/>
                  </a:lnTo>
                  <a:lnTo>
                    <a:pt x="1582" y="1037"/>
                  </a:lnTo>
                  <a:lnTo>
                    <a:pt x="1632" y="1049"/>
                  </a:lnTo>
                  <a:lnTo>
                    <a:pt x="1632" y="993"/>
                  </a:lnTo>
                  <a:lnTo>
                    <a:pt x="1661" y="1024"/>
                  </a:lnTo>
                  <a:lnTo>
                    <a:pt x="1730" y="965"/>
                  </a:lnTo>
                  <a:lnTo>
                    <a:pt x="1703" y="892"/>
                  </a:lnTo>
                  <a:lnTo>
                    <a:pt x="1671" y="827"/>
                  </a:lnTo>
                  <a:lnTo>
                    <a:pt x="1607" y="818"/>
                  </a:lnTo>
                  <a:lnTo>
                    <a:pt x="1594" y="736"/>
                  </a:lnTo>
                  <a:lnTo>
                    <a:pt x="1645" y="589"/>
                  </a:lnTo>
                  <a:lnTo>
                    <a:pt x="1671" y="745"/>
                  </a:lnTo>
                  <a:lnTo>
                    <a:pt x="1736" y="818"/>
                  </a:lnTo>
                  <a:lnTo>
                    <a:pt x="1730" y="726"/>
                  </a:lnTo>
                  <a:lnTo>
                    <a:pt x="1826" y="625"/>
                  </a:lnTo>
                  <a:lnTo>
                    <a:pt x="1846" y="791"/>
                  </a:lnTo>
                  <a:lnTo>
                    <a:pt x="1936" y="809"/>
                  </a:lnTo>
                  <a:lnTo>
                    <a:pt x="1826" y="874"/>
                  </a:lnTo>
                  <a:lnTo>
                    <a:pt x="2052" y="965"/>
                  </a:lnTo>
                  <a:lnTo>
                    <a:pt x="1911" y="975"/>
                  </a:lnTo>
                  <a:lnTo>
                    <a:pt x="1794" y="997"/>
                  </a:lnTo>
                  <a:lnTo>
                    <a:pt x="1772" y="1049"/>
                  </a:lnTo>
                  <a:lnTo>
                    <a:pt x="1784" y="1088"/>
                  </a:lnTo>
                  <a:lnTo>
                    <a:pt x="1740" y="1068"/>
                  </a:lnTo>
                  <a:lnTo>
                    <a:pt x="1680" y="1096"/>
                  </a:lnTo>
                  <a:lnTo>
                    <a:pt x="1649" y="1128"/>
                  </a:lnTo>
                  <a:lnTo>
                    <a:pt x="1639" y="1159"/>
                  </a:lnTo>
                  <a:lnTo>
                    <a:pt x="1711" y="1133"/>
                  </a:lnTo>
                  <a:lnTo>
                    <a:pt x="1742" y="1147"/>
                  </a:lnTo>
                  <a:lnTo>
                    <a:pt x="1688" y="1174"/>
                  </a:lnTo>
                  <a:lnTo>
                    <a:pt x="1701" y="1215"/>
                  </a:lnTo>
                  <a:lnTo>
                    <a:pt x="1742" y="1201"/>
                  </a:lnTo>
                  <a:lnTo>
                    <a:pt x="1763" y="1248"/>
                  </a:lnTo>
                  <a:lnTo>
                    <a:pt x="1723" y="1387"/>
                  </a:lnTo>
                  <a:lnTo>
                    <a:pt x="1665" y="1340"/>
                  </a:lnTo>
                  <a:lnTo>
                    <a:pt x="1626" y="1371"/>
                  </a:lnTo>
                  <a:lnTo>
                    <a:pt x="1626" y="1430"/>
                  </a:lnTo>
                  <a:lnTo>
                    <a:pt x="1636" y="1486"/>
                  </a:lnTo>
                  <a:lnTo>
                    <a:pt x="1691" y="1567"/>
                  </a:lnTo>
                  <a:lnTo>
                    <a:pt x="1671" y="1628"/>
                  </a:lnTo>
                  <a:lnTo>
                    <a:pt x="1720" y="1595"/>
                  </a:lnTo>
                  <a:lnTo>
                    <a:pt x="1752" y="1623"/>
                  </a:lnTo>
                  <a:lnTo>
                    <a:pt x="1778" y="1586"/>
                  </a:lnTo>
                  <a:lnTo>
                    <a:pt x="1834" y="1587"/>
                  </a:lnTo>
                  <a:lnTo>
                    <a:pt x="1917" y="1578"/>
                  </a:lnTo>
                  <a:lnTo>
                    <a:pt x="1988" y="1578"/>
                  </a:lnTo>
                  <a:lnTo>
                    <a:pt x="2021" y="1597"/>
                  </a:lnTo>
                  <a:lnTo>
                    <a:pt x="2001" y="1660"/>
                  </a:lnTo>
                  <a:lnTo>
                    <a:pt x="1917" y="1670"/>
                  </a:lnTo>
                  <a:lnTo>
                    <a:pt x="1924" y="1733"/>
                  </a:lnTo>
                  <a:lnTo>
                    <a:pt x="1830" y="1670"/>
                  </a:lnTo>
                  <a:lnTo>
                    <a:pt x="1807" y="1707"/>
                  </a:lnTo>
                  <a:lnTo>
                    <a:pt x="1775" y="1716"/>
                  </a:lnTo>
                  <a:lnTo>
                    <a:pt x="1759" y="1757"/>
                  </a:lnTo>
                  <a:lnTo>
                    <a:pt x="1740" y="1764"/>
                  </a:lnTo>
                  <a:lnTo>
                    <a:pt x="1707" y="1792"/>
                  </a:lnTo>
                  <a:lnTo>
                    <a:pt x="1711" y="1751"/>
                  </a:lnTo>
                  <a:lnTo>
                    <a:pt x="1674" y="1709"/>
                  </a:lnTo>
                  <a:lnTo>
                    <a:pt x="1636" y="1720"/>
                  </a:lnTo>
                  <a:lnTo>
                    <a:pt x="1636" y="1696"/>
                  </a:lnTo>
                  <a:lnTo>
                    <a:pt x="1607" y="1679"/>
                  </a:lnTo>
                  <a:lnTo>
                    <a:pt x="1582" y="1606"/>
                  </a:lnTo>
                  <a:lnTo>
                    <a:pt x="1626" y="1531"/>
                  </a:lnTo>
                  <a:lnTo>
                    <a:pt x="1597" y="1486"/>
                  </a:lnTo>
                  <a:lnTo>
                    <a:pt x="1582" y="1449"/>
                  </a:lnTo>
                  <a:lnTo>
                    <a:pt x="1594" y="1377"/>
                  </a:lnTo>
                  <a:lnTo>
                    <a:pt x="1537" y="1322"/>
                  </a:lnTo>
                  <a:lnTo>
                    <a:pt x="1589" y="1211"/>
                  </a:lnTo>
                  <a:lnTo>
                    <a:pt x="1498" y="1239"/>
                  </a:lnTo>
                  <a:lnTo>
                    <a:pt x="1530" y="1175"/>
                  </a:lnTo>
                  <a:lnTo>
                    <a:pt x="1543" y="1101"/>
                  </a:lnTo>
                  <a:lnTo>
                    <a:pt x="1524" y="1028"/>
                  </a:lnTo>
                  <a:lnTo>
                    <a:pt x="1485" y="1001"/>
                  </a:lnTo>
                  <a:lnTo>
                    <a:pt x="1420" y="1001"/>
                  </a:lnTo>
                  <a:lnTo>
                    <a:pt x="1356" y="1028"/>
                  </a:lnTo>
                  <a:lnTo>
                    <a:pt x="1356" y="938"/>
                  </a:lnTo>
                  <a:lnTo>
                    <a:pt x="1349" y="855"/>
                  </a:lnTo>
                  <a:lnTo>
                    <a:pt x="1304" y="818"/>
                  </a:lnTo>
                  <a:lnTo>
                    <a:pt x="1277" y="910"/>
                  </a:lnTo>
                  <a:lnTo>
                    <a:pt x="1245" y="809"/>
                  </a:lnTo>
                  <a:lnTo>
                    <a:pt x="1264" y="745"/>
                  </a:lnTo>
                  <a:lnTo>
                    <a:pt x="1316" y="717"/>
                  </a:lnTo>
                  <a:lnTo>
                    <a:pt x="1349" y="653"/>
                  </a:lnTo>
                  <a:lnTo>
                    <a:pt x="1356" y="581"/>
                  </a:lnTo>
                  <a:lnTo>
                    <a:pt x="1304" y="554"/>
                  </a:lnTo>
                  <a:lnTo>
                    <a:pt x="1245" y="581"/>
                  </a:lnTo>
                  <a:lnTo>
                    <a:pt x="1193" y="616"/>
                  </a:lnTo>
                  <a:lnTo>
                    <a:pt x="1142" y="635"/>
                  </a:lnTo>
                  <a:lnTo>
                    <a:pt x="1123" y="608"/>
                  </a:lnTo>
                  <a:lnTo>
                    <a:pt x="1136" y="554"/>
                  </a:lnTo>
                  <a:lnTo>
                    <a:pt x="1162" y="507"/>
                  </a:lnTo>
                  <a:lnTo>
                    <a:pt x="1193" y="462"/>
                  </a:lnTo>
                  <a:lnTo>
                    <a:pt x="1245" y="434"/>
                  </a:lnTo>
                  <a:lnTo>
                    <a:pt x="1285" y="471"/>
                  </a:lnTo>
                  <a:lnTo>
                    <a:pt x="1335" y="526"/>
                  </a:lnTo>
                  <a:lnTo>
                    <a:pt x="1439" y="554"/>
                  </a:lnTo>
                  <a:lnTo>
                    <a:pt x="1458" y="136"/>
                  </a:lnTo>
                  <a:lnTo>
                    <a:pt x="1446" y="18"/>
                  </a:lnTo>
                  <a:lnTo>
                    <a:pt x="1316" y="0"/>
                  </a:lnTo>
                  <a:lnTo>
                    <a:pt x="1291" y="45"/>
                  </a:lnTo>
                  <a:lnTo>
                    <a:pt x="1213" y="91"/>
                  </a:lnTo>
                </a:path>
              </a:pathLst>
            </a:custGeom>
            <a:solidFill>
              <a:srgbClr val="008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18442" name="Freeform 8"/>
            <p:cNvSpPr>
              <a:spLocks/>
            </p:cNvSpPr>
            <p:nvPr/>
          </p:nvSpPr>
          <p:spPr bwMode="auto">
            <a:xfrm>
              <a:off x="325" y="675"/>
              <a:ext cx="2731" cy="2412"/>
            </a:xfrm>
            <a:custGeom>
              <a:avLst/>
              <a:gdLst>
                <a:gd name="T0" fmla="*/ 903 w 2731"/>
                <a:gd name="T1" fmla="*/ 277 h 2412"/>
                <a:gd name="T2" fmla="*/ 844 w 2731"/>
                <a:gd name="T3" fmla="*/ 480 h 2412"/>
                <a:gd name="T4" fmla="*/ 715 w 2731"/>
                <a:gd name="T5" fmla="*/ 855 h 2412"/>
                <a:gd name="T6" fmla="*/ 470 w 2731"/>
                <a:gd name="T7" fmla="*/ 1056 h 2412"/>
                <a:gd name="T8" fmla="*/ 322 w 2731"/>
                <a:gd name="T9" fmla="*/ 1340 h 2412"/>
                <a:gd name="T10" fmla="*/ 51 w 2731"/>
                <a:gd name="T11" fmla="*/ 1531 h 2412"/>
                <a:gd name="T12" fmla="*/ 96 w 2731"/>
                <a:gd name="T13" fmla="*/ 1798 h 2412"/>
                <a:gd name="T14" fmla="*/ 316 w 2731"/>
                <a:gd name="T15" fmla="*/ 1888 h 2412"/>
                <a:gd name="T16" fmla="*/ 612 w 2731"/>
                <a:gd name="T17" fmla="*/ 1780 h 2412"/>
                <a:gd name="T18" fmla="*/ 755 w 2731"/>
                <a:gd name="T19" fmla="*/ 1606 h 2412"/>
                <a:gd name="T20" fmla="*/ 605 w 2731"/>
                <a:gd name="T21" fmla="*/ 1520 h 2412"/>
                <a:gd name="T22" fmla="*/ 440 w 2731"/>
                <a:gd name="T23" fmla="*/ 1520 h 2412"/>
                <a:gd name="T24" fmla="*/ 470 w 2731"/>
                <a:gd name="T25" fmla="*/ 1430 h 2412"/>
                <a:gd name="T26" fmla="*/ 639 w 2731"/>
                <a:gd name="T27" fmla="*/ 1490 h 2412"/>
                <a:gd name="T28" fmla="*/ 838 w 2731"/>
                <a:gd name="T29" fmla="*/ 1188 h 2412"/>
                <a:gd name="T30" fmla="*/ 1154 w 2731"/>
                <a:gd name="T31" fmla="*/ 1239 h 2412"/>
                <a:gd name="T32" fmla="*/ 955 w 2731"/>
                <a:gd name="T33" fmla="*/ 1362 h 2412"/>
                <a:gd name="T34" fmla="*/ 1084 w 2731"/>
                <a:gd name="T35" fmla="*/ 1564 h 2412"/>
                <a:gd name="T36" fmla="*/ 772 w 2731"/>
                <a:gd name="T37" fmla="*/ 1578 h 2412"/>
                <a:gd name="T38" fmla="*/ 658 w 2731"/>
                <a:gd name="T39" fmla="*/ 1851 h 2412"/>
                <a:gd name="T40" fmla="*/ 554 w 2731"/>
                <a:gd name="T41" fmla="*/ 2191 h 2412"/>
                <a:gd name="T42" fmla="*/ 734 w 2731"/>
                <a:gd name="T43" fmla="*/ 2364 h 2412"/>
                <a:gd name="T44" fmla="*/ 851 w 2731"/>
                <a:gd name="T45" fmla="*/ 2128 h 2412"/>
                <a:gd name="T46" fmla="*/ 1045 w 2731"/>
                <a:gd name="T47" fmla="*/ 2136 h 2412"/>
                <a:gd name="T48" fmla="*/ 1212 w 2731"/>
                <a:gd name="T49" fmla="*/ 1851 h 2412"/>
                <a:gd name="T50" fmla="*/ 1277 w 2731"/>
                <a:gd name="T51" fmla="*/ 1815 h 2412"/>
                <a:gd name="T52" fmla="*/ 1412 w 2731"/>
                <a:gd name="T53" fmla="*/ 2090 h 2412"/>
                <a:gd name="T54" fmla="*/ 1657 w 2731"/>
                <a:gd name="T55" fmla="*/ 2355 h 2412"/>
                <a:gd name="T56" fmla="*/ 1910 w 2731"/>
                <a:gd name="T57" fmla="*/ 2182 h 2412"/>
                <a:gd name="T58" fmla="*/ 2090 w 2731"/>
                <a:gd name="T59" fmla="*/ 1861 h 2412"/>
                <a:gd name="T60" fmla="*/ 2225 w 2731"/>
                <a:gd name="T61" fmla="*/ 1752 h 2412"/>
                <a:gd name="T62" fmla="*/ 2600 w 2731"/>
                <a:gd name="T63" fmla="*/ 2044 h 2412"/>
                <a:gd name="T64" fmla="*/ 2620 w 2731"/>
                <a:gd name="T65" fmla="*/ 1467 h 2412"/>
                <a:gd name="T66" fmla="*/ 2154 w 2731"/>
                <a:gd name="T67" fmla="*/ 1321 h 2412"/>
                <a:gd name="T68" fmla="*/ 2284 w 2731"/>
                <a:gd name="T69" fmla="*/ 1028 h 2412"/>
                <a:gd name="T70" fmla="*/ 2058 w 2731"/>
                <a:gd name="T71" fmla="*/ 965 h 2412"/>
                <a:gd name="T72" fmla="*/ 2213 w 2731"/>
                <a:gd name="T73" fmla="*/ 616 h 2412"/>
                <a:gd name="T74" fmla="*/ 2039 w 2731"/>
                <a:gd name="T75" fmla="*/ 196 h 2412"/>
                <a:gd name="T76" fmla="*/ 1651 w 2731"/>
                <a:gd name="T77" fmla="*/ 77 h 2412"/>
                <a:gd name="T78" fmla="*/ 1618 w 2731"/>
                <a:gd name="T79" fmla="*/ 356 h 2412"/>
                <a:gd name="T80" fmla="*/ 1535 w 2731"/>
                <a:gd name="T81" fmla="*/ 722 h 2412"/>
                <a:gd name="T82" fmla="*/ 1529 w 2731"/>
                <a:gd name="T83" fmla="*/ 814 h 2412"/>
                <a:gd name="T84" fmla="*/ 1670 w 2731"/>
                <a:gd name="T85" fmla="*/ 777 h 2412"/>
                <a:gd name="T86" fmla="*/ 1728 w 2731"/>
                <a:gd name="T87" fmla="*/ 676 h 2412"/>
                <a:gd name="T88" fmla="*/ 1897 w 2731"/>
                <a:gd name="T89" fmla="*/ 878 h 2412"/>
                <a:gd name="T90" fmla="*/ 1664 w 2731"/>
                <a:gd name="T91" fmla="*/ 1289 h 2412"/>
                <a:gd name="T92" fmla="*/ 1988 w 2731"/>
                <a:gd name="T93" fmla="*/ 1527 h 2412"/>
                <a:gd name="T94" fmla="*/ 1799 w 2731"/>
                <a:gd name="T95" fmla="*/ 1701 h 2412"/>
                <a:gd name="T96" fmla="*/ 1568 w 2731"/>
                <a:gd name="T97" fmla="*/ 1609 h 2412"/>
                <a:gd name="T98" fmla="*/ 1587 w 2731"/>
                <a:gd name="T99" fmla="*/ 1160 h 2412"/>
                <a:gd name="T100" fmla="*/ 1419 w 2731"/>
                <a:gd name="T101" fmla="*/ 951 h 2412"/>
                <a:gd name="T102" fmla="*/ 1244 w 2731"/>
                <a:gd name="T103" fmla="*/ 758 h 2412"/>
                <a:gd name="T104" fmla="*/ 1244 w 2731"/>
                <a:gd name="T105" fmla="*/ 531 h 2412"/>
                <a:gd name="T106" fmla="*/ 1193 w 2731"/>
                <a:gd name="T107" fmla="*/ 411 h 2412"/>
                <a:gd name="T108" fmla="*/ 1477 w 2731"/>
                <a:gd name="T109" fmla="*/ 273 h 2412"/>
                <a:gd name="T110" fmla="*/ 1258 w 2731"/>
                <a:gd name="T111" fmla="*/ 63 h 2412"/>
                <a:gd name="T112" fmla="*/ 1057 w 2731"/>
                <a:gd name="T113" fmla="*/ 164 h 241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731"/>
                <a:gd name="T172" fmla="*/ 0 h 2412"/>
                <a:gd name="T173" fmla="*/ 2731 w 2731"/>
                <a:gd name="T174" fmla="*/ 2412 h 241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731" h="2412">
                  <a:moveTo>
                    <a:pt x="1048" y="223"/>
                  </a:moveTo>
                  <a:lnTo>
                    <a:pt x="1009" y="200"/>
                  </a:lnTo>
                  <a:lnTo>
                    <a:pt x="980" y="209"/>
                  </a:lnTo>
                  <a:lnTo>
                    <a:pt x="951" y="223"/>
                  </a:lnTo>
                  <a:lnTo>
                    <a:pt x="938" y="260"/>
                  </a:lnTo>
                  <a:lnTo>
                    <a:pt x="903" y="277"/>
                  </a:lnTo>
                  <a:lnTo>
                    <a:pt x="867" y="314"/>
                  </a:lnTo>
                  <a:lnTo>
                    <a:pt x="848" y="352"/>
                  </a:lnTo>
                  <a:lnTo>
                    <a:pt x="861" y="379"/>
                  </a:lnTo>
                  <a:lnTo>
                    <a:pt x="909" y="387"/>
                  </a:lnTo>
                  <a:lnTo>
                    <a:pt x="877" y="462"/>
                  </a:lnTo>
                  <a:lnTo>
                    <a:pt x="844" y="480"/>
                  </a:lnTo>
                  <a:lnTo>
                    <a:pt x="825" y="503"/>
                  </a:lnTo>
                  <a:lnTo>
                    <a:pt x="805" y="563"/>
                  </a:lnTo>
                  <a:lnTo>
                    <a:pt x="805" y="634"/>
                  </a:lnTo>
                  <a:lnTo>
                    <a:pt x="793" y="731"/>
                  </a:lnTo>
                  <a:lnTo>
                    <a:pt x="799" y="818"/>
                  </a:lnTo>
                  <a:lnTo>
                    <a:pt x="715" y="855"/>
                  </a:lnTo>
                  <a:lnTo>
                    <a:pt x="612" y="763"/>
                  </a:lnTo>
                  <a:lnTo>
                    <a:pt x="580" y="842"/>
                  </a:lnTo>
                  <a:lnTo>
                    <a:pt x="516" y="864"/>
                  </a:lnTo>
                  <a:lnTo>
                    <a:pt x="509" y="928"/>
                  </a:lnTo>
                  <a:lnTo>
                    <a:pt x="529" y="1009"/>
                  </a:lnTo>
                  <a:lnTo>
                    <a:pt x="470" y="1056"/>
                  </a:lnTo>
                  <a:lnTo>
                    <a:pt x="425" y="1065"/>
                  </a:lnTo>
                  <a:lnTo>
                    <a:pt x="387" y="1129"/>
                  </a:lnTo>
                  <a:lnTo>
                    <a:pt x="373" y="1157"/>
                  </a:lnTo>
                  <a:lnTo>
                    <a:pt x="328" y="1203"/>
                  </a:lnTo>
                  <a:lnTo>
                    <a:pt x="322" y="1276"/>
                  </a:lnTo>
                  <a:lnTo>
                    <a:pt x="322" y="1340"/>
                  </a:lnTo>
                  <a:lnTo>
                    <a:pt x="289" y="1386"/>
                  </a:lnTo>
                  <a:lnTo>
                    <a:pt x="276" y="1430"/>
                  </a:lnTo>
                  <a:lnTo>
                    <a:pt x="200" y="1412"/>
                  </a:lnTo>
                  <a:lnTo>
                    <a:pt x="135" y="1458"/>
                  </a:lnTo>
                  <a:lnTo>
                    <a:pt x="77" y="1486"/>
                  </a:lnTo>
                  <a:lnTo>
                    <a:pt x="51" y="1531"/>
                  </a:lnTo>
                  <a:lnTo>
                    <a:pt x="12" y="1578"/>
                  </a:lnTo>
                  <a:lnTo>
                    <a:pt x="0" y="1641"/>
                  </a:lnTo>
                  <a:lnTo>
                    <a:pt x="25" y="1669"/>
                  </a:lnTo>
                  <a:lnTo>
                    <a:pt x="57" y="1706"/>
                  </a:lnTo>
                  <a:lnTo>
                    <a:pt x="57" y="1761"/>
                  </a:lnTo>
                  <a:lnTo>
                    <a:pt x="96" y="1798"/>
                  </a:lnTo>
                  <a:lnTo>
                    <a:pt x="115" y="1879"/>
                  </a:lnTo>
                  <a:lnTo>
                    <a:pt x="154" y="1962"/>
                  </a:lnTo>
                  <a:lnTo>
                    <a:pt x="206" y="1934"/>
                  </a:lnTo>
                  <a:lnTo>
                    <a:pt x="250" y="1870"/>
                  </a:lnTo>
                  <a:lnTo>
                    <a:pt x="283" y="1870"/>
                  </a:lnTo>
                  <a:lnTo>
                    <a:pt x="316" y="1888"/>
                  </a:lnTo>
                  <a:lnTo>
                    <a:pt x="347" y="1952"/>
                  </a:lnTo>
                  <a:lnTo>
                    <a:pt x="399" y="1898"/>
                  </a:lnTo>
                  <a:lnTo>
                    <a:pt x="445" y="1823"/>
                  </a:lnTo>
                  <a:lnTo>
                    <a:pt x="489" y="1815"/>
                  </a:lnTo>
                  <a:lnTo>
                    <a:pt x="554" y="1823"/>
                  </a:lnTo>
                  <a:lnTo>
                    <a:pt x="612" y="1780"/>
                  </a:lnTo>
                  <a:lnTo>
                    <a:pt x="645" y="1716"/>
                  </a:lnTo>
                  <a:lnTo>
                    <a:pt x="728" y="1641"/>
                  </a:lnTo>
                  <a:lnTo>
                    <a:pt x="762" y="1636"/>
                  </a:lnTo>
                  <a:lnTo>
                    <a:pt x="784" y="1636"/>
                  </a:lnTo>
                  <a:lnTo>
                    <a:pt x="766" y="1596"/>
                  </a:lnTo>
                  <a:lnTo>
                    <a:pt x="755" y="1606"/>
                  </a:lnTo>
                  <a:lnTo>
                    <a:pt x="752" y="1587"/>
                  </a:lnTo>
                  <a:lnTo>
                    <a:pt x="755" y="1555"/>
                  </a:lnTo>
                  <a:lnTo>
                    <a:pt x="740" y="1544"/>
                  </a:lnTo>
                  <a:lnTo>
                    <a:pt x="717" y="1539"/>
                  </a:lnTo>
                  <a:lnTo>
                    <a:pt x="682" y="1546"/>
                  </a:lnTo>
                  <a:lnTo>
                    <a:pt x="605" y="1520"/>
                  </a:lnTo>
                  <a:lnTo>
                    <a:pt x="575" y="1486"/>
                  </a:lnTo>
                  <a:lnTo>
                    <a:pt x="553" y="1466"/>
                  </a:lnTo>
                  <a:lnTo>
                    <a:pt x="535" y="1477"/>
                  </a:lnTo>
                  <a:lnTo>
                    <a:pt x="498" y="1471"/>
                  </a:lnTo>
                  <a:lnTo>
                    <a:pt x="470" y="1505"/>
                  </a:lnTo>
                  <a:lnTo>
                    <a:pt x="440" y="1520"/>
                  </a:lnTo>
                  <a:lnTo>
                    <a:pt x="425" y="1568"/>
                  </a:lnTo>
                  <a:lnTo>
                    <a:pt x="395" y="1548"/>
                  </a:lnTo>
                  <a:lnTo>
                    <a:pt x="399" y="1505"/>
                  </a:lnTo>
                  <a:lnTo>
                    <a:pt x="412" y="1467"/>
                  </a:lnTo>
                  <a:lnTo>
                    <a:pt x="437" y="1429"/>
                  </a:lnTo>
                  <a:lnTo>
                    <a:pt x="470" y="1430"/>
                  </a:lnTo>
                  <a:lnTo>
                    <a:pt x="509" y="1381"/>
                  </a:lnTo>
                  <a:lnTo>
                    <a:pt x="547" y="1366"/>
                  </a:lnTo>
                  <a:lnTo>
                    <a:pt x="580" y="1377"/>
                  </a:lnTo>
                  <a:lnTo>
                    <a:pt x="626" y="1405"/>
                  </a:lnTo>
                  <a:lnTo>
                    <a:pt x="647" y="1434"/>
                  </a:lnTo>
                  <a:lnTo>
                    <a:pt x="639" y="1490"/>
                  </a:lnTo>
                  <a:lnTo>
                    <a:pt x="673" y="1421"/>
                  </a:lnTo>
                  <a:lnTo>
                    <a:pt x="715" y="1421"/>
                  </a:lnTo>
                  <a:lnTo>
                    <a:pt x="709" y="1317"/>
                  </a:lnTo>
                  <a:lnTo>
                    <a:pt x="793" y="1336"/>
                  </a:lnTo>
                  <a:lnTo>
                    <a:pt x="844" y="1345"/>
                  </a:lnTo>
                  <a:lnTo>
                    <a:pt x="838" y="1188"/>
                  </a:lnTo>
                  <a:lnTo>
                    <a:pt x="890" y="1110"/>
                  </a:lnTo>
                  <a:lnTo>
                    <a:pt x="942" y="1129"/>
                  </a:lnTo>
                  <a:lnTo>
                    <a:pt x="1013" y="1101"/>
                  </a:lnTo>
                  <a:lnTo>
                    <a:pt x="1038" y="1166"/>
                  </a:lnTo>
                  <a:lnTo>
                    <a:pt x="1109" y="1166"/>
                  </a:lnTo>
                  <a:lnTo>
                    <a:pt x="1154" y="1239"/>
                  </a:lnTo>
                  <a:lnTo>
                    <a:pt x="1187" y="1321"/>
                  </a:lnTo>
                  <a:lnTo>
                    <a:pt x="1187" y="1377"/>
                  </a:lnTo>
                  <a:lnTo>
                    <a:pt x="1123" y="1295"/>
                  </a:lnTo>
                  <a:lnTo>
                    <a:pt x="1038" y="1257"/>
                  </a:lnTo>
                  <a:lnTo>
                    <a:pt x="974" y="1276"/>
                  </a:lnTo>
                  <a:lnTo>
                    <a:pt x="955" y="1362"/>
                  </a:lnTo>
                  <a:lnTo>
                    <a:pt x="877" y="1462"/>
                  </a:lnTo>
                  <a:lnTo>
                    <a:pt x="948" y="1417"/>
                  </a:lnTo>
                  <a:lnTo>
                    <a:pt x="1019" y="1408"/>
                  </a:lnTo>
                  <a:lnTo>
                    <a:pt x="1071" y="1445"/>
                  </a:lnTo>
                  <a:lnTo>
                    <a:pt x="1141" y="1509"/>
                  </a:lnTo>
                  <a:lnTo>
                    <a:pt x="1084" y="1564"/>
                  </a:lnTo>
                  <a:lnTo>
                    <a:pt x="1007" y="1546"/>
                  </a:lnTo>
                  <a:lnTo>
                    <a:pt x="896" y="1509"/>
                  </a:lnTo>
                  <a:lnTo>
                    <a:pt x="844" y="1536"/>
                  </a:lnTo>
                  <a:lnTo>
                    <a:pt x="799" y="1582"/>
                  </a:lnTo>
                  <a:lnTo>
                    <a:pt x="779" y="1559"/>
                  </a:lnTo>
                  <a:lnTo>
                    <a:pt x="772" y="1578"/>
                  </a:lnTo>
                  <a:lnTo>
                    <a:pt x="784" y="1637"/>
                  </a:lnTo>
                  <a:lnTo>
                    <a:pt x="825" y="1706"/>
                  </a:lnTo>
                  <a:lnTo>
                    <a:pt x="813" y="1798"/>
                  </a:lnTo>
                  <a:lnTo>
                    <a:pt x="761" y="1815"/>
                  </a:lnTo>
                  <a:lnTo>
                    <a:pt x="696" y="1815"/>
                  </a:lnTo>
                  <a:lnTo>
                    <a:pt x="658" y="1851"/>
                  </a:lnTo>
                  <a:lnTo>
                    <a:pt x="651" y="1898"/>
                  </a:lnTo>
                  <a:lnTo>
                    <a:pt x="593" y="1989"/>
                  </a:lnTo>
                  <a:lnTo>
                    <a:pt x="535" y="1989"/>
                  </a:lnTo>
                  <a:lnTo>
                    <a:pt x="497" y="2044"/>
                  </a:lnTo>
                  <a:lnTo>
                    <a:pt x="509" y="2118"/>
                  </a:lnTo>
                  <a:lnTo>
                    <a:pt x="554" y="2191"/>
                  </a:lnTo>
                  <a:lnTo>
                    <a:pt x="535" y="2227"/>
                  </a:lnTo>
                  <a:lnTo>
                    <a:pt x="535" y="2263"/>
                  </a:lnTo>
                  <a:lnTo>
                    <a:pt x="600" y="2319"/>
                  </a:lnTo>
                  <a:lnTo>
                    <a:pt x="606" y="2383"/>
                  </a:lnTo>
                  <a:lnTo>
                    <a:pt x="677" y="2411"/>
                  </a:lnTo>
                  <a:lnTo>
                    <a:pt x="734" y="2364"/>
                  </a:lnTo>
                  <a:lnTo>
                    <a:pt x="780" y="2364"/>
                  </a:lnTo>
                  <a:lnTo>
                    <a:pt x="825" y="2401"/>
                  </a:lnTo>
                  <a:lnTo>
                    <a:pt x="909" y="2364"/>
                  </a:lnTo>
                  <a:lnTo>
                    <a:pt x="936" y="2291"/>
                  </a:lnTo>
                  <a:lnTo>
                    <a:pt x="903" y="2210"/>
                  </a:lnTo>
                  <a:lnTo>
                    <a:pt x="851" y="2128"/>
                  </a:lnTo>
                  <a:lnTo>
                    <a:pt x="857" y="2044"/>
                  </a:lnTo>
                  <a:lnTo>
                    <a:pt x="884" y="1971"/>
                  </a:lnTo>
                  <a:lnTo>
                    <a:pt x="936" y="1980"/>
                  </a:lnTo>
                  <a:lnTo>
                    <a:pt x="948" y="2081"/>
                  </a:lnTo>
                  <a:lnTo>
                    <a:pt x="994" y="2163"/>
                  </a:lnTo>
                  <a:lnTo>
                    <a:pt x="1045" y="2136"/>
                  </a:lnTo>
                  <a:lnTo>
                    <a:pt x="1097" y="2154"/>
                  </a:lnTo>
                  <a:lnTo>
                    <a:pt x="1136" y="2090"/>
                  </a:lnTo>
                  <a:lnTo>
                    <a:pt x="1117" y="1980"/>
                  </a:lnTo>
                  <a:lnTo>
                    <a:pt x="1117" y="1907"/>
                  </a:lnTo>
                  <a:lnTo>
                    <a:pt x="1160" y="1907"/>
                  </a:lnTo>
                  <a:lnTo>
                    <a:pt x="1212" y="1851"/>
                  </a:lnTo>
                  <a:lnTo>
                    <a:pt x="1219" y="1733"/>
                  </a:lnTo>
                  <a:lnTo>
                    <a:pt x="1212" y="1660"/>
                  </a:lnTo>
                  <a:lnTo>
                    <a:pt x="1258" y="1606"/>
                  </a:lnTo>
                  <a:lnTo>
                    <a:pt x="1277" y="1632"/>
                  </a:lnTo>
                  <a:lnTo>
                    <a:pt x="1264" y="1706"/>
                  </a:lnTo>
                  <a:lnTo>
                    <a:pt x="1277" y="1815"/>
                  </a:lnTo>
                  <a:lnTo>
                    <a:pt x="1270" y="1934"/>
                  </a:lnTo>
                  <a:lnTo>
                    <a:pt x="1283" y="2017"/>
                  </a:lnTo>
                  <a:lnTo>
                    <a:pt x="1322" y="1989"/>
                  </a:lnTo>
                  <a:lnTo>
                    <a:pt x="1348" y="2008"/>
                  </a:lnTo>
                  <a:lnTo>
                    <a:pt x="1368" y="2081"/>
                  </a:lnTo>
                  <a:lnTo>
                    <a:pt x="1412" y="2090"/>
                  </a:lnTo>
                  <a:lnTo>
                    <a:pt x="1419" y="2154"/>
                  </a:lnTo>
                  <a:lnTo>
                    <a:pt x="1445" y="2244"/>
                  </a:lnTo>
                  <a:lnTo>
                    <a:pt x="1523" y="2227"/>
                  </a:lnTo>
                  <a:lnTo>
                    <a:pt x="1562" y="2300"/>
                  </a:lnTo>
                  <a:lnTo>
                    <a:pt x="1618" y="2401"/>
                  </a:lnTo>
                  <a:lnTo>
                    <a:pt x="1657" y="2355"/>
                  </a:lnTo>
                  <a:lnTo>
                    <a:pt x="1697" y="2355"/>
                  </a:lnTo>
                  <a:lnTo>
                    <a:pt x="1755" y="2401"/>
                  </a:lnTo>
                  <a:lnTo>
                    <a:pt x="1826" y="2345"/>
                  </a:lnTo>
                  <a:lnTo>
                    <a:pt x="1839" y="2254"/>
                  </a:lnTo>
                  <a:lnTo>
                    <a:pt x="1839" y="2182"/>
                  </a:lnTo>
                  <a:lnTo>
                    <a:pt x="1910" y="2182"/>
                  </a:lnTo>
                  <a:lnTo>
                    <a:pt x="1974" y="2154"/>
                  </a:lnTo>
                  <a:lnTo>
                    <a:pt x="2020" y="2154"/>
                  </a:lnTo>
                  <a:lnTo>
                    <a:pt x="2064" y="2145"/>
                  </a:lnTo>
                  <a:lnTo>
                    <a:pt x="2077" y="2035"/>
                  </a:lnTo>
                  <a:lnTo>
                    <a:pt x="2115" y="1962"/>
                  </a:lnTo>
                  <a:lnTo>
                    <a:pt x="2090" y="1861"/>
                  </a:lnTo>
                  <a:lnTo>
                    <a:pt x="2045" y="1851"/>
                  </a:lnTo>
                  <a:lnTo>
                    <a:pt x="2045" y="1761"/>
                  </a:lnTo>
                  <a:lnTo>
                    <a:pt x="2001" y="1742"/>
                  </a:lnTo>
                  <a:lnTo>
                    <a:pt x="2096" y="1724"/>
                  </a:lnTo>
                  <a:lnTo>
                    <a:pt x="2148" y="1780"/>
                  </a:lnTo>
                  <a:lnTo>
                    <a:pt x="2225" y="1752"/>
                  </a:lnTo>
                  <a:lnTo>
                    <a:pt x="2304" y="1798"/>
                  </a:lnTo>
                  <a:lnTo>
                    <a:pt x="2381" y="1807"/>
                  </a:lnTo>
                  <a:lnTo>
                    <a:pt x="2407" y="1971"/>
                  </a:lnTo>
                  <a:lnTo>
                    <a:pt x="2459" y="1980"/>
                  </a:lnTo>
                  <a:lnTo>
                    <a:pt x="2529" y="2027"/>
                  </a:lnTo>
                  <a:lnTo>
                    <a:pt x="2600" y="2044"/>
                  </a:lnTo>
                  <a:lnTo>
                    <a:pt x="2664" y="1980"/>
                  </a:lnTo>
                  <a:lnTo>
                    <a:pt x="2730" y="1898"/>
                  </a:lnTo>
                  <a:lnTo>
                    <a:pt x="2691" y="1752"/>
                  </a:lnTo>
                  <a:lnTo>
                    <a:pt x="2632" y="1679"/>
                  </a:lnTo>
                  <a:lnTo>
                    <a:pt x="2658" y="1615"/>
                  </a:lnTo>
                  <a:lnTo>
                    <a:pt x="2620" y="1467"/>
                  </a:lnTo>
                  <a:lnTo>
                    <a:pt x="2606" y="1377"/>
                  </a:lnTo>
                  <a:lnTo>
                    <a:pt x="2555" y="1276"/>
                  </a:lnTo>
                  <a:lnTo>
                    <a:pt x="2465" y="1257"/>
                  </a:lnTo>
                  <a:lnTo>
                    <a:pt x="2368" y="1340"/>
                  </a:lnTo>
                  <a:lnTo>
                    <a:pt x="2271" y="1304"/>
                  </a:lnTo>
                  <a:lnTo>
                    <a:pt x="2154" y="1321"/>
                  </a:lnTo>
                  <a:lnTo>
                    <a:pt x="2175" y="1276"/>
                  </a:lnTo>
                  <a:lnTo>
                    <a:pt x="2129" y="1211"/>
                  </a:lnTo>
                  <a:lnTo>
                    <a:pt x="2213" y="1194"/>
                  </a:lnTo>
                  <a:lnTo>
                    <a:pt x="2265" y="1138"/>
                  </a:lnTo>
                  <a:lnTo>
                    <a:pt x="2304" y="1083"/>
                  </a:lnTo>
                  <a:lnTo>
                    <a:pt x="2284" y="1028"/>
                  </a:lnTo>
                  <a:lnTo>
                    <a:pt x="2219" y="1001"/>
                  </a:lnTo>
                  <a:lnTo>
                    <a:pt x="2175" y="1037"/>
                  </a:lnTo>
                  <a:lnTo>
                    <a:pt x="2123" y="1101"/>
                  </a:lnTo>
                  <a:lnTo>
                    <a:pt x="2090" y="1093"/>
                  </a:lnTo>
                  <a:lnTo>
                    <a:pt x="2032" y="1065"/>
                  </a:lnTo>
                  <a:lnTo>
                    <a:pt x="2058" y="965"/>
                  </a:lnTo>
                  <a:lnTo>
                    <a:pt x="2109" y="928"/>
                  </a:lnTo>
                  <a:lnTo>
                    <a:pt x="2148" y="874"/>
                  </a:lnTo>
                  <a:lnTo>
                    <a:pt x="2194" y="818"/>
                  </a:lnTo>
                  <a:lnTo>
                    <a:pt x="2213" y="745"/>
                  </a:lnTo>
                  <a:lnTo>
                    <a:pt x="2142" y="726"/>
                  </a:lnTo>
                  <a:lnTo>
                    <a:pt x="2213" y="616"/>
                  </a:lnTo>
                  <a:lnTo>
                    <a:pt x="2161" y="616"/>
                  </a:lnTo>
                  <a:lnTo>
                    <a:pt x="2154" y="507"/>
                  </a:lnTo>
                  <a:lnTo>
                    <a:pt x="2161" y="415"/>
                  </a:lnTo>
                  <a:lnTo>
                    <a:pt x="2115" y="277"/>
                  </a:lnTo>
                  <a:lnTo>
                    <a:pt x="2077" y="196"/>
                  </a:lnTo>
                  <a:lnTo>
                    <a:pt x="2039" y="196"/>
                  </a:lnTo>
                  <a:lnTo>
                    <a:pt x="1974" y="196"/>
                  </a:lnTo>
                  <a:lnTo>
                    <a:pt x="1897" y="86"/>
                  </a:lnTo>
                  <a:lnTo>
                    <a:pt x="1807" y="95"/>
                  </a:lnTo>
                  <a:lnTo>
                    <a:pt x="1748" y="77"/>
                  </a:lnTo>
                  <a:lnTo>
                    <a:pt x="1697" y="50"/>
                  </a:lnTo>
                  <a:lnTo>
                    <a:pt x="1651" y="77"/>
                  </a:lnTo>
                  <a:lnTo>
                    <a:pt x="1612" y="95"/>
                  </a:lnTo>
                  <a:lnTo>
                    <a:pt x="1575" y="155"/>
                  </a:lnTo>
                  <a:lnTo>
                    <a:pt x="1542" y="209"/>
                  </a:lnTo>
                  <a:lnTo>
                    <a:pt x="1529" y="273"/>
                  </a:lnTo>
                  <a:lnTo>
                    <a:pt x="1605" y="320"/>
                  </a:lnTo>
                  <a:lnTo>
                    <a:pt x="1618" y="356"/>
                  </a:lnTo>
                  <a:lnTo>
                    <a:pt x="1632" y="411"/>
                  </a:lnTo>
                  <a:lnTo>
                    <a:pt x="1556" y="438"/>
                  </a:lnTo>
                  <a:lnTo>
                    <a:pt x="1504" y="494"/>
                  </a:lnTo>
                  <a:lnTo>
                    <a:pt x="1497" y="567"/>
                  </a:lnTo>
                  <a:lnTo>
                    <a:pt x="1529" y="648"/>
                  </a:lnTo>
                  <a:lnTo>
                    <a:pt x="1535" y="722"/>
                  </a:lnTo>
                  <a:lnTo>
                    <a:pt x="1491" y="713"/>
                  </a:lnTo>
                  <a:lnTo>
                    <a:pt x="1400" y="722"/>
                  </a:lnTo>
                  <a:lnTo>
                    <a:pt x="1381" y="795"/>
                  </a:lnTo>
                  <a:lnTo>
                    <a:pt x="1439" y="777"/>
                  </a:lnTo>
                  <a:lnTo>
                    <a:pt x="1458" y="850"/>
                  </a:lnTo>
                  <a:lnTo>
                    <a:pt x="1529" y="814"/>
                  </a:lnTo>
                  <a:lnTo>
                    <a:pt x="1556" y="896"/>
                  </a:lnTo>
                  <a:lnTo>
                    <a:pt x="1581" y="988"/>
                  </a:lnTo>
                  <a:lnTo>
                    <a:pt x="1632" y="943"/>
                  </a:lnTo>
                  <a:lnTo>
                    <a:pt x="1728" y="915"/>
                  </a:lnTo>
                  <a:lnTo>
                    <a:pt x="1703" y="842"/>
                  </a:lnTo>
                  <a:lnTo>
                    <a:pt x="1670" y="777"/>
                  </a:lnTo>
                  <a:lnTo>
                    <a:pt x="1605" y="767"/>
                  </a:lnTo>
                  <a:lnTo>
                    <a:pt x="1593" y="685"/>
                  </a:lnTo>
                  <a:lnTo>
                    <a:pt x="1645" y="539"/>
                  </a:lnTo>
                  <a:lnTo>
                    <a:pt x="1670" y="694"/>
                  </a:lnTo>
                  <a:lnTo>
                    <a:pt x="1735" y="767"/>
                  </a:lnTo>
                  <a:lnTo>
                    <a:pt x="1728" y="676"/>
                  </a:lnTo>
                  <a:lnTo>
                    <a:pt x="1826" y="576"/>
                  </a:lnTo>
                  <a:lnTo>
                    <a:pt x="1845" y="741"/>
                  </a:lnTo>
                  <a:lnTo>
                    <a:pt x="1936" y="758"/>
                  </a:lnTo>
                  <a:lnTo>
                    <a:pt x="1826" y="823"/>
                  </a:lnTo>
                  <a:lnTo>
                    <a:pt x="1793" y="887"/>
                  </a:lnTo>
                  <a:lnTo>
                    <a:pt x="1897" y="878"/>
                  </a:lnTo>
                  <a:lnTo>
                    <a:pt x="1826" y="951"/>
                  </a:lnTo>
                  <a:lnTo>
                    <a:pt x="1832" y="1069"/>
                  </a:lnTo>
                  <a:lnTo>
                    <a:pt x="1741" y="1097"/>
                  </a:lnTo>
                  <a:lnTo>
                    <a:pt x="1761" y="1198"/>
                  </a:lnTo>
                  <a:lnTo>
                    <a:pt x="1722" y="1336"/>
                  </a:lnTo>
                  <a:lnTo>
                    <a:pt x="1664" y="1289"/>
                  </a:lnTo>
                  <a:lnTo>
                    <a:pt x="1651" y="1390"/>
                  </a:lnTo>
                  <a:lnTo>
                    <a:pt x="1690" y="1509"/>
                  </a:lnTo>
                  <a:lnTo>
                    <a:pt x="1799" y="1490"/>
                  </a:lnTo>
                  <a:lnTo>
                    <a:pt x="1832" y="1536"/>
                  </a:lnTo>
                  <a:lnTo>
                    <a:pt x="1916" y="1527"/>
                  </a:lnTo>
                  <a:lnTo>
                    <a:pt x="1988" y="1527"/>
                  </a:lnTo>
                  <a:lnTo>
                    <a:pt x="2020" y="1546"/>
                  </a:lnTo>
                  <a:lnTo>
                    <a:pt x="2001" y="1609"/>
                  </a:lnTo>
                  <a:lnTo>
                    <a:pt x="1916" y="1619"/>
                  </a:lnTo>
                  <a:lnTo>
                    <a:pt x="1922" y="1683"/>
                  </a:lnTo>
                  <a:lnTo>
                    <a:pt x="1851" y="1673"/>
                  </a:lnTo>
                  <a:lnTo>
                    <a:pt x="1799" y="1701"/>
                  </a:lnTo>
                  <a:lnTo>
                    <a:pt x="1761" y="1757"/>
                  </a:lnTo>
                  <a:lnTo>
                    <a:pt x="1716" y="1802"/>
                  </a:lnTo>
                  <a:lnTo>
                    <a:pt x="1657" y="1757"/>
                  </a:lnTo>
                  <a:lnTo>
                    <a:pt x="1599" y="1692"/>
                  </a:lnTo>
                  <a:lnTo>
                    <a:pt x="1477" y="1637"/>
                  </a:lnTo>
                  <a:lnTo>
                    <a:pt x="1568" y="1609"/>
                  </a:lnTo>
                  <a:lnTo>
                    <a:pt x="1599" y="1546"/>
                  </a:lnTo>
                  <a:lnTo>
                    <a:pt x="1581" y="1462"/>
                  </a:lnTo>
                  <a:lnTo>
                    <a:pt x="1562" y="1400"/>
                  </a:lnTo>
                  <a:lnTo>
                    <a:pt x="1593" y="1327"/>
                  </a:lnTo>
                  <a:lnTo>
                    <a:pt x="1535" y="1271"/>
                  </a:lnTo>
                  <a:lnTo>
                    <a:pt x="1587" y="1160"/>
                  </a:lnTo>
                  <a:lnTo>
                    <a:pt x="1497" y="1188"/>
                  </a:lnTo>
                  <a:lnTo>
                    <a:pt x="1529" y="1125"/>
                  </a:lnTo>
                  <a:lnTo>
                    <a:pt x="1542" y="1050"/>
                  </a:lnTo>
                  <a:lnTo>
                    <a:pt x="1523" y="979"/>
                  </a:lnTo>
                  <a:lnTo>
                    <a:pt x="1485" y="951"/>
                  </a:lnTo>
                  <a:lnTo>
                    <a:pt x="1419" y="951"/>
                  </a:lnTo>
                  <a:lnTo>
                    <a:pt x="1354" y="979"/>
                  </a:lnTo>
                  <a:lnTo>
                    <a:pt x="1354" y="887"/>
                  </a:lnTo>
                  <a:lnTo>
                    <a:pt x="1348" y="804"/>
                  </a:lnTo>
                  <a:lnTo>
                    <a:pt x="1302" y="767"/>
                  </a:lnTo>
                  <a:lnTo>
                    <a:pt x="1277" y="859"/>
                  </a:lnTo>
                  <a:lnTo>
                    <a:pt x="1244" y="758"/>
                  </a:lnTo>
                  <a:lnTo>
                    <a:pt x="1264" y="694"/>
                  </a:lnTo>
                  <a:lnTo>
                    <a:pt x="1316" y="666"/>
                  </a:lnTo>
                  <a:lnTo>
                    <a:pt x="1348" y="603"/>
                  </a:lnTo>
                  <a:lnTo>
                    <a:pt x="1354" y="531"/>
                  </a:lnTo>
                  <a:lnTo>
                    <a:pt x="1302" y="503"/>
                  </a:lnTo>
                  <a:lnTo>
                    <a:pt x="1244" y="531"/>
                  </a:lnTo>
                  <a:lnTo>
                    <a:pt x="1193" y="567"/>
                  </a:lnTo>
                  <a:lnTo>
                    <a:pt x="1141" y="585"/>
                  </a:lnTo>
                  <a:lnTo>
                    <a:pt x="1123" y="557"/>
                  </a:lnTo>
                  <a:lnTo>
                    <a:pt x="1136" y="503"/>
                  </a:lnTo>
                  <a:lnTo>
                    <a:pt x="1160" y="456"/>
                  </a:lnTo>
                  <a:lnTo>
                    <a:pt x="1193" y="411"/>
                  </a:lnTo>
                  <a:lnTo>
                    <a:pt x="1283" y="421"/>
                  </a:lnTo>
                  <a:lnTo>
                    <a:pt x="1335" y="475"/>
                  </a:lnTo>
                  <a:lnTo>
                    <a:pt x="1368" y="402"/>
                  </a:lnTo>
                  <a:lnTo>
                    <a:pt x="1412" y="346"/>
                  </a:lnTo>
                  <a:lnTo>
                    <a:pt x="1454" y="333"/>
                  </a:lnTo>
                  <a:lnTo>
                    <a:pt x="1477" y="273"/>
                  </a:lnTo>
                  <a:lnTo>
                    <a:pt x="1471" y="183"/>
                  </a:lnTo>
                  <a:lnTo>
                    <a:pt x="1439" y="119"/>
                  </a:lnTo>
                  <a:lnTo>
                    <a:pt x="1393" y="45"/>
                  </a:lnTo>
                  <a:lnTo>
                    <a:pt x="1341" y="0"/>
                  </a:lnTo>
                  <a:lnTo>
                    <a:pt x="1283" y="54"/>
                  </a:lnTo>
                  <a:lnTo>
                    <a:pt x="1258" y="63"/>
                  </a:lnTo>
                  <a:lnTo>
                    <a:pt x="1231" y="127"/>
                  </a:lnTo>
                  <a:lnTo>
                    <a:pt x="1187" y="73"/>
                  </a:lnTo>
                  <a:lnTo>
                    <a:pt x="1123" y="69"/>
                  </a:lnTo>
                  <a:lnTo>
                    <a:pt x="1094" y="104"/>
                  </a:lnTo>
                  <a:lnTo>
                    <a:pt x="1084" y="160"/>
                  </a:lnTo>
                  <a:lnTo>
                    <a:pt x="1057" y="164"/>
                  </a:lnTo>
                  <a:lnTo>
                    <a:pt x="1048" y="223"/>
                  </a:lnTo>
                </a:path>
              </a:pathLst>
            </a:custGeom>
            <a:solidFill>
              <a:srgbClr val="5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pic>
          <p:nvPicPr>
            <p:cNvPr id="18443" name="Picture 9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" y="1968"/>
              <a:ext cx="372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4" name="Picture 10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9" y="2104"/>
              <a:ext cx="370" cy="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5" name="Line 11"/>
            <p:cNvSpPr>
              <a:spLocks noChangeShapeType="1"/>
            </p:cNvSpPr>
            <p:nvPr/>
          </p:nvSpPr>
          <p:spPr bwMode="auto">
            <a:xfrm>
              <a:off x="431" y="1205"/>
              <a:ext cx="251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pic>
          <p:nvPicPr>
            <p:cNvPr id="18446" name="Picture 12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2" y="2090"/>
              <a:ext cx="373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7" name="Picture 13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6" y="2115"/>
              <a:ext cx="372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8" name="Line 14"/>
            <p:cNvSpPr>
              <a:spLocks noChangeShapeType="1"/>
            </p:cNvSpPr>
            <p:nvPr/>
          </p:nvSpPr>
          <p:spPr bwMode="auto">
            <a:xfrm>
              <a:off x="264" y="3930"/>
              <a:ext cx="28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8449" name="Freeform 15"/>
            <p:cNvSpPr>
              <a:spLocks/>
            </p:cNvSpPr>
            <p:nvPr/>
          </p:nvSpPr>
          <p:spPr bwMode="auto">
            <a:xfrm>
              <a:off x="534" y="3736"/>
              <a:ext cx="183" cy="189"/>
            </a:xfrm>
            <a:custGeom>
              <a:avLst/>
              <a:gdLst>
                <a:gd name="T0" fmla="*/ 98 w 183"/>
                <a:gd name="T1" fmla="*/ 20 h 189"/>
                <a:gd name="T2" fmla="*/ 106 w 183"/>
                <a:gd name="T3" fmla="*/ 14 h 189"/>
                <a:gd name="T4" fmla="*/ 112 w 183"/>
                <a:gd name="T5" fmla="*/ 8 h 189"/>
                <a:gd name="T6" fmla="*/ 119 w 183"/>
                <a:gd name="T7" fmla="*/ 2 h 189"/>
                <a:gd name="T8" fmla="*/ 126 w 183"/>
                <a:gd name="T9" fmla="*/ 1 h 189"/>
                <a:gd name="T10" fmla="*/ 135 w 183"/>
                <a:gd name="T11" fmla="*/ 1 h 189"/>
                <a:gd name="T12" fmla="*/ 144 w 183"/>
                <a:gd name="T13" fmla="*/ 2 h 189"/>
                <a:gd name="T14" fmla="*/ 153 w 183"/>
                <a:gd name="T15" fmla="*/ 5 h 189"/>
                <a:gd name="T16" fmla="*/ 161 w 183"/>
                <a:gd name="T17" fmla="*/ 10 h 189"/>
                <a:gd name="T18" fmla="*/ 167 w 183"/>
                <a:gd name="T19" fmla="*/ 17 h 189"/>
                <a:gd name="T20" fmla="*/ 173 w 183"/>
                <a:gd name="T21" fmla="*/ 26 h 189"/>
                <a:gd name="T22" fmla="*/ 178 w 183"/>
                <a:gd name="T23" fmla="*/ 36 h 189"/>
                <a:gd name="T24" fmla="*/ 180 w 183"/>
                <a:gd name="T25" fmla="*/ 45 h 189"/>
                <a:gd name="T26" fmla="*/ 182 w 183"/>
                <a:gd name="T27" fmla="*/ 57 h 189"/>
                <a:gd name="T28" fmla="*/ 182 w 183"/>
                <a:gd name="T29" fmla="*/ 69 h 189"/>
                <a:gd name="T30" fmla="*/ 180 w 183"/>
                <a:gd name="T31" fmla="*/ 84 h 189"/>
                <a:gd name="T32" fmla="*/ 178 w 183"/>
                <a:gd name="T33" fmla="*/ 94 h 189"/>
                <a:gd name="T34" fmla="*/ 174 w 183"/>
                <a:gd name="T35" fmla="*/ 105 h 189"/>
                <a:gd name="T36" fmla="*/ 171 w 183"/>
                <a:gd name="T37" fmla="*/ 116 h 189"/>
                <a:gd name="T38" fmla="*/ 166 w 183"/>
                <a:gd name="T39" fmla="*/ 128 h 189"/>
                <a:gd name="T40" fmla="*/ 160 w 183"/>
                <a:gd name="T41" fmla="*/ 137 h 189"/>
                <a:gd name="T42" fmla="*/ 153 w 183"/>
                <a:gd name="T43" fmla="*/ 146 h 189"/>
                <a:gd name="T44" fmla="*/ 143 w 183"/>
                <a:gd name="T45" fmla="*/ 160 h 189"/>
                <a:gd name="T46" fmla="*/ 134 w 183"/>
                <a:gd name="T47" fmla="*/ 172 h 189"/>
                <a:gd name="T48" fmla="*/ 118 w 183"/>
                <a:gd name="T49" fmla="*/ 182 h 189"/>
                <a:gd name="T50" fmla="*/ 102 w 183"/>
                <a:gd name="T51" fmla="*/ 188 h 189"/>
                <a:gd name="T52" fmla="*/ 93 w 183"/>
                <a:gd name="T53" fmla="*/ 186 h 189"/>
                <a:gd name="T54" fmla="*/ 83 w 183"/>
                <a:gd name="T55" fmla="*/ 184 h 189"/>
                <a:gd name="T56" fmla="*/ 73 w 183"/>
                <a:gd name="T57" fmla="*/ 185 h 189"/>
                <a:gd name="T58" fmla="*/ 63 w 183"/>
                <a:gd name="T59" fmla="*/ 184 h 189"/>
                <a:gd name="T60" fmla="*/ 55 w 183"/>
                <a:gd name="T61" fmla="*/ 180 h 189"/>
                <a:gd name="T62" fmla="*/ 37 w 183"/>
                <a:gd name="T63" fmla="*/ 156 h 189"/>
                <a:gd name="T64" fmla="*/ 27 w 183"/>
                <a:gd name="T65" fmla="*/ 144 h 189"/>
                <a:gd name="T66" fmla="*/ 21 w 183"/>
                <a:gd name="T67" fmla="*/ 134 h 189"/>
                <a:gd name="T68" fmla="*/ 14 w 183"/>
                <a:gd name="T69" fmla="*/ 124 h 189"/>
                <a:gd name="T70" fmla="*/ 8 w 183"/>
                <a:gd name="T71" fmla="*/ 112 h 189"/>
                <a:gd name="T72" fmla="*/ 4 w 183"/>
                <a:gd name="T73" fmla="*/ 101 h 189"/>
                <a:gd name="T74" fmla="*/ 1 w 183"/>
                <a:gd name="T75" fmla="*/ 90 h 189"/>
                <a:gd name="T76" fmla="*/ 0 w 183"/>
                <a:gd name="T77" fmla="*/ 78 h 189"/>
                <a:gd name="T78" fmla="*/ 0 w 183"/>
                <a:gd name="T79" fmla="*/ 66 h 189"/>
                <a:gd name="T80" fmla="*/ 1 w 183"/>
                <a:gd name="T81" fmla="*/ 54 h 189"/>
                <a:gd name="T82" fmla="*/ 3 w 183"/>
                <a:gd name="T83" fmla="*/ 42 h 189"/>
                <a:gd name="T84" fmla="*/ 7 w 183"/>
                <a:gd name="T85" fmla="*/ 33 h 189"/>
                <a:gd name="T86" fmla="*/ 13 w 183"/>
                <a:gd name="T87" fmla="*/ 24 h 189"/>
                <a:gd name="T88" fmla="*/ 20 w 183"/>
                <a:gd name="T89" fmla="*/ 16 h 189"/>
                <a:gd name="T90" fmla="*/ 29 w 183"/>
                <a:gd name="T91" fmla="*/ 8 h 189"/>
                <a:gd name="T92" fmla="*/ 40 w 183"/>
                <a:gd name="T93" fmla="*/ 2 h 189"/>
                <a:gd name="T94" fmla="*/ 49 w 183"/>
                <a:gd name="T95" fmla="*/ 1 h 189"/>
                <a:gd name="T96" fmla="*/ 59 w 183"/>
                <a:gd name="T97" fmla="*/ 1 h 189"/>
                <a:gd name="T98" fmla="*/ 67 w 183"/>
                <a:gd name="T99" fmla="*/ 4 h 189"/>
                <a:gd name="T100" fmla="*/ 74 w 183"/>
                <a:gd name="T101" fmla="*/ 8 h 189"/>
                <a:gd name="T102" fmla="*/ 80 w 183"/>
                <a:gd name="T103" fmla="*/ 14 h 189"/>
                <a:gd name="T104" fmla="*/ 87 w 183"/>
                <a:gd name="T105" fmla="*/ 20 h 1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189"/>
                <a:gd name="T161" fmla="*/ 183 w 183"/>
                <a:gd name="T162" fmla="*/ 189 h 1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189">
                  <a:moveTo>
                    <a:pt x="92" y="21"/>
                  </a:moveTo>
                  <a:lnTo>
                    <a:pt x="98" y="20"/>
                  </a:lnTo>
                  <a:lnTo>
                    <a:pt x="101" y="17"/>
                  </a:lnTo>
                  <a:lnTo>
                    <a:pt x="106" y="14"/>
                  </a:lnTo>
                  <a:lnTo>
                    <a:pt x="110" y="12"/>
                  </a:lnTo>
                  <a:lnTo>
                    <a:pt x="112" y="8"/>
                  </a:lnTo>
                  <a:lnTo>
                    <a:pt x="117" y="5"/>
                  </a:lnTo>
                  <a:lnTo>
                    <a:pt x="119" y="2"/>
                  </a:lnTo>
                  <a:lnTo>
                    <a:pt x="123" y="2"/>
                  </a:lnTo>
                  <a:lnTo>
                    <a:pt x="126" y="1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40" y="1"/>
                  </a:lnTo>
                  <a:lnTo>
                    <a:pt x="144" y="2"/>
                  </a:lnTo>
                  <a:lnTo>
                    <a:pt x="149" y="4"/>
                  </a:lnTo>
                  <a:lnTo>
                    <a:pt x="153" y="5"/>
                  </a:lnTo>
                  <a:lnTo>
                    <a:pt x="156" y="8"/>
                  </a:lnTo>
                  <a:lnTo>
                    <a:pt x="161" y="10"/>
                  </a:lnTo>
                  <a:lnTo>
                    <a:pt x="165" y="13"/>
                  </a:lnTo>
                  <a:lnTo>
                    <a:pt x="167" y="17"/>
                  </a:lnTo>
                  <a:lnTo>
                    <a:pt x="171" y="21"/>
                  </a:lnTo>
                  <a:lnTo>
                    <a:pt x="173" y="26"/>
                  </a:lnTo>
                  <a:lnTo>
                    <a:pt x="176" y="30"/>
                  </a:lnTo>
                  <a:lnTo>
                    <a:pt x="178" y="36"/>
                  </a:lnTo>
                  <a:lnTo>
                    <a:pt x="179" y="40"/>
                  </a:lnTo>
                  <a:lnTo>
                    <a:pt x="180" y="45"/>
                  </a:lnTo>
                  <a:lnTo>
                    <a:pt x="182" y="50"/>
                  </a:lnTo>
                  <a:lnTo>
                    <a:pt x="182" y="57"/>
                  </a:lnTo>
                  <a:lnTo>
                    <a:pt x="182" y="61"/>
                  </a:lnTo>
                  <a:lnTo>
                    <a:pt x="182" y="69"/>
                  </a:lnTo>
                  <a:lnTo>
                    <a:pt x="182" y="77"/>
                  </a:lnTo>
                  <a:lnTo>
                    <a:pt x="180" y="84"/>
                  </a:lnTo>
                  <a:lnTo>
                    <a:pt x="179" y="90"/>
                  </a:lnTo>
                  <a:lnTo>
                    <a:pt x="178" y="94"/>
                  </a:lnTo>
                  <a:lnTo>
                    <a:pt x="177" y="100"/>
                  </a:lnTo>
                  <a:lnTo>
                    <a:pt x="174" y="105"/>
                  </a:lnTo>
                  <a:lnTo>
                    <a:pt x="173" y="110"/>
                  </a:lnTo>
                  <a:lnTo>
                    <a:pt x="171" y="116"/>
                  </a:lnTo>
                  <a:lnTo>
                    <a:pt x="168" y="122"/>
                  </a:lnTo>
                  <a:lnTo>
                    <a:pt x="166" y="128"/>
                  </a:lnTo>
                  <a:lnTo>
                    <a:pt x="162" y="133"/>
                  </a:lnTo>
                  <a:lnTo>
                    <a:pt x="160" y="137"/>
                  </a:lnTo>
                  <a:lnTo>
                    <a:pt x="156" y="141"/>
                  </a:lnTo>
                  <a:lnTo>
                    <a:pt x="153" y="146"/>
                  </a:lnTo>
                  <a:lnTo>
                    <a:pt x="148" y="153"/>
                  </a:lnTo>
                  <a:lnTo>
                    <a:pt x="143" y="160"/>
                  </a:lnTo>
                  <a:lnTo>
                    <a:pt x="140" y="165"/>
                  </a:lnTo>
                  <a:lnTo>
                    <a:pt x="134" y="172"/>
                  </a:lnTo>
                  <a:lnTo>
                    <a:pt x="128" y="177"/>
                  </a:lnTo>
                  <a:lnTo>
                    <a:pt x="118" y="182"/>
                  </a:lnTo>
                  <a:lnTo>
                    <a:pt x="110" y="186"/>
                  </a:lnTo>
                  <a:lnTo>
                    <a:pt x="102" y="188"/>
                  </a:lnTo>
                  <a:lnTo>
                    <a:pt x="98" y="188"/>
                  </a:lnTo>
                  <a:lnTo>
                    <a:pt x="93" y="186"/>
                  </a:lnTo>
                  <a:lnTo>
                    <a:pt x="88" y="185"/>
                  </a:lnTo>
                  <a:lnTo>
                    <a:pt x="83" y="184"/>
                  </a:lnTo>
                  <a:lnTo>
                    <a:pt x="80" y="184"/>
                  </a:lnTo>
                  <a:lnTo>
                    <a:pt x="73" y="185"/>
                  </a:lnTo>
                  <a:lnTo>
                    <a:pt x="67" y="185"/>
                  </a:lnTo>
                  <a:lnTo>
                    <a:pt x="63" y="184"/>
                  </a:lnTo>
                  <a:lnTo>
                    <a:pt x="57" y="181"/>
                  </a:lnTo>
                  <a:lnTo>
                    <a:pt x="55" y="180"/>
                  </a:lnTo>
                  <a:lnTo>
                    <a:pt x="49" y="173"/>
                  </a:lnTo>
                  <a:lnTo>
                    <a:pt x="37" y="156"/>
                  </a:lnTo>
                  <a:lnTo>
                    <a:pt x="32" y="149"/>
                  </a:lnTo>
                  <a:lnTo>
                    <a:pt x="27" y="144"/>
                  </a:lnTo>
                  <a:lnTo>
                    <a:pt x="25" y="138"/>
                  </a:lnTo>
                  <a:lnTo>
                    <a:pt x="21" y="134"/>
                  </a:lnTo>
                  <a:lnTo>
                    <a:pt x="17" y="129"/>
                  </a:lnTo>
                  <a:lnTo>
                    <a:pt x="14" y="124"/>
                  </a:lnTo>
                  <a:lnTo>
                    <a:pt x="10" y="117"/>
                  </a:lnTo>
                  <a:lnTo>
                    <a:pt x="8" y="112"/>
                  </a:lnTo>
                  <a:lnTo>
                    <a:pt x="7" y="108"/>
                  </a:lnTo>
                  <a:lnTo>
                    <a:pt x="4" y="101"/>
                  </a:lnTo>
                  <a:lnTo>
                    <a:pt x="2" y="94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8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8"/>
                  </a:lnTo>
                  <a:lnTo>
                    <a:pt x="13" y="24"/>
                  </a:lnTo>
                  <a:lnTo>
                    <a:pt x="17" y="18"/>
                  </a:lnTo>
                  <a:lnTo>
                    <a:pt x="20" y="16"/>
                  </a:lnTo>
                  <a:lnTo>
                    <a:pt x="25" y="12"/>
                  </a:lnTo>
                  <a:lnTo>
                    <a:pt x="29" y="8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3" y="1"/>
                  </a:lnTo>
                  <a:lnTo>
                    <a:pt x="59" y="1"/>
                  </a:lnTo>
                  <a:lnTo>
                    <a:pt x="64" y="2"/>
                  </a:lnTo>
                  <a:lnTo>
                    <a:pt x="67" y="4"/>
                  </a:lnTo>
                  <a:lnTo>
                    <a:pt x="70" y="5"/>
                  </a:lnTo>
                  <a:lnTo>
                    <a:pt x="74" y="8"/>
                  </a:lnTo>
                  <a:lnTo>
                    <a:pt x="76" y="12"/>
                  </a:lnTo>
                  <a:lnTo>
                    <a:pt x="80" y="14"/>
                  </a:lnTo>
                  <a:lnTo>
                    <a:pt x="83" y="17"/>
                  </a:lnTo>
                  <a:lnTo>
                    <a:pt x="87" y="20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450" name="Freeform 16"/>
            <p:cNvSpPr>
              <a:spLocks/>
            </p:cNvSpPr>
            <p:nvPr/>
          </p:nvSpPr>
          <p:spPr bwMode="auto">
            <a:xfrm>
              <a:off x="537" y="3743"/>
              <a:ext cx="171" cy="178"/>
            </a:xfrm>
            <a:custGeom>
              <a:avLst/>
              <a:gdLst>
                <a:gd name="T0" fmla="*/ 91 w 171"/>
                <a:gd name="T1" fmla="*/ 17 h 178"/>
                <a:gd name="T2" fmla="*/ 98 w 171"/>
                <a:gd name="T3" fmla="*/ 13 h 178"/>
                <a:gd name="T4" fmla="*/ 104 w 171"/>
                <a:gd name="T5" fmla="*/ 6 h 178"/>
                <a:gd name="T6" fmla="*/ 112 w 171"/>
                <a:gd name="T7" fmla="*/ 2 h 178"/>
                <a:gd name="T8" fmla="*/ 118 w 171"/>
                <a:gd name="T9" fmla="*/ 0 h 178"/>
                <a:gd name="T10" fmla="*/ 126 w 171"/>
                <a:gd name="T11" fmla="*/ 0 h 178"/>
                <a:gd name="T12" fmla="*/ 135 w 171"/>
                <a:gd name="T13" fmla="*/ 1 h 178"/>
                <a:gd name="T14" fmla="*/ 143 w 171"/>
                <a:gd name="T15" fmla="*/ 4 h 178"/>
                <a:gd name="T16" fmla="*/ 151 w 171"/>
                <a:gd name="T17" fmla="*/ 9 h 178"/>
                <a:gd name="T18" fmla="*/ 156 w 171"/>
                <a:gd name="T19" fmla="*/ 16 h 178"/>
                <a:gd name="T20" fmla="*/ 161 w 171"/>
                <a:gd name="T21" fmla="*/ 22 h 178"/>
                <a:gd name="T22" fmla="*/ 166 w 171"/>
                <a:gd name="T23" fmla="*/ 32 h 178"/>
                <a:gd name="T24" fmla="*/ 168 w 171"/>
                <a:gd name="T25" fmla="*/ 43 h 178"/>
                <a:gd name="T26" fmla="*/ 170 w 171"/>
                <a:gd name="T27" fmla="*/ 52 h 178"/>
                <a:gd name="T28" fmla="*/ 170 w 171"/>
                <a:gd name="T29" fmla="*/ 64 h 178"/>
                <a:gd name="T30" fmla="*/ 168 w 171"/>
                <a:gd name="T31" fmla="*/ 78 h 178"/>
                <a:gd name="T32" fmla="*/ 166 w 171"/>
                <a:gd name="T33" fmla="*/ 89 h 178"/>
                <a:gd name="T34" fmla="*/ 162 w 171"/>
                <a:gd name="T35" fmla="*/ 99 h 178"/>
                <a:gd name="T36" fmla="*/ 159 w 171"/>
                <a:gd name="T37" fmla="*/ 110 h 178"/>
                <a:gd name="T38" fmla="*/ 155 w 171"/>
                <a:gd name="T39" fmla="*/ 121 h 178"/>
                <a:gd name="T40" fmla="*/ 149 w 171"/>
                <a:gd name="T41" fmla="*/ 129 h 178"/>
                <a:gd name="T42" fmla="*/ 142 w 171"/>
                <a:gd name="T43" fmla="*/ 139 h 178"/>
                <a:gd name="T44" fmla="*/ 133 w 171"/>
                <a:gd name="T45" fmla="*/ 151 h 178"/>
                <a:gd name="T46" fmla="*/ 126 w 171"/>
                <a:gd name="T47" fmla="*/ 162 h 178"/>
                <a:gd name="T48" fmla="*/ 110 w 171"/>
                <a:gd name="T49" fmla="*/ 172 h 178"/>
                <a:gd name="T50" fmla="*/ 96 w 171"/>
                <a:gd name="T51" fmla="*/ 177 h 178"/>
                <a:gd name="T52" fmla="*/ 86 w 171"/>
                <a:gd name="T53" fmla="*/ 177 h 178"/>
                <a:gd name="T54" fmla="*/ 78 w 171"/>
                <a:gd name="T55" fmla="*/ 174 h 178"/>
                <a:gd name="T56" fmla="*/ 68 w 171"/>
                <a:gd name="T57" fmla="*/ 175 h 178"/>
                <a:gd name="T58" fmla="*/ 59 w 171"/>
                <a:gd name="T59" fmla="*/ 174 h 178"/>
                <a:gd name="T60" fmla="*/ 50 w 171"/>
                <a:gd name="T61" fmla="*/ 170 h 178"/>
                <a:gd name="T62" fmla="*/ 34 w 171"/>
                <a:gd name="T63" fmla="*/ 148 h 178"/>
                <a:gd name="T64" fmla="*/ 25 w 171"/>
                <a:gd name="T65" fmla="*/ 136 h 178"/>
                <a:gd name="T66" fmla="*/ 20 w 171"/>
                <a:gd name="T67" fmla="*/ 127 h 178"/>
                <a:gd name="T68" fmla="*/ 14 w 171"/>
                <a:gd name="T69" fmla="*/ 117 h 178"/>
                <a:gd name="T70" fmla="*/ 8 w 171"/>
                <a:gd name="T71" fmla="*/ 106 h 178"/>
                <a:gd name="T72" fmla="*/ 3 w 171"/>
                <a:gd name="T73" fmla="*/ 94 h 178"/>
                <a:gd name="T74" fmla="*/ 1 w 171"/>
                <a:gd name="T75" fmla="*/ 85 h 178"/>
                <a:gd name="T76" fmla="*/ 0 w 171"/>
                <a:gd name="T77" fmla="*/ 74 h 178"/>
                <a:gd name="T78" fmla="*/ 0 w 171"/>
                <a:gd name="T79" fmla="*/ 62 h 178"/>
                <a:gd name="T80" fmla="*/ 1 w 171"/>
                <a:gd name="T81" fmla="*/ 51 h 178"/>
                <a:gd name="T82" fmla="*/ 3 w 171"/>
                <a:gd name="T83" fmla="*/ 40 h 178"/>
                <a:gd name="T84" fmla="*/ 7 w 171"/>
                <a:gd name="T85" fmla="*/ 29 h 178"/>
                <a:gd name="T86" fmla="*/ 13 w 171"/>
                <a:gd name="T87" fmla="*/ 21 h 178"/>
                <a:gd name="T88" fmla="*/ 19 w 171"/>
                <a:gd name="T89" fmla="*/ 13 h 178"/>
                <a:gd name="T90" fmla="*/ 27 w 171"/>
                <a:gd name="T91" fmla="*/ 6 h 178"/>
                <a:gd name="T92" fmla="*/ 38 w 171"/>
                <a:gd name="T93" fmla="*/ 2 h 178"/>
                <a:gd name="T94" fmla="*/ 45 w 171"/>
                <a:gd name="T95" fmla="*/ 0 h 178"/>
                <a:gd name="T96" fmla="*/ 55 w 171"/>
                <a:gd name="T97" fmla="*/ 0 h 178"/>
                <a:gd name="T98" fmla="*/ 62 w 171"/>
                <a:gd name="T99" fmla="*/ 2 h 178"/>
                <a:gd name="T100" fmla="*/ 68 w 171"/>
                <a:gd name="T101" fmla="*/ 6 h 178"/>
                <a:gd name="T102" fmla="*/ 74 w 171"/>
                <a:gd name="T103" fmla="*/ 13 h 178"/>
                <a:gd name="T104" fmla="*/ 80 w 171"/>
                <a:gd name="T105" fmla="*/ 17 h 17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8"/>
                <a:gd name="T161" fmla="*/ 171 w 171"/>
                <a:gd name="T162" fmla="*/ 178 h 17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8">
                  <a:moveTo>
                    <a:pt x="86" y="18"/>
                  </a:moveTo>
                  <a:lnTo>
                    <a:pt x="91" y="17"/>
                  </a:lnTo>
                  <a:lnTo>
                    <a:pt x="96" y="16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4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4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2"/>
                  </a:lnTo>
                  <a:lnTo>
                    <a:pt x="156" y="16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8"/>
                  </a:lnTo>
                  <a:lnTo>
                    <a:pt x="166" y="32"/>
                  </a:lnTo>
                  <a:lnTo>
                    <a:pt x="167" y="36"/>
                  </a:lnTo>
                  <a:lnTo>
                    <a:pt x="168" y="43"/>
                  </a:lnTo>
                  <a:lnTo>
                    <a:pt x="168" y="47"/>
                  </a:lnTo>
                  <a:lnTo>
                    <a:pt x="170" y="52"/>
                  </a:lnTo>
                  <a:lnTo>
                    <a:pt x="170" y="56"/>
                  </a:lnTo>
                  <a:lnTo>
                    <a:pt x="170" y="64"/>
                  </a:lnTo>
                  <a:lnTo>
                    <a:pt x="168" y="72"/>
                  </a:lnTo>
                  <a:lnTo>
                    <a:pt x="168" y="78"/>
                  </a:lnTo>
                  <a:lnTo>
                    <a:pt x="167" y="85"/>
                  </a:lnTo>
                  <a:lnTo>
                    <a:pt x="166" y="89"/>
                  </a:lnTo>
                  <a:lnTo>
                    <a:pt x="165" y="94"/>
                  </a:lnTo>
                  <a:lnTo>
                    <a:pt x="162" y="99"/>
                  </a:lnTo>
                  <a:lnTo>
                    <a:pt x="161" y="105"/>
                  </a:lnTo>
                  <a:lnTo>
                    <a:pt x="159" y="110"/>
                  </a:lnTo>
                  <a:lnTo>
                    <a:pt x="156" y="116"/>
                  </a:lnTo>
                  <a:lnTo>
                    <a:pt x="155" y="121"/>
                  </a:lnTo>
                  <a:lnTo>
                    <a:pt x="153" y="125"/>
                  </a:lnTo>
                  <a:lnTo>
                    <a:pt x="149" y="129"/>
                  </a:lnTo>
                  <a:lnTo>
                    <a:pt x="147" y="133"/>
                  </a:lnTo>
                  <a:lnTo>
                    <a:pt x="142" y="139"/>
                  </a:lnTo>
                  <a:lnTo>
                    <a:pt x="138" y="145"/>
                  </a:lnTo>
                  <a:lnTo>
                    <a:pt x="133" y="151"/>
                  </a:lnTo>
                  <a:lnTo>
                    <a:pt x="130" y="156"/>
                  </a:lnTo>
                  <a:lnTo>
                    <a:pt x="126" y="162"/>
                  </a:lnTo>
                  <a:lnTo>
                    <a:pt x="119" y="167"/>
                  </a:lnTo>
                  <a:lnTo>
                    <a:pt x="110" y="172"/>
                  </a:lnTo>
                  <a:lnTo>
                    <a:pt x="102" y="177"/>
                  </a:lnTo>
                  <a:lnTo>
                    <a:pt x="96" y="177"/>
                  </a:lnTo>
                  <a:lnTo>
                    <a:pt x="91" y="177"/>
                  </a:lnTo>
                  <a:lnTo>
                    <a:pt x="86" y="177"/>
                  </a:lnTo>
                  <a:lnTo>
                    <a:pt x="81" y="175"/>
                  </a:lnTo>
                  <a:lnTo>
                    <a:pt x="78" y="174"/>
                  </a:lnTo>
                  <a:lnTo>
                    <a:pt x="73" y="174"/>
                  </a:lnTo>
                  <a:lnTo>
                    <a:pt x="68" y="175"/>
                  </a:lnTo>
                  <a:lnTo>
                    <a:pt x="62" y="175"/>
                  </a:lnTo>
                  <a:lnTo>
                    <a:pt x="59" y="174"/>
                  </a:lnTo>
                  <a:lnTo>
                    <a:pt x="53" y="171"/>
                  </a:lnTo>
                  <a:lnTo>
                    <a:pt x="50" y="170"/>
                  </a:lnTo>
                  <a:lnTo>
                    <a:pt x="44" y="163"/>
                  </a:lnTo>
                  <a:lnTo>
                    <a:pt x="34" y="148"/>
                  </a:lnTo>
                  <a:lnTo>
                    <a:pt x="30" y="141"/>
                  </a:lnTo>
                  <a:lnTo>
                    <a:pt x="25" y="136"/>
                  </a:lnTo>
                  <a:lnTo>
                    <a:pt x="22" y="131"/>
                  </a:lnTo>
                  <a:lnTo>
                    <a:pt x="20" y="127"/>
                  </a:lnTo>
                  <a:lnTo>
                    <a:pt x="16" y="122"/>
                  </a:lnTo>
                  <a:lnTo>
                    <a:pt x="14" y="117"/>
                  </a:lnTo>
                  <a:lnTo>
                    <a:pt x="9" y="110"/>
                  </a:lnTo>
                  <a:lnTo>
                    <a:pt x="8" y="106"/>
                  </a:lnTo>
                  <a:lnTo>
                    <a:pt x="7" y="101"/>
                  </a:lnTo>
                  <a:lnTo>
                    <a:pt x="3" y="94"/>
                  </a:lnTo>
                  <a:lnTo>
                    <a:pt x="2" y="89"/>
                  </a:lnTo>
                  <a:lnTo>
                    <a:pt x="1" y="85"/>
                  </a:lnTo>
                  <a:lnTo>
                    <a:pt x="0" y="79"/>
                  </a:lnTo>
                  <a:lnTo>
                    <a:pt x="0" y="74"/>
                  </a:lnTo>
                  <a:lnTo>
                    <a:pt x="0" y="68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1" y="51"/>
                  </a:lnTo>
                  <a:lnTo>
                    <a:pt x="2" y="45"/>
                  </a:lnTo>
                  <a:lnTo>
                    <a:pt x="3" y="40"/>
                  </a:lnTo>
                  <a:lnTo>
                    <a:pt x="4" y="35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7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6"/>
                  </a:lnTo>
                  <a:lnTo>
                    <a:pt x="80" y="17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451" name="Group 17"/>
            <p:cNvGrpSpPr>
              <a:grpSpLocks/>
            </p:cNvGrpSpPr>
            <p:nvPr/>
          </p:nvGrpSpPr>
          <p:grpSpPr bwMode="auto">
            <a:xfrm>
              <a:off x="547" y="3745"/>
              <a:ext cx="154" cy="139"/>
              <a:chOff x="547" y="3745"/>
              <a:chExt cx="154" cy="139"/>
            </a:xfrm>
          </p:grpSpPr>
          <p:sp>
            <p:nvSpPr>
              <p:cNvPr id="18932" name="Oval 18"/>
              <p:cNvSpPr>
                <a:spLocks noChangeArrowheads="1"/>
              </p:cNvSpPr>
              <p:nvPr/>
            </p:nvSpPr>
            <p:spPr bwMode="auto">
              <a:xfrm>
                <a:off x="622" y="3745"/>
                <a:ext cx="79" cy="117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933" name="Oval 19"/>
              <p:cNvSpPr>
                <a:spLocks noChangeArrowheads="1"/>
              </p:cNvSpPr>
              <p:nvPr/>
            </p:nvSpPr>
            <p:spPr bwMode="auto">
              <a:xfrm>
                <a:off x="547" y="3752"/>
                <a:ext cx="90" cy="132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52" name="Group 20"/>
            <p:cNvGrpSpPr>
              <a:grpSpLocks/>
            </p:cNvGrpSpPr>
            <p:nvPr/>
          </p:nvGrpSpPr>
          <p:grpSpPr bwMode="auto">
            <a:xfrm>
              <a:off x="653" y="3743"/>
              <a:ext cx="35" cy="35"/>
              <a:chOff x="653" y="3743"/>
              <a:chExt cx="35" cy="35"/>
            </a:xfrm>
          </p:grpSpPr>
          <p:sp>
            <p:nvSpPr>
              <p:cNvPr id="18929" name="Oval 21"/>
              <p:cNvSpPr>
                <a:spLocks noChangeArrowheads="1"/>
              </p:cNvSpPr>
              <p:nvPr/>
            </p:nvSpPr>
            <p:spPr bwMode="auto">
              <a:xfrm>
                <a:off x="653" y="3745"/>
                <a:ext cx="35" cy="33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930" name="Oval 22"/>
              <p:cNvSpPr>
                <a:spLocks noChangeArrowheads="1"/>
              </p:cNvSpPr>
              <p:nvPr/>
            </p:nvSpPr>
            <p:spPr bwMode="auto">
              <a:xfrm>
                <a:off x="668" y="3743"/>
                <a:ext cx="20" cy="25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931" name="Oval 23"/>
              <p:cNvSpPr>
                <a:spLocks noChangeArrowheads="1"/>
              </p:cNvSpPr>
              <p:nvPr/>
            </p:nvSpPr>
            <p:spPr bwMode="auto">
              <a:xfrm>
                <a:off x="665" y="3743"/>
                <a:ext cx="19" cy="25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53" name="Group 24"/>
            <p:cNvGrpSpPr>
              <a:grpSpLocks/>
            </p:cNvGrpSpPr>
            <p:nvPr/>
          </p:nvGrpSpPr>
          <p:grpSpPr bwMode="auto">
            <a:xfrm>
              <a:off x="559" y="3694"/>
              <a:ext cx="70" cy="40"/>
              <a:chOff x="559" y="3694"/>
              <a:chExt cx="70" cy="40"/>
            </a:xfrm>
          </p:grpSpPr>
          <p:sp>
            <p:nvSpPr>
              <p:cNvPr id="18927" name="Freeform 25"/>
              <p:cNvSpPr>
                <a:spLocks/>
              </p:cNvSpPr>
              <p:nvPr/>
            </p:nvSpPr>
            <p:spPr bwMode="auto">
              <a:xfrm>
                <a:off x="559" y="3694"/>
                <a:ext cx="70" cy="33"/>
              </a:xfrm>
              <a:custGeom>
                <a:avLst/>
                <a:gdLst>
                  <a:gd name="T0" fmla="*/ 0 w 70"/>
                  <a:gd name="T1" fmla="*/ 22 h 33"/>
                  <a:gd name="T2" fmla="*/ 3 w 70"/>
                  <a:gd name="T3" fmla="*/ 18 h 33"/>
                  <a:gd name="T4" fmla="*/ 6 w 70"/>
                  <a:gd name="T5" fmla="*/ 18 h 33"/>
                  <a:gd name="T6" fmla="*/ 8 w 70"/>
                  <a:gd name="T7" fmla="*/ 16 h 33"/>
                  <a:gd name="T8" fmla="*/ 12 w 70"/>
                  <a:gd name="T9" fmla="*/ 15 h 33"/>
                  <a:gd name="T10" fmla="*/ 16 w 70"/>
                  <a:gd name="T11" fmla="*/ 15 h 33"/>
                  <a:gd name="T12" fmla="*/ 18 w 70"/>
                  <a:gd name="T13" fmla="*/ 16 h 33"/>
                  <a:gd name="T14" fmla="*/ 20 w 70"/>
                  <a:gd name="T15" fmla="*/ 18 h 33"/>
                  <a:gd name="T16" fmla="*/ 23 w 70"/>
                  <a:gd name="T17" fmla="*/ 22 h 33"/>
                  <a:gd name="T18" fmla="*/ 27 w 70"/>
                  <a:gd name="T19" fmla="*/ 25 h 33"/>
                  <a:gd name="T20" fmla="*/ 29 w 70"/>
                  <a:gd name="T21" fmla="*/ 29 h 33"/>
                  <a:gd name="T22" fmla="*/ 34 w 70"/>
                  <a:gd name="T23" fmla="*/ 29 h 33"/>
                  <a:gd name="T24" fmla="*/ 36 w 70"/>
                  <a:gd name="T25" fmla="*/ 32 h 33"/>
                  <a:gd name="T26" fmla="*/ 40 w 70"/>
                  <a:gd name="T27" fmla="*/ 32 h 33"/>
                  <a:gd name="T28" fmla="*/ 45 w 70"/>
                  <a:gd name="T29" fmla="*/ 32 h 33"/>
                  <a:gd name="T30" fmla="*/ 51 w 70"/>
                  <a:gd name="T31" fmla="*/ 32 h 33"/>
                  <a:gd name="T32" fmla="*/ 55 w 70"/>
                  <a:gd name="T33" fmla="*/ 32 h 33"/>
                  <a:gd name="T34" fmla="*/ 60 w 70"/>
                  <a:gd name="T35" fmla="*/ 30 h 33"/>
                  <a:gd name="T36" fmla="*/ 64 w 70"/>
                  <a:gd name="T37" fmla="*/ 29 h 33"/>
                  <a:gd name="T38" fmla="*/ 66 w 70"/>
                  <a:gd name="T39" fmla="*/ 29 h 33"/>
                  <a:gd name="T40" fmla="*/ 69 w 70"/>
                  <a:gd name="T41" fmla="*/ 29 h 33"/>
                  <a:gd name="T42" fmla="*/ 66 w 70"/>
                  <a:gd name="T43" fmla="*/ 18 h 33"/>
                  <a:gd name="T44" fmla="*/ 65 w 70"/>
                  <a:gd name="T45" fmla="*/ 13 h 33"/>
                  <a:gd name="T46" fmla="*/ 64 w 70"/>
                  <a:gd name="T47" fmla="*/ 11 h 33"/>
                  <a:gd name="T48" fmla="*/ 62 w 70"/>
                  <a:gd name="T49" fmla="*/ 8 h 33"/>
                  <a:gd name="T50" fmla="*/ 59 w 70"/>
                  <a:gd name="T51" fmla="*/ 5 h 33"/>
                  <a:gd name="T52" fmla="*/ 55 w 70"/>
                  <a:gd name="T53" fmla="*/ 2 h 33"/>
                  <a:gd name="T54" fmla="*/ 51 w 70"/>
                  <a:gd name="T55" fmla="*/ 1 h 33"/>
                  <a:gd name="T56" fmla="*/ 43 w 70"/>
                  <a:gd name="T57" fmla="*/ 0 h 33"/>
                  <a:gd name="T58" fmla="*/ 36 w 70"/>
                  <a:gd name="T59" fmla="*/ 0 h 33"/>
                  <a:gd name="T60" fmla="*/ 29 w 70"/>
                  <a:gd name="T61" fmla="*/ 1 h 33"/>
                  <a:gd name="T62" fmla="*/ 25 w 70"/>
                  <a:gd name="T63" fmla="*/ 2 h 33"/>
                  <a:gd name="T64" fmla="*/ 19 w 70"/>
                  <a:gd name="T65" fmla="*/ 4 h 33"/>
                  <a:gd name="T66" fmla="*/ 16 w 70"/>
                  <a:gd name="T67" fmla="*/ 6 h 33"/>
                  <a:gd name="T68" fmla="*/ 11 w 70"/>
                  <a:gd name="T69" fmla="*/ 8 h 33"/>
                  <a:gd name="T70" fmla="*/ 7 w 70"/>
                  <a:gd name="T71" fmla="*/ 12 h 33"/>
                  <a:gd name="T72" fmla="*/ 4 w 70"/>
                  <a:gd name="T73" fmla="*/ 16 h 33"/>
                  <a:gd name="T74" fmla="*/ 0 w 70"/>
                  <a:gd name="T75" fmla="*/ 22 h 3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0"/>
                  <a:gd name="T115" fmla="*/ 0 h 33"/>
                  <a:gd name="T116" fmla="*/ 70 w 70"/>
                  <a:gd name="T117" fmla="*/ 33 h 3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0" h="33">
                    <a:moveTo>
                      <a:pt x="0" y="22"/>
                    </a:moveTo>
                    <a:lnTo>
                      <a:pt x="3" y="18"/>
                    </a:lnTo>
                    <a:lnTo>
                      <a:pt x="6" y="18"/>
                    </a:lnTo>
                    <a:lnTo>
                      <a:pt x="8" y="16"/>
                    </a:lnTo>
                    <a:lnTo>
                      <a:pt x="12" y="15"/>
                    </a:lnTo>
                    <a:lnTo>
                      <a:pt x="16" y="15"/>
                    </a:lnTo>
                    <a:lnTo>
                      <a:pt x="18" y="16"/>
                    </a:lnTo>
                    <a:lnTo>
                      <a:pt x="20" y="18"/>
                    </a:lnTo>
                    <a:lnTo>
                      <a:pt x="23" y="22"/>
                    </a:lnTo>
                    <a:lnTo>
                      <a:pt x="27" y="25"/>
                    </a:lnTo>
                    <a:lnTo>
                      <a:pt x="29" y="29"/>
                    </a:lnTo>
                    <a:lnTo>
                      <a:pt x="34" y="29"/>
                    </a:lnTo>
                    <a:lnTo>
                      <a:pt x="36" y="32"/>
                    </a:lnTo>
                    <a:lnTo>
                      <a:pt x="40" y="32"/>
                    </a:lnTo>
                    <a:lnTo>
                      <a:pt x="45" y="32"/>
                    </a:lnTo>
                    <a:lnTo>
                      <a:pt x="51" y="32"/>
                    </a:lnTo>
                    <a:lnTo>
                      <a:pt x="55" y="32"/>
                    </a:lnTo>
                    <a:lnTo>
                      <a:pt x="60" y="30"/>
                    </a:lnTo>
                    <a:lnTo>
                      <a:pt x="64" y="29"/>
                    </a:lnTo>
                    <a:lnTo>
                      <a:pt x="66" y="29"/>
                    </a:lnTo>
                    <a:lnTo>
                      <a:pt x="69" y="29"/>
                    </a:lnTo>
                    <a:lnTo>
                      <a:pt x="66" y="18"/>
                    </a:lnTo>
                    <a:lnTo>
                      <a:pt x="65" y="13"/>
                    </a:lnTo>
                    <a:lnTo>
                      <a:pt x="64" y="11"/>
                    </a:lnTo>
                    <a:lnTo>
                      <a:pt x="62" y="8"/>
                    </a:lnTo>
                    <a:lnTo>
                      <a:pt x="59" y="5"/>
                    </a:lnTo>
                    <a:lnTo>
                      <a:pt x="55" y="2"/>
                    </a:lnTo>
                    <a:lnTo>
                      <a:pt x="51" y="1"/>
                    </a:lnTo>
                    <a:lnTo>
                      <a:pt x="43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6" y="6"/>
                    </a:lnTo>
                    <a:lnTo>
                      <a:pt x="11" y="8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28" name="Freeform 26"/>
              <p:cNvSpPr>
                <a:spLocks/>
              </p:cNvSpPr>
              <p:nvPr/>
            </p:nvSpPr>
            <p:spPr bwMode="auto">
              <a:xfrm>
                <a:off x="559" y="3706"/>
                <a:ext cx="70" cy="28"/>
              </a:xfrm>
              <a:custGeom>
                <a:avLst/>
                <a:gdLst>
                  <a:gd name="T0" fmla="*/ 0 w 70"/>
                  <a:gd name="T1" fmla="*/ 16 h 28"/>
                  <a:gd name="T2" fmla="*/ 3 w 70"/>
                  <a:gd name="T3" fmla="*/ 10 h 28"/>
                  <a:gd name="T4" fmla="*/ 6 w 70"/>
                  <a:gd name="T5" fmla="*/ 10 h 28"/>
                  <a:gd name="T6" fmla="*/ 8 w 70"/>
                  <a:gd name="T7" fmla="*/ 9 h 28"/>
                  <a:gd name="T8" fmla="*/ 12 w 70"/>
                  <a:gd name="T9" fmla="*/ 7 h 28"/>
                  <a:gd name="T10" fmla="*/ 16 w 70"/>
                  <a:gd name="T11" fmla="*/ 7 h 28"/>
                  <a:gd name="T12" fmla="*/ 18 w 70"/>
                  <a:gd name="T13" fmla="*/ 9 h 28"/>
                  <a:gd name="T14" fmla="*/ 20 w 70"/>
                  <a:gd name="T15" fmla="*/ 10 h 28"/>
                  <a:gd name="T16" fmla="*/ 23 w 70"/>
                  <a:gd name="T17" fmla="*/ 16 h 28"/>
                  <a:gd name="T18" fmla="*/ 27 w 70"/>
                  <a:gd name="T19" fmla="*/ 19 h 28"/>
                  <a:gd name="T20" fmla="*/ 28 w 70"/>
                  <a:gd name="T21" fmla="*/ 23 h 28"/>
                  <a:gd name="T22" fmla="*/ 34 w 70"/>
                  <a:gd name="T23" fmla="*/ 25 h 28"/>
                  <a:gd name="T24" fmla="*/ 36 w 70"/>
                  <a:gd name="T25" fmla="*/ 27 h 28"/>
                  <a:gd name="T26" fmla="*/ 40 w 70"/>
                  <a:gd name="T27" fmla="*/ 27 h 28"/>
                  <a:gd name="T28" fmla="*/ 45 w 70"/>
                  <a:gd name="T29" fmla="*/ 27 h 28"/>
                  <a:gd name="T30" fmla="*/ 51 w 70"/>
                  <a:gd name="T31" fmla="*/ 27 h 28"/>
                  <a:gd name="T32" fmla="*/ 55 w 70"/>
                  <a:gd name="T33" fmla="*/ 27 h 28"/>
                  <a:gd name="T34" fmla="*/ 60 w 70"/>
                  <a:gd name="T35" fmla="*/ 25 h 28"/>
                  <a:gd name="T36" fmla="*/ 64 w 70"/>
                  <a:gd name="T37" fmla="*/ 25 h 28"/>
                  <a:gd name="T38" fmla="*/ 66 w 70"/>
                  <a:gd name="T39" fmla="*/ 23 h 28"/>
                  <a:gd name="T40" fmla="*/ 69 w 70"/>
                  <a:gd name="T41" fmla="*/ 23 h 28"/>
                  <a:gd name="T42" fmla="*/ 66 w 70"/>
                  <a:gd name="T43" fmla="*/ 19 h 28"/>
                  <a:gd name="T44" fmla="*/ 64 w 70"/>
                  <a:gd name="T45" fmla="*/ 18 h 28"/>
                  <a:gd name="T46" fmla="*/ 62 w 70"/>
                  <a:gd name="T47" fmla="*/ 16 h 28"/>
                  <a:gd name="T48" fmla="*/ 57 w 70"/>
                  <a:gd name="T49" fmla="*/ 10 h 28"/>
                  <a:gd name="T50" fmla="*/ 54 w 70"/>
                  <a:gd name="T51" fmla="*/ 9 h 28"/>
                  <a:gd name="T52" fmla="*/ 49 w 70"/>
                  <a:gd name="T53" fmla="*/ 5 h 28"/>
                  <a:gd name="T54" fmla="*/ 44 w 70"/>
                  <a:gd name="T55" fmla="*/ 3 h 28"/>
                  <a:gd name="T56" fmla="*/ 40 w 70"/>
                  <a:gd name="T57" fmla="*/ 1 h 28"/>
                  <a:gd name="T58" fmla="*/ 34 w 70"/>
                  <a:gd name="T59" fmla="*/ 1 h 28"/>
                  <a:gd name="T60" fmla="*/ 28 w 70"/>
                  <a:gd name="T61" fmla="*/ 1 h 28"/>
                  <a:gd name="T62" fmla="*/ 22 w 70"/>
                  <a:gd name="T63" fmla="*/ 0 h 28"/>
                  <a:gd name="T64" fmla="*/ 17 w 70"/>
                  <a:gd name="T65" fmla="*/ 1 h 28"/>
                  <a:gd name="T66" fmla="*/ 12 w 70"/>
                  <a:gd name="T67" fmla="*/ 3 h 28"/>
                  <a:gd name="T68" fmla="*/ 8 w 70"/>
                  <a:gd name="T69" fmla="*/ 7 h 28"/>
                  <a:gd name="T70" fmla="*/ 4 w 70"/>
                  <a:gd name="T71" fmla="*/ 9 h 28"/>
                  <a:gd name="T72" fmla="*/ 0 w 70"/>
                  <a:gd name="T73" fmla="*/ 16 h 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0"/>
                  <a:gd name="T112" fmla="*/ 0 h 28"/>
                  <a:gd name="T113" fmla="*/ 70 w 70"/>
                  <a:gd name="T114" fmla="*/ 28 h 2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0" h="28">
                    <a:moveTo>
                      <a:pt x="0" y="16"/>
                    </a:moveTo>
                    <a:lnTo>
                      <a:pt x="3" y="10"/>
                    </a:lnTo>
                    <a:lnTo>
                      <a:pt x="6" y="10"/>
                    </a:lnTo>
                    <a:lnTo>
                      <a:pt x="8" y="9"/>
                    </a:lnTo>
                    <a:lnTo>
                      <a:pt x="12" y="7"/>
                    </a:lnTo>
                    <a:lnTo>
                      <a:pt x="16" y="7"/>
                    </a:lnTo>
                    <a:lnTo>
                      <a:pt x="18" y="9"/>
                    </a:lnTo>
                    <a:lnTo>
                      <a:pt x="20" y="10"/>
                    </a:lnTo>
                    <a:lnTo>
                      <a:pt x="23" y="16"/>
                    </a:lnTo>
                    <a:lnTo>
                      <a:pt x="27" y="19"/>
                    </a:lnTo>
                    <a:lnTo>
                      <a:pt x="28" y="23"/>
                    </a:lnTo>
                    <a:lnTo>
                      <a:pt x="34" y="25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5" y="27"/>
                    </a:lnTo>
                    <a:lnTo>
                      <a:pt x="51" y="27"/>
                    </a:lnTo>
                    <a:lnTo>
                      <a:pt x="55" y="27"/>
                    </a:lnTo>
                    <a:lnTo>
                      <a:pt x="60" y="25"/>
                    </a:lnTo>
                    <a:lnTo>
                      <a:pt x="64" y="25"/>
                    </a:lnTo>
                    <a:lnTo>
                      <a:pt x="66" y="23"/>
                    </a:lnTo>
                    <a:lnTo>
                      <a:pt x="69" y="23"/>
                    </a:lnTo>
                    <a:lnTo>
                      <a:pt x="66" y="19"/>
                    </a:lnTo>
                    <a:lnTo>
                      <a:pt x="64" y="18"/>
                    </a:lnTo>
                    <a:lnTo>
                      <a:pt x="62" y="16"/>
                    </a:lnTo>
                    <a:lnTo>
                      <a:pt x="57" y="10"/>
                    </a:lnTo>
                    <a:lnTo>
                      <a:pt x="54" y="9"/>
                    </a:lnTo>
                    <a:lnTo>
                      <a:pt x="49" y="5"/>
                    </a:lnTo>
                    <a:lnTo>
                      <a:pt x="44" y="3"/>
                    </a:lnTo>
                    <a:lnTo>
                      <a:pt x="40" y="1"/>
                    </a:lnTo>
                    <a:lnTo>
                      <a:pt x="34" y="1"/>
                    </a:lnTo>
                    <a:lnTo>
                      <a:pt x="28" y="1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9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54" name="Group 27"/>
            <p:cNvGrpSpPr>
              <a:grpSpLocks/>
            </p:cNvGrpSpPr>
            <p:nvPr/>
          </p:nvGrpSpPr>
          <p:grpSpPr bwMode="auto">
            <a:xfrm>
              <a:off x="534" y="3736"/>
              <a:ext cx="184" cy="190"/>
              <a:chOff x="534" y="3736"/>
              <a:chExt cx="184" cy="190"/>
            </a:xfrm>
          </p:grpSpPr>
          <p:sp>
            <p:nvSpPr>
              <p:cNvPr id="18925" name="Freeform 28"/>
              <p:cNvSpPr>
                <a:spLocks/>
              </p:cNvSpPr>
              <p:nvPr/>
            </p:nvSpPr>
            <p:spPr bwMode="auto">
              <a:xfrm>
                <a:off x="602" y="3899"/>
                <a:ext cx="39" cy="27"/>
              </a:xfrm>
              <a:custGeom>
                <a:avLst/>
                <a:gdLst>
                  <a:gd name="T0" fmla="*/ 16 w 39"/>
                  <a:gd name="T1" fmla="*/ 0 h 27"/>
                  <a:gd name="T2" fmla="*/ 15 w 39"/>
                  <a:gd name="T3" fmla="*/ 9 h 27"/>
                  <a:gd name="T4" fmla="*/ 15 w 39"/>
                  <a:gd name="T5" fmla="*/ 13 h 27"/>
                  <a:gd name="T6" fmla="*/ 14 w 39"/>
                  <a:gd name="T7" fmla="*/ 14 h 27"/>
                  <a:gd name="T8" fmla="*/ 13 w 39"/>
                  <a:gd name="T9" fmla="*/ 18 h 27"/>
                  <a:gd name="T10" fmla="*/ 10 w 39"/>
                  <a:gd name="T11" fmla="*/ 18 h 27"/>
                  <a:gd name="T12" fmla="*/ 9 w 39"/>
                  <a:gd name="T13" fmla="*/ 18 h 27"/>
                  <a:gd name="T14" fmla="*/ 5 w 39"/>
                  <a:gd name="T15" fmla="*/ 20 h 27"/>
                  <a:gd name="T16" fmla="*/ 3 w 39"/>
                  <a:gd name="T17" fmla="*/ 22 h 27"/>
                  <a:gd name="T18" fmla="*/ 0 w 39"/>
                  <a:gd name="T19" fmla="*/ 24 h 27"/>
                  <a:gd name="T20" fmla="*/ 4 w 39"/>
                  <a:gd name="T21" fmla="*/ 24 h 27"/>
                  <a:gd name="T22" fmla="*/ 8 w 39"/>
                  <a:gd name="T23" fmla="*/ 24 h 27"/>
                  <a:gd name="T24" fmla="*/ 14 w 39"/>
                  <a:gd name="T25" fmla="*/ 24 h 27"/>
                  <a:gd name="T26" fmla="*/ 19 w 39"/>
                  <a:gd name="T27" fmla="*/ 24 h 27"/>
                  <a:gd name="T28" fmla="*/ 22 w 39"/>
                  <a:gd name="T29" fmla="*/ 24 h 27"/>
                  <a:gd name="T30" fmla="*/ 28 w 39"/>
                  <a:gd name="T31" fmla="*/ 26 h 27"/>
                  <a:gd name="T32" fmla="*/ 34 w 39"/>
                  <a:gd name="T33" fmla="*/ 24 h 27"/>
                  <a:gd name="T34" fmla="*/ 38 w 39"/>
                  <a:gd name="T35" fmla="*/ 24 h 27"/>
                  <a:gd name="T36" fmla="*/ 29 w 39"/>
                  <a:gd name="T37" fmla="*/ 22 h 27"/>
                  <a:gd name="T38" fmla="*/ 26 w 39"/>
                  <a:gd name="T39" fmla="*/ 20 h 27"/>
                  <a:gd name="T40" fmla="*/ 23 w 39"/>
                  <a:gd name="T41" fmla="*/ 20 h 27"/>
                  <a:gd name="T42" fmla="*/ 22 w 39"/>
                  <a:gd name="T43" fmla="*/ 18 h 27"/>
                  <a:gd name="T44" fmla="*/ 20 w 39"/>
                  <a:gd name="T45" fmla="*/ 16 h 27"/>
                  <a:gd name="T46" fmla="*/ 20 w 39"/>
                  <a:gd name="T47" fmla="*/ 13 h 27"/>
                  <a:gd name="T48" fmla="*/ 19 w 39"/>
                  <a:gd name="T49" fmla="*/ 13 h 27"/>
                  <a:gd name="T50" fmla="*/ 17 w 39"/>
                  <a:gd name="T51" fmla="*/ 11 h 27"/>
                  <a:gd name="T52" fmla="*/ 16 w 39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7"/>
                  <a:gd name="T83" fmla="*/ 39 w 39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7">
                    <a:moveTo>
                      <a:pt x="16" y="0"/>
                    </a:moveTo>
                    <a:lnTo>
                      <a:pt x="15" y="9"/>
                    </a:lnTo>
                    <a:lnTo>
                      <a:pt x="15" y="13"/>
                    </a:lnTo>
                    <a:lnTo>
                      <a:pt x="14" y="14"/>
                    </a:lnTo>
                    <a:lnTo>
                      <a:pt x="13" y="18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5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2" y="24"/>
                    </a:lnTo>
                    <a:lnTo>
                      <a:pt x="28" y="26"/>
                    </a:lnTo>
                    <a:lnTo>
                      <a:pt x="34" y="24"/>
                    </a:lnTo>
                    <a:lnTo>
                      <a:pt x="38" y="24"/>
                    </a:lnTo>
                    <a:lnTo>
                      <a:pt x="29" y="22"/>
                    </a:lnTo>
                    <a:lnTo>
                      <a:pt x="26" y="20"/>
                    </a:lnTo>
                    <a:lnTo>
                      <a:pt x="23" y="20"/>
                    </a:lnTo>
                    <a:lnTo>
                      <a:pt x="22" y="18"/>
                    </a:lnTo>
                    <a:lnTo>
                      <a:pt x="20" y="16"/>
                    </a:lnTo>
                    <a:lnTo>
                      <a:pt x="20" y="13"/>
                    </a:lnTo>
                    <a:lnTo>
                      <a:pt x="19" y="13"/>
                    </a:lnTo>
                    <a:lnTo>
                      <a:pt x="17" y="11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26" name="Freeform 29"/>
              <p:cNvSpPr>
                <a:spLocks/>
              </p:cNvSpPr>
              <p:nvPr/>
            </p:nvSpPr>
            <p:spPr bwMode="auto">
              <a:xfrm>
                <a:off x="534" y="3736"/>
                <a:ext cx="184" cy="189"/>
              </a:xfrm>
              <a:custGeom>
                <a:avLst/>
                <a:gdLst>
                  <a:gd name="T0" fmla="*/ 98 w 184"/>
                  <a:gd name="T1" fmla="*/ 18 h 189"/>
                  <a:gd name="T2" fmla="*/ 107 w 184"/>
                  <a:gd name="T3" fmla="*/ 14 h 189"/>
                  <a:gd name="T4" fmla="*/ 113 w 184"/>
                  <a:gd name="T5" fmla="*/ 8 h 189"/>
                  <a:gd name="T6" fmla="*/ 120 w 184"/>
                  <a:gd name="T7" fmla="*/ 2 h 189"/>
                  <a:gd name="T8" fmla="*/ 127 w 184"/>
                  <a:gd name="T9" fmla="*/ 1 h 189"/>
                  <a:gd name="T10" fmla="*/ 136 w 184"/>
                  <a:gd name="T11" fmla="*/ 0 h 189"/>
                  <a:gd name="T12" fmla="*/ 145 w 184"/>
                  <a:gd name="T13" fmla="*/ 1 h 189"/>
                  <a:gd name="T14" fmla="*/ 154 w 184"/>
                  <a:gd name="T15" fmla="*/ 5 h 189"/>
                  <a:gd name="T16" fmla="*/ 162 w 184"/>
                  <a:gd name="T17" fmla="*/ 10 h 189"/>
                  <a:gd name="T18" fmla="*/ 168 w 184"/>
                  <a:gd name="T19" fmla="*/ 17 h 189"/>
                  <a:gd name="T20" fmla="*/ 174 w 184"/>
                  <a:gd name="T21" fmla="*/ 25 h 189"/>
                  <a:gd name="T22" fmla="*/ 178 w 184"/>
                  <a:gd name="T23" fmla="*/ 36 h 189"/>
                  <a:gd name="T24" fmla="*/ 181 w 184"/>
                  <a:gd name="T25" fmla="*/ 45 h 189"/>
                  <a:gd name="T26" fmla="*/ 183 w 184"/>
                  <a:gd name="T27" fmla="*/ 57 h 189"/>
                  <a:gd name="T28" fmla="*/ 183 w 184"/>
                  <a:gd name="T29" fmla="*/ 69 h 189"/>
                  <a:gd name="T30" fmla="*/ 181 w 184"/>
                  <a:gd name="T31" fmla="*/ 84 h 189"/>
                  <a:gd name="T32" fmla="*/ 179 w 184"/>
                  <a:gd name="T33" fmla="*/ 96 h 189"/>
                  <a:gd name="T34" fmla="*/ 175 w 184"/>
                  <a:gd name="T35" fmla="*/ 106 h 189"/>
                  <a:gd name="T36" fmla="*/ 172 w 184"/>
                  <a:gd name="T37" fmla="*/ 117 h 189"/>
                  <a:gd name="T38" fmla="*/ 166 w 184"/>
                  <a:gd name="T39" fmla="*/ 129 h 189"/>
                  <a:gd name="T40" fmla="*/ 160 w 184"/>
                  <a:gd name="T41" fmla="*/ 138 h 189"/>
                  <a:gd name="T42" fmla="*/ 153 w 184"/>
                  <a:gd name="T43" fmla="*/ 148 h 189"/>
                  <a:gd name="T44" fmla="*/ 144 w 184"/>
                  <a:gd name="T45" fmla="*/ 160 h 189"/>
                  <a:gd name="T46" fmla="*/ 135 w 184"/>
                  <a:gd name="T47" fmla="*/ 172 h 189"/>
                  <a:gd name="T48" fmla="*/ 119 w 184"/>
                  <a:gd name="T49" fmla="*/ 184 h 189"/>
                  <a:gd name="T50" fmla="*/ 104 w 184"/>
                  <a:gd name="T51" fmla="*/ 188 h 189"/>
                  <a:gd name="T52" fmla="*/ 93 w 184"/>
                  <a:gd name="T53" fmla="*/ 188 h 189"/>
                  <a:gd name="T54" fmla="*/ 84 w 184"/>
                  <a:gd name="T55" fmla="*/ 185 h 189"/>
                  <a:gd name="T56" fmla="*/ 74 w 184"/>
                  <a:gd name="T57" fmla="*/ 186 h 189"/>
                  <a:gd name="T58" fmla="*/ 63 w 184"/>
                  <a:gd name="T59" fmla="*/ 185 h 189"/>
                  <a:gd name="T60" fmla="*/ 55 w 184"/>
                  <a:gd name="T61" fmla="*/ 181 h 189"/>
                  <a:gd name="T62" fmla="*/ 38 w 184"/>
                  <a:gd name="T63" fmla="*/ 157 h 189"/>
                  <a:gd name="T64" fmla="*/ 28 w 184"/>
                  <a:gd name="T65" fmla="*/ 145 h 189"/>
                  <a:gd name="T66" fmla="*/ 22 w 184"/>
                  <a:gd name="T67" fmla="*/ 134 h 189"/>
                  <a:gd name="T68" fmla="*/ 15 w 184"/>
                  <a:gd name="T69" fmla="*/ 124 h 189"/>
                  <a:gd name="T70" fmla="*/ 9 w 184"/>
                  <a:gd name="T71" fmla="*/ 113 h 189"/>
                  <a:gd name="T72" fmla="*/ 4 w 184"/>
                  <a:gd name="T73" fmla="*/ 101 h 189"/>
                  <a:gd name="T74" fmla="*/ 2 w 184"/>
                  <a:gd name="T75" fmla="*/ 89 h 189"/>
                  <a:gd name="T76" fmla="*/ 1 w 184"/>
                  <a:gd name="T77" fmla="*/ 78 h 189"/>
                  <a:gd name="T78" fmla="*/ 1 w 184"/>
                  <a:gd name="T79" fmla="*/ 66 h 189"/>
                  <a:gd name="T80" fmla="*/ 2 w 184"/>
                  <a:gd name="T81" fmla="*/ 54 h 189"/>
                  <a:gd name="T82" fmla="*/ 4 w 184"/>
                  <a:gd name="T83" fmla="*/ 42 h 189"/>
                  <a:gd name="T84" fmla="*/ 8 w 184"/>
                  <a:gd name="T85" fmla="*/ 32 h 189"/>
                  <a:gd name="T86" fmla="*/ 14 w 184"/>
                  <a:gd name="T87" fmla="*/ 24 h 189"/>
                  <a:gd name="T88" fmla="*/ 21 w 184"/>
                  <a:gd name="T89" fmla="*/ 14 h 189"/>
                  <a:gd name="T90" fmla="*/ 31 w 184"/>
                  <a:gd name="T91" fmla="*/ 8 h 189"/>
                  <a:gd name="T92" fmla="*/ 41 w 184"/>
                  <a:gd name="T93" fmla="*/ 2 h 189"/>
                  <a:gd name="T94" fmla="*/ 50 w 184"/>
                  <a:gd name="T95" fmla="*/ 0 h 189"/>
                  <a:gd name="T96" fmla="*/ 59 w 184"/>
                  <a:gd name="T97" fmla="*/ 1 h 189"/>
                  <a:gd name="T98" fmla="*/ 68 w 184"/>
                  <a:gd name="T99" fmla="*/ 4 h 189"/>
                  <a:gd name="T100" fmla="*/ 74 w 184"/>
                  <a:gd name="T101" fmla="*/ 8 h 189"/>
                  <a:gd name="T102" fmla="*/ 81 w 184"/>
                  <a:gd name="T103" fmla="*/ 14 h 189"/>
                  <a:gd name="T104" fmla="*/ 87 w 184"/>
                  <a:gd name="T105" fmla="*/ 18 h 18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4"/>
                  <a:gd name="T160" fmla="*/ 0 h 189"/>
                  <a:gd name="T161" fmla="*/ 184 w 184"/>
                  <a:gd name="T162" fmla="*/ 189 h 18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4" h="189">
                    <a:moveTo>
                      <a:pt x="93" y="20"/>
                    </a:moveTo>
                    <a:lnTo>
                      <a:pt x="98" y="18"/>
                    </a:lnTo>
                    <a:lnTo>
                      <a:pt x="102" y="17"/>
                    </a:lnTo>
                    <a:lnTo>
                      <a:pt x="107" y="14"/>
                    </a:lnTo>
                    <a:lnTo>
                      <a:pt x="110" y="10"/>
                    </a:lnTo>
                    <a:lnTo>
                      <a:pt x="113" y="8"/>
                    </a:lnTo>
                    <a:lnTo>
                      <a:pt x="117" y="4"/>
                    </a:lnTo>
                    <a:lnTo>
                      <a:pt x="120" y="2"/>
                    </a:lnTo>
                    <a:lnTo>
                      <a:pt x="124" y="1"/>
                    </a:lnTo>
                    <a:lnTo>
                      <a:pt x="127" y="1"/>
                    </a:lnTo>
                    <a:lnTo>
                      <a:pt x="131" y="0"/>
                    </a:lnTo>
                    <a:lnTo>
                      <a:pt x="136" y="0"/>
                    </a:lnTo>
                    <a:lnTo>
                      <a:pt x="141" y="1"/>
                    </a:lnTo>
                    <a:lnTo>
                      <a:pt x="145" y="1"/>
                    </a:lnTo>
                    <a:lnTo>
                      <a:pt x="149" y="2"/>
                    </a:lnTo>
                    <a:lnTo>
                      <a:pt x="154" y="5"/>
                    </a:lnTo>
                    <a:lnTo>
                      <a:pt x="157" y="6"/>
                    </a:lnTo>
                    <a:lnTo>
                      <a:pt x="162" y="10"/>
                    </a:lnTo>
                    <a:lnTo>
                      <a:pt x="165" y="13"/>
                    </a:lnTo>
                    <a:lnTo>
                      <a:pt x="168" y="17"/>
                    </a:lnTo>
                    <a:lnTo>
                      <a:pt x="171" y="21"/>
                    </a:lnTo>
                    <a:lnTo>
                      <a:pt x="174" y="25"/>
                    </a:lnTo>
                    <a:lnTo>
                      <a:pt x="177" y="30"/>
                    </a:lnTo>
                    <a:lnTo>
                      <a:pt x="178" y="36"/>
                    </a:lnTo>
                    <a:lnTo>
                      <a:pt x="179" y="40"/>
                    </a:lnTo>
                    <a:lnTo>
                      <a:pt x="181" y="45"/>
                    </a:lnTo>
                    <a:lnTo>
                      <a:pt x="181" y="50"/>
                    </a:lnTo>
                    <a:lnTo>
                      <a:pt x="183" y="57"/>
                    </a:lnTo>
                    <a:lnTo>
                      <a:pt x="183" y="61"/>
                    </a:lnTo>
                    <a:lnTo>
                      <a:pt x="183" y="69"/>
                    </a:lnTo>
                    <a:lnTo>
                      <a:pt x="181" y="77"/>
                    </a:lnTo>
                    <a:lnTo>
                      <a:pt x="181" y="84"/>
                    </a:lnTo>
                    <a:lnTo>
                      <a:pt x="180" y="90"/>
                    </a:lnTo>
                    <a:lnTo>
                      <a:pt x="179" y="96"/>
                    </a:lnTo>
                    <a:lnTo>
                      <a:pt x="178" y="101"/>
                    </a:lnTo>
                    <a:lnTo>
                      <a:pt x="175" y="106"/>
                    </a:lnTo>
                    <a:lnTo>
                      <a:pt x="174" y="112"/>
                    </a:lnTo>
                    <a:lnTo>
                      <a:pt x="172" y="117"/>
                    </a:lnTo>
                    <a:lnTo>
                      <a:pt x="169" y="124"/>
                    </a:lnTo>
                    <a:lnTo>
                      <a:pt x="166" y="129"/>
                    </a:lnTo>
                    <a:lnTo>
                      <a:pt x="163" y="134"/>
                    </a:lnTo>
                    <a:lnTo>
                      <a:pt x="160" y="138"/>
                    </a:lnTo>
                    <a:lnTo>
                      <a:pt x="157" y="142"/>
                    </a:lnTo>
                    <a:lnTo>
                      <a:pt x="153" y="148"/>
                    </a:lnTo>
                    <a:lnTo>
                      <a:pt x="149" y="154"/>
                    </a:lnTo>
                    <a:lnTo>
                      <a:pt x="144" y="160"/>
                    </a:lnTo>
                    <a:lnTo>
                      <a:pt x="141" y="165"/>
                    </a:lnTo>
                    <a:lnTo>
                      <a:pt x="135" y="172"/>
                    </a:lnTo>
                    <a:lnTo>
                      <a:pt x="129" y="178"/>
                    </a:lnTo>
                    <a:lnTo>
                      <a:pt x="119" y="184"/>
                    </a:lnTo>
                    <a:lnTo>
                      <a:pt x="111" y="188"/>
                    </a:lnTo>
                    <a:lnTo>
                      <a:pt x="104" y="188"/>
                    </a:lnTo>
                    <a:lnTo>
                      <a:pt x="99" y="188"/>
                    </a:lnTo>
                    <a:lnTo>
                      <a:pt x="93" y="188"/>
                    </a:lnTo>
                    <a:lnTo>
                      <a:pt x="89" y="186"/>
                    </a:lnTo>
                    <a:lnTo>
                      <a:pt x="84" y="185"/>
                    </a:lnTo>
                    <a:lnTo>
                      <a:pt x="80" y="185"/>
                    </a:lnTo>
                    <a:lnTo>
                      <a:pt x="74" y="186"/>
                    </a:lnTo>
                    <a:lnTo>
                      <a:pt x="68" y="186"/>
                    </a:lnTo>
                    <a:lnTo>
                      <a:pt x="63" y="185"/>
                    </a:lnTo>
                    <a:lnTo>
                      <a:pt x="58" y="182"/>
                    </a:lnTo>
                    <a:lnTo>
                      <a:pt x="55" y="181"/>
                    </a:lnTo>
                    <a:lnTo>
                      <a:pt x="49" y="174"/>
                    </a:lnTo>
                    <a:lnTo>
                      <a:pt x="38" y="157"/>
                    </a:lnTo>
                    <a:lnTo>
                      <a:pt x="33" y="150"/>
                    </a:lnTo>
                    <a:lnTo>
                      <a:pt x="28" y="145"/>
                    </a:lnTo>
                    <a:lnTo>
                      <a:pt x="25" y="140"/>
                    </a:lnTo>
                    <a:lnTo>
                      <a:pt x="22" y="134"/>
                    </a:lnTo>
                    <a:lnTo>
                      <a:pt x="19" y="130"/>
                    </a:lnTo>
                    <a:lnTo>
                      <a:pt x="15" y="124"/>
                    </a:lnTo>
                    <a:lnTo>
                      <a:pt x="11" y="118"/>
                    </a:lnTo>
                    <a:lnTo>
                      <a:pt x="9" y="113"/>
                    </a:lnTo>
                    <a:lnTo>
                      <a:pt x="8" y="108"/>
                    </a:lnTo>
                    <a:lnTo>
                      <a:pt x="4" y="101"/>
                    </a:lnTo>
                    <a:lnTo>
                      <a:pt x="3" y="94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5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7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5" y="5"/>
                    </a:lnTo>
                    <a:lnTo>
                      <a:pt x="41" y="2"/>
                    </a:lnTo>
                    <a:lnTo>
                      <a:pt x="46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59" y="1"/>
                    </a:lnTo>
                    <a:lnTo>
                      <a:pt x="65" y="2"/>
                    </a:lnTo>
                    <a:lnTo>
                      <a:pt x="68" y="4"/>
                    </a:lnTo>
                    <a:lnTo>
                      <a:pt x="71" y="5"/>
                    </a:lnTo>
                    <a:lnTo>
                      <a:pt x="74" y="8"/>
                    </a:lnTo>
                    <a:lnTo>
                      <a:pt x="77" y="10"/>
                    </a:lnTo>
                    <a:lnTo>
                      <a:pt x="81" y="14"/>
                    </a:lnTo>
                    <a:lnTo>
                      <a:pt x="84" y="17"/>
                    </a:lnTo>
                    <a:lnTo>
                      <a:pt x="87" y="18"/>
                    </a:lnTo>
                    <a:lnTo>
                      <a:pt x="93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55" name="Group 30"/>
            <p:cNvGrpSpPr>
              <a:grpSpLocks/>
            </p:cNvGrpSpPr>
            <p:nvPr/>
          </p:nvGrpSpPr>
          <p:grpSpPr bwMode="auto">
            <a:xfrm>
              <a:off x="602" y="3725"/>
              <a:ext cx="56" cy="56"/>
              <a:chOff x="602" y="3725"/>
              <a:chExt cx="56" cy="56"/>
            </a:xfrm>
          </p:grpSpPr>
          <p:sp>
            <p:nvSpPr>
              <p:cNvPr id="18920" name="Freeform 31"/>
              <p:cNvSpPr>
                <a:spLocks/>
              </p:cNvSpPr>
              <p:nvPr/>
            </p:nvSpPr>
            <p:spPr bwMode="auto">
              <a:xfrm>
                <a:off x="612" y="3753"/>
                <a:ext cx="24" cy="28"/>
              </a:xfrm>
              <a:custGeom>
                <a:avLst/>
                <a:gdLst>
                  <a:gd name="T0" fmla="*/ 13 w 24"/>
                  <a:gd name="T1" fmla="*/ 0 h 28"/>
                  <a:gd name="T2" fmla="*/ 16 w 24"/>
                  <a:gd name="T3" fmla="*/ 0 h 28"/>
                  <a:gd name="T4" fmla="*/ 19 w 24"/>
                  <a:gd name="T5" fmla="*/ 0 h 28"/>
                  <a:gd name="T6" fmla="*/ 23 w 24"/>
                  <a:gd name="T7" fmla="*/ 0 h 28"/>
                  <a:gd name="T8" fmla="*/ 16 w 24"/>
                  <a:gd name="T9" fmla="*/ 27 h 28"/>
                  <a:gd name="T10" fmla="*/ 14 w 24"/>
                  <a:gd name="T11" fmla="*/ 27 h 28"/>
                  <a:gd name="T12" fmla="*/ 10 w 24"/>
                  <a:gd name="T13" fmla="*/ 27 h 28"/>
                  <a:gd name="T14" fmla="*/ 8 w 24"/>
                  <a:gd name="T15" fmla="*/ 27 h 28"/>
                  <a:gd name="T16" fmla="*/ 4 w 24"/>
                  <a:gd name="T17" fmla="*/ 27 h 28"/>
                  <a:gd name="T18" fmla="*/ 2 w 24"/>
                  <a:gd name="T19" fmla="*/ 0 h 28"/>
                  <a:gd name="T20" fmla="*/ 0 w 24"/>
                  <a:gd name="T21" fmla="*/ 0 h 28"/>
                  <a:gd name="T22" fmla="*/ 4 w 24"/>
                  <a:gd name="T23" fmla="*/ 0 h 28"/>
                  <a:gd name="T24" fmla="*/ 7 w 24"/>
                  <a:gd name="T25" fmla="*/ 27 h 28"/>
                  <a:gd name="T26" fmla="*/ 10 w 24"/>
                  <a:gd name="T27" fmla="*/ 0 h 28"/>
                  <a:gd name="T28" fmla="*/ 13 w 24"/>
                  <a:gd name="T29" fmla="*/ 0 h 2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8"/>
                  <a:gd name="T47" fmla="*/ 24 w 24"/>
                  <a:gd name="T48" fmla="*/ 28 h 2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8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7"/>
                    </a:lnTo>
                    <a:lnTo>
                      <a:pt x="14" y="27"/>
                    </a:lnTo>
                    <a:lnTo>
                      <a:pt x="10" y="27"/>
                    </a:lnTo>
                    <a:lnTo>
                      <a:pt x="8" y="27"/>
                    </a:lnTo>
                    <a:lnTo>
                      <a:pt x="4" y="27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7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921" name="Group 32"/>
              <p:cNvGrpSpPr>
                <a:grpSpLocks/>
              </p:cNvGrpSpPr>
              <p:nvPr/>
            </p:nvGrpSpPr>
            <p:grpSpPr bwMode="auto">
              <a:xfrm>
                <a:off x="621" y="3725"/>
                <a:ext cx="27" cy="31"/>
                <a:chOff x="621" y="3725"/>
                <a:chExt cx="27" cy="31"/>
              </a:xfrm>
            </p:grpSpPr>
            <p:sp>
              <p:nvSpPr>
                <p:cNvPr id="18923" name="Freeform 33"/>
                <p:cNvSpPr>
                  <a:spLocks/>
                </p:cNvSpPr>
                <p:nvPr/>
              </p:nvSpPr>
              <p:spPr bwMode="auto">
                <a:xfrm>
                  <a:off x="621" y="3725"/>
                  <a:ext cx="20" cy="31"/>
                </a:xfrm>
                <a:custGeom>
                  <a:avLst/>
                  <a:gdLst>
                    <a:gd name="T0" fmla="*/ 1 w 20"/>
                    <a:gd name="T1" fmla="*/ 28 h 31"/>
                    <a:gd name="T2" fmla="*/ 0 w 20"/>
                    <a:gd name="T3" fmla="*/ 25 h 31"/>
                    <a:gd name="T4" fmla="*/ 1 w 20"/>
                    <a:gd name="T5" fmla="*/ 20 h 31"/>
                    <a:gd name="T6" fmla="*/ 1 w 20"/>
                    <a:gd name="T7" fmla="*/ 15 h 31"/>
                    <a:gd name="T8" fmla="*/ 4 w 20"/>
                    <a:gd name="T9" fmla="*/ 11 h 31"/>
                    <a:gd name="T10" fmla="*/ 5 w 20"/>
                    <a:gd name="T11" fmla="*/ 7 h 31"/>
                    <a:gd name="T12" fmla="*/ 8 w 20"/>
                    <a:gd name="T13" fmla="*/ 3 h 31"/>
                    <a:gd name="T14" fmla="*/ 10 w 20"/>
                    <a:gd name="T15" fmla="*/ 0 h 31"/>
                    <a:gd name="T16" fmla="*/ 19 w 20"/>
                    <a:gd name="T17" fmla="*/ 3 h 31"/>
                    <a:gd name="T18" fmla="*/ 16 w 20"/>
                    <a:gd name="T19" fmla="*/ 7 h 31"/>
                    <a:gd name="T20" fmla="*/ 12 w 20"/>
                    <a:gd name="T21" fmla="*/ 11 h 31"/>
                    <a:gd name="T22" fmla="*/ 9 w 20"/>
                    <a:gd name="T23" fmla="*/ 15 h 31"/>
                    <a:gd name="T24" fmla="*/ 8 w 20"/>
                    <a:gd name="T25" fmla="*/ 20 h 31"/>
                    <a:gd name="T26" fmla="*/ 6 w 20"/>
                    <a:gd name="T27" fmla="*/ 25 h 31"/>
                    <a:gd name="T28" fmla="*/ 5 w 20"/>
                    <a:gd name="T29" fmla="*/ 30 h 31"/>
                    <a:gd name="T30" fmla="*/ 1 w 20"/>
                    <a:gd name="T31" fmla="*/ 28 h 3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1"/>
                    <a:gd name="T50" fmla="*/ 20 w 20"/>
                    <a:gd name="T51" fmla="*/ 31 h 31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1">
                      <a:moveTo>
                        <a:pt x="1" y="28"/>
                      </a:move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5" y="7"/>
                      </a:lnTo>
                      <a:lnTo>
                        <a:pt x="8" y="3"/>
                      </a:lnTo>
                      <a:lnTo>
                        <a:pt x="10" y="0"/>
                      </a:lnTo>
                      <a:lnTo>
                        <a:pt x="19" y="3"/>
                      </a:lnTo>
                      <a:lnTo>
                        <a:pt x="16" y="7"/>
                      </a:lnTo>
                      <a:lnTo>
                        <a:pt x="12" y="11"/>
                      </a:lnTo>
                      <a:lnTo>
                        <a:pt x="9" y="15"/>
                      </a:lnTo>
                      <a:lnTo>
                        <a:pt x="8" y="20"/>
                      </a:lnTo>
                      <a:lnTo>
                        <a:pt x="6" y="25"/>
                      </a:lnTo>
                      <a:lnTo>
                        <a:pt x="5" y="30"/>
                      </a:lnTo>
                      <a:lnTo>
                        <a:pt x="1" y="28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924" name="Freeform 34"/>
                <p:cNvSpPr>
                  <a:spLocks/>
                </p:cNvSpPr>
                <p:nvPr/>
              </p:nvSpPr>
              <p:spPr bwMode="auto">
                <a:xfrm>
                  <a:off x="628" y="3727"/>
                  <a:ext cx="20" cy="27"/>
                </a:xfrm>
                <a:custGeom>
                  <a:avLst/>
                  <a:gdLst>
                    <a:gd name="T0" fmla="*/ 0 w 20"/>
                    <a:gd name="T1" fmla="*/ 26 h 27"/>
                    <a:gd name="T2" fmla="*/ 2 w 20"/>
                    <a:gd name="T3" fmla="*/ 23 h 27"/>
                    <a:gd name="T4" fmla="*/ 2 w 20"/>
                    <a:gd name="T5" fmla="*/ 18 h 27"/>
                    <a:gd name="T6" fmla="*/ 4 w 20"/>
                    <a:gd name="T7" fmla="*/ 13 h 27"/>
                    <a:gd name="T8" fmla="*/ 6 w 20"/>
                    <a:gd name="T9" fmla="*/ 9 h 27"/>
                    <a:gd name="T10" fmla="*/ 10 w 20"/>
                    <a:gd name="T11" fmla="*/ 5 h 27"/>
                    <a:gd name="T12" fmla="*/ 12 w 20"/>
                    <a:gd name="T13" fmla="*/ 2 h 27"/>
                    <a:gd name="T14" fmla="*/ 14 w 20"/>
                    <a:gd name="T15" fmla="*/ 0 h 27"/>
                    <a:gd name="T16" fmla="*/ 19 w 20"/>
                    <a:gd name="T17" fmla="*/ 1 h 27"/>
                    <a:gd name="T18" fmla="*/ 14 w 20"/>
                    <a:gd name="T19" fmla="*/ 3 h 27"/>
                    <a:gd name="T20" fmla="*/ 10 w 20"/>
                    <a:gd name="T21" fmla="*/ 7 h 27"/>
                    <a:gd name="T22" fmla="*/ 8 w 20"/>
                    <a:gd name="T23" fmla="*/ 11 h 27"/>
                    <a:gd name="T24" fmla="*/ 4 w 20"/>
                    <a:gd name="T25" fmla="*/ 16 h 27"/>
                    <a:gd name="T26" fmla="*/ 2 w 20"/>
                    <a:gd name="T27" fmla="*/ 20 h 27"/>
                    <a:gd name="T28" fmla="*/ 2 w 20"/>
                    <a:gd name="T29" fmla="*/ 26 h 27"/>
                    <a:gd name="T30" fmla="*/ 0 w 20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7"/>
                    <a:gd name="T50" fmla="*/ 20 w 20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10" y="7"/>
                      </a:lnTo>
                      <a:lnTo>
                        <a:pt x="8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922" name="Freeform 35"/>
              <p:cNvSpPr>
                <a:spLocks/>
              </p:cNvSpPr>
              <p:nvPr/>
            </p:nvSpPr>
            <p:spPr bwMode="auto">
              <a:xfrm>
                <a:off x="602" y="3745"/>
                <a:ext cx="56" cy="25"/>
              </a:xfrm>
              <a:custGeom>
                <a:avLst/>
                <a:gdLst>
                  <a:gd name="T0" fmla="*/ 0 w 56"/>
                  <a:gd name="T1" fmla="*/ 3 h 25"/>
                  <a:gd name="T2" fmla="*/ 3 w 56"/>
                  <a:gd name="T3" fmla="*/ 5 h 25"/>
                  <a:gd name="T4" fmla="*/ 7 w 56"/>
                  <a:gd name="T5" fmla="*/ 8 h 25"/>
                  <a:gd name="T6" fmla="*/ 10 w 56"/>
                  <a:gd name="T7" fmla="*/ 13 h 25"/>
                  <a:gd name="T8" fmla="*/ 14 w 56"/>
                  <a:gd name="T9" fmla="*/ 18 h 25"/>
                  <a:gd name="T10" fmla="*/ 17 w 56"/>
                  <a:gd name="T11" fmla="*/ 20 h 25"/>
                  <a:gd name="T12" fmla="*/ 21 w 56"/>
                  <a:gd name="T13" fmla="*/ 22 h 25"/>
                  <a:gd name="T14" fmla="*/ 23 w 56"/>
                  <a:gd name="T15" fmla="*/ 24 h 25"/>
                  <a:gd name="T16" fmla="*/ 28 w 56"/>
                  <a:gd name="T17" fmla="*/ 22 h 25"/>
                  <a:gd name="T18" fmla="*/ 31 w 56"/>
                  <a:gd name="T19" fmla="*/ 20 h 25"/>
                  <a:gd name="T20" fmla="*/ 34 w 56"/>
                  <a:gd name="T21" fmla="*/ 18 h 25"/>
                  <a:gd name="T22" fmla="*/ 37 w 56"/>
                  <a:gd name="T23" fmla="*/ 17 h 25"/>
                  <a:gd name="T24" fmla="*/ 39 w 56"/>
                  <a:gd name="T25" fmla="*/ 13 h 25"/>
                  <a:gd name="T26" fmla="*/ 41 w 56"/>
                  <a:gd name="T27" fmla="*/ 10 h 25"/>
                  <a:gd name="T28" fmla="*/ 44 w 56"/>
                  <a:gd name="T29" fmla="*/ 6 h 25"/>
                  <a:gd name="T30" fmla="*/ 46 w 56"/>
                  <a:gd name="T31" fmla="*/ 5 h 25"/>
                  <a:gd name="T32" fmla="*/ 49 w 56"/>
                  <a:gd name="T33" fmla="*/ 1 h 25"/>
                  <a:gd name="T34" fmla="*/ 52 w 56"/>
                  <a:gd name="T35" fmla="*/ 1 h 25"/>
                  <a:gd name="T36" fmla="*/ 55 w 56"/>
                  <a:gd name="T37" fmla="*/ 0 h 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5"/>
                  <a:gd name="T59" fmla="*/ 56 w 56"/>
                  <a:gd name="T60" fmla="*/ 25 h 2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5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3"/>
                    </a:lnTo>
                    <a:lnTo>
                      <a:pt x="14" y="18"/>
                    </a:lnTo>
                    <a:lnTo>
                      <a:pt x="17" y="20"/>
                    </a:lnTo>
                    <a:lnTo>
                      <a:pt x="21" y="22"/>
                    </a:lnTo>
                    <a:lnTo>
                      <a:pt x="23" y="24"/>
                    </a:lnTo>
                    <a:lnTo>
                      <a:pt x="28" y="22"/>
                    </a:lnTo>
                    <a:lnTo>
                      <a:pt x="31" y="20"/>
                    </a:lnTo>
                    <a:lnTo>
                      <a:pt x="34" y="18"/>
                    </a:lnTo>
                    <a:lnTo>
                      <a:pt x="37" y="17"/>
                    </a:lnTo>
                    <a:lnTo>
                      <a:pt x="39" y="13"/>
                    </a:lnTo>
                    <a:lnTo>
                      <a:pt x="41" y="10"/>
                    </a:lnTo>
                    <a:lnTo>
                      <a:pt x="44" y="6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456" name="Freeform 36"/>
            <p:cNvSpPr>
              <a:spLocks/>
            </p:cNvSpPr>
            <p:nvPr/>
          </p:nvSpPr>
          <p:spPr bwMode="auto">
            <a:xfrm>
              <a:off x="961" y="3736"/>
              <a:ext cx="185" cy="189"/>
            </a:xfrm>
            <a:custGeom>
              <a:avLst/>
              <a:gdLst>
                <a:gd name="T0" fmla="*/ 99 w 185"/>
                <a:gd name="T1" fmla="*/ 20 h 189"/>
                <a:gd name="T2" fmla="*/ 107 w 185"/>
                <a:gd name="T3" fmla="*/ 14 h 189"/>
                <a:gd name="T4" fmla="*/ 113 w 185"/>
                <a:gd name="T5" fmla="*/ 8 h 189"/>
                <a:gd name="T6" fmla="*/ 121 w 185"/>
                <a:gd name="T7" fmla="*/ 2 h 189"/>
                <a:gd name="T8" fmla="*/ 128 w 185"/>
                <a:gd name="T9" fmla="*/ 1 h 189"/>
                <a:gd name="T10" fmla="*/ 136 w 185"/>
                <a:gd name="T11" fmla="*/ 1 h 189"/>
                <a:gd name="T12" fmla="*/ 146 w 185"/>
                <a:gd name="T13" fmla="*/ 2 h 189"/>
                <a:gd name="T14" fmla="*/ 154 w 185"/>
                <a:gd name="T15" fmla="*/ 5 h 189"/>
                <a:gd name="T16" fmla="*/ 163 w 185"/>
                <a:gd name="T17" fmla="*/ 10 h 189"/>
                <a:gd name="T18" fmla="*/ 169 w 185"/>
                <a:gd name="T19" fmla="*/ 17 h 189"/>
                <a:gd name="T20" fmla="*/ 175 w 185"/>
                <a:gd name="T21" fmla="*/ 26 h 189"/>
                <a:gd name="T22" fmla="*/ 180 w 185"/>
                <a:gd name="T23" fmla="*/ 36 h 189"/>
                <a:gd name="T24" fmla="*/ 182 w 185"/>
                <a:gd name="T25" fmla="*/ 45 h 189"/>
                <a:gd name="T26" fmla="*/ 184 w 185"/>
                <a:gd name="T27" fmla="*/ 57 h 189"/>
                <a:gd name="T28" fmla="*/ 184 w 185"/>
                <a:gd name="T29" fmla="*/ 69 h 189"/>
                <a:gd name="T30" fmla="*/ 182 w 185"/>
                <a:gd name="T31" fmla="*/ 84 h 189"/>
                <a:gd name="T32" fmla="*/ 180 w 185"/>
                <a:gd name="T33" fmla="*/ 94 h 189"/>
                <a:gd name="T34" fmla="*/ 176 w 185"/>
                <a:gd name="T35" fmla="*/ 105 h 189"/>
                <a:gd name="T36" fmla="*/ 173 w 185"/>
                <a:gd name="T37" fmla="*/ 116 h 189"/>
                <a:gd name="T38" fmla="*/ 168 w 185"/>
                <a:gd name="T39" fmla="*/ 128 h 189"/>
                <a:gd name="T40" fmla="*/ 162 w 185"/>
                <a:gd name="T41" fmla="*/ 137 h 189"/>
                <a:gd name="T42" fmla="*/ 154 w 185"/>
                <a:gd name="T43" fmla="*/ 146 h 189"/>
                <a:gd name="T44" fmla="*/ 145 w 185"/>
                <a:gd name="T45" fmla="*/ 160 h 189"/>
                <a:gd name="T46" fmla="*/ 135 w 185"/>
                <a:gd name="T47" fmla="*/ 172 h 189"/>
                <a:gd name="T48" fmla="*/ 119 w 185"/>
                <a:gd name="T49" fmla="*/ 182 h 189"/>
                <a:gd name="T50" fmla="*/ 104 w 185"/>
                <a:gd name="T51" fmla="*/ 188 h 189"/>
                <a:gd name="T52" fmla="*/ 94 w 185"/>
                <a:gd name="T53" fmla="*/ 186 h 189"/>
                <a:gd name="T54" fmla="*/ 84 w 185"/>
                <a:gd name="T55" fmla="*/ 184 h 189"/>
                <a:gd name="T56" fmla="*/ 73 w 185"/>
                <a:gd name="T57" fmla="*/ 185 h 189"/>
                <a:gd name="T58" fmla="*/ 64 w 185"/>
                <a:gd name="T59" fmla="*/ 184 h 189"/>
                <a:gd name="T60" fmla="*/ 55 w 185"/>
                <a:gd name="T61" fmla="*/ 180 h 189"/>
                <a:gd name="T62" fmla="*/ 37 w 185"/>
                <a:gd name="T63" fmla="*/ 156 h 189"/>
                <a:gd name="T64" fmla="*/ 27 w 185"/>
                <a:gd name="T65" fmla="*/ 144 h 189"/>
                <a:gd name="T66" fmla="*/ 21 w 185"/>
                <a:gd name="T67" fmla="*/ 134 h 189"/>
                <a:gd name="T68" fmla="*/ 14 w 185"/>
                <a:gd name="T69" fmla="*/ 124 h 189"/>
                <a:gd name="T70" fmla="*/ 8 w 185"/>
                <a:gd name="T71" fmla="*/ 112 h 189"/>
                <a:gd name="T72" fmla="*/ 4 w 185"/>
                <a:gd name="T73" fmla="*/ 101 h 189"/>
                <a:gd name="T74" fmla="*/ 1 w 185"/>
                <a:gd name="T75" fmla="*/ 90 h 189"/>
                <a:gd name="T76" fmla="*/ 0 w 185"/>
                <a:gd name="T77" fmla="*/ 78 h 189"/>
                <a:gd name="T78" fmla="*/ 0 w 185"/>
                <a:gd name="T79" fmla="*/ 66 h 189"/>
                <a:gd name="T80" fmla="*/ 1 w 185"/>
                <a:gd name="T81" fmla="*/ 54 h 189"/>
                <a:gd name="T82" fmla="*/ 3 w 185"/>
                <a:gd name="T83" fmla="*/ 42 h 189"/>
                <a:gd name="T84" fmla="*/ 7 w 185"/>
                <a:gd name="T85" fmla="*/ 33 h 189"/>
                <a:gd name="T86" fmla="*/ 13 w 185"/>
                <a:gd name="T87" fmla="*/ 24 h 189"/>
                <a:gd name="T88" fmla="*/ 20 w 185"/>
                <a:gd name="T89" fmla="*/ 16 h 189"/>
                <a:gd name="T90" fmla="*/ 30 w 185"/>
                <a:gd name="T91" fmla="*/ 8 h 189"/>
                <a:gd name="T92" fmla="*/ 41 w 185"/>
                <a:gd name="T93" fmla="*/ 2 h 189"/>
                <a:gd name="T94" fmla="*/ 49 w 185"/>
                <a:gd name="T95" fmla="*/ 1 h 189"/>
                <a:gd name="T96" fmla="*/ 60 w 185"/>
                <a:gd name="T97" fmla="*/ 1 h 189"/>
                <a:gd name="T98" fmla="*/ 67 w 185"/>
                <a:gd name="T99" fmla="*/ 4 h 189"/>
                <a:gd name="T100" fmla="*/ 75 w 185"/>
                <a:gd name="T101" fmla="*/ 8 h 189"/>
                <a:gd name="T102" fmla="*/ 81 w 185"/>
                <a:gd name="T103" fmla="*/ 14 h 189"/>
                <a:gd name="T104" fmla="*/ 88 w 185"/>
                <a:gd name="T105" fmla="*/ 20 h 1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89"/>
                <a:gd name="T161" fmla="*/ 185 w 185"/>
                <a:gd name="T162" fmla="*/ 189 h 1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89">
                  <a:moveTo>
                    <a:pt x="93" y="21"/>
                  </a:moveTo>
                  <a:lnTo>
                    <a:pt x="99" y="20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1" y="12"/>
                  </a:lnTo>
                  <a:lnTo>
                    <a:pt x="113" y="8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6" y="2"/>
                  </a:lnTo>
                  <a:lnTo>
                    <a:pt x="151" y="4"/>
                  </a:lnTo>
                  <a:lnTo>
                    <a:pt x="154" y="5"/>
                  </a:lnTo>
                  <a:lnTo>
                    <a:pt x="158" y="8"/>
                  </a:lnTo>
                  <a:lnTo>
                    <a:pt x="163" y="10"/>
                  </a:lnTo>
                  <a:lnTo>
                    <a:pt x="167" y="13"/>
                  </a:lnTo>
                  <a:lnTo>
                    <a:pt x="169" y="17"/>
                  </a:lnTo>
                  <a:lnTo>
                    <a:pt x="173" y="21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6"/>
                  </a:lnTo>
                  <a:lnTo>
                    <a:pt x="181" y="40"/>
                  </a:lnTo>
                  <a:lnTo>
                    <a:pt x="182" y="45"/>
                  </a:lnTo>
                  <a:lnTo>
                    <a:pt x="184" y="50"/>
                  </a:lnTo>
                  <a:lnTo>
                    <a:pt x="184" y="57"/>
                  </a:lnTo>
                  <a:lnTo>
                    <a:pt x="184" y="61"/>
                  </a:lnTo>
                  <a:lnTo>
                    <a:pt x="184" y="69"/>
                  </a:lnTo>
                  <a:lnTo>
                    <a:pt x="184" y="77"/>
                  </a:lnTo>
                  <a:lnTo>
                    <a:pt x="182" y="84"/>
                  </a:lnTo>
                  <a:lnTo>
                    <a:pt x="181" y="90"/>
                  </a:lnTo>
                  <a:lnTo>
                    <a:pt x="180" y="94"/>
                  </a:lnTo>
                  <a:lnTo>
                    <a:pt x="179" y="100"/>
                  </a:lnTo>
                  <a:lnTo>
                    <a:pt x="176" y="105"/>
                  </a:lnTo>
                  <a:lnTo>
                    <a:pt x="175" y="110"/>
                  </a:lnTo>
                  <a:lnTo>
                    <a:pt x="173" y="116"/>
                  </a:lnTo>
                  <a:lnTo>
                    <a:pt x="170" y="122"/>
                  </a:lnTo>
                  <a:lnTo>
                    <a:pt x="168" y="128"/>
                  </a:lnTo>
                  <a:lnTo>
                    <a:pt x="164" y="133"/>
                  </a:lnTo>
                  <a:lnTo>
                    <a:pt x="162" y="137"/>
                  </a:lnTo>
                  <a:lnTo>
                    <a:pt x="158" y="141"/>
                  </a:lnTo>
                  <a:lnTo>
                    <a:pt x="154" y="146"/>
                  </a:lnTo>
                  <a:lnTo>
                    <a:pt x="150" y="153"/>
                  </a:lnTo>
                  <a:lnTo>
                    <a:pt x="145" y="160"/>
                  </a:lnTo>
                  <a:lnTo>
                    <a:pt x="141" y="165"/>
                  </a:lnTo>
                  <a:lnTo>
                    <a:pt x="135" y="172"/>
                  </a:lnTo>
                  <a:lnTo>
                    <a:pt x="129" y="177"/>
                  </a:lnTo>
                  <a:lnTo>
                    <a:pt x="119" y="182"/>
                  </a:lnTo>
                  <a:lnTo>
                    <a:pt x="111" y="186"/>
                  </a:lnTo>
                  <a:lnTo>
                    <a:pt x="104" y="188"/>
                  </a:lnTo>
                  <a:lnTo>
                    <a:pt x="99" y="188"/>
                  </a:lnTo>
                  <a:lnTo>
                    <a:pt x="94" y="186"/>
                  </a:lnTo>
                  <a:lnTo>
                    <a:pt x="89" y="185"/>
                  </a:lnTo>
                  <a:lnTo>
                    <a:pt x="84" y="184"/>
                  </a:lnTo>
                  <a:lnTo>
                    <a:pt x="81" y="184"/>
                  </a:lnTo>
                  <a:lnTo>
                    <a:pt x="73" y="185"/>
                  </a:lnTo>
                  <a:lnTo>
                    <a:pt x="67" y="185"/>
                  </a:lnTo>
                  <a:lnTo>
                    <a:pt x="64" y="184"/>
                  </a:lnTo>
                  <a:lnTo>
                    <a:pt x="58" y="181"/>
                  </a:lnTo>
                  <a:lnTo>
                    <a:pt x="55" y="180"/>
                  </a:lnTo>
                  <a:lnTo>
                    <a:pt x="49" y="173"/>
                  </a:lnTo>
                  <a:lnTo>
                    <a:pt x="37" y="156"/>
                  </a:lnTo>
                  <a:lnTo>
                    <a:pt x="32" y="149"/>
                  </a:lnTo>
                  <a:lnTo>
                    <a:pt x="27" y="144"/>
                  </a:lnTo>
                  <a:lnTo>
                    <a:pt x="25" y="138"/>
                  </a:lnTo>
                  <a:lnTo>
                    <a:pt x="21" y="134"/>
                  </a:lnTo>
                  <a:lnTo>
                    <a:pt x="18" y="129"/>
                  </a:lnTo>
                  <a:lnTo>
                    <a:pt x="14" y="124"/>
                  </a:lnTo>
                  <a:lnTo>
                    <a:pt x="10" y="117"/>
                  </a:lnTo>
                  <a:lnTo>
                    <a:pt x="8" y="112"/>
                  </a:lnTo>
                  <a:lnTo>
                    <a:pt x="7" y="108"/>
                  </a:lnTo>
                  <a:lnTo>
                    <a:pt x="4" y="101"/>
                  </a:lnTo>
                  <a:lnTo>
                    <a:pt x="2" y="94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8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8"/>
                  </a:lnTo>
                  <a:lnTo>
                    <a:pt x="13" y="24"/>
                  </a:lnTo>
                  <a:lnTo>
                    <a:pt x="18" y="18"/>
                  </a:lnTo>
                  <a:lnTo>
                    <a:pt x="20" y="16"/>
                  </a:lnTo>
                  <a:lnTo>
                    <a:pt x="25" y="12"/>
                  </a:lnTo>
                  <a:lnTo>
                    <a:pt x="30" y="8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71" y="5"/>
                  </a:lnTo>
                  <a:lnTo>
                    <a:pt x="75" y="8"/>
                  </a:lnTo>
                  <a:lnTo>
                    <a:pt x="77" y="12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8" y="20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457" name="Freeform 37"/>
            <p:cNvSpPr>
              <a:spLocks/>
            </p:cNvSpPr>
            <p:nvPr/>
          </p:nvSpPr>
          <p:spPr bwMode="auto">
            <a:xfrm>
              <a:off x="965" y="3743"/>
              <a:ext cx="172" cy="178"/>
            </a:xfrm>
            <a:custGeom>
              <a:avLst/>
              <a:gdLst>
                <a:gd name="T0" fmla="*/ 92 w 172"/>
                <a:gd name="T1" fmla="*/ 17 h 178"/>
                <a:gd name="T2" fmla="*/ 99 w 172"/>
                <a:gd name="T3" fmla="*/ 13 h 178"/>
                <a:gd name="T4" fmla="*/ 105 w 172"/>
                <a:gd name="T5" fmla="*/ 6 h 178"/>
                <a:gd name="T6" fmla="*/ 112 w 172"/>
                <a:gd name="T7" fmla="*/ 2 h 178"/>
                <a:gd name="T8" fmla="*/ 118 w 172"/>
                <a:gd name="T9" fmla="*/ 0 h 178"/>
                <a:gd name="T10" fmla="*/ 127 w 172"/>
                <a:gd name="T11" fmla="*/ 0 h 178"/>
                <a:gd name="T12" fmla="*/ 135 w 172"/>
                <a:gd name="T13" fmla="*/ 1 h 178"/>
                <a:gd name="T14" fmla="*/ 144 w 172"/>
                <a:gd name="T15" fmla="*/ 4 h 178"/>
                <a:gd name="T16" fmla="*/ 152 w 172"/>
                <a:gd name="T17" fmla="*/ 9 h 178"/>
                <a:gd name="T18" fmla="*/ 157 w 172"/>
                <a:gd name="T19" fmla="*/ 16 h 178"/>
                <a:gd name="T20" fmla="*/ 162 w 172"/>
                <a:gd name="T21" fmla="*/ 22 h 178"/>
                <a:gd name="T22" fmla="*/ 167 w 172"/>
                <a:gd name="T23" fmla="*/ 32 h 178"/>
                <a:gd name="T24" fmla="*/ 169 w 172"/>
                <a:gd name="T25" fmla="*/ 43 h 178"/>
                <a:gd name="T26" fmla="*/ 171 w 172"/>
                <a:gd name="T27" fmla="*/ 52 h 178"/>
                <a:gd name="T28" fmla="*/ 171 w 172"/>
                <a:gd name="T29" fmla="*/ 64 h 178"/>
                <a:gd name="T30" fmla="*/ 169 w 172"/>
                <a:gd name="T31" fmla="*/ 78 h 178"/>
                <a:gd name="T32" fmla="*/ 167 w 172"/>
                <a:gd name="T33" fmla="*/ 89 h 178"/>
                <a:gd name="T34" fmla="*/ 163 w 172"/>
                <a:gd name="T35" fmla="*/ 99 h 178"/>
                <a:gd name="T36" fmla="*/ 160 w 172"/>
                <a:gd name="T37" fmla="*/ 110 h 178"/>
                <a:gd name="T38" fmla="*/ 156 w 172"/>
                <a:gd name="T39" fmla="*/ 121 h 178"/>
                <a:gd name="T40" fmla="*/ 150 w 172"/>
                <a:gd name="T41" fmla="*/ 129 h 178"/>
                <a:gd name="T42" fmla="*/ 143 w 172"/>
                <a:gd name="T43" fmla="*/ 139 h 178"/>
                <a:gd name="T44" fmla="*/ 134 w 172"/>
                <a:gd name="T45" fmla="*/ 151 h 178"/>
                <a:gd name="T46" fmla="*/ 127 w 172"/>
                <a:gd name="T47" fmla="*/ 162 h 178"/>
                <a:gd name="T48" fmla="*/ 111 w 172"/>
                <a:gd name="T49" fmla="*/ 172 h 178"/>
                <a:gd name="T50" fmla="*/ 97 w 172"/>
                <a:gd name="T51" fmla="*/ 177 h 178"/>
                <a:gd name="T52" fmla="*/ 87 w 172"/>
                <a:gd name="T53" fmla="*/ 177 h 178"/>
                <a:gd name="T54" fmla="*/ 78 w 172"/>
                <a:gd name="T55" fmla="*/ 174 h 178"/>
                <a:gd name="T56" fmla="*/ 69 w 172"/>
                <a:gd name="T57" fmla="*/ 175 h 178"/>
                <a:gd name="T58" fmla="*/ 59 w 172"/>
                <a:gd name="T59" fmla="*/ 174 h 178"/>
                <a:gd name="T60" fmla="*/ 50 w 172"/>
                <a:gd name="T61" fmla="*/ 170 h 178"/>
                <a:gd name="T62" fmla="*/ 35 w 172"/>
                <a:gd name="T63" fmla="*/ 148 h 178"/>
                <a:gd name="T64" fmla="*/ 25 w 172"/>
                <a:gd name="T65" fmla="*/ 136 h 178"/>
                <a:gd name="T66" fmla="*/ 20 w 172"/>
                <a:gd name="T67" fmla="*/ 127 h 178"/>
                <a:gd name="T68" fmla="*/ 14 w 172"/>
                <a:gd name="T69" fmla="*/ 117 h 178"/>
                <a:gd name="T70" fmla="*/ 8 w 172"/>
                <a:gd name="T71" fmla="*/ 106 h 178"/>
                <a:gd name="T72" fmla="*/ 3 w 172"/>
                <a:gd name="T73" fmla="*/ 94 h 178"/>
                <a:gd name="T74" fmla="*/ 1 w 172"/>
                <a:gd name="T75" fmla="*/ 85 h 178"/>
                <a:gd name="T76" fmla="*/ 0 w 172"/>
                <a:gd name="T77" fmla="*/ 74 h 178"/>
                <a:gd name="T78" fmla="*/ 0 w 172"/>
                <a:gd name="T79" fmla="*/ 62 h 178"/>
                <a:gd name="T80" fmla="*/ 1 w 172"/>
                <a:gd name="T81" fmla="*/ 51 h 178"/>
                <a:gd name="T82" fmla="*/ 3 w 172"/>
                <a:gd name="T83" fmla="*/ 40 h 178"/>
                <a:gd name="T84" fmla="*/ 7 w 172"/>
                <a:gd name="T85" fmla="*/ 29 h 178"/>
                <a:gd name="T86" fmla="*/ 13 w 172"/>
                <a:gd name="T87" fmla="*/ 21 h 178"/>
                <a:gd name="T88" fmla="*/ 19 w 172"/>
                <a:gd name="T89" fmla="*/ 13 h 178"/>
                <a:gd name="T90" fmla="*/ 27 w 172"/>
                <a:gd name="T91" fmla="*/ 6 h 178"/>
                <a:gd name="T92" fmla="*/ 38 w 172"/>
                <a:gd name="T93" fmla="*/ 2 h 178"/>
                <a:gd name="T94" fmla="*/ 46 w 172"/>
                <a:gd name="T95" fmla="*/ 0 h 178"/>
                <a:gd name="T96" fmla="*/ 55 w 172"/>
                <a:gd name="T97" fmla="*/ 0 h 178"/>
                <a:gd name="T98" fmla="*/ 63 w 172"/>
                <a:gd name="T99" fmla="*/ 2 h 178"/>
                <a:gd name="T100" fmla="*/ 69 w 172"/>
                <a:gd name="T101" fmla="*/ 6 h 178"/>
                <a:gd name="T102" fmla="*/ 75 w 172"/>
                <a:gd name="T103" fmla="*/ 13 h 178"/>
                <a:gd name="T104" fmla="*/ 81 w 172"/>
                <a:gd name="T105" fmla="*/ 17 h 17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2"/>
                <a:gd name="T160" fmla="*/ 0 h 178"/>
                <a:gd name="T161" fmla="*/ 172 w 172"/>
                <a:gd name="T162" fmla="*/ 178 h 17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2" h="178">
                  <a:moveTo>
                    <a:pt x="87" y="18"/>
                  </a:moveTo>
                  <a:lnTo>
                    <a:pt x="92" y="17"/>
                  </a:lnTo>
                  <a:lnTo>
                    <a:pt x="97" y="16"/>
                  </a:lnTo>
                  <a:lnTo>
                    <a:pt x="99" y="13"/>
                  </a:lnTo>
                  <a:lnTo>
                    <a:pt x="103" y="10"/>
                  </a:lnTo>
                  <a:lnTo>
                    <a:pt x="105" y="6"/>
                  </a:lnTo>
                  <a:lnTo>
                    <a:pt x="109" y="4"/>
                  </a:lnTo>
                  <a:lnTo>
                    <a:pt x="112" y="2"/>
                  </a:lnTo>
                  <a:lnTo>
                    <a:pt x="116" y="1"/>
                  </a:lnTo>
                  <a:lnTo>
                    <a:pt x="118" y="0"/>
                  </a:lnTo>
                  <a:lnTo>
                    <a:pt x="123" y="0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5" y="1"/>
                  </a:lnTo>
                  <a:lnTo>
                    <a:pt x="140" y="2"/>
                  </a:lnTo>
                  <a:lnTo>
                    <a:pt x="144" y="4"/>
                  </a:lnTo>
                  <a:lnTo>
                    <a:pt x="147" y="6"/>
                  </a:lnTo>
                  <a:lnTo>
                    <a:pt x="152" y="9"/>
                  </a:lnTo>
                  <a:lnTo>
                    <a:pt x="155" y="12"/>
                  </a:lnTo>
                  <a:lnTo>
                    <a:pt x="157" y="16"/>
                  </a:lnTo>
                  <a:lnTo>
                    <a:pt x="160" y="18"/>
                  </a:lnTo>
                  <a:lnTo>
                    <a:pt x="162" y="22"/>
                  </a:lnTo>
                  <a:lnTo>
                    <a:pt x="164" y="28"/>
                  </a:lnTo>
                  <a:lnTo>
                    <a:pt x="167" y="32"/>
                  </a:lnTo>
                  <a:lnTo>
                    <a:pt x="168" y="36"/>
                  </a:lnTo>
                  <a:lnTo>
                    <a:pt x="169" y="43"/>
                  </a:lnTo>
                  <a:lnTo>
                    <a:pt x="169" y="47"/>
                  </a:lnTo>
                  <a:lnTo>
                    <a:pt x="171" y="52"/>
                  </a:lnTo>
                  <a:lnTo>
                    <a:pt x="171" y="56"/>
                  </a:lnTo>
                  <a:lnTo>
                    <a:pt x="171" y="64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5"/>
                  </a:lnTo>
                  <a:lnTo>
                    <a:pt x="167" y="89"/>
                  </a:lnTo>
                  <a:lnTo>
                    <a:pt x="166" y="94"/>
                  </a:lnTo>
                  <a:lnTo>
                    <a:pt x="163" y="99"/>
                  </a:lnTo>
                  <a:lnTo>
                    <a:pt x="162" y="105"/>
                  </a:lnTo>
                  <a:lnTo>
                    <a:pt x="160" y="110"/>
                  </a:lnTo>
                  <a:lnTo>
                    <a:pt x="157" y="116"/>
                  </a:lnTo>
                  <a:lnTo>
                    <a:pt x="156" y="121"/>
                  </a:lnTo>
                  <a:lnTo>
                    <a:pt x="154" y="125"/>
                  </a:lnTo>
                  <a:lnTo>
                    <a:pt x="150" y="129"/>
                  </a:lnTo>
                  <a:lnTo>
                    <a:pt x="147" y="133"/>
                  </a:lnTo>
                  <a:lnTo>
                    <a:pt x="143" y="139"/>
                  </a:lnTo>
                  <a:lnTo>
                    <a:pt x="139" y="145"/>
                  </a:lnTo>
                  <a:lnTo>
                    <a:pt x="134" y="151"/>
                  </a:lnTo>
                  <a:lnTo>
                    <a:pt x="130" y="156"/>
                  </a:lnTo>
                  <a:lnTo>
                    <a:pt x="127" y="162"/>
                  </a:lnTo>
                  <a:lnTo>
                    <a:pt x="120" y="167"/>
                  </a:lnTo>
                  <a:lnTo>
                    <a:pt x="111" y="172"/>
                  </a:lnTo>
                  <a:lnTo>
                    <a:pt x="103" y="177"/>
                  </a:lnTo>
                  <a:lnTo>
                    <a:pt x="97" y="177"/>
                  </a:lnTo>
                  <a:lnTo>
                    <a:pt x="92" y="177"/>
                  </a:lnTo>
                  <a:lnTo>
                    <a:pt x="87" y="177"/>
                  </a:lnTo>
                  <a:lnTo>
                    <a:pt x="82" y="175"/>
                  </a:lnTo>
                  <a:lnTo>
                    <a:pt x="78" y="174"/>
                  </a:lnTo>
                  <a:lnTo>
                    <a:pt x="73" y="174"/>
                  </a:lnTo>
                  <a:lnTo>
                    <a:pt x="69" y="175"/>
                  </a:lnTo>
                  <a:lnTo>
                    <a:pt x="63" y="175"/>
                  </a:lnTo>
                  <a:lnTo>
                    <a:pt x="59" y="174"/>
                  </a:lnTo>
                  <a:lnTo>
                    <a:pt x="53" y="171"/>
                  </a:lnTo>
                  <a:lnTo>
                    <a:pt x="50" y="170"/>
                  </a:lnTo>
                  <a:lnTo>
                    <a:pt x="44" y="163"/>
                  </a:lnTo>
                  <a:lnTo>
                    <a:pt x="35" y="148"/>
                  </a:lnTo>
                  <a:lnTo>
                    <a:pt x="30" y="141"/>
                  </a:lnTo>
                  <a:lnTo>
                    <a:pt x="25" y="136"/>
                  </a:lnTo>
                  <a:lnTo>
                    <a:pt x="23" y="131"/>
                  </a:lnTo>
                  <a:lnTo>
                    <a:pt x="20" y="127"/>
                  </a:lnTo>
                  <a:lnTo>
                    <a:pt x="16" y="122"/>
                  </a:lnTo>
                  <a:lnTo>
                    <a:pt x="14" y="117"/>
                  </a:lnTo>
                  <a:lnTo>
                    <a:pt x="9" y="110"/>
                  </a:lnTo>
                  <a:lnTo>
                    <a:pt x="8" y="106"/>
                  </a:lnTo>
                  <a:lnTo>
                    <a:pt x="7" y="101"/>
                  </a:lnTo>
                  <a:lnTo>
                    <a:pt x="3" y="94"/>
                  </a:lnTo>
                  <a:lnTo>
                    <a:pt x="2" y="89"/>
                  </a:lnTo>
                  <a:lnTo>
                    <a:pt x="1" y="85"/>
                  </a:lnTo>
                  <a:lnTo>
                    <a:pt x="0" y="79"/>
                  </a:lnTo>
                  <a:lnTo>
                    <a:pt x="0" y="74"/>
                  </a:lnTo>
                  <a:lnTo>
                    <a:pt x="0" y="68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1" y="51"/>
                  </a:lnTo>
                  <a:lnTo>
                    <a:pt x="2" y="45"/>
                  </a:lnTo>
                  <a:lnTo>
                    <a:pt x="3" y="40"/>
                  </a:lnTo>
                  <a:lnTo>
                    <a:pt x="4" y="35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7"/>
                  </a:lnTo>
                  <a:lnTo>
                    <a:pt x="19" y="13"/>
                  </a:lnTo>
                  <a:lnTo>
                    <a:pt x="23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3" y="2"/>
                  </a:lnTo>
                  <a:lnTo>
                    <a:pt x="66" y="5"/>
                  </a:lnTo>
                  <a:lnTo>
                    <a:pt x="69" y="6"/>
                  </a:lnTo>
                  <a:lnTo>
                    <a:pt x="71" y="10"/>
                  </a:lnTo>
                  <a:lnTo>
                    <a:pt x="75" y="13"/>
                  </a:lnTo>
                  <a:lnTo>
                    <a:pt x="78" y="16"/>
                  </a:lnTo>
                  <a:lnTo>
                    <a:pt x="81" y="17"/>
                  </a:lnTo>
                  <a:lnTo>
                    <a:pt x="87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458" name="Group 38"/>
            <p:cNvGrpSpPr>
              <a:grpSpLocks/>
            </p:cNvGrpSpPr>
            <p:nvPr/>
          </p:nvGrpSpPr>
          <p:grpSpPr bwMode="auto">
            <a:xfrm>
              <a:off x="975" y="3745"/>
              <a:ext cx="155" cy="139"/>
              <a:chOff x="975" y="3745"/>
              <a:chExt cx="155" cy="139"/>
            </a:xfrm>
          </p:grpSpPr>
          <p:sp>
            <p:nvSpPr>
              <p:cNvPr id="18918" name="Oval 39"/>
              <p:cNvSpPr>
                <a:spLocks noChangeArrowheads="1"/>
              </p:cNvSpPr>
              <p:nvPr/>
            </p:nvSpPr>
            <p:spPr bwMode="auto">
              <a:xfrm>
                <a:off x="1051" y="3745"/>
                <a:ext cx="79" cy="117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919" name="Oval 40"/>
              <p:cNvSpPr>
                <a:spLocks noChangeArrowheads="1"/>
              </p:cNvSpPr>
              <p:nvPr/>
            </p:nvSpPr>
            <p:spPr bwMode="auto">
              <a:xfrm>
                <a:off x="975" y="3752"/>
                <a:ext cx="90" cy="132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59" name="Group 41"/>
            <p:cNvGrpSpPr>
              <a:grpSpLocks/>
            </p:cNvGrpSpPr>
            <p:nvPr/>
          </p:nvGrpSpPr>
          <p:grpSpPr bwMode="auto">
            <a:xfrm>
              <a:off x="1082" y="3743"/>
              <a:ext cx="34" cy="35"/>
              <a:chOff x="1082" y="3743"/>
              <a:chExt cx="34" cy="35"/>
            </a:xfrm>
          </p:grpSpPr>
          <p:sp>
            <p:nvSpPr>
              <p:cNvPr id="18915" name="Oval 42"/>
              <p:cNvSpPr>
                <a:spLocks noChangeArrowheads="1"/>
              </p:cNvSpPr>
              <p:nvPr/>
            </p:nvSpPr>
            <p:spPr bwMode="auto">
              <a:xfrm>
                <a:off x="1082" y="3745"/>
                <a:ext cx="34" cy="33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916" name="Oval 43"/>
              <p:cNvSpPr>
                <a:spLocks noChangeArrowheads="1"/>
              </p:cNvSpPr>
              <p:nvPr/>
            </p:nvSpPr>
            <p:spPr bwMode="auto">
              <a:xfrm>
                <a:off x="1097" y="3743"/>
                <a:ext cx="19" cy="25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917" name="Oval 44"/>
              <p:cNvSpPr>
                <a:spLocks noChangeArrowheads="1"/>
              </p:cNvSpPr>
              <p:nvPr/>
            </p:nvSpPr>
            <p:spPr bwMode="auto">
              <a:xfrm>
                <a:off x="1094" y="3743"/>
                <a:ext cx="18" cy="25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60" name="Group 45"/>
            <p:cNvGrpSpPr>
              <a:grpSpLocks/>
            </p:cNvGrpSpPr>
            <p:nvPr/>
          </p:nvGrpSpPr>
          <p:grpSpPr bwMode="auto">
            <a:xfrm>
              <a:off x="988" y="3694"/>
              <a:ext cx="68" cy="40"/>
              <a:chOff x="988" y="3694"/>
              <a:chExt cx="68" cy="40"/>
            </a:xfrm>
          </p:grpSpPr>
          <p:sp>
            <p:nvSpPr>
              <p:cNvPr id="18913" name="Freeform 46"/>
              <p:cNvSpPr>
                <a:spLocks/>
              </p:cNvSpPr>
              <p:nvPr/>
            </p:nvSpPr>
            <p:spPr bwMode="auto">
              <a:xfrm>
                <a:off x="988" y="3694"/>
                <a:ext cx="68" cy="33"/>
              </a:xfrm>
              <a:custGeom>
                <a:avLst/>
                <a:gdLst>
                  <a:gd name="T0" fmla="*/ 0 w 68"/>
                  <a:gd name="T1" fmla="*/ 22 h 33"/>
                  <a:gd name="T2" fmla="*/ 3 w 68"/>
                  <a:gd name="T3" fmla="*/ 18 h 33"/>
                  <a:gd name="T4" fmla="*/ 5 w 68"/>
                  <a:gd name="T5" fmla="*/ 18 h 33"/>
                  <a:gd name="T6" fmla="*/ 8 w 68"/>
                  <a:gd name="T7" fmla="*/ 16 h 33"/>
                  <a:gd name="T8" fmla="*/ 11 w 68"/>
                  <a:gd name="T9" fmla="*/ 15 h 33"/>
                  <a:gd name="T10" fmla="*/ 15 w 68"/>
                  <a:gd name="T11" fmla="*/ 15 h 33"/>
                  <a:gd name="T12" fmla="*/ 17 w 68"/>
                  <a:gd name="T13" fmla="*/ 16 h 33"/>
                  <a:gd name="T14" fmla="*/ 20 w 68"/>
                  <a:gd name="T15" fmla="*/ 18 h 33"/>
                  <a:gd name="T16" fmla="*/ 22 w 68"/>
                  <a:gd name="T17" fmla="*/ 22 h 33"/>
                  <a:gd name="T18" fmla="*/ 26 w 68"/>
                  <a:gd name="T19" fmla="*/ 25 h 33"/>
                  <a:gd name="T20" fmla="*/ 28 w 68"/>
                  <a:gd name="T21" fmla="*/ 29 h 33"/>
                  <a:gd name="T22" fmla="*/ 33 w 68"/>
                  <a:gd name="T23" fmla="*/ 29 h 33"/>
                  <a:gd name="T24" fmla="*/ 35 w 68"/>
                  <a:gd name="T25" fmla="*/ 32 h 33"/>
                  <a:gd name="T26" fmla="*/ 39 w 68"/>
                  <a:gd name="T27" fmla="*/ 32 h 33"/>
                  <a:gd name="T28" fmla="*/ 44 w 68"/>
                  <a:gd name="T29" fmla="*/ 32 h 33"/>
                  <a:gd name="T30" fmla="*/ 50 w 68"/>
                  <a:gd name="T31" fmla="*/ 32 h 33"/>
                  <a:gd name="T32" fmla="*/ 53 w 68"/>
                  <a:gd name="T33" fmla="*/ 32 h 33"/>
                  <a:gd name="T34" fmla="*/ 58 w 68"/>
                  <a:gd name="T35" fmla="*/ 30 h 33"/>
                  <a:gd name="T36" fmla="*/ 62 w 68"/>
                  <a:gd name="T37" fmla="*/ 29 h 33"/>
                  <a:gd name="T38" fmla="*/ 64 w 68"/>
                  <a:gd name="T39" fmla="*/ 29 h 33"/>
                  <a:gd name="T40" fmla="*/ 67 w 68"/>
                  <a:gd name="T41" fmla="*/ 29 h 33"/>
                  <a:gd name="T42" fmla="*/ 64 w 68"/>
                  <a:gd name="T43" fmla="*/ 18 h 33"/>
                  <a:gd name="T44" fmla="*/ 63 w 68"/>
                  <a:gd name="T45" fmla="*/ 13 h 33"/>
                  <a:gd name="T46" fmla="*/ 62 w 68"/>
                  <a:gd name="T47" fmla="*/ 11 h 33"/>
                  <a:gd name="T48" fmla="*/ 61 w 68"/>
                  <a:gd name="T49" fmla="*/ 8 h 33"/>
                  <a:gd name="T50" fmla="*/ 57 w 68"/>
                  <a:gd name="T51" fmla="*/ 5 h 33"/>
                  <a:gd name="T52" fmla="*/ 53 w 68"/>
                  <a:gd name="T53" fmla="*/ 2 h 33"/>
                  <a:gd name="T54" fmla="*/ 50 w 68"/>
                  <a:gd name="T55" fmla="*/ 1 h 33"/>
                  <a:gd name="T56" fmla="*/ 41 w 68"/>
                  <a:gd name="T57" fmla="*/ 0 h 33"/>
                  <a:gd name="T58" fmla="*/ 35 w 68"/>
                  <a:gd name="T59" fmla="*/ 0 h 33"/>
                  <a:gd name="T60" fmla="*/ 28 w 68"/>
                  <a:gd name="T61" fmla="*/ 1 h 33"/>
                  <a:gd name="T62" fmla="*/ 25 w 68"/>
                  <a:gd name="T63" fmla="*/ 2 h 33"/>
                  <a:gd name="T64" fmla="*/ 19 w 68"/>
                  <a:gd name="T65" fmla="*/ 4 h 33"/>
                  <a:gd name="T66" fmla="*/ 15 w 68"/>
                  <a:gd name="T67" fmla="*/ 6 h 33"/>
                  <a:gd name="T68" fmla="*/ 10 w 68"/>
                  <a:gd name="T69" fmla="*/ 8 h 33"/>
                  <a:gd name="T70" fmla="*/ 7 w 68"/>
                  <a:gd name="T71" fmla="*/ 12 h 33"/>
                  <a:gd name="T72" fmla="*/ 4 w 68"/>
                  <a:gd name="T73" fmla="*/ 16 h 33"/>
                  <a:gd name="T74" fmla="*/ 0 w 68"/>
                  <a:gd name="T75" fmla="*/ 22 h 3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3"/>
                  <a:gd name="T116" fmla="*/ 68 w 68"/>
                  <a:gd name="T117" fmla="*/ 33 h 3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3">
                    <a:moveTo>
                      <a:pt x="0" y="22"/>
                    </a:moveTo>
                    <a:lnTo>
                      <a:pt x="3" y="18"/>
                    </a:lnTo>
                    <a:lnTo>
                      <a:pt x="5" y="18"/>
                    </a:lnTo>
                    <a:lnTo>
                      <a:pt x="8" y="16"/>
                    </a:lnTo>
                    <a:lnTo>
                      <a:pt x="11" y="15"/>
                    </a:lnTo>
                    <a:lnTo>
                      <a:pt x="15" y="15"/>
                    </a:lnTo>
                    <a:lnTo>
                      <a:pt x="17" y="16"/>
                    </a:lnTo>
                    <a:lnTo>
                      <a:pt x="20" y="18"/>
                    </a:lnTo>
                    <a:lnTo>
                      <a:pt x="22" y="22"/>
                    </a:lnTo>
                    <a:lnTo>
                      <a:pt x="26" y="25"/>
                    </a:lnTo>
                    <a:lnTo>
                      <a:pt x="28" y="29"/>
                    </a:lnTo>
                    <a:lnTo>
                      <a:pt x="33" y="29"/>
                    </a:lnTo>
                    <a:lnTo>
                      <a:pt x="35" y="32"/>
                    </a:lnTo>
                    <a:lnTo>
                      <a:pt x="39" y="32"/>
                    </a:lnTo>
                    <a:lnTo>
                      <a:pt x="44" y="32"/>
                    </a:lnTo>
                    <a:lnTo>
                      <a:pt x="50" y="32"/>
                    </a:lnTo>
                    <a:lnTo>
                      <a:pt x="53" y="32"/>
                    </a:lnTo>
                    <a:lnTo>
                      <a:pt x="58" y="30"/>
                    </a:lnTo>
                    <a:lnTo>
                      <a:pt x="62" y="29"/>
                    </a:lnTo>
                    <a:lnTo>
                      <a:pt x="64" y="29"/>
                    </a:lnTo>
                    <a:lnTo>
                      <a:pt x="67" y="29"/>
                    </a:lnTo>
                    <a:lnTo>
                      <a:pt x="64" y="18"/>
                    </a:lnTo>
                    <a:lnTo>
                      <a:pt x="63" y="13"/>
                    </a:lnTo>
                    <a:lnTo>
                      <a:pt x="62" y="11"/>
                    </a:lnTo>
                    <a:lnTo>
                      <a:pt x="61" y="8"/>
                    </a:lnTo>
                    <a:lnTo>
                      <a:pt x="57" y="5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6"/>
                    </a:lnTo>
                    <a:lnTo>
                      <a:pt x="10" y="8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14" name="Freeform 47"/>
              <p:cNvSpPr>
                <a:spLocks/>
              </p:cNvSpPr>
              <p:nvPr/>
            </p:nvSpPr>
            <p:spPr bwMode="auto">
              <a:xfrm>
                <a:off x="988" y="3706"/>
                <a:ext cx="68" cy="28"/>
              </a:xfrm>
              <a:custGeom>
                <a:avLst/>
                <a:gdLst>
                  <a:gd name="T0" fmla="*/ 0 w 68"/>
                  <a:gd name="T1" fmla="*/ 16 h 28"/>
                  <a:gd name="T2" fmla="*/ 3 w 68"/>
                  <a:gd name="T3" fmla="*/ 10 h 28"/>
                  <a:gd name="T4" fmla="*/ 5 w 68"/>
                  <a:gd name="T5" fmla="*/ 10 h 28"/>
                  <a:gd name="T6" fmla="*/ 8 w 68"/>
                  <a:gd name="T7" fmla="*/ 9 h 28"/>
                  <a:gd name="T8" fmla="*/ 11 w 68"/>
                  <a:gd name="T9" fmla="*/ 7 h 28"/>
                  <a:gd name="T10" fmla="*/ 15 w 68"/>
                  <a:gd name="T11" fmla="*/ 7 h 28"/>
                  <a:gd name="T12" fmla="*/ 17 w 68"/>
                  <a:gd name="T13" fmla="*/ 9 h 28"/>
                  <a:gd name="T14" fmla="*/ 20 w 68"/>
                  <a:gd name="T15" fmla="*/ 10 h 28"/>
                  <a:gd name="T16" fmla="*/ 22 w 68"/>
                  <a:gd name="T17" fmla="*/ 16 h 28"/>
                  <a:gd name="T18" fmla="*/ 26 w 68"/>
                  <a:gd name="T19" fmla="*/ 19 h 28"/>
                  <a:gd name="T20" fmla="*/ 27 w 68"/>
                  <a:gd name="T21" fmla="*/ 23 h 28"/>
                  <a:gd name="T22" fmla="*/ 33 w 68"/>
                  <a:gd name="T23" fmla="*/ 25 h 28"/>
                  <a:gd name="T24" fmla="*/ 35 w 68"/>
                  <a:gd name="T25" fmla="*/ 27 h 28"/>
                  <a:gd name="T26" fmla="*/ 39 w 68"/>
                  <a:gd name="T27" fmla="*/ 27 h 28"/>
                  <a:gd name="T28" fmla="*/ 44 w 68"/>
                  <a:gd name="T29" fmla="*/ 27 h 28"/>
                  <a:gd name="T30" fmla="*/ 50 w 68"/>
                  <a:gd name="T31" fmla="*/ 27 h 28"/>
                  <a:gd name="T32" fmla="*/ 53 w 68"/>
                  <a:gd name="T33" fmla="*/ 27 h 28"/>
                  <a:gd name="T34" fmla="*/ 58 w 68"/>
                  <a:gd name="T35" fmla="*/ 25 h 28"/>
                  <a:gd name="T36" fmla="*/ 62 w 68"/>
                  <a:gd name="T37" fmla="*/ 25 h 28"/>
                  <a:gd name="T38" fmla="*/ 64 w 68"/>
                  <a:gd name="T39" fmla="*/ 23 h 28"/>
                  <a:gd name="T40" fmla="*/ 67 w 68"/>
                  <a:gd name="T41" fmla="*/ 23 h 28"/>
                  <a:gd name="T42" fmla="*/ 64 w 68"/>
                  <a:gd name="T43" fmla="*/ 19 h 28"/>
                  <a:gd name="T44" fmla="*/ 62 w 68"/>
                  <a:gd name="T45" fmla="*/ 18 h 28"/>
                  <a:gd name="T46" fmla="*/ 61 w 68"/>
                  <a:gd name="T47" fmla="*/ 16 h 28"/>
                  <a:gd name="T48" fmla="*/ 56 w 68"/>
                  <a:gd name="T49" fmla="*/ 10 h 28"/>
                  <a:gd name="T50" fmla="*/ 52 w 68"/>
                  <a:gd name="T51" fmla="*/ 9 h 28"/>
                  <a:gd name="T52" fmla="*/ 47 w 68"/>
                  <a:gd name="T53" fmla="*/ 5 h 28"/>
                  <a:gd name="T54" fmla="*/ 43 w 68"/>
                  <a:gd name="T55" fmla="*/ 3 h 28"/>
                  <a:gd name="T56" fmla="*/ 39 w 68"/>
                  <a:gd name="T57" fmla="*/ 1 h 28"/>
                  <a:gd name="T58" fmla="*/ 33 w 68"/>
                  <a:gd name="T59" fmla="*/ 1 h 28"/>
                  <a:gd name="T60" fmla="*/ 27 w 68"/>
                  <a:gd name="T61" fmla="*/ 1 h 28"/>
                  <a:gd name="T62" fmla="*/ 21 w 68"/>
                  <a:gd name="T63" fmla="*/ 0 h 28"/>
                  <a:gd name="T64" fmla="*/ 16 w 68"/>
                  <a:gd name="T65" fmla="*/ 1 h 28"/>
                  <a:gd name="T66" fmla="*/ 11 w 68"/>
                  <a:gd name="T67" fmla="*/ 3 h 28"/>
                  <a:gd name="T68" fmla="*/ 8 w 68"/>
                  <a:gd name="T69" fmla="*/ 7 h 28"/>
                  <a:gd name="T70" fmla="*/ 4 w 68"/>
                  <a:gd name="T71" fmla="*/ 9 h 28"/>
                  <a:gd name="T72" fmla="*/ 0 w 68"/>
                  <a:gd name="T73" fmla="*/ 16 h 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8"/>
                  <a:gd name="T113" fmla="*/ 68 w 68"/>
                  <a:gd name="T114" fmla="*/ 28 h 2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8">
                    <a:moveTo>
                      <a:pt x="0" y="16"/>
                    </a:moveTo>
                    <a:lnTo>
                      <a:pt x="3" y="10"/>
                    </a:lnTo>
                    <a:lnTo>
                      <a:pt x="5" y="10"/>
                    </a:lnTo>
                    <a:lnTo>
                      <a:pt x="8" y="9"/>
                    </a:lnTo>
                    <a:lnTo>
                      <a:pt x="11" y="7"/>
                    </a:lnTo>
                    <a:lnTo>
                      <a:pt x="15" y="7"/>
                    </a:lnTo>
                    <a:lnTo>
                      <a:pt x="17" y="9"/>
                    </a:lnTo>
                    <a:lnTo>
                      <a:pt x="20" y="10"/>
                    </a:lnTo>
                    <a:lnTo>
                      <a:pt x="22" y="16"/>
                    </a:lnTo>
                    <a:lnTo>
                      <a:pt x="26" y="19"/>
                    </a:lnTo>
                    <a:lnTo>
                      <a:pt x="27" y="23"/>
                    </a:lnTo>
                    <a:lnTo>
                      <a:pt x="33" y="25"/>
                    </a:lnTo>
                    <a:lnTo>
                      <a:pt x="35" y="27"/>
                    </a:lnTo>
                    <a:lnTo>
                      <a:pt x="39" y="27"/>
                    </a:lnTo>
                    <a:lnTo>
                      <a:pt x="44" y="27"/>
                    </a:lnTo>
                    <a:lnTo>
                      <a:pt x="50" y="27"/>
                    </a:lnTo>
                    <a:lnTo>
                      <a:pt x="53" y="27"/>
                    </a:lnTo>
                    <a:lnTo>
                      <a:pt x="58" y="25"/>
                    </a:lnTo>
                    <a:lnTo>
                      <a:pt x="62" y="25"/>
                    </a:lnTo>
                    <a:lnTo>
                      <a:pt x="64" y="23"/>
                    </a:lnTo>
                    <a:lnTo>
                      <a:pt x="67" y="23"/>
                    </a:lnTo>
                    <a:lnTo>
                      <a:pt x="64" y="19"/>
                    </a:lnTo>
                    <a:lnTo>
                      <a:pt x="62" y="18"/>
                    </a:lnTo>
                    <a:lnTo>
                      <a:pt x="61" y="16"/>
                    </a:lnTo>
                    <a:lnTo>
                      <a:pt x="56" y="10"/>
                    </a:lnTo>
                    <a:lnTo>
                      <a:pt x="52" y="9"/>
                    </a:lnTo>
                    <a:lnTo>
                      <a:pt x="47" y="5"/>
                    </a:lnTo>
                    <a:lnTo>
                      <a:pt x="43" y="3"/>
                    </a:lnTo>
                    <a:lnTo>
                      <a:pt x="39" y="1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7"/>
                    </a:lnTo>
                    <a:lnTo>
                      <a:pt x="4" y="9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61" name="Group 48"/>
            <p:cNvGrpSpPr>
              <a:grpSpLocks/>
            </p:cNvGrpSpPr>
            <p:nvPr/>
          </p:nvGrpSpPr>
          <p:grpSpPr bwMode="auto">
            <a:xfrm>
              <a:off x="961" y="3736"/>
              <a:ext cx="186" cy="190"/>
              <a:chOff x="961" y="3736"/>
              <a:chExt cx="186" cy="190"/>
            </a:xfrm>
          </p:grpSpPr>
          <p:sp>
            <p:nvSpPr>
              <p:cNvPr id="18911" name="Freeform 49"/>
              <p:cNvSpPr>
                <a:spLocks/>
              </p:cNvSpPr>
              <p:nvPr/>
            </p:nvSpPr>
            <p:spPr bwMode="auto">
              <a:xfrm>
                <a:off x="1031" y="3899"/>
                <a:ext cx="39" cy="27"/>
              </a:xfrm>
              <a:custGeom>
                <a:avLst/>
                <a:gdLst>
                  <a:gd name="T0" fmla="*/ 16 w 39"/>
                  <a:gd name="T1" fmla="*/ 0 h 27"/>
                  <a:gd name="T2" fmla="*/ 15 w 39"/>
                  <a:gd name="T3" fmla="*/ 9 h 27"/>
                  <a:gd name="T4" fmla="*/ 15 w 39"/>
                  <a:gd name="T5" fmla="*/ 13 h 27"/>
                  <a:gd name="T6" fmla="*/ 14 w 39"/>
                  <a:gd name="T7" fmla="*/ 14 h 27"/>
                  <a:gd name="T8" fmla="*/ 13 w 39"/>
                  <a:gd name="T9" fmla="*/ 18 h 27"/>
                  <a:gd name="T10" fmla="*/ 10 w 39"/>
                  <a:gd name="T11" fmla="*/ 18 h 27"/>
                  <a:gd name="T12" fmla="*/ 9 w 39"/>
                  <a:gd name="T13" fmla="*/ 18 h 27"/>
                  <a:gd name="T14" fmla="*/ 5 w 39"/>
                  <a:gd name="T15" fmla="*/ 20 h 27"/>
                  <a:gd name="T16" fmla="*/ 3 w 39"/>
                  <a:gd name="T17" fmla="*/ 22 h 27"/>
                  <a:gd name="T18" fmla="*/ 0 w 39"/>
                  <a:gd name="T19" fmla="*/ 24 h 27"/>
                  <a:gd name="T20" fmla="*/ 4 w 39"/>
                  <a:gd name="T21" fmla="*/ 24 h 27"/>
                  <a:gd name="T22" fmla="*/ 8 w 39"/>
                  <a:gd name="T23" fmla="*/ 24 h 27"/>
                  <a:gd name="T24" fmla="*/ 14 w 39"/>
                  <a:gd name="T25" fmla="*/ 24 h 27"/>
                  <a:gd name="T26" fmla="*/ 19 w 39"/>
                  <a:gd name="T27" fmla="*/ 24 h 27"/>
                  <a:gd name="T28" fmla="*/ 22 w 39"/>
                  <a:gd name="T29" fmla="*/ 24 h 27"/>
                  <a:gd name="T30" fmla="*/ 28 w 39"/>
                  <a:gd name="T31" fmla="*/ 26 h 27"/>
                  <a:gd name="T32" fmla="*/ 34 w 39"/>
                  <a:gd name="T33" fmla="*/ 24 h 27"/>
                  <a:gd name="T34" fmla="*/ 38 w 39"/>
                  <a:gd name="T35" fmla="*/ 24 h 27"/>
                  <a:gd name="T36" fmla="*/ 29 w 39"/>
                  <a:gd name="T37" fmla="*/ 22 h 27"/>
                  <a:gd name="T38" fmla="*/ 26 w 39"/>
                  <a:gd name="T39" fmla="*/ 20 h 27"/>
                  <a:gd name="T40" fmla="*/ 23 w 39"/>
                  <a:gd name="T41" fmla="*/ 20 h 27"/>
                  <a:gd name="T42" fmla="*/ 22 w 39"/>
                  <a:gd name="T43" fmla="*/ 18 h 27"/>
                  <a:gd name="T44" fmla="*/ 20 w 39"/>
                  <a:gd name="T45" fmla="*/ 16 h 27"/>
                  <a:gd name="T46" fmla="*/ 20 w 39"/>
                  <a:gd name="T47" fmla="*/ 13 h 27"/>
                  <a:gd name="T48" fmla="*/ 19 w 39"/>
                  <a:gd name="T49" fmla="*/ 13 h 27"/>
                  <a:gd name="T50" fmla="*/ 17 w 39"/>
                  <a:gd name="T51" fmla="*/ 11 h 27"/>
                  <a:gd name="T52" fmla="*/ 16 w 39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7"/>
                  <a:gd name="T83" fmla="*/ 39 w 39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7">
                    <a:moveTo>
                      <a:pt x="16" y="0"/>
                    </a:moveTo>
                    <a:lnTo>
                      <a:pt x="15" y="9"/>
                    </a:lnTo>
                    <a:lnTo>
                      <a:pt x="15" y="13"/>
                    </a:lnTo>
                    <a:lnTo>
                      <a:pt x="14" y="14"/>
                    </a:lnTo>
                    <a:lnTo>
                      <a:pt x="13" y="18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5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2" y="24"/>
                    </a:lnTo>
                    <a:lnTo>
                      <a:pt x="28" y="26"/>
                    </a:lnTo>
                    <a:lnTo>
                      <a:pt x="34" y="24"/>
                    </a:lnTo>
                    <a:lnTo>
                      <a:pt x="38" y="24"/>
                    </a:lnTo>
                    <a:lnTo>
                      <a:pt x="29" y="22"/>
                    </a:lnTo>
                    <a:lnTo>
                      <a:pt x="26" y="20"/>
                    </a:lnTo>
                    <a:lnTo>
                      <a:pt x="23" y="20"/>
                    </a:lnTo>
                    <a:lnTo>
                      <a:pt x="22" y="18"/>
                    </a:lnTo>
                    <a:lnTo>
                      <a:pt x="20" y="16"/>
                    </a:lnTo>
                    <a:lnTo>
                      <a:pt x="20" y="13"/>
                    </a:lnTo>
                    <a:lnTo>
                      <a:pt x="19" y="13"/>
                    </a:lnTo>
                    <a:lnTo>
                      <a:pt x="17" y="11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12" name="Freeform 50"/>
              <p:cNvSpPr>
                <a:spLocks/>
              </p:cNvSpPr>
              <p:nvPr/>
            </p:nvSpPr>
            <p:spPr bwMode="auto">
              <a:xfrm>
                <a:off x="961" y="3736"/>
                <a:ext cx="186" cy="189"/>
              </a:xfrm>
              <a:custGeom>
                <a:avLst/>
                <a:gdLst>
                  <a:gd name="T0" fmla="*/ 99 w 186"/>
                  <a:gd name="T1" fmla="*/ 18 h 189"/>
                  <a:gd name="T2" fmla="*/ 108 w 186"/>
                  <a:gd name="T3" fmla="*/ 14 h 189"/>
                  <a:gd name="T4" fmla="*/ 114 w 186"/>
                  <a:gd name="T5" fmla="*/ 8 h 189"/>
                  <a:gd name="T6" fmla="*/ 122 w 186"/>
                  <a:gd name="T7" fmla="*/ 2 h 189"/>
                  <a:gd name="T8" fmla="*/ 129 w 186"/>
                  <a:gd name="T9" fmla="*/ 1 h 189"/>
                  <a:gd name="T10" fmla="*/ 137 w 186"/>
                  <a:gd name="T11" fmla="*/ 0 h 189"/>
                  <a:gd name="T12" fmla="*/ 147 w 186"/>
                  <a:gd name="T13" fmla="*/ 1 h 189"/>
                  <a:gd name="T14" fmla="*/ 155 w 186"/>
                  <a:gd name="T15" fmla="*/ 5 h 189"/>
                  <a:gd name="T16" fmla="*/ 164 w 186"/>
                  <a:gd name="T17" fmla="*/ 10 h 189"/>
                  <a:gd name="T18" fmla="*/ 170 w 186"/>
                  <a:gd name="T19" fmla="*/ 17 h 189"/>
                  <a:gd name="T20" fmla="*/ 176 w 186"/>
                  <a:gd name="T21" fmla="*/ 25 h 189"/>
                  <a:gd name="T22" fmla="*/ 180 w 186"/>
                  <a:gd name="T23" fmla="*/ 36 h 189"/>
                  <a:gd name="T24" fmla="*/ 183 w 186"/>
                  <a:gd name="T25" fmla="*/ 45 h 189"/>
                  <a:gd name="T26" fmla="*/ 185 w 186"/>
                  <a:gd name="T27" fmla="*/ 57 h 189"/>
                  <a:gd name="T28" fmla="*/ 185 w 186"/>
                  <a:gd name="T29" fmla="*/ 69 h 189"/>
                  <a:gd name="T30" fmla="*/ 183 w 186"/>
                  <a:gd name="T31" fmla="*/ 84 h 189"/>
                  <a:gd name="T32" fmla="*/ 181 w 186"/>
                  <a:gd name="T33" fmla="*/ 96 h 189"/>
                  <a:gd name="T34" fmla="*/ 177 w 186"/>
                  <a:gd name="T35" fmla="*/ 106 h 189"/>
                  <a:gd name="T36" fmla="*/ 174 w 186"/>
                  <a:gd name="T37" fmla="*/ 117 h 189"/>
                  <a:gd name="T38" fmla="*/ 168 w 186"/>
                  <a:gd name="T39" fmla="*/ 129 h 189"/>
                  <a:gd name="T40" fmla="*/ 162 w 186"/>
                  <a:gd name="T41" fmla="*/ 138 h 189"/>
                  <a:gd name="T42" fmla="*/ 154 w 186"/>
                  <a:gd name="T43" fmla="*/ 148 h 189"/>
                  <a:gd name="T44" fmla="*/ 146 w 186"/>
                  <a:gd name="T45" fmla="*/ 160 h 189"/>
                  <a:gd name="T46" fmla="*/ 136 w 186"/>
                  <a:gd name="T47" fmla="*/ 172 h 189"/>
                  <a:gd name="T48" fmla="*/ 120 w 186"/>
                  <a:gd name="T49" fmla="*/ 184 h 189"/>
                  <a:gd name="T50" fmla="*/ 105 w 186"/>
                  <a:gd name="T51" fmla="*/ 188 h 189"/>
                  <a:gd name="T52" fmla="*/ 94 w 186"/>
                  <a:gd name="T53" fmla="*/ 188 h 189"/>
                  <a:gd name="T54" fmla="*/ 85 w 186"/>
                  <a:gd name="T55" fmla="*/ 185 h 189"/>
                  <a:gd name="T56" fmla="*/ 74 w 186"/>
                  <a:gd name="T57" fmla="*/ 186 h 189"/>
                  <a:gd name="T58" fmla="*/ 64 w 186"/>
                  <a:gd name="T59" fmla="*/ 185 h 189"/>
                  <a:gd name="T60" fmla="*/ 55 w 186"/>
                  <a:gd name="T61" fmla="*/ 181 h 189"/>
                  <a:gd name="T62" fmla="*/ 38 w 186"/>
                  <a:gd name="T63" fmla="*/ 157 h 189"/>
                  <a:gd name="T64" fmla="*/ 29 w 186"/>
                  <a:gd name="T65" fmla="*/ 145 h 189"/>
                  <a:gd name="T66" fmla="*/ 22 w 186"/>
                  <a:gd name="T67" fmla="*/ 134 h 189"/>
                  <a:gd name="T68" fmla="*/ 15 w 186"/>
                  <a:gd name="T69" fmla="*/ 124 h 189"/>
                  <a:gd name="T70" fmla="*/ 9 w 186"/>
                  <a:gd name="T71" fmla="*/ 113 h 189"/>
                  <a:gd name="T72" fmla="*/ 4 w 186"/>
                  <a:gd name="T73" fmla="*/ 101 h 189"/>
                  <a:gd name="T74" fmla="*/ 2 w 186"/>
                  <a:gd name="T75" fmla="*/ 89 h 189"/>
                  <a:gd name="T76" fmla="*/ 1 w 186"/>
                  <a:gd name="T77" fmla="*/ 78 h 189"/>
                  <a:gd name="T78" fmla="*/ 1 w 186"/>
                  <a:gd name="T79" fmla="*/ 66 h 189"/>
                  <a:gd name="T80" fmla="*/ 2 w 186"/>
                  <a:gd name="T81" fmla="*/ 54 h 189"/>
                  <a:gd name="T82" fmla="*/ 4 w 186"/>
                  <a:gd name="T83" fmla="*/ 42 h 189"/>
                  <a:gd name="T84" fmla="*/ 8 w 186"/>
                  <a:gd name="T85" fmla="*/ 32 h 189"/>
                  <a:gd name="T86" fmla="*/ 14 w 186"/>
                  <a:gd name="T87" fmla="*/ 24 h 189"/>
                  <a:gd name="T88" fmla="*/ 21 w 186"/>
                  <a:gd name="T89" fmla="*/ 14 h 189"/>
                  <a:gd name="T90" fmla="*/ 31 w 186"/>
                  <a:gd name="T91" fmla="*/ 8 h 189"/>
                  <a:gd name="T92" fmla="*/ 42 w 186"/>
                  <a:gd name="T93" fmla="*/ 2 h 189"/>
                  <a:gd name="T94" fmla="*/ 50 w 186"/>
                  <a:gd name="T95" fmla="*/ 0 h 189"/>
                  <a:gd name="T96" fmla="*/ 60 w 186"/>
                  <a:gd name="T97" fmla="*/ 1 h 189"/>
                  <a:gd name="T98" fmla="*/ 68 w 186"/>
                  <a:gd name="T99" fmla="*/ 4 h 189"/>
                  <a:gd name="T100" fmla="*/ 74 w 186"/>
                  <a:gd name="T101" fmla="*/ 8 h 189"/>
                  <a:gd name="T102" fmla="*/ 82 w 186"/>
                  <a:gd name="T103" fmla="*/ 14 h 189"/>
                  <a:gd name="T104" fmla="*/ 88 w 186"/>
                  <a:gd name="T105" fmla="*/ 18 h 18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9"/>
                  <a:gd name="T161" fmla="*/ 186 w 186"/>
                  <a:gd name="T162" fmla="*/ 189 h 18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9">
                    <a:moveTo>
                      <a:pt x="94" y="20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8"/>
                    </a:lnTo>
                    <a:lnTo>
                      <a:pt x="118" y="4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6"/>
                    </a:lnTo>
                    <a:lnTo>
                      <a:pt x="181" y="40"/>
                    </a:lnTo>
                    <a:lnTo>
                      <a:pt x="183" y="45"/>
                    </a:lnTo>
                    <a:lnTo>
                      <a:pt x="183" y="50"/>
                    </a:lnTo>
                    <a:lnTo>
                      <a:pt x="185" y="57"/>
                    </a:lnTo>
                    <a:lnTo>
                      <a:pt x="185" y="61"/>
                    </a:lnTo>
                    <a:lnTo>
                      <a:pt x="185" y="69"/>
                    </a:lnTo>
                    <a:lnTo>
                      <a:pt x="183" y="77"/>
                    </a:lnTo>
                    <a:lnTo>
                      <a:pt x="183" y="84"/>
                    </a:lnTo>
                    <a:lnTo>
                      <a:pt x="182" y="90"/>
                    </a:lnTo>
                    <a:lnTo>
                      <a:pt x="181" y="96"/>
                    </a:lnTo>
                    <a:lnTo>
                      <a:pt x="180" y="101"/>
                    </a:lnTo>
                    <a:lnTo>
                      <a:pt x="177" y="106"/>
                    </a:lnTo>
                    <a:lnTo>
                      <a:pt x="176" y="112"/>
                    </a:lnTo>
                    <a:lnTo>
                      <a:pt x="174" y="117"/>
                    </a:lnTo>
                    <a:lnTo>
                      <a:pt x="171" y="124"/>
                    </a:lnTo>
                    <a:lnTo>
                      <a:pt x="168" y="129"/>
                    </a:lnTo>
                    <a:lnTo>
                      <a:pt x="165" y="134"/>
                    </a:lnTo>
                    <a:lnTo>
                      <a:pt x="162" y="138"/>
                    </a:lnTo>
                    <a:lnTo>
                      <a:pt x="159" y="142"/>
                    </a:lnTo>
                    <a:lnTo>
                      <a:pt x="154" y="148"/>
                    </a:lnTo>
                    <a:lnTo>
                      <a:pt x="151" y="154"/>
                    </a:lnTo>
                    <a:lnTo>
                      <a:pt x="146" y="160"/>
                    </a:lnTo>
                    <a:lnTo>
                      <a:pt x="142" y="165"/>
                    </a:lnTo>
                    <a:lnTo>
                      <a:pt x="136" y="172"/>
                    </a:lnTo>
                    <a:lnTo>
                      <a:pt x="130" y="178"/>
                    </a:lnTo>
                    <a:lnTo>
                      <a:pt x="120" y="184"/>
                    </a:lnTo>
                    <a:lnTo>
                      <a:pt x="112" y="188"/>
                    </a:lnTo>
                    <a:lnTo>
                      <a:pt x="105" y="188"/>
                    </a:lnTo>
                    <a:lnTo>
                      <a:pt x="100" y="188"/>
                    </a:lnTo>
                    <a:lnTo>
                      <a:pt x="94" y="188"/>
                    </a:lnTo>
                    <a:lnTo>
                      <a:pt x="90" y="186"/>
                    </a:lnTo>
                    <a:lnTo>
                      <a:pt x="85" y="185"/>
                    </a:lnTo>
                    <a:lnTo>
                      <a:pt x="81" y="185"/>
                    </a:lnTo>
                    <a:lnTo>
                      <a:pt x="74" y="186"/>
                    </a:lnTo>
                    <a:lnTo>
                      <a:pt x="68" y="186"/>
                    </a:lnTo>
                    <a:lnTo>
                      <a:pt x="64" y="185"/>
                    </a:lnTo>
                    <a:lnTo>
                      <a:pt x="59" y="182"/>
                    </a:lnTo>
                    <a:lnTo>
                      <a:pt x="55" y="181"/>
                    </a:lnTo>
                    <a:lnTo>
                      <a:pt x="49" y="174"/>
                    </a:lnTo>
                    <a:lnTo>
                      <a:pt x="38" y="157"/>
                    </a:lnTo>
                    <a:lnTo>
                      <a:pt x="33" y="150"/>
                    </a:lnTo>
                    <a:lnTo>
                      <a:pt x="29" y="145"/>
                    </a:lnTo>
                    <a:lnTo>
                      <a:pt x="25" y="140"/>
                    </a:lnTo>
                    <a:lnTo>
                      <a:pt x="22" y="134"/>
                    </a:lnTo>
                    <a:lnTo>
                      <a:pt x="19" y="130"/>
                    </a:lnTo>
                    <a:lnTo>
                      <a:pt x="15" y="124"/>
                    </a:lnTo>
                    <a:lnTo>
                      <a:pt x="12" y="118"/>
                    </a:lnTo>
                    <a:lnTo>
                      <a:pt x="9" y="113"/>
                    </a:lnTo>
                    <a:lnTo>
                      <a:pt x="8" y="108"/>
                    </a:lnTo>
                    <a:lnTo>
                      <a:pt x="4" y="101"/>
                    </a:lnTo>
                    <a:lnTo>
                      <a:pt x="3" y="94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4"/>
                    </a:lnTo>
                    <a:lnTo>
                      <a:pt x="72" y="5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62" name="Group 51"/>
            <p:cNvGrpSpPr>
              <a:grpSpLocks/>
            </p:cNvGrpSpPr>
            <p:nvPr/>
          </p:nvGrpSpPr>
          <p:grpSpPr bwMode="auto">
            <a:xfrm>
              <a:off x="1031" y="3725"/>
              <a:ext cx="56" cy="56"/>
              <a:chOff x="1031" y="3725"/>
              <a:chExt cx="56" cy="56"/>
            </a:xfrm>
          </p:grpSpPr>
          <p:sp>
            <p:nvSpPr>
              <p:cNvPr id="18906" name="Freeform 52"/>
              <p:cNvSpPr>
                <a:spLocks/>
              </p:cNvSpPr>
              <p:nvPr/>
            </p:nvSpPr>
            <p:spPr bwMode="auto">
              <a:xfrm>
                <a:off x="1040" y="3753"/>
                <a:ext cx="24" cy="28"/>
              </a:xfrm>
              <a:custGeom>
                <a:avLst/>
                <a:gdLst>
                  <a:gd name="T0" fmla="*/ 13 w 24"/>
                  <a:gd name="T1" fmla="*/ 0 h 28"/>
                  <a:gd name="T2" fmla="*/ 16 w 24"/>
                  <a:gd name="T3" fmla="*/ 0 h 28"/>
                  <a:gd name="T4" fmla="*/ 19 w 24"/>
                  <a:gd name="T5" fmla="*/ 0 h 28"/>
                  <a:gd name="T6" fmla="*/ 23 w 24"/>
                  <a:gd name="T7" fmla="*/ 0 h 28"/>
                  <a:gd name="T8" fmla="*/ 16 w 24"/>
                  <a:gd name="T9" fmla="*/ 27 h 28"/>
                  <a:gd name="T10" fmla="*/ 14 w 24"/>
                  <a:gd name="T11" fmla="*/ 27 h 28"/>
                  <a:gd name="T12" fmla="*/ 10 w 24"/>
                  <a:gd name="T13" fmla="*/ 27 h 28"/>
                  <a:gd name="T14" fmla="*/ 8 w 24"/>
                  <a:gd name="T15" fmla="*/ 27 h 28"/>
                  <a:gd name="T16" fmla="*/ 4 w 24"/>
                  <a:gd name="T17" fmla="*/ 27 h 28"/>
                  <a:gd name="T18" fmla="*/ 2 w 24"/>
                  <a:gd name="T19" fmla="*/ 0 h 28"/>
                  <a:gd name="T20" fmla="*/ 0 w 24"/>
                  <a:gd name="T21" fmla="*/ 0 h 28"/>
                  <a:gd name="T22" fmla="*/ 4 w 24"/>
                  <a:gd name="T23" fmla="*/ 0 h 28"/>
                  <a:gd name="T24" fmla="*/ 7 w 24"/>
                  <a:gd name="T25" fmla="*/ 27 h 28"/>
                  <a:gd name="T26" fmla="*/ 10 w 24"/>
                  <a:gd name="T27" fmla="*/ 0 h 28"/>
                  <a:gd name="T28" fmla="*/ 13 w 24"/>
                  <a:gd name="T29" fmla="*/ 0 h 2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8"/>
                  <a:gd name="T47" fmla="*/ 24 w 24"/>
                  <a:gd name="T48" fmla="*/ 28 h 2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8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7"/>
                    </a:lnTo>
                    <a:lnTo>
                      <a:pt x="14" y="27"/>
                    </a:lnTo>
                    <a:lnTo>
                      <a:pt x="10" y="27"/>
                    </a:lnTo>
                    <a:lnTo>
                      <a:pt x="8" y="27"/>
                    </a:lnTo>
                    <a:lnTo>
                      <a:pt x="4" y="27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7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907" name="Group 53"/>
              <p:cNvGrpSpPr>
                <a:grpSpLocks/>
              </p:cNvGrpSpPr>
              <p:nvPr/>
            </p:nvGrpSpPr>
            <p:grpSpPr bwMode="auto">
              <a:xfrm>
                <a:off x="1050" y="3725"/>
                <a:ext cx="27" cy="31"/>
                <a:chOff x="1050" y="3725"/>
                <a:chExt cx="27" cy="31"/>
              </a:xfrm>
            </p:grpSpPr>
            <p:sp>
              <p:nvSpPr>
                <p:cNvPr id="18909" name="Freeform 54"/>
                <p:cNvSpPr>
                  <a:spLocks/>
                </p:cNvSpPr>
                <p:nvPr/>
              </p:nvSpPr>
              <p:spPr bwMode="auto">
                <a:xfrm>
                  <a:off x="1050" y="3725"/>
                  <a:ext cx="20" cy="31"/>
                </a:xfrm>
                <a:custGeom>
                  <a:avLst/>
                  <a:gdLst>
                    <a:gd name="T0" fmla="*/ 1 w 20"/>
                    <a:gd name="T1" fmla="*/ 28 h 31"/>
                    <a:gd name="T2" fmla="*/ 0 w 20"/>
                    <a:gd name="T3" fmla="*/ 25 h 31"/>
                    <a:gd name="T4" fmla="*/ 1 w 20"/>
                    <a:gd name="T5" fmla="*/ 20 h 31"/>
                    <a:gd name="T6" fmla="*/ 1 w 20"/>
                    <a:gd name="T7" fmla="*/ 15 h 31"/>
                    <a:gd name="T8" fmla="*/ 4 w 20"/>
                    <a:gd name="T9" fmla="*/ 11 h 31"/>
                    <a:gd name="T10" fmla="*/ 5 w 20"/>
                    <a:gd name="T11" fmla="*/ 7 h 31"/>
                    <a:gd name="T12" fmla="*/ 8 w 20"/>
                    <a:gd name="T13" fmla="*/ 3 h 31"/>
                    <a:gd name="T14" fmla="*/ 10 w 20"/>
                    <a:gd name="T15" fmla="*/ 0 h 31"/>
                    <a:gd name="T16" fmla="*/ 19 w 20"/>
                    <a:gd name="T17" fmla="*/ 3 h 31"/>
                    <a:gd name="T18" fmla="*/ 16 w 20"/>
                    <a:gd name="T19" fmla="*/ 7 h 31"/>
                    <a:gd name="T20" fmla="*/ 12 w 20"/>
                    <a:gd name="T21" fmla="*/ 11 h 31"/>
                    <a:gd name="T22" fmla="*/ 9 w 20"/>
                    <a:gd name="T23" fmla="*/ 15 h 31"/>
                    <a:gd name="T24" fmla="*/ 8 w 20"/>
                    <a:gd name="T25" fmla="*/ 20 h 31"/>
                    <a:gd name="T26" fmla="*/ 6 w 20"/>
                    <a:gd name="T27" fmla="*/ 25 h 31"/>
                    <a:gd name="T28" fmla="*/ 5 w 20"/>
                    <a:gd name="T29" fmla="*/ 30 h 31"/>
                    <a:gd name="T30" fmla="*/ 1 w 20"/>
                    <a:gd name="T31" fmla="*/ 28 h 3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1"/>
                    <a:gd name="T50" fmla="*/ 20 w 20"/>
                    <a:gd name="T51" fmla="*/ 31 h 31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1">
                      <a:moveTo>
                        <a:pt x="1" y="28"/>
                      </a:move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5" y="7"/>
                      </a:lnTo>
                      <a:lnTo>
                        <a:pt x="8" y="3"/>
                      </a:lnTo>
                      <a:lnTo>
                        <a:pt x="10" y="0"/>
                      </a:lnTo>
                      <a:lnTo>
                        <a:pt x="19" y="3"/>
                      </a:lnTo>
                      <a:lnTo>
                        <a:pt x="16" y="7"/>
                      </a:lnTo>
                      <a:lnTo>
                        <a:pt x="12" y="11"/>
                      </a:lnTo>
                      <a:lnTo>
                        <a:pt x="9" y="15"/>
                      </a:lnTo>
                      <a:lnTo>
                        <a:pt x="8" y="20"/>
                      </a:lnTo>
                      <a:lnTo>
                        <a:pt x="6" y="25"/>
                      </a:lnTo>
                      <a:lnTo>
                        <a:pt x="5" y="30"/>
                      </a:lnTo>
                      <a:lnTo>
                        <a:pt x="1" y="28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910" name="Freeform 55"/>
                <p:cNvSpPr>
                  <a:spLocks/>
                </p:cNvSpPr>
                <p:nvPr/>
              </p:nvSpPr>
              <p:spPr bwMode="auto">
                <a:xfrm>
                  <a:off x="1055" y="3727"/>
                  <a:ext cx="22" cy="27"/>
                </a:xfrm>
                <a:custGeom>
                  <a:avLst/>
                  <a:gdLst>
                    <a:gd name="T0" fmla="*/ 0 w 22"/>
                    <a:gd name="T1" fmla="*/ 26 h 27"/>
                    <a:gd name="T2" fmla="*/ 2 w 22"/>
                    <a:gd name="T3" fmla="*/ 23 h 27"/>
                    <a:gd name="T4" fmla="*/ 2 w 22"/>
                    <a:gd name="T5" fmla="*/ 18 h 27"/>
                    <a:gd name="T6" fmla="*/ 4 w 22"/>
                    <a:gd name="T7" fmla="*/ 13 h 27"/>
                    <a:gd name="T8" fmla="*/ 7 w 22"/>
                    <a:gd name="T9" fmla="*/ 9 h 27"/>
                    <a:gd name="T10" fmla="*/ 11 w 22"/>
                    <a:gd name="T11" fmla="*/ 5 h 27"/>
                    <a:gd name="T12" fmla="*/ 14 w 22"/>
                    <a:gd name="T13" fmla="*/ 2 h 27"/>
                    <a:gd name="T14" fmla="*/ 16 w 22"/>
                    <a:gd name="T15" fmla="*/ 0 h 27"/>
                    <a:gd name="T16" fmla="*/ 21 w 22"/>
                    <a:gd name="T17" fmla="*/ 1 h 27"/>
                    <a:gd name="T18" fmla="*/ 16 w 22"/>
                    <a:gd name="T19" fmla="*/ 3 h 27"/>
                    <a:gd name="T20" fmla="*/ 11 w 22"/>
                    <a:gd name="T21" fmla="*/ 7 h 27"/>
                    <a:gd name="T22" fmla="*/ 9 w 22"/>
                    <a:gd name="T23" fmla="*/ 11 h 27"/>
                    <a:gd name="T24" fmla="*/ 4 w 22"/>
                    <a:gd name="T25" fmla="*/ 16 h 27"/>
                    <a:gd name="T26" fmla="*/ 2 w 22"/>
                    <a:gd name="T27" fmla="*/ 20 h 27"/>
                    <a:gd name="T28" fmla="*/ 2 w 22"/>
                    <a:gd name="T29" fmla="*/ 26 h 27"/>
                    <a:gd name="T30" fmla="*/ 0 w 22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2"/>
                    <a:gd name="T49" fmla="*/ 0 h 27"/>
                    <a:gd name="T50" fmla="*/ 22 w 22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2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7" y="9"/>
                      </a:lnTo>
                      <a:lnTo>
                        <a:pt x="11" y="5"/>
                      </a:lnTo>
                      <a:lnTo>
                        <a:pt x="14" y="2"/>
                      </a:lnTo>
                      <a:lnTo>
                        <a:pt x="16" y="0"/>
                      </a:lnTo>
                      <a:lnTo>
                        <a:pt x="21" y="1"/>
                      </a:lnTo>
                      <a:lnTo>
                        <a:pt x="16" y="3"/>
                      </a:lnTo>
                      <a:lnTo>
                        <a:pt x="11" y="7"/>
                      </a:lnTo>
                      <a:lnTo>
                        <a:pt x="9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908" name="Freeform 56"/>
              <p:cNvSpPr>
                <a:spLocks/>
              </p:cNvSpPr>
              <p:nvPr/>
            </p:nvSpPr>
            <p:spPr bwMode="auto">
              <a:xfrm>
                <a:off x="1031" y="3745"/>
                <a:ext cx="56" cy="25"/>
              </a:xfrm>
              <a:custGeom>
                <a:avLst/>
                <a:gdLst>
                  <a:gd name="T0" fmla="*/ 0 w 56"/>
                  <a:gd name="T1" fmla="*/ 3 h 25"/>
                  <a:gd name="T2" fmla="*/ 3 w 56"/>
                  <a:gd name="T3" fmla="*/ 5 h 25"/>
                  <a:gd name="T4" fmla="*/ 7 w 56"/>
                  <a:gd name="T5" fmla="*/ 8 h 25"/>
                  <a:gd name="T6" fmla="*/ 10 w 56"/>
                  <a:gd name="T7" fmla="*/ 13 h 25"/>
                  <a:gd name="T8" fmla="*/ 14 w 56"/>
                  <a:gd name="T9" fmla="*/ 18 h 25"/>
                  <a:gd name="T10" fmla="*/ 17 w 56"/>
                  <a:gd name="T11" fmla="*/ 20 h 25"/>
                  <a:gd name="T12" fmla="*/ 21 w 56"/>
                  <a:gd name="T13" fmla="*/ 22 h 25"/>
                  <a:gd name="T14" fmla="*/ 23 w 56"/>
                  <a:gd name="T15" fmla="*/ 24 h 25"/>
                  <a:gd name="T16" fmla="*/ 28 w 56"/>
                  <a:gd name="T17" fmla="*/ 22 h 25"/>
                  <a:gd name="T18" fmla="*/ 31 w 56"/>
                  <a:gd name="T19" fmla="*/ 20 h 25"/>
                  <a:gd name="T20" fmla="*/ 34 w 56"/>
                  <a:gd name="T21" fmla="*/ 18 h 25"/>
                  <a:gd name="T22" fmla="*/ 37 w 56"/>
                  <a:gd name="T23" fmla="*/ 17 h 25"/>
                  <a:gd name="T24" fmla="*/ 39 w 56"/>
                  <a:gd name="T25" fmla="*/ 13 h 25"/>
                  <a:gd name="T26" fmla="*/ 41 w 56"/>
                  <a:gd name="T27" fmla="*/ 10 h 25"/>
                  <a:gd name="T28" fmla="*/ 44 w 56"/>
                  <a:gd name="T29" fmla="*/ 6 h 25"/>
                  <a:gd name="T30" fmla="*/ 46 w 56"/>
                  <a:gd name="T31" fmla="*/ 5 h 25"/>
                  <a:gd name="T32" fmla="*/ 49 w 56"/>
                  <a:gd name="T33" fmla="*/ 1 h 25"/>
                  <a:gd name="T34" fmla="*/ 52 w 56"/>
                  <a:gd name="T35" fmla="*/ 1 h 25"/>
                  <a:gd name="T36" fmla="*/ 55 w 56"/>
                  <a:gd name="T37" fmla="*/ 0 h 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5"/>
                  <a:gd name="T59" fmla="*/ 56 w 56"/>
                  <a:gd name="T60" fmla="*/ 25 h 2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5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3"/>
                    </a:lnTo>
                    <a:lnTo>
                      <a:pt x="14" y="18"/>
                    </a:lnTo>
                    <a:lnTo>
                      <a:pt x="17" y="20"/>
                    </a:lnTo>
                    <a:lnTo>
                      <a:pt x="21" y="22"/>
                    </a:lnTo>
                    <a:lnTo>
                      <a:pt x="23" y="24"/>
                    </a:lnTo>
                    <a:lnTo>
                      <a:pt x="28" y="22"/>
                    </a:lnTo>
                    <a:lnTo>
                      <a:pt x="31" y="20"/>
                    </a:lnTo>
                    <a:lnTo>
                      <a:pt x="34" y="18"/>
                    </a:lnTo>
                    <a:lnTo>
                      <a:pt x="37" y="17"/>
                    </a:lnTo>
                    <a:lnTo>
                      <a:pt x="39" y="13"/>
                    </a:lnTo>
                    <a:lnTo>
                      <a:pt x="41" y="10"/>
                    </a:lnTo>
                    <a:lnTo>
                      <a:pt x="44" y="6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463" name="Freeform 57"/>
            <p:cNvSpPr>
              <a:spLocks/>
            </p:cNvSpPr>
            <p:nvPr/>
          </p:nvSpPr>
          <p:spPr bwMode="auto">
            <a:xfrm>
              <a:off x="1982" y="3745"/>
              <a:ext cx="184" cy="190"/>
            </a:xfrm>
            <a:custGeom>
              <a:avLst/>
              <a:gdLst>
                <a:gd name="T0" fmla="*/ 98 w 184"/>
                <a:gd name="T1" fmla="*/ 19 h 190"/>
                <a:gd name="T2" fmla="*/ 107 w 184"/>
                <a:gd name="T3" fmla="*/ 14 h 190"/>
                <a:gd name="T4" fmla="*/ 113 w 184"/>
                <a:gd name="T5" fmla="*/ 7 h 190"/>
                <a:gd name="T6" fmla="*/ 120 w 184"/>
                <a:gd name="T7" fmla="*/ 2 h 190"/>
                <a:gd name="T8" fmla="*/ 127 w 184"/>
                <a:gd name="T9" fmla="*/ 1 h 190"/>
                <a:gd name="T10" fmla="*/ 136 w 184"/>
                <a:gd name="T11" fmla="*/ 1 h 190"/>
                <a:gd name="T12" fmla="*/ 145 w 184"/>
                <a:gd name="T13" fmla="*/ 2 h 190"/>
                <a:gd name="T14" fmla="*/ 154 w 184"/>
                <a:gd name="T15" fmla="*/ 5 h 190"/>
                <a:gd name="T16" fmla="*/ 162 w 184"/>
                <a:gd name="T17" fmla="*/ 10 h 190"/>
                <a:gd name="T18" fmla="*/ 168 w 184"/>
                <a:gd name="T19" fmla="*/ 17 h 190"/>
                <a:gd name="T20" fmla="*/ 174 w 184"/>
                <a:gd name="T21" fmla="*/ 26 h 190"/>
                <a:gd name="T22" fmla="*/ 179 w 184"/>
                <a:gd name="T23" fmla="*/ 35 h 190"/>
                <a:gd name="T24" fmla="*/ 181 w 184"/>
                <a:gd name="T25" fmla="*/ 45 h 190"/>
                <a:gd name="T26" fmla="*/ 183 w 184"/>
                <a:gd name="T27" fmla="*/ 57 h 190"/>
                <a:gd name="T28" fmla="*/ 183 w 184"/>
                <a:gd name="T29" fmla="*/ 69 h 190"/>
                <a:gd name="T30" fmla="*/ 181 w 184"/>
                <a:gd name="T31" fmla="*/ 83 h 190"/>
                <a:gd name="T32" fmla="*/ 179 w 184"/>
                <a:gd name="T33" fmla="*/ 95 h 190"/>
                <a:gd name="T34" fmla="*/ 175 w 184"/>
                <a:gd name="T35" fmla="*/ 106 h 190"/>
                <a:gd name="T36" fmla="*/ 172 w 184"/>
                <a:gd name="T37" fmla="*/ 117 h 190"/>
                <a:gd name="T38" fmla="*/ 167 w 184"/>
                <a:gd name="T39" fmla="*/ 129 h 190"/>
                <a:gd name="T40" fmla="*/ 161 w 184"/>
                <a:gd name="T41" fmla="*/ 138 h 190"/>
                <a:gd name="T42" fmla="*/ 154 w 184"/>
                <a:gd name="T43" fmla="*/ 147 h 190"/>
                <a:gd name="T44" fmla="*/ 144 w 184"/>
                <a:gd name="T45" fmla="*/ 161 h 190"/>
                <a:gd name="T46" fmla="*/ 134 w 184"/>
                <a:gd name="T47" fmla="*/ 173 h 190"/>
                <a:gd name="T48" fmla="*/ 119 w 184"/>
                <a:gd name="T49" fmla="*/ 183 h 190"/>
                <a:gd name="T50" fmla="*/ 103 w 184"/>
                <a:gd name="T51" fmla="*/ 189 h 190"/>
                <a:gd name="T52" fmla="*/ 93 w 184"/>
                <a:gd name="T53" fmla="*/ 187 h 190"/>
                <a:gd name="T54" fmla="*/ 84 w 184"/>
                <a:gd name="T55" fmla="*/ 185 h 190"/>
                <a:gd name="T56" fmla="*/ 73 w 184"/>
                <a:gd name="T57" fmla="*/ 186 h 190"/>
                <a:gd name="T58" fmla="*/ 63 w 184"/>
                <a:gd name="T59" fmla="*/ 185 h 190"/>
                <a:gd name="T60" fmla="*/ 55 w 184"/>
                <a:gd name="T61" fmla="*/ 181 h 190"/>
                <a:gd name="T62" fmla="*/ 37 w 184"/>
                <a:gd name="T63" fmla="*/ 157 h 190"/>
                <a:gd name="T64" fmla="*/ 27 w 184"/>
                <a:gd name="T65" fmla="*/ 145 h 190"/>
                <a:gd name="T66" fmla="*/ 21 w 184"/>
                <a:gd name="T67" fmla="*/ 135 h 190"/>
                <a:gd name="T68" fmla="*/ 14 w 184"/>
                <a:gd name="T69" fmla="*/ 125 h 190"/>
                <a:gd name="T70" fmla="*/ 8 w 184"/>
                <a:gd name="T71" fmla="*/ 113 h 190"/>
                <a:gd name="T72" fmla="*/ 4 w 184"/>
                <a:gd name="T73" fmla="*/ 102 h 190"/>
                <a:gd name="T74" fmla="*/ 1 w 184"/>
                <a:gd name="T75" fmla="*/ 90 h 190"/>
                <a:gd name="T76" fmla="*/ 0 w 184"/>
                <a:gd name="T77" fmla="*/ 78 h 190"/>
                <a:gd name="T78" fmla="*/ 0 w 184"/>
                <a:gd name="T79" fmla="*/ 66 h 190"/>
                <a:gd name="T80" fmla="*/ 1 w 184"/>
                <a:gd name="T81" fmla="*/ 54 h 190"/>
                <a:gd name="T82" fmla="*/ 3 w 184"/>
                <a:gd name="T83" fmla="*/ 42 h 190"/>
                <a:gd name="T84" fmla="*/ 7 w 184"/>
                <a:gd name="T85" fmla="*/ 33 h 190"/>
                <a:gd name="T86" fmla="*/ 13 w 184"/>
                <a:gd name="T87" fmla="*/ 23 h 190"/>
                <a:gd name="T88" fmla="*/ 20 w 184"/>
                <a:gd name="T89" fmla="*/ 15 h 190"/>
                <a:gd name="T90" fmla="*/ 30 w 184"/>
                <a:gd name="T91" fmla="*/ 7 h 190"/>
                <a:gd name="T92" fmla="*/ 40 w 184"/>
                <a:gd name="T93" fmla="*/ 2 h 190"/>
                <a:gd name="T94" fmla="*/ 49 w 184"/>
                <a:gd name="T95" fmla="*/ 1 h 190"/>
                <a:gd name="T96" fmla="*/ 60 w 184"/>
                <a:gd name="T97" fmla="*/ 1 h 190"/>
                <a:gd name="T98" fmla="*/ 67 w 184"/>
                <a:gd name="T99" fmla="*/ 3 h 190"/>
                <a:gd name="T100" fmla="*/ 74 w 184"/>
                <a:gd name="T101" fmla="*/ 7 h 190"/>
                <a:gd name="T102" fmla="*/ 80 w 184"/>
                <a:gd name="T103" fmla="*/ 14 h 190"/>
                <a:gd name="T104" fmla="*/ 87 w 184"/>
                <a:gd name="T105" fmla="*/ 19 h 1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90"/>
                <a:gd name="T161" fmla="*/ 184 w 184"/>
                <a:gd name="T162" fmla="*/ 190 h 1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90">
                  <a:moveTo>
                    <a:pt x="92" y="21"/>
                  </a:moveTo>
                  <a:lnTo>
                    <a:pt x="98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0" y="11"/>
                  </a:lnTo>
                  <a:lnTo>
                    <a:pt x="113" y="7"/>
                  </a:lnTo>
                  <a:lnTo>
                    <a:pt x="117" y="5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45" y="2"/>
                  </a:lnTo>
                  <a:lnTo>
                    <a:pt x="150" y="3"/>
                  </a:lnTo>
                  <a:lnTo>
                    <a:pt x="154" y="5"/>
                  </a:lnTo>
                  <a:lnTo>
                    <a:pt x="157" y="7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5"/>
                  </a:lnTo>
                  <a:lnTo>
                    <a:pt x="180" y="39"/>
                  </a:lnTo>
                  <a:lnTo>
                    <a:pt x="181" y="45"/>
                  </a:lnTo>
                  <a:lnTo>
                    <a:pt x="183" y="50"/>
                  </a:lnTo>
                  <a:lnTo>
                    <a:pt x="183" y="57"/>
                  </a:lnTo>
                  <a:lnTo>
                    <a:pt x="183" y="61"/>
                  </a:lnTo>
                  <a:lnTo>
                    <a:pt x="183" y="69"/>
                  </a:lnTo>
                  <a:lnTo>
                    <a:pt x="183" y="77"/>
                  </a:lnTo>
                  <a:lnTo>
                    <a:pt x="181" y="83"/>
                  </a:lnTo>
                  <a:lnTo>
                    <a:pt x="180" y="90"/>
                  </a:lnTo>
                  <a:lnTo>
                    <a:pt x="179" y="95"/>
                  </a:lnTo>
                  <a:lnTo>
                    <a:pt x="178" y="101"/>
                  </a:lnTo>
                  <a:lnTo>
                    <a:pt x="175" y="106"/>
                  </a:lnTo>
                  <a:lnTo>
                    <a:pt x="174" y="111"/>
                  </a:lnTo>
                  <a:lnTo>
                    <a:pt x="172" y="117"/>
                  </a:lnTo>
                  <a:lnTo>
                    <a:pt x="169" y="123"/>
                  </a:lnTo>
                  <a:lnTo>
                    <a:pt x="167" y="129"/>
                  </a:lnTo>
                  <a:lnTo>
                    <a:pt x="163" y="134"/>
                  </a:lnTo>
                  <a:lnTo>
                    <a:pt x="161" y="138"/>
                  </a:lnTo>
                  <a:lnTo>
                    <a:pt x="157" y="142"/>
                  </a:lnTo>
                  <a:lnTo>
                    <a:pt x="154" y="147"/>
                  </a:lnTo>
                  <a:lnTo>
                    <a:pt x="149" y="154"/>
                  </a:lnTo>
                  <a:lnTo>
                    <a:pt x="144" y="161"/>
                  </a:lnTo>
                  <a:lnTo>
                    <a:pt x="140" y="166"/>
                  </a:lnTo>
                  <a:lnTo>
                    <a:pt x="134" y="173"/>
                  </a:lnTo>
                  <a:lnTo>
                    <a:pt x="128" y="178"/>
                  </a:lnTo>
                  <a:lnTo>
                    <a:pt x="119" y="183"/>
                  </a:lnTo>
                  <a:lnTo>
                    <a:pt x="110" y="187"/>
                  </a:lnTo>
                  <a:lnTo>
                    <a:pt x="103" y="189"/>
                  </a:lnTo>
                  <a:lnTo>
                    <a:pt x="98" y="189"/>
                  </a:lnTo>
                  <a:lnTo>
                    <a:pt x="93" y="187"/>
                  </a:lnTo>
                  <a:lnTo>
                    <a:pt x="89" y="186"/>
                  </a:lnTo>
                  <a:lnTo>
                    <a:pt x="84" y="185"/>
                  </a:lnTo>
                  <a:lnTo>
                    <a:pt x="80" y="185"/>
                  </a:lnTo>
                  <a:lnTo>
                    <a:pt x="73" y="186"/>
                  </a:lnTo>
                  <a:lnTo>
                    <a:pt x="67" y="186"/>
                  </a:lnTo>
                  <a:lnTo>
                    <a:pt x="63" y="185"/>
                  </a:lnTo>
                  <a:lnTo>
                    <a:pt x="57" y="182"/>
                  </a:lnTo>
                  <a:lnTo>
                    <a:pt x="55" y="181"/>
                  </a:lnTo>
                  <a:lnTo>
                    <a:pt x="49" y="174"/>
                  </a:lnTo>
                  <a:lnTo>
                    <a:pt x="37" y="157"/>
                  </a:lnTo>
                  <a:lnTo>
                    <a:pt x="32" y="150"/>
                  </a:lnTo>
                  <a:lnTo>
                    <a:pt x="27" y="145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30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2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4" y="7"/>
                  </a:lnTo>
                  <a:lnTo>
                    <a:pt x="77" y="11"/>
                  </a:lnTo>
                  <a:lnTo>
                    <a:pt x="80" y="14"/>
                  </a:lnTo>
                  <a:lnTo>
                    <a:pt x="84" y="17"/>
                  </a:lnTo>
                  <a:lnTo>
                    <a:pt x="87" y="19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464" name="Freeform 58"/>
            <p:cNvSpPr>
              <a:spLocks/>
            </p:cNvSpPr>
            <p:nvPr/>
          </p:nvSpPr>
          <p:spPr bwMode="auto">
            <a:xfrm>
              <a:off x="1985" y="3752"/>
              <a:ext cx="171" cy="174"/>
            </a:xfrm>
            <a:custGeom>
              <a:avLst/>
              <a:gdLst>
                <a:gd name="T0" fmla="*/ 91 w 171"/>
                <a:gd name="T1" fmla="*/ 17 h 174"/>
                <a:gd name="T2" fmla="*/ 98 w 171"/>
                <a:gd name="T3" fmla="*/ 13 h 174"/>
                <a:gd name="T4" fmla="*/ 104 w 171"/>
                <a:gd name="T5" fmla="*/ 6 h 174"/>
                <a:gd name="T6" fmla="*/ 112 w 171"/>
                <a:gd name="T7" fmla="*/ 2 h 174"/>
                <a:gd name="T8" fmla="*/ 118 w 171"/>
                <a:gd name="T9" fmla="*/ 0 h 174"/>
                <a:gd name="T10" fmla="*/ 126 w 171"/>
                <a:gd name="T11" fmla="*/ 0 h 174"/>
                <a:gd name="T12" fmla="*/ 135 w 171"/>
                <a:gd name="T13" fmla="*/ 1 h 174"/>
                <a:gd name="T14" fmla="*/ 143 w 171"/>
                <a:gd name="T15" fmla="*/ 3 h 174"/>
                <a:gd name="T16" fmla="*/ 151 w 171"/>
                <a:gd name="T17" fmla="*/ 9 h 174"/>
                <a:gd name="T18" fmla="*/ 156 w 171"/>
                <a:gd name="T19" fmla="*/ 14 h 174"/>
                <a:gd name="T20" fmla="*/ 161 w 171"/>
                <a:gd name="T21" fmla="*/ 22 h 174"/>
                <a:gd name="T22" fmla="*/ 166 w 171"/>
                <a:gd name="T23" fmla="*/ 31 h 174"/>
                <a:gd name="T24" fmla="*/ 168 w 171"/>
                <a:gd name="T25" fmla="*/ 42 h 174"/>
                <a:gd name="T26" fmla="*/ 170 w 171"/>
                <a:gd name="T27" fmla="*/ 51 h 174"/>
                <a:gd name="T28" fmla="*/ 170 w 171"/>
                <a:gd name="T29" fmla="*/ 63 h 174"/>
                <a:gd name="T30" fmla="*/ 168 w 171"/>
                <a:gd name="T31" fmla="*/ 75 h 174"/>
                <a:gd name="T32" fmla="*/ 166 w 171"/>
                <a:gd name="T33" fmla="*/ 87 h 174"/>
                <a:gd name="T34" fmla="*/ 162 w 171"/>
                <a:gd name="T35" fmla="*/ 98 h 174"/>
                <a:gd name="T36" fmla="*/ 159 w 171"/>
                <a:gd name="T37" fmla="*/ 107 h 174"/>
                <a:gd name="T38" fmla="*/ 155 w 171"/>
                <a:gd name="T39" fmla="*/ 118 h 174"/>
                <a:gd name="T40" fmla="*/ 149 w 171"/>
                <a:gd name="T41" fmla="*/ 127 h 174"/>
                <a:gd name="T42" fmla="*/ 142 w 171"/>
                <a:gd name="T43" fmla="*/ 135 h 174"/>
                <a:gd name="T44" fmla="*/ 133 w 171"/>
                <a:gd name="T45" fmla="*/ 147 h 174"/>
                <a:gd name="T46" fmla="*/ 126 w 171"/>
                <a:gd name="T47" fmla="*/ 158 h 174"/>
                <a:gd name="T48" fmla="*/ 110 w 171"/>
                <a:gd name="T49" fmla="*/ 169 h 174"/>
                <a:gd name="T50" fmla="*/ 96 w 171"/>
                <a:gd name="T51" fmla="*/ 173 h 174"/>
                <a:gd name="T52" fmla="*/ 86 w 171"/>
                <a:gd name="T53" fmla="*/ 173 h 174"/>
                <a:gd name="T54" fmla="*/ 78 w 171"/>
                <a:gd name="T55" fmla="*/ 170 h 174"/>
                <a:gd name="T56" fmla="*/ 68 w 171"/>
                <a:gd name="T57" fmla="*/ 171 h 174"/>
                <a:gd name="T58" fmla="*/ 59 w 171"/>
                <a:gd name="T59" fmla="*/ 170 h 174"/>
                <a:gd name="T60" fmla="*/ 50 w 171"/>
                <a:gd name="T61" fmla="*/ 166 h 174"/>
                <a:gd name="T62" fmla="*/ 34 w 171"/>
                <a:gd name="T63" fmla="*/ 145 h 174"/>
                <a:gd name="T64" fmla="*/ 25 w 171"/>
                <a:gd name="T65" fmla="*/ 133 h 174"/>
                <a:gd name="T66" fmla="*/ 20 w 171"/>
                <a:gd name="T67" fmla="*/ 125 h 174"/>
                <a:gd name="T68" fmla="*/ 14 w 171"/>
                <a:gd name="T69" fmla="*/ 114 h 174"/>
                <a:gd name="T70" fmla="*/ 8 w 171"/>
                <a:gd name="T71" fmla="*/ 103 h 174"/>
                <a:gd name="T72" fmla="*/ 3 w 171"/>
                <a:gd name="T73" fmla="*/ 93 h 174"/>
                <a:gd name="T74" fmla="*/ 1 w 171"/>
                <a:gd name="T75" fmla="*/ 82 h 174"/>
                <a:gd name="T76" fmla="*/ 0 w 171"/>
                <a:gd name="T77" fmla="*/ 71 h 174"/>
                <a:gd name="T78" fmla="*/ 0 w 171"/>
                <a:gd name="T79" fmla="*/ 61 h 174"/>
                <a:gd name="T80" fmla="*/ 1 w 171"/>
                <a:gd name="T81" fmla="*/ 49 h 174"/>
                <a:gd name="T82" fmla="*/ 3 w 171"/>
                <a:gd name="T83" fmla="*/ 39 h 174"/>
                <a:gd name="T84" fmla="*/ 7 w 171"/>
                <a:gd name="T85" fmla="*/ 29 h 174"/>
                <a:gd name="T86" fmla="*/ 13 w 171"/>
                <a:gd name="T87" fmla="*/ 21 h 174"/>
                <a:gd name="T88" fmla="*/ 19 w 171"/>
                <a:gd name="T89" fmla="*/ 13 h 174"/>
                <a:gd name="T90" fmla="*/ 27 w 171"/>
                <a:gd name="T91" fmla="*/ 6 h 174"/>
                <a:gd name="T92" fmla="*/ 38 w 171"/>
                <a:gd name="T93" fmla="*/ 2 h 174"/>
                <a:gd name="T94" fmla="*/ 45 w 171"/>
                <a:gd name="T95" fmla="*/ 0 h 174"/>
                <a:gd name="T96" fmla="*/ 55 w 171"/>
                <a:gd name="T97" fmla="*/ 0 h 174"/>
                <a:gd name="T98" fmla="*/ 62 w 171"/>
                <a:gd name="T99" fmla="*/ 2 h 174"/>
                <a:gd name="T100" fmla="*/ 68 w 171"/>
                <a:gd name="T101" fmla="*/ 6 h 174"/>
                <a:gd name="T102" fmla="*/ 74 w 171"/>
                <a:gd name="T103" fmla="*/ 13 h 174"/>
                <a:gd name="T104" fmla="*/ 80 w 171"/>
                <a:gd name="T105" fmla="*/ 15 h 17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4"/>
                <a:gd name="T161" fmla="*/ 171 w 171"/>
                <a:gd name="T162" fmla="*/ 174 h 17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4">
                  <a:moveTo>
                    <a:pt x="86" y="18"/>
                  </a:moveTo>
                  <a:lnTo>
                    <a:pt x="91" y="17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3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7"/>
                  </a:lnTo>
                  <a:lnTo>
                    <a:pt x="166" y="31"/>
                  </a:lnTo>
                  <a:lnTo>
                    <a:pt x="167" y="35"/>
                  </a:lnTo>
                  <a:lnTo>
                    <a:pt x="168" y="42"/>
                  </a:lnTo>
                  <a:lnTo>
                    <a:pt x="168" y="45"/>
                  </a:lnTo>
                  <a:lnTo>
                    <a:pt x="170" y="51"/>
                  </a:lnTo>
                  <a:lnTo>
                    <a:pt x="170" y="55"/>
                  </a:lnTo>
                  <a:lnTo>
                    <a:pt x="170" y="63"/>
                  </a:lnTo>
                  <a:lnTo>
                    <a:pt x="168" y="71"/>
                  </a:lnTo>
                  <a:lnTo>
                    <a:pt x="168" y="75"/>
                  </a:lnTo>
                  <a:lnTo>
                    <a:pt x="167" y="82"/>
                  </a:lnTo>
                  <a:lnTo>
                    <a:pt x="166" y="87"/>
                  </a:lnTo>
                  <a:lnTo>
                    <a:pt x="165" y="93"/>
                  </a:lnTo>
                  <a:lnTo>
                    <a:pt x="162" y="98"/>
                  </a:lnTo>
                  <a:lnTo>
                    <a:pt x="161" y="102"/>
                  </a:lnTo>
                  <a:lnTo>
                    <a:pt x="159" y="107"/>
                  </a:lnTo>
                  <a:lnTo>
                    <a:pt x="156" y="113"/>
                  </a:lnTo>
                  <a:lnTo>
                    <a:pt x="155" y="118"/>
                  </a:lnTo>
                  <a:lnTo>
                    <a:pt x="153" y="123"/>
                  </a:lnTo>
                  <a:lnTo>
                    <a:pt x="149" y="127"/>
                  </a:lnTo>
                  <a:lnTo>
                    <a:pt x="147" y="130"/>
                  </a:lnTo>
                  <a:lnTo>
                    <a:pt x="142" y="135"/>
                  </a:lnTo>
                  <a:lnTo>
                    <a:pt x="138" y="142"/>
                  </a:lnTo>
                  <a:lnTo>
                    <a:pt x="133" y="147"/>
                  </a:lnTo>
                  <a:lnTo>
                    <a:pt x="130" y="153"/>
                  </a:lnTo>
                  <a:lnTo>
                    <a:pt x="126" y="158"/>
                  </a:lnTo>
                  <a:lnTo>
                    <a:pt x="119" y="163"/>
                  </a:lnTo>
                  <a:lnTo>
                    <a:pt x="110" y="169"/>
                  </a:lnTo>
                  <a:lnTo>
                    <a:pt x="102" y="173"/>
                  </a:lnTo>
                  <a:lnTo>
                    <a:pt x="96" y="173"/>
                  </a:lnTo>
                  <a:lnTo>
                    <a:pt x="91" y="173"/>
                  </a:lnTo>
                  <a:lnTo>
                    <a:pt x="86" y="173"/>
                  </a:lnTo>
                  <a:lnTo>
                    <a:pt x="81" y="171"/>
                  </a:lnTo>
                  <a:lnTo>
                    <a:pt x="78" y="170"/>
                  </a:lnTo>
                  <a:lnTo>
                    <a:pt x="73" y="170"/>
                  </a:lnTo>
                  <a:lnTo>
                    <a:pt x="68" y="171"/>
                  </a:lnTo>
                  <a:lnTo>
                    <a:pt x="62" y="171"/>
                  </a:lnTo>
                  <a:lnTo>
                    <a:pt x="59" y="170"/>
                  </a:lnTo>
                  <a:lnTo>
                    <a:pt x="53" y="167"/>
                  </a:lnTo>
                  <a:lnTo>
                    <a:pt x="50" y="166"/>
                  </a:lnTo>
                  <a:lnTo>
                    <a:pt x="44" y="159"/>
                  </a:lnTo>
                  <a:lnTo>
                    <a:pt x="34" y="145"/>
                  </a:lnTo>
                  <a:lnTo>
                    <a:pt x="30" y="138"/>
                  </a:lnTo>
                  <a:lnTo>
                    <a:pt x="25" y="133"/>
                  </a:lnTo>
                  <a:lnTo>
                    <a:pt x="22" y="129"/>
                  </a:lnTo>
                  <a:lnTo>
                    <a:pt x="20" y="125"/>
                  </a:lnTo>
                  <a:lnTo>
                    <a:pt x="16" y="119"/>
                  </a:lnTo>
                  <a:lnTo>
                    <a:pt x="14" y="114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3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7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5"/>
                  </a:lnTo>
                  <a:lnTo>
                    <a:pt x="1" y="49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5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465" name="Group 59"/>
            <p:cNvGrpSpPr>
              <a:grpSpLocks/>
            </p:cNvGrpSpPr>
            <p:nvPr/>
          </p:nvGrpSpPr>
          <p:grpSpPr bwMode="auto">
            <a:xfrm>
              <a:off x="1995" y="3753"/>
              <a:ext cx="155" cy="142"/>
              <a:chOff x="1995" y="3753"/>
              <a:chExt cx="155" cy="142"/>
            </a:xfrm>
          </p:grpSpPr>
          <p:sp>
            <p:nvSpPr>
              <p:cNvPr id="18904" name="Oval 60"/>
              <p:cNvSpPr>
                <a:spLocks noChangeArrowheads="1"/>
              </p:cNvSpPr>
              <p:nvPr/>
            </p:nvSpPr>
            <p:spPr bwMode="auto">
              <a:xfrm>
                <a:off x="2071" y="3753"/>
                <a:ext cx="79" cy="118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905" name="Oval 61"/>
              <p:cNvSpPr>
                <a:spLocks noChangeArrowheads="1"/>
              </p:cNvSpPr>
              <p:nvPr/>
            </p:nvSpPr>
            <p:spPr bwMode="auto">
              <a:xfrm>
                <a:off x="1995" y="3764"/>
                <a:ext cx="91" cy="131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66" name="Group 62"/>
            <p:cNvGrpSpPr>
              <a:grpSpLocks/>
            </p:cNvGrpSpPr>
            <p:nvPr/>
          </p:nvGrpSpPr>
          <p:grpSpPr bwMode="auto">
            <a:xfrm>
              <a:off x="2101" y="3752"/>
              <a:ext cx="36" cy="38"/>
              <a:chOff x="2101" y="3752"/>
              <a:chExt cx="36" cy="38"/>
            </a:xfrm>
          </p:grpSpPr>
          <p:sp>
            <p:nvSpPr>
              <p:cNvPr id="18901" name="Oval 63"/>
              <p:cNvSpPr>
                <a:spLocks noChangeArrowheads="1"/>
              </p:cNvSpPr>
              <p:nvPr/>
            </p:nvSpPr>
            <p:spPr bwMode="auto">
              <a:xfrm>
                <a:off x="2101" y="3753"/>
                <a:ext cx="36" cy="37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902" name="Oval 64"/>
              <p:cNvSpPr>
                <a:spLocks noChangeArrowheads="1"/>
              </p:cNvSpPr>
              <p:nvPr/>
            </p:nvSpPr>
            <p:spPr bwMode="auto">
              <a:xfrm>
                <a:off x="2117" y="3752"/>
                <a:ext cx="20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903" name="Oval 65"/>
              <p:cNvSpPr>
                <a:spLocks noChangeArrowheads="1"/>
              </p:cNvSpPr>
              <p:nvPr/>
            </p:nvSpPr>
            <p:spPr bwMode="auto">
              <a:xfrm>
                <a:off x="2112" y="3752"/>
                <a:ext cx="21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67" name="Group 66"/>
            <p:cNvGrpSpPr>
              <a:grpSpLocks/>
            </p:cNvGrpSpPr>
            <p:nvPr/>
          </p:nvGrpSpPr>
          <p:grpSpPr bwMode="auto">
            <a:xfrm>
              <a:off x="2008" y="3704"/>
              <a:ext cx="69" cy="40"/>
              <a:chOff x="2008" y="3704"/>
              <a:chExt cx="69" cy="40"/>
            </a:xfrm>
          </p:grpSpPr>
          <p:sp>
            <p:nvSpPr>
              <p:cNvPr id="18899" name="Freeform 67"/>
              <p:cNvSpPr>
                <a:spLocks/>
              </p:cNvSpPr>
              <p:nvPr/>
            </p:nvSpPr>
            <p:spPr bwMode="auto">
              <a:xfrm>
                <a:off x="2008" y="3704"/>
                <a:ext cx="69" cy="33"/>
              </a:xfrm>
              <a:custGeom>
                <a:avLst/>
                <a:gdLst>
                  <a:gd name="T0" fmla="*/ 0 w 69"/>
                  <a:gd name="T1" fmla="*/ 22 h 33"/>
                  <a:gd name="T2" fmla="*/ 3 w 69"/>
                  <a:gd name="T3" fmla="*/ 18 h 33"/>
                  <a:gd name="T4" fmla="*/ 6 w 69"/>
                  <a:gd name="T5" fmla="*/ 17 h 33"/>
                  <a:gd name="T6" fmla="*/ 8 w 69"/>
                  <a:gd name="T7" fmla="*/ 16 h 33"/>
                  <a:gd name="T8" fmla="*/ 12 w 69"/>
                  <a:gd name="T9" fmla="*/ 16 h 33"/>
                  <a:gd name="T10" fmla="*/ 15 w 69"/>
                  <a:gd name="T11" fmla="*/ 16 h 33"/>
                  <a:gd name="T12" fmla="*/ 18 w 69"/>
                  <a:gd name="T13" fmla="*/ 16 h 33"/>
                  <a:gd name="T14" fmla="*/ 20 w 69"/>
                  <a:gd name="T15" fmla="*/ 18 h 33"/>
                  <a:gd name="T16" fmla="*/ 23 w 69"/>
                  <a:gd name="T17" fmla="*/ 22 h 33"/>
                  <a:gd name="T18" fmla="*/ 26 w 69"/>
                  <a:gd name="T19" fmla="*/ 25 h 33"/>
                  <a:gd name="T20" fmla="*/ 29 w 69"/>
                  <a:gd name="T21" fmla="*/ 29 h 33"/>
                  <a:gd name="T22" fmla="*/ 34 w 69"/>
                  <a:gd name="T23" fmla="*/ 29 h 33"/>
                  <a:gd name="T24" fmla="*/ 36 w 69"/>
                  <a:gd name="T25" fmla="*/ 32 h 33"/>
                  <a:gd name="T26" fmla="*/ 40 w 69"/>
                  <a:gd name="T27" fmla="*/ 32 h 33"/>
                  <a:gd name="T28" fmla="*/ 44 w 69"/>
                  <a:gd name="T29" fmla="*/ 32 h 33"/>
                  <a:gd name="T30" fmla="*/ 51 w 69"/>
                  <a:gd name="T31" fmla="*/ 32 h 33"/>
                  <a:gd name="T32" fmla="*/ 54 w 69"/>
                  <a:gd name="T33" fmla="*/ 32 h 33"/>
                  <a:gd name="T34" fmla="*/ 59 w 69"/>
                  <a:gd name="T35" fmla="*/ 30 h 33"/>
                  <a:gd name="T36" fmla="*/ 63 w 69"/>
                  <a:gd name="T37" fmla="*/ 29 h 33"/>
                  <a:gd name="T38" fmla="*/ 65 w 69"/>
                  <a:gd name="T39" fmla="*/ 29 h 33"/>
                  <a:gd name="T40" fmla="*/ 68 w 69"/>
                  <a:gd name="T41" fmla="*/ 29 h 33"/>
                  <a:gd name="T42" fmla="*/ 65 w 69"/>
                  <a:gd name="T43" fmla="*/ 18 h 33"/>
                  <a:gd name="T44" fmla="*/ 64 w 69"/>
                  <a:gd name="T45" fmla="*/ 14 h 33"/>
                  <a:gd name="T46" fmla="*/ 63 w 69"/>
                  <a:gd name="T47" fmla="*/ 10 h 33"/>
                  <a:gd name="T48" fmla="*/ 61 w 69"/>
                  <a:gd name="T49" fmla="*/ 8 h 33"/>
                  <a:gd name="T50" fmla="*/ 58 w 69"/>
                  <a:gd name="T51" fmla="*/ 5 h 33"/>
                  <a:gd name="T52" fmla="*/ 54 w 69"/>
                  <a:gd name="T53" fmla="*/ 2 h 33"/>
                  <a:gd name="T54" fmla="*/ 51 w 69"/>
                  <a:gd name="T55" fmla="*/ 1 h 33"/>
                  <a:gd name="T56" fmla="*/ 42 w 69"/>
                  <a:gd name="T57" fmla="*/ 0 h 33"/>
                  <a:gd name="T58" fmla="*/ 36 w 69"/>
                  <a:gd name="T59" fmla="*/ 0 h 33"/>
                  <a:gd name="T60" fmla="*/ 29 w 69"/>
                  <a:gd name="T61" fmla="*/ 1 h 33"/>
                  <a:gd name="T62" fmla="*/ 25 w 69"/>
                  <a:gd name="T63" fmla="*/ 2 h 33"/>
                  <a:gd name="T64" fmla="*/ 19 w 69"/>
                  <a:gd name="T65" fmla="*/ 4 h 33"/>
                  <a:gd name="T66" fmla="*/ 15 w 69"/>
                  <a:gd name="T67" fmla="*/ 6 h 33"/>
                  <a:gd name="T68" fmla="*/ 10 w 69"/>
                  <a:gd name="T69" fmla="*/ 9 h 33"/>
                  <a:gd name="T70" fmla="*/ 7 w 69"/>
                  <a:gd name="T71" fmla="*/ 12 h 33"/>
                  <a:gd name="T72" fmla="*/ 4 w 69"/>
                  <a:gd name="T73" fmla="*/ 16 h 33"/>
                  <a:gd name="T74" fmla="*/ 0 w 69"/>
                  <a:gd name="T75" fmla="*/ 22 h 3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9"/>
                  <a:gd name="T115" fmla="*/ 0 h 33"/>
                  <a:gd name="T116" fmla="*/ 69 w 69"/>
                  <a:gd name="T117" fmla="*/ 33 h 3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9" h="33">
                    <a:moveTo>
                      <a:pt x="0" y="22"/>
                    </a:moveTo>
                    <a:lnTo>
                      <a:pt x="3" y="18"/>
                    </a:lnTo>
                    <a:lnTo>
                      <a:pt x="6" y="17"/>
                    </a:lnTo>
                    <a:lnTo>
                      <a:pt x="8" y="16"/>
                    </a:lnTo>
                    <a:lnTo>
                      <a:pt x="12" y="16"/>
                    </a:lnTo>
                    <a:lnTo>
                      <a:pt x="15" y="16"/>
                    </a:lnTo>
                    <a:lnTo>
                      <a:pt x="18" y="16"/>
                    </a:lnTo>
                    <a:lnTo>
                      <a:pt x="20" y="18"/>
                    </a:lnTo>
                    <a:lnTo>
                      <a:pt x="23" y="22"/>
                    </a:lnTo>
                    <a:lnTo>
                      <a:pt x="26" y="25"/>
                    </a:lnTo>
                    <a:lnTo>
                      <a:pt x="29" y="29"/>
                    </a:lnTo>
                    <a:lnTo>
                      <a:pt x="34" y="29"/>
                    </a:lnTo>
                    <a:lnTo>
                      <a:pt x="36" y="32"/>
                    </a:lnTo>
                    <a:lnTo>
                      <a:pt x="40" y="32"/>
                    </a:lnTo>
                    <a:lnTo>
                      <a:pt x="44" y="32"/>
                    </a:lnTo>
                    <a:lnTo>
                      <a:pt x="51" y="32"/>
                    </a:lnTo>
                    <a:lnTo>
                      <a:pt x="54" y="32"/>
                    </a:lnTo>
                    <a:lnTo>
                      <a:pt x="59" y="30"/>
                    </a:lnTo>
                    <a:lnTo>
                      <a:pt x="63" y="29"/>
                    </a:lnTo>
                    <a:lnTo>
                      <a:pt x="65" y="29"/>
                    </a:lnTo>
                    <a:lnTo>
                      <a:pt x="68" y="29"/>
                    </a:lnTo>
                    <a:lnTo>
                      <a:pt x="65" y="18"/>
                    </a:lnTo>
                    <a:lnTo>
                      <a:pt x="64" y="14"/>
                    </a:lnTo>
                    <a:lnTo>
                      <a:pt x="63" y="10"/>
                    </a:lnTo>
                    <a:lnTo>
                      <a:pt x="61" y="8"/>
                    </a:lnTo>
                    <a:lnTo>
                      <a:pt x="58" y="5"/>
                    </a:lnTo>
                    <a:lnTo>
                      <a:pt x="54" y="2"/>
                    </a:lnTo>
                    <a:lnTo>
                      <a:pt x="51" y="1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900" name="Freeform 68"/>
              <p:cNvSpPr>
                <a:spLocks/>
              </p:cNvSpPr>
              <p:nvPr/>
            </p:nvSpPr>
            <p:spPr bwMode="auto">
              <a:xfrm>
                <a:off x="2008" y="3717"/>
                <a:ext cx="69" cy="27"/>
              </a:xfrm>
              <a:custGeom>
                <a:avLst/>
                <a:gdLst>
                  <a:gd name="T0" fmla="*/ 0 w 69"/>
                  <a:gd name="T1" fmla="*/ 14 h 27"/>
                  <a:gd name="T2" fmla="*/ 3 w 69"/>
                  <a:gd name="T3" fmla="*/ 11 h 27"/>
                  <a:gd name="T4" fmla="*/ 6 w 69"/>
                  <a:gd name="T5" fmla="*/ 9 h 27"/>
                  <a:gd name="T6" fmla="*/ 8 w 69"/>
                  <a:gd name="T7" fmla="*/ 8 h 27"/>
                  <a:gd name="T8" fmla="*/ 12 w 69"/>
                  <a:gd name="T9" fmla="*/ 8 h 27"/>
                  <a:gd name="T10" fmla="*/ 15 w 69"/>
                  <a:gd name="T11" fmla="*/ 8 h 27"/>
                  <a:gd name="T12" fmla="*/ 18 w 69"/>
                  <a:gd name="T13" fmla="*/ 8 h 27"/>
                  <a:gd name="T14" fmla="*/ 20 w 69"/>
                  <a:gd name="T15" fmla="*/ 11 h 27"/>
                  <a:gd name="T16" fmla="*/ 23 w 69"/>
                  <a:gd name="T17" fmla="*/ 14 h 27"/>
                  <a:gd name="T18" fmla="*/ 26 w 69"/>
                  <a:gd name="T19" fmla="*/ 17 h 27"/>
                  <a:gd name="T20" fmla="*/ 27 w 69"/>
                  <a:gd name="T21" fmla="*/ 22 h 27"/>
                  <a:gd name="T22" fmla="*/ 34 w 69"/>
                  <a:gd name="T23" fmla="*/ 22 h 27"/>
                  <a:gd name="T24" fmla="*/ 36 w 69"/>
                  <a:gd name="T25" fmla="*/ 26 h 27"/>
                  <a:gd name="T26" fmla="*/ 40 w 69"/>
                  <a:gd name="T27" fmla="*/ 26 h 27"/>
                  <a:gd name="T28" fmla="*/ 44 w 69"/>
                  <a:gd name="T29" fmla="*/ 26 h 27"/>
                  <a:gd name="T30" fmla="*/ 51 w 69"/>
                  <a:gd name="T31" fmla="*/ 26 h 27"/>
                  <a:gd name="T32" fmla="*/ 54 w 69"/>
                  <a:gd name="T33" fmla="*/ 26 h 27"/>
                  <a:gd name="T34" fmla="*/ 59 w 69"/>
                  <a:gd name="T35" fmla="*/ 24 h 27"/>
                  <a:gd name="T36" fmla="*/ 63 w 69"/>
                  <a:gd name="T37" fmla="*/ 22 h 27"/>
                  <a:gd name="T38" fmla="*/ 65 w 69"/>
                  <a:gd name="T39" fmla="*/ 22 h 27"/>
                  <a:gd name="T40" fmla="*/ 68 w 69"/>
                  <a:gd name="T41" fmla="*/ 22 h 27"/>
                  <a:gd name="T42" fmla="*/ 65 w 69"/>
                  <a:gd name="T43" fmla="*/ 19 h 27"/>
                  <a:gd name="T44" fmla="*/ 63 w 69"/>
                  <a:gd name="T45" fmla="*/ 17 h 27"/>
                  <a:gd name="T46" fmla="*/ 61 w 69"/>
                  <a:gd name="T47" fmla="*/ 14 h 27"/>
                  <a:gd name="T48" fmla="*/ 57 w 69"/>
                  <a:gd name="T49" fmla="*/ 11 h 27"/>
                  <a:gd name="T50" fmla="*/ 53 w 69"/>
                  <a:gd name="T51" fmla="*/ 8 h 27"/>
                  <a:gd name="T52" fmla="*/ 48 w 69"/>
                  <a:gd name="T53" fmla="*/ 4 h 27"/>
                  <a:gd name="T54" fmla="*/ 43 w 69"/>
                  <a:gd name="T55" fmla="*/ 3 h 27"/>
                  <a:gd name="T56" fmla="*/ 40 w 69"/>
                  <a:gd name="T57" fmla="*/ 3 h 27"/>
                  <a:gd name="T58" fmla="*/ 34 w 69"/>
                  <a:gd name="T59" fmla="*/ 1 h 27"/>
                  <a:gd name="T60" fmla="*/ 27 w 69"/>
                  <a:gd name="T61" fmla="*/ 1 h 27"/>
                  <a:gd name="T62" fmla="*/ 21 w 69"/>
                  <a:gd name="T63" fmla="*/ 0 h 27"/>
                  <a:gd name="T64" fmla="*/ 17 w 69"/>
                  <a:gd name="T65" fmla="*/ 1 h 27"/>
                  <a:gd name="T66" fmla="*/ 12 w 69"/>
                  <a:gd name="T67" fmla="*/ 3 h 27"/>
                  <a:gd name="T68" fmla="*/ 8 w 69"/>
                  <a:gd name="T69" fmla="*/ 6 h 27"/>
                  <a:gd name="T70" fmla="*/ 4 w 69"/>
                  <a:gd name="T71" fmla="*/ 8 h 27"/>
                  <a:gd name="T72" fmla="*/ 0 w 69"/>
                  <a:gd name="T73" fmla="*/ 14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9"/>
                  <a:gd name="T112" fmla="*/ 0 h 27"/>
                  <a:gd name="T113" fmla="*/ 69 w 69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9" h="27">
                    <a:moveTo>
                      <a:pt x="0" y="14"/>
                    </a:moveTo>
                    <a:lnTo>
                      <a:pt x="3" y="11"/>
                    </a:lnTo>
                    <a:lnTo>
                      <a:pt x="6" y="9"/>
                    </a:lnTo>
                    <a:lnTo>
                      <a:pt x="8" y="8"/>
                    </a:lnTo>
                    <a:lnTo>
                      <a:pt x="12" y="8"/>
                    </a:lnTo>
                    <a:lnTo>
                      <a:pt x="15" y="8"/>
                    </a:lnTo>
                    <a:lnTo>
                      <a:pt x="18" y="8"/>
                    </a:lnTo>
                    <a:lnTo>
                      <a:pt x="20" y="11"/>
                    </a:lnTo>
                    <a:lnTo>
                      <a:pt x="23" y="14"/>
                    </a:lnTo>
                    <a:lnTo>
                      <a:pt x="26" y="17"/>
                    </a:lnTo>
                    <a:lnTo>
                      <a:pt x="27" y="22"/>
                    </a:lnTo>
                    <a:lnTo>
                      <a:pt x="34" y="22"/>
                    </a:lnTo>
                    <a:lnTo>
                      <a:pt x="36" y="26"/>
                    </a:lnTo>
                    <a:lnTo>
                      <a:pt x="40" y="26"/>
                    </a:lnTo>
                    <a:lnTo>
                      <a:pt x="44" y="26"/>
                    </a:lnTo>
                    <a:lnTo>
                      <a:pt x="51" y="26"/>
                    </a:lnTo>
                    <a:lnTo>
                      <a:pt x="54" y="26"/>
                    </a:lnTo>
                    <a:lnTo>
                      <a:pt x="59" y="24"/>
                    </a:lnTo>
                    <a:lnTo>
                      <a:pt x="63" y="22"/>
                    </a:lnTo>
                    <a:lnTo>
                      <a:pt x="65" y="22"/>
                    </a:lnTo>
                    <a:lnTo>
                      <a:pt x="68" y="22"/>
                    </a:lnTo>
                    <a:lnTo>
                      <a:pt x="65" y="19"/>
                    </a:lnTo>
                    <a:lnTo>
                      <a:pt x="63" y="17"/>
                    </a:lnTo>
                    <a:lnTo>
                      <a:pt x="61" y="14"/>
                    </a:lnTo>
                    <a:lnTo>
                      <a:pt x="57" y="11"/>
                    </a:lnTo>
                    <a:lnTo>
                      <a:pt x="53" y="8"/>
                    </a:lnTo>
                    <a:lnTo>
                      <a:pt x="48" y="4"/>
                    </a:lnTo>
                    <a:lnTo>
                      <a:pt x="43" y="3"/>
                    </a:lnTo>
                    <a:lnTo>
                      <a:pt x="40" y="3"/>
                    </a:lnTo>
                    <a:lnTo>
                      <a:pt x="34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68" name="Group 69"/>
            <p:cNvGrpSpPr>
              <a:grpSpLocks/>
            </p:cNvGrpSpPr>
            <p:nvPr/>
          </p:nvGrpSpPr>
          <p:grpSpPr bwMode="auto">
            <a:xfrm>
              <a:off x="1982" y="3748"/>
              <a:ext cx="185" cy="189"/>
              <a:chOff x="1982" y="3748"/>
              <a:chExt cx="185" cy="189"/>
            </a:xfrm>
          </p:grpSpPr>
          <p:sp>
            <p:nvSpPr>
              <p:cNvPr id="18897" name="Freeform 70"/>
              <p:cNvSpPr>
                <a:spLocks/>
              </p:cNvSpPr>
              <p:nvPr/>
            </p:nvSpPr>
            <p:spPr bwMode="auto">
              <a:xfrm>
                <a:off x="2051" y="3908"/>
                <a:ext cx="39" cy="29"/>
              </a:xfrm>
              <a:custGeom>
                <a:avLst/>
                <a:gdLst>
                  <a:gd name="T0" fmla="*/ 16 w 39"/>
                  <a:gd name="T1" fmla="*/ 0 h 29"/>
                  <a:gd name="T2" fmla="*/ 15 w 39"/>
                  <a:gd name="T3" fmla="*/ 10 h 29"/>
                  <a:gd name="T4" fmla="*/ 15 w 39"/>
                  <a:gd name="T5" fmla="*/ 12 h 29"/>
                  <a:gd name="T6" fmla="*/ 14 w 39"/>
                  <a:gd name="T7" fmla="*/ 17 h 29"/>
                  <a:gd name="T8" fmla="*/ 13 w 39"/>
                  <a:gd name="T9" fmla="*/ 19 h 29"/>
                  <a:gd name="T10" fmla="*/ 10 w 39"/>
                  <a:gd name="T11" fmla="*/ 21 h 29"/>
                  <a:gd name="T12" fmla="*/ 9 w 39"/>
                  <a:gd name="T13" fmla="*/ 21 h 29"/>
                  <a:gd name="T14" fmla="*/ 5 w 39"/>
                  <a:gd name="T15" fmla="*/ 21 h 29"/>
                  <a:gd name="T16" fmla="*/ 3 w 39"/>
                  <a:gd name="T17" fmla="*/ 23 h 29"/>
                  <a:gd name="T18" fmla="*/ 0 w 39"/>
                  <a:gd name="T19" fmla="*/ 25 h 29"/>
                  <a:gd name="T20" fmla="*/ 4 w 39"/>
                  <a:gd name="T21" fmla="*/ 25 h 29"/>
                  <a:gd name="T22" fmla="*/ 8 w 39"/>
                  <a:gd name="T23" fmla="*/ 25 h 29"/>
                  <a:gd name="T24" fmla="*/ 14 w 39"/>
                  <a:gd name="T25" fmla="*/ 25 h 29"/>
                  <a:gd name="T26" fmla="*/ 19 w 39"/>
                  <a:gd name="T27" fmla="*/ 25 h 29"/>
                  <a:gd name="T28" fmla="*/ 22 w 39"/>
                  <a:gd name="T29" fmla="*/ 25 h 29"/>
                  <a:gd name="T30" fmla="*/ 28 w 39"/>
                  <a:gd name="T31" fmla="*/ 28 h 29"/>
                  <a:gd name="T32" fmla="*/ 34 w 39"/>
                  <a:gd name="T33" fmla="*/ 25 h 29"/>
                  <a:gd name="T34" fmla="*/ 38 w 39"/>
                  <a:gd name="T35" fmla="*/ 25 h 29"/>
                  <a:gd name="T36" fmla="*/ 29 w 39"/>
                  <a:gd name="T37" fmla="*/ 23 h 29"/>
                  <a:gd name="T38" fmla="*/ 26 w 39"/>
                  <a:gd name="T39" fmla="*/ 21 h 29"/>
                  <a:gd name="T40" fmla="*/ 23 w 39"/>
                  <a:gd name="T41" fmla="*/ 21 h 29"/>
                  <a:gd name="T42" fmla="*/ 22 w 39"/>
                  <a:gd name="T43" fmla="*/ 19 h 29"/>
                  <a:gd name="T44" fmla="*/ 20 w 39"/>
                  <a:gd name="T45" fmla="*/ 17 h 29"/>
                  <a:gd name="T46" fmla="*/ 20 w 39"/>
                  <a:gd name="T47" fmla="*/ 15 h 29"/>
                  <a:gd name="T48" fmla="*/ 19 w 39"/>
                  <a:gd name="T49" fmla="*/ 12 h 29"/>
                  <a:gd name="T50" fmla="*/ 17 w 39"/>
                  <a:gd name="T51" fmla="*/ 10 h 29"/>
                  <a:gd name="T52" fmla="*/ 16 w 39"/>
                  <a:gd name="T53" fmla="*/ 0 h 2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9"/>
                  <a:gd name="T83" fmla="*/ 39 w 39"/>
                  <a:gd name="T84" fmla="*/ 29 h 2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9">
                    <a:moveTo>
                      <a:pt x="16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4" y="17"/>
                    </a:lnTo>
                    <a:lnTo>
                      <a:pt x="13" y="19"/>
                    </a:lnTo>
                    <a:lnTo>
                      <a:pt x="10" y="21"/>
                    </a:lnTo>
                    <a:lnTo>
                      <a:pt x="9" y="21"/>
                    </a:lnTo>
                    <a:lnTo>
                      <a:pt x="5" y="21"/>
                    </a:lnTo>
                    <a:lnTo>
                      <a:pt x="3" y="23"/>
                    </a:lnTo>
                    <a:lnTo>
                      <a:pt x="0" y="25"/>
                    </a:lnTo>
                    <a:lnTo>
                      <a:pt x="4" y="25"/>
                    </a:lnTo>
                    <a:lnTo>
                      <a:pt x="8" y="25"/>
                    </a:lnTo>
                    <a:lnTo>
                      <a:pt x="14" y="25"/>
                    </a:lnTo>
                    <a:lnTo>
                      <a:pt x="19" y="25"/>
                    </a:lnTo>
                    <a:lnTo>
                      <a:pt x="22" y="25"/>
                    </a:lnTo>
                    <a:lnTo>
                      <a:pt x="28" y="28"/>
                    </a:lnTo>
                    <a:lnTo>
                      <a:pt x="34" y="25"/>
                    </a:lnTo>
                    <a:lnTo>
                      <a:pt x="38" y="25"/>
                    </a:lnTo>
                    <a:lnTo>
                      <a:pt x="29" y="23"/>
                    </a:lnTo>
                    <a:lnTo>
                      <a:pt x="26" y="21"/>
                    </a:lnTo>
                    <a:lnTo>
                      <a:pt x="23" y="21"/>
                    </a:lnTo>
                    <a:lnTo>
                      <a:pt x="22" y="19"/>
                    </a:lnTo>
                    <a:lnTo>
                      <a:pt x="20" y="17"/>
                    </a:lnTo>
                    <a:lnTo>
                      <a:pt x="20" y="15"/>
                    </a:lnTo>
                    <a:lnTo>
                      <a:pt x="19" y="12"/>
                    </a:lnTo>
                    <a:lnTo>
                      <a:pt x="17" y="10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98" name="Freeform 71"/>
              <p:cNvSpPr>
                <a:spLocks/>
              </p:cNvSpPr>
              <p:nvPr/>
            </p:nvSpPr>
            <p:spPr bwMode="auto">
              <a:xfrm>
                <a:off x="1982" y="3748"/>
                <a:ext cx="185" cy="187"/>
              </a:xfrm>
              <a:custGeom>
                <a:avLst/>
                <a:gdLst>
                  <a:gd name="T0" fmla="*/ 98 w 185"/>
                  <a:gd name="T1" fmla="*/ 18 h 187"/>
                  <a:gd name="T2" fmla="*/ 108 w 185"/>
                  <a:gd name="T3" fmla="*/ 14 h 187"/>
                  <a:gd name="T4" fmla="*/ 114 w 185"/>
                  <a:gd name="T5" fmla="*/ 7 h 187"/>
                  <a:gd name="T6" fmla="*/ 121 w 185"/>
                  <a:gd name="T7" fmla="*/ 2 h 187"/>
                  <a:gd name="T8" fmla="*/ 128 w 185"/>
                  <a:gd name="T9" fmla="*/ 1 h 187"/>
                  <a:gd name="T10" fmla="*/ 137 w 185"/>
                  <a:gd name="T11" fmla="*/ 0 h 187"/>
                  <a:gd name="T12" fmla="*/ 146 w 185"/>
                  <a:gd name="T13" fmla="*/ 1 h 187"/>
                  <a:gd name="T14" fmla="*/ 155 w 185"/>
                  <a:gd name="T15" fmla="*/ 5 h 187"/>
                  <a:gd name="T16" fmla="*/ 163 w 185"/>
                  <a:gd name="T17" fmla="*/ 10 h 187"/>
                  <a:gd name="T18" fmla="*/ 169 w 185"/>
                  <a:gd name="T19" fmla="*/ 17 h 187"/>
                  <a:gd name="T20" fmla="*/ 175 w 185"/>
                  <a:gd name="T21" fmla="*/ 25 h 187"/>
                  <a:gd name="T22" fmla="*/ 179 w 185"/>
                  <a:gd name="T23" fmla="*/ 35 h 187"/>
                  <a:gd name="T24" fmla="*/ 182 w 185"/>
                  <a:gd name="T25" fmla="*/ 45 h 187"/>
                  <a:gd name="T26" fmla="*/ 184 w 185"/>
                  <a:gd name="T27" fmla="*/ 57 h 187"/>
                  <a:gd name="T28" fmla="*/ 184 w 185"/>
                  <a:gd name="T29" fmla="*/ 69 h 187"/>
                  <a:gd name="T30" fmla="*/ 182 w 185"/>
                  <a:gd name="T31" fmla="*/ 83 h 187"/>
                  <a:gd name="T32" fmla="*/ 180 w 185"/>
                  <a:gd name="T33" fmla="*/ 94 h 187"/>
                  <a:gd name="T34" fmla="*/ 176 w 185"/>
                  <a:gd name="T35" fmla="*/ 104 h 187"/>
                  <a:gd name="T36" fmla="*/ 173 w 185"/>
                  <a:gd name="T37" fmla="*/ 115 h 187"/>
                  <a:gd name="T38" fmla="*/ 167 w 185"/>
                  <a:gd name="T39" fmla="*/ 127 h 187"/>
                  <a:gd name="T40" fmla="*/ 161 w 185"/>
                  <a:gd name="T41" fmla="*/ 136 h 187"/>
                  <a:gd name="T42" fmla="*/ 153 w 185"/>
                  <a:gd name="T43" fmla="*/ 146 h 187"/>
                  <a:gd name="T44" fmla="*/ 145 w 185"/>
                  <a:gd name="T45" fmla="*/ 158 h 187"/>
                  <a:gd name="T46" fmla="*/ 135 w 185"/>
                  <a:gd name="T47" fmla="*/ 170 h 187"/>
                  <a:gd name="T48" fmla="*/ 120 w 185"/>
                  <a:gd name="T49" fmla="*/ 182 h 187"/>
                  <a:gd name="T50" fmla="*/ 104 w 185"/>
                  <a:gd name="T51" fmla="*/ 186 h 187"/>
                  <a:gd name="T52" fmla="*/ 93 w 185"/>
                  <a:gd name="T53" fmla="*/ 186 h 187"/>
                  <a:gd name="T54" fmla="*/ 85 w 185"/>
                  <a:gd name="T55" fmla="*/ 183 h 187"/>
                  <a:gd name="T56" fmla="*/ 74 w 185"/>
                  <a:gd name="T57" fmla="*/ 184 h 187"/>
                  <a:gd name="T58" fmla="*/ 63 w 185"/>
                  <a:gd name="T59" fmla="*/ 183 h 187"/>
                  <a:gd name="T60" fmla="*/ 55 w 185"/>
                  <a:gd name="T61" fmla="*/ 179 h 187"/>
                  <a:gd name="T62" fmla="*/ 38 w 185"/>
                  <a:gd name="T63" fmla="*/ 155 h 187"/>
                  <a:gd name="T64" fmla="*/ 28 w 185"/>
                  <a:gd name="T65" fmla="*/ 143 h 187"/>
                  <a:gd name="T66" fmla="*/ 22 w 185"/>
                  <a:gd name="T67" fmla="*/ 132 h 187"/>
                  <a:gd name="T68" fmla="*/ 15 w 185"/>
                  <a:gd name="T69" fmla="*/ 122 h 187"/>
                  <a:gd name="T70" fmla="*/ 9 w 185"/>
                  <a:gd name="T71" fmla="*/ 111 h 187"/>
                  <a:gd name="T72" fmla="*/ 4 w 185"/>
                  <a:gd name="T73" fmla="*/ 99 h 187"/>
                  <a:gd name="T74" fmla="*/ 2 w 185"/>
                  <a:gd name="T75" fmla="*/ 89 h 187"/>
                  <a:gd name="T76" fmla="*/ 1 w 185"/>
                  <a:gd name="T77" fmla="*/ 78 h 187"/>
                  <a:gd name="T78" fmla="*/ 1 w 185"/>
                  <a:gd name="T79" fmla="*/ 66 h 187"/>
                  <a:gd name="T80" fmla="*/ 2 w 185"/>
                  <a:gd name="T81" fmla="*/ 54 h 187"/>
                  <a:gd name="T82" fmla="*/ 4 w 185"/>
                  <a:gd name="T83" fmla="*/ 42 h 187"/>
                  <a:gd name="T84" fmla="*/ 8 w 185"/>
                  <a:gd name="T85" fmla="*/ 31 h 187"/>
                  <a:gd name="T86" fmla="*/ 14 w 185"/>
                  <a:gd name="T87" fmla="*/ 23 h 187"/>
                  <a:gd name="T88" fmla="*/ 21 w 185"/>
                  <a:gd name="T89" fmla="*/ 14 h 187"/>
                  <a:gd name="T90" fmla="*/ 31 w 185"/>
                  <a:gd name="T91" fmla="*/ 7 h 187"/>
                  <a:gd name="T92" fmla="*/ 42 w 185"/>
                  <a:gd name="T93" fmla="*/ 2 h 187"/>
                  <a:gd name="T94" fmla="*/ 50 w 185"/>
                  <a:gd name="T95" fmla="*/ 0 h 187"/>
                  <a:gd name="T96" fmla="*/ 60 w 185"/>
                  <a:gd name="T97" fmla="*/ 1 h 187"/>
                  <a:gd name="T98" fmla="*/ 68 w 185"/>
                  <a:gd name="T99" fmla="*/ 3 h 187"/>
                  <a:gd name="T100" fmla="*/ 74 w 185"/>
                  <a:gd name="T101" fmla="*/ 7 h 187"/>
                  <a:gd name="T102" fmla="*/ 81 w 185"/>
                  <a:gd name="T103" fmla="*/ 14 h 187"/>
                  <a:gd name="T104" fmla="*/ 87 w 185"/>
                  <a:gd name="T105" fmla="*/ 18 h 18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5"/>
                  <a:gd name="T160" fmla="*/ 0 h 187"/>
                  <a:gd name="T161" fmla="*/ 185 w 185"/>
                  <a:gd name="T162" fmla="*/ 187 h 18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5" h="187">
                    <a:moveTo>
                      <a:pt x="93" y="19"/>
                    </a:moveTo>
                    <a:lnTo>
                      <a:pt x="98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0" y="10"/>
                    </a:lnTo>
                    <a:lnTo>
                      <a:pt x="114" y="7"/>
                    </a:lnTo>
                    <a:lnTo>
                      <a:pt x="117" y="3"/>
                    </a:lnTo>
                    <a:lnTo>
                      <a:pt x="121" y="2"/>
                    </a:lnTo>
                    <a:lnTo>
                      <a:pt x="125" y="1"/>
                    </a:lnTo>
                    <a:lnTo>
                      <a:pt x="128" y="1"/>
                    </a:lnTo>
                    <a:lnTo>
                      <a:pt x="132" y="0"/>
                    </a:lnTo>
                    <a:lnTo>
                      <a:pt x="137" y="0"/>
                    </a:lnTo>
                    <a:lnTo>
                      <a:pt x="141" y="1"/>
                    </a:lnTo>
                    <a:lnTo>
                      <a:pt x="146" y="1"/>
                    </a:lnTo>
                    <a:lnTo>
                      <a:pt x="150" y="2"/>
                    </a:lnTo>
                    <a:lnTo>
                      <a:pt x="155" y="5"/>
                    </a:lnTo>
                    <a:lnTo>
                      <a:pt x="158" y="6"/>
                    </a:lnTo>
                    <a:lnTo>
                      <a:pt x="163" y="10"/>
                    </a:lnTo>
                    <a:lnTo>
                      <a:pt x="165" y="13"/>
                    </a:lnTo>
                    <a:lnTo>
                      <a:pt x="169" y="17"/>
                    </a:lnTo>
                    <a:lnTo>
                      <a:pt x="171" y="21"/>
                    </a:lnTo>
                    <a:lnTo>
                      <a:pt x="175" y="25"/>
                    </a:lnTo>
                    <a:lnTo>
                      <a:pt x="177" y="30"/>
                    </a:lnTo>
                    <a:lnTo>
                      <a:pt x="179" y="35"/>
                    </a:lnTo>
                    <a:lnTo>
                      <a:pt x="180" y="39"/>
                    </a:lnTo>
                    <a:lnTo>
                      <a:pt x="182" y="45"/>
                    </a:lnTo>
                    <a:lnTo>
                      <a:pt x="182" y="50"/>
                    </a:lnTo>
                    <a:lnTo>
                      <a:pt x="184" y="57"/>
                    </a:lnTo>
                    <a:lnTo>
                      <a:pt x="184" y="61"/>
                    </a:lnTo>
                    <a:lnTo>
                      <a:pt x="184" y="69"/>
                    </a:lnTo>
                    <a:lnTo>
                      <a:pt x="182" y="77"/>
                    </a:lnTo>
                    <a:lnTo>
                      <a:pt x="182" y="83"/>
                    </a:lnTo>
                    <a:lnTo>
                      <a:pt x="181" y="90"/>
                    </a:lnTo>
                    <a:lnTo>
                      <a:pt x="180" y="94"/>
                    </a:lnTo>
                    <a:lnTo>
                      <a:pt x="179" y="99"/>
                    </a:lnTo>
                    <a:lnTo>
                      <a:pt x="176" y="104"/>
                    </a:lnTo>
                    <a:lnTo>
                      <a:pt x="175" y="110"/>
                    </a:lnTo>
                    <a:lnTo>
                      <a:pt x="173" y="115"/>
                    </a:lnTo>
                    <a:lnTo>
                      <a:pt x="170" y="122"/>
                    </a:lnTo>
                    <a:lnTo>
                      <a:pt x="167" y="127"/>
                    </a:lnTo>
                    <a:lnTo>
                      <a:pt x="164" y="132"/>
                    </a:lnTo>
                    <a:lnTo>
                      <a:pt x="161" y="136"/>
                    </a:lnTo>
                    <a:lnTo>
                      <a:pt x="158" y="140"/>
                    </a:lnTo>
                    <a:lnTo>
                      <a:pt x="153" y="146"/>
                    </a:lnTo>
                    <a:lnTo>
                      <a:pt x="150" y="152"/>
                    </a:lnTo>
                    <a:lnTo>
                      <a:pt x="145" y="158"/>
                    </a:lnTo>
                    <a:lnTo>
                      <a:pt x="141" y="163"/>
                    </a:lnTo>
                    <a:lnTo>
                      <a:pt x="135" y="170"/>
                    </a:lnTo>
                    <a:lnTo>
                      <a:pt x="129" y="176"/>
                    </a:lnTo>
                    <a:lnTo>
                      <a:pt x="120" y="182"/>
                    </a:lnTo>
                    <a:lnTo>
                      <a:pt x="111" y="186"/>
                    </a:lnTo>
                    <a:lnTo>
                      <a:pt x="104" y="186"/>
                    </a:lnTo>
                    <a:lnTo>
                      <a:pt x="99" y="186"/>
                    </a:lnTo>
                    <a:lnTo>
                      <a:pt x="93" y="186"/>
                    </a:lnTo>
                    <a:lnTo>
                      <a:pt x="90" y="184"/>
                    </a:lnTo>
                    <a:lnTo>
                      <a:pt x="85" y="183"/>
                    </a:lnTo>
                    <a:lnTo>
                      <a:pt x="80" y="183"/>
                    </a:lnTo>
                    <a:lnTo>
                      <a:pt x="74" y="184"/>
                    </a:lnTo>
                    <a:lnTo>
                      <a:pt x="68" y="184"/>
                    </a:lnTo>
                    <a:lnTo>
                      <a:pt x="63" y="183"/>
                    </a:lnTo>
                    <a:lnTo>
                      <a:pt x="58" y="180"/>
                    </a:lnTo>
                    <a:lnTo>
                      <a:pt x="55" y="179"/>
                    </a:lnTo>
                    <a:lnTo>
                      <a:pt x="49" y="172"/>
                    </a:lnTo>
                    <a:lnTo>
                      <a:pt x="38" y="155"/>
                    </a:lnTo>
                    <a:lnTo>
                      <a:pt x="33" y="148"/>
                    </a:lnTo>
                    <a:lnTo>
                      <a:pt x="28" y="143"/>
                    </a:lnTo>
                    <a:lnTo>
                      <a:pt x="25" y="138"/>
                    </a:lnTo>
                    <a:lnTo>
                      <a:pt x="22" y="132"/>
                    </a:lnTo>
                    <a:lnTo>
                      <a:pt x="19" y="128"/>
                    </a:lnTo>
                    <a:lnTo>
                      <a:pt x="15" y="122"/>
                    </a:lnTo>
                    <a:lnTo>
                      <a:pt x="12" y="116"/>
                    </a:lnTo>
                    <a:lnTo>
                      <a:pt x="9" y="111"/>
                    </a:lnTo>
                    <a:lnTo>
                      <a:pt x="8" y="106"/>
                    </a:lnTo>
                    <a:lnTo>
                      <a:pt x="4" y="99"/>
                    </a:lnTo>
                    <a:lnTo>
                      <a:pt x="3" y="93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1" y="14"/>
                    </a:lnTo>
                    <a:lnTo>
                      <a:pt x="85" y="17"/>
                    </a:lnTo>
                    <a:lnTo>
                      <a:pt x="87" y="18"/>
                    </a:lnTo>
                    <a:lnTo>
                      <a:pt x="93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69" name="Group 72"/>
            <p:cNvGrpSpPr>
              <a:grpSpLocks/>
            </p:cNvGrpSpPr>
            <p:nvPr/>
          </p:nvGrpSpPr>
          <p:grpSpPr bwMode="auto">
            <a:xfrm>
              <a:off x="2051" y="3733"/>
              <a:ext cx="56" cy="58"/>
              <a:chOff x="2051" y="3733"/>
              <a:chExt cx="56" cy="58"/>
            </a:xfrm>
          </p:grpSpPr>
          <p:sp>
            <p:nvSpPr>
              <p:cNvPr id="18892" name="Freeform 73"/>
              <p:cNvSpPr>
                <a:spLocks/>
              </p:cNvSpPr>
              <p:nvPr/>
            </p:nvSpPr>
            <p:spPr bwMode="auto">
              <a:xfrm>
                <a:off x="2060" y="3764"/>
                <a:ext cx="25" cy="27"/>
              </a:xfrm>
              <a:custGeom>
                <a:avLst/>
                <a:gdLst>
                  <a:gd name="T0" fmla="*/ 13 w 25"/>
                  <a:gd name="T1" fmla="*/ 0 h 27"/>
                  <a:gd name="T2" fmla="*/ 17 w 25"/>
                  <a:gd name="T3" fmla="*/ 0 h 27"/>
                  <a:gd name="T4" fmla="*/ 20 w 25"/>
                  <a:gd name="T5" fmla="*/ 0 h 27"/>
                  <a:gd name="T6" fmla="*/ 24 w 25"/>
                  <a:gd name="T7" fmla="*/ 0 h 27"/>
                  <a:gd name="T8" fmla="*/ 17 w 25"/>
                  <a:gd name="T9" fmla="*/ 26 h 27"/>
                  <a:gd name="T10" fmla="*/ 15 w 25"/>
                  <a:gd name="T11" fmla="*/ 26 h 27"/>
                  <a:gd name="T12" fmla="*/ 11 w 25"/>
                  <a:gd name="T13" fmla="*/ 26 h 27"/>
                  <a:gd name="T14" fmla="*/ 8 w 25"/>
                  <a:gd name="T15" fmla="*/ 26 h 27"/>
                  <a:gd name="T16" fmla="*/ 5 w 25"/>
                  <a:gd name="T17" fmla="*/ 26 h 27"/>
                  <a:gd name="T18" fmla="*/ 2 w 25"/>
                  <a:gd name="T19" fmla="*/ 0 h 27"/>
                  <a:gd name="T20" fmla="*/ 0 w 25"/>
                  <a:gd name="T21" fmla="*/ 0 h 27"/>
                  <a:gd name="T22" fmla="*/ 5 w 25"/>
                  <a:gd name="T23" fmla="*/ 0 h 27"/>
                  <a:gd name="T24" fmla="*/ 7 w 25"/>
                  <a:gd name="T25" fmla="*/ 26 h 27"/>
                  <a:gd name="T26" fmla="*/ 11 w 25"/>
                  <a:gd name="T27" fmla="*/ 0 h 27"/>
                  <a:gd name="T28" fmla="*/ 13 w 25"/>
                  <a:gd name="T29" fmla="*/ 0 h 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5"/>
                  <a:gd name="T46" fmla="*/ 0 h 27"/>
                  <a:gd name="T47" fmla="*/ 25 w 25"/>
                  <a:gd name="T48" fmla="*/ 27 h 2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5" h="27">
                    <a:moveTo>
                      <a:pt x="13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6"/>
                    </a:lnTo>
                    <a:lnTo>
                      <a:pt x="8" y="26"/>
                    </a:lnTo>
                    <a:lnTo>
                      <a:pt x="5" y="2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7" y="26"/>
                    </a:lnTo>
                    <a:lnTo>
                      <a:pt x="11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893" name="Group 74"/>
              <p:cNvGrpSpPr>
                <a:grpSpLocks/>
              </p:cNvGrpSpPr>
              <p:nvPr/>
            </p:nvGrpSpPr>
            <p:grpSpPr bwMode="auto">
              <a:xfrm>
                <a:off x="2070" y="3733"/>
                <a:ext cx="26" cy="33"/>
                <a:chOff x="2070" y="3733"/>
                <a:chExt cx="26" cy="33"/>
              </a:xfrm>
            </p:grpSpPr>
            <p:sp>
              <p:nvSpPr>
                <p:cNvPr id="18895" name="Freeform 75"/>
                <p:cNvSpPr>
                  <a:spLocks/>
                </p:cNvSpPr>
                <p:nvPr/>
              </p:nvSpPr>
              <p:spPr bwMode="auto">
                <a:xfrm>
                  <a:off x="2070" y="3733"/>
                  <a:ext cx="20" cy="33"/>
                </a:xfrm>
                <a:custGeom>
                  <a:avLst/>
                  <a:gdLst>
                    <a:gd name="T0" fmla="*/ 1 w 20"/>
                    <a:gd name="T1" fmla="*/ 30 h 33"/>
                    <a:gd name="T2" fmla="*/ 0 w 20"/>
                    <a:gd name="T3" fmla="*/ 26 h 33"/>
                    <a:gd name="T4" fmla="*/ 1 w 20"/>
                    <a:gd name="T5" fmla="*/ 21 h 33"/>
                    <a:gd name="T6" fmla="*/ 1 w 20"/>
                    <a:gd name="T7" fmla="*/ 16 h 33"/>
                    <a:gd name="T8" fmla="*/ 4 w 20"/>
                    <a:gd name="T9" fmla="*/ 12 h 33"/>
                    <a:gd name="T10" fmla="*/ 5 w 20"/>
                    <a:gd name="T11" fmla="*/ 8 h 33"/>
                    <a:gd name="T12" fmla="*/ 8 w 20"/>
                    <a:gd name="T13" fmla="*/ 4 h 33"/>
                    <a:gd name="T14" fmla="*/ 10 w 20"/>
                    <a:gd name="T15" fmla="*/ 0 h 33"/>
                    <a:gd name="T16" fmla="*/ 19 w 20"/>
                    <a:gd name="T17" fmla="*/ 4 h 33"/>
                    <a:gd name="T18" fmla="*/ 16 w 20"/>
                    <a:gd name="T19" fmla="*/ 8 h 33"/>
                    <a:gd name="T20" fmla="*/ 12 w 20"/>
                    <a:gd name="T21" fmla="*/ 12 h 33"/>
                    <a:gd name="T22" fmla="*/ 9 w 20"/>
                    <a:gd name="T23" fmla="*/ 16 h 33"/>
                    <a:gd name="T24" fmla="*/ 8 w 20"/>
                    <a:gd name="T25" fmla="*/ 21 h 33"/>
                    <a:gd name="T26" fmla="*/ 6 w 20"/>
                    <a:gd name="T27" fmla="*/ 26 h 33"/>
                    <a:gd name="T28" fmla="*/ 5 w 20"/>
                    <a:gd name="T29" fmla="*/ 32 h 33"/>
                    <a:gd name="T30" fmla="*/ 1 w 20"/>
                    <a:gd name="T31" fmla="*/ 30 h 3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3"/>
                    <a:gd name="T50" fmla="*/ 20 w 20"/>
                    <a:gd name="T51" fmla="*/ 33 h 3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3">
                      <a:moveTo>
                        <a:pt x="1" y="30"/>
                      </a:move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5" y="8"/>
                      </a:lnTo>
                      <a:lnTo>
                        <a:pt x="8" y="4"/>
                      </a:lnTo>
                      <a:lnTo>
                        <a:pt x="10" y="0"/>
                      </a:lnTo>
                      <a:lnTo>
                        <a:pt x="19" y="4"/>
                      </a:lnTo>
                      <a:lnTo>
                        <a:pt x="16" y="8"/>
                      </a:lnTo>
                      <a:lnTo>
                        <a:pt x="12" y="12"/>
                      </a:lnTo>
                      <a:lnTo>
                        <a:pt x="9" y="16"/>
                      </a:lnTo>
                      <a:lnTo>
                        <a:pt x="8" y="21"/>
                      </a:lnTo>
                      <a:lnTo>
                        <a:pt x="6" y="26"/>
                      </a:lnTo>
                      <a:lnTo>
                        <a:pt x="5" y="32"/>
                      </a:lnTo>
                      <a:lnTo>
                        <a:pt x="1" y="30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896" name="Freeform 76"/>
                <p:cNvSpPr>
                  <a:spLocks/>
                </p:cNvSpPr>
                <p:nvPr/>
              </p:nvSpPr>
              <p:spPr bwMode="auto">
                <a:xfrm>
                  <a:off x="2076" y="3736"/>
                  <a:ext cx="20" cy="29"/>
                </a:xfrm>
                <a:custGeom>
                  <a:avLst/>
                  <a:gdLst>
                    <a:gd name="T0" fmla="*/ 0 w 20"/>
                    <a:gd name="T1" fmla="*/ 28 h 29"/>
                    <a:gd name="T2" fmla="*/ 2 w 20"/>
                    <a:gd name="T3" fmla="*/ 25 h 29"/>
                    <a:gd name="T4" fmla="*/ 2 w 20"/>
                    <a:gd name="T5" fmla="*/ 19 h 29"/>
                    <a:gd name="T6" fmla="*/ 4 w 20"/>
                    <a:gd name="T7" fmla="*/ 14 h 29"/>
                    <a:gd name="T8" fmla="*/ 6 w 20"/>
                    <a:gd name="T9" fmla="*/ 9 h 29"/>
                    <a:gd name="T10" fmla="*/ 10 w 20"/>
                    <a:gd name="T11" fmla="*/ 5 h 29"/>
                    <a:gd name="T12" fmla="*/ 12 w 20"/>
                    <a:gd name="T13" fmla="*/ 2 h 29"/>
                    <a:gd name="T14" fmla="*/ 14 w 20"/>
                    <a:gd name="T15" fmla="*/ 0 h 29"/>
                    <a:gd name="T16" fmla="*/ 19 w 20"/>
                    <a:gd name="T17" fmla="*/ 1 h 29"/>
                    <a:gd name="T18" fmla="*/ 14 w 20"/>
                    <a:gd name="T19" fmla="*/ 4 h 29"/>
                    <a:gd name="T20" fmla="*/ 10 w 20"/>
                    <a:gd name="T21" fmla="*/ 8 h 29"/>
                    <a:gd name="T22" fmla="*/ 8 w 20"/>
                    <a:gd name="T23" fmla="*/ 12 h 29"/>
                    <a:gd name="T24" fmla="*/ 4 w 20"/>
                    <a:gd name="T25" fmla="*/ 18 h 29"/>
                    <a:gd name="T26" fmla="*/ 2 w 20"/>
                    <a:gd name="T27" fmla="*/ 22 h 29"/>
                    <a:gd name="T28" fmla="*/ 2 w 20"/>
                    <a:gd name="T29" fmla="*/ 28 h 29"/>
                    <a:gd name="T30" fmla="*/ 0 w 20"/>
                    <a:gd name="T31" fmla="*/ 28 h 2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9"/>
                    <a:gd name="T50" fmla="*/ 20 w 20"/>
                    <a:gd name="T51" fmla="*/ 29 h 2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9">
                      <a:moveTo>
                        <a:pt x="0" y="28"/>
                      </a:moveTo>
                      <a:lnTo>
                        <a:pt x="2" y="25"/>
                      </a:lnTo>
                      <a:lnTo>
                        <a:pt x="2" y="19"/>
                      </a:lnTo>
                      <a:lnTo>
                        <a:pt x="4" y="14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4"/>
                      </a:lnTo>
                      <a:lnTo>
                        <a:pt x="10" y="8"/>
                      </a:lnTo>
                      <a:lnTo>
                        <a:pt x="8" y="12"/>
                      </a:lnTo>
                      <a:lnTo>
                        <a:pt x="4" y="18"/>
                      </a:lnTo>
                      <a:lnTo>
                        <a:pt x="2" y="22"/>
                      </a:lnTo>
                      <a:lnTo>
                        <a:pt x="2" y="28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894" name="Freeform 77"/>
              <p:cNvSpPr>
                <a:spLocks/>
              </p:cNvSpPr>
              <p:nvPr/>
            </p:nvSpPr>
            <p:spPr bwMode="auto">
              <a:xfrm>
                <a:off x="2051" y="3753"/>
                <a:ext cx="56" cy="28"/>
              </a:xfrm>
              <a:custGeom>
                <a:avLst/>
                <a:gdLst>
                  <a:gd name="T0" fmla="*/ 0 w 56"/>
                  <a:gd name="T1" fmla="*/ 3 h 28"/>
                  <a:gd name="T2" fmla="*/ 3 w 56"/>
                  <a:gd name="T3" fmla="*/ 5 h 28"/>
                  <a:gd name="T4" fmla="*/ 7 w 56"/>
                  <a:gd name="T5" fmla="*/ 9 h 28"/>
                  <a:gd name="T6" fmla="*/ 10 w 56"/>
                  <a:gd name="T7" fmla="*/ 16 h 28"/>
                  <a:gd name="T8" fmla="*/ 14 w 56"/>
                  <a:gd name="T9" fmla="*/ 21 h 28"/>
                  <a:gd name="T10" fmla="*/ 17 w 56"/>
                  <a:gd name="T11" fmla="*/ 23 h 28"/>
                  <a:gd name="T12" fmla="*/ 21 w 56"/>
                  <a:gd name="T13" fmla="*/ 25 h 28"/>
                  <a:gd name="T14" fmla="*/ 23 w 56"/>
                  <a:gd name="T15" fmla="*/ 27 h 28"/>
                  <a:gd name="T16" fmla="*/ 28 w 56"/>
                  <a:gd name="T17" fmla="*/ 25 h 28"/>
                  <a:gd name="T18" fmla="*/ 31 w 56"/>
                  <a:gd name="T19" fmla="*/ 23 h 28"/>
                  <a:gd name="T20" fmla="*/ 34 w 56"/>
                  <a:gd name="T21" fmla="*/ 21 h 28"/>
                  <a:gd name="T22" fmla="*/ 37 w 56"/>
                  <a:gd name="T23" fmla="*/ 19 h 28"/>
                  <a:gd name="T24" fmla="*/ 39 w 56"/>
                  <a:gd name="T25" fmla="*/ 16 h 28"/>
                  <a:gd name="T26" fmla="*/ 41 w 56"/>
                  <a:gd name="T27" fmla="*/ 10 h 28"/>
                  <a:gd name="T28" fmla="*/ 44 w 56"/>
                  <a:gd name="T29" fmla="*/ 7 h 28"/>
                  <a:gd name="T30" fmla="*/ 46 w 56"/>
                  <a:gd name="T31" fmla="*/ 5 h 28"/>
                  <a:gd name="T32" fmla="*/ 49 w 56"/>
                  <a:gd name="T33" fmla="*/ 1 h 28"/>
                  <a:gd name="T34" fmla="*/ 52 w 56"/>
                  <a:gd name="T35" fmla="*/ 1 h 28"/>
                  <a:gd name="T36" fmla="*/ 55 w 56"/>
                  <a:gd name="T37" fmla="*/ 0 h 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8"/>
                  <a:gd name="T59" fmla="*/ 56 w 56"/>
                  <a:gd name="T60" fmla="*/ 28 h 2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8">
                    <a:moveTo>
                      <a:pt x="0" y="3"/>
                    </a:moveTo>
                    <a:lnTo>
                      <a:pt x="3" y="5"/>
                    </a:lnTo>
                    <a:lnTo>
                      <a:pt x="7" y="9"/>
                    </a:lnTo>
                    <a:lnTo>
                      <a:pt x="10" y="16"/>
                    </a:lnTo>
                    <a:lnTo>
                      <a:pt x="14" y="21"/>
                    </a:lnTo>
                    <a:lnTo>
                      <a:pt x="17" y="23"/>
                    </a:lnTo>
                    <a:lnTo>
                      <a:pt x="21" y="25"/>
                    </a:lnTo>
                    <a:lnTo>
                      <a:pt x="23" y="27"/>
                    </a:lnTo>
                    <a:lnTo>
                      <a:pt x="28" y="25"/>
                    </a:lnTo>
                    <a:lnTo>
                      <a:pt x="31" y="23"/>
                    </a:lnTo>
                    <a:lnTo>
                      <a:pt x="34" y="21"/>
                    </a:lnTo>
                    <a:lnTo>
                      <a:pt x="37" y="19"/>
                    </a:lnTo>
                    <a:lnTo>
                      <a:pt x="39" y="16"/>
                    </a:lnTo>
                    <a:lnTo>
                      <a:pt x="41" y="10"/>
                    </a:lnTo>
                    <a:lnTo>
                      <a:pt x="44" y="7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470" name="Freeform 78"/>
            <p:cNvSpPr>
              <a:spLocks/>
            </p:cNvSpPr>
            <p:nvPr/>
          </p:nvSpPr>
          <p:spPr bwMode="auto">
            <a:xfrm>
              <a:off x="2615" y="3739"/>
              <a:ext cx="184" cy="190"/>
            </a:xfrm>
            <a:custGeom>
              <a:avLst/>
              <a:gdLst>
                <a:gd name="T0" fmla="*/ 98 w 184"/>
                <a:gd name="T1" fmla="*/ 19 h 190"/>
                <a:gd name="T2" fmla="*/ 107 w 184"/>
                <a:gd name="T3" fmla="*/ 14 h 190"/>
                <a:gd name="T4" fmla="*/ 113 w 184"/>
                <a:gd name="T5" fmla="*/ 7 h 190"/>
                <a:gd name="T6" fmla="*/ 120 w 184"/>
                <a:gd name="T7" fmla="*/ 2 h 190"/>
                <a:gd name="T8" fmla="*/ 127 w 184"/>
                <a:gd name="T9" fmla="*/ 1 h 190"/>
                <a:gd name="T10" fmla="*/ 136 w 184"/>
                <a:gd name="T11" fmla="*/ 1 h 190"/>
                <a:gd name="T12" fmla="*/ 145 w 184"/>
                <a:gd name="T13" fmla="*/ 2 h 190"/>
                <a:gd name="T14" fmla="*/ 154 w 184"/>
                <a:gd name="T15" fmla="*/ 5 h 190"/>
                <a:gd name="T16" fmla="*/ 162 w 184"/>
                <a:gd name="T17" fmla="*/ 10 h 190"/>
                <a:gd name="T18" fmla="*/ 168 w 184"/>
                <a:gd name="T19" fmla="*/ 17 h 190"/>
                <a:gd name="T20" fmla="*/ 174 w 184"/>
                <a:gd name="T21" fmla="*/ 26 h 190"/>
                <a:gd name="T22" fmla="*/ 179 w 184"/>
                <a:gd name="T23" fmla="*/ 35 h 190"/>
                <a:gd name="T24" fmla="*/ 181 w 184"/>
                <a:gd name="T25" fmla="*/ 45 h 190"/>
                <a:gd name="T26" fmla="*/ 183 w 184"/>
                <a:gd name="T27" fmla="*/ 57 h 190"/>
                <a:gd name="T28" fmla="*/ 183 w 184"/>
                <a:gd name="T29" fmla="*/ 69 h 190"/>
                <a:gd name="T30" fmla="*/ 181 w 184"/>
                <a:gd name="T31" fmla="*/ 83 h 190"/>
                <a:gd name="T32" fmla="*/ 179 w 184"/>
                <a:gd name="T33" fmla="*/ 95 h 190"/>
                <a:gd name="T34" fmla="*/ 175 w 184"/>
                <a:gd name="T35" fmla="*/ 106 h 190"/>
                <a:gd name="T36" fmla="*/ 172 w 184"/>
                <a:gd name="T37" fmla="*/ 117 h 190"/>
                <a:gd name="T38" fmla="*/ 167 w 184"/>
                <a:gd name="T39" fmla="*/ 129 h 190"/>
                <a:gd name="T40" fmla="*/ 161 w 184"/>
                <a:gd name="T41" fmla="*/ 138 h 190"/>
                <a:gd name="T42" fmla="*/ 154 w 184"/>
                <a:gd name="T43" fmla="*/ 147 h 190"/>
                <a:gd name="T44" fmla="*/ 144 w 184"/>
                <a:gd name="T45" fmla="*/ 161 h 190"/>
                <a:gd name="T46" fmla="*/ 134 w 184"/>
                <a:gd name="T47" fmla="*/ 173 h 190"/>
                <a:gd name="T48" fmla="*/ 119 w 184"/>
                <a:gd name="T49" fmla="*/ 183 h 190"/>
                <a:gd name="T50" fmla="*/ 103 w 184"/>
                <a:gd name="T51" fmla="*/ 189 h 190"/>
                <a:gd name="T52" fmla="*/ 93 w 184"/>
                <a:gd name="T53" fmla="*/ 187 h 190"/>
                <a:gd name="T54" fmla="*/ 84 w 184"/>
                <a:gd name="T55" fmla="*/ 185 h 190"/>
                <a:gd name="T56" fmla="*/ 73 w 184"/>
                <a:gd name="T57" fmla="*/ 186 h 190"/>
                <a:gd name="T58" fmla="*/ 63 w 184"/>
                <a:gd name="T59" fmla="*/ 185 h 190"/>
                <a:gd name="T60" fmla="*/ 55 w 184"/>
                <a:gd name="T61" fmla="*/ 181 h 190"/>
                <a:gd name="T62" fmla="*/ 37 w 184"/>
                <a:gd name="T63" fmla="*/ 157 h 190"/>
                <a:gd name="T64" fmla="*/ 27 w 184"/>
                <a:gd name="T65" fmla="*/ 145 h 190"/>
                <a:gd name="T66" fmla="*/ 21 w 184"/>
                <a:gd name="T67" fmla="*/ 135 h 190"/>
                <a:gd name="T68" fmla="*/ 14 w 184"/>
                <a:gd name="T69" fmla="*/ 125 h 190"/>
                <a:gd name="T70" fmla="*/ 8 w 184"/>
                <a:gd name="T71" fmla="*/ 113 h 190"/>
                <a:gd name="T72" fmla="*/ 4 w 184"/>
                <a:gd name="T73" fmla="*/ 102 h 190"/>
                <a:gd name="T74" fmla="*/ 1 w 184"/>
                <a:gd name="T75" fmla="*/ 90 h 190"/>
                <a:gd name="T76" fmla="*/ 0 w 184"/>
                <a:gd name="T77" fmla="*/ 78 h 190"/>
                <a:gd name="T78" fmla="*/ 0 w 184"/>
                <a:gd name="T79" fmla="*/ 66 h 190"/>
                <a:gd name="T80" fmla="*/ 1 w 184"/>
                <a:gd name="T81" fmla="*/ 54 h 190"/>
                <a:gd name="T82" fmla="*/ 3 w 184"/>
                <a:gd name="T83" fmla="*/ 42 h 190"/>
                <a:gd name="T84" fmla="*/ 7 w 184"/>
                <a:gd name="T85" fmla="*/ 33 h 190"/>
                <a:gd name="T86" fmla="*/ 13 w 184"/>
                <a:gd name="T87" fmla="*/ 23 h 190"/>
                <a:gd name="T88" fmla="*/ 20 w 184"/>
                <a:gd name="T89" fmla="*/ 15 h 190"/>
                <a:gd name="T90" fmla="*/ 30 w 184"/>
                <a:gd name="T91" fmla="*/ 7 h 190"/>
                <a:gd name="T92" fmla="*/ 40 w 184"/>
                <a:gd name="T93" fmla="*/ 2 h 190"/>
                <a:gd name="T94" fmla="*/ 49 w 184"/>
                <a:gd name="T95" fmla="*/ 1 h 190"/>
                <a:gd name="T96" fmla="*/ 60 w 184"/>
                <a:gd name="T97" fmla="*/ 1 h 190"/>
                <a:gd name="T98" fmla="*/ 67 w 184"/>
                <a:gd name="T99" fmla="*/ 3 h 190"/>
                <a:gd name="T100" fmla="*/ 74 w 184"/>
                <a:gd name="T101" fmla="*/ 7 h 190"/>
                <a:gd name="T102" fmla="*/ 80 w 184"/>
                <a:gd name="T103" fmla="*/ 14 h 190"/>
                <a:gd name="T104" fmla="*/ 87 w 184"/>
                <a:gd name="T105" fmla="*/ 19 h 1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90"/>
                <a:gd name="T161" fmla="*/ 184 w 184"/>
                <a:gd name="T162" fmla="*/ 190 h 1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90">
                  <a:moveTo>
                    <a:pt x="92" y="21"/>
                  </a:moveTo>
                  <a:lnTo>
                    <a:pt x="98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0" y="11"/>
                  </a:lnTo>
                  <a:lnTo>
                    <a:pt x="113" y="7"/>
                  </a:lnTo>
                  <a:lnTo>
                    <a:pt x="117" y="5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45" y="2"/>
                  </a:lnTo>
                  <a:lnTo>
                    <a:pt x="150" y="3"/>
                  </a:lnTo>
                  <a:lnTo>
                    <a:pt x="154" y="5"/>
                  </a:lnTo>
                  <a:lnTo>
                    <a:pt x="157" y="7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5"/>
                  </a:lnTo>
                  <a:lnTo>
                    <a:pt x="180" y="39"/>
                  </a:lnTo>
                  <a:lnTo>
                    <a:pt x="181" y="45"/>
                  </a:lnTo>
                  <a:lnTo>
                    <a:pt x="183" y="50"/>
                  </a:lnTo>
                  <a:lnTo>
                    <a:pt x="183" y="57"/>
                  </a:lnTo>
                  <a:lnTo>
                    <a:pt x="183" y="61"/>
                  </a:lnTo>
                  <a:lnTo>
                    <a:pt x="183" y="69"/>
                  </a:lnTo>
                  <a:lnTo>
                    <a:pt x="183" y="77"/>
                  </a:lnTo>
                  <a:lnTo>
                    <a:pt x="181" y="83"/>
                  </a:lnTo>
                  <a:lnTo>
                    <a:pt x="180" y="90"/>
                  </a:lnTo>
                  <a:lnTo>
                    <a:pt x="179" y="95"/>
                  </a:lnTo>
                  <a:lnTo>
                    <a:pt x="178" y="101"/>
                  </a:lnTo>
                  <a:lnTo>
                    <a:pt x="175" y="106"/>
                  </a:lnTo>
                  <a:lnTo>
                    <a:pt x="174" y="111"/>
                  </a:lnTo>
                  <a:lnTo>
                    <a:pt x="172" y="117"/>
                  </a:lnTo>
                  <a:lnTo>
                    <a:pt x="169" y="123"/>
                  </a:lnTo>
                  <a:lnTo>
                    <a:pt x="167" y="129"/>
                  </a:lnTo>
                  <a:lnTo>
                    <a:pt x="163" y="134"/>
                  </a:lnTo>
                  <a:lnTo>
                    <a:pt x="161" y="138"/>
                  </a:lnTo>
                  <a:lnTo>
                    <a:pt x="157" y="142"/>
                  </a:lnTo>
                  <a:lnTo>
                    <a:pt x="154" y="147"/>
                  </a:lnTo>
                  <a:lnTo>
                    <a:pt x="149" y="154"/>
                  </a:lnTo>
                  <a:lnTo>
                    <a:pt x="144" y="161"/>
                  </a:lnTo>
                  <a:lnTo>
                    <a:pt x="140" y="166"/>
                  </a:lnTo>
                  <a:lnTo>
                    <a:pt x="134" y="173"/>
                  </a:lnTo>
                  <a:lnTo>
                    <a:pt x="128" y="178"/>
                  </a:lnTo>
                  <a:lnTo>
                    <a:pt x="119" y="183"/>
                  </a:lnTo>
                  <a:lnTo>
                    <a:pt x="110" y="187"/>
                  </a:lnTo>
                  <a:lnTo>
                    <a:pt x="103" y="189"/>
                  </a:lnTo>
                  <a:lnTo>
                    <a:pt x="98" y="189"/>
                  </a:lnTo>
                  <a:lnTo>
                    <a:pt x="93" y="187"/>
                  </a:lnTo>
                  <a:lnTo>
                    <a:pt x="89" y="186"/>
                  </a:lnTo>
                  <a:lnTo>
                    <a:pt x="84" y="185"/>
                  </a:lnTo>
                  <a:lnTo>
                    <a:pt x="80" y="185"/>
                  </a:lnTo>
                  <a:lnTo>
                    <a:pt x="73" y="186"/>
                  </a:lnTo>
                  <a:lnTo>
                    <a:pt x="67" y="186"/>
                  </a:lnTo>
                  <a:lnTo>
                    <a:pt x="63" y="185"/>
                  </a:lnTo>
                  <a:lnTo>
                    <a:pt x="57" y="182"/>
                  </a:lnTo>
                  <a:lnTo>
                    <a:pt x="55" y="181"/>
                  </a:lnTo>
                  <a:lnTo>
                    <a:pt x="49" y="174"/>
                  </a:lnTo>
                  <a:lnTo>
                    <a:pt x="37" y="157"/>
                  </a:lnTo>
                  <a:lnTo>
                    <a:pt x="32" y="150"/>
                  </a:lnTo>
                  <a:lnTo>
                    <a:pt x="27" y="145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30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2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4" y="7"/>
                  </a:lnTo>
                  <a:lnTo>
                    <a:pt x="77" y="11"/>
                  </a:lnTo>
                  <a:lnTo>
                    <a:pt x="80" y="14"/>
                  </a:lnTo>
                  <a:lnTo>
                    <a:pt x="84" y="17"/>
                  </a:lnTo>
                  <a:lnTo>
                    <a:pt x="87" y="19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471" name="Freeform 79"/>
            <p:cNvSpPr>
              <a:spLocks/>
            </p:cNvSpPr>
            <p:nvPr/>
          </p:nvSpPr>
          <p:spPr bwMode="auto">
            <a:xfrm>
              <a:off x="2618" y="3748"/>
              <a:ext cx="173" cy="173"/>
            </a:xfrm>
            <a:custGeom>
              <a:avLst/>
              <a:gdLst>
                <a:gd name="T0" fmla="*/ 92 w 173"/>
                <a:gd name="T1" fmla="*/ 17 h 173"/>
                <a:gd name="T2" fmla="*/ 100 w 173"/>
                <a:gd name="T3" fmla="*/ 13 h 173"/>
                <a:gd name="T4" fmla="*/ 106 w 173"/>
                <a:gd name="T5" fmla="*/ 6 h 173"/>
                <a:gd name="T6" fmla="*/ 113 w 173"/>
                <a:gd name="T7" fmla="*/ 2 h 173"/>
                <a:gd name="T8" fmla="*/ 119 w 173"/>
                <a:gd name="T9" fmla="*/ 0 h 173"/>
                <a:gd name="T10" fmla="*/ 128 w 173"/>
                <a:gd name="T11" fmla="*/ 0 h 173"/>
                <a:gd name="T12" fmla="*/ 136 w 173"/>
                <a:gd name="T13" fmla="*/ 1 h 173"/>
                <a:gd name="T14" fmla="*/ 145 w 173"/>
                <a:gd name="T15" fmla="*/ 3 h 173"/>
                <a:gd name="T16" fmla="*/ 153 w 173"/>
                <a:gd name="T17" fmla="*/ 9 h 173"/>
                <a:gd name="T18" fmla="*/ 158 w 173"/>
                <a:gd name="T19" fmla="*/ 14 h 173"/>
                <a:gd name="T20" fmla="*/ 163 w 173"/>
                <a:gd name="T21" fmla="*/ 22 h 173"/>
                <a:gd name="T22" fmla="*/ 168 w 173"/>
                <a:gd name="T23" fmla="*/ 31 h 173"/>
                <a:gd name="T24" fmla="*/ 170 w 173"/>
                <a:gd name="T25" fmla="*/ 42 h 173"/>
                <a:gd name="T26" fmla="*/ 172 w 173"/>
                <a:gd name="T27" fmla="*/ 51 h 173"/>
                <a:gd name="T28" fmla="*/ 172 w 173"/>
                <a:gd name="T29" fmla="*/ 63 h 173"/>
                <a:gd name="T30" fmla="*/ 170 w 173"/>
                <a:gd name="T31" fmla="*/ 75 h 173"/>
                <a:gd name="T32" fmla="*/ 168 w 173"/>
                <a:gd name="T33" fmla="*/ 87 h 173"/>
                <a:gd name="T34" fmla="*/ 164 w 173"/>
                <a:gd name="T35" fmla="*/ 97 h 173"/>
                <a:gd name="T36" fmla="*/ 161 w 173"/>
                <a:gd name="T37" fmla="*/ 107 h 173"/>
                <a:gd name="T38" fmla="*/ 157 w 173"/>
                <a:gd name="T39" fmla="*/ 117 h 173"/>
                <a:gd name="T40" fmla="*/ 151 w 173"/>
                <a:gd name="T41" fmla="*/ 127 h 173"/>
                <a:gd name="T42" fmla="*/ 143 w 173"/>
                <a:gd name="T43" fmla="*/ 134 h 173"/>
                <a:gd name="T44" fmla="*/ 135 w 173"/>
                <a:gd name="T45" fmla="*/ 146 h 173"/>
                <a:gd name="T46" fmla="*/ 128 w 173"/>
                <a:gd name="T47" fmla="*/ 157 h 173"/>
                <a:gd name="T48" fmla="*/ 112 w 173"/>
                <a:gd name="T49" fmla="*/ 168 h 173"/>
                <a:gd name="T50" fmla="*/ 97 w 173"/>
                <a:gd name="T51" fmla="*/ 172 h 173"/>
                <a:gd name="T52" fmla="*/ 87 w 173"/>
                <a:gd name="T53" fmla="*/ 172 h 173"/>
                <a:gd name="T54" fmla="*/ 79 w 173"/>
                <a:gd name="T55" fmla="*/ 169 h 173"/>
                <a:gd name="T56" fmla="*/ 69 w 173"/>
                <a:gd name="T57" fmla="*/ 170 h 173"/>
                <a:gd name="T58" fmla="*/ 59 w 173"/>
                <a:gd name="T59" fmla="*/ 169 h 173"/>
                <a:gd name="T60" fmla="*/ 51 w 173"/>
                <a:gd name="T61" fmla="*/ 165 h 173"/>
                <a:gd name="T62" fmla="*/ 35 w 173"/>
                <a:gd name="T63" fmla="*/ 144 h 173"/>
                <a:gd name="T64" fmla="*/ 25 w 173"/>
                <a:gd name="T65" fmla="*/ 132 h 173"/>
                <a:gd name="T66" fmla="*/ 20 w 173"/>
                <a:gd name="T67" fmla="*/ 124 h 173"/>
                <a:gd name="T68" fmla="*/ 14 w 173"/>
                <a:gd name="T69" fmla="*/ 113 h 173"/>
                <a:gd name="T70" fmla="*/ 8 w 173"/>
                <a:gd name="T71" fmla="*/ 103 h 173"/>
                <a:gd name="T72" fmla="*/ 3 w 173"/>
                <a:gd name="T73" fmla="*/ 92 h 173"/>
                <a:gd name="T74" fmla="*/ 1 w 173"/>
                <a:gd name="T75" fmla="*/ 82 h 173"/>
                <a:gd name="T76" fmla="*/ 0 w 173"/>
                <a:gd name="T77" fmla="*/ 71 h 173"/>
                <a:gd name="T78" fmla="*/ 0 w 173"/>
                <a:gd name="T79" fmla="*/ 60 h 173"/>
                <a:gd name="T80" fmla="*/ 1 w 173"/>
                <a:gd name="T81" fmla="*/ 48 h 173"/>
                <a:gd name="T82" fmla="*/ 3 w 173"/>
                <a:gd name="T83" fmla="*/ 39 h 173"/>
                <a:gd name="T84" fmla="*/ 7 w 173"/>
                <a:gd name="T85" fmla="*/ 29 h 173"/>
                <a:gd name="T86" fmla="*/ 13 w 173"/>
                <a:gd name="T87" fmla="*/ 21 h 173"/>
                <a:gd name="T88" fmla="*/ 19 w 173"/>
                <a:gd name="T89" fmla="*/ 13 h 173"/>
                <a:gd name="T90" fmla="*/ 28 w 173"/>
                <a:gd name="T91" fmla="*/ 6 h 173"/>
                <a:gd name="T92" fmla="*/ 39 w 173"/>
                <a:gd name="T93" fmla="*/ 2 h 173"/>
                <a:gd name="T94" fmla="*/ 46 w 173"/>
                <a:gd name="T95" fmla="*/ 0 h 173"/>
                <a:gd name="T96" fmla="*/ 56 w 173"/>
                <a:gd name="T97" fmla="*/ 0 h 173"/>
                <a:gd name="T98" fmla="*/ 63 w 173"/>
                <a:gd name="T99" fmla="*/ 2 h 173"/>
                <a:gd name="T100" fmla="*/ 69 w 173"/>
                <a:gd name="T101" fmla="*/ 6 h 173"/>
                <a:gd name="T102" fmla="*/ 75 w 173"/>
                <a:gd name="T103" fmla="*/ 13 h 173"/>
                <a:gd name="T104" fmla="*/ 81 w 173"/>
                <a:gd name="T105" fmla="*/ 15 h 1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3"/>
                <a:gd name="T160" fmla="*/ 0 h 173"/>
                <a:gd name="T161" fmla="*/ 173 w 173"/>
                <a:gd name="T162" fmla="*/ 173 h 1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3" h="173">
                  <a:moveTo>
                    <a:pt x="87" y="18"/>
                  </a:moveTo>
                  <a:lnTo>
                    <a:pt x="92" y="17"/>
                  </a:lnTo>
                  <a:lnTo>
                    <a:pt x="97" y="14"/>
                  </a:lnTo>
                  <a:lnTo>
                    <a:pt x="100" y="13"/>
                  </a:lnTo>
                  <a:lnTo>
                    <a:pt x="103" y="10"/>
                  </a:lnTo>
                  <a:lnTo>
                    <a:pt x="106" y="6"/>
                  </a:lnTo>
                  <a:lnTo>
                    <a:pt x="109" y="3"/>
                  </a:lnTo>
                  <a:lnTo>
                    <a:pt x="113" y="2"/>
                  </a:lnTo>
                  <a:lnTo>
                    <a:pt x="117" y="1"/>
                  </a:lnTo>
                  <a:lnTo>
                    <a:pt x="119" y="0"/>
                  </a:lnTo>
                  <a:lnTo>
                    <a:pt x="124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1" y="2"/>
                  </a:lnTo>
                  <a:lnTo>
                    <a:pt x="145" y="3"/>
                  </a:lnTo>
                  <a:lnTo>
                    <a:pt x="148" y="6"/>
                  </a:lnTo>
                  <a:lnTo>
                    <a:pt x="153" y="9"/>
                  </a:lnTo>
                  <a:lnTo>
                    <a:pt x="156" y="11"/>
                  </a:lnTo>
                  <a:lnTo>
                    <a:pt x="158" y="14"/>
                  </a:lnTo>
                  <a:lnTo>
                    <a:pt x="161" y="18"/>
                  </a:lnTo>
                  <a:lnTo>
                    <a:pt x="163" y="22"/>
                  </a:lnTo>
                  <a:lnTo>
                    <a:pt x="165" y="27"/>
                  </a:lnTo>
                  <a:lnTo>
                    <a:pt x="168" y="31"/>
                  </a:lnTo>
                  <a:lnTo>
                    <a:pt x="169" y="35"/>
                  </a:lnTo>
                  <a:lnTo>
                    <a:pt x="170" y="42"/>
                  </a:lnTo>
                  <a:lnTo>
                    <a:pt x="170" y="44"/>
                  </a:lnTo>
                  <a:lnTo>
                    <a:pt x="172" y="51"/>
                  </a:lnTo>
                  <a:lnTo>
                    <a:pt x="172" y="55"/>
                  </a:lnTo>
                  <a:lnTo>
                    <a:pt x="172" y="63"/>
                  </a:lnTo>
                  <a:lnTo>
                    <a:pt x="170" y="71"/>
                  </a:lnTo>
                  <a:lnTo>
                    <a:pt x="170" y="75"/>
                  </a:lnTo>
                  <a:lnTo>
                    <a:pt x="169" y="82"/>
                  </a:lnTo>
                  <a:lnTo>
                    <a:pt x="168" y="87"/>
                  </a:lnTo>
                  <a:lnTo>
                    <a:pt x="167" y="92"/>
                  </a:lnTo>
                  <a:lnTo>
                    <a:pt x="164" y="97"/>
                  </a:lnTo>
                  <a:lnTo>
                    <a:pt x="163" y="101"/>
                  </a:lnTo>
                  <a:lnTo>
                    <a:pt x="161" y="107"/>
                  </a:lnTo>
                  <a:lnTo>
                    <a:pt x="158" y="112"/>
                  </a:lnTo>
                  <a:lnTo>
                    <a:pt x="157" y="117"/>
                  </a:lnTo>
                  <a:lnTo>
                    <a:pt x="154" y="123"/>
                  </a:lnTo>
                  <a:lnTo>
                    <a:pt x="151" y="127"/>
                  </a:lnTo>
                  <a:lnTo>
                    <a:pt x="148" y="129"/>
                  </a:lnTo>
                  <a:lnTo>
                    <a:pt x="143" y="134"/>
                  </a:lnTo>
                  <a:lnTo>
                    <a:pt x="140" y="141"/>
                  </a:lnTo>
                  <a:lnTo>
                    <a:pt x="135" y="146"/>
                  </a:lnTo>
                  <a:lnTo>
                    <a:pt x="131" y="152"/>
                  </a:lnTo>
                  <a:lnTo>
                    <a:pt x="128" y="157"/>
                  </a:lnTo>
                  <a:lnTo>
                    <a:pt x="120" y="162"/>
                  </a:lnTo>
                  <a:lnTo>
                    <a:pt x="112" y="168"/>
                  </a:lnTo>
                  <a:lnTo>
                    <a:pt x="103" y="172"/>
                  </a:lnTo>
                  <a:lnTo>
                    <a:pt x="97" y="172"/>
                  </a:lnTo>
                  <a:lnTo>
                    <a:pt x="92" y="172"/>
                  </a:lnTo>
                  <a:lnTo>
                    <a:pt x="87" y="172"/>
                  </a:lnTo>
                  <a:lnTo>
                    <a:pt x="82" y="170"/>
                  </a:lnTo>
                  <a:lnTo>
                    <a:pt x="79" y="169"/>
                  </a:lnTo>
                  <a:lnTo>
                    <a:pt x="74" y="169"/>
                  </a:lnTo>
                  <a:lnTo>
                    <a:pt x="69" y="170"/>
                  </a:lnTo>
                  <a:lnTo>
                    <a:pt x="63" y="170"/>
                  </a:lnTo>
                  <a:lnTo>
                    <a:pt x="59" y="169"/>
                  </a:lnTo>
                  <a:lnTo>
                    <a:pt x="53" y="166"/>
                  </a:lnTo>
                  <a:lnTo>
                    <a:pt x="51" y="165"/>
                  </a:lnTo>
                  <a:lnTo>
                    <a:pt x="45" y="158"/>
                  </a:lnTo>
                  <a:lnTo>
                    <a:pt x="35" y="144"/>
                  </a:lnTo>
                  <a:lnTo>
                    <a:pt x="30" y="137"/>
                  </a:lnTo>
                  <a:lnTo>
                    <a:pt x="25" y="132"/>
                  </a:lnTo>
                  <a:lnTo>
                    <a:pt x="23" y="128"/>
                  </a:lnTo>
                  <a:lnTo>
                    <a:pt x="20" y="124"/>
                  </a:lnTo>
                  <a:lnTo>
                    <a:pt x="17" y="119"/>
                  </a:lnTo>
                  <a:lnTo>
                    <a:pt x="14" y="113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2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1" y="48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5"/>
                  </a:lnTo>
                  <a:lnTo>
                    <a:pt x="19" y="13"/>
                  </a:lnTo>
                  <a:lnTo>
                    <a:pt x="23" y="10"/>
                  </a:lnTo>
                  <a:lnTo>
                    <a:pt x="28" y="6"/>
                  </a:lnTo>
                  <a:lnTo>
                    <a:pt x="32" y="3"/>
                  </a:lnTo>
                  <a:lnTo>
                    <a:pt x="39" y="2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6" y="0"/>
                  </a:lnTo>
                  <a:lnTo>
                    <a:pt x="60" y="1"/>
                  </a:lnTo>
                  <a:lnTo>
                    <a:pt x="63" y="2"/>
                  </a:lnTo>
                  <a:lnTo>
                    <a:pt x="67" y="5"/>
                  </a:lnTo>
                  <a:lnTo>
                    <a:pt x="69" y="6"/>
                  </a:lnTo>
                  <a:lnTo>
                    <a:pt x="71" y="10"/>
                  </a:lnTo>
                  <a:lnTo>
                    <a:pt x="75" y="13"/>
                  </a:lnTo>
                  <a:lnTo>
                    <a:pt x="79" y="14"/>
                  </a:lnTo>
                  <a:lnTo>
                    <a:pt x="81" y="15"/>
                  </a:lnTo>
                  <a:lnTo>
                    <a:pt x="87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472" name="Group 80"/>
            <p:cNvGrpSpPr>
              <a:grpSpLocks/>
            </p:cNvGrpSpPr>
            <p:nvPr/>
          </p:nvGrpSpPr>
          <p:grpSpPr bwMode="auto">
            <a:xfrm>
              <a:off x="2629" y="3749"/>
              <a:ext cx="154" cy="142"/>
              <a:chOff x="2629" y="3749"/>
              <a:chExt cx="154" cy="142"/>
            </a:xfrm>
          </p:grpSpPr>
          <p:sp>
            <p:nvSpPr>
              <p:cNvPr id="18890" name="Oval 81"/>
              <p:cNvSpPr>
                <a:spLocks noChangeArrowheads="1"/>
              </p:cNvSpPr>
              <p:nvPr/>
            </p:nvSpPr>
            <p:spPr bwMode="auto">
              <a:xfrm>
                <a:off x="2704" y="3749"/>
                <a:ext cx="79" cy="117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91" name="Oval 82"/>
              <p:cNvSpPr>
                <a:spLocks noChangeArrowheads="1"/>
              </p:cNvSpPr>
              <p:nvPr/>
            </p:nvSpPr>
            <p:spPr bwMode="auto">
              <a:xfrm>
                <a:off x="2629" y="3758"/>
                <a:ext cx="89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73" name="Group 83"/>
            <p:cNvGrpSpPr>
              <a:grpSpLocks/>
            </p:cNvGrpSpPr>
            <p:nvPr/>
          </p:nvGrpSpPr>
          <p:grpSpPr bwMode="auto">
            <a:xfrm>
              <a:off x="2735" y="3748"/>
              <a:ext cx="34" cy="37"/>
              <a:chOff x="2735" y="3748"/>
              <a:chExt cx="34" cy="37"/>
            </a:xfrm>
          </p:grpSpPr>
          <p:sp>
            <p:nvSpPr>
              <p:cNvPr id="18887" name="Oval 84"/>
              <p:cNvSpPr>
                <a:spLocks noChangeArrowheads="1"/>
              </p:cNvSpPr>
              <p:nvPr/>
            </p:nvSpPr>
            <p:spPr bwMode="auto">
              <a:xfrm>
                <a:off x="2735" y="3749"/>
                <a:ext cx="34" cy="36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88" name="Oval 85"/>
              <p:cNvSpPr>
                <a:spLocks noChangeArrowheads="1"/>
              </p:cNvSpPr>
              <p:nvPr/>
            </p:nvSpPr>
            <p:spPr bwMode="auto">
              <a:xfrm>
                <a:off x="2750" y="3748"/>
                <a:ext cx="19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89" name="Oval 86"/>
              <p:cNvSpPr>
                <a:spLocks noChangeArrowheads="1"/>
              </p:cNvSpPr>
              <p:nvPr/>
            </p:nvSpPr>
            <p:spPr bwMode="auto">
              <a:xfrm>
                <a:off x="2747" y="3748"/>
                <a:ext cx="19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74" name="Group 87"/>
            <p:cNvGrpSpPr>
              <a:grpSpLocks/>
            </p:cNvGrpSpPr>
            <p:nvPr/>
          </p:nvGrpSpPr>
          <p:grpSpPr bwMode="auto">
            <a:xfrm>
              <a:off x="2643" y="3699"/>
              <a:ext cx="68" cy="38"/>
              <a:chOff x="2643" y="3699"/>
              <a:chExt cx="68" cy="38"/>
            </a:xfrm>
          </p:grpSpPr>
          <p:sp>
            <p:nvSpPr>
              <p:cNvPr id="18885" name="Freeform 88"/>
              <p:cNvSpPr>
                <a:spLocks/>
              </p:cNvSpPr>
              <p:nvPr/>
            </p:nvSpPr>
            <p:spPr bwMode="auto">
              <a:xfrm>
                <a:off x="2643" y="3699"/>
                <a:ext cx="68" cy="34"/>
              </a:xfrm>
              <a:custGeom>
                <a:avLst/>
                <a:gdLst>
                  <a:gd name="T0" fmla="*/ 0 w 68"/>
                  <a:gd name="T1" fmla="*/ 23 h 34"/>
                  <a:gd name="T2" fmla="*/ 3 w 68"/>
                  <a:gd name="T3" fmla="*/ 19 h 34"/>
                  <a:gd name="T4" fmla="*/ 5 w 68"/>
                  <a:gd name="T5" fmla="*/ 17 h 34"/>
                  <a:gd name="T6" fmla="*/ 8 w 68"/>
                  <a:gd name="T7" fmla="*/ 16 h 34"/>
                  <a:gd name="T8" fmla="*/ 11 w 68"/>
                  <a:gd name="T9" fmla="*/ 16 h 34"/>
                  <a:gd name="T10" fmla="*/ 15 w 68"/>
                  <a:gd name="T11" fmla="*/ 16 h 34"/>
                  <a:gd name="T12" fmla="*/ 17 w 68"/>
                  <a:gd name="T13" fmla="*/ 16 h 34"/>
                  <a:gd name="T14" fmla="*/ 20 w 68"/>
                  <a:gd name="T15" fmla="*/ 19 h 34"/>
                  <a:gd name="T16" fmla="*/ 22 w 68"/>
                  <a:gd name="T17" fmla="*/ 23 h 34"/>
                  <a:gd name="T18" fmla="*/ 26 w 68"/>
                  <a:gd name="T19" fmla="*/ 26 h 34"/>
                  <a:gd name="T20" fmla="*/ 28 w 68"/>
                  <a:gd name="T21" fmla="*/ 30 h 34"/>
                  <a:gd name="T22" fmla="*/ 33 w 68"/>
                  <a:gd name="T23" fmla="*/ 30 h 34"/>
                  <a:gd name="T24" fmla="*/ 35 w 68"/>
                  <a:gd name="T25" fmla="*/ 33 h 34"/>
                  <a:gd name="T26" fmla="*/ 39 w 68"/>
                  <a:gd name="T27" fmla="*/ 33 h 34"/>
                  <a:gd name="T28" fmla="*/ 44 w 68"/>
                  <a:gd name="T29" fmla="*/ 33 h 34"/>
                  <a:gd name="T30" fmla="*/ 50 w 68"/>
                  <a:gd name="T31" fmla="*/ 33 h 34"/>
                  <a:gd name="T32" fmla="*/ 53 w 68"/>
                  <a:gd name="T33" fmla="*/ 33 h 34"/>
                  <a:gd name="T34" fmla="*/ 58 w 68"/>
                  <a:gd name="T35" fmla="*/ 31 h 34"/>
                  <a:gd name="T36" fmla="*/ 62 w 68"/>
                  <a:gd name="T37" fmla="*/ 30 h 34"/>
                  <a:gd name="T38" fmla="*/ 64 w 68"/>
                  <a:gd name="T39" fmla="*/ 30 h 34"/>
                  <a:gd name="T40" fmla="*/ 67 w 68"/>
                  <a:gd name="T41" fmla="*/ 30 h 34"/>
                  <a:gd name="T42" fmla="*/ 64 w 68"/>
                  <a:gd name="T43" fmla="*/ 19 h 34"/>
                  <a:gd name="T44" fmla="*/ 63 w 68"/>
                  <a:gd name="T45" fmla="*/ 15 h 34"/>
                  <a:gd name="T46" fmla="*/ 62 w 68"/>
                  <a:gd name="T47" fmla="*/ 11 h 34"/>
                  <a:gd name="T48" fmla="*/ 61 w 68"/>
                  <a:gd name="T49" fmla="*/ 8 h 34"/>
                  <a:gd name="T50" fmla="*/ 57 w 68"/>
                  <a:gd name="T51" fmla="*/ 5 h 34"/>
                  <a:gd name="T52" fmla="*/ 53 w 68"/>
                  <a:gd name="T53" fmla="*/ 2 h 34"/>
                  <a:gd name="T54" fmla="*/ 50 w 68"/>
                  <a:gd name="T55" fmla="*/ 1 h 34"/>
                  <a:gd name="T56" fmla="*/ 41 w 68"/>
                  <a:gd name="T57" fmla="*/ 0 h 34"/>
                  <a:gd name="T58" fmla="*/ 35 w 68"/>
                  <a:gd name="T59" fmla="*/ 0 h 34"/>
                  <a:gd name="T60" fmla="*/ 28 w 68"/>
                  <a:gd name="T61" fmla="*/ 1 h 34"/>
                  <a:gd name="T62" fmla="*/ 25 w 68"/>
                  <a:gd name="T63" fmla="*/ 2 h 34"/>
                  <a:gd name="T64" fmla="*/ 19 w 68"/>
                  <a:gd name="T65" fmla="*/ 4 h 34"/>
                  <a:gd name="T66" fmla="*/ 15 w 68"/>
                  <a:gd name="T67" fmla="*/ 6 h 34"/>
                  <a:gd name="T68" fmla="*/ 10 w 68"/>
                  <a:gd name="T69" fmla="*/ 9 h 34"/>
                  <a:gd name="T70" fmla="*/ 7 w 68"/>
                  <a:gd name="T71" fmla="*/ 12 h 34"/>
                  <a:gd name="T72" fmla="*/ 4 w 68"/>
                  <a:gd name="T73" fmla="*/ 16 h 34"/>
                  <a:gd name="T74" fmla="*/ 0 w 68"/>
                  <a:gd name="T75" fmla="*/ 23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4"/>
                  <a:gd name="T116" fmla="*/ 68 w 68"/>
                  <a:gd name="T117" fmla="*/ 34 h 3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4">
                    <a:moveTo>
                      <a:pt x="0" y="23"/>
                    </a:moveTo>
                    <a:lnTo>
                      <a:pt x="3" y="19"/>
                    </a:lnTo>
                    <a:lnTo>
                      <a:pt x="5" y="17"/>
                    </a:lnTo>
                    <a:lnTo>
                      <a:pt x="8" y="16"/>
                    </a:lnTo>
                    <a:lnTo>
                      <a:pt x="11" y="16"/>
                    </a:lnTo>
                    <a:lnTo>
                      <a:pt x="15" y="16"/>
                    </a:lnTo>
                    <a:lnTo>
                      <a:pt x="17" y="16"/>
                    </a:lnTo>
                    <a:lnTo>
                      <a:pt x="20" y="19"/>
                    </a:lnTo>
                    <a:lnTo>
                      <a:pt x="22" y="23"/>
                    </a:lnTo>
                    <a:lnTo>
                      <a:pt x="26" y="26"/>
                    </a:lnTo>
                    <a:lnTo>
                      <a:pt x="28" y="30"/>
                    </a:lnTo>
                    <a:lnTo>
                      <a:pt x="33" y="30"/>
                    </a:lnTo>
                    <a:lnTo>
                      <a:pt x="35" y="33"/>
                    </a:lnTo>
                    <a:lnTo>
                      <a:pt x="39" y="33"/>
                    </a:lnTo>
                    <a:lnTo>
                      <a:pt x="44" y="33"/>
                    </a:lnTo>
                    <a:lnTo>
                      <a:pt x="50" y="33"/>
                    </a:lnTo>
                    <a:lnTo>
                      <a:pt x="53" y="33"/>
                    </a:lnTo>
                    <a:lnTo>
                      <a:pt x="58" y="31"/>
                    </a:lnTo>
                    <a:lnTo>
                      <a:pt x="62" y="30"/>
                    </a:lnTo>
                    <a:lnTo>
                      <a:pt x="64" y="30"/>
                    </a:lnTo>
                    <a:lnTo>
                      <a:pt x="67" y="30"/>
                    </a:lnTo>
                    <a:lnTo>
                      <a:pt x="64" y="19"/>
                    </a:lnTo>
                    <a:lnTo>
                      <a:pt x="63" y="15"/>
                    </a:lnTo>
                    <a:lnTo>
                      <a:pt x="62" y="11"/>
                    </a:lnTo>
                    <a:lnTo>
                      <a:pt x="61" y="8"/>
                    </a:lnTo>
                    <a:lnTo>
                      <a:pt x="57" y="5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86" name="Freeform 89"/>
              <p:cNvSpPr>
                <a:spLocks/>
              </p:cNvSpPr>
              <p:nvPr/>
            </p:nvSpPr>
            <p:spPr bwMode="auto">
              <a:xfrm>
                <a:off x="2643" y="3710"/>
                <a:ext cx="68" cy="27"/>
              </a:xfrm>
              <a:custGeom>
                <a:avLst/>
                <a:gdLst>
                  <a:gd name="T0" fmla="*/ 0 w 68"/>
                  <a:gd name="T1" fmla="*/ 14 h 27"/>
                  <a:gd name="T2" fmla="*/ 3 w 68"/>
                  <a:gd name="T3" fmla="*/ 11 h 27"/>
                  <a:gd name="T4" fmla="*/ 5 w 68"/>
                  <a:gd name="T5" fmla="*/ 9 h 27"/>
                  <a:gd name="T6" fmla="*/ 8 w 68"/>
                  <a:gd name="T7" fmla="*/ 8 h 27"/>
                  <a:gd name="T8" fmla="*/ 11 w 68"/>
                  <a:gd name="T9" fmla="*/ 8 h 27"/>
                  <a:gd name="T10" fmla="*/ 15 w 68"/>
                  <a:gd name="T11" fmla="*/ 8 h 27"/>
                  <a:gd name="T12" fmla="*/ 17 w 68"/>
                  <a:gd name="T13" fmla="*/ 8 h 27"/>
                  <a:gd name="T14" fmla="*/ 20 w 68"/>
                  <a:gd name="T15" fmla="*/ 11 h 27"/>
                  <a:gd name="T16" fmla="*/ 22 w 68"/>
                  <a:gd name="T17" fmla="*/ 14 h 27"/>
                  <a:gd name="T18" fmla="*/ 26 w 68"/>
                  <a:gd name="T19" fmla="*/ 17 h 27"/>
                  <a:gd name="T20" fmla="*/ 27 w 68"/>
                  <a:gd name="T21" fmla="*/ 22 h 27"/>
                  <a:gd name="T22" fmla="*/ 33 w 68"/>
                  <a:gd name="T23" fmla="*/ 22 h 27"/>
                  <a:gd name="T24" fmla="*/ 35 w 68"/>
                  <a:gd name="T25" fmla="*/ 26 h 27"/>
                  <a:gd name="T26" fmla="*/ 39 w 68"/>
                  <a:gd name="T27" fmla="*/ 26 h 27"/>
                  <a:gd name="T28" fmla="*/ 44 w 68"/>
                  <a:gd name="T29" fmla="*/ 26 h 27"/>
                  <a:gd name="T30" fmla="*/ 50 w 68"/>
                  <a:gd name="T31" fmla="*/ 26 h 27"/>
                  <a:gd name="T32" fmla="*/ 53 w 68"/>
                  <a:gd name="T33" fmla="*/ 26 h 27"/>
                  <a:gd name="T34" fmla="*/ 58 w 68"/>
                  <a:gd name="T35" fmla="*/ 24 h 27"/>
                  <a:gd name="T36" fmla="*/ 62 w 68"/>
                  <a:gd name="T37" fmla="*/ 22 h 27"/>
                  <a:gd name="T38" fmla="*/ 64 w 68"/>
                  <a:gd name="T39" fmla="*/ 22 h 27"/>
                  <a:gd name="T40" fmla="*/ 67 w 68"/>
                  <a:gd name="T41" fmla="*/ 22 h 27"/>
                  <a:gd name="T42" fmla="*/ 64 w 68"/>
                  <a:gd name="T43" fmla="*/ 19 h 27"/>
                  <a:gd name="T44" fmla="*/ 62 w 68"/>
                  <a:gd name="T45" fmla="*/ 17 h 27"/>
                  <a:gd name="T46" fmla="*/ 61 w 68"/>
                  <a:gd name="T47" fmla="*/ 14 h 27"/>
                  <a:gd name="T48" fmla="*/ 56 w 68"/>
                  <a:gd name="T49" fmla="*/ 11 h 27"/>
                  <a:gd name="T50" fmla="*/ 52 w 68"/>
                  <a:gd name="T51" fmla="*/ 8 h 27"/>
                  <a:gd name="T52" fmla="*/ 47 w 68"/>
                  <a:gd name="T53" fmla="*/ 4 h 27"/>
                  <a:gd name="T54" fmla="*/ 43 w 68"/>
                  <a:gd name="T55" fmla="*/ 3 h 27"/>
                  <a:gd name="T56" fmla="*/ 39 w 68"/>
                  <a:gd name="T57" fmla="*/ 3 h 27"/>
                  <a:gd name="T58" fmla="*/ 33 w 68"/>
                  <a:gd name="T59" fmla="*/ 1 h 27"/>
                  <a:gd name="T60" fmla="*/ 27 w 68"/>
                  <a:gd name="T61" fmla="*/ 1 h 27"/>
                  <a:gd name="T62" fmla="*/ 21 w 68"/>
                  <a:gd name="T63" fmla="*/ 0 h 27"/>
                  <a:gd name="T64" fmla="*/ 16 w 68"/>
                  <a:gd name="T65" fmla="*/ 1 h 27"/>
                  <a:gd name="T66" fmla="*/ 11 w 68"/>
                  <a:gd name="T67" fmla="*/ 3 h 27"/>
                  <a:gd name="T68" fmla="*/ 8 w 68"/>
                  <a:gd name="T69" fmla="*/ 6 h 27"/>
                  <a:gd name="T70" fmla="*/ 4 w 68"/>
                  <a:gd name="T71" fmla="*/ 8 h 27"/>
                  <a:gd name="T72" fmla="*/ 0 w 68"/>
                  <a:gd name="T73" fmla="*/ 14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7"/>
                  <a:gd name="T113" fmla="*/ 68 w 68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7">
                    <a:moveTo>
                      <a:pt x="0" y="14"/>
                    </a:moveTo>
                    <a:lnTo>
                      <a:pt x="3" y="11"/>
                    </a:lnTo>
                    <a:lnTo>
                      <a:pt x="5" y="9"/>
                    </a:lnTo>
                    <a:lnTo>
                      <a:pt x="8" y="8"/>
                    </a:lnTo>
                    <a:lnTo>
                      <a:pt x="11" y="8"/>
                    </a:lnTo>
                    <a:lnTo>
                      <a:pt x="15" y="8"/>
                    </a:lnTo>
                    <a:lnTo>
                      <a:pt x="17" y="8"/>
                    </a:lnTo>
                    <a:lnTo>
                      <a:pt x="20" y="11"/>
                    </a:lnTo>
                    <a:lnTo>
                      <a:pt x="22" y="14"/>
                    </a:lnTo>
                    <a:lnTo>
                      <a:pt x="26" y="17"/>
                    </a:lnTo>
                    <a:lnTo>
                      <a:pt x="27" y="22"/>
                    </a:lnTo>
                    <a:lnTo>
                      <a:pt x="33" y="22"/>
                    </a:lnTo>
                    <a:lnTo>
                      <a:pt x="35" y="26"/>
                    </a:lnTo>
                    <a:lnTo>
                      <a:pt x="39" y="26"/>
                    </a:lnTo>
                    <a:lnTo>
                      <a:pt x="44" y="26"/>
                    </a:lnTo>
                    <a:lnTo>
                      <a:pt x="50" y="26"/>
                    </a:lnTo>
                    <a:lnTo>
                      <a:pt x="53" y="26"/>
                    </a:lnTo>
                    <a:lnTo>
                      <a:pt x="58" y="24"/>
                    </a:lnTo>
                    <a:lnTo>
                      <a:pt x="62" y="22"/>
                    </a:lnTo>
                    <a:lnTo>
                      <a:pt x="64" y="22"/>
                    </a:lnTo>
                    <a:lnTo>
                      <a:pt x="67" y="22"/>
                    </a:lnTo>
                    <a:lnTo>
                      <a:pt x="64" y="19"/>
                    </a:lnTo>
                    <a:lnTo>
                      <a:pt x="62" y="17"/>
                    </a:lnTo>
                    <a:lnTo>
                      <a:pt x="61" y="14"/>
                    </a:lnTo>
                    <a:lnTo>
                      <a:pt x="56" y="11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3" y="3"/>
                    </a:lnTo>
                    <a:lnTo>
                      <a:pt x="39" y="3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75" name="Group 90"/>
            <p:cNvGrpSpPr>
              <a:grpSpLocks/>
            </p:cNvGrpSpPr>
            <p:nvPr/>
          </p:nvGrpSpPr>
          <p:grpSpPr bwMode="auto">
            <a:xfrm>
              <a:off x="2615" y="3743"/>
              <a:ext cx="186" cy="186"/>
              <a:chOff x="2615" y="3743"/>
              <a:chExt cx="186" cy="186"/>
            </a:xfrm>
          </p:grpSpPr>
          <p:sp>
            <p:nvSpPr>
              <p:cNvPr id="18883" name="Freeform 91"/>
              <p:cNvSpPr>
                <a:spLocks/>
              </p:cNvSpPr>
              <p:nvPr/>
            </p:nvSpPr>
            <p:spPr bwMode="auto">
              <a:xfrm>
                <a:off x="2684" y="3902"/>
                <a:ext cx="41" cy="27"/>
              </a:xfrm>
              <a:custGeom>
                <a:avLst/>
                <a:gdLst>
                  <a:gd name="T0" fmla="*/ 17 w 41"/>
                  <a:gd name="T1" fmla="*/ 0 h 27"/>
                  <a:gd name="T2" fmla="*/ 16 w 41"/>
                  <a:gd name="T3" fmla="*/ 10 h 27"/>
                  <a:gd name="T4" fmla="*/ 16 w 41"/>
                  <a:gd name="T5" fmla="*/ 12 h 27"/>
                  <a:gd name="T6" fmla="*/ 15 w 41"/>
                  <a:gd name="T7" fmla="*/ 16 h 27"/>
                  <a:gd name="T8" fmla="*/ 13 w 41"/>
                  <a:gd name="T9" fmla="*/ 18 h 27"/>
                  <a:gd name="T10" fmla="*/ 11 w 41"/>
                  <a:gd name="T11" fmla="*/ 20 h 27"/>
                  <a:gd name="T12" fmla="*/ 10 w 41"/>
                  <a:gd name="T13" fmla="*/ 20 h 27"/>
                  <a:gd name="T14" fmla="*/ 6 w 41"/>
                  <a:gd name="T15" fmla="*/ 20 h 27"/>
                  <a:gd name="T16" fmla="*/ 3 w 41"/>
                  <a:gd name="T17" fmla="*/ 22 h 27"/>
                  <a:gd name="T18" fmla="*/ 0 w 41"/>
                  <a:gd name="T19" fmla="*/ 24 h 27"/>
                  <a:gd name="T20" fmla="*/ 5 w 41"/>
                  <a:gd name="T21" fmla="*/ 24 h 27"/>
                  <a:gd name="T22" fmla="*/ 8 w 41"/>
                  <a:gd name="T23" fmla="*/ 24 h 27"/>
                  <a:gd name="T24" fmla="*/ 15 w 41"/>
                  <a:gd name="T25" fmla="*/ 24 h 27"/>
                  <a:gd name="T26" fmla="*/ 20 w 41"/>
                  <a:gd name="T27" fmla="*/ 24 h 27"/>
                  <a:gd name="T28" fmla="*/ 23 w 41"/>
                  <a:gd name="T29" fmla="*/ 24 h 27"/>
                  <a:gd name="T30" fmla="*/ 30 w 41"/>
                  <a:gd name="T31" fmla="*/ 26 h 27"/>
                  <a:gd name="T32" fmla="*/ 36 w 41"/>
                  <a:gd name="T33" fmla="*/ 24 h 27"/>
                  <a:gd name="T34" fmla="*/ 40 w 41"/>
                  <a:gd name="T35" fmla="*/ 24 h 27"/>
                  <a:gd name="T36" fmla="*/ 31 w 41"/>
                  <a:gd name="T37" fmla="*/ 22 h 27"/>
                  <a:gd name="T38" fmla="*/ 27 w 41"/>
                  <a:gd name="T39" fmla="*/ 20 h 27"/>
                  <a:gd name="T40" fmla="*/ 25 w 41"/>
                  <a:gd name="T41" fmla="*/ 20 h 27"/>
                  <a:gd name="T42" fmla="*/ 23 w 41"/>
                  <a:gd name="T43" fmla="*/ 18 h 27"/>
                  <a:gd name="T44" fmla="*/ 21 w 41"/>
                  <a:gd name="T45" fmla="*/ 16 h 27"/>
                  <a:gd name="T46" fmla="*/ 21 w 41"/>
                  <a:gd name="T47" fmla="*/ 14 h 27"/>
                  <a:gd name="T48" fmla="*/ 20 w 41"/>
                  <a:gd name="T49" fmla="*/ 12 h 27"/>
                  <a:gd name="T50" fmla="*/ 18 w 41"/>
                  <a:gd name="T51" fmla="*/ 10 h 27"/>
                  <a:gd name="T52" fmla="*/ 17 w 41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1"/>
                  <a:gd name="T82" fmla="*/ 0 h 27"/>
                  <a:gd name="T83" fmla="*/ 41 w 41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1" h="27">
                    <a:moveTo>
                      <a:pt x="17" y="0"/>
                    </a:moveTo>
                    <a:lnTo>
                      <a:pt x="16" y="10"/>
                    </a:lnTo>
                    <a:lnTo>
                      <a:pt x="16" y="12"/>
                    </a:lnTo>
                    <a:lnTo>
                      <a:pt x="15" y="16"/>
                    </a:lnTo>
                    <a:lnTo>
                      <a:pt x="13" y="18"/>
                    </a:lnTo>
                    <a:lnTo>
                      <a:pt x="11" y="20"/>
                    </a:lnTo>
                    <a:lnTo>
                      <a:pt x="10" y="20"/>
                    </a:lnTo>
                    <a:lnTo>
                      <a:pt x="6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5" y="24"/>
                    </a:lnTo>
                    <a:lnTo>
                      <a:pt x="8" y="24"/>
                    </a:lnTo>
                    <a:lnTo>
                      <a:pt x="15" y="24"/>
                    </a:lnTo>
                    <a:lnTo>
                      <a:pt x="20" y="24"/>
                    </a:lnTo>
                    <a:lnTo>
                      <a:pt x="23" y="24"/>
                    </a:lnTo>
                    <a:lnTo>
                      <a:pt x="30" y="26"/>
                    </a:lnTo>
                    <a:lnTo>
                      <a:pt x="36" y="24"/>
                    </a:lnTo>
                    <a:lnTo>
                      <a:pt x="40" y="24"/>
                    </a:lnTo>
                    <a:lnTo>
                      <a:pt x="31" y="22"/>
                    </a:lnTo>
                    <a:lnTo>
                      <a:pt x="27" y="20"/>
                    </a:lnTo>
                    <a:lnTo>
                      <a:pt x="25" y="20"/>
                    </a:lnTo>
                    <a:lnTo>
                      <a:pt x="23" y="18"/>
                    </a:lnTo>
                    <a:lnTo>
                      <a:pt x="21" y="16"/>
                    </a:lnTo>
                    <a:lnTo>
                      <a:pt x="21" y="14"/>
                    </a:lnTo>
                    <a:lnTo>
                      <a:pt x="20" y="12"/>
                    </a:lnTo>
                    <a:lnTo>
                      <a:pt x="18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84" name="Freeform 92"/>
              <p:cNvSpPr>
                <a:spLocks/>
              </p:cNvSpPr>
              <p:nvPr/>
            </p:nvSpPr>
            <p:spPr bwMode="auto">
              <a:xfrm>
                <a:off x="2615" y="3743"/>
                <a:ext cx="186" cy="186"/>
              </a:xfrm>
              <a:custGeom>
                <a:avLst/>
                <a:gdLst>
                  <a:gd name="T0" fmla="*/ 99 w 186"/>
                  <a:gd name="T1" fmla="*/ 18 h 186"/>
                  <a:gd name="T2" fmla="*/ 108 w 186"/>
                  <a:gd name="T3" fmla="*/ 14 h 186"/>
                  <a:gd name="T4" fmla="*/ 114 w 186"/>
                  <a:gd name="T5" fmla="*/ 7 h 186"/>
                  <a:gd name="T6" fmla="*/ 122 w 186"/>
                  <a:gd name="T7" fmla="*/ 2 h 186"/>
                  <a:gd name="T8" fmla="*/ 129 w 186"/>
                  <a:gd name="T9" fmla="*/ 1 h 186"/>
                  <a:gd name="T10" fmla="*/ 137 w 186"/>
                  <a:gd name="T11" fmla="*/ 0 h 186"/>
                  <a:gd name="T12" fmla="*/ 147 w 186"/>
                  <a:gd name="T13" fmla="*/ 1 h 186"/>
                  <a:gd name="T14" fmla="*/ 155 w 186"/>
                  <a:gd name="T15" fmla="*/ 5 h 186"/>
                  <a:gd name="T16" fmla="*/ 164 w 186"/>
                  <a:gd name="T17" fmla="*/ 10 h 186"/>
                  <a:gd name="T18" fmla="*/ 170 w 186"/>
                  <a:gd name="T19" fmla="*/ 17 h 186"/>
                  <a:gd name="T20" fmla="*/ 176 w 186"/>
                  <a:gd name="T21" fmla="*/ 25 h 186"/>
                  <a:gd name="T22" fmla="*/ 180 w 186"/>
                  <a:gd name="T23" fmla="*/ 35 h 186"/>
                  <a:gd name="T24" fmla="*/ 183 w 186"/>
                  <a:gd name="T25" fmla="*/ 44 h 186"/>
                  <a:gd name="T26" fmla="*/ 185 w 186"/>
                  <a:gd name="T27" fmla="*/ 56 h 186"/>
                  <a:gd name="T28" fmla="*/ 185 w 186"/>
                  <a:gd name="T29" fmla="*/ 68 h 186"/>
                  <a:gd name="T30" fmla="*/ 183 w 186"/>
                  <a:gd name="T31" fmla="*/ 83 h 186"/>
                  <a:gd name="T32" fmla="*/ 181 w 186"/>
                  <a:gd name="T33" fmla="*/ 93 h 186"/>
                  <a:gd name="T34" fmla="*/ 177 w 186"/>
                  <a:gd name="T35" fmla="*/ 104 h 186"/>
                  <a:gd name="T36" fmla="*/ 174 w 186"/>
                  <a:gd name="T37" fmla="*/ 114 h 186"/>
                  <a:gd name="T38" fmla="*/ 168 w 186"/>
                  <a:gd name="T39" fmla="*/ 126 h 186"/>
                  <a:gd name="T40" fmla="*/ 162 w 186"/>
                  <a:gd name="T41" fmla="*/ 136 h 186"/>
                  <a:gd name="T42" fmla="*/ 154 w 186"/>
                  <a:gd name="T43" fmla="*/ 145 h 186"/>
                  <a:gd name="T44" fmla="*/ 146 w 186"/>
                  <a:gd name="T45" fmla="*/ 157 h 186"/>
                  <a:gd name="T46" fmla="*/ 136 w 186"/>
                  <a:gd name="T47" fmla="*/ 169 h 186"/>
                  <a:gd name="T48" fmla="*/ 120 w 186"/>
                  <a:gd name="T49" fmla="*/ 181 h 186"/>
                  <a:gd name="T50" fmla="*/ 105 w 186"/>
                  <a:gd name="T51" fmla="*/ 185 h 186"/>
                  <a:gd name="T52" fmla="*/ 94 w 186"/>
                  <a:gd name="T53" fmla="*/ 185 h 186"/>
                  <a:gd name="T54" fmla="*/ 85 w 186"/>
                  <a:gd name="T55" fmla="*/ 182 h 186"/>
                  <a:gd name="T56" fmla="*/ 74 w 186"/>
                  <a:gd name="T57" fmla="*/ 183 h 186"/>
                  <a:gd name="T58" fmla="*/ 64 w 186"/>
                  <a:gd name="T59" fmla="*/ 182 h 186"/>
                  <a:gd name="T60" fmla="*/ 55 w 186"/>
                  <a:gd name="T61" fmla="*/ 178 h 186"/>
                  <a:gd name="T62" fmla="*/ 38 w 186"/>
                  <a:gd name="T63" fmla="*/ 154 h 186"/>
                  <a:gd name="T64" fmla="*/ 29 w 186"/>
                  <a:gd name="T65" fmla="*/ 142 h 186"/>
                  <a:gd name="T66" fmla="*/ 22 w 186"/>
                  <a:gd name="T67" fmla="*/ 132 h 186"/>
                  <a:gd name="T68" fmla="*/ 15 w 186"/>
                  <a:gd name="T69" fmla="*/ 121 h 186"/>
                  <a:gd name="T70" fmla="*/ 9 w 186"/>
                  <a:gd name="T71" fmla="*/ 111 h 186"/>
                  <a:gd name="T72" fmla="*/ 4 w 186"/>
                  <a:gd name="T73" fmla="*/ 99 h 186"/>
                  <a:gd name="T74" fmla="*/ 2 w 186"/>
                  <a:gd name="T75" fmla="*/ 88 h 186"/>
                  <a:gd name="T76" fmla="*/ 1 w 186"/>
                  <a:gd name="T77" fmla="*/ 77 h 186"/>
                  <a:gd name="T78" fmla="*/ 1 w 186"/>
                  <a:gd name="T79" fmla="*/ 66 h 186"/>
                  <a:gd name="T80" fmla="*/ 2 w 186"/>
                  <a:gd name="T81" fmla="*/ 54 h 186"/>
                  <a:gd name="T82" fmla="*/ 4 w 186"/>
                  <a:gd name="T83" fmla="*/ 42 h 186"/>
                  <a:gd name="T84" fmla="*/ 8 w 186"/>
                  <a:gd name="T85" fmla="*/ 31 h 186"/>
                  <a:gd name="T86" fmla="*/ 14 w 186"/>
                  <a:gd name="T87" fmla="*/ 23 h 186"/>
                  <a:gd name="T88" fmla="*/ 21 w 186"/>
                  <a:gd name="T89" fmla="*/ 14 h 186"/>
                  <a:gd name="T90" fmla="*/ 31 w 186"/>
                  <a:gd name="T91" fmla="*/ 7 h 186"/>
                  <a:gd name="T92" fmla="*/ 42 w 186"/>
                  <a:gd name="T93" fmla="*/ 2 h 186"/>
                  <a:gd name="T94" fmla="*/ 50 w 186"/>
                  <a:gd name="T95" fmla="*/ 0 h 186"/>
                  <a:gd name="T96" fmla="*/ 60 w 186"/>
                  <a:gd name="T97" fmla="*/ 1 h 186"/>
                  <a:gd name="T98" fmla="*/ 68 w 186"/>
                  <a:gd name="T99" fmla="*/ 3 h 186"/>
                  <a:gd name="T100" fmla="*/ 74 w 186"/>
                  <a:gd name="T101" fmla="*/ 7 h 186"/>
                  <a:gd name="T102" fmla="*/ 82 w 186"/>
                  <a:gd name="T103" fmla="*/ 14 h 186"/>
                  <a:gd name="T104" fmla="*/ 88 w 186"/>
                  <a:gd name="T105" fmla="*/ 18 h 1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6"/>
                  <a:gd name="T161" fmla="*/ 186 w 186"/>
                  <a:gd name="T162" fmla="*/ 186 h 1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6">
                    <a:moveTo>
                      <a:pt x="94" y="19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7"/>
                    </a:lnTo>
                    <a:lnTo>
                      <a:pt x="118" y="3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5"/>
                    </a:lnTo>
                    <a:lnTo>
                      <a:pt x="181" y="39"/>
                    </a:lnTo>
                    <a:lnTo>
                      <a:pt x="183" y="44"/>
                    </a:lnTo>
                    <a:lnTo>
                      <a:pt x="183" y="50"/>
                    </a:lnTo>
                    <a:lnTo>
                      <a:pt x="185" y="56"/>
                    </a:lnTo>
                    <a:lnTo>
                      <a:pt x="185" y="60"/>
                    </a:lnTo>
                    <a:lnTo>
                      <a:pt x="185" y="68"/>
                    </a:lnTo>
                    <a:lnTo>
                      <a:pt x="183" y="76"/>
                    </a:lnTo>
                    <a:lnTo>
                      <a:pt x="183" y="83"/>
                    </a:lnTo>
                    <a:lnTo>
                      <a:pt x="182" y="89"/>
                    </a:lnTo>
                    <a:lnTo>
                      <a:pt x="181" y="93"/>
                    </a:lnTo>
                    <a:lnTo>
                      <a:pt x="180" y="99"/>
                    </a:lnTo>
                    <a:lnTo>
                      <a:pt x="177" y="104"/>
                    </a:lnTo>
                    <a:lnTo>
                      <a:pt x="176" y="109"/>
                    </a:lnTo>
                    <a:lnTo>
                      <a:pt x="174" y="114"/>
                    </a:lnTo>
                    <a:lnTo>
                      <a:pt x="171" y="121"/>
                    </a:lnTo>
                    <a:lnTo>
                      <a:pt x="168" y="126"/>
                    </a:lnTo>
                    <a:lnTo>
                      <a:pt x="165" y="132"/>
                    </a:lnTo>
                    <a:lnTo>
                      <a:pt x="162" y="136"/>
                    </a:lnTo>
                    <a:lnTo>
                      <a:pt x="159" y="140"/>
                    </a:lnTo>
                    <a:lnTo>
                      <a:pt x="154" y="145"/>
                    </a:lnTo>
                    <a:lnTo>
                      <a:pt x="151" y="151"/>
                    </a:lnTo>
                    <a:lnTo>
                      <a:pt x="146" y="157"/>
                    </a:lnTo>
                    <a:lnTo>
                      <a:pt x="142" y="162"/>
                    </a:lnTo>
                    <a:lnTo>
                      <a:pt x="136" y="169"/>
                    </a:lnTo>
                    <a:lnTo>
                      <a:pt x="130" y="175"/>
                    </a:lnTo>
                    <a:lnTo>
                      <a:pt x="120" y="181"/>
                    </a:lnTo>
                    <a:lnTo>
                      <a:pt x="112" y="185"/>
                    </a:lnTo>
                    <a:lnTo>
                      <a:pt x="105" y="185"/>
                    </a:lnTo>
                    <a:lnTo>
                      <a:pt x="100" y="185"/>
                    </a:lnTo>
                    <a:lnTo>
                      <a:pt x="94" y="185"/>
                    </a:lnTo>
                    <a:lnTo>
                      <a:pt x="90" y="183"/>
                    </a:lnTo>
                    <a:lnTo>
                      <a:pt x="85" y="182"/>
                    </a:lnTo>
                    <a:lnTo>
                      <a:pt x="81" y="182"/>
                    </a:lnTo>
                    <a:lnTo>
                      <a:pt x="74" y="183"/>
                    </a:lnTo>
                    <a:lnTo>
                      <a:pt x="68" y="183"/>
                    </a:lnTo>
                    <a:lnTo>
                      <a:pt x="64" y="182"/>
                    </a:lnTo>
                    <a:lnTo>
                      <a:pt x="59" y="179"/>
                    </a:lnTo>
                    <a:lnTo>
                      <a:pt x="55" y="178"/>
                    </a:lnTo>
                    <a:lnTo>
                      <a:pt x="49" y="171"/>
                    </a:lnTo>
                    <a:lnTo>
                      <a:pt x="38" y="154"/>
                    </a:lnTo>
                    <a:lnTo>
                      <a:pt x="33" y="148"/>
                    </a:lnTo>
                    <a:lnTo>
                      <a:pt x="29" y="142"/>
                    </a:lnTo>
                    <a:lnTo>
                      <a:pt x="25" y="137"/>
                    </a:lnTo>
                    <a:lnTo>
                      <a:pt x="22" y="132"/>
                    </a:lnTo>
                    <a:lnTo>
                      <a:pt x="19" y="128"/>
                    </a:lnTo>
                    <a:lnTo>
                      <a:pt x="15" y="121"/>
                    </a:lnTo>
                    <a:lnTo>
                      <a:pt x="12" y="116"/>
                    </a:lnTo>
                    <a:lnTo>
                      <a:pt x="9" y="111"/>
                    </a:lnTo>
                    <a:lnTo>
                      <a:pt x="8" y="105"/>
                    </a:lnTo>
                    <a:lnTo>
                      <a:pt x="4" y="99"/>
                    </a:lnTo>
                    <a:lnTo>
                      <a:pt x="3" y="92"/>
                    </a:lnTo>
                    <a:lnTo>
                      <a:pt x="2" y="88"/>
                    </a:lnTo>
                    <a:lnTo>
                      <a:pt x="1" y="84"/>
                    </a:lnTo>
                    <a:lnTo>
                      <a:pt x="1" y="77"/>
                    </a:lnTo>
                    <a:lnTo>
                      <a:pt x="0" y="72"/>
                    </a:lnTo>
                    <a:lnTo>
                      <a:pt x="1" y="66"/>
                    </a:lnTo>
                    <a:lnTo>
                      <a:pt x="1" y="60"/>
                    </a:lnTo>
                    <a:lnTo>
                      <a:pt x="2" y="54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76" name="Group 93"/>
            <p:cNvGrpSpPr>
              <a:grpSpLocks/>
            </p:cNvGrpSpPr>
            <p:nvPr/>
          </p:nvGrpSpPr>
          <p:grpSpPr bwMode="auto">
            <a:xfrm>
              <a:off x="2684" y="3727"/>
              <a:ext cx="57" cy="59"/>
              <a:chOff x="2684" y="3727"/>
              <a:chExt cx="57" cy="59"/>
            </a:xfrm>
          </p:grpSpPr>
          <p:sp>
            <p:nvSpPr>
              <p:cNvPr id="18878" name="Freeform 94"/>
              <p:cNvSpPr>
                <a:spLocks/>
              </p:cNvSpPr>
              <p:nvPr/>
            </p:nvSpPr>
            <p:spPr bwMode="auto">
              <a:xfrm>
                <a:off x="2694" y="3758"/>
                <a:ext cx="23" cy="28"/>
              </a:xfrm>
              <a:custGeom>
                <a:avLst/>
                <a:gdLst>
                  <a:gd name="T0" fmla="*/ 12 w 23"/>
                  <a:gd name="T1" fmla="*/ 0 h 28"/>
                  <a:gd name="T2" fmla="*/ 16 w 23"/>
                  <a:gd name="T3" fmla="*/ 0 h 28"/>
                  <a:gd name="T4" fmla="*/ 18 w 23"/>
                  <a:gd name="T5" fmla="*/ 0 h 28"/>
                  <a:gd name="T6" fmla="*/ 22 w 23"/>
                  <a:gd name="T7" fmla="*/ 0 h 28"/>
                  <a:gd name="T8" fmla="*/ 16 w 23"/>
                  <a:gd name="T9" fmla="*/ 27 h 28"/>
                  <a:gd name="T10" fmla="*/ 13 w 23"/>
                  <a:gd name="T11" fmla="*/ 27 h 28"/>
                  <a:gd name="T12" fmla="*/ 10 w 23"/>
                  <a:gd name="T13" fmla="*/ 27 h 28"/>
                  <a:gd name="T14" fmla="*/ 8 w 23"/>
                  <a:gd name="T15" fmla="*/ 27 h 28"/>
                  <a:gd name="T16" fmla="*/ 4 w 23"/>
                  <a:gd name="T17" fmla="*/ 27 h 28"/>
                  <a:gd name="T18" fmla="*/ 2 w 23"/>
                  <a:gd name="T19" fmla="*/ 0 h 28"/>
                  <a:gd name="T20" fmla="*/ 0 w 23"/>
                  <a:gd name="T21" fmla="*/ 0 h 28"/>
                  <a:gd name="T22" fmla="*/ 4 w 23"/>
                  <a:gd name="T23" fmla="*/ 0 h 28"/>
                  <a:gd name="T24" fmla="*/ 6 w 23"/>
                  <a:gd name="T25" fmla="*/ 27 h 28"/>
                  <a:gd name="T26" fmla="*/ 10 w 23"/>
                  <a:gd name="T27" fmla="*/ 0 h 28"/>
                  <a:gd name="T28" fmla="*/ 12 w 23"/>
                  <a:gd name="T29" fmla="*/ 0 h 2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3"/>
                  <a:gd name="T46" fmla="*/ 0 h 28"/>
                  <a:gd name="T47" fmla="*/ 23 w 23"/>
                  <a:gd name="T48" fmla="*/ 28 h 2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3" h="28">
                    <a:moveTo>
                      <a:pt x="12" y="0"/>
                    </a:moveTo>
                    <a:lnTo>
                      <a:pt x="16" y="0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16" y="27"/>
                    </a:lnTo>
                    <a:lnTo>
                      <a:pt x="13" y="27"/>
                    </a:lnTo>
                    <a:lnTo>
                      <a:pt x="10" y="27"/>
                    </a:lnTo>
                    <a:lnTo>
                      <a:pt x="8" y="27"/>
                    </a:lnTo>
                    <a:lnTo>
                      <a:pt x="4" y="27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6" y="27"/>
                    </a:lnTo>
                    <a:lnTo>
                      <a:pt x="1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879" name="Group 95"/>
              <p:cNvGrpSpPr>
                <a:grpSpLocks/>
              </p:cNvGrpSpPr>
              <p:nvPr/>
            </p:nvGrpSpPr>
            <p:grpSpPr bwMode="auto">
              <a:xfrm>
                <a:off x="2703" y="3727"/>
                <a:ext cx="27" cy="33"/>
                <a:chOff x="2703" y="3727"/>
                <a:chExt cx="27" cy="33"/>
              </a:xfrm>
            </p:grpSpPr>
            <p:sp>
              <p:nvSpPr>
                <p:cNvPr id="18881" name="Freeform 96"/>
                <p:cNvSpPr>
                  <a:spLocks/>
                </p:cNvSpPr>
                <p:nvPr/>
              </p:nvSpPr>
              <p:spPr bwMode="auto">
                <a:xfrm>
                  <a:off x="2703" y="3727"/>
                  <a:ext cx="22" cy="33"/>
                </a:xfrm>
                <a:custGeom>
                  <a:avLst/>
                  <a:gdLst>
                    <a:gd name="T0" fmla="*/ 1 w 22"/>
                    <a:gd name="T1" fmla="*/ 30 h 33"/>
                    <a:gd name="T2" fmla="*/ 0 w 22"/>
                    <a:gd name="T3" fmla="*/ 26 h 33"/>
                    <a:gd name="T4" fmla="*/ 1 w 22"/>
                    <a:gd name="T5" fmla="*/ 21 h 33"/>
                    <a:gd name="T6" fmla="*/ 1 w 22"/>
                    <a:gd name="T7" fmla="*/ 16 h 33"/>
                    <a:gd name="T8" fmla="*/ 4 w 22"/>
                    <a:gd name="T9" fmla="*/ 12 h 33"/>
                    <a:gd name="T10" fmla="*/ 6 w 22"/>
                    <a:gd name="T11" fmla="*/ 8 h 33"/>
                    <a:gd name="T12" fmla="*/ 9 w 22"/>
                    <a:gd name="T13" fmla="*/ 4 h 33"/>
                    <a:gd name="T14" fmla="*/ 12 w 22"/>
                    <a:gd name="T15" fmla="*/ 0 h 33"/>
                    <a:gd name="T16" fmla="*/ 21 w 22"/>
                    <a:gd name="T17" fmla="*/ 4 h 33"/>
                    <a:gd name="T18" fmla="*/ 18 w 22"/>
                    <a:gd name="T19" fmla="*/ 8 h 33"/>
                    <a:gd name="T20" fmla="*/ 13 w 22"/>
                    <a:gd name="T21" fmla="*/ 12 h 33"/>
                    <a:gd name="T22" fmla="*/ 10 w 22"/>
                    <a:gd name="T23" fmla="*/ 16 h 33"/>
                    <a:gd name="T24" fmla="*/ 9 w 22"/>
                    <a:gd name="T25" fmla="*/ 21 h 33"/>
                    <a:gd name="T26" fmla="*/ 7 w 22"/>
                    <a:gd name="T27" fmla="*/ 26 h 33"/>
                    <a:gd name="T28" fmla="*/ 6 w 22"/>
                    <a:gd name="T29" fmla="*/ 32 h 33"/>
                    <a:gd name="T30" fmla="*/ 1 w 22"/>
                    <a:gd name="T31" fmla="*/ 30 h 3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2"/>
                    <a:gd name="T49" fmla="*/ 0 h 33"/>
                    <a:gd name="T50" fmla="*/ 22 w 22"/>
                    <a:gd name="T51" fmla="*/ 33 h 3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2" h="33">
                      <a:moveTo>
                        <a:pt x="1" y="30"/>
                      </a:move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6" y="8"/>
                      </a:lnTo>
                      <a:lnTo>
                        <a:pt x="9" y="4"/>
                      </a:lnTo>
                      <a:lnTo>
                        <a:pt x="12" y="0"/>
                      </a:lnTo>
                      <a:lnTo>
                        <a:pt x="21" y="4"/>
                      </a:lnTo>
                      <a:lnTo>
                        <a:pt x="18" y="8"/>
                      </a:lnTo>
                      <a:lnTo>
                        <a:pt x="13" y="12"/>
                      </a:lnTo>
                      <a:lnTo>
                        <a:pt x="10" y="16"/>
                      </a:lnTo>
                      <a:lnTo>
                        <a:pt x="9" y="21"/>
                      </a:lnTo>
                      <a:lnTo>
                        <a:pt x="7" y="26"/>
                      </a:lnTo>
                      <a:lnTo>
                        <a:pt x="6" y="32"/>
                      </a:lnTo>
                      <a:lnTo>
                        <a:pt x="1" y="30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882" name="Freeform 97"/>
                <p:cNvSpPr>
                  <a:spLocks/>
                </p:cNvSpPr>
                <p:nvPr/>
              </p:nvSpPr>
              <p:spPr bwMode="auto">
                <a:xfrm>
                  <a:off x="2710" y="3732"/>
                  <a:ext cx="20" cy="27"/>
                </a:xfrm>
                <a:custGeom>
                  <a:avLst/>
                  <a:gdLst>
                    <a:gd name="T0" fmla="*/ 0 w 20"/>
                    <a:gd name="T1" fmla="*/ 26 h 27"/>
                    <a:gd name="T2" fmla="*/ 2 w 20"/>
                    <a:gd name="T3" fmla="*/ 23 h 27"/>
                    <a:gd name="T4" fmla="*/ 2 w 20"/>
                    <a:gd name="T5" fmla="*/ 18 h 27"/>
                    <a:gd name="T6" fmla="*/ 4 w 20"/>
                    <a:gd name="T7" fmla="*/ 13 h 27"/>
                    <a:gd name="T8" fmla="*/ 6 w 20"/>
                    <a:gd name="T9" fmla="*/ 9 h 27"/>
                    <a:gd name="T10" fmla="*/ 10 w 20"/>
                    <a:gd name="T11" fmla="*/ 5 h 27"/>
                    <a:gd name="T12" fmla="*/ 12 w 20"/>
                    <a:gd name="T13" fmla="*/ 2 h 27"/>
                    <a:gd name="T14" fmla="*/ 14 w 20"/>
                    <a:gd name="T15" fmla="*/ 0 h 27"/>
                    <a:gd name="T16" fmla="*/ 19 w 20"/>
                    <a:gd name="T17" fmla="*/ 1 h 27"/>
                    <a:gd name="T18" fmla="*/ 14 w 20"/>
                    <a:gd name="T19" fmla="*/ 3 h 27"/>
                    <a:gd name="T20" fmla="*/ 10 w 20"/>
                    <a:gd name="T21" fmla="*/ 7 h 27"/>
                    <a:gd name="T22" fmla="*/ 8 w 20"/>
                    <a:gd name="T23" fmla="*/ 11 h 27"/>
                    <a:gd name="T24" fmla="*/ 4 w 20"/>
                    <a:gd name="T25" fmla="*/ 16 h 27"/>
                    <a:gd name="T26" fmla="*/ 2 w 20"/>
                    <a:gd name="T27" fmla="*/ 20 h 27"/>
                    <a:gd name="T28" fmla="*/ 2 w 20"/>
                    <a:gd name="T29" fmla="*/ 26 h 27"/>
                    <a:gd name="T30" fmla="*/ 0 w 20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7"/>
                    <a:gd name="T50" fmla="*/ 20 w 20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10" y="7"/>
                      </a:lnTo>
                      <a:lnTo>
                        <a:pt x="8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880" name="Freeform 98"/>
              <p:cNvSpPr>
                <a:spLocks/>
              </p:cNvSpPr>
              <p:nvPr/>
            </p:nvSpPr>
            <p:spPr bwMode="auto">
              <a:xfrm>
                <a:off x="2684" y="3749"/>
                <a:ext cx="57" cy="27"/>
              </a:xfrm>
              <a:custGeom>
                <a:avLst/>
                <a:gdLst>
                  <a:gd name="T0" fmla="*/ 0 w 57"/>
                  <a:gd name="T1" fmla="*/ 3 h 27"/>
                  <a:gd name="T2" fmla="*/ 3 w 57"/>
                  <a:gd name="T3" fmla="*/ 5 h 27"/>
                  <a:gd name="T4" fmla="*/ 7 w 57"/>
                  <a:gd name="T5" fmla="*/ 8 h 27"/>
                  <a:gd name="T6" fmla="*/ 10 w 57"/>
                  <a:gd name="T7" fmla="*/ 15 h 27"/>
                  <a:gd name="T8" fmla="*/ 14 w 57"/>
                  <a:gd name="T9" fmla="*/ 20 h 27"/>
                  <a:gd name="T10" fmla="*/ 18 w 57"/>
                  <a:gd name="T11" fmla="*/ 22 h 27"/>
                  <a:gd name="T12" fmla="*/ 21 w 57"/>
                  <a:gd name="T13" fmla="*/ 24 h 27"/>
                  <a:gd name="T14" fmla="*/ 24 w 57"/>
                  <a:gd name="T15" fmla="*/ 26 h 27"/>
                  <a:gd name="T16" fmla="*/ 29 w 57"/>
                  <a:gd name="T17" fmla="*/ 24 h 27"/>
                  <a:gd name="T18" fmla="*/ 31 w 57"/>
                  <a:gd name="T19" fmla="*/ 22 h 27"/>
                  <a:gd name="T20" fmla="*/ 35 w 57"/>
                  <a:gd name="T21" fmla="*/ 20 h 27"/>
                  <a:gd name="T22" fmla="*/ 37 w 57"/>
                  <a:gd name="T23" fmla="*/ 19 h 27"/>
                  <a:gd name="T24" fmla="*/ 40 w 57"/>
                  <a:gd name="T25" fmla="*/ 15 h 27"/>
                  <a:gd name="T26" fmla="*/ 42 w 57"/>
                  <a:gd name="T27" fmla="*/ 10 h 27"/>
                  <a:gd name="T28" fmla="*/ 45 w 57"/>
                  <a:gd name="T29" fmla="*/ 6 h 27"/>
                  <a:gd name="T30" fmla="*/ 47 w 57"/>
                  <a:gd name="T31" fmla="*/ 5 h 27"/>
                  <a:gd name="T32" fmla="*/ 49 w 57"/>
                  <a:gd name="T33" fmla="*/ 1 h 27"/>
                  <a:gd name="T34" fmla="*/ 53 w 57"/>
                  <a:gd name="T35" fmla="*/ 1 h 27"/>
                  <a:gd name="T36" fmla="*/ 56 w 57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7"/>
                  <a:gd name="T58" fmla="*/ 0 h 27"/>
                  <a:gd name="T59" fmla="*/ 57 w 57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7" h="27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5"/>
                    </a:lnTo>
                    <a:lnTo>
                      <a:pt x="14" y="20"/>
                    </a:lnTo>
                    <a:lnTo>
                      <a:pt x="18" y="22"/>
                    </a:lnTo>
                    <a:lnTo>
                      <a:pt x="21" y="24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31" y="22"/>
                    </a:lnTo>
                    <a:lnTo>
                      <a:pt x="35" y="20"/>
                    </a:lnTo>
                    <a:lnTo>
                      <a:pt x="37" y="19"/>
                    </a:lnTo>
                    <a:lnTo>
                      <a:pt x="40" y="15"/>
                    </a:lnTo>
                    <a:lnTo>
                      <a:pt x="42" y="10"/>
                    </a:lnTo>
                    <a:lnTo>
                      <a:pt x="45" y="6"/>
                    </a:lnTo>
                    <a:lnTo>
                      <a:pt x="47" y="5"/>
                    </a:lnTo>
                    <a:lnTo>
                      <a:pt x="49" y="1"/>
                    </a:lnTo>
                    <a:lnTo>
                      <a:pt x="53" y="1"/>
                    </a:lnTo>
                    <a:lnTo>
                      <a:pt x="56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477" name="Freeform 99"/>
            <p:cNvSpPr>
              <a:spLocks/>
            </p:cNvSpPr>
            <p:nvPr/>
          </p:nvSpPr>
          <p:spPr bwMode="auto">
            <a:xfrm>
              <a:off x="2774" y="3739"/>
              <a:ext cx="184" cy="190"/>
            </a:xfrm>
            <a:custGeom>
              <a:avLst/>
              <a:gdLst>
                <a:gd name="T0" fmla="*/ 98 w 184"/>
                <a:gd name="T1" fmla="*/ 19 h 190"/>
                <a:gd name="T2" fmla="*/ 107 w 184"/>
                <a:gd name="T3" fmla="*/ 14 h 190"/>
                <a:gd name="T4" fmla="*/ 113 w 184"/>
                <a:gd name="T5" fmla="*/ 7 h 190"/>
                <a:gd name="T6" fmla="*/ 120 w 184"/>
                <a:gd name="T7" fmla="*/ 2 h 190"/>
                <a:gd name="T8" fmla="*/ 127 w 184"/>
                <a:gd name="T9" fmla="*/ 1 h 190"/>
                <a:gd name="T10" fmla="*/ 136 w 184"/>
                <a:gd name="T11" fmla="*/ 1 h 190"/>
                <a:gd name="T12" fmla="*/ 145 w 184"/>
                <a:gd name="T13" fmla="*/ 2 h 190"/>
                <a:gd name="T14" fmla="*/ 154 w 184"/>
                <a:gd name="T15" fmla="*/ 5 h 190"/>
                <a:gd name="T16" fmla="*/ 162 w 184"/>
                <a:gd name="T17" fmla="*/ 10 h 190"/>
                <a:gd name="T18" fmla="*/ 168 w 184"/>
                <a:gd name="T19" fmla="*/ 17 h 190"/>
                <a:gd name="T20" fmla="*/ 174 w 184"/>
                <a:gd name="T21" fmla="*/ 26 h 190"/>
                <a:gd name="T22" fmla="*/ 179 w 184"/>
                <a:gd name="T23" fmla="*/ 35 h 190"/>
                <a:gd name="T24" fmla="*/ 181 w 184"/>
                <a:gd name="T25" fmla="*/ 45 h 190"/>
                <a:gd name="T26" fmla="*/ 183 w 184"/>
                <a:gd name="T27" fmla="*/ 57 h 190"/>
                <a:gd name="T28" fmla="*/ 183 w 184"/>
                <a:gd name="T29" fmla="*/ 69 h 190"/>
                <a:gd name="T30" fmla="*/ 181 w 184"/>
                <a:gd name="T31" fmla="*/ 83 h 190"/>
                <a:gd name="T32" fmla="*/ 179 w 184"/>
                <a:gd name="T33" fmla="*/ 95 h 190"/>
                <a:gd name="T34" fmla="*/ 175 w 184"/>
                <a:gd name="T35" fmla="*/ 106 h 190"/>
                <a:gd name="T36" fmla="*/ 172 w 184"/>
                <a:gd name="T37" fmla="*/ 117 h 190"/>
                <a:gd name="T38" fmla="*/ 167 w 184"/>
                <a:gd name="T39" fmla="*/ 129 h 190"/>
                <a:gd name="T40" fmla="*/ 161 w 184"/>
                <a:gd name="T41" fmla="*/ 138 h 190"/>
                <a:gd name="T42" fmla="*/ 154 w 184"/>
                <a:gd name="T43" fmla="*/ 147 h 190"/>
                <a:gd name="T44" fmla="*/ 144 w 184"/>
                <a:gd name="T45" fmla="*/ 161 h 190"/>
                <a:gd name="T46" fmla="*/ 134 w 184"/>
                <a:gd name="T47" fmla="*/ 173 h 190"/>
                <a:gd name="T48" fmla="*/ 119 w 184"/>
                <a:gd name="T49" fmla="*/ 183 h 190"/>
                <a:gd name="T50" fmla="*/ 103 w 184"/>
                <a:gd name="T51" fmla="*/ 189 h 190"/>
                <a:gd name="T52" fmla="*/ 93 w 184"/>
                <a:gd name="T53" fmla="*/ 187 h 190"/>
                <a:gd name="T54" fmla="*/ 84 w 184"/>
                <a:gd name="T55" fmla="*/ 185 h 190"/>
                <a:gd name="T56" fmla="*/ 73 w 184"/>
                <a:gd name="T57" fmla="*/ 186 h 190"/>
                <a:gd name="T58" fmla="*/ 63 w 184"/>
                <a:gd name="T59" fmla="*/ 185 h 190"/>
                <a:gd name="T60" fmla="*/ 55 w 184"/>
                <a:gd name="T61" fmla="*/ 181 h 190"/>
                <a:gd name="T62" fmla="*/ 37 w 184"/>
                <a:gd name="T63" fmla="*/ 157 h 190"/>
                <a:gd name="T64" fmla="*/ 27 w 184"/>
                <a:gd name="T65" fmla="*/ 145 h 190"/>
                <a:gd name="T66" fmla="*/ 21 w 184"/>
                <a:gd name="T67" fmla="*/ 135 h 190"/>
                <a:gd name="T68" fmla="*/ 14 w 184"/>
                <a:gd name="T69" fmla="*/ 125 h 190"/>
                <a:gd name="T70" fmla="*/ 8 w 184"/>
                <a:gd name="T71" fmla="*/ 113 h 190"/>
                <a:gd name="T72" fmla="*/ 4 w 184"/>
                <a:gd name="T73" fmla="*/ 102 h 190"/>
                <a:gd name="T74" fmla="*/ 1 w 184"/>
                <a:gd name="T75" fmla="*/ 90 h 190"/>
                <a:gd name="T76" fmla="*/ 0 w 184"/>
                <a:gd name="T77" fmla="*/ 78 h 190"/>
                <a:gd name="T78" fmla="*/ 0 w 184"/>
                <a:gd name="T79" fmla="*/ 66 h 190"/>
                <a:gd name="T80" fmla="*/ 1 w 184"/>
                <a:gd name="T81" fmla="*/ 54 h 190"/>
                <a:gd name="T82" fmla="*/ 3 w 184"/>
                <a:gd name="T83" fmla="*/ 42 h 190"/>
                <a:gd name="T84" fmla="*/ 7 w 184"/>
                <a:gd name="T85" fmla="*/ 33 h 190"/>
                <a:gd name="T86" fmla="*/ 13 w 184"/>
                <a:gd name="T87" fmla="*/ 23 h 190"/>
                <a:gd name="T88" fmla="*/ 20 w 184"/>
                <a:gd name="T89" fmla="*/ 15 h 190"/>
                <a:gd name="T90" fmla="*/ 30 w 184"/>
                <a:gd name="T91" fmla="*/ 7 h 190"/>
                <a:gd name="T92" fmla="*/ 40 w 184"/>
                <a:gd name="T93" fmla="*/ 2 h 190"/>
                <a:gd name="T94" fmla="*/ 49 w 184"/>
                <a:gd name="T95" fmla="*/ 1 h 190"/>
                <a:gd name="T96" fmla="*/ 60 w 184"/>
                <a:gd name="T97" fmla="*/ 1 h 190"/>
                <a:gd name="T98" fmla="*/ 67 w 184"/>
                <a:gd name="T99" fmla="*/ 3 h 190"/>
                <a:gd name="T100" fmla="*/ 74 w 184"/>
                <a:gd name="T101" fmla="*/ 7 h 190"/>
                <a:gd name="T102" fmla="*/ 80 w 184"/>
                <a:gd name="T103" fmla="*/ 14 h 190"/>
                <a:gd name="T104" fmla="*/ 87 w 184"/>
                <a:gd name="T105" fmla="*/ 19 h 1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90"/>
                <a:gd name="T161" fmla="*/ 184 w 184"/>
                <a:gd name="T162" fmla="*/ 190 h 1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90">
                  <a:moveTo>
                    <a:pt x="92" y="21"/>
                  </a:moveTo>
                  <a:lnTo>
                    <a:pt x="98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0" y="11"/>
                  </a:lnTo>
                  <a:lnTo>
                    <a:pt x="113" y="7"/>
                  </a:lnTo>
                  <a:lnTo>
                    <a:pt x="117" y="5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45" y="2"/>
                  </a:lnTo>
                  <a:lnTo>
                    <a:pt x="150" y="3"/>
                  </a:lnTo>
                  <a:lnTo>
                    <a:pt x="154" y="5"/>
                  </a:lnTo>
                  <a:lnTo>
                    <a:pt x="157" y="7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5"/>
                  </a:lnTo>
                  <a:lnTo>
                    <a:pt x="180" y="39"/>
                  </a:lnTo>
                  <a:lnTo>
                    <a:pt x="181" y="45"/>
                  </a:lnTo>
                  <a:lnTo>
                    <a:pt x="183" y="50"/>
                  </a:lnTo>
                  <a:lnTo>
                    <a:pt x="183" y="57"/>
                  </a:lnTo>
                  <a:lnTo>
                    <a:pt x="183" y="61"/>
                  </a:lnTo>
                  <a:lnTo>
                    <a:pt x="183" y="69"/>
                  </a:lnTo>
                  <a:lnTo>
                    <a:pt x="183" y="77"/>
                  </a:lnTo>
                  <a:lnTo>
                    <a:pt x="181" y="83"/>
                  </a:lnTo>
                  <a:lnTo>
                    <a:pt x="180" y="90"/>
                  </a:lnTo>
                  <a:lnTo>
                    <a:pt x="179" y="95"/>
                  </a:lnTo>
                  <a:lnTo>
                    <a:pt x="178" y="101"/>
                  </a:lnTo>
                  <a:lnTo>
                    <a:pt x="175" y="106"/>
                  </a:lnTo>
                  <a:lnTo>
                    <a:pt x="174" y="111"/>
                  </a:lnTo>
                  <a:lnTo>
                    <a:pt x="172" y="117"/>
                  </a:lnTo>
                  <a:lnTo>
                    <a:pt x="169" y="123"/>
                  </a:lnTo>
                  <a:lnTo>
                    <a:pt x="167" y="129"/>
                  </a:lnTo>
                  <a:lnTo>
                    <a:pt x="163" y="134"/>
                  </a:lnTo>
                  <a:lnTo>
                    <a:pt x="161" y="138"/>
                  </a:lnTo>
                  <a:lnTo>
                    <a:pt x="157" y="142"/>
                  </a:lnTo>
                  <a:lnTo>
                    <a:pt x="154" y="147"/>
                  </a:lnTo>
                  <a:lnTo>
                    <a:pt x="149" y="154"/>
                  </a:lnTo>
                  <a:lnTo>
                    <a:pt x="144" y="161"/>
                  </a:lnTo>
                  <a:lnTo>
                    <a:pt x="140" y="166"/>
                  </a:lnTo>
                  <a:lnTo>
                    <a:pt x="134" y="173"/>
                  </a:lnTo>
                  <a:lnTo>
                    <a:pt x="128" y="178"/>
                  </a:lnTo>
                  <a:lnTo>
                    <a:pt x="119" y="183"/>
                  </a:lnTo>
                  <a:lnTo>
                    <a:pt x="110" y="187"/>
                  </a:lnTo>
                  <a:lnTo>
                    <a:pt x="103" y="189"/>
                  </a:lnTo>
                  <a:lnTo>
                    <a:pt x="98" y="189"/>
                  </a:lnTo>
                  <a:lnTo>
                    <a:pt x="93" y="187"/>
                  </a:lnTo>
                  <a:lnTo>
                    <a:pt x="89" y="186"/>
                  </a:lnTo>
                  <a:lnTo>
                    <a:pt x="84" y="185"/>
                  </a:lnTo>
                  <a:lnTo>
                    <a:pt x="80" y="185"/>
                  </a:lnTo>
                  <a:lnTo>
                    <a:pt x="73" y="186"/>
                  </a:lnTo>
                  <a:lnTo>
                    <a:pt x="67" y="186"/>
                  </a:lnTo>
                  <a:lnTo>
                    <a:pt x="63" y="185"/>
                  </a:lnTo>
                  <a:lnTo>
                    <a:pt x="57" y="182"/>
                  </a:lnTo>
                  <a:lnTo>
                    <a:pt x="55" y="181"/>
                  </a:lnTo>
                  <a:lnTo>
                    <a:pt x="49" y="174"/>
                  </a:lnTo>
                  <a:lnTo>
                    <a:pt x="37" y="157"/>
                  </a:lnTo>
                  <a:lnTo>
                    <a:pt x="32" y="150"/>
                  </a:lnTo>
                  <a:lnTo>
                    <a:pt x="27" y="145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30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2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4" y="7"/>
                  </a:lnTo>
                  <a:lnTo>
                    <a:pt x="77" y="11"/>
                  </a:lnTo>
                  <a:lnTo>
                    <a:pt x="80" y="14"/>
                  </a:lnTo>
                  <a:lnTo>
                    <a:pt x="84" y="17"/>
                  </a:lnTo>
                  <a:lnTo>
                    <a:pt x="87" y="19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478" name="Freeform 100"/>
            <p:cNvSpPr>
              <a:spLocks/>
            </p:cNvSpPr>
            <p:nvPr/>
          </p:nvSpPr>
          <p:spPr bwMode="auto">
            <a:xfrm>
              <a:off x="2778" y="3748"/>
              <a:ext cx="171" cy="173"/>
            </a:xfrm>
            <a:custGeom>
              <a:avLst/>
              <a:gdLst>
                <a:gd name="T0" fmla="*/ 91 w 171"/>
                <a:gd name="T1" fmla="*/ 17 h 173"/>
                <a:gd name="T2" fmla="*/ 98 w 171"/>
                <a:gd name="T3" fmla="*/ 13 h 173"/>
                <a:gd name="T4" fmla="*/ 104 w 171"/>
                <a:gd name="T5" fmla="*/ 6 h 173"/>
                <a:gd name="T6" fmla="*/ 112 w 171"/>
                <a:gd name="T7" fmla="*/ 2 h 173"/>
                <a:gd name="T8" fmla="*/ 118 w 171"/>
                <a:gd name="T9" fmla="*/ 0 h 173"/>
                <a:gd name="T10" fmla="*/ 126 w 171"/>
                <a:gd name="T11" fmla="*/ 0 h 173"/>
                <a:gd name="T12" fmla="*/ 135 w 171"/>
                <a:gd name="T13" fmla="*/ 1 h 173"/>
                <a:gd name="T14" fmla="*/ 143 w 171"/>
                <a:gd name="T15" fmla="*/ 3 h 173"/>
                <a:gd name="T16" fmla="*/ 151 w 171"/>
                <a:gd name="T17" fmla="*/ 9 h 173"/>
                <a:gd name="T18" fmla="*/ 156 w 171"/>
                <a:gd name="T19" fmla="*/ 14 h 173"/>
                <a:gd name="T20" fmla="*/ 161 w 171"/>
                <a:gd name="T21" fmla="*/ 22 h 173"/>
                <a:gd name="T22" fmla="*/ 166 w 171"/>
                <a:gd name="T23" fmla="*/ 31 h 173"/>
                <a:gd name="T24" fmla="*/ 168 w 171"/>
                <a:gd name="T25" fmla="*/ 42 h 173"/>
                <a:gd name="T26" fmla="*/ 170 w 171"/>
                <a:gd name="T27" fmla="*/ 51 h 173"/>
                <a:gd name="T28" fmla="*/ 170 w 171"/>
                <a:gd name="T29" fmla="*/ 63 h 173"/>
                <a:gd name="T30" fmla="*/ 168 w 171"/>
                <a:gd name="T31" fmla="*/ 75 h 173"/>
                <a:gd name="T32" fmla="*/ 166 w 171"/>
                <a:gd name="T33" fmla="*/ 87 h 173"/>
                <a:gd name="T34" fmla="*/ 162 w 171"/>
                <a:gd name="T35" fmla="*/ 97 h 173"/>
                <a:gd name="T36" fmla="*/ 159 w 171"/>
                <a:gd name="T37" fmla="*/ 107 h 173"/>
                <a:gd name="T38" fmla="*/ 155 w 171"/>
                <a:gd name="T39" fmla="*/ 117 h 173"/>
                <a:gd name="T40" fmla="*/ 149 w 171"/>
                <a:gd name="T41" fmla="*/ 127 h 173"/>
                <a:gd name="T42" fmla="*/ 142 w 171"/>
                <a:gd name="T43" fmla="*/ 134 h 173"/>
                <a:gd name="T44" fmla="*/ 133 w 171"/>
                <a:gd name="T45" fmla="*/ 146 h 173"/>
                <a:gd name="T46" fmla="*/ 126 w 171"/>
                <a:gd name="T47" fmla="*/ 157 h 173"/>
                <a:gd name="T48" fmla="*/ 110 w 171"/>
                <a:gd name="T49" fmla="*/ 168 h 173"/>
                <a:gd name="T50" fmla="*/ 96 w 171"/>
                <a:gd name="T51" fmla="*/ 172 h 173"/>
                <a:gd name="T52" fmla="*/ 86 w 171"/>
                <a:gd name="T53" fmla="*/ 172 h 173"/>
                <a:gd name="T54" fmla="*/ 78 w 171"/>
                <a:gd name="T55" fmla="*/ 169 h 173"/>
                <a:gd name="T56" fmla="*/ 68 w 171"/>
                <a:gd name="T57" fmla="*/ 170 h 173"/>
                <a:gd name="T58" fmla="*/ 59 w 171"/>
                <a:gd name="T59" fmla="*/ 169 h 173"/>
                <a:gd name="T60" fmla="*/ 50 w 171"/>
                <a:gd name="T61" fmla="*/ 165 h 173"/>
                <a:gd name="T62" fmla="*/ 34 w 171"/>
                <a:gd name="T63" fmla="*/ 144 h 173"/>
                <a:gd name="T64" fmla="*/ 25 w 171"/>
                <a:gd name="T65" fmla="*/ 132 h 173"/>
                <a:gd name="T66" fmla="*/ 20 w 171"/>
                <a:gd name="T67" fmla="*/ 124 h 173"/>
                <a:gd name="T68" fmla="*/ 14 w 171"/>
                <a:gd name="T69" fmla="*/ 113 h 173"/>
                <a:gd name="T70" fmla="*/ 8 w 171"/>
                <a:gd name="T71" fmla="*/ 103 h 173"/>
                <a:gd name="T72" fmla="*/ 3 w 171"/>
                <a:gd name="T73" fmla="*/ 92 h 173"/>
                <a:gd name="T74" fmla="*/ 1 w 171"/>
                <a:gd name="T75" fmla="*/ 82 h 173"/>
                <a:gd name="T76" fmla="*/ 0 w 171"/>
                <a:gd name="T77" fmla="*/ 71 h 173"/>
                <a:gd name="T78" fmla="*/ 0 w 171"/>
                <a:gd name="T79" fmla="*/ 60 h 173"/>
                <a:gd name="T80" fmla="*/ 1 w 171"/>
                <a:gd name="T81" fmla="*/ 48 h 173"/>
                <a:gd name="T82" fmla="*/ 3 w 171"/>
                <a:gd name="T83" fmla="*/ 39 h 173"/>
                <a:gd name="T84" fmla="*/ 7 w 171"/>
                <a:gd name="T85" fmla="*/ 29 h 173"/>
                <a:gd name="T86" fmla="*/ 13 w 171"/>
                <a:gd name="T87" fmla="*/ 21 h 173"/>
                <a:gd name="T88" fmla="*/ 19 w 171"/>
                <a:gd name="T89" fmla="*/ 13 h 173"/>
                <a:gd name="T90" fmla="*/ 27 w 171"/>
                <a:gd name="T91" fmla="*/ 6 h 173"/>
                <a:gd name="T92" fmla="*/ 38 w 171"/>
                <a:gd name="T93" fmla="*/ 2 h 173"/>
                <a:gd name="T94" fmla="*/ 45 w 171"/>
                <a:gd name="T95" fmla="*/ 0 h 173"/>
                <a:gd name="T96" fmla="*/ 55 w 171"/>
                <a:gd name="T97" fmla="*/ 0 h 173"/>
                <a:gd name="T98" fmla="*/ 62 w 171"/>
                <a:gd name="T99" fmla="*/ 2 h 173"/>
                <a:gd name="T100" fmla="*/ 68 w 171"/>
                <a:gd name="T101" fmla="*/ 6 h 173"/>
                <a:gd name="T102" fmla="*/ 74 w 171"/>
                <a:gd name="T103" fmla="*/ 13 h 173"/>
                <a:gd name="T104" fmla="*/ 80 w 171"/>
                <a:gd name="T105" fmla="*/ 15 h 1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3"/>
                <a:gd name="T161" fmla="*/ 171 w 171"/>
                <a:gd name="T162" fmla="*/ 173 h 1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3">
                  <a:moveTo>
                    <a:pt x="86" y="18"/>
                  </a:moveTo>
                  <a:lnTo>
                    <a:pt x="91" y="17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3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7"/>
                  </a:lnTo>
                  <a:lnTo>
                    <a:pt x="166" y="31"/>
                  </a:lnTo>
                  <a:lnTo>
                    <a:pt x="167" y="35"/>
                  </a:lnTo>
                  <a:lnTo>
                    <a:pt x="168" y="42"/>
                  </a:lnTo>
                  <a:lnTo>
                    <a:pt x="168" y="44"/>
                  </a:lnTo>
                  <a:lnTo>
                    <a:pt x="170" y="51"/>
                  </a:lnTo>
                  <a:lnTo>
                    <a:pt x="170" y="55"/>
                  </a:lnTo>
                  <a:lnTo>
                    <a:pt x="170" y="63"/>
                  </a:lnTo>
                  <a:lnTo>
                    <a:pt x="168" y="71"/>
                  </a:lnTo>
                  <a:lnTo>
                    <a:pt x="168" y="75"/>
                  </a:lnTo>
                  <a:lnTo>
                    <a:pt x="167" y="82"/>
                  </a:lnTo>
                  <a:lnTo>
                    <a:pt x="166" y="87"/>
                  </a:lnTo>
                  <a:lnTo>
                    <a:pt x="165" y="92"/>
                  </a:lnTo>
                  <a:lnTo>
                    <a:pt x="162" y="97"/>
                  </a:lnTo>
                  <a:lnTo>
                    <a:pt x="161" y="101"/>
                  </a:lnTo>
                  <a:lnTo>
                    <a:pt x="159" y="107"/>
                  </a:lnTo>
                  <a:lnTo>
                    <a:pt x="156" y="112"/>
                  </a:lnTo>
                  <a:lnTo>
                    <a:pt x="155" y="117"/>
                  </a:lnTo>
                  <a:lnTo>
                    <a:pt x="153" y="123"/>
                  </a:lnTo>
                  <a:lnTo>
                    <a:pt x="149" y="127"/>
                  </a:lnTo>
                  <a:lnTo>
                    <a:pt x="147" y="129"/>
                  </a:lnTo>
                  <a:lnTo>
                    <a:pt x="142" y="134"/>
                  </a:lnTo>
                  <a:lnTo>
                    <a:pt x="138" y="141"/>
                  </a:lnTo>
                  <a:lnTo>
                    <a:pt x="133" y="146"/>
                  </a:lnTo>
                  <a:lnTo>
                    <a:pt x="130" y="152"/>
                  </a:lnTo>
                  <a:lnTo>
                    <a:pt x="126" y="157"/>
                  </a:lnTo>
                  <a:lnTo>
                    <a:pt x="119" y="162"/>
                  </a:lnTo>
                  <a:lnTo>
                    <a:pt x="110" y="168"/>
                  </a:lnTo>
                  <a:lnTo>
                    <a:pt x="102" y="172"/>
                  </a:lnTo>
                  <a:lnTo>
                    <a:pt x="96" y="172"/>
                  </a:lnTo>
                  <a:lnTo>
                    <a:pt x="91" y="172"/>
                  </a:lnTo>
                  <a:lnTo>
                    <a:pt x="86" y="172"/>
                  </a:lnTo>
                  <a:lnTo>
                    <a:pt x="81" y="170"/>
                  </a:lnTo>
                  <a:lnTo>
                    <a:pt x="78" y="169"/>
                  </a:lnTo>
                  <a:lnTo>
                    <a:pt x="73" y="169"/>
                  </a:lnTo>
                  <a:lnTo>
                    <a:pt x="68" y="170"/>
                  </a:lnTo>
                  <a:lnTo>
                    <a:pt x="62" y="170"/>
                  </a:lnTo>
                  <a:lnTo>
                    <a:pt x="59" y="169"/>
                  </a:lnTo>
                  <a:lnTo>
                    <a:pt x="53" y="166"/>
                  </a:lnTo>
                  <a:lnTo>
                    <a:pt x="50" y="165"/>
                  </a:lnTo>
                  <a:lnTo>
                    <a:pt x="44" y="158"/>
                  </a:lnTo>
                  <a:lnTo>
                    <a:pt x="34" y="144"/>
                  </a:lnTo>
                  <a:lnTo>
                    <a:pt x="30" y="137"/>
                  </a:lnTo>
                  <a:lnTo>
                    <a:pt x="25" y="132"/>
                  </a:lnTo>
                  <a:lnTo>
                    <a:pt x="22" y="128"/>
                  </a:lnTo>
                  <a:lnTo>
                    <a:pt x="20" y="124"/>
                  </a:lnTo>
                  <a:lnTo>
                    <a:pt x="16" y="119"/>
                  </a:lnTo>
                  <a:lnTo>
                    <a:pt x="14" y="113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2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1" y="48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5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479" name="Group 101"/>
            <p:cNvGrpSpPr>
              <a:grpSpLocks/>
            </p:cNvGrpSpPr>
            <p:nvPr/>
          </p:nvGrpSpPr>
          <p:grpSpPr bwMode="auto">
            <a:xfrm>
              <a:off x="2787" y="3749"/>
              <a:ext cx="154" cy="142"/>
              <a:chOff x="2787" y="3749"/>
              <a:chExt cx="154" cy="142"/>
            </a:xfrm>
          </p:grpSpPr>
          <p:sp>
            <p:nvSpPr>
              <p:cNvPr id="18876" name="Oval 102"/>
              <p:cNvSpPr>
                <a:spLocks noChangeArrowheads="1"/>
              </p:cNvSpPr>
              <p:nvPr/>
            </p:nvSpPr>
            <p:spPr bwMode="auto">
              <a:xfrm>
                <a:off x="2862" y="3749"/>
                <a:ext cx="79" cy="117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77" name="Oval 103"/>
              <p:cNvSpPr>
                <a:spLocks noChangeArrowheads="1"/>
              </p:cNvSpPr>
              <p:nvPr/>
            </p:nvSpPr>
            <p:spPr bwMode="auto">
              <a:xfrm>
                <a:off x="2787" y="3758"/>
                <a:ext cx="90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80" name="Group 104"/>
            <p:cNvGrpSpPr>
              <a:grpSpLocks/>
            </p:cNvGrpSpPr>
            <p:nvPr/>
          </p:nvGrpSpPr>
          <p:grpSpPr bwMode="auto">
            <a:xfrm>
              <a:off x="2893" y="3748"/>
              <a:ext cx="35" cy="37"/>
              <a:chOff x="2893" y="3748"/>
              <a:chExt cx="35" cy="37"/>
            </a:xfrm>
          </p:grpSpPr>
          <p:sp>
            <p:nvSpPr>
              <p:cNvPr id="18873" name="Oval 105"/>
              <p:cNvSpPr>
                <a:spLocks noChangeArrowheads="1"/>
              </p:cNvSpPr>
              <p:nvPr/>
            </p:nvSpPr>
            <p:spPr bwMode="auto">
              <a:xfrm>
                <a:off x="2893" y="3749"/>
                <a:ext cx="35" cy="36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74" name="Oval 106"/>
              <p:cNvSpPr>
                <a:spLocks noChangeArrowheads="1"/>
              </p:cNvSpPr>
              <p:nvPr/>
            </p:nvSpPr>
            <p:spPr bwMode="auto">
              <a:xfrm>
                <a:off x="2908" y="3748"/>
                <a:ext cx="20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75" name="Oval 107"/>
              <p:cNvSpPr>
                <a:spLocks noChangeArrowheads="1"/>
              </p:cNvSpPr>
              <p:nvPr/>
            </p:nvSpPr>
            <p:spPr bwMode="auto">
              <a:xfrm>
                <a:off x="2905" y="3748"/>
                <a:ext cx="20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81" name="Group 108"/>
            <p:cNvGrpSpPr>
              <a:grpSpLocks/>
            </p:cNvGrpSpPr>
            <p:nvPr/>
          </p:nvGrpSpPr>
          <p:grpSpPr bwMode="auto">
            <a:xfrm>
              <a:off x="2800" y="3699"/>
              <a:ext cx="69" cy="38"/>
              <a:chOff x="2800" y="3699"/>
              <a:chExt cx="69" cy="38"/>
            </a:xfrm>
          </p:grpSpPr>
          <p:sp>
            <p:nvSpPr>
              <p:cNvPr id="18871" name="Freeform 109"/>
              <p:cNvSpPr>
                <a:spLocks/>
              </p:cNvSpPr>
              <p:nvPr/>
            </p:nvSpPr>
            <p:spPr bwMode="auto">
              <a:xfrm>
                <a:off x="2800" y="3699"/>
                <a:ext cx="69" cy="34"/>
              </a:xfrm>
              <a:custGeom>
                <a:avLst/>
                <a:gdLst>
                  <a:gd name="T0" fmla="*/ 0 w 69"/>
                  <a:gd name="T1" fmla="*/ 23 h 34"/>
                  <a:gd name="T2" fmla="*/ 3 w 69"/>
                  <a:gd name="T3" fmla="*/ 19 h 34"/>
                  <a:gd name="T4" fmla="*/ 6 w 69"/>
                  <a:gd name="T5" fmla="*/ 17 h 34"/>
                  <a:gd name="T6" fmla="*/ 8 w 69"/>
                  <a:gd name="T7" fmla="*/ 16 h 34"/>
                  <a:gd name="T8" fmla="*/ 12 w 69"/>
                  <a:gd name="T9" fmla="*/ 16 h 34"/>
                  <a:gd name="T10" fmla="*/ 15 w 69"/>
                  <a:gd name="T11" fmla="*/ 16 h 34"/>
                  <a:gd name="T12" fmla="*/ 18 w 69"/>
                  <a:gd name="T13" fmla="*/ 16 h 34"/>
                  <a:gd name="T14" fmla="*/ 20 w 69"/>
                  <a:gd name="T15" fmla="*/ 19 h 34"/>
                  <a:gd name="T16" fmla="*/ 23 w 69"/>
                  <a:gd name="T17" fmla="*/ 23 h 34"/>
                  <a:gd name="T18" fmla="*/ 26 w 69"/>
                  <a:gd name="T19" fmla="*/ 26 h 34"/>
                  <a:gd name="T20" fmla="*/ 29 w 69"/>
                  <a:gd name="T21" fmla="*/ 30 h 34"/>
                  <a:gd name="T22" fmla="*/ 34 w 69"/>
                  <a:gd name="T23" fmla="*/ 30 h 34"/>
                  <a:gd name="T24" fmla="*/ 36 w 69"/>
                  <a:gd name="T25" fmla="*/ 33 h 34"/>
                  <a:gd name="T26" fmla="*/ 40 w 69"/>
                  <a:gd name="T27" fmla="*/ 33 h 34"/>
                  <a:gd name="T28" fmla="*/ 44 w 69"/>
                  <a:gd name="T29" fmla="*/ 33 h 34"/>
                  <a:gd name="T30" fmla="*/ 51 w 69"/>
                  <a:gd name="T31" fmla="*/ 33 h 34"/>
                  <a:gd name="T32" fmla="*/ 54 w 69"/>
                  <a:gd name="T33" fmla="*/ 33 h 34"/>
                  <a:gd name="T34" fmla="*/ 59 w 69"/>
                  <a:gd name="T35" fmla="*/ 31 h 34"/>
                  <a:gd name="T36" fmla="*/ 63 w 69"/>
                  <a:gd name="T37" fmla="*/ 30 h 34"/>
                  <a:gd name="T38" fmla="*/ 65 w 69"/>
                  <a:gd name="T39" fmla="*/ 30 h 34"/>
                  <a:gd name="T40" fmla="*/ 68 w 69"/>
                  <a:gd name="T41" fmla="*/ 30 h 34"/>
                  <a:gd name="T42" fmla="*/ 65 w 69"/>
                  <a:gd name="T43" fmla="*/ 19 h 34"/>
                  <a:gd name="T44" fmla="*/ 64 w 69"/>
                  <a:gd name="T45" fmla="*/ 15 h 34"/>
                  <a:gd name="T46" fmla="*/ 63 w 69"/>
                  <a:gd name="T47" fmla="*/ 11 h 34"/>
                  <a:gd name="T48" fmla="*/ 61 w 69"/>
                  <a:gd name="T49" fmla="*/ 8 h 34"/>
                  <a:gd name="T50" fmla="*/ 58 w 69"/>
                  <a:gd name="T51" fmla="*/ 5 h 34"/>
                  <a:gd name="T52" fmla="*/ 54 w 69"/>
                  <a:gd name="T53" fmla="*/ 2 h 34"/>
                  <a:gd name="T54" fmla="*/ 51 w 69"/>
                  <a:gd name="T55" fmla="*/ 1 h 34"/>
                  <a:gd name="T56" fmla="*/ 42 w 69"/>
                  <a:gd name="T57" fmla="*/ 0 h 34"/>
                  <a:gd name="T58" fmla="*/ 36 w 69"/>
                  <a:gd name="T59" fmla="*/ 0 h 34"/>
                  <a:gd name="T60" fmla="*/ 29 w 69"/>
                  <a:gd name="T61" fmla="*/ 1 h 34"/>
                  <a:gd name="T62" fmla="*/ 25 w 69"/>
                  <a:gd name="T63" fmla="*/ 2 h 34"/>
                  <a:gd name="T64" fmla="*/ 19 w 69"/>
                  <a:gd name="T65" fmla="*/ 4 h 34"/>
                  <a:gd name="T66" fmla="*/ 15 w 69"/>
                  <a:gd name="T67" fmla="*/ 6 h 34"/>
                  <a:gd name="T68" fmla="*/ 10 w 69"/>
                  <a:gd name="T69" fmla="*/ 9 h 34"/>
                  <a:gd name="T70" fmla="*/ 7 w 69"/>
                  <a:gd name="T71" fmla="*/ 12 h 34"/>
                  <a:gd name="T72" fmla="*/ 4 w 69"/>
                  <a:gd name="T73" fmla="*/ 16 h 34"/>
                  <a:gd name="T74" fmla="*/ 0 w 69"/>
                  <a:gd name="T75" fmla="*/ 23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9"/>
                  <a:gd name="T115" fmla="*/ 0 h 34"/>
                  <a:gd name="T116" fmla="*/ 69 w 69"/>
                  <a:gd name="T117" fmla="*/ 34 h 3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9" h="34">
                    <a:moveTo>
                      <a:pt x="0" y="23"/>
                    </a:moveTo>
                    <a:lnTo>
                      <a:pt x="3" y="19"/>
                    </a:lnTo>
                    <a:lnTo>
                      <a:pt x="6" y="17"/>
                    </a:lnTo>
                    <a:lnTo>
                      <a:pt x="8" y="16"/>
                    </a:lnTo>
                    <a:lnTo>
                      <a:pt x="12" y="16"/>
                    </a:lnTo>
                    <a:lnTo>
                      <a:pt x="15" y="16"/>
                    </a:lnTo>
                    <a:lnTo>
                      <a:pt x="18" y="16"/>
                    </a:lnTo>
                    <a:lnTo>
                      <a:pt x="20" y="19"/>
                    </a:lnTo>
                    <a:lnTo>
                      <a:pt x="23" y="23"/>
                    </a:lnTo>
                    <a:lnTo>
                      <a:pt x="26" y="26"/>
                    </a:lnTo>
                    <a:lnTo>
                      <a:pt x="29" y="30"/>
                    </a:lnTo>
                    <a:lnTo>
                      <a:pt x="34" y="30"/>
                    </a:lnTo>
                    <a:lnTo>
                      <a:pt x="36" y="33"/>
                    </a:lnTo>
                    <a:lnTo>
                      <a:pt x="40" y="33"/>
                    </a:lnTo>
                    <a:lnTo>
                      <a:pt x="44" y="33"/>
                    </a:lnTo>
                    <a:lnTo>
                      <a:pt x="51" y="33"/>
                    </a:lnTo>
                    <a:lnTo>
                      <a:pt x="54" y="33"/>
                    </a:lnTo>
                    <a:lnTo>
                      <a:pt x="59" y="31"/>
                    </a:lnTo>
                    <a:lnTo>
                      <a:pt x="63" y="30"/>
                    </a:lnTo>
                    <a:lnTo>
                      <a:pt x="65" y="30"/>
                    </a:lnTo>
                    <a:lnTo>
                      <a:pt x="68" y="30"/>
                    </a:lnTo>
                    <a:lnTo>
                      <a:pt x="65" y="19"/>
                    </a:lnTo>
                    <a:lnTo>
                      <a:pt x="64" y="15"/>
                    </a:lnTo>
                    <a:lnTo>
                      <a:pt x="63" y="11"/>
                    </a:lnTo>
                    <a:lnTo>
                      <a:pt x="61" y="8"/>
                    </a:lnTo>
                    <a:lnTo>
                      <a:pt x="58" y="5"/>
                    </a:lnTo>
                    <a:lnTo>
                      <a:pt x="54" y="2"/>
                    </a:lnTo>
                    <a:lnTo>
                      <a:pt x="51" y="1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72" name="Freeform 110"/>
              <p:cNvSpPr>
                <a:spLocks/>
              </p:cNvSpPr>
              <p:nvPr/>
            </p:nvSpPr>
            <p:spPr bwMode="auto">
              <a:xfrm>
                <a:off x="2800" y="3710"/>
                <a:ext cx="69" cy="27"/>
              </a:xfrm>
              <a:custGeom>
                <a:avLst/>
                <a:gdLst>
                  <a:gd name="T0" fmla="*/ 0 w 69"/>
                  <a:gd name="T1" fmla="*/ 14 h 27"/>
                  <a:gd name="T2" fmla="*/ 3 w 69"/>
                  <a:gd name="T3" fmla="*/ 11 h 27"/>
                  <a:gd name="T4" fmla="*/ 6 w 69"/>
                  <a:gd name="T5" fmla="*/ 9 h 27"/>
                  <a:gd name="T6" fmla="*/ 8 w 69"/>
                  <a:gd name="T7" fmla="*/ 8 h 27"/>
                  <a:gd name="T8" fmla="*/ 12 w 69"/>
                  <a:gd name="T9" fmla="*/ 8 h 27"/>
                  <a:gd name="T10" fmla="*/ 15 w 69"/>
                  <a:gd name="T11" fmla="*/ 8 h 27"/>
                  <a:gd name="T12" fmla="*/ 18 w 69"/>
                  <a:gd name="T13" fmla="*/ 8 h 27"/>
                  <a:gd name="T14" fmla="*/ 20 w 69"/>
                  <a:gd name="T15" fmla="*/ 11 h 27"/>
                  <a:gd name="T16" fmla="*/ 23 w 69"/>
                  <a:gd name="T17" fmla="*/ 14 h 27"/>
                  <a:gd name="T18" fmla="*/ 26 w 69"/>
                  <a:gd name="T19" fmla="*/ 17 h 27"/>
                  <a:gd name="T20" fmla="*/ 27 w 69"/>
                  <a:gd name="T21" fmla="*/ 22 h 27"/>
                  <a:gd name="T22" fmla="*/ 34 w 69"/>
                  <a:gd name="T23" fmla="*/ 22 h 27"/>
                  <a:gd name="T24" fmla="*/ 36 w 69"/>
                  <a:gd name="T25" fmla="*/ 26 h 27"/>
                  <a:gd name="T26" fmla="*/ 40 w 69"/>
                  <a:gd name="T27" fmla="*/ 26 h 27"/>
                  <a:gd name="T28" fmla="*/ 44 w 69"/>
                  <a:gd name="T29" fmla="*/ 26 h 27"/>
                  <a:gd name="T30" fmla="*/ 51 w 69"/>
                  <a:gd name="T31" fmla="*/ 26 h 27"/>
                  <a:gd name="T32" fmla="*/ 54 w 69"/>
                  <a:gd name="T33" fmla="*/ 26 h 27"/>
                  <a:gd name="T34" fmla="*/ 59 w 69"/>
                  <a:gd name="T35" fmla="*/ 24 h 27"/>
                  <a:gd name="T36" fmla="*/ 63 w 69"/>
                  <a:gd name="T37" fmla="*/ 22 h 27"/>
                  <a:gd name="T38" fmla="*/ 65 w 69"/>
                  <a:gd name="T39" fmla="*/ 22 h 27"/>
                  <a:gd name="T40" fmla="*/ 68 w 69"/>
                  <a:gd name="T41" fmla="*/ 22 h 27"/>
                  <a:gd name="T42" fmla="*/ 65 w 69"/>
                  <a:gd name="T43" fmla="*/ 19 h 27"/>
                  <a:gd name="T44" fmla="*/ 63 w 69"/>
                  <a:gd name="T45" fmla="*/ 17 h 27"/>
                  <a:gd name="T46" fmla="*/ 61 w 69"/>
                  <a:gd name="T47" fmla="*/ 14 h 27"/>
                  <a:gd name="T48" fmla="*/ 57 w 69"/>
                  <a:gd name="T49" fmla="*/ 11 h 27"/>
                  <a:gd name="T50" fmla="*/ 53 w 69"/>
                  <a:gd name="T51" fmla="*/ 8 h 27"/>
                  <a:gd name="T52" fmla="*/ 48 w 69"/>
                  <a:gd name="T53" fmla="*/ 4 h 27"/>
                  <a:gd name="T54" fmla="*/ 43 w 69"/>
                  <a:gd name="T55" fmla="*/ 3 h 27"/>
                  <a:gd name="T56" fmla="*/ 40 w 69"/>
                  <a:gd name="T57" fmla="*/ 3 h 27"/>
                  <a:gd name="T58" fmla="*/ 34 w 69"/>
                  <a:gd name="T59" fmla="*/ 1 h 27"/>
                  <a:gd name="T60" fmla="*/ 27 w 69"/>
                  <a:gd name="T61" fmla="*/ 1 h 27"/>
                  <a:gd name="T62" fmla="*/ 21 w 69"/>
                  <a:gd name="T63" fmla="*/ 0 h 27"/>
                  <a:gd name="T64" fmla="*/ 17 w 69"/>
                  <a:gd name="T65" fmla="*/ 1 h 27"/>
                  <a:gd name="T66" fmla="*/ 12 w 69"/>
                  <a:gd name="T67" fmla="*/ 3 h 27"/>
                  <a:gd name="T68" fmla="*/ 8 w 69"/>
                  <a:gd name="T69" fmla="*/ 6 h 27"/>
                  <a:gd name="T70" fmla="*/ 4 w 69"/>
                  <a:gd name="T71" fmla="*/ 8 h 27"/>
                  <a:gd name="T72" fmla="*/ 0 w 69"/>
                  <a:gd name="T73" fmla="*/ 14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9"/>
                  <a:gd name="T112" fmla="*/ 0 h 27"/>
                  <a:gd name="T113" fmla="*/ 69 w 69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9" h="27">
                    <a:moveTo>
                      <a:pt x="0" y="14"/>
                    </a:moveTo>
                    <a:lnTo>
                      <a:pt x="3" y="11"/>
                    </a:lnTo>
                    <a:lnTo>
                      <a:pt x="6" y="9"/>
                    </a:lnTo>
                    <a:lnTo>
                      <a:pt x="8" y="8"/>
                    </a:lnTo>
                    <a:lnTo>
                      <a:pt x="12" y="8"/>
                    </a:lnTo>
                    <a:lnTo>
                      <a:pt x="15" y="8"/>
                    </a:lnTo>
                    <a:lnTo>
                      <a:pt x="18" y="8"/>
                    </a:lnTo>
                    <a:lnTo>
                      <a:pt x="20" y="11"/>
                    </a:lnTo>
                    <a:lnTo>
                      <a:pt x="23" y="14"/>
                    </a:lnTo>
                    <a:lnTo>
                      <a:pt x="26" y="17"/>
                    </a:lnTo>
                    <a:lnTo>
                      <a:pt x="27" y="22"/>
                    </a:lnTo>
                    <a:lnTo>
                      <a:pt x="34" y="22"/>
                    </a:lnTo>
                    <a:lnTo>
                      <a:pt x="36" y="26"/>
                    </a:lnTo>
                    <a:lnTo>
                      <a:pt x="40" y="26"/>
                    </a:lnTo>
                    <a:lnTo>
                      <a:pt x="44" y="26"/>
                    </a:lnTo>
                    <a:lnTo>
                      <a:pt x="51" y="26"/>
                    </a:lnTo>
                    <a:lnTo>
                      <a:pt x="54" y="26"/>
                    </a:lnTo>
                    <a:lnTo>
                      <a:pt x="59" y="24"/>
                    </a:lnTo>
                    <a:lnTo>
                      <a:pt x="63" y="22"/>
                    </a:lnTo>
                    <a:lnTo>
                      <a:pt x="65" y="22"/>
                    </a:lnTo>
                    <a:lnTo>
                      <a:pt x="68" y="22"/>
                    </a:lnTo>
                    <a:lnTo>
                      <a:pt x="65" y="19"/>
                    </a:lnTo>
                    <a:lnTo>
                      <a:pt x="63" y="17"/>
                    </a:lnTo>
                    <a:lnTo>
                      <a:pt x="61" y="14"/>
                    </a:lnTo>
                    <a:lnTo>
                      <a:pt x="57" y="11"/>
                    </a:lnTo>
                    <a:lnTo>
                      <a:pt x="53" y="8"/>
                    </a:lnTo>
                    <a:lnTo>
                      <a:pt x="48" y="4"/>
                    </a:lnTo>
                    <a:lnTo>
                      <a:pt x="43" y="3"/>
                    </a:lnTo>
                    <a:lnTo>
                      <a:pt x="40" y="3"/>
                    </a:lnTo>
                    <a:lnTo>
                      <a:pt x="34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82" name="Group 111"/>
            <p:cNvGrpSpPr>
              <a:grpSpLocks/>
            </p:cNvGrpSpPr>
            <p:nvPr/>
          </p:nvGrpSpPr>
          <p:grpSpPr bwMode="auto">
            <a:xfrm>
              <a:off x="2774" y="3743"/>
              <a:ext cx="185" cy="186"/>
              <a:chOff x="2774" y="3743"/>
              <a:chExt cx="185" cy="186"/>
            </a:xfrm>
          </p:grpSpPr>
          <p:sp>
            <p:nvSpPr>
              <p:cNvPr id="18869" name="Freeform 112"/>
              <p:cNvSpPr>
                <a:spLocks/>
              </p:cNvSpPr>
              <p:nvPr/>
            </p:nvSpPr>
            <p:spPr bwMode="auto">
              <a:xfrm>
                <a:off x="2842" y="3902"/>
                <a:ext cx="40" cy="27"/>
              </a:xfrm>
              <a:custGeom>
                <a:avLst/>
                <a:gdLst>
                  <a:gd name="T0" fmla="*/ 17 w 40"/>
                  <a:gd name="T1" fmla="*/ 0 h 27"/>
                  <a:gd name="T2" fmla="*/ 15 w 40"/>
                  <a:gd name="T3" fmla="*/ 10 h 27"/>
                  <a:gd name="T4" fmla="*/ 15 w 40"/>
                  <a:gd name="T5" fmla="*/ 12 h 27"/>
                  <a:gd name="T6" fmla="*/ 14 w 40"/>
                  <a:gd name="T7" fmla="*/ 16 h 27"/>
                  <a:gd name="T8" fmla="*/ 13 w 40"/>
                  <a:gd name="T9" fmla="*/ 18 h 27"/>
                  <a:gd name="T10" fmla="*/ 10 w 40"/>
                  <a:gd name="T11" fmla="*/ 20 h 27"/>
                  <a:gd name="T12" fmla="*/ 9 w 40"/>
                  <a:gd name="T13" fmla="*/ 20 h 27"/>
                  <a:gd name="T14" fmla="*/ 6 w 40"/>
                  <a:gd name="T15" fmla="*/ 20 h 27"/>
                  <a:gd name="T16" fmla="*/ 3 w 40"/>
                  <a:gd name="T17" fmla="*/ 22 h 27"/>
                  <a:gd name="T18" fmla="*/ 0 w 40"/>
                  <a:gd name="T19" fmla="*/ 24 h 27"/>
                  <a:gd name="T20" fmla="*/ 4 w 40"/>
                  <a:gd name="T21" fmla="*/ 24 h 27"/>
                  <a:gd name="T22" fmla="*/ 8 w 40"/>
                  <a:gd name="T23" fmla="*/ 24 h 27"/>
                  <a:gd name="T24" fmla="*/ 14 w 40"/>
                  <a:gd name="T25" fmla="*/ 24 h 27"/>
                  <a:gd name="T26" fmla="*/ 19 w 40"/>
                  <a:gd name="T27" fmla="*/ 24 h 27"/>
                  <a:gd name="T28" fmla="*/ 23 w 40"/>
                  <a:gd name="T29" fmla="*/ 24 h 27"/>
                  <a:gd name="T30" fmla="*/ 29 w 40"/>
                  <a:gd name="T31" fmla="*/ 26 h 27"/>
                  <a:gd name="T32" fmla="*/ 35 w 40"/>
                  <a:gd name="T33" fmla="*/ 24 h 27"/>
                  <a:gd name="T34" fmla="*/ 39 w 40"/>
                  <a:gd name="T35" fmla="*/ 24 h 27"/>
                  <a:gd name="T36" fmla="*/ 30 w 40"/>
                  <a:gd name="T37" fmla="*/ 22 h 27"/>
                  <a:gd name="T38" fmla="*/ 26 w 40"/>
                  <a:gd name="T39" fmla="*/ 20 h 27"/>
                  <a:gd name="T40" fmla="*/ 24 w 40"/>
                  <a:gd name="T41" fmla="*/ 20 h 27"/>
                  <a:gd name="T42" fmla="*/ 23 w 40"/>
                  <a:gd name="T43" fmla="*/ 18 h 27"/>
                  <a:gd name="T44" fmla="*/ 20 w 40"/>
                  <a:gd name="T45" fmla="*/ 16 h 27"/>
                  <a:gd name="T46" fmla="*/ 20 w 40"/>
                  <a:gd name="T47" fmla="*/ 14 h 27"/>
                  <a:gd name="T48" fmla="*/ 19 w 40"/>
                  <a:gd name="T49" fmla="*/ 12 h 27"/>
                  <a:gd name="T50" fmla="*/ 18 w 40"/>
                  <a:gd name="T51" fmla="*/ 10 h 27"/>
                  <a:gd name="T52" fmla="*/ 17 w 40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0"/>
                  <a:gd name="T82" fmla="*/ 0 h 27"/>
                  <a:gd name="T83" fmla="*/ 40 w 40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0" h="27">
                    <a:moveTo>
                      <a:pt x="17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4" y="16"/>
                    </a:lnTo>
                    <a:lnTo>
                      <a:pt x="13" y="18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6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3" y="24"/>
                    </a:lnTo>
                    <a:lnTo>
                      <a:pt x="29" y="26"/>
                    </a:lnTo>
                    <a:lnTo>
                      <a:pt x="35" y="24"/>
                    </a:lnTo>
                    <a:lnTo>
                      <a:pt x="39" y="24"/>
                    </a:lnTo>
                    <a:lnTo>
                      <a:pt x="30" y="22"/>
                    </a:lnTo>
                    <a:lnTo>
                      <a:pt x="26" y="20"/>
                    </a:lnTo>
                    <a:lnTo>
                      <a:pt x="24" y="20"/>
                    </a:lnTo>
                    <a:lnTo>
                      <a:pt x="23" y="18"/>
                    </a:lnTo>
                    <a:lnTo>
                      <a:pt x="20" y="16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70" name="Freeform 113"/>
              <p:cNvSpPr>
                <a:spLocks/>
              </p:cNvSpPr>
              <p:nvPr/>
            </p:nvSpPr>
            <p:spPr bwMode="auto">
              <a:xfrm>
                <a:off x="2774" y="3743"/>
                <a:ext cx="185" cy="186"/>
              </a:xfrm>
              <a:custGeom>
                <a:avLst/>
                <a:gdLst>
                  <a:gd name="T0" fmla="*/ 98 w 185"/>
                  <a:gd name="T1" fmla="*/ 18 h 186"/>
                  <a:gd name="T2" fmla="*/ 108 w 185"/>
                  <a:gd name="T3" fmla="*/ 14 h 186"/>
                  <a:gd name="T4" fmla="*/ 114 w 185"/>
                  <a:gd name="T5" fmla="*/ 7 h 186"/>
                  <a:gd name="T6" fmla="*/ 121 w 185"/>
                  <a:gd name="T7" fmla="*/ 2 h 186"/>
                  <a:gd name="T8" fmla="*/ 128 w 185"/>
                  <a:gd name="T9" fmla="*/ 1 h 186"/>
                  <a:gd name="T10" fmla="*/ 137 w 185"/>
                  <a:gd name="T11" fmla="*/ 0 h 186"/>
                  <a:gd name="T12" fmla="*/ 146 w 185"/>
                  <a:gd name="T13" fmla="*/ 1 h 186"/>
                  <a:gd name="T14" fmla="*/ 155 w 185"/>
                  <a:gd name="T15" fmla="*/ 5 h 186"/>
                  <a:gd name="T16" fmla="*/ 163 w 185"/>
                  <a:gd name="T17" fmla="*/ 10 h 186"/>
                  <a:gd name="T18" fmla="*/ 169 w 185"/>
                  <a:gd name="T19" fmla="*/ 17 h 186"/>
                  <a:gd name="T20" fmla="*/ 175 w 185"/>
                  <a:gd name="T21" fmla="*/ 25 h 186"/>
                  <a:gd name="T22" fmla="*/ 179 w 185"/>
                  <a:gd name="T23" fmla="*/ 35 h 186"/>
                  <a:gd name="T24" fmla="*/ 182 w 185"/>
                  <a:gd name="T25" fmla="*/ 44 h 186"/>
                  <a:gd name="T26" fmla="*/ 184 w 185"/>
                  <a:gd name="T27" fmla="*/ 56 h 186"/>
                  <a:gd name="T28" fmla="*/ 184 w 185"/>
                  <a:gd name="T29" fmla="*/ 68 h 186"/>
                  <a:gd name="T30" fmla="*/ 182 w 185"/>
                  <a:gd name="T31" fmla="*/ 83 h 186"/>
                  <a:gd name="T32" fmla="*/ 180 w 185"/>
                  <a:gd name="T33" fmla="*/ 93 h 186"/>
                  <a:gd name="T34" fmla="*/ 176 w 185"/>
                  <a:gd name="T35" fmla="*/ 104 h 186"/>
                  <a:gd name="T36" fmla="*/ 173 w 185"/>
                  <a:gd name="T37" fmla="*/ 114 h 186"/>
                  <a:gd name="T38" fmla="*/ 167 w 185"/>
                  <a:gd name="T39" fmla="*/ 126 h 186"/>
                  <a:gd name="T40" fmla="*/ 161 w 185"/>
                  <a:gd name="T41" fmla="*/ 136 h 186"/>
                  <a:gd name="T42" fmla="*/ 153 w 185"/>
                  <a:gd name="T43" fmla="*/ 145 h 186"/>
                  <a:gd name="T44" fmla="*/ 145 w 185"/>
                  <a:gd name="T45" fmla="*/ 157 h 186"/>
                  <a:gd name="T46" fmla="*/ 135 w 185"/>
                  <a:gd name="T47" fmla="*/ 169 h 186"/>
                  <a:gd name="T48" fmla="*/ 120 w 185"/>
                  <a:gd name="T49" fmla="*/ 181 h 186"/>
                  <a:gd name="T50" fmla="*/ 104 w 185"/>
                  <a:gd name="T51" fmla="*/ 185 h 186"/>
                  <a:gd name="T52" fmla="*/ 93 w 185"/>
                  <a:gd name="T53" fmla="*/ 185 h 186"/>
                  <a:gd name="T54" fmla="*/ 85 w 185"/>
                  <a:gd name="T55" fmla="*/ 182 h 186"/>
                  <a:gd name="T56" fmla="*/ 74 w 185"/>
                  <a:gd name="T57" fmla="*/ 183 h 186"/>
                  <a:gd name="T58" fmla="*/ 63 w 185"/>
                  <a:gd name="T59" fmla="*/ 182 h 186"/>
                  <a:gd name="T60" fmla="*/ 55 w 185"/>
                  <a:gd name="T61" fmla="*/ 178 h 186"/>
                  <a:gd name="T62" fmla="*/ 38 w 185"/>
                  <a:gd name="T63" fmla="*/ 154 h 186"/>
                  <a:gd name="T64" fmla="*/ 28 w 185"/>
                  <a:gd name="T65" fmla="*/ 142 h 186"/>
                  <a:gd name="T66" fmla="*/ 22 w 185"/>
                  <a:gd name="T67" fmla="*/ 132 h 186"/>
                  <a:gd name="T68" fmla="*/ 15 w 185"/>
                  <a:gd name="T69" fmla="*/ 121 h 186"/>
                  <a:gd name="T70" fmla="*/ 9 w 185"/>
                  <a:gd name="T71" fmla="*/ 111 h 186"/>
                  <a:gd name="T72" fmla="*/ 4 w 185"/>
                  <a:gd name="T73" fmla="*/ 99 h 186"/>
                  <a:gd name="T74" fmla="*/ 2 w 185"/>
                  <a:gd name="T75" fmla="*/ 88 h 186"/>
                  <a:gd name="T76" fmla="*/ 1 w 185"/>
                  <a:gd name="T77" fmla="*/ 77 h 186"/>
                  <a:gd name="T78" fmla="*/ 1 w 185"/>
                  <a:gd name="T79" fmla="*/ 66 h 186"/>
                  <a:gd name="T80" fmla="*/ 2 w 185"/>
                  <a:gd name="T81" fmla="*/ 54 h 186"/>
                  <a:gd name="T82" fmla="*/ 4 w 185"/>
                  <a:gd name="T83" fmla="*/ 42 h 186"/>
                  <a:gd name="T84" fmla="*/ 8 w 185"/>
                  <a:gd name="T85" fmla="*/ 31 h 186"/>
                  <a:gd name="T86" fmla="*/ 14 w 185"/>
                  <a:gd name="T87" fmla="*/ 23 h 186"/>
                  <a:gd name="T88" fmla="*/ 21 w 185"/>
                  <a:gd name="T89" fmla="*/ 14 h 186"/>
                  <a:gd name="T90" fmla="*/ 31 w 185"/>
                  <a:gd name="T91" fmla="*/ 7 h 186"/>
                  <a:gd name="T92" fmla="*/ 42 w 185"/>
                  <a:gd name="T93" fmla="*/ 2 h 186"/>
                  <a:gd name="T94" fmla="*/ 50 w 185"/>
                  <a:gd name="T95" fmla="*/ 0 h 186"/>
                  <a:gd name="T96" fmla="*/ 60 w 185"/>
                  <a:gd name="T97" fmla="*/ 1 h 186"/>
                  <a:gd name="T98" fmla="*/ 68 w 185"/>
                  <a:gd name="T99" fmla="*/ 3 h 186"/>
                  <a:gd name="T100" fmla="*/ 74 w 185"/>
                  <a:gd name="T101" fmla="*/ 7 h 186"/>
                  <a:gd name="T102" fmla="*/ 81 w 185"/>
                  <a:gd name="T103" fmla="*/ 14 h 186"/>
                  <a:gd name="T104" fmla="*/ 87 w 185"/>
                  <a:gd name="T105" fmla="*/ 18 h 1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5"/>
                  <a:gd name="T160" fmla="*/ 0 h 186"/>
                  <a:gd name="T161" fmla="*/ 185 w 185"/>
                  <a:gd name="T162" fmla="*/ 186 h 1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5" h="186">
                    <a:moveTo>
                      <a:pt x="93" y="19"/>
                    </a:moveTo>
                    <a:lnTo>
                      <a:pt x="98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0" y="10"/>
                    </a:lnTo>
                    <a:lnTo>
                      <a:pt x="114" y="7"/>
                    </a:lnTo>
                    <a:lnTo>
                      <a:pt x="117" y="3"/>
                    </a:lnTo>
                    <a:lnTo>
                      <a:pt x="121" y="2"/>
                    </a:lnTo>
                    <a:lnTo>
                      <a:pt x="125" y="1"/>
                    </a:lnTo>
                    <a:lnTo>
                      <a:pt x="128" y="1"/>
                    </a:lnTo>
                    <a:lnTo>
                      <a:pt x="132" y="0"/>
                    </a:lnTo>
                    <a:lnTo>
                      <a:pt x="137" y="0"/>
                    </a:lnTo>
                    <a:lnTo>
                      <a:pt x="141" y="1"/>
                    </a:lnTo>
                    <a:lnTo>
                      <a:pt x="146" y="1"/>
                    </a:lnTo>
                    <a:lnTo>
                      <a:pt x="150" y="2"/>
                    </a:lnTo>
                    <a:lnTo>
                      <a:pt x="155" y="5"/>
                    </a:lnTo>
                    <a:lnTo>
                      <a:pt x="158" y="6"/>
                    </a:lnTo>
                    <a:lnTo>
                      <a:pt x="163" y="10"/>
                    </a:lnTo>
                    <a:lnTo>
                      <a:pt x="165" y="13"/>
                    </a:lnTo>
                    <a:lnTo>
                      <a:pt x="169" y="17"/>
                    </a:lnTo>
                    <a:lnTo>
                      <a:pt x="171" y="21"/>
                    </a:lnTo>
                    <a:lnTo>
                      <a:pt x="175" y="25"/>
                    </a:lnTo>
                    <a:lnTo>
                      <a:pt x="177" y="30"/>
                    </a:lnTo>
                    <a:lnTo>
                      <a:pt x="179" y="35"/>
                    </a:lnTo>
                    <a:lnTo>
                      <a:pt x="180" y="39"/>
                    </a:lnTo>
                    <a:lnTo>
                      <a:pt x="182" y="44"/>
                    </a:lnTo>
                    <a:lnTo>
                      <a:pt x="182" y="50"/>
                    </a:lnTo>
                    <a:lnTo>
                      <a:pt x="184" y="56"/>
                    </a:lnTo>
                    <a:lnTo>
                      <a:pt x="184" y="60"/>
                    </a:lnTo>
                    <a:lnTo>
                      <a:pt x="184" y="68"/>
                    </a:lnTo>
                    <a:lnTo>
                      <a:pt x="182" y="76"/>
                    </a:lnTo>
                    <a:lnTo>
                      <a:pt x="182" y="83"/>
                    </a:lnTo>
                    <a:lnTo>
                      <a:pt x="181" y="89"/>
                    </a:lnTo>
                    <a:lnTo>
                      <a:pt x="180" y="93"/>
                    </a:lnTo>
                    <a:lnTo>
                      <a:pt x="179" y="99"/>
                    </a:lnTo>
                    <a:lnTo>
                      <a:pt x="176" y="104"/>
                    </a:lnTo>
                    <a:lnTo>
                      <a:pt x="175" y="109"/>
                    </a:lnTo>
                    <a:lnTo>
                      <a:pt x="173" y="114"/>
                    </a:lnTo>
                    <a:lnTo>
                      <a:pt x="170" y="121"/>
                    </a:lnTo>
                    <a:lnTo>
                      <a:pt x="167" y="126"/>
                    </a:lnTo>
                    <a:lnTo>
                      <a:pt x="164" y="132"/>
                    </a:lnTo>
                    <a:lnTo>
                      <a:pt x="161" y="136"/>
                    </a:lnTo>
                    <a:lnTo>
                      <a:pt x="158" y="140"/>
                    </a:lnTo>
                    <a:lnTo>
                      <a:pt x="153" y="145"/>
                    </a:lnTo>
                    <a:lnTo>
                      <a:pt x="150" y="151"/>
                    </a:lnTo>
                    <a:lnTo>
                      <a:pt x="145" y="157"/>
                    </a:lnTo>
                    <a:lnTo>
                      <a:pt x="141" y="162"/>
                    </a:lnTo>
                    <a:lnTo>
                      <a:pt x="135" y="169"/>
                    </a:lnTo>
                    <a:lnTo>
                      <a:pt x="129" y="175"/>
                    </a:lnTo>
                    <a:lnTo>
                      <a:pt x="120" y="181"/>
                    </a:lnTo>
                    <a:lnTo>
                      <a:pt x="111" y="185"/>
                    </a:lnTo>
                    <a:lnTo>
                      <a:pt x="104" y="185"/>
                    </a:lnTo>
                    <a:lnTo>
                      <a:pt x="99" y="185"/>
                    </a:lnTo>
                    <a:lnTo>
                      <a:pt x="93" y="185"/>
                    </a:lnTo>
                    <a:lnTo>
                      <a:pt x="90" y="183"/>
                    </a:lnTo>
                    <a:lnTo>
                      <a:pt x="85" y="182"/>
                    </a:lnTo>
                    <a:lnTo>
                      <a:pt x="80" y="182"/>
                    </a:lnTo>
                    <a:lnTo>
                      <a:pt x="74" y="183"/>
                    </a:lnTo>
                    <a:lnTo>
                      <a:pt x="68" y="183"/>
                    </a:lnTo>
                    <a:lnTo>
                      <a:pt x="63" y="182"/>
                    </a:lnTo>
                    <a:lnTo>
                      <a:pt x="58" y="179"/>
                    </a:lnTo>
                    <a:lnTo>
                      <a:pt x="55" y="178"/>
                    </a:lnTo>
                    <a:lnTo>
                      <a:pt x="49" y="171"/>
                    </a:lnTo>
                    <a:lnTo>
                      <a:pt x="38" y="154"/>
                    </a:lnTo>
                    <a:lnTo>
                      <a:pt x="33" y="148"/>
                    </a:lnTo>
                    <a:lnTo>
                      <a:pt x="28" y="142"/>
                    </a:lnTo>
                    <a:lnTo>
                      <a:pt x="25" y="137"/>
                    </a:lnTo>
                    <a:lnTo>
                      <a:pt x="22" y="132"/>
                    </a:lnTo>
                    <a:lnTo>
                      <a:pt x="19" y="128"/>
                    </a:lnTo>
                    <a:lnTo>
                      <a:pt x="15" y="121"/>
                    </a:lnTo>
                    <a:lnTo>
                      <a:pt x="12" y="116"/>
                    </a:lnTo>
                    <a:lnTo>
                      <a:pt x="9" y="111"/>
                    </a:lnTo>
                    <a:lnTo>
                      <a:pt x="8" y="105"/>
                    </a:lnTo>
                    <a:lnTo>
                      <a:pt x="4" y="99"/>
                    </a:lnTo>
                    <a:lnTo>
                      <a:pt x="3" y="92"/>
                    </a:lnTo>
                    <a:lnTo>
                      <a:pt x="2" y="88"/>
                    </a:lnTo>
                    <a:lnTo>
                      <a:pt x="1" y="84"/>
                    </a:lnTo>
                    <a:lnTo>
                      <a:pt x="1" y="77"/>
                    </a:lnTo>
                    <a:lnTo>
                      <a:pt x="0" y="72"/>
                    </a:lnTo>
                    <a:lnTo>
                      <a:pt x="1" y="66"/>
                    </a:lnTo>
                    <a:lnTo>
                      <a:pt x="1" y="60"/>
                    </a:lnTo>
                    <a:lnTo>
                      <a:pt x="2" y="54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1" y="14"/>
                    </a:lnTo>
                    <a:lnTo>
                      <a:pt x="85" y="17"/>
                    </a:lnTo>
                    <a:lnTo>
                      <a:pt x="87" y="18"/>
                    </a:lnTo>
                    <a:lnTo>
                      <a:pt x="93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83" name="Group 114"/>
            <p:cNvGrpSpPr>
              <a:grpSpLocks/>
            </p:cNvGrpSpPr>
            <p:nvPr/>
          </p:nvGrpSpPr>
          <p:grpSpPr bwMode="auto">
            <a:xfrm>
              <a:off x="2842" y="3727"/>
              <a:ext cx="56" cy="59"/>
              <a:chOff x="2842" y="3727"/>
              <a:chExt cx="56" cy="59"/>
            </a:xfrm>
          </p:grpSpPr>
          <p:sp>
            <p:nvSpPr>
              <p:cNvPr id="18864" name="Freeform 115"/>
              <p:cNvSpPr>
                <a:spLocks/>
              </p:cNvSpPr>
              <p:nvPr/>
            </p:nvSpPr>
            <p:spPr bwMode="auto">
              <a:xfrm>
                <a:off x="2852" y="3758"/>
                <a:ext cx="24" cy="28"/>
              </a:xfrm>
              <a:custGeom>
                <a:avLst/>
                <a:gdLst>
                  <a:gd name="T0" fmla="*/ 13 w 24"/>
                  <a:gd name="T1" fmla="*/ 0 h 28"/>
                  <a:gd name="T2" fmla="*/ 16 w 24"/>
                  <a:gd name="T3" fmla="*/ 0 h 28"/>
                  <a:gd name="T4" fmla="*/ 19 w 24"/>
                  <a:gd name="T5" fmla="*/ 0 h 28"/>
                  <a:gd name="T6" fmla="*/ 23 w 24"/>
                  <a:gd name="T7" fmla="*/ 0 h 28"/>
                  <a:gd name="T8" fmla="*/ 16 w 24"/>
                  <a:gd name="T9" fmla="*/ 27 h 28"/>
                  <a:gd name="T10" fmla="*/ 14 w 24"/>
                  <a:gd name="T11" fmla="*/ 27 h 28"/>
                  <a:gd name="T12" fmla="*/ 10 w 24"/>
                  <a:gd name="T13" fmla="*/ 27 h 28"/>
                  <a:gd name="T14" fmla="*/ 8 w 24"/>
                  <a:gd name="T15" fmla="*/ 27 h 28"/>
                  <a:gd name="T16" fmla="*/ 4 w 24"/>
                  <a:gd name="T17" fmla="*/ 27 h 28"/>
                  <a:gd name="T18" fmla="*/ 2 w 24"/>
                  <a:gd name="T19" fmla="*/ 0 h 28"/>
                  <a:gd name="T20" fmla="*/ 0 w 24"/>
                  <a:gd name="T21" fmla="*/ 0 h 28"/>
                  <a:gd name="T22" fmla="*/ 4 w 24"/>
                  <a:gd name="T23" fmla="*/ 0 h 28"/>
                  <a:gd name="T24" fmla="*/ 7 w 24"/>
                  <a:gd name="T25" fmla="*/ 27 h 28"/>
                  <a:gd name="T26" fmla="*/ 10 w 24"/>
                  <a:gd name="T27" fmla="*/ 0 h 28"/>
                  <a:gd name="T28" fmla="*/ 13 w 24"/>
                  <a:gd name="T29" fmla="*/ 0 h 2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8"/>
                  <a:gd name="T47" fmla="*/ 24 w 24"/>
                  <a:gd name="T48" fmla="*/ 28 h 2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8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7"/>
                    </a:lnTo>
                    <a:lnTo>
                      <a:pt x="14" y="27"/>
                    </a:lnTo>
                    <a:lnTo>
                      <a:pt x="10" y="27"/>
                    </a:lnTo>
                    <a:lnTo>
                      <a:pt x="8" y="27"/>
                    </a:lnTo>
                    <a:lnTo>
                      <a:pt x="4" y="27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7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865" name="Group 116"/>
              <p:cNvGrpSpPr>
                <a:grpSpLocks/>
              </p:cNvGrpSpPr>
              <p:nvPr/>
            </p:nvGrpSpPr>
            <p:grpSpPr bwMode="auto">
              <a:xfrm>
                <a:off x="2861" y="3727"/>
                <a:ext cx="27" cy="33"/>
                <a:chOff x="2861" y="3727"/>
                <a:chExt cx="27" cy="33"/>
              </a:xfrm>
            </p:grpSpPr>
            <p:sp>
              <p:nvSpPr>
                <p:cNvPr id="18867" name="Freeform 117"/>
                <p:cNvSpPr>
                  <a:spLocks/>
                </p:cNvSpPr>
                <p:nvPr/>
              </p:nvSpPr>
              <p:spPr bwMode="auto">
                <a:xfrm>
                  <a:off x="2861" y="3727"/>
                  <a:ext cx="21" cy="33"/>
                </a:xfrm>
                <a:custGeom>
                  <a:avLst/>
                  <a:gdLst>
                    <a:gd name="T0" fmla="*/ 1 w 21"/>
                    <a:gd name="T1" fmla="*/ 30 h 33"/>
                    <a:gd name="T2" fmla="*/ 0 w 21"/>
                    <a:gd name="T3" fmla="*/ 26 h 33"/>
                    <a:gd name="T4" fmla="*/ 1 w 21"/>
                    <a:gd name="T5" fmla="*/ 21 h 33"/>
                    <a:gd name="T6" fmla="*/ 1 w 21"/>
                    <a:gd name="T7" fmla="*/ 16 h 33"/>
                    <a:gd name="T8" fmla="*/ 4 w 21"/>
                    <a:gd name="T9" fmla="*/ 12 h 33"/>
                    <a:gd name="T10" fmla="*/ 5 w 21"/>
                    <a:gd name="T11" fmla="*/ 8 h 33"/>
                    <a:gd name="T12" fmla="*/ 8 w 21"/>
                    <a:gd name="T13" fmla="*/ 4 h 33"/>
                    <a:gd name="T14" fmla="*/ 11 w 21"/>
                    <a:gd name="T15" fmla="*/ 0 h 33"/>
                    <a:gd name="T16" fmla="*/ 20 w 21"/>
                    <a:gd name="T17" fmla="*/ 4 h 33"/>
                    <a:gd name="T18" fmla="*/ 17 w 21"/>
                    <a:gd name="T19" fmla="*/ 8 h 33"/>
                    <a:gd name="T20" fmla="*/ 12 w 21"/>
                    <a:gd name="T21" fmla="*/ 12 h 33"/>
                    <a:gd name="T22" fmla="*/ 10 w 21"/>
                    <a:gd name="T23" fmla="*/ 16 h 33"/>
                    <a:gd name="T24" fmla="*/ 8 w 21"/>
                    <a:gd name="T25" fmla="*/ 21 h 33"/>
                    <a:gd name="T26" fmla="*/ 7 w 21"/>
                    <a:gd name="T27" fmla="*/ 26 h 33"/>
                    <a:gd name="T28" fmla="*/ 5 w 21"/>
                    <a:gd name="T29" fmla="*/ 32 h 33"/>
                    <a:gd name="T30" fmla="*/ 1 w 21"/>
                    <a:gd name="T31" fmla="*/ 30 h 3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33"/>
                    <a:gd name="T50" fmla="*/ 21 w 21"/>
                    <a:gd name="T51" fmla="*/ 33 h 3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33">
                      <a:moveTo>
                        <a:pt x="1" y="30"/>
                      </a:move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5" y="8"/>
                      </a:lnTo>
                      <a:lnTo>
                        <a:pt x="8" y="4"/>
                      </a:lnTo>
                      <a:lnTo>
                        <a:pt x="11" y="0"/>
                      </a:lnTo>
                      <a:lnTo>
                        <a:pt x="20" y="4"/>
                      </a:lnTo>
                      <a:lnTo>
                        <a:pt x="17" y="8"/>
                      </a:lnTo>
                      <a:lnTo>
                        <a:pt x="12" y="12"/>
                      </a:lnTo>
                      <a:lnTo>
                        <a:pt x="10" y="16"/>
                      </a:lnTo>
                      <a:lnTo>
                        <a:pt x="8" y="21"/>
                      </a:lnTo>
                      <a:lnTo>
                        <a:pt x="7" y="26"/>
                      </a:lnTo>
                      <a:lnTo>
                        <a:pt x="5" y="32"/>
                      </a:lnTo>
                      <a:lnTo>
                        <a:pt x="1" y="30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868" name="Freeform 118"/>
                <p:cNvSpPr>
                  <a:spLocks/>
                </p:cNvSpPr>
                <p:nvPr/>
              </p:nvSpPr>
              <p:spPr bwMode="auto">
                <a:xfrm>
                  <a:off x="2868" y="3732"/>
                  <a:ext cx="20" cy="27"/>
                </a:xfrm>
                <a:custGeom>
                  <a:avLst/>
                  <a:gdLst>
                    <a:gd name="T0" fmla="*/ 0 w 20"/>
                    <a:gd name="T1" fmla="*/ 26 h 27"/>
                    <a:gd name="T2" fmla="*/ 2 w 20"/>
                    <a:gd name="T3" fmla="*/ 23 h 27"/>
                    <a:gd name="T4" fmla="*/ 2 w 20"/>
                    <a:gd name="T5" fmla="*/ 18 h 27"/>
                    <a:gd name="T6" fmla="*/ 4 w 20"/>
                    <a:gd name="T7" fmla="*/ 13 h 27"/>
                    <a:gd name="T8" fmla="*/ 6 w 20"/>
                    <a:gd name="T9" fmla="*/ 9 h 27"/>
                    <a:gd name="T10" fmla="*/ 10 w 20"/>
                    <a:gd name="T11" fmla="*/ 5 h 27"/>
                    <a:gd name="T12" fmla="*/ 12 w 20"/>
                    <a:gd name="T13" fmla="*/ 2 h 27"/>
                    <a:gd name="T14" fmla="*/ 14 w 20"/>
                    <a:gd name="T15" fmla="*/ 0 h 27"/>
                    <a:gd name="T16" fmla="*/ 19 w 20"/>
                    <a:gd name="T17" fmla="*/ 1 h 27"/>
                    <a:gd name="T18" fmla="*/ 14 w 20"/>
                    <a:gd name="T19" fmla="*/ 3 h 27"/>
                    <a:gd name="T20" fmla="*/ 10 w 20"/>
                    <a:gd name="T21" fmla="*/ 7 h 27"/>
                    <a:gd name="T22" fmla="*/ 8 w 20"/>
                    <a:gd name="T23" fmla="*/ 11 h 27"/>
                    <a:gd name="T24" fmla="*/ 4 w 20"/>
                    <a:gd name="T25" fmla="*/ 16 h 27"/>
                    <a:gd name="T26" fmla="*/ 2 w 20"/>
                    <a:gd name="T27" fmla="*/ 20 h 27"/>
                    <a:gd name="T28" fmla="*/ 2 w 20"/>
                    <a:gd name="T29" fmla="*/ 26 h 27"/>
                    <a:gd name="T30" fmla="*/ 0 w 20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7"/>
                    <a:gd name="T50" fmla="*/ 20 w 20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10" y="7"/>
                      </a:lnTo>
                      <a:lnTo>
                        <a:pt x="8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866" name="Freeform 119"/>
              <p:cNvSpPr>
                <a:spLocks/>
              </p:cNvSpPr>
              <p:nvPr/>
            </p:nvSpPr>
            <p:spPr bwMode="auto">
              <a:xfrm>
                <a:off x="2842" y="3749"/>
                <a:ext cx="56" cy="27"/>
              </a:xfrm>
              <a:custGeom>
                <a:avLst/>
                <a:gdLst>
                  <a:gd name="T0" fmla="*/ 0 w 56"/>
                  <a:gd name="T1" fmla="*/ 3 h 27"/>
                  <a:gd name="T2" fmla="*/ 3 w 56"/>
                  <a:gd name="T3" fmla="*/ 5 h 27"/>
                  <a:gd name="T4" fmla="*/ 7 w 56"/>
                  <a:gd name="T5" fmla="*/ 8 h 27"/>
                  <a:gd name="T6" fmla="*/ 10 w 56"/>
                  <a:gd name="T7" fmla="*/ 15 h 27"/>
                  <a:gd name="T8" fmla="*/ 14 w 56"/>
                  <a:gd name="T9" fmla="*/ 20 h 27"/>
                  <a:gd name="T10" fmla="*/ 17 w 56"/>
                  <a:gd name="T11" fmla="*/ 22 h 27"/>
                  <a:gd name="T12" fmla="*/ 21 w 56"/>
                  <a:gd name="T13" fmla="*/ 24 h 27"/>
                  <a:gd name="T14" fmla="*/ 23 w 56"/>
                  <a:gd name="T15" fmla="*/ 26 h 27"/>
                  <a:gd name="T16" fmla="*/ 28 w 56"/>
                  <a:gd name="T17" fmla="*/ 24 h 27"/>
                  <a:gd name="T18" fmla="*/ 31 w 56"/>
                  <a:gd name="T19" fmla="*/ 22 h 27"/>
                  <a:gd name="T20" fmla="*/ 34 w 56"/>
                  <a:gd name="T21" fmla="*/ 20 h 27"/>
                  <a:gd name="T22" fmla="*/ 37 w 56"/>
                  <a:gd name="T23" fmla="*/ 19 h 27"/>
                  <a:gd name="T24" fmla="*/ 39 w 56"/>
                  <a:gd name="T25" fmla="*/ 15 h 27"/>
                  <a:gd name="T26" fmla="*/ 41 w 56"/>
                  <a:gd name="T27" fmla="*/ 10 h 27"/>
                  <a:gd name="T28" fmla="*/ 44 w 56"/>
                  <a:gd name="T29" fmla="*/ 6 h 27"/>
                  <a:gd name="T30" fmla="*/ 46 w 56"/>
                  <a:gd name="T31" fmla="*/ 5 h 27"/>
                  <a:gd name="T32" fmla="*/ 49 w 56"/>
                  <a:gd name="T33" fmla="*/ 1 h 27"/>
                  <a:gd name="T34" fmla="*/ 52 w 56"/>
                  <a:gd name="T35" fmla="*/ 1 h 27"/>
                  <a:gd name="T36" fmla="*/ 55 w 56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7"/>
                  <a:gd name="T59" fmla="*/ 56 w 56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7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5"/>
                    </a:lnTo>
                    <a:lnTo>
                      <a:pt x="14" y="20"/>
                    </a:lnTo>
                    <a:lnTo>
                      <a:pt x="17" y="22"/>
                    </a:lnTo>
                    <a:lnTo>
                      <a:pt x="21" y="24"/>
                    </a:lnTo>
                    <a:lnTo>
                      <a:pt x="23" y="26"/>
                    </a:lnTo>
                    <a:lnTo>
                      <a:pt x="28" y="24"/>
                    </a:lnTo>
                    <a:lnTo>
                      <a:pt x="31" y="22"/>
                    </a:lnTo>
                    <a:lnTo>
                      <a:pt x="34" y="20"/>
                    </a:lnTo>
                    <a:lnTo>
                      <a:pt x="37" y="19"/>
                    </a:lnTo>
                    <a:lnTo>
                      <a:pt x="39" y="15"/>
                    </a:lnTo>
                    <a:lnTo>
                      <a:pt x="41" y="10"/>
                    </a:lnTo>
                    <a:lnTo>
                      <a:pt x="44" y="6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484" name="Freeform 120"/>
            <p:cNvSpPr>
              <a:spLocks/>
            </p:cNvSpPr>
            <p:nvPr/>
          </p:nvSpPr>
          <p:spPr bwMode="auto">
            <a:xfrm>
              <a:off x="1542" y="728"/>
              <a:ext cx="184" cy="189"/>
            </a:xfrm>
            <a:custGeom>
              <a:avLst/>
              <a:gdLst>
                <a:gd name="T0" fmla="*/ 98 w 184"/>
                <a:gd name="T1" fmla="*/ 19 h 189"/>
                <a:gd name="T2" fmla="*/ 107 w 184"/>
                <a:gd name="T3" fmla="*/ 14 h 189"/>
                <a:gd name="T4" fmla="*/ 113 w 184"/>
                <a:gd name="T5" fmla="*/ 7 h 189"/>
                <a:gd name="T6" fmla="*/ 120 w 184"/>
                <a:gd name="T7" fmla="*/ 2 h 189"/>
                <a:gd name="T8" fmla="*/ 127 w 184"/>
                <a:gd name="T9" fmla="*/ 1 h 189"/>
                <a:gd name="T10" fmla="*/ 136 w 184"/>
                <a:gd name="T11" fmla="*/ 1 h 189"/>
                <a:gd name="T12" fmla="*/ 145 w 184"/>
                <a:gd name="T13" fmla="*/ 2 h 189"/>
                <a:gd name="T14" fmla="*/ 154 w 184"/>
                <a:gd name="T15" fmla="*/ 5 h 189"/>
                <a:gd name="T16" fmla="*/ 162 w 184"/>
                <a:gd name="T17" fmla="*/ 10 h 189"/>
                <a:gd name="T18" fmla="*/ 168 w 184"/>
                <a:gd name="T19" fmla="*/ 17 h 189"/>
                <a:gd name="T20" fmla="*/ 174 w 184"/>
                <a:gd name="T21" fmla="*/ 26 h 189"/>
                <a:gd name="T22" fmla="*/ 179 w 184"/>
                <a:gd name="T23" fmla="*/ 35 h 189"/>
                <a:gd name="T24" fmla="*/ 181 w 184"/>
                <a:gd name="T25" fmla="*/ 45 h 189"/>
                <a:gd name="T26" fmla="*/ 183 w 184"/>
                <a:gd name="T27" fmla="*/ 56 h 189"/>
                <a:gd name="T28" fmla="*/ 183 w 184"/>
                <a:gd name="T29" fmla="*/ 68 h 189"/>
                <a:gd name="T30" fmla="*/ 181 w 184"/>
                <a:gd name="T31" fmla="*/ 83 h 189"/>
                <a:gd name="T32" fmla="*/ 179 w 184"/>
                <a:gd name="T33" fmla="*/ 95 h 189"/>
                <a:gd name="T34" fmla="*/ 175 w 184"/>
                <a:gd name="T35" fmla="*/ 105 h 189"/>
                <a:gd name="T36" fmla="*/ 172 w 184"/>
                <a:gd name="T37" fmla="*/ 116 h 189"/>
                <a:gd name="T38" fmla="*/ 167 w 184"/>
                <a:gd name="T39" fmla="*/ 128 h 189"/>
                <a:gd name="T40" fmla="*/ 161 w 184"/>
                <a:gd name="T41" fmla="*/ 137 h 189"/>
                <a:gd name="T42" fmla="*/ 154 w 184"/>
                <a:gd name="T43" fmla="*/ 146 h 189"/>
                <a:gd name="T44" fmla="*/ 144 w 184"/>
                <a:gd name="T45" fmla="*/ 160 h 189"/>
                <a:gd name="T46" fmla="*/ 134 w 184"/>
                <a:gd name="T47" fmla="*/ 172 h 189"/>
                <a:gd name="T48" fmla="*/ 119 w 184"/>
                <a:gd name="T49" fmla="*/ 182 h 189"/>
                <a:gd name="T50" fmla="*/ 103 w 184"/>
                <a:gd name="T51" fmla="*/ 188 h 189"/>
                <a:gd name="T52" fmla="*/ 93 w 184"/>
                <a:gd name="T53" fmla="*/ 186 h 189"/>
                <a:gd name="T54" fmla="*/ 84 w 184"/>
                <a:gd name="T55" fmla="*/ 184 h 189"/>
                <a:gd name="T56" fmla="*/ 73 w 184"/>
                <a:gd name="T57" fmla="*/ 185 h 189"/>
                <a:gd name="T58" fmla="*/ 63 w 184"/>
                <a:gd name="T59" fmla="*/ 184 h 189"/>
                <a:gd name="T60" fmla="*/ 55 w 184"/>
                <a:gd name="T61" fmla="*/ 180 h 189"/>
                <a:gd name="T62" fmla="*/ 37 w 184"/>
                <a:gd name="T63" fmla="*/ 156 h 189"/>
                <a:gd name="T64" fmla="*/ 27 w 184"/>
                <a:gd name="T65" fmla="*/ 144 h 189"/>
                <a:gd name="T66" fmla="*/ 21 w 184"/>
                <a:gd name="T67" fmla="*/ 135 h 189"/>
                <a:gd name="T68" fmla="*/ 14 w 184"/>
                <a:gd name="T69" fmla="*/ 124 h 189"/>
                <a:gd name="T70" fmla="*/ 8 w 184"/>
                <a:gd name="T71" fmla="*/ 112 h 189"/>
                <a:gd name="T72" fmla="*/ 4 w 184"/>
                <a:gd name="T73" fmla="*/ 101 h 189"/>
                <a:gd name="T74" fmla="*/ 1 w 184"/>
                <a:gd name="T75" fmla="*/ 90 h 189"/>
                <a:gd name="T76" fmla="*/ 0 w 184"/>
                <a:gd name="T77" fmla="*/ 78 h 189"/>
                <a:gd name="T78" fmla="*/ 0 w 184"/>
                <a:gd name="T79" fmla="*/ 66 h 189"/>
                <a:gd name="T80" fmla="*/ 1 w 184"/>
                <a:gd name="T81" fmla="*/ 54 h 189"/>
                <a:gd name="T82" fmla="*/ 3 w 184"/>
                <a:gd name="T83" fmla="*/ 42 h 189"/>
                <a:gd name="T84" fmla="*/ 7 w 184"/>
                <a:gd name="T85" fmla="*/ 33 h 189"/>
                <a:gd name="T86" fmla="*/ 13 w 184"/>
                <a:gd name="T87" fmla="*/ 23 h 189"/>
                <a:gd name="T88" fmla="*/ 20 w 184"/>
                <a:gd name="T89" fmla="*/ 15 h 189"/>
                <a:gd name="T90" fmla="*/ 30 w 184"/>
                <a:gd name="T91" fmla="*/ 7 h 189"/>
                <a:gd name="T92" fmla="*/ 40 w 184"/>
                <a:gd name="T93" fmla="*/ 2 h 189"/>
                <a:gd name="T94" fmla="*/ 49 w 184"/>
                <a:gd name="T95" fmla="*/ 1 h 189"/>
                <a:gd name="T96" fmla="*/ 60 w 184"/>
                <a:gd name="T97" fmla="*/ 1 h 189"/>
                <a:gd name="T98" fmla="*/ 67 w 184"/>
                <a:gd name="T99" fmla="*/ 3 h 189"/>
                <a:gd name="T100" fmla="*/ 74 w 184"/>
                <a:gd name="T101" fmla="*/ 7 h 189"/>
                <a:gd name="T102" fmla="*/ 80 w 184"/>
                <a:gd name="T103" fmla="*/ 14 h 189"/>
                <a:gd name="T104" fmla="*/ 87 w 184"/>
                <a:gd name="T105" fmla="*/ 19 h 1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89"/>
                <a:gd name="T161" fmla="*/ 184 w 184"/>
                <a:gd name="T162" fmla="*/ 189 h 1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89">
                  <a:moveTo>
                    <a:pt x="92" y="21"/>
                  </a:moveTo>
                  <a:lnTo>
                    <a:pt x="98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0" y="11"/>
                  </a:lnTo>
                  <a:lnTo>
                    <a:pt x="113" y="7"/>
                  </a:lnTo>
                  <a:lnTo>
                    <a:pt x="117" y="5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45" y="2"/>
                  </a:lnTo>
                  <a:lnTo>
                    <a:pt x="150" y="3"/>
                  </a:lnTo>
                  <a:lnTo>
                    <a:pt x="154" y="5"/>
                  </a:lnTo>
                  <a:lnTo>
                    <a:pt x="157" y="7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5"/>
                  </a:lnTo>
                  <a:lnTo>
                    <a:pt x="180" y="39"/>
                  </a:lnTo>
                  <a:lnTo>
                    <a:pt x="181" y="45"/>
                  </a:lnTo>
                  <a:lnTo>
                    <a:pt x="183" y="50"/>
                  </a:lnTo>
                  <a:lnTo>
                    <a:pt x="183" y="56"/>
                  </a:lnTo>
                  <a:lnTo>
                    <a:pt x="183" y="60"/>
                  </a:lnTo>
                  <a:lnTo>
                    <a:pt x="183" y="68"/>
                  </a:lnTo>
                  <a:lnTo>
                    <a:pt x="183" y="76"/>
                  </a:lnTo>
                  <a:lnTo>
                    <a:pt x="181" y="83"/>
                  </a:lnTo>
                  <a:lnTo>
                    <a:pt x="180" y="90"/>
                  </a:lnTo>
                  <a:lnTo>
                    <a:pt x="179" y="95"/>
                  </a:lnTo>
                  <a:lnTo>
                    <a:pt x="178" y="100"/>
                  </a:lnTo>
                  <a:lnTo>
                    <a:pt x="175" y="105"/>
                  </a:lnTo>
                  <a:lnTo>
                    <a:pt x="174" y="111"/>
                  </a:lnTo>
                  <a:lnTo>
                    <a:pt x="172" y="116"/>
                  </a:lnTo>
                  <a:lnTo>
                    <a:pt x="169" y="123"/>
                  </a:lnTo>
                  <a:lnTo>
                    <a:pt x="167" y="128"/>
                  </a:lnTo>
                  <a:lnTo>
                    <a:pt x="163" y="133"/>
                  </a:lnTo>
                  <a:lnTo>
                    <a:pt x="161" y="137"/>
                  </a:lnTo>
                  <a:lnTo>
                    <a:pt x="157" y="141"/>
                  </a:lnTo>
                  <a:lnTo>
                    <a:pt x="154" y="146"/>
                  </a:lnTo>
                  <a:lnTo>
                    <a:pt x="149" y="153"/>
                  </a:lnTo>
                  <a:lnTo>
                    <a:pt x="144" y="160"/>
                  </a:lnTo>
                  <a:lnTo>
                    <a:pt x="140" y="165"/>
                  </a:lnTo>
                  <a:lnTo>
                    <a:pt x="134" y="172"/>
                  </a:lnTo>
                  <a:lnTo>
                    <a:pt x="128" y="177"/>
                  </a:lnTo>
                  <a:lnTo>
                    <a:pt x="119" y="182"/>
                  </a:lnTo>
                  <a:lnTo>
                    <a:pt x="110" y="186"/>
                  </a:lnTo>
                  <a:lnTo>
                    <a:pt x="103" y="188"/>
                  </a:lnTo>
                  <a:lnTo>
                    <a:pt x="98" y="188"/>
                  </a:lnTo>
                  <a:lnTo>
                    <a:pt x="93" y="186"/>
                  </a:lnTo>
                  <a:lnTo>
                    <a:pt x="89" y="185"/>
                  </a:lnTo>
                  <a:lnTo>
                    <a:pt x="84" y="184"/>
                  </a:lnTo>
                  <a:lnTo>
                    <a:pt x="80" y="184"/>
                  </a:lnTo>
                  <a:lnTo>
                    <a:pt x="73" y="185"/>
                  </a:lnTo>
                  <a:lnTo>
                    <a:pt x="67" y="185"/>
                  </a:lnTo>
                  <a:lnTo>
                    <a:pt x="63" y="184"/>
                  </a:lnTo>
                  <a:lnTo>
                    <a:pt x="57" y="181"/>
                  </a:lnTo>
                  <a:lnTo>
                    <a:pt x="55" y="180"/>
                  </a:lnTo>
                  <a:lnTo>
                    <a:pt x="49" y="173"/>
                  </a:lnTo>
                  <a:lnTo>
                    <a:pt x="37" y="156"/>
                  </a:lnTo>
                  <a:lnTo>
                    <a:pt x="32" y="149"/>
                  </a:lnTo>
                  <a:lnTo>
                    <a:pt x="27" y="144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29"/>
                  </a:lnTo>
                  <a:lnTo>
                    <a:pt x="14" y="124"/>
                  </a:lnTo>
                  <a:lnTo>
                    <a:pt x="10" y="117"/>
                  </a:lnTo>
                  <a:lnTo>
                    <a:pt x="8" y="112"/>
                  </a:lnTo>
                  <a:lnTo>
                    <a:pt x="7" y="108"/>
                  </a:lnTo>
                  <a:lnTo>
                    <a:pt x="4" y="101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4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0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4" y="7"/>
                  </a:lnTo>
                  <a:lnTo>
                    <a:pt x="77" y="11"/>
                  </a:lnTo>
                  <a:lnTo>
                    <a:pt x="80" y="14"/>
                  </a:lnTo>
                  <a:lnTo>
                    <a:pt x="84" y="17"/>
                  </a:lnTo>
                  <a:lnTo>
                    <a:pt x="87" y="19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485" name="Freeform 121"/>
            <p:cNvSpPr>
              <a:spLocks/>
            </p:cNvSpPr>
            <p:nvPr/>
          </p:nvSpPr>
          <p:spPr bwMode="auto">
            <a:xfrm>
              <a:off x="1545" y="737"/>
              <a:ext cx="171" cy="173"/>
            </a:xfrm>
            <a:custGeom>
              <a:avLst/>
              <a:gdLst>
                <a:gd name="T0" fmla="*/ 91 w 171"/>
                <a:gd name="T1" fmla="*/ 17 h 173"/>
                <a:gd name="T2" fmla="*/ 98 w 171"/>
                <a:gd name="T3" fmla="*/ 13 h 173"/>
                <a:gd name="T4" fmla="*/ 104 w 171"/>
                <a:gd name="T5" fmla="*/ 6 h 173"/>
                <a:gd name="T6" fmla="*/ 112 w 171"/>
                <a:gd name="T7" fmla="*/ 2 h 173"/>
                <a:gd name="T8" fmla="*/ 118 w 171"/>
                <a:gd name="T9" fmla="*/ 0 h 173"/>
                <a:gd name="T10" fmla="*/ 126 w 171"/>
                <a:gd name="T11" fmla="*/ 0 h 173"/>
                <a:gd name="T12" fmla="*/ 135 w 171"/>
                <a:gd name="T13" fmla="*/ 1 h 173"/>
                <a:gd name="T14" fmla="*/ 143 w 171"/>
                <a:gd name="T15" fmla="*/ 3 h 173"/>
                <a:gd name="T16" fmla="*/ 151 w 171"/>
                <a:gd name="T17" fmla="*/ 9 h 173"/>
                <a:gd name="T18" fmla="*/ 156 w 171"/>
                <a:gd name="T19" fmla="*/ 14 h 173"/>
                <a:gd name="T20" fmla="*/ 161 w 171"/>
                <a:gd name="T21" fmla="*/ 22 h 173"/>
                <a:gd name="T22" fmla="*/ 166 w 171"/>
                <a:gd name="T23" fmla="*/ 31 h 173"/>
                <a:gd name="T24" fmla="*/ 168 w 171"/>
                <a:gd name="T25" fmla="*/ 42 h 173"/>
                <a:gd name="T26" fmla="*/ 170 w 171"/>
                <a:gd name="T27" fmla="*/ 51 h 173"/>
                <a:gd name="T28" fmla="*/ 170 w 171"/>
                <a:gd name="T29" fmla="*/ 63 h 173"/>
                <a:gd name="T30" fmla="*/ 168 w 171"/>
                <a:gd name="T31" fmla="*/ 75 h 173"/>
                <a:gd name="T32" fmla="*/ 166 w 171"/>
                <a:gd name="T33" fmla="*/ 87 h 173"/>
                <a:gd name="T34" fmla="*/ 162 w 171"/>
                <a:gd name="T35" fmla="*/ 97 h 173"/>
                <a:gd name="T36" fmla="*/ 159 w 171"/>
                <a:gd name="T37" fmla="*/ 107 h 173"/>
                <a:gd name="T38" fmla="*/ 155 w 171"/>
                <a:gd name="T39" fmla="*/ 117 h 173"/>
                <a:gd name="T40" fmla="*/ 149 w 171"/>
                <a:gd name="T41" fmla="*/ 127 h 173"/>
                <a:gd name="T42" fmla="*/ 142 w 171"/>
                <a:gd name="T43" fmla="*/ 134 h 173"/>
                <a:gd name="T44" fmla="*/ 133 w 171"/>
                <a:gd name="T45" fmla="*/ 146 h 173"/>
                <a:gd name="T46" fmla="*/ 126 w 171"/>
                <a:gd name="T47" fmla="*/ 157 h 173"/>
                <a:gd name="T48" fmla="*/ 110 w 171"/>
                <a:gd name="T49" fmla="*/ 168 h 173"/>
                <a:gd name="T50" fmla="*/ 96 w 171"/>
                <a:gd name="T51" fmla="*/ 172 h 173"/>
                <a:gd name="T52" fmla="*/ 86 w 171"/>
                <a:gd name="T53" fmla="*/ 172 h 173"/>
                <a:gd name="T54" fmla="*/ 78 w 171"/>
                <a:gd name="T55" fmla="*/ 169 h 173"/>
                <a:gd name="T56" fmla="*/ 68 w 171"/>
                <a:gd name="T57" fmla="*/ 170 h 173"/>
                <a:gd name="T58" fmla="*/ 59 w 171"/>
                <a:gd name="T59" fmla="*/ 169 h 173"/>
                <a:gd name="T60" fmla="*/ 50 w 171"/>
                <a:gd name="T61" fmla="*/ 165 h 173"/>
                <a:gd name="T62" fmla="*/ 34 w 171"/>
                <a:gd name="T63" fmla="*/ 144 h 173"/>
                <a:gd name="T64" fmla="*/ 25 w 171"/>
                <a:gd name="T65" fmla="*/ 132 h 173"/>
                <a:gd name="T66" fmla="*/ 20 w 171"/>
                <a:gd name="T67" fmla="*/ 124 h 173"/>
                <a:gd name="T68" fmla="*/ 14 w 171"/>
                <a:gd name="T69" fmla="*/ 113 h 173"/>
                <a:gd name="T70" fmla="*/ 8 w 171"/>
                <a:gd name="T71" fmla="*/ 103 h 173"/>
                <a:gd name="T72" fmla="*/ 3 w 171"/>
                <a:gd name="T73" fmla="*/ 92 h 173"/>
                <a:gd name="T74" fmla="*/ 1 w 171"/>
                <a:gd name="T75" fmla="*/ 82 h 173"/>
                <a:gd name="T76" fmla="*/ 0 w 171"/>
                <a:gd name="T77" fmla="*/ 71 h 173"/>
                <a:gd name="T78" fmla="*/ 0 w 171"/>
                <a:gd name="T79" fmla="*/ 60 h 173"/>
                <a:gd name="T80" fmla="*/ 1 w 171"/>
                <a:gd name="T81" fmla="*/ 48 h 173"/>
                <a:gd name="T82" fmla="*/ 3 w 171"/>
                <a:gd name="T83" fmla="*/ 39 h 173"/>
                <a:gd name="T84" fmla="*/ 7 w 171"/>
                <a:gd name="T85" fmla="*/ 29 h 173"/>
                <a:gd name="T86" fmla="*/ 13 w 171"/>
                <a:gd name="T87" fmla="*/ 21 h 173"/>
                <a:gd name="T88" fmla="*/ 19 w 171"/>
                <a:gd name="T89" fmla="*/ 13 h 173"/>
                <a:gd name="T90" fmla="*/ 27 w 171"/>
                <a:gd name="T91" fmla="*/ 6 h 173"/>
                <a:gd name="T92" fmla="*/ 38 w 171"/>
                <a:gd name="T93" fmla="*/ 2 h 173"/>
                <a:gd name="T94" fmla="*/ 45 w 171"/>
                <a:gd name="T95" fmla="*/ 0 h 173"/>
                <a:gd name="T96" fmla="*/ 55 w 171"/>
                <a:gd name="T97" fmla="*/ 0 h 173"/>
                <a:gd name="T98" fmla="*/ 62 w 171"/>
                <a:gd name="T99" fmla="*/ 2 h 173"/>
                <a:gd name="T100" fmla="*/ 68 w 171"/>
                <a:gd name="T101" fmla="*/ 6 h 173"/>
                <a:gd name="T102" fmla="*/ 74 w 171"/>
                <a:gd name="T103" fmla="*/ 13 h 173"/>
                <a:gd name="T104" fmla="*/ 80 w 171"/>
                <a:gd name="T105" fmla="*/ 15 h 1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3"/>
                <a:gd name="T161" fmla="*/ 171 w 171"/>
                <a:gd name="T162" fmla="*/ 173 h 1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3">
                  <a:moveTo>
                    <a:pt x="86" y="18"/>
                  </a:moveTo>
                  <a:lnTo>
                    <a:pt x="91" y="17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3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7"/>
                  </a:lnTo>
                  <a:lnTo>
                    <a:pt x="166" y="31"/>
                  </a:lnTo>
                  <a:lnTo>
                    <a:pt x="167" y="35"/>
                  </a:lnTo>
                  <a:lnTo>
                    <a:pt x="168" y="42"/>
                  </a:lnTo>
                  <a:lnTo>
                    <a:pt x="168" y="44"/>
                  </a:lnTo>
                  <a:lnTo>
                    <a:pt x="170" y="51"/>
                  </a:lnTo>
                  <a:lnTo>
                    <a:pt x="170" y="55"/>
                  </a:lnTo>
                  <a:lnTo>
                    <a:pt x="170" y="63"/>
                  </a:lnTo>
                  <a:lnTo>
                    <a:pt x="168" y="71"/>
                  </a:lnTo>
                  <a:lnTo>
                    <a:pt x="168" y="75"/>
                  </a:lnTo>
                  <a:lnTo>
                    <a:pt x="167" y="82"/>
                  </a:lnTo>
                  <a:lnTo>
                    <a:pt x="166" y="87"/>
                  </a:lnTo>
                  <a:lnTo>
                    <a:pt x="165" y="92"/>
                  </a:lnTo>
                  <a:lnTo>
                    <a:pt x="162" y="97"/>
                  </a:lnTo>
                  <a:lnTo>
                    <a:pt x="161" y="101"/>
                  </a:lnTo>
                  <a:lnTo>
                    <a:pt x="159" y="107"/>
                  </a:lnTo>
                  <a:lnTo>
                    <a:pt x="156" y="112"/>
                  </a:lnTo>
                  <a:lnTo>
                    <a:pt x="155" y="117"/>
                  </a:lnTo>
                  <a:lnTo>
                    <a:pt x="153" y="123"/>
                  </a:lnTo>
                  <a:lnTo>
                    <a:pt x="149" y="127"/>
                  </a:lnTo>
                  <a:lnTo>
                    <a:pt x="147" y="129"/>
                  </a:lnTo>
                  <a:lnTo>
                    <a:pt x="142" y="134"/>
                  </a:lnTo>
                  <a:lnTo>
                    <a:pt x="138" y="141"/>
                  </a:lnTo>
                  <a:lnTo>
                    <a:pt x="133" y="146"/>
                  </a:lnTo>
                  <a:lnTo>
                    <a:pt x="130" y="152"/>
                  </a:lnTo>
                  <a:lnTo>
                    <a:pt x="126" y="157"/>
                  </a:lnTo>
                  <a:lnTo>
                    <a:pt x="119" y="162"/>
                  </a:lnTo>
                  <a:lnTo>
                    <a:pt x="110" y="168"/>
                  </a:lnTo>
                  <a:lnTo>
                    <a:pt x="102" y="172"/>
                  </a:lnTo>
                  <a:lnTo>
                    <a:pt x="96" y="172"/>
                  </a:lnTo>
                  <a:lnTo>
                    <a:pt x="91" y="172"/>
                  </a:lnTo>
                  <a:lnTo>
                    <a:pt x="86" y="172"/>
                  </a:lnTo>
                  <a:lnTo>
                    <a:pt x="81" y="170"/>
                  </a:lnTo>
                  <a:lnTo>
                    <a:pt x="78" y="169"/>
                  </a:lnTo>
                  <a:lnTo>
                    <a:pt x="73" y="169"/>
                  </a:lnTo>
                  <a:lnTo>
                    <a:pt x="68" y="170"/>
                  </a:lnTo>
                  <a:lnTo>
                    <a:pt x="62" y="170"/>
                  </a:lnTo>
                  <a:lnTo>
                    <a:pt x="59" y="169"/>
                  </a:lnTo>
                  <a:lnTo>
                    <a:pt x="53" y="166"/>
                  </a:lnTo>
                  <a:lnTo>
                    <a:pt x="50" y="165"/>
                  </a:lnTo>
                  <a:lnTo>
                    <a:pt x="44" y="158"/>
                  </a:lnTo>
                  <a:lnTo>
                    <a:pt x="34" y="144"/>
                  </a:lnTo>
                  <a:lnTo>
                    <a:pt x="30" y="137"/>
                  </a:lnTo>
                  <a:lnTo>
                    <a:pt x="25" y="132"/>
                  </a:lnTo>
                  <a:lnTo>
                    <a:pt x="22" y="128"/>
                  </a:lnTo>
                  <a:lnTo>
                    <a:pt x="20" y="124"/>
                  </a:lnTo>
                  <a:lnTo>
                    <a:pt x="16" y="119"/>
                  </a:lnTo>
                  <a:lnTo>
                    <a:pt x="14" y="113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2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1" y="48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5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486" name="Group 122"/>
            <p:cNvGrpSpPr>
              <a:grpSpLocks/>
            </p:cNvGrpSpPr>
            <p:nvPr/>
          </p:nvGrpSpPr>
          <p:grpSpPr bwMode="auto">
            <a:xfrm>
              <a:off x="1555" y="737"/>
              <a:ext cx="154" cy="141"/>
              <a:chOff x="1555" y="737"/>
              <a:chExt cx="154" cy="141"/>
            </a:xfrm>
          </p:grpSpPr>
          <p:sp>
            <p:nvSpPr>
              <p:cNvPr id="18862" name="Oval 123"/>
              <p:cNvSpPr>
                <a:spLocks noChangeArrowheads="1"/>
              </p:cNvSpPr>
              <p:nvPr/>
            </p:nvSpPr>
            <p:spPr bwMode="auto">
              <a:xfrm>
                <a:off x="1631" y="737"/>
                <a:ext cx="78" cy="117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63" name="Oval 124"/>
              <p:cNvSpPr>
                <a:spLocks noChangeArrowheads="1"/>
              </p:cNvSpPr>
              <p:nvPr/>
            </p:nvSpPr>
            <p:spPr bwMode="auto">
              <a:xfrm>
                <a:off x="1555" y="745"/>
                <a:ext cx="90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87" name="Group 125"/>
            <p:cNvGrpSpPr>
              <a:grpSpLocks/>
            </p:cNvGrpSpPr>
            <p:nvPr/>
          </p:nvGrpSpPr>
          <p:grpSpPr bwMode="auto">
            <a:xfrm>
              <a:off x="1660" y="737"/>
              <a:ext cx="35" cy="37"/>
              <a:chOff x="1660" y="737"/>
              <a:chExt cx="35" cy="37"/>
            </a:xfrm>
          </p:grpSpPr>
          <p:sp>
            <p:nvSpPr>
              <p:cNvPr id="18859" name="Oval 126"/>
              <p:cNvSpPr>
                <a:spLocks noChangeArrowheads="1"/>
              </p:cNvSpPr>
              <p:nvPr/>
            </p:nvSpPr>
            <p:spPr bwMode="auto">
              <a:xfrm>
                <a:off x="1660" y="737"/>
                <a:ext cx="35" cy="37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60" name="Oval 127"/>
              <p:cNvSpPr>
                <a:spLocks noChangeArrowheads="1"/>
              </p:cNvSpPr>
              <p:nvPr/>
            </p:nvSpPr>
            <p:spPr bwMode="auto">
              <a:xfrm>
                <a:off x="1677" y="737"/>
                <a:ext cx="18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61" name="Oval 128"/>
              <p:cNvSpPr>
                <a:spLocks noChangeArrowheads="1"/>
              </p:cNvSpPr>
              <p:nvPr/>
            </p:nvSpPr>
            <p:spPr bwMode="auto">
              <a:xfrm>
                <a:off x="1672" y="737"/>
                <a:ext cx="20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88" name="Group 129"/>
            <p:cNvGrpSpPr>
              <a:grpSpLocks/>
            </p:cNvGrpSpPr>
            <p:nvPr/>
          </p:nvGrpSpPr>
          <p:grpSpPr bwMode="auto">
            <a:xfrm>
              <a:off x="1567" y="686"/>
              <a:ext cx="70" cy="39"/>
              <a:chOff x="1567" y="686"/>
              <a:chExt cx="70" cy="39"/>
            </a:xfrm>
          </p:grpSpPr>
          <p:sp>
            <p:nvSpPr>
              <p:cNvPr id="18857" name="Freeform 130"/>
              <p:cNvSpPr>
                <a:spLocks/>
              </p:cNvSpPr>
              <p:nvPr/>
            </p:nvSpPr>
            <p:spPr bwMode="auto">
              <a:xfrm>
                <a:off x="1567" y="686"/>
                <a:ext cx="70" cy="34"/>
              </a:xfrm>
              <a:custGeom>
                <a:avLst/>
                <a:gdLst>
                  <a:gd name="T0" fmla="*/ 0 w 70"/>
                  <a:gd name="T1" fmla="*/ 23 h 34"/>
                  <a:gd name="T2" fmla="*/ 3 w 70"/>
                  <a:gd name="T3" fmla="*/ 19 h 34"/>
                  <a:gd name="T4" fmla="*/ 6 w 70"/>
                  <a:gd name="T5" fmla="*/ 17 h 34"/>
                  <a:gd name="T6" fmla="*/ 8 w 70"/>
                  <a:gd name="T7" fmla="*/ 16 h 34"/>
                  <a:gd name="T8" fmla="*/ 12 w 70"/>
                  <a:gd name="T9" fmla="*/ 16 h 34"/>
                  <a:gd name="T10" fmla="*/ 16 w 70"/>
                  <a:gd name="T11" fmla="*/ 16 h 34"/>
                  <a:gd name="T12" fmla="*/ 18 w 70"/>
                  <a:gd name="T13" fmla="*/ 16 h 34"/>
                  <a:gd name="T14" fmla="*/ 20 w 70"/>
                  <a:gd name="T15" fmla="*/ 19 h 34"/>
                  <a:gd name="T16" fmla="*/ 23 w 70"/>
                  <a:gd name="T17" fmla="*/ 23 h 34"/>
                  <a:gd name="T18" fmla="*/ 27 w 70"/>
                  <a:gd name="T19" fmla="*/ 26 h 34"/>
                  <a:gd name="T20" fmla="*/ 29 w 70"/>
                  <a:gd name="T21" fmla="*/ 30 h 34"/>
                  <a:gd name="T22" fmla="*/ 34 w 70"/>
                  <a:gd name="T23" fmla="*/ 30 h 34"/>
                  <a:gd name="T24" fmla="*/ 36 w 70"/>
                  <a:gd name="T25" fmla="*/ 33 h 34"/>
                  <a:gd name="T26" fmla="*/ 40 w 70"/>
                  <a:gd name="T27" fmla="*/ 33 h 34"/>
                  <a:gd name="T28" fmla="*/ 45 w 70"/>
                  <a:gd name="T29" fmla="*/ 33 h 34"/>
                  <a:gd name="T30" fmla="*/ 51 w 70"/>
                  <a:gd name="T31" fmla="*/ 33 h 34"/>
                  <a:gd name="T32" fmla="*/ 55 w 70"/>
                  <a:gd name="T33" fmla="*/ 33 h 34"/>
                  <a:gd name="T34" fmla="*/ 60 w 70"/>
                  <a:gd name="T35" fmla="*/ 31 h 34"/>
                  <a:gd name="T36" fmla="*/ 64 w 70"/>
                  <a:gd name="T37" fmla="*/ 30 h 34"/>
                  <a:gd name="T38" fmla="*/ 66 w 70"/>
                  <a:gd name="T39" fmla="*/ 30 h 34"/>
                  <a:gd name="T40" fmla="*/ 69 w 70"/>
                  <a:gd name="T41" fmla="*/ 30 h 34"/>
                  <a:gd name="T42" fmla="*/ 66 w 70"/>
                  <a:gd name="T43" fmla="*/ 19 h 34"/>
                  <a:gd name="T44" fmla="*/ 65 w 70"/>
                  <a:gd name="T45" fmla="*/ 15 h 34"/>
                  <a:gd name="T46" fmla="*/ 64 w 70"/>
                  <a:gd name="T47" fmla="*/ 11 h 34"/>
                  <a:gd name="T48" fmla="*/ 62 w 70"/>
                  <a:gd name="T49" fmla="*/ 8 h 34"/>
                  <a:gd name="T50" fmla="*/ 59 w 70"/>
                  <a:gd name="T51" fmla="*/ 5 h 34"/>
                  <a:gd name="T52" fmla="*/ 55 w 70"/>
                  <a:gd name="T53" fmla="*/ 2 h 34"/>
                  <a:gd name="T54" fmla="*/ 51 w 70"/>
                  <a:gd name="T55" fmla="*/ 1 h 34"/>
                  <a:gd name="T56" fmla="*/ 43 w 70"/>
                  <a:gd name="T57" fmla="*/ 0 h 34"/>
                  <a:gd name="T58" fmla="*/ 36 w 70"/>
                  <a:gd name="T59" fmla="*/ 0 h 34"/>
                  <a:gd name="T60" fmla="*/ 29 w 70"/>
                  <a:gd name="T61" fmla="*/ 1 h 34"/>
                  <a:gd name="T62" fmla="*/ 25 w 70"/>
                  <a:gd name="T63" fmla="*/ 2 h 34"/>
                  <a:gd name="T64" fmla="*/ 19 w 70"/>
                  <a:gd name="T65" fmla="*/ 4 h 34"/>
                  <a:gd name="T66" fmla="*/ 16 w 70"/>
                  <a:gd name="T67" fmla="*/ 6 h 34"/>
                  <a:gd name="T68" fmla="*/ 11 w 70"/>
                  <a:gd name="T69" fmla="*/ 9 h 34"/>
                  <a:gd name="T70" fmla="*/ 7 w 70"/>
                  <a:gd name="T71" fmla="*/ 12 h 34"/>
                  <a:gd name="T72" fmla="*/ 4 w 70"/>
                  <a:gd name="T73" fmla="*/ 16 h 34"/>
                  <a:gd name="T74" fmla="*/ 0 w 70"/>
                  <a:gd name="T75" fmla="*/ 23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0"/>
                  <a:gd name="T115" fmla="*/ 0 h 34"/>
                  <a:gd name="T116" fmla="*/ 70 w 70"/>
                  <a:gd name="T117" fmla="*/ 34 h 3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0" h="34">
                    <a:moveTo>
                      <a:pt x="0" y="23"/>
                    </a:moveTo>
                    <a:lnTo>
                      <a:pt x="3" y="19"/>
                    </a:lnTo>
                    <a:lnTo>
                      <a:pt x="6" y="17"/>
                    </a:lnTo>
                    <a:lnTo>
                      <a:pt x="8" y="16"/>
                    </a:lnTo>
                    <a:lnTo>
                      <a:pt x="12" y="16"/>
                    </a:lnTo>
                    <a:lnTo>
                      <a:pt x="16" y="16"/>
                    </a:lnTo>
                    <a:lnTo>
                      <a:pt x="18" y="16"/>
                    </a:lnTo>
                    <a:lnTo>
                      <a:pt x="20" y="19"/>
                    </a:lnTo>
                    <a:lnTo>
                      <a:pt x="23" y="23"/>
                    </a:lnTo>
                    <a:lnTo>
                      <a:pt x="27" y="26"/>
                    </a:lnTo>
                    <a:lnTo>
                      <a:pt x="29" y="30"/>
                    </a:lnTo>
                    <a:lnTo>
                      <a:pt x="34" y="30"/>
                    </a:lnTo>
                    <a:lnTo>
                      <a:pt x="36" y="33"/>
                    </a:lnTo>
                    <a:lnTo>
                      <a:pt x="40" y="33"/>
                    </a:lnTo>
                    <a:lnTo>
                      <a:pt x="45" y="33"/>
                    </a:lnTo>
                    <a:lnTo>
                      <a:pt x="51" y="33"/>
                    </a:lnTo>
                    <a:lnTo>
                      <a:pt x="55" y="33"/>
                    </a:lnTo>
                    <a:lnTo>
                      <a:pt x="60" y="31"/>
                    </a:lnTo>
                    <a:lnTo>
                      <a:pt x="64" y="30"/>
                    </a:lnTo>
                    <a:lnTo>
                      <a:pt x="66" y="30"/>
                    </a:lnTo>
                    <a:lnTo>
                      <a:pt x="69" y="30"/>
                    </a:lnTo>
                    <a:lnTo>
                      <a:pt x="66" y="19"/>
                    </a:lnTo>
                    <a:lnTo>
                      <a:pt x="65" y="15"/>
                    </a:lnTo>
                    <a:lnTo>
                      <a:pt x="64" y="11"/>
                    </a:lnTo>
                    <a:lnTo>
                      <a:pt x="62" y="8"/>
                    </a:lnTo>
                    <a:lnTo>
                      <a:pt x="59" y="5"/>
                    </a:lnTo>
                    <a:lnTo>
                      <a:pt x="55" y="2"/>
                    </a:lnTo>
                    <a:lnTo>
                      <a:pt x="51" y="1"/>
                    </a:lnTo>
                    <a:lnTo>
                      <a:pt x="43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6" y="6"/>
                    </a:lnTo>
                    <a:lnTo>
                      <a:pt x="11" y="9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58" name="Freeform 131"/>
              <p:cNvSpPr>
                <a:spLocks/>
              </p:cNvSpPr>
              <p:nvPr/>
            </p:nvSpPr>
            <p:spPr bwMode="auto">
              <a:xfrm>
                <a:off x="1567" y="699"/>
                <a:ext cx="70" cy="26"/>
              </a:xfrm>
              <a:custGeom>
                <a:avLst/>
                <a:gdLst>
                  <a:gd name="T0" fmla="*/ 0 w 70"/>
                  <a:gd name="T1" fmla="*/ 14 h 26"/>
                  <a:gd name="T2" fmla="*/ 3 w 70"/>
                  <a:gd name="T3" fmla="*/ 10 h 26"/>
                  <a:gd name="T4" fmla="*/ 6 w 70"/>
                  <a:gd name="T5" fmla="*/ 9 h 26"/>
                  <a:gd name="T6" fmla="*/ 8 w 70"/>
                  <a:gd name="T7" fmla="*/ 7 h 26"/>
                  <a:gd name="T8" fmla="*/ 12 w 70"/>
                  <a:gd name="T9" fmla="*/ 7 h 26"/>
                  <a:gd name="T10" fmla="*/ 16 w 70"/>
                  <a:gd name="T11" fmla="*/ 7 h 26"/>
                  <a:gd name="T12" fmla="*/ 18 w 70"/>
                  <a:gd name="T13" fmla="*/ 7 h 26"/>
                  <a:gd name="T14" fmla="*/ 20 w 70"/>
                  <a:gd name="T15" fmla="*/ 10 h 26"/>
                  <a:gd name="T16" fmla="*/ 23 w 70"/>
                  <a:gd name="T17" fmla="*/ 14 h 26"/>
                  <a:gd name="T18" fmla="*/ 27 w 70"/>
                  <a:gd name="T19" fmla="*/ 17 h 26"/>
                  <a:gd name="T20" fmla="*/ 28 w 70"/>
                  <a:gd name="T21" fmla="*/ 21 h 26"/>
                  <a:gd name="T22" fmla="*/ 34 w 70"/>
                  <a:gd name="T23" fmla="*/ 21 h 26"/>
                  <a:gd name="T24" fmla="*/ 36 w 70"/>
                  <a:gd name="T25" fmla="*/ 25 h 26"/>
                  <a:gd name="T26" fmla="*/ 40 w 70"/>
                  <a:gd name="T27" fmla="*/ 25 h 26"/>
                  <a:gd name="T28" fmla="*/ 45 w 70"/>
                  <a:gd name="T29" fmla="*/ 25 h 26"/>
                  <a:gd name="T30" fmla="*/ 51 w 70"/>
                  <a:gd name="T31" fmla="*/ 25 h 26"/>
                  <a:gd name="T32" fmla="*/ 55 w 70"/>
                  <a:gd name="T33" fmla="*/ 25 h 26"/>
                  <a:gd name="T34" fmla="*/ 60 w 70"/>
                  <a:gd name="T35" fmla="*/ 23 h 26"/>
                  <a:gd name="T36" fmla="*/ 64 w 70"/>
                  <a:gd name="T37" fmla="*/ 21 h 26"/>
                  <a:gd name="T38" fmla="*/ 66 w 70"/>
                  <a:gd name="T39" fmla="*/ 21 h 26"/>
                  <a:gd name="T40" fmla="*/ 69 w 70"/>
                  <a:gd name="T41" fmla="*/ 21 h 26"/>
                  <a:gd name="T42" fmla="*/ 66 w 70"/>
                  <a:gd name="T43" fmla="*/ 18 h 26"/>
                  <a:gd name="T44" fmla="*/ 64 w 70"/>
                  <a:gd name="T45" fmla="*/ 17 h 26"/>
                  <a:gd name="T46" fmla="*/ 62 w 70"/>
                  <a:gd name="T47" fmla="*/ 14 h 26"/>
                  <a:gd name="T48" fmla="*/ 57 w 70"/>
                  <a:gd name="T49" fmla="*/ 10 h 26"/>
                  <a:gd name="T50" fmla="*/ 54 w 70"/>
                  <a:gd name="T51" fmla="*/ 7 h 26"/>
                  <a:gd name="T52" fmla="*/ 49 w 70"/>
                  <a:gd name="T53" fmla="*/ 4 h 26"/>
                  <a:gd name="T54" fmla="*/ 44 w 70"/>
                  <a:gd name="T55" fmla="*/ 3 h 26"/>
                  <a:gd name="T56" fmla="*/ 40 w 70"/>
                  <a:gd name="T57" fmla="*/ 3 h 26"/>
                  <a:gd name="T58" fmla="*/ 34 w 70"/>
                  <a:gd name="T59" fmla="*/ 1 h 26"/>
                  <a:gd name="T60" fmla="*/ 28 w 70"/>
                  <a:gd name="T61" fmla="*/ 1 h 26"/>
                  <a:gd name="T62" fmla="*/ 22 w 70"/>
                  <a:gd name="T63" fmla="*/ 0 h 26"/>
                  <a:gd name="T64" fmla="*/ 17 w 70"/>
                  <a:gd name="T65" fmla="*/ 1 h 26"/>
                  <a:gd name="T66" fmla="*/ 12 w 70"/>
                  <a:gd name="T67" fmla="*/ 3 h 26"/>
                  <a:gd name="T68" fmla="*/ 8 w 70"/>
                  <a:gd name="T69" fmla="*/ 6 h 26"/>
                  <a:gd name="T70" fmla="*/ 4 w 70"/>
                  <a:gd name="T71" fmla="*/ 7 h 26"/>
                  <a:gd name="T72" fmla="*/ 0 w 70"/>
                  <a:gd name="T73" fmla="*/ 14 h 2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0"/>
                  <a:gd name="T112" fmla="*/ 0 h 26"/>
                  <a:gd name="T113" fmla="*/ 70 w 70"/>
                  <a:gd name="T114" fmla="*/ 26 h 2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0" h="26">
                    <a:moveTo>
                      <a:pt x="0" y="14"/>
                    </a:moveTo>
                    <a:lnTo>
                      <a:pt x="3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2" y="7"/>
                    </a:lnTo>
                    <a:lnTo>
                      <a:pt x="16" y="7"/>
                    </a:lnTo>
                    <a:lnTo>
                      <a:pt x="18" y="7"/>
                    </a:lnTo>
                    <a:lnTo>
                      <a:pt x="20" y="10"/>
                    </a:lnTo>
                    <a:lnTo>
                      <a:pt x="23" y="14"/>
                    </a:lnTo>
                    <a:lnTo>
                      <a:pt x="27" y="17"/>
                    </a:lnTo>
                    <a:lnTo>
                      <a:pt x="28" y="21"/>
                    </a:lnTo>
                    <a:lnTo>
                      <a:pt x="34" y="21"/>
                    </a:lnTo>
                    <a:lnTo>
                      <a:pt x="36" y="25"/>
                    </a:lnTo>
                    <a:lnTo>
                      <a:pt x="40" y="25"/>
                    </a:lnTo>
                    <a:lnTo>
                      <a:pt x="45" y="25"/>
                    </a:lnTo>
                    <a:lnTo>
                      <a:pt x="51" y="25"/>
                    </a:lnTo>
                    <a:lnTo>
                      <a:pt x="55" y="25"/>
                    </a:lnTo>
                    <a:lnTo>
                      <a:pt x="60" y="23"/>
                    </a:lnTo>
                    <a:lnTo>
                      <a:pt x="64" y="21"/>
                    </a:lnTo>
                    <a:lnTo>
                      <a:pt x="66" y="21"/>
                    </a:lnTo>
                    <a:lnTo>
                      <a:pt x="69" y="21"/>
                    </a:lnTo>
                    <a:lnTo>
                      <a:pt x="66" y="18"/>
                    </a:lnTo>
                    <a:lnTo>
                      <a:pt x="64" y="17"/>
                    </a:lnTo>
                    <a:lnTo>
                      <a:pt x="62" y="14"/>
                    </a:lnTo>
                    <a:lnTo>
                      <a:pt x="57" y="10"/>
                    </a:lnTo>
                    <a:lnTo>
                      <a:pt x="54" y="7"/>
                    </a:lnTo>
                    <a:lnTo>
                      <a:pt x="49" y="4"/>
                    </a:lnTo>
                    <a:lnTo>
                      <a:pt x="44" y="3"/>
                    </a:lnTo>
                    <a:lnTo>
                      <a:pt x="40" y="3"/>
                    </a:lnTo>
                    <a:lnTo>
                      <a:pt x="34" y="1"/>
                    </a:lnTo>
                    <a:lnTo>
                      <a:pt x="28" y="1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4" y="7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89" name="Group 132"/>
            <p:cNvGrpSpPr>
              <a:grpSpLocks/>
            </p:cNvGrpSpPr>
            <p:nvPr/>
          </p:nvGrpSpPr>
          <p:grpSpPr bwMode="auto">
            <a:xfrm>
              <a:off x="1542" y="732"/>
              <a:ext cx="185" cy="185"/>
              <a:chOff x="1542" y="732"/>
              <a:chExt cx="185" cy="185"/>
            </a:xfrm>
          </p:grpSpPr>
          <p:sp>
            <p:nvSpPr>
              <p:cNvPr id="18855" name="Freeform 133"/>
              <p:cNvSpPr>
                <a:spLocks/>
              </p:cNvSpPr>
              <p:nvPr/>
            </p:nvSpPr>
            <p:spPr bwMode="auto">
              <a:xfrm>
                <a:off x="1610" y="891"/>
                <a:ext cx="39" cy="26"/>
              </a:xfrm>
              <a:custGeom>
                <a:avLst/>
                <a:gdLst>
                  <a:gd name="T0" fmla="*/ 16 w 39"/>
                  <a:gd name="T1" fmla="*/ 0 h 26"/>
                  <a:gd name="T2" fmla="*/ 15 w 39"/>
                  <a:gd name="T3" fmla="*/ 9 h 26"/>
                  <a:gd name="T4" fmla="*/ 15 w 39"/>
                  <a:gd name="T5" fmla="*/ 11 h 26"/>
                  <a:gd name="T6" fmla="*/ 14 w 39"/>
                  <a:gd name="T7" fmla="*/ 15 h 26"/>
                  <a:gd name="T8" fmla="*/ 13 w 39"/>
                  <a:gd name="T9" fmla="*/ 17 h 26"/>
                  <a:gd name="T10" fmla="*/ 10 w 39"/>
                  <a:gd name="T11" fmla="*/ 19 h 26"/>
                  <a:gd name="T12" fmla="*/ 9 w 39"/>
                  <a:gd name="T13" fmla="*/ 19 h 26"/>
                  <a:gd name="T14" fmla="*/ 5 w 39"/>
                  <a:gd name="T15" fmla="*/ 19 h 26"/>
                  <a:gd name="T16" fmla="*/ 3 w 39"/>
                  <a:gd name="T17" fmla="*/ 21 h 26"/>
                  <a:gd name="T18" fmla="*/ 0 w 39"/>
                  <a:gd name="T19" fmla="*/ 23 h 26"/>
                  <a:gd name="T20" fmla="*/ 4 w 39"/>
                  <a:gd name="T21" fmla="*/ 23 h 26"/>
                  <a:gd name="T22" fmla="*/ 8 w 39"/>
                  <a:gd name="T23" fmla="*/ 23 h 26"/>
                  <a:gd name="T24" fmla="*/ 14 w 39"/>
                  <a:gd name="T25" fmla="*/ 23 h 26"/>
                  <a:gd name="T26" fmla="*/ 19 w 39"/>
                  <a:gd name="T27" fmla="*/ 23 h 26"/>
                  <a:gd name="T28" fmla="*/ 22 w 39"/>
                  <a:gd name="T29" fmla="*/ 23 h 26"/>
                  <a:gd name="T30" fmla="*/ 28 w 39"/>
                  <a:gd name="T31" fmla="*/ 25 h 26"/>
                  <a:gd name="T32" fmla="*/ 34 w 39"/>
                  <a:gd name="T33" fmla="*/ 23 h 26"/>
                  <a:gd name="T34" fmla="*/ 38 w 39"/>
                  <a:gd name="T35" fmla="*/ 23 h 26"/>
                  <a:gd name="T36" fmla="*/ 29 w 39"/>
                  <a:gd name="T37" fmla="*/ 21 h 26"/>
                  <a:gd name="T38" fmla="*/ 26 w 39"/>
                  <a:gd name="T39" fmla="*/ 19 h 26"/>
                  <a:gd name="T40" fmla="*/ 23 w 39"/>
                  <a:gd name="T41" fmla="*/ 19 h 26"/>
                  <a:gd name="T42" fmla="*/ 22 w 39"/>
                  <a:gd name="T43" fmla="*/ 17 h 26"/>
                  <a:gd name="T44" fmla="*/ 20 w 39"/>
                  <a:gd name="T45" fmla="*/ 15 h 26"/>
                  <a:gd name="T46" fmla="*/ 20 w 39"/>
                  <a:gd name="T47" fmla="*/ 13 h 26"/>
                  <a:gd name="T48" fmla="*/ 19 w 39"/>
                  <a:gd name="T49" fmla="*/ 11 h 26"/>
                  <a:gd name="T50" fmla="*/ 17 w 39"/>
                  <a:gd name="T51" fmla="*/ 9 h 26"/>
                  <a:gd name="T52" fmla="*/ 16 w 39"/>
                  <a:gd name="T53" fmla="*/ 0 h 2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6"/>
                  <a:gd name="T83" fmla="*/ 39 w 39"/>
                  <a:gd name="T84" fmla="*/ 26 h 2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6">
                    <a:moveTo>
                      <a:pt x="16" y="0"/>
                    </a:moveTo>
                    <a:lnTo>
                      <a:pt x="15" y="9"/>
                    </a:lnTo>
                    <a:lnTo>
                      <a:pt x="15" y="11"/>
                    </a:lnTo>
                    <a:lnTo>
                      <a:pt x="14" y="15"/>
                    </a:lnTo>
                    <a:lnTo>
                      <a:pt x="13" y="17"/>
                    </a:lnTo>
                    <a:lnTo>
                      <a:pt x="10" y="19"/>
                    </a:lnTo>
                    <a:lnTo>
                      <a:pt x="9" y="19"/>
                    </a:lnTo>
                    <a:lnTo>
                      <a:pt x="5" y="19"/>
                    </a:lnTo>
                    <a:lnTo>
                      <a:pt x="3" y="21"/>
                    </a:lnTo>
                    <a:lnTo>
                      <a:pt x="0" y="23"/>
                    </a:lnTo>
                    <a:lnTo>
                      <a:pt x="4" y="23"/>
                    </a:lnTo>
                    <a:lnTo>
                      <a:pt x="8" y="23"/>
                    </a:lnTo>
                    <a:lnTo>
                      <a:pt x="14" y="23"/>
                    </a:lnTo>
                    <a:lnTo>
                      <a:pt x="19" y="23"/>
                    </a:lnTo>
                    <a:lnTo>
                      <a:pt x="22" y="23"/>
                    </a:lnTo>
                    <a:lnTo>
                      <a:pt x="28" y="25"/>
                    </a:lnTo>
                    <a:lnTo>
                      <a:pt x="34" y="23"/>
                    </a:lnTo>
                    <a:lnTo>
                      <a:pt x="38" y="23"/>
                    </a:lnTo>
                    <a:lnTo>
                      <a:pt x="29" y="21"/>
                    </a:lnTo>
                    <a:lnTo>
                      <a:pt x="26" y="19"/>
                    </a:lnTo>
                    <a:lnTo>
                      <a:pt x="23" y="19"/>
                    </a:lnTo>
                    <a:lnTo>
                      <a:pt x="22" y="17"/>
                    </a:lnTo>
                    <a:lnTo>
                      <a:pt x="20" y="15"/>
                    </a:lnTo>
                    <a:lnTo>
                      <a:pt x="20" y="13"/>
                    </a:lnTo>
                    <a:lnTo>
                      <a:pt x="19" y="11"/>
                    </a:lnTo>
                    <a:lnTo>
                      <a:pt x="17" y="9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56" name="Freeform 134"/>
              <p:cNvSpPr>
                <a:spLocks/>
              </p:cNvSpPr>
              <p:nvPr/>
            </p:nvSpPr>
            <p:spPr bwMode="auto">
              <a:xfrm>
                <a:off x="1542" y="732"/>
                <a:ext cx="185" cy="185"/>
              </a:xfrm>
              <a:custGeom>
                <a:avLst/>
                <a:gdLst>
                  <a:gd name="T0" fmla="*/ 98 w 185"/>
                  <a:gd name="T1" fmla="*/ 18 h 185"/>
                  <a:gd name="T2" fmla="*/ 108 w 185"/>
                  <a:gd name="T3" fmla="*/ 14 h 185"/>
                  <a:gd name="T4" fmla="*/ 114 w 185"/>
                  <a:gd name="T5" fmla="*/ 7 h 185"/>
                  <a:gd name="T6" fmla="*/ 121 w 185"/>
                  <a:gd name="T7" fmla="*/ 2 h 185"/>
                  <a:gd name="T8" fmla="*/ 128 w 185"/>
                  <a:gd name="T9" fmla="*/ 1 h 185"/>
                  <a:gd name="T10" fmla="*/ 137 w 185"/>
                  <a:gd name="T11" fmla="*/ 0 h 185"/>
                  <a:gd name="T12" fmla="*/ 146 w 185"/>
                  <a:gd name="T13" fmla="*/ 1 h 185"/>
                  <a:gd name="T14" fmla="*/ 155 w 185"/>
                  <a:gd name="T15" fmla="*/ 5 h 185"/>
                  <a:gd name="T16" fmla="*/ 163 w 185"/>
                  <a:gd name="T17" fmla="*/ 10 h 185"/>
                  <a:gd name="T18" fmla="*/ 169 w 185"/>
                  <a:gd name="T19" fmla="*/ 17 h 185"/>
                  <a:gd name="T20" fmla="*/ 175 w 185"/>
                  <a:gd name="T21" fmla="*/ 24 h 185"/>
                  <a:gd name="T22" fmla="*/ 179 w 185"/>
                  <a:gd name="T23" fmla="*/ 35 h 185"/>
                  <a:gd name="T24" fmla="*/ 182 w 185"/>
                  <a:gd name="T25" fmla="*/ 44 h 185"/>
                  <a:gd name="T26" fmla="*/ 184 w 185"/>
                  <a:gd name="T27" fmla="*/ 56 h 185"/>
                  <a:gd name="T28" fmla="*/ 184 w 185"/>
                  <a:gd name="T29" fmla="*/ 68 h 185"/>
                  <a:gd name="T30" fmla="*/ 182 w 185"/>
                  <a:gd name="T31" fmla="*/ 82 h 185"/>
                  <a:gd name="T32" fmla="*/ 180 w 185"/>
                  <a:gd name="T33" fmla="*/ 93 h 185"/>
                  <a:gd name="T34" fmla="*/ 176 w 185"/>
                  <a:gd name="T35" fmla="*/ 103 h 185"/>
                  <a:gd name="T36" fmla="*/ 173 w 185"/>
                  <a:gd name="T37" fmla="*/ 114 h 185"/>
                  <a:gd name="T38" fmla="*/ 167 w 185"/>
                  <a:gd name="T39" fmla="*/ 126 h 185"/>
                  <a:gd name="T40" fmla="*/ 161 w 185"/>
                  <a:gd name="T41" fmla="*/ 135 h 185"/>
                  <a:gd name="T42" fmla="*/ 153 w 185"/>
                  <a:gd name="T43" fmla="*/ 144 h 185"/>
                  <a:gd name="T44" fmla="*/ 145 w 185"/>
                  <a:gd name="T45" fmla="*/ 156 h 185"/>
                  <a:gd name="T46" fmla="*/ 135 w 185"/>
                  <a:gd name="T47" fmla="*/ 168 h 185"/>
                  <a:gd name="T48" fmla="*/ 120 w 185"/>
                  <a:gd name="T49" fmla="*/ 180 h 185"/>
                  <a:gd name="T50" fmla="*/ 104 w 185"/>
                  <a:gd name="T51" fmla="*/ 184 h 185"/>
                  <a:gd name="T52" fmla="*/ 93 w 185"/>
                  <a:gd name="T53" fmla="*/ 184 h 185"/>
                  <a:gd name="T54" fmla="*/ 85 w 185"/>
                  <a:gd name="T55" fmla="*/ 181 h 185"/>
                  <a:gd name="T56" fmla="*/ 74 w 185"/>
                  <a:gd name="T57" fmla="*/ 182 h 185"/>
                  <a:gd name="T58" fmla="*/ 63 w 185"/>
                  <a:gd name="T59" fmla="*/ 181 h 185"/>
                  <a:gd name="T60" fmla="*/ 55 w 185"/>
                  <a:gd name="T61" fmla="*/ 177 h 185"/>
                  <a:gd name="T62" fmla="*/ 38 w 185"/>
                  <a:gd name="T63" fmla="*/ 153 h 185"/>
                  <a:gd name="T64" fmla="*/ 28 w 185"/>
                  <a:gd name="T65" fmla="*/ 141 h 185"/>
                  <a:gd name="T66" fmla="*/ 22 w 185"/>
                  <a:gd name="T67" fmla="*/ 131 h 185"/>
                  <a:gd name="T68" fmla="*/ 15 w 185"/>
                  <a:gd name="T69" fmla="*/ 120 h 185"/>
                  <a:gd name="T70" fmla="*/ 9 w 185"/>
                  <a:gd name="T71" fmla="*/ 110 h 185"/>
                  <a:gd name="T72" fmla="*/ 4 w 185"/>
                  <a:gd name="T73" fmla="*/ 98 h 185"/>
                  <a:gd name="T74" fmla="*/ 2 w 185"/>
                  <a:gd name="T75" fmla="*/ 88 h 185"/>
                  <a:gd name="T76" fmla="*/ 1 w 185"/>
                  <a:gd name="T77" fmla="*/ 77 h 185"/>
                  <a:gd name="T78" fmla="*/ 1 w 185"/>
                  <a:gd name="T79" fmla="*/ 65 h 185"/>
                  <a:gd name="T80" fmla="*/ 2 w 185"/>
                  <a:gd name="T81" fmla="*/ 53 h 185"/>
                  <a:gd name="T82" fmla="*/ 4 w 185"/>
                  <a:gd name="T83" fmla="*/ 42 h 185"/>
                  <a:gd name="T84" fmla="*/ 8 w 185"/>
                  <a:gd name="T85" fmla="*/ 31 h 185"/>
                  <a:gd name="T86" fmla="*/ 14 w 185"/>
                  <a:gd name="T87" fmla="*/ 23 h 185"/>
                  <a:gd name="T88" fmla="*/ 21 w 185"/>
                  <a:gd name="T89" fmla="*/ 14 h 185"/>
                  <a:gd name="T90" fmla="*/ 31 w 185"/>
                  <a:gd name="T91" fmla="*/ 7 h 185"/>
                  <a:gd name="T92" fmla="*/ 42 w 185"/>
                  <a:gd name="T93" fmla="*/ 2 h 185"/>
                  <a:gd name="T94" fmla="*/ 50 w 185"/>
                  <a:gd name="T95" fmla="*/ 0 h 185"/>
                  <a:gd name="T96" fmla="*/ 60 w 185"/>
                  <a:gd name="T97" fmla="*/ 1 h 185"/>
                  <a:gd name="T98" fmla="*/ 68 w 185"/>
                  <a:gd name="T99" fmla="*/ 3 h 185"/>
                  <a:gd name="T100" fmla="*/ 74 w 185"/>
                  <a:gd name="T101" fmla="*/ 7 h 185"/>
                  <a:gd name="T102" fmla="*/ 81 w 185"/>
                  <a:gd name="T103" fmla="*/ 14 h 185"/>
                  <a:gd name="T104" fmla="*/ 87 w 185"/>
                  <a:gd name="T105" fmla="*/ 18 h 18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5"/>
                  <a:gd name="T160" fmla="*/ 0 h 185"/>
                  <a:gd name="T161" fmla="*/ 185 w 185"/>
                  <a:gd name="T162" fmla="*/ 185 h 18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5" h="185">
                    <a:moveTo>
                      <a:pt x="93" y="19"/>
                    </a:moveTo>
                    <a:lnTo>
                      <a:pt x="98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0" y="10"/>
                    </a:lnTo>
                    <a:lnTo>
                      <a:pt x="114" y="7"/>
                    </a:lnTo>
                    <a:lnTo>
                      <a:pt x="117" y="3"/>
                    </a:lnTo>
                    <a:lnTo>
                      <a:pt x="121" y="2"/>
                    </a:lnTo>
                    <a:lnTo>
                      <a:pt x="125" y="1"/>
                    </a:lnTo>
                    <a:lnTo>
                      <a:pt x="128" y="1"/>
                    </a:lnTo>
                    <a:lnTo>
                      <a:pt x="132" y="0"/>
                    </a:lnTo>
                    <a:lnTo>
                      <a:pt x="137" y="0"/>
                    </a:lnTo>
                    <a:lnTo>
                      <a:pt x="141" y="1"/>
                    </a:lnTo>
                    <a:lnTo>
                      <a:pt x="146" y="1"/>
                    </a:lnTo>
                    <a:lnTo>
                      <a:pt x="150" y="2"/>
                    </a:lnTo>
                    <a:lnTo>
                      <a:pt x="155" y="5"/>
                    </a:lnTo>
                    <a:lnTo>
                      <a:pt x="158" y="6"/>
                    </a:lnTo>
                    <a:lnTo>
                      <a:pt x="163" y="10"/>
                    </a:lnTo>
                    <a:lnTo>
                      <a:pt x="165" y="13"/>
                    </a:lnTo>
                    <a:lnTo>
                      <a:pt x="169" y="17"/>
                    </a:lnTo>
                    <a:lnTo>
                      <a:pt x="171" y="21"/>
                    </a:lnTo>
                    <a:lnTo>
                      <a:pt x="175" y="24"/>
                    </a:lnTo>
                    <a:lnTo>
                      <a:pt x="177" y="30"/>
                    </a:lnTo>
                    <a:lnTo>
                      <a:pt x="179" y="35"/>
                    </a:lnTo>
                    <a:lnTo>
                      <a:pt x="180" y="39"/>
                    </a:lnTo>
                    <a:lnTo>
                      <a:pt x="182" y="44"/>
                    </a:lnTo>
                    <a:lnTo>
                      <a:pt x="182" y="49"/>
                    </a:lnTo>
                    <a:lnTo>
                      <a:pt x="184" y="56"/>
                    </a:lnTo>
                    <a:lnTo>
                      <a:pt x="184" y="60"/>
                    </a:lnTo>
                    <a:lnTo>
                      <a:pt x="184" y="68"/>
                    </a:lnTo>
                    <a:lnTo>
                      <a:pt x="182" y="76"/>
                    </a:lnTo>
                    <a:lnTo>
                      <a:pt x="182" y="82"/>
                    </a:lnTo>
                    <a:lnTo>
                      <a:pt x="181" y="89"/>
                    </a:lnTo>
                    <a:lnTo>
                      <a:pt x="180" y="93"/>
                    </a:lnTo>
                    <a:lnTo>
                      <a:pt x="179" y="98"/>
                    </a:lnTo>
                    <a:lnTo>
                      <a:pt x="176" y="103"/>
                    </a:lnTo>
                    <a:lnTo>
                      <a:pt x="175" y="109"/>
                    </a:lnTo>
                    <a:lnTo>
                      <a:pt x="173" y="114"/>
                    </a:lnTo>
                    <a:lnTo>
                      <a:pt x="170" y="120"/>
                    </a:lnTo>
                    <a:lnTo>
                      <a:pt x="167" y="126"/>
                    </a:lnTo>
                    <a:lnTo>
                      <a:pt x="164" y="131"/>
                    </a:lnTo>
                    <a:lnTo>
                      <a:pt x="161" y="135"/>
                    </a:lnTo>
                    <a:lnTo>
                      <a:pt x="158" y="139"/>
                    </a:lnTo>
                    <a:lnTo>
                      <a:pt x="153" y="144"/>
                    </a:lnTo>
                    <a:lnTo>
                      <a:pt x="150" y="151"/>
                    </a:lnTo>
                    <a:lnTo>
                      <a:pt x="145" y="156"/>
                    </a:lnTo>
                    <a:lnTo>
                      <a:pt x="141" y="161"/>
                    </a:lnTo>
                    <a:lnTo>
                      <a:pt x="135" y="168"/>
                    </a:lnTo>
                    <a:lnTo>
                      <a:pt x="129" y="174"/>
                    </a:lnTo>
                    <a:lnTo>
                      <a:pt x="120" y="180"/>
                    </a:lnTo>
                    <a:lnTo>
                      <a:pt x="111" y="184"/>
                    </a:lnTo>
                    <a:lnTo>
                      <a:pt x="104" y="184"/>
                    </a:lnTo>
                    <a:lnTo>
                      <a:pt x="99" y="184"/>
                    </a:lnTo>
                    <a:lnTo>
                      <a:pt x="93" y="184"/>
                    </a:lnTo>
                    <a:lnTo>
                      <a:pt x="90" y="182"/>
                    </a:lnTo>
                    <a:lnTo>
                      <a:pt x="85" y="181"/>
                    </a:lnTo>
                    <a:lnTo>
                      <a:pt x="80" y="181"/>
                    </a:lnTo>
                    <a:lnTo>
                      <a:pt x="74" y="182"/>
                    </a:lnTo>
                    <a:lnTo>
                      <a:pt x="68" y="182"/>
                    </a:lnTo>
                    <a:lnTo>
                      <a:pt x="63" y="181"/>
                    </a:lnTo>
                    <a:lnTo>
                      <a:pt x="58" y="178"/>
                    </a:lnTo>
                    <a:lnTo>
                      <a:pt x="55" y="177"/>
                    </a:lnTo>
                    <a:lnTo>
                      <a:pt x="49" y="170"/>
                    </a:lnTo>
                    <a:lnTo>
                      <a:pt x="38" y="153"/>
                    </a:lnTo>
                    <a:lnTo>
                      <a:pt x="33" y="147"/>
                    </a:lnTo>
                    <a:lnTo>
                      <a:pt x="28" y="141"/>
                    </a:lnTo>
                    <a:lnTo>
                      <a:pt x="25" y="136"/>
                    </a:lnTo>
                    <a:lnTo>
                      <a:pt x="22" y="131"/>
                    </a:lnTo>
                    <a:lnTo>
                      <a:pt x="19" y="127"/>
                    </a:lnTo>
                    <a:lnTo>
                      <a:pt x="15" y="120"/>
                    </a:lnTo>
                    <a:lnTo>
                      <a:pt x="12" y="115"/>
                    </a:lnTo>
                    <a:lnTo>
                      <a:pt x="9" y="110"/>
                    </a:lnTo>
                    <a:lnTo>
                      <a:pt x="8" y="105"/>
                    </a:lnTo>
                    <a:lnTo>
                      <a:pt x="4" y="98"/>
                    </a:lnTo>
                    <a:lnTo>
                      <a:pt x="3" y="92"/>
                    </a:lnTo>
                    <a:lnTo>
                      <a:pt x="2" y="88"/>
                    </a:lnTo>
                    <a:lnTo>
                      <a:pt x="1" y="84"/>
                    </a:lnTo>
                    <a:lnTo>
                      <a:pt x="1" y="77"/>
                    </a:lnTo>
                    <a:lnTo>
                      <a:pt x="0" y="72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2" y="53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1" y="14"/>
                    </a:lnTo>
                    <a:lnTo>
                      <a:pt x="85" y="17"/>
                    </a:lnTo>
                    <a:lnTo>
                      <a:pt x="87" y="18"/>
                    </a:lnTo>
                    <a:lnTo>
                      <a:pt x="93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90" name="Group 135"/>
            <p:cNvGrpSpPr>
              <a:grpSpLocks/>
            </p:cNvGrpSpPr>
            <p:nvPr/>
          </p:nvGrpSpPr>
          <p:grpSpPr bwMode="auto">
            <a:xfrm>
              <a:off x="1610" y="716"/>
              <a:ext cx="56" cy="56"/>
              <a:chOff x="1610" y="716"/>
              <a:chExt cx="56" cy="56"/>
            </a:xfrm>
          </p:grpSpPr>
          <p:sp>
            <p:nvSpPr>
              <p:cNvPr id="18850" name="Freeform 136"/>
              <p:cNvSpPr>
                <a:spLocks/>
              </p:cNvSpPr>
              <p:nvPr/>
            </p:nvSpPr>
            <p:spPr bwMode="auto">
              <a:xfrm>
                <a:off x="1620" y="745"/>
                <a:ext cx="24" cy="27"/>
              </a:xfrm>
              <a:custGeom>
                <a:avLst/>
                <a:gdLst>
                  <a:gd name="T0" fmla="*/ 13 w 24"/>
                  <a:gd name="T1" fmla="*/ 0 h 27"/>
                  <a:gd name="T2" fmla="*/ 16 w 24"/>
                  <a:gd name="T3" fmla="*/ 0 h 27"/>
                  <a:gd name="T4" fmla="*/ 19 w 24"/>
                  <a:gd name="T5" fmla="*/ 0 h 27"/>
                  <a:gd name="T6" fmla="*/ 23 w 24"/>
                  <a:gd name="T7" fmla="*/ 0 h 27"/>
                  <a:gd name="T8" fmla="*/ 16 w 24"/>
                  <a:gd name="T9" fmla="*/ 26 h 27"/>
                  <a:gd name="T10" fmla="*/ 14 w 24"/>
                  <a:gd name="T11" fmla="*/ 26 h 27"/>
                  <a:gd name="T12" fmla="*/ 10 w 24"/>
                  <a:gd name="T13" fmla="*/ 26 h 27"/>
                  <a:gd name="T14" fmla="*/ 8 w 24"/>
                  <a:gd name="T15" fmla="*/ 26 h 27"/>
                  <a:gd name="T16" fmla="*/ 4 w 24"/>
                  <a:gd name="T17" fmla="*/ 26 h 27"/>
                  <a:gd name="T18" fmla="*/ 2 w 24"/>
                  <a:gd name="T19" fmla="*/ 0 h 27"/>
                  <a:gd name="T20" fmla="*/ 0 w 24"/>
                  <a:gd name="T21" fmla="*/ 0 h 27"/>
                  <a:gd name="T22" fmla="*/ 4 w 24"/>
                  <a:gd name="T23" fmla="*/ 0 h 27"/>
                  <a:gd name="T24" fmla="*/ 7 w 24"/>
                  <a:gd name="T25" fmla="*/ 26 h 27"/>
                  <a:gd name="T26" fmla="*/ 10 w 24"/>
                  <a:gd name="T27" fmla="*/ 0 h 27"/>
                  <a:gd name="T28" fmla="*/ 13 w 24"/>
                  <a:gd name="T29" fmla="*/ 0 h 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7"/>
                  <a:gd name="T47" fmla="*/ 24 w 24"/>
                  <a:gd name="T48" fmla="*/ 27 h 2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7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6"/>
                    </a:lnTo>
                    <a:lnTo>
                      <a:pt x="14" y="26"/>
                    </a:lnTo>
                    <a:lnTo>
                      <a:pt x="10" y="26"/>
                    </a:lnTo>
                    <a:lnTo>
                      <a:pt x="8" y="26"/>
                    </a:lnTo>
                    <a:lnTo>
                      <a:pt x="4" y="2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6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851" name="Group 137"/>
              <p:cNvGrpSpPr>
                <a:grpSpLocks/>
              </p:cNvGrpSpPr>
              <p:nvPr/>
            </p:nvGrpSpPr>
            <p:grpSpPr bwMode="auto">
              <a:xfrm>
                <a:off x="1629" y="716"/>
                <a:ext cx="27" cy="32"/>
                <a:chOff x="1629" y="716"/>
                <a:chExt cx="27" cy="32"/>
              </a:xfrm>
            </p:grpSpPr>
            <p:sp>
              <p:nvSpPr>
                <p:cNvPr id="18853" name="Freeform 138"/>
                <p:cNvSpPr>
                  <a:spLocks/>
                </p:cNvSpPr>
                <p:nvPr/>
              </p:nvSpPr>
              <p:spPr bwMode="auto">
                <a:xfrm>
                  <a:off x="1629" y="716"/>
                  <a:ext cx="20" cy="32"/>
                </a:xfrm>
                <a:custGeom>
                  <a:avLst/>
                  <a:gdLst>
                    <a:gd name="T0" fmla="*/ 1 w 20"/>
                    <a:gd name="T1" fmla="*/ 29 h 32"/>
                    <a:gd name="T2" fmla="*/ 0 w 20"/>
                    <a:gd name="T3" fmla="*/ 25 h 32"/>
                    <a:gd name="T4" fmla="*/ 1 w 20"/>
                    <a:gd name="T5" fmla="*/ 20 h 32"/>
                    <a:gd name="T6" fmla="*/ 1 w 20"/>
                    <a:gd name="T7" fmla="*/ 15 h 32"/>
                    <a:gd name="T8" fmla="*/ 4 w 20"/>
                    <a:gd name="T9" fmla="*/ 11 h 32"/>
                    <a:gd name="T10" fmla="*/ 5 w 20"/>
                    <a:gd name="T11" fmla="*/ 7 h 32"/>
                    <a:gd name="T12" fmla="*/ 8 w 20"/>
                    <a:gd name="T13" fmla="*/ 3 h 32"/>
                    <a:gd name="T14" fmla="*/ 10 w 20"/>
                    <a:gd name="T15" fmla="*/ 0 h 32"/>
                    <a:gd name="T16" fmla="*/ 19 w 20"/>
                    <a:gd name="T17" fmla="*/ 3 h 32"/>
                    <a:gd name="T18" fmla="*/ 16 w 20"/>
                    <a:gd name="T19" fmla="*/ 7 h 32"/>
                    <a:gd name="T20" fmla="*/ 12 w 20"/>
                    <a:gd name="T21" fmla="*/ 11 h 32"/>
                    <a:gd name="T22" fmla="*/ 9 w 20"/>
                    <a:gd name="T23" fmla="*/ 15 h 32"/>
                    <a:gd name="T24" fmla="*/ 8 w 20"/>
                    <a:gd name="T25" fmla="*/ 20 h 32"/>
                    <a:gd name="T26" fmla="*/ 6 w 20"/>
                    <a:gd name="T27" fmla="*/ 25 h 32"/>
                    <a:gd name="T28" fmla="*/ 5 w 20"/>
                    <a:gd name="T29" fmla="*/ 31 h 32"/>
                    <a:gd name="T30" fmla="*/ 1 w 20"/>
                    <a:gd name="T31" fmla="*/ 29 h 3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2"/>
                    <a:gd name="T50" fmla="*/ 20 w 20"/>
                    <a:gd name="T51" fmla="*/ 32 h 3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2">
                      <a:moveTo>
                        <a:pt x="1" y="29"/>
                      </a:move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5" y="7"/>
                      </a:lnTo>
                      <a:lnTo>
                        <a:pt x="8" y="3"/>
                      </a:lnTo>
                      <a:lnTo>
                        <a:pt x="10" y="0"/>
                      </a:lnTo>
                      <a:lnTo>
                        <a:pt x="19" y="3"/>
                      </a:lnTo>
                      <a:lnTo>
                        <a:pt x="16" y="7"/>
                      </a:lnTo>
                      <a:lnTo>
                        <a:pt x="12" y="11"/>
                      </a:lnTo>
                      <a:lnTo>
                        <a:pt x="9" y="15"/>
                      </a:lnTo>
                      <a:lnTo>
                        <a:pt x="8" y="20"/>
                      </a:lnTo>
                      <a:lnTo>
                        <a:pt x="6" y="25"/>
                      </a:lnTo>
                      <a:lnTo>
                        <a:pt x="5" y="31"/>
                      </a:lnTo>
                      <a:lnTo>
                        <a:pt x="1" y="29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854" name="Freeform 139"/>
                <p:cNvSpPr>
                  <a:spLocks/>
                </p:cNvSpPr>
                <p:nvPr/>
              </p:nvSpPr>
              <p:spPr bwMode="auto">
                <a:xfrm>
                  <a:off x="1636" y="719"/>
                  <a:ext cx="20" cy="27"/>
                </a:xfrm>
                <a:custGeom>
                  <a:avLst/>
                  <a:gdLst>
                    <a:gd name="T0" fmla="*/ 0 w 20"/>
                    <a:gd name="T1" fmla="*/ 26 h 27"/>
                    <a:gd name="T2" fmla="*/ 2 w 20"/>
                    <a:gd name="T3" fmla="*/ 23 h 27"/>
                    <a:gd name="T4" fmla="*/ 2 w 20"/>
                    <a:gd name="T5" fmla="*/ 18 h 27"/>
                    <a:gd name="T6" fmla="*/ 4 w 20"/>
                    <a:gd name="T7" fmla="*/ 13 h 27"/>
                    <a:gd name="T8" fmla="*/ 6 w 20"/>
                    <a:gd name="T9" fmla="*/ 9 h 27"/>
                    <a:gd name="T10" fmla="*/ 10 w 20"/>
                    <a:gd name="T11" fmla="*/ 5 h 27"/>
                    <a:gd name="T12" fmla="*/ 12 w 20"/>
                    <a:gd name="T13" fmla="*/ 2 h 27"/>
                    <a:gd name="T14" fmla="*/ 14 w 20"/>
                    <a:gd name="T15" fmla="*/ 0 h 27"/>
                    <a:gd name="T16" fmla="*/ 19 w 20"/>
                    <a:gd name="T17" fmla="*/ 1 h 27"/>
                    <a:gd name="T18" fmla="*/ 14 w 20"/>
                    <a:gd name="T19" fmla="*/ 3 h 27"/>
                    <a:gd name="T20" fmla="*/ 10 w 20"/>
                    <a:gd name="T21" fmla="*/ 7 h 27"/>
                    <a:gd name="T22" fmla="*/ 8 w 20"/>
                    <a:gd name="T23" fmla="*/ 11 h 27"/>
                    <a:gd name="T24" fmla="*/ 4 w 20"/>
                    <a:gd name="T25" fmla="*/ 16 h 27"/>
                    <a:gd name="T26" fmla="*/ 2 w 20"/>
                    <a:gd name="T27" fmla="*/ 20 h 27"/>
                    <a:gd name="T28" fmla="*/ 2 w 20"/>
                    <a:gd name="T29" fmla="*/ 26 h 27"/>
                    <a:gd name="T30" fmla="*/ 0 w 20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7"/>
                    <a:gd name="T50" fmla="*/ 20 w 20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10" y="7"/>
                      </a:lnTo>
                      <a:lnTo>
                        <a:pt x="8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852" name="Freeform 140"/>
              <p:cNvSpPr>
                <a:spLocks/>
              </p:cNvSpPr>
              <p:nvPr/>
            </p:nvSpPr>
            <p:spPr bwMode="auto">
              <a:xfrm>
                <a:off x="1610" y="737"/>
                <a:ext cx="56" cy="27"/>
              </a:xfrm>
              <a:custGeom>
                <a:avLst/>
                <a:gdLst>
                  <a:gd name="T0" fmla="*/ 0 w 56"/>
                  <a:gd name="T1" fmla="*/ 3 h 27"/>
                  <a:gd name="T2" fmla="*/ 3 w 56"/>
                  <a:gd name="T3" fmla="*/ 5 h 27"/>
                  <a:gd name="T4" fmla="*/ 7 w 56"/>
                  <a:gd name="T5" fmla="*/ 8 h 27"/>
                  <a:gd name="T6" fmla="*/ 10 w 56"/>
                  <a:gd name="T7" fmla="*/ 15 h 27"/>
                  <a:gd name="T8" fmla="*/ 14 w 56"/>
                  <a:gd name="T9" fmla="*/ 20 h 27"/>
                  <a:gd name="T10" fmla="*/ 17 w 56"/>
                  <a:gd name="T11" fmla="*/ 22 h 27"/>
                  <a:gd name="T12" fmla="*/ 21 w 56"/>
                  <a:gd name="T13" fmla="*/ 24 h 27"/>
                  <a:gd name="T14" fmla="*/ 23 w 56"/>
                  <a:gd name="T15" fmla="*/ 26 h 27"/>
                  <a:gd name="T16" fmla="*/ 28 w 56"/>
                  <a:gd name="T17" fmla="*/ 24 h 27"/>
                  <a:gd name="T18" fmla="*/ 31 w 56"/>
                  <a:gd name="T19" fmla="*/ 22 h 27"/>
                  <a:gd name="T20" fmla="*/ 34 w 56"/>
                  <a:gd name="T21" fmla="*/ 20 h 27"/>
                  <a:gd name="T22" fmla="*/ 37 w 56"/>
                  <a:gd name="T23" fmla="*/ 19 h 27"/>
                  <a:gd name="T24" fmla="*/ 39 w 56"/>
                  <a:gd name="T25" fmla="*/ 15 h 27"/>
                  <a:gd name="T26" fmla="*/ 41 w 56"/>
                  <a:gd name="T27" fmla="*/ 10 h 27"/>
                  <a:gd name="T28" fmla="*/ 44 w 56"/>
                  <a:gd name="T29" fmla="*/ 6 h 27"/>
                  <a:gd name="T30" fmla="*/ 46 w 56"/>
                  <a:gd name="T31" fmla="*/ 5 h 27"/>
                  <a:gd name="T32" fmla="*/ 49 w 56"/>
                  <a:gd name="T33" fmla="*/ 1 h 27"/>
                  <a:gd name="T34" fmla="*/ 52 w 56"/>
                  <a:gd name="T35" fmla="*/ 1 h 27"/>
                  <a:gd name="T36" fmla="*/ 55 w 56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7"/>
                  <a:gd name="T59" fmla="*/ 56 w 56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7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5"/>
                    </a:lnTo>
                    <a:lnTo>
                      <a:pt x="14" y="20"/>
                    </a:lnTo>
                    <a:lnTo>
                      <a:pt x="17" y="22"/>
                    </a:lnTo>
                    <a:lnTo>
                      <a:pt x="21" y="24"/>
                    </a:lnTo>
                    <a:lnTo>
                      <a:pt x="23" y="26"/>
                    </a:lnTo>
                    <a:lnTo>
                      <a:pt x="28" y="24"/>
                    </a:lnTo>
                    <a:lnTo>
                      <a:pt x="31" y="22"/>
                    </a:lnTo>
                    <a:lnTo>
                      <a:pt x="34" y="20"/>
                    </a:lnTo>
                    <a:lnTo>
                      <a:pt x="37" y="19"/>
                    </a:lnTo>
                    <a:lnTo>
                      <a:pt x="39" y="15"/>
                    </a:lnTo>
                    <a:lnTo>
                      <a:pt x="41" y="10"/>
                    </a:lnTo>
                    <a:lnTo>
                      <a:pt x="44" y="6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491" name="Freeform 141"/>
            <p:cNvSpPr>
              <a:spLocks/>
            </p:cNvSpPr>
            <p:nvPr/>
          </p:nvSpPr>
          <p:spPr bwMode="auto">
            <a:xfrm>
              <a:off x="1216" y="831"/>
              <a:ext cx="185" cy="188"/>
            </a:xfrm>
            <a:custGeom>
              <a:avLst/>
              <a:gdLst>
                <a:gd name="T0" fmla="*/ 99 w 185"/>
                <a:gd name="T1" fmla="*/ 19 h 188"/>
                <a:gd name="T2" fmla="*/ 107 w 185"/>
                <a:gd name="T3" fmla="*/ 14 h 188"/>
                <a:gd name="T4" fmla="*/ 113 w 185"/>
                <a:gd name="T5" fmla="*/ 7 h 188"/>
                <a:gd name="T6" fmla="*/ 121 w 185"/>
                <a:gd name="T7" fmla="*/ 2 h 188"/>
                <a:gd name="T8" fmla="*/ 128 w 185"/>
                <a:gd name="T9" fmla="*/ 1 h 188"/>
                <a:gd name="T10" fmla="*/ 136 w 185"/>
                <a:gd name="T11" fmla="*/ 1 h 188"/>
                <a:gd name="T12" fmla="*/ 146 w 185"/>
                <a:gd name="T13" fmla="*/ 2 h 188"/>
                <a:gd name="T14" fmla="*/ 154 w 185"/>
                <a:gd name="T15" fmla="*/ 5 h 188"/>
                <a:gd name="T16" fmla="*/ 163 w 185"/>
                <a:gd name="T17" fmla="*/ 10 h 188"/>
                <a:gd name="T18" fmla="*/ 169 w 185"/>
                <a:gd name="T19" fmla="*/ 17 h 188"/>
                <a:gd name="T20" fmla="*/ 175 w 185"/>
                <a:gd name="T21" fmla="*/ 26 h 188"/>
                <a:gd name="T22" fmla="*/ 180 w 185"/>
                <a:gd name="T23" fmla="*/ 35 h 188"/>
                <a:gd name="T24" fmla="*/ 182 w 185"/>
                <a:gd name="T25" fmla="*/ 44 h 188"/>
                <a:gd name="T26" fmla="*/ 184 w 185"/>
                <a:gd name="T27" fmla="*/ 56 h 188"/>
                <a:gd name="T28" fmla="*/ 184 w 185"/>
                <a:gd name="T29" fmla="*/ 68 h 188"/>
                <a:gd name="T30" fmla="*/ 182 w 185"/>
                <a:gd name="T31" fmla="*/ 82 h 188"/>
                <a:gd name="T32" fmla="*/ 180 w 185"/>
                <a:gd name="T33" fmla="*/ 94 h 188"/>
                <a:gd name="T34" fmla="*/ 176 w 185"/>
                <a:gd name="T35" fmla="*/ 105 h 188"/>
                <a:gd name="T36" fmla="*/ 173 w 185"/>
                <a:gd name="T37" fmla="*/ 115 h 188"/>
                <a:gd name="T38" fmla="*/ 168 w 185"/>
                <a:gd name="T39" fmla="*/ 127 h 188"/>
                <a:gd name="T40" fmla="*/ 162 w 185"/>
                <a:gd name="T41" fmla="*/ 136 h 188"/>
                <a:gd name="T42" fmla="*/ 154 w 185"/>
                <a:gd name="T43" fmla="*/ 146 h 188"/>
                <a:gd name="T44" fmla="*/ 145 w 185"/>
                <a:gd name="T45" fmla="*/ 159 h 188"/>
                <a:gd name="T46" fmla="*/ 135 w 185"/>
                <a:gd name="T47" fmla="*/ 171 h 188"/>
                <a:gd name="T48" fmla="*/ 119 w 185"/>
                <a:gd name="T49" fmla="*/ 181 h 188"/>
                <a:gd name="T50" fmla="*/ 104 w 185"/>
                <a:gd name="T51" fmla="*/ 187 h 188"/>
                <a:gd name="T52" fmla="*/ 94 w 185"/>
                <a:gd name="T53" fmla="*/ 185 h 188"/>
                <a:gd name="T54" fmla="*/ 84 w 185"/>
                <a:gd name="T55" fmla="*/ 183 h 188"/>
                <a:gd name="T56" fmla="*/ 73 w 185"/>
                <a:gd name="T57" fmla="*/ 184 h 188"/>
                <a:gd name="T58" fmla="*/ 64 w 185"/>
                <a:gd name="T59" fmla="*/ 183 h 188"/>
                <a:gd name="T60" fmla="*/ 55 w 185"/>
                <a:gd name="T61" fmla="*/ 179 h 188"/>
                <a:gd name="T62" fmla="*/ 37 w 185"/>
                <a:gd name="T63" fmla="*/ 155 h 188"/>
                <a:gd name="T64" fmla="*/ 27 w 185"/>
                <a:gd name="T65" fmla="*/ 143 h 188"/>
                <a:gd name="T66" fmla="*/ 21 w 185"/>
                <a:gd name="T67" fmla="*/ 134 h 188"/>
                <a:gd name="T68" fmla="*/ 14 w 185"/>
                <a:gd name="T69" fmla="*/ 123 h 188"/>
                <a:gd name="T70" fmla="*/ 8 w 185"/>
                <a:gd name="T71" fmla="*/ 111 h 188"/>
                <a:gd name="T72" fmla="*/ 4 w 185"/>
                <a:gd name="T73" fmla="*/ 101 h 188"/>
                <a:gd name="T74" fmla="*/ 1 w 185"/>
                <a:gd name="T75" fmla="*/ 89 h 188"/>
                <a:gd name="T76" fmla="*/ 0 w 185"/>
                <a:gd name="T77" fmla="*/ 77 h 188"/>
                <a:gd name="T78" fmla="*/ 0 w 185"/>
                <a:gd name="T79" fmla="*/ 65 h 188"/>
                <a:gd name="T80" fmla="*/ 1 w 185"/>
                <a:gd name="T81" fmla="*/ 53 h 188"/>
                <a:gd name="T82" fmla="*/ 3 w 185"/>
                <a:gd name="T83" fmla="*/ 42 h 188"/>
                <a:gd name="T84" fmla="*/ 7 w 185"/>
                <a:gd name="T85" fmla="*/ 32 h 188"/>
                <a:gd name="T86" fmla="*/ 13 w 185"/>
                <a:gd name="T87" fmla="*/ 23 h 188"/>
                <a:gd name="T88" fmla="*/ 20 w 185"/>
                <a:gd name="T89" fmla="*/ 15 h 188"/>
                <a:gd name="T90" fmla="*/ 30 w 185"/>
                <a:gd name="T91" fmla="*/ 7 h 188"/>
                <a:gd name="T92" fmla="*/ 41 w 185"/>
                <a:gd name="T93" fmla="*/ 2 h 188"/>
                <a:gd name="T94" fmla="*/ 49 w 185"/>
                <a:gd name="T95" fmla="*/ 1 h 188"/>
                <a:gd name="T96" fmla="*/ 60 w 185"/>
                <a:gd name="T97" fmla="*/ 1 h 188"/>
                <a:gd name="T98" fmla="*/ 67 w 185"/>
                <a:gd name="T99" fmla="*/ 3 h 188"/>
                <a:gd name="T100" fmla="*/ 75 w 185"/>
                <a:gd name="T101" fmla="*/ 7 h 188"/>
                <a:gd name="T102" fmla="*/ 81 w 185"/>
                <a:gd name="T103" fmla="*/ 14 h 188"/>
                <a:gd name="T104" fmla="*/ 88 w 185"/>
                <a:gd name="T105" fmla="*/ 19 h 1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88"/>
                <a:gd name="T161" fmla="*/ 185 w 185"/>
                <a:gd name="T162" fmla="*/ 188 h 18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88">
                  <a:moveTo>
                    <a:pt x="93" y="21"/>
                  </a:moveTo>
                  <a:lnTo>
                    <a:pt x="99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1" y="11"/>
                  </a:lnTo>
                  <a:lnTo>
                    <a:pt x="113" y="7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4" y="5"/>
                  </a:lnTo>
                  <a:lnTo>
                    <a:pt x="158" y="7"/>
                  </a:lnTo>
                  <a:lnTo>
                    <a:pt x="163" y="10"/>
                  </a:lnTo>
                  <a:lnTo>
                    <a:pt x="167" y="13"/>
                  </a:lnTo>
                  <a:lnTo>
                    <a:pt x="169" y="17"/>
                  </a:lnTo>
                  <a:lnTo>
                    <a:pt x="173" y="21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5"/>
                  </a:lnTo>
                  <a:lnTo>
                    <a:pt x="181" y="39"/>
                  </a:lnTo>
                  <a:lnTo>
                    <a:pt x="182" y="44"/>
                  </a:lnTo>
                  <a:lnTo>
                    <a:pt x="184" y="50"/>
                  </a:lnTo>
                  <a:lnTo>
                    <a:pt x="184" y="56"/>
                  </a:lnTo>
                  <a:lnTo>
                    <a:pt x="184" y="60"/>
                  </a:lnTo>
                  <a:lnTo>
                    <a:pt x="184" y="68"/>
                  </a:lnTo>
                  <a:lnTo>
                    <a:pt x="184" y="76"/>
                  </a:lnTo>
                  <a:lnTo>
                    <a:pt x="182" y="82"/>
                  </a:lnTo>
                  <a:lnTo>
                    <a:pt x="181" y="89"/>
                  </a:lnTo>
                  <a:lnTo>
                    <a:pt x="180" y="94"/>
                  </a:lnTo>
                  <a:lnTo>
                    <a:pt x="179" y="100"/>
                  </a:lnTo>
                  <a:lnTo>
                    <a:pt x="176" y="105"/>
                  </a:lnTo>
                  <a:lnTo>
                    <a:pt x="175" y="110"/>
                  </a:lnTo>
                  <a:lnTo>
                    <a:pt x="173" y="115"/>
                  </a:lnTo>
                  <a:lnTo>
                    <a:pt x="170" y="122"/>
                  </a:lnTo>
                  <a:lnTo>
                    <a:pt x="168" y="127"/>
                  </a:lnTo>
                  <a:lnTo>
                    <a:pt x="164" y="133"/>
                  </a:lnTo>
                  <a:lnTo>
                    <a:pt x="162" y="136"/>
                  </a:lnTo>
                  <a:lnTo>
                    <a:pt x="158" y="140"/>
                  </a:lnTo>
                  <a:lnTo>
                    <a:pt x="154" y="146"/>
                  </a:lnTo>
                  <a:lnTo>
                    <a:pt x="150" y="152"/>
                  </a:lnTo>
                  <a:lnTo>
                    <a:pt x="145" y="159"/>
                  </a:lnTo>
                  <a:lnTo>
                    <a:pt x="141" y="164"/>
                  </a:lnTo>
                  <a:lnTo>
                    <a:pt x="135" y="171"/>
                  </a:lnTo>
                  <a:lnTo>
                    <a:pt x="129" y="176"/>
                  </a:lnTo>
                  <a:lnTo>
                    <a:pt x="119" y="181"/>
                  </a:lnTo>
                  <a:lnTo>
                    <a:pt x="111" y="185"/>
                  </a:lnTo>
                  <a:lnTo>
                    <a:pt x="104" y="187"/>
                  </a:lnTo>
                  <a:lnTo>
                    <a:pt x="99" y="187"/>
                  </a:lnTo>
                  <a:lnTo>
                    <a:pt x="94" y="185"/>
                  </a:lnTo>
                  <a:lnTo>
                    <a:pt x="89" y="184"/>
                  </a:lnTo>
                  <a:lnTo>
                    <a:pt x="84" y="183"/>
                  </a:lnTo>
                  <a:lnTo>
                    <a:pt x="81" y="183"/>
                  </a:lnTo>
                  <a:lnTo>
                    <a:pt x="73" y="184"/>
                  </a:lnTo>
                  <a:lnTo>
                    <a:pt x="67" y="184"/>
                  </a:lnTo>
                  <a:lnTo>
                    <a:pt x="64" y="183"/>
                  </a:lnTo>
                  <a:lnTo>
                    <a:pt x="58" y="180"/>
                  </a:lnTo>
                  <a:lnTo>
                    <a:pt x="55" y="179"/>
                  </a:lnTo>
                  <a:lnTo>
                    <a:pt x="49" y="172"/>
                  </a:lnTo>
                  <a:lnTo>
                    <a:pt x="37" y="155"/>
                  </a:lnTo>
                  <a:lnTo>
                    <a:pt x="32" y="148"/>
                  </a:lnTo>
                  <a:lnTo>
                    <a:pt x="27" y="143"/>
                  </a:lnTo>
                  <a:lnTo>
                    <a:pt x="25" y="138"/>
                  </a:lnTo>
                  <a:lnTo>
                    <a:pt x="21" y="134"/>
                  </a:lnTo>
                  <a:lnTo>
                    <a:pt x="18" y="129"/>
                  </a:lnTo>
                  <a:lnTo>
                    <a:pt x="14" y="123"/>
                  </a:lnTo>
                  <a:lnTo>
                    <a:pt x="10" y="117"/>
                  </a:lnTo>
                  <a:lnTo>
                    <a:pt x="8" y="111"/>
                  </a:lnTo>
                  <a:lnTo>
                    <a:pt x="7" y="107"/>
                  </a:lnTo>
                  <a:lnTo>
                    <a:pt x="4" y="101"/>
                  </a:lnTo>
                  <a:lnTo>
                    <a:pt x="2" y="94"/>
                  </a:lnTo>
                  <a:lnTo>
                    <a:pt x="1" y="89"/>
                  </a:lnTo>
                  <a:lnTo>
                    <a:pt x="0" y="84"/>
                  </a:lnTo>
                  <a:lnTo>
                    <a:pt x="0" y="77"/>
                  </a:lnTo>
                  <a:lnTo>
                    <a:pt x="0" y="73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1" y="53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5" y="7"/>
                  </a:lnTo>
                  <a:lnTo>
                    <a:pt x="77" y="11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8" y="19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492" name="Freeform 142"/>
            <p:cNvSpPr>
              <a:spLocks/>
            </p:cNvSpPr>
            <p:nvPr/>
          </p:nvSpPr>
          <p:spPr bwMode="auto">
            <a:xfrm>
              <a:off x="1220" y="836"/>
              <a:ext cx="171" cy="176"/>
            </a:xfrm>
            <a:custGeom>
              <a:avLst/>
              <a:gdLst>
                <a:gd name="T0" fmla="*/ 91 w 171"/>
                <a:gd name="T1" fmla="*/ 17 h 176"/>
                <a:gd name="T2" fmla="*/ 98 w 171"/>
                <a:gd name="T3" fmla="*/ 13 h 176"/>
                <a:gd name="T4" fmla="*/ 104 w 171"/>
                <a:gd name="T5" fmla="*/ 6 h 176"/>
                <a:gd name="T6" fmla="*/ 112 w 171"/>
                <a:gd name="T7" fmla="*/ 2 h 176"/>
                <a:gd name="T8" fmla="*/ 118 w 171"/>
                <a:gd name="T9" fmla="*/ 0 h 176"/>
                <a:gd name="T10" fmla="*/ 126 w 171"/>
                <a:gd name="T11" fmla="*/ 0 h 176"/>
                <a:gd name="T12" fmla="*/ 135 w 171"/>
                <a:gd name="T13" fmla="*/ 1 h 176"/>
                <a:gd name="T14" fmla="*/ 143 w 171"/>
                <a:gd name="T15" fmla="*/ 4 h 176"/>
                <a:gd name="T16" fmla="*/ 151 w 171"/>
                <a:gd name="T17" fmla="*/ 9 h 176"/>
                <a:gd name="T18" fmla="*/ 156 w 171"/>
                <a:gd name="T19" fmla="*/ 14 h 176"/>
                <a:gd name="T20" fmla="*/ 161 w 171"/>
                <a:gd name="T21" fmla="*/ 22 h 176"/>
                <a:gd name="T22" fmla="*/ 166 w 171"/>
                <a:gd name="T23" fmla="*/ 32 h 176"/>
                <a:gd name="T24" fmla="*/ 168 w 171"/>
                <a:gd name="T25" fmla="*/ 43 h 176"/>
                <a:gd name="T26" fmla="*/ 170 w 171"/>
                <a:gd name="T27" fmla="*/ 52 h 176"/>
                <a:gd name="T28" fmla="*/ 170 w 171"/>
                <a:gd name="T29" fmla="*/ 64 h 176"/>
                <a:gd name="T30" fmla="*/ 168 w 171"/>
                <a:gd name="T31" fmla="*/ 76 h 176"/>
                <a:gd name="T32" fmla="*/ 166 w 171"/>
                <a:gd name="T33" fmla="*/ 88 h 176"/>
                <a:gd name="T34" fmla="*/ 162 w 171"/>
                <a:gd name="T35" fmla="*/ 99 h 176"/>
                <a:gd name="T36" fmla="*/ 159 w 171"/>
                <a:gd name="T37" fmla="*/ 109 h 176"/>
                <a:gd name="T38" fmla="*/ 155 w 171"/>
                <a:gd name="T39" fmla="*/ 119 h 176"/>
                <a:gd name="T40" fmla="*/ 149 w 171"/>
                <a:gd name="T41" fmla="*/ 129 h 176"/>
                <a:gd name="T42" fmla="*/ 142 w 171"/>
                <a:gd name="T43" fmla="*/ 137 h 176"/>
                <a:gd name="T44" fmla="*/ 133 w 171"/>
                <a:gd name="T45" fmla="*/ 149 h 176"/>
                <a:gd name="T46" fmla="*/ 126 w 171"/>
                <a:gd name="T47" fmla="*/ 160 h 176"/>
                <a:gd name="T48" fmla="*/ 110 w 171"/>
                <a:gd name="T49" fmla="*/ 170 h 176"/>
                <a:gd name="T50" fmla="*/ 96 w 171"/>
                <a:gd name="T51" fmla="*/ 175 h 176"/>
                <a:gd name="T52" fmla="*/ 86 w 171"/>
                <a:gd name="T53" fmla="*/ 175 h 176"/>
                <a:gd name="T54" fmla="*/ 78 w 171"/>
                <a:gd name="T55" fmla="*/ 172 h 176"/>
                <a:gd name="T56" fmla="*/ 68 w 171"/>
                <a:gd name="T57" fmla="*/ 173 h 176"/>
                <a:gd name="T58" fmla="*/ 59 w 171"/>
                <a:gd name="T59" fmla="*/ 172 h 176"/>
                <a:gd name="T60" fmla="*/ 50 w 171"/>
                <a:gd name="T61" fmla="*/ 168 h 176"/>
                <a:gd name="T62" fmla="*/ 34 w 171"/>
                <a:gd name="T63" fmla="*/ 146 h 176"/>
                <a:gd name="T64" fmla="*/ 25 w 171"/>
                <a:gd name="T65" fmla="*/ 134 h 176"/>
                <a:gd name="T66" fmla="*/ 20 w 171"/>
                <a:gd name="T67" fmla="*/ 126 h 176"/>
                <a:gd name="T68" fmla="*/ 14 w 171"/>
                <a:gd name="T69" fmla="*/ 115 h 176"/>
                <a:gd name="T70" fmla="*/ 8 w 171"/>
                <a:gd name="T71" fmla="*/ 105 h 176"/>
                <a:gd name="T72" fmla="*/ 3 w 171"/>
                <a:gd name="T73" fmla="*/ 94 h 176"/>
                <a:gd name="T74" fmla="*/ 1 w 171"/>
                <a:gd name="T75" fmla="*/ 83 h 176"/>
                <a:gd name="T76" fmla="*/ 0 w 171"/>
                <a:gd name="T77" fmla="*/ 72 h 176"/>
                <a:gd name="T78" fmla="*/ 0 w 171"/>
                <a:gd name="T79" fmla="*/ 61 h 176"/>
                <a:gd name="T80" fmla="*/ 1 w 171"/>
                <a:gd name="T81" fmla="*/ 49 h 176"/>
                <a:gd name="T82" fmla="*/ 3 w 171"/>
                <a:gd name="T83" fmla="*/ 40 h 176"/>
                <a:gd name="T84" fmla="*/ 7 w 171"/>
                <a:gd name="T85" fmla="*/ 29 h 176"/>
                <a:gd name="T86" fmla="*/ 13 w 171"/>
                <a:gd name="T87" fmla="*/ 21 h 176"/>
                <a:gd name="T88" fmla="*/ 19 w 171"/>
                <a:gd name="T89" fmla="*/ 13 h 176"/>
                <a:gd name="T90" fmla="*/ 27 w 171"/>
                <a:gd name="T91" fmla="*/ 6 h 176"/>
                <a:gd name="T92" fmla="*/ 38 w 171"/>
                <a:gd name="T93" fmla="*/ 2 h 176"/>
                <a:gd name="T94" fmla="*/ 45 w 171"/>
                <a:gd name="T95" fmla="*/ 0 h 176"/>
                <a:gd name="T96" fmla="*/ 55 w 171"/>
                <a:gd name="T97" fmla="*/ 0 h 176"/>
                <a:gd name="T98" fmla="*/ 62 w 171"/>
                <a:gd name="T99" fmla="*/ 2 h 176"/>
                <a:gd name="T100" fmla="*/ 68 w 171"/>
                <a:gd name="T101" fmla="*/ 6 h 176"/>
                <a:gd name="T102" fmla="*/ 74 w 171"/>
                <a:gd name="T103" fmla="*/ 13 h 176"/>
                <a:gd name="T104" fmla="*/ 80 w 171"/>
                <a:gd name="T105" fmla="*/ 16 h 1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6"/>
                <a:gd name="T161" fmla="*/ 171 w 171"/>
                <a:gd name="T162" fmla="*/ 176 h 17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6">
                  <a:moveTo>
                    <a:pt x="86" y="18"/>
                  </a:moveTo>
                  <a:lnTo>
                    <a:pt x="91" y="17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4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4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2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8"/>
                  </a:lnTo>
                  <a:lnTo>
                    <a:pt x="166" y="32"/>
                  </a:lnTo>
                  <a:lnTo>
                    <a:pt x="167" y="36"/>
                  </a:lnTo>
                  <a:lnTo>
                    <a:pt x="168" y="43"/>
                  </a:lnTo>
                  <a:lnTo>
                    <a:pt x="168" y="45"/>
                  </a:lnTo>
                  <a:lnTo>
                    <a:pt x="170" y="52"/>
                  </a:lnTo>
                  <a:lnTo>
                    <a:pt x="170" y="56"/>
                  </a:lnTo>
                  <a:lnTo>
                    <a:pt x="170" y="64"/>
                  </a:lnTo>
                  <a:lnTo>
                    <a:pt x="168" y="72"/>
                  </a:lnTo>
                  <a:lnTo>
                    <a:pt x="168" y="76"/>
                  </a:lnTo>
                  <a:lnTo>
                    <a:pt x="167" y="83"/>
                  </a:lnTo>
                  <a:lnTo>
                    <a:pt x="166" y="88"/>
                  </a:lnTo>
                  <a:lnTo>
                    <a:pt x="165" y="94"/>
                  </a:lnTo>
                  <a:lnTo>
                    <a:pt x="162" y="99"/>
                  </a:lnTo>
                  <a:lnTo>
                    <a:pt x="161" y="103"/>
                  </a:lnTo>
                  <a:lnTo>
                    <a:pt x="159" y="109"/>
                  </a:lnTo>
                  <a:lnTo>
                    <a:pt x="156" y="114"/>
                  </a:lnTo>
                  <a:lnTo>
                    <a:pt x="155" y="119"/>
                  </a:lnTo>
                  <a:lnTo>
                    <a:pt x="153" y="125"/>
                  </a:lnTo>
                  <a:lnTo>
                    <a:pt x="149" y="129"/>
                  </a:lnTo>
                  <a:lnTo>
                    <a:pt x="147" y="131"/>
                  </a:lnTo>
                  <a:lnTo>
                    <a:pt x="142" y="137"/>
                  </a:lnTo>
                  <a:lnTo>
                    <a:pt x="138" y="144"/>
                  </a:lnTo>
                  <a:lnTo>
                    <a:pt x="133" y="149"/>
                  </a:lnTo>
                  <a:lnTo>
                    <a:pt x="130" y="154"/>
                  </a:lnTo>
                  <a:lnTo>
                    <a:pt x="126" y="160"/>
                  </a:lnTo>
                  <a:lnTo>
                    <a:pt x="119" y="165"/>
                  </a:lnTo>
                  <a:lnTo>
                    <a:pt x="110" y="170"/>
                  </a:lnTo>
                  <a:lnTo>
                    <a:pt x="102" y="175"/>
                  </a:lnTo>
                  <a:lnTo>
                    <a:pt x="96" y="175"/>
                  </a:lnTo>
                  <a:lnTo>
                    <a:pt x="91" y="175"/>
                  </a:lnTo>
                  <a:lnTo>
                    <a:pt x="86" y="175"/>
                  </a:lnTo>
                  <a:lnTo>
                    <a:pt x="81" y="173"/>
                  </a:lnTo>
                  <a:lnTo>
                    <a:pt x="78" y="172"/>
                  </a:lnTo>
                  <a:lnTo>
                    <a:pt x="73" y="172"/>
                  </a:lnTo>
                  <a:lnTo>
                    <a:pt x="68" y="173"/>
                  </a:lnTo>
                  <a:lnTo>
                    <a:pt x="62" y="173"/>
                  </a:lnTo>
                  <a:lnTo>
                    <a:pt x="59" y="172"/>
                  </a:lnTo>
                  <a:lnTo>
                    <a:pt x="53" y="169"/>
                  </a:lnTo>
                  <a:lnTo>
                    <a:pt x="50" y="168"/>
                  </a:lnTo>
                  <a:lnTo>
                    <a:pt x="44" y="161"/>
                  </a:lnTo>
                  <a:lnTo>
                    <a:pt x="34" y="146"/>
                  </a:lnTo>
                  <a:lnTo>
                    <a:pt x="30" y="140"/>
                  </a:lnTo>
                  <a:lnTo>
                    <a:pt x="25" y="134"/>
                  </a:lnTo>
                  <a:lnTo>
                    <a:pt x="22" y="130"/>
                  </a:lnTo>
                  <a:lnTo>
                    <a:pt x="20" y="126"/>
                  </a:lnTo>
                  <a:lnTo>
                    <a:pt x="16" y="121"/>
                  </a:lnTo>
                  <a:lnTo>
                    <a:pt x="14" y="115"/>
                  </a:lnTo>
                  <a:lnTo>
                    <a:pt x="9" y="109"/>
                  </a:lnTo>
                  <a:lnTo>
                    <a:pt x="8" y="105"/>
                  </a:lnTo>
                  <a:lnTo>
                    <a:pt x="7" y="100"/>
                  </a:lnTo>
                  <a:lnTo>
                    <a:pt x="3" y="94"/>
                  </a:lnTo>
                  <a:lnTo>
                    <a:pt x="2" y="88"/>
                  </a:lnTo>
                  <a:lnTo>
                    <a:pt x="1" y="83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8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40"/>
                  </a:lnTo>
                  <a:lnTo>
                    <a:pt x="4" y="35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6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4"/>
                  </a:lnTo>
                  <a:lnTo>
                    <a:pt x="80" y="16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493" name="Group 143"/>
            <p:cNvGrpSpPr>
              <a:grpSpLocks/>
            </p:cNvGrpSpPr>
            <p:nvPr/>
          </p:nvGrpSpPr>
          <p:grpSpPr bwMode="auto">
            <a:xfrm>
              <a:off x="1230" y="839"/>
              <a:ext cx="155" cy="140"/>
              <a:chOff x="1230" y="839"/>
              <a:chExt cx="155" cy="140"/>
            </a:xfrm>
          </p:grpSpPr>
          <p:sp>
            <p:nvSpPr>
              <p:cNvPr id="18848" name="Oval 144"/>
              <p:cNvSpPr>
                <a:spLocks noChangeArrowheads="1"/>
              </p:cNvSpPr>
              <p:nvPr/>
            </p:nvSpPr>
            <p:spPr bwMode="auto">
              <a:xfrm>
                <a:off x="1306" y="839"/>
                <a:ext cx="79" cy="117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49" name="Oval 145"/>
              <p:cNvSpPr>
                <a:spLocks noChangeArrowheads="1"/>
              </p:cNvSpPr>
              <p:nvPr/>
            </p:nvSpPr>
            <p:spPr bwMode="auto">
              <a:xfrm>
                <a:off x="1230" y="848"/>
                <a:ext cx="90" cy="131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94" name="Group 146"/>
            <p:cNvGrpSpPr>
              <a:grpSpLocks/>
            </p:cNvGrpSpPr>
            <p:nvPr/>
          </p:nvGrpSpPr>
          <p:grpSpPr bwMode="auto">
            <a:xfrm>
              <a:off x="1336" y="836"/>
              <a:ext cx="34" cy="38"/>
              <a:chOff x="1336" y="836"/>
              <a:chExt cx="34" cy="38"/>
            </a:xfrm>
          </p:grpSpPr>
          <p:sp>
            <p:nvSpPr>
              <p:cNvPr id="18845" name="Oval 147"/>
              <p:cNvSpPr>
                <a:spLocks noChangeArrowheads="1"/>
              </p:cNvSpPr>
              <p:nvPr/>
            </p:nvSpPr>
            <p:spPr bwMode="auto">
              <a:xfrm>
                <a:off x="1336" y="839"/>
                <a:ext cx="34" cy="35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46" name="Oval 148"/>
              <p:cNvSpPr>
                <a:spLocks noChangeArrowheads="1"/>
              </p:cNvSpPr>
              <p:nvPr/>
            </p:nvSpPr>
            <p:spPr bwMode="auto">
              <a:xfrm>
                <a:off x="1352" y="836"/>
                <a:ext cx="18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47" name="Oval 149"/>
              <p:cNvSpPr>
                <a:spLocks noChangeArrowheads="1"/>
              </p:cNvSpPr>
              <p:nvPr/>
            </p:nvSpPr>
            <p:spPr bwMode="auto">
              <a:xfrm>
                <a:off x="1348" y="836"/>
                <a:ext cx="19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495" name="Group 150"/>
            <p:cNvGrpSpPr>
              <a:grpSpLocks/>
            </p:cNvGrpSpPr>
            <p:nvPr/>
          </p:nvGrpSpPr>
          <p:grpSpPr bwMode="auto">
            <a:xfrm>
              <a:off x="1243" y="789"/>
              <a:ext cx="68" cy="37"/>
              <a:chOff x="1243" y="789"/>
              <a:chExt cx="68" cy="37"/>
            </a:xfrm>
          </p:grpSpPr>
          <p:sp>
            <p:nvSpPr>
              <p:cNvPr id="18843" name="Freeform 151"/>
              <p:cNvSpPr>
                <a:spLocks/>
              </p:cNvSpPr>
              <p:nvPr/>
            </p:nvSpPr>
            <p:spPr bwMode="auto">
              <a:xfrm>
                <a:off x="1243" y="789"/>
                <a:ext cx="68" cy="34"/>
              </a:xfrm>
              <a:custGeom>
                <a:avLst/>
                <a:gdLst>
                  <a:gd name="T0" fmla="*/ 0 w 68"/>
                  <a:gd name="T1" fmla="*/ 23 h 34"/>
                  <a:gd name="T2" fmla="*/ 3 w 68"/>
                  <a:gd name="T3" fmla="*/ 19 h 34"/>
                  <a:gd name="T4" fmla="*/ 5 w 68"/>
                  <a:gd name="T5" fmla="*/ 17 h 34"/>
                  <a:gd name="T6" fmla="*/ 8 w 68"/>
                  <a:gd name="T7" fmla="*/ 16 h 34"/>
                  <a:gd name="T8" fmla="*/ 11 w 68"/>
                  <a:gd name="T9" fmla="*/ 16 h 34"/>
                  <a:gd name="T10" fmla="*/ 15 w 68"/>
                  <a:gd name="T11" fmla="*/ 16 h 34"/>
                  <a:gd name="T12" fmla="*/ 17 w 68"/>
                  <a:gd name="T13" fmla="*/ 16 h 34"/>
                  <a:gd name="T14" fmla="*/ 20 w 68"/>
                  <a:gd name="T15" fmla="*/ 19 h 34"/>
                  <a:gd name="T16" fmla="*/ 22 w 68"/>
                  <a:gd name="T17" fmla="*/ 23 h 34"/>
                  <a:gd name="T18" fmla="*/ 26 w 68"/>
                  <a:gd name="T19" fmla="*/ 26 h 34"/>
                  <a:gd name="T20" fmla="*/ 28 w 68"/>
                  <a:gd name="T21" fmla="*/ 30 h 34"/>
                  <a:gd name="T22" fmla="*/ 33 w 68"/>
                  <a:gd name="T23" fmla="*/ 30 h 34"/>
                  <a:gd name="T24" fmla="*/ 35 w 68"/>
                  <a:gd name="T25" fmla="*/ 33 h 34"/>
                  <a:gd name="T26" fmla="*/ 39 w 68"/>
                  <a:gd name="T27" fmla="*/ 33 h 34"/>
                  <a:gd name="T28" fmla="*/ 44 w 68"/>
                  <a:gd name="T29" fmla="*/ 33 h 34"/>
                  <a:gd name="T30" fmla="*/ 50 w 68"/>
                  <a:gd name="T31" fmla="*/ 33 h 34"/>
                  <a:gd name="T32" fmla="*/ 53 w 68"/>
                  <a:gd name="T33" fmla="*/ 33 h 34"/>
                  <a:gd name="T34" fmla="*/ 58 w 68"/>
                  <a:gd name="T35" fmla="*/ 31 h 34"/>
                  <a:gd name="T36" fmla="*/ 62 w 68"/>
                  <a:gd name="T37" fmla="*/ 30 h 34"/>
                  <a:gd name="T38" fmla="*/ 64 w 68"/>
                  <a:gd name="T39" fmla="*/ 30 h 34"/>
                  <a:gd name="T40" fmla="*/ 67 w 68"/>
                  <a:gd name="T41" fmla="*/ 30 h 34"/>
                  <a:gd name="T42" fmla="*/ 64 w 68"/>
                  <a:gd name="T43" fmla="*/ 19 h 34"/>
                  <a:gd name="T44" fmla="*/ 63 w 68"/>
                  <a:gd name="T45" fmla="*/ 15 h 34"/>
                  <a:gd name="T46" fmla="*/ 62 w 68"/>
                  <a:gd name="T47" fmla="*/ 11 h 34"/>
                  <a:gd name="T48" fmla="*/ 61 w 68"/>
                  <a:gd name="T49" fmla="*/ 8 h 34"/>
                  <a:gd name="T50" fmla="*/ 57 w 68"/>
                  <a:gd name="T51" fmla="*/ 5 h 34"/>
                  <a:gd name="T52" fmla="*/ 53 w 68"/>
                  <a:gd name="T53" fmla="*/ 2 h 34"/>
                  <a:gd name="T54" fmla="*/ 50 w 68"/>
                  <a:gd name="T55" fmla="*/ 1 h 34"/>
                  <a:gd name="T56" fmla="*/ 41 w 68"/>
                  <a:gd name="T57" fmla="*/ 0 h 34"/>
                  <a:gd name="T58" fmla="*/ 35 w 68"/>
                  <a:gd name="T59" fmla="*/ 0 h 34"/>
                  <a:gd name="T60" fmla="*/ 28 w 68"/>
                  <a:gd name="T61" fmla="*/ 1 h 34"/>
                  <a:gd name="T62" fmla="*/ 25 w 68"/>
                  <a:gd name="T63" fmla="*/ 2 h 34"/>
                  <a:gd name="T64" fmla="*/ 19 w 68"/>
                  <a:gd name="T65" fmla="*/ 4 h 34"/>
                  <a:gd name="T66" fmla="*/ 15 w 68"/>
                  <a:gd name="T67" fmla="*/ 6 h 34"/>
                  <a:gd name="T68" fmla="*/ 10 w 68"/>
                  <a:gd name="T69" fmla="*/ 9 h 34"/>
                  <a:gd name="T70" fmla="*/ 7 w 68"/>
                  <a:gd name="T71" fmla="*/ 12 h 34"/>
                  <a:gd name="T72" fmla="*/ 4 w 68"/>
                  <a:gd name="T73" fmla="*/ 16 h 34"/>
                  <a:gd name="T74" fmla="*/ 0 w 68"/>
                  <a:gd name="T75" fmla="*/ 23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4"/>
                  <a:gd name="T116" fmla="*/ 68 w 68"/>
                  <a:gd name="T117" fmla="*/ 34 h 3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4">
                    <a:moveTo>
                      <a:pt x="0" y="23"/>
                    </a:moveTo>
                    <a:lnTo>
                      <a:pt x="3" y="19"/>
                    </a:lnTo>
                    <a:lnTo>
                      <a:pt x="5" y="17"/>
                    </a:lnTo>
                    <a:lnTo>
                      <a:pt x="8" y="16"/>
                    </a:lnTo>
                    <a:lnTo>
                      <a:pt x="11" y="16"/>
                    </a:lnTo>
                    <a:lnTo>
                      <a:pt x="15" y="16"/>
                    </a:lnTo>
                    <a:lnTo>
                      <a:pt x="17" y="16"/>
                    </a:lnTo>
                    <a:lnTo>
                      <a:pt x="20" y="19"/>
                    </a:lnTo>
                    <a:lnTo>
                      <a:pt x="22" y="23"/>
                    </a:lnTo>
                    <a:lnTo>
                      <a:pt x="26" y="26"/>
                    </a:lnTo>
                    <a:lnTo>
                      <a:pt x="28" y="30"/>
                    </a:lnTo>
                    <a:lnTo>
                      <a:pt x="33" y="30"/>
                    </a:lnTo>
                    <a:lnTo>
                      <a:pt x="35" y="33"/>
                    </a:lnTo>
                    <a:lnTo>
                      <a:pt x="39" y="33"/>
                    </a:lnTo>
                    <a:lnTo>
                      <a:pt x="44" y="33"/>
                    </a:lnTo>
                    <a:lnTo>
                      <a:pt x="50" y="33"/>
                    </a:lnTo>
                    <a:lnTo>
                      <a:pt x="53" y="33"/>
                    </a:lnTo>
                    <a:lnTo>
                      <a:pt x="58" y="31"/>
                    </a:lnTo>
                    <a:lnTo>
                      <a:pt x="62" y="30"/>
                    </a:lnTo>
                    <a:lnTo>
                      <a:pt x="64" y="30"/>
                    </a:lnTo>
                    <a:lnTo>
                      <a:pt x="67" y="30"/>
                    </a:lnTo>
                    <a:lnTo>
                      <a:pt x="64" y="19"/>
                    </a:lnTo>
                    <a:lnTo>
                      <a:pt x="63" y="15"/>
                    </a:lnTo>
                    <a:lnTo>
                      <a:pt x="62" y="11"/>
                    </a:lnTo>
                    <a:lnTo>
                      <a:pt x="61" y="8"/>
                    </a:lnTo>
                    <a:lnTo>
                      <a:pt x="57" y="5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44" name="Freeform 152"/>
              <p:cNvSpPr>
                <a:spLocks/>
              </p:cNvSpPr>
              <p:nvPr/>
            </p:nvSpPr>
            <p:spPr bwMode="auto">
              <a:xfrm>
                <a:off x="1243" y="799"/>
                <a:ext cx="68" cy="27"/>
              </a:xfrm>
              <a:custGeom>
                <a:avLst/>
                <a:gdLst>
                  <a:gd name="T0" fmla="*/ 0 w 68"/>
                  <a:gd name="T1" fmla="*/ 14 h 27"/>
                  <a:gd name="T2" fmla="*/ 3 w 68"/>
                  <a:gd name="T3" fmla="*/ 11 h 27"/>
                  <a:gd name="T4" fmla="*/ 5 w 68"/>
                  <a:gd name="T5" fmla="*/ 9 h 27"/>
                  <a:gd name="T6" fmla="*/ 8 w 68"/>
                  <a:gd name="T7" fmla="*/ 8 h 27"/>
                  <a:gd name="T8" fmla="*/ 11 w 68"/>
                  <a:gd name="T9" fmla="*/ 8 h 27"/>
                  <a:gd name="T10" fmla="*/ 15 w 68"/>
                  <a:gd name="T11" fmla="*/ 8 h 27"/>
                  <a:gd name="T12" fmla="*/ 17 w 68"/>
                  <a:gd name="T13" fmla="*/ 8 h 27"/>
                  <a:gd name="T14" fmla="*/ 20 w 68"/>
                  <a:gd name="T15" fmla="*/ 11 h 27"/>
                  <a:gd name="T16" fmla="*/ 22 w 68"/>
                  <a:gd name="T17" fmla="*/ 14 h 27"/>
                  <a:gd name="T18" fmla="*/ 26 w 68"/>
                  <a:gd name="T19" fmla="*/ 17 h 27"/>
                  <a:gd name="T20" fmla="*/ 27 w 68"/>
                  <a:gd name="T21" fmla="*/ 22 h 27"/>
                  <a:gd name="T22" fmla="*/ 33 w 68"/>
                  <a:gd name="T23" fmla="*/ 22 h 27"/>
                  <a:gd name="T24" fmla="*/ 35 w 68"/>
                  <a:gd name="T25" fmla="*/ 26 h 27"/>
                  <a:gd name="T26" fmla="*/ 39 w 68"/>
                  <a:gd name="T27" fmla="*/ 26 h 27"/>
                  <a:gd name="T28" fmla="*/ 44 w 68"/>
                  <a:gd name="T29" fmla="*/ 26 h 27"/>
                  <a:gd name="T30" fmla="*/ 50 w 68"/>
                  <a:gd name="T31" fmla="*/ 26 h 27"/>
                  <a:gd name="T32" fmla="*/ 53 w 68"/>
                  <a:gd name="T33" fmla="*/ 26 h 27"/>
                  <a:gd name="T34" fmla="*/ 58 w 68"/>
                  <a:gd name="T35" fmla="*/ 24 h 27"/>
                  <a:gd name="T36" fmla="*/ 62 w 68"/>
                  <a:gd name="T37" fmla="*/ 22 h 27"/>
                  <a:gd name="T38" fmla="*/ 64 w 68"/>
                  <a:gd name="T39" fmla="*/ 22 h 27"/>
                  <a:gd name="T40" fmla="*/ 67 w 68"/>
                  <a:gd name="T41" fmla="*/ 22 h 27"/>
                  <a:gd name="T42" fmla="*/ 64 w 68"/>
                  <a:gd name="T43" fmla="*/ 19 h 27"/>
                  <a:gd name="T44" fmla="*/ 62 w 68"/>
                  <a:gd name="T45" fmla="*/ 17 h 27"/>
                  <a:gd name="T46" fmla="*/ 61 w 68"/>
                  <a:gd name="T47" fmla="*/ 14 h 27"/>
                  <a:gd name="T48" fmla="*/ 56 w 68"/>
                  <a:gd name="T49" fmla="*/ 11 h 27"/>
                  <a:gd name="T50" fmla="*/ 52 w 68"/>
                  <a:gd name="T51" fmla="*/ 8 h 27"/>
                  <a:gd name="T52" fmla="*/ 47 w 68"/>
                  <a:gd name="T53" fmla="*/ 4 h 27"/>
                  <a:gd name="T54" fmla="*/ 43 w 68"/>
                  <a:gd name="T55" fmla="*/ 3 h 27"/>
                  <a:gd name="T56" fmla="*/ 39 w 68"/>
                  <a:gd name="T57" fmla="*/ 3 h 27"/>
                  <a:gd name="T58" fmla="*/ 33 w 68"/>
                  <a:gd name="T59" fmla="*/ 1 h 27"/>
                  <a:gd name="T60" fmla="*/ 27 w 68"/>
                  <a:gd name="T61" fmla="*/ 1 h 27"/>
                  <a:gd name="T62" fmla="*/ 21 w 68"/>
                  <a:gd name="T63" fmla="*/ 0 h 27"/>
                  <a:gd name="T64" fmla="*/ 16 w 68"/>
                  <a:gd name="T65" fmla="*/ 1 h 27"/>
                  <a:gd name="T66" fmla="*/ 11 w 68"/>
                  <a:gd name="T67" fmla="*/ 3 h 27"/>
                  <a:gd name="T68" fmla="*/ 8 w 68"/>
                  <a:gd name="T69" fmla="*/ 6 h 27"/>
                  <a:gd name="T70" fmla="*/ 4 w 68"/>
                  <a:gd name="T71" fmla="*/ 8 h 27"/>
                  <a:gd name="T72" fmla="*/ 0 w 68"/>
                  <a:gd name="T73" fmla="*/ 14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7"/>
                  <a:gd name="T113" fmla="*/ 68 w 68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7">
                    <a:moveTo>
                      <a:pt x="0" y="14"/>
                    </a:moveTo>
                    <a:lnTo>
                      <a:pt x="3" y="11"/>
                    </a:lnTo>
                    <a:lnTo>
                      <a:pt x="5" y="9"/>
                    </a:lnTo>
                    <a:lnTo>
                      <a:pt x="8" y="8"/>
                    </a:lnTo>
                    <a:lnTo>
                      <a:pt x="11" y="8"/>
                    </a:lnTo>
                    <a:lnTo>
                      <a:pt x="15" y="8"/>
                    </a:lnTo>
                    <a:lnTo>
                      <a:pt x="17" y="8"/>
                    </a:lnTo>
                    <a:lnTo>
                      <a:pt x="20" y="11"/>
                    </a:lnTo>
                    <a:lnTo>
                      <a:pt x="22" y="14"/>
                    </a:lnTo>
                    <a:lnTo>
                      <a:pt x="26" y="17"/>
                    </a:lnTo>
                    <a:lnTo>
                      <a:pt x="27" y="22"/>
                    </a:lnTo>
                    <a:lnTo>
                      <a:pt x="33" y="22"/>
                    </a:lnTo>
                    <a:lnTo>
                      <a:pt x="35" y="26"/>
                    </a:lnTo>
                    <a:lnTo>
                      <a:pt x="39" y="26"/>
                    </a:lnTo>
                    <a:lnTo>
                      <a:pt x="44" y="26"/>
                    </a:lnTo>
                    <a:lnTo>
                      <a:pt x="50" y="26"/>
                    </a:lnTo>
                    <a:lnTo>
                      <a:pt x="53" y="26"/>
                    </a:lnTo>
                    <a:lnTo>
                      <a:pt x="58" y="24"/>
                    </a:lnTo>
                    <a:lnTo>
                      <a:pt x="62" y="22"/>
                    </a:lnTo>
                    <a:lnTo>
                      <a:pt x="64" y="22"/>
                    </a:lnTo>
                    <a:lnTo>
                      <a:pt x="67" y="22"/>
                    </a:lnTo>
                    <a:lnTo>
                      <a:pt x="64" y="19"/>
                    </a:lnTo>
                    <a:lnTo>
                      <a:pt x="62" y="17"/>
                    </a:lnTo>
                    <a:lnTo>
                      <a:pt x="61" y="14"/>
                    </a:lnTo>
                    <a:lnTo>
                      <a:pt x="56" y="11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3" y="3"/>
                    </a:lnTo>
                    <a:lnTo>
                      <a:pt x="39" y="3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96" name="Group 153"/>
            <p:cNvGrpSpPr>
              <a:grpSpLocks/>
            </p:cNvGrpSpPr>
            <p:nvPr/>
          </p:nvGrpSpPr>
          <p:grpSpPr bwMode="auto">
            <a:xfrm>
              <a:off x="1216" y="833"/>
              <a:ext cx="186" cy="186"/>
              <a:chOff x="1216" y="833"/>
              <a:chExt cx="186" cy="186"/>
            </a:xfrm>
          </p:grpSpPr>
          <p:sp>
            <p:nvSpPr>
              <p:cNvPr id="18841" name="Freeform 154"/>
              <p:cNvSpPr>
                <a:spLocks/>
              </p:cNvSpPr>
              <p:nvPr/>
            </p:nvSpPr>
            <p:spPr bwMode="auto">
              <a:xfrm>
                <a:off x="1286" y="992"/>
                <a:ext cx="39" cy="27"/>
              </a:xfrm>
              <a:custGeom>
                <a:avLst/>
                <a:gdLst>
                  <a:gd name="T0" fmla="*/ 16 w 39"/>
                  <a:gd name="T1" fmla="*/ 0 h 27"/>
                  <a:gd name="T2" fmla="*/ 15 w 39"/>
                  <a:gd name="T3" fmla="*/ 10 h 27"/>
                  <a:gd name="T4" fmla="*/ 15 w 39"/>
                  <a:gd name="T5" fmla="*/ 12 h 27"/>
                  <a:gd name="T6" fmla="*/ 14 w 39"/>
                  <a:gd name="T7" fmla="*/ 16 h 27"/>
                  <a:gd name="T8" fmla="*/ 13 w 39"/>
                  <a:gd name="T9" fmla="*/ 18 h 27"/>
                  <a:gd name="T10" fmla="*/ 10 w 39"/>
                  <a:gd name="T11" fmla="*/ 20 h 27"/>
                  <a:gd name="T12" fmla="*/ 9 w 39"/>
                  <a:gd name="T13" fmla="*/ 20 h 27"/>
                  <a:gd name="T14" fmla="*/ 5 w 39"/>
                  <a:gd name="T15" fmla="*/ 20 h 27"/>
                  <a:gd name="T16" fmla="*/ 3 w 39"/>
                  <a:gd name="T17" fmla="*/ 22 h 27"/>
                  <a:gd name="T18" fmla="*/ 0 w 39"/>
                  <a:gd name="T19" fmla="*/ 24 h 27"/>
                  <a:gd name="T20" fmla="*/ 4 w 39"/>
                  <a:gd name="T21" fmla="*/ 24 h 27"/>
                  <a:gd name="T22" fmla="*/ 8 w 39"/>
                  <a:gd name="T23" fmla="*/ 24 h 27"/>
                  <a:gd name="T24" fmla="*/ 14 w 39"/>
                  <a:gd name="T25" fmla="*/ 24 h 27"/>
                  <a:gd name="T26" fmla="*/ 19 w 39"/>
                  <a:gd name="T27" fmla="*/ 24 h 27"/>
                  <a:gd name="T28" fmla="*/ 22 w 39"/>
                  <a:gd name="T29" fmla="*/ 24 h 27"/>
                  <a:gd name="T30" fmla="*/ 28 w 39"/>
                  <a:gd name="T31" fmla="*/ 26 h 27"/>
                  <a:gd name="T32" fmla="*/ 34 w 39"/>
                  <a:gd name="T33" fmla="*/ 24 h 27"/>
                  <a:gd name="T34" fmla="*/ 38 w 39"/>
                  <a:gd name="T35" fmla="*/ 24 h 27"/>
                  <a:gd name="T36" fmla="*/ 29 w 39"/>
                  <a:gd name="T37" fmla="*/ 22 h 27"/>
                  <a:gd name="T38" fmla="*/ 26 w 39"/>
                  <a:gd name="T39" fmla="*/ 20 h 27"/>
                  <a:gd name="T40" fmla="*/ 23 w 39"/>
                  <a:gd name="T41" fmla="*/ 20 h 27"/>
                  <a:gd name="T42" fmla="*/ 22 w 39"/>
                  <a:gd name="T43" fmla="*/ 18 h 27"/>
                  <a:gd name="T44" fmla="*/ 20 w 39"/>
                  <a:gd name="T45" fmla="*/ 16 h 27"/>
                  <a:gd name="T46" fmla="*/ 20 w 39"/>
                  <a:gd name="T47" fmla="*/ 14 h 27"/>
                  <a:gd name="T48" fmla="*/ 19 w 39"/>
                  <a:gd name="T49" fmla="*/ 12 h 27"/>
                  <a:gd name="T50" fmla="*/ 17 w 39"/>
                  <a:gd name="T51" fmla="*/ 10 h 27"/>
                  <a:gd name="T52" fmla="*/ 16 w 39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7"/>
                  <a:gd name="T83" fmla="*/ 39 w 39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7">
                    <a:moveTo>
                      <a:pt x="16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4" y="16"/>
                    </a:lnTo>
                    <a:lnTo>
                      <a:pt x="13" y="18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5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2" y="24"/>
                    </a:lnTo>
                    <a:lnTo>
                      <a:pt x="28" y="26"/>
                    </a:lnTo>
                    <a:lnTo>
                      <a:pt x="34" y="24"/>
                    </a:lnTo>
                    <a:lnTo>
                      <a:pt x="38" y="24"/>
                    </a:lnTo>
                    <a:lnTo>
                      <a:pt x="29" y="22"/>
                    </a:lnTo>
                    <a:lnTo>
                      <a:pt x="26" y="20"/>
                    </a:lnTo>
                    <a:lnTo>
                      <a:pt x="23" y="20"/>
                    </a:lnTo>
                    <a:lnTo>
                      <a:pt x="22" y="18"/>
                    </a:lnTo>
                    <a:lnTo>
                      <a:pt x="20" y="16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7" y="10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42" name="Freeform 155"/>
              <p:cNvSpPr>
                <a:spLocks/>
              </p:cNvSpPr>
              <p:nvPr/>
            </p:nvSpPr>
            <p:spPr bwMode="auto">
              <a:xfrm>
                <a:off x="1216" y="833"/>
                <a:ext cx="186" cy="186"/>
              </a:xfrm>
              <a:custGeom>
                <a:avLst/>
                <a:gdLst>
                  <a:gd name="T0" fmla="*/ 99 w 186"/>
                  <a:gd name="T1" fmla="*/ 18 h 186"/>
                  <a:gd name="T2" fmla="*/ 108 w 186"/>
                  <a:gd name="T3" fmla="*/ 14 h 186"/>
                  <a:gd name="T4" fmla="*/ 114 w 186"/>
                  <a:gd name="T5" fmla="*/ 7 h 186"/>
                  <a:gd name="T6" fmla="*/ 122 w 186"/>
                  <a:gd name="T7" fmla="*/ 2 h 186"/>
                  <a:gd name="T8" fmla="*/ 129 w 186"/>
                  <a:gd name="T9" fmla="*/ 1 h 186"/>
                  <a:gd name="T10" fmla="*/ 137 w 186"/>
                  <a:gd name="T11" fmla="*/ 0 h 186"/>
                  <a:gd name="T12" fmla="*/ 147 w 186"/>
                  <a:gd name="T13" fmla="*/ 1 h 186"/>
                  <a:gd name="T14" fmla="*/ 155 w 186"/>
                  <a:gd name="T15" fmla="*/ 5 h 186"/>
                  <a:gd name="T16" fmla="*/ 164 w 186"/>
                  <a:gd name="T17" fmla="*/ 10 h 186"/>
                  <a:gd name="T18" fmla="*/ 170 w 186"/>
                  <a:gd name="T19" fmla="*/ 17 h 186"/>
                  <a:gd name="T20" fmla="*/ 176 w 186"/>
                  <a:gd name="T21" fmla="*/ 25 h 186"/>
                  <a:gd name="T22" fmla="*/ 180 w 186"/>
                  <a:gd name="T23" fmla="*/ 35 h 186"/>
                  <a:gd name="T24" fmla="*/ 183 w 186"/>
                  <a:gd name="T25" fmla="*/ 44 h 186"/>
                  <a:gd name="T26" fmla="*/ 185 w 186"/>
                  <a:gd name="T27" fmla="*/ 56 h 186"/>
                  <a:gd name="T28" fmla="*/ 185 w 186"/>
                  <a:gd name="T29" fmla="*/ 68 h 186"/>
                  <a:gd name="T30" fmla="*/ 183 w 186"/>
                  <a:gd name="T31" fmla="*/ 83 h 186"/>
                  <a:gd name="T32" fmla="*/ 181 w 186"/>
                  <a:gd name="T33" fmla="*/ 93 h 186"/>
                  <a:gd name="T34" fmla="*/ 177 w 186"/>
                  <a:gd name="T35" fmla="*/ 104 h 186"/>
                  <a:gd name="T36" fmla="*/ 174 w 186"/>
                  <a:gd name="T37" fmla="*/ 114 h 186"/>
                  <a:gd name="T38" fmla="*/ 168 w 186"/>
                  <a:gd name="T39" fmla="*/ 126 h 186"/>
                  <a:gd name="T40" fmla="*/ 162 w 186"/>
                  <a:gd name="T41" fmla="*/ 136 h 186"/>
                  <a:gd name="T42" fmla="*/ 154 w 186"/>
                  <a:gd name="T43" fmla="*/ 145 h 186"/>
                  <a:gd name="T44" fmla="*/ 146 w 186"/>
                  <a:gd name="T45" fmla="*/ 157 h 186"/>
                  <a:gd name="T46" fmla="*/ 136 w 186"/>
                  <a:gd name="T47" fmla="*/ 169 h 186"/>
                  <a:gd name="T48" fmla="*/ 120 w 186"/>
                  <a:gd name="T49" fmla="*/ 181 h 186"/>
                  <a:gd name="T50" fmla="*/ 105 w 186"/>
                  <a:gd name="T51" fmla="*/ 185 h 186"/>
                  <a:gd name="T52" fmla="*/ 94 w 186"/>
                  <a:gd name="T53" fmla="*/ 185 h 186"/>
                  <a:gd name="T54" fmla="*/ 85 w 186"/>
                  <a:gd name="T55" fmla="*/ 182 h 186"/>
                  <a:gd name="T56" fmla="*/ 74 w 186"/>
                  <a:gd name="T57" fmla="*/ 183 h 186"/>
                  <a:gd name="T58" fmla="*/ 64 w 186"/>
                  <a:gd name="T59" fmla="*/ 182 h 186"/>
                  <a:gd name="T60" fmla="*/ 55 w 186"/>
                  <a:gd name="T61" fmla="*/ 178 h 186"/>
                  <a:gd name="T62" fmla="*/ 38 w 186"/>
                  <a:gd name="T63" fmla="*/ 154 h 186"/>
                  <a:gd name="T64" fmla="*/ 29 w 186"/>
                  <a:gd name="T65" fmla="*/ 142 h 186"/>
                  <a:gd name="T66" fmla="*/ 22 w 186"/>
                  <a:gd name="T67" fmla="*/ 132 h 186"/>
                  <a:gd name="T68" fmla="*/ 15 w 186"/>
                  <a:gd name="T69" fmla="*/ 121 h 186"/>
                  <a:gd name="T70" fmla="*/ 9 w 186"/>
                  <a:gd name="T71" fmla="*/ 111 h 186"/>
                  <a:gd name="T72" fmla="*/ 4 w 186"/>
                  <a:gd name="T73" fmla="*/ 99 h 186"/>
                  <a:gd name="T74" fmla="*/ 2 w 186"/>
                  <a:gd name="T75" fmla="*/ 88 h 186"/>
                  <a:gd name="T76" fmla="*/ 1 w 186"/>
                  <a:gd name="T77" fmla="*/ 77 h 186"/>
                  <a:gd name="T78" fmla="*/ 1 w 186"/>
                  <a:gd name="T79" fmla="*/ 66 h 186"/>
                  <a:gd name="T80" fmla="*/ 2 w 186"/>
                  <a:gd name="T81" fmla="*/ 54 h 186"/>
                  <a:gd name="T82" fmla="*/ 4 w 186"/>
                  <a:gd name="T83" fmla="*/ 42 h 186"/>
                  <a:gd name="T84" fmla="*/ 8 w 186"/>
                  <a:gd name="T85" fmla="*/ 31 h 186"/>
                  <a:gd name="T86" fmla="*/ 14 w 186"/>
                  <a:gd name="T87" fmla="*/ 23 h 186"/>
                  <a:gd name="T88" fmla="*/ 21 w 186"/>
                  <a:gd name="T89" fmla="*/ 14 h 186"/>
                  <a:gd name="T90" fmla="*/ 31 w 186"/>
                  <a:gd name="T91" fmla="*/ 7 h 186"/>
                  <a:gd name="T92" fmla="*/ 42 w 186"/>
                  <a:gd name="T93" fmla="*/ 2 h 186"/>
                  <a:gd name="T94" fmla="*/ 50 w 186"/>
                  <a:gd name="T95" fmla="*/ 0 h 186"/>
                  <a:gd name="T96" fmla="*/ 60 w 186"/>
                  <a:gd name="T97" fmla="*/ 1 h 186"/>
                  <a:gd name="T98" fmla="*/ 68 w 186"/>
                  <a:gd name="T99" fmla="*/ 3 h 186"/>
                  <a:gd name="T100" fmla="*/ 74 w 186"/>
                  <a:gd name="T101" fmla="*/ 7 h 186"/>
                  <a:gd name="T102" fmla="*/ 82 w 186"/>
                  <a:gd name="T103" fmla="*/ 14 h 186"/>
                  <a:gd name="T104" fmla="*/ 88 w 186"/>
                  <a:gd name="T105" fmla="*/ 18 h 1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6"/>
                  <a:gd name="T161" fmla="*/ 186 w 186"/>
                  <a:gd name="T162" fmla="*/ 186 h 1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6">
                    <a:moveTo>
                      <a:pt x="94" y="19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7"/>
                    </a:lnTo>
                    <a:lnTo>
                      <a:pt x="118" y="3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5"/>
                    </a:lnTo>
                    <a:lnTo>
                      <a:pt x="181" y="39"/>
                    </a:lnTo>
                    <a:lnTo>
                      <a:pt x="183" y="44"/>
                    </a:lnTo>
                    <a:lnTo>
                      <a:pt x="183" y="50"/>
                    </a:lnTo>
                    <a:lnTo>
                      <a:pt x="185" y="56"/>
                    </a:lnTo>
                    <a:lnTo>
                      <a:pt x="185" y="60"/>
                    </a:lnTo>
                    <a:lnTo>
                      <a:pt x="185" y="68"/>
                    </a:lnTo>
                    <a:lnTo>
                      <a:pt x="183" y="76"/>
                    </a:lnTo>
                    <a:lnTo>
                      <a:pt x="183" y="83"/>
                    </a:lnTo>
                    <a:lnTo>
                      <a:pt x="182" y="89"/>
                    </a:lnTo>
                    <a:lnTo>
                      <a:pt x="181" y="93"/>
                    </a:lnTo>
                    <a:lnTo>
                      <a:pt x="180" y="99"/>
                    </a:lnTo>
                    <a:lnTo>
                      <a:pt x="177" y="104"/>
                    </a:lnTo>
                    <a:lnTo>
                      <a:pt x="176" y="109"/>
                    </a:lnTo>
                    <a:lnTo>
                      <a:pt x="174" y="114"/>
                    </a:lnTo>
                    <a:lnTo>
                      <a:pt x="171" y="121"/>
                    </a:lnTo>
                    <a:lnTo>
                      <a:pt x="168" y="126"/>
                    </a:lnTo>
                    <a:lnTo>
                      <a:pt x="165" y="132"/>
                    </a:lnTo>
                    <a:lnTo>
                      <a:pt x="162" y="136"/>
                    </a:lnTo>
                    <a:lnTo>
                      <a:pt x="159" y="140"/>
                    </a:lnTo>
                    <a:lnTo>
                      <a:pt x="154" y="145"/>
                    </a:lnTo>
                    <a:lnTo>
                      <a:pt x="151" y="151"/>
                    </a:lnTo>
                    <a:lnTo>
                      <a:pt x="146" y="157"/>
                    </a:lnTo>
                    <a:lnTo>
                      <a:pt x="142" y="162"/>
                    </a:lnTo>
                    <a:lnTo>
                      <a:pt x="136" y="169"/>
                    </a:lnTo>
                    <a:lnTo>
                      <a:pt x="130" y="175"/>
                    </a:lnTo>
                    <a:lnTo>
                      <a:pt x="120" y="181"/>
                    </a:lnTo>
                    <a:lnTo>
                      <a:pt x="112" y="185"/>
                    </a:lnTo>
                    <a:lnTo>
                      <a:pt x="105" y="185"/>
                    </a:lnTo>
                    <a:lnTo>
                      <a:pt x="100" y="185"/>
                    </a:lnTo>
                    <a:lnTo>
                      <a:pt x="94" y="185"/>
                    </a:lnTo>
                    <a:lnTo>
                      <a:pt x="90" y="183"/>
                    </a:lnTo>
                    <a:lnTo>
                      <a:pt x="85" y="182"/>
                    </a:lnTo>
                    <a:lnTo>
                      <a:pt x="81" y="182"/>
                    </a:lnTo>
                    <a:lnTo>
                      <a:pt x="74" y="183"/>
                    </a:lnTo>
                    <a:lnTo>
                      <a:pt x="68" y="183"/>
                    </a:lnTo>
                    <a:lnTo>
                      <a:pt x="64" y="182"/>
                    </a:lnTo>
                    <a:lnTo>
                      <a:pt x="59" y="179"/>
                    </a:lnTo>
                    <a:lnTo>
                      <a:pt x="55" y="178"/>
                    </a:lnTo>
                    <a:lnTo>
                      <a:pt x="49" y="171"/>
                    </a:lnTo>
                    <a:lnTo>
                      <a:pt x="38" y="154"/>
                    </a:lnTo>
                    <a:lnTo>
                      <a:pt x="33" y="148"/>
                    </a:lnTo>
                    <a:lnTo>
                      <a:pt x="29" y="142"/>
                    </a:lnTo>
                    <a:lnTo>
                      <a:pt x="25" y="137"/>
                    </a:lnTo>
                    <a:lnTo>
                      <a:pt x="22" y="132"/>
                    </a:lnTo>
                    <a:lnTo>
                      <a:pt x="19" y="128"/>
                    </a:lnTo>
                    <a:lnTo>
                      <a:pt x="15" y="121"/>
                    </a:lnTo>
                    <a:lnTo>
                      <a:pt x="12" y="116"/>
                    </a:lnTo>
                    <a:lnTo>
                      <a:pt x="9" y="111"/>
                    </a:lnTo>
                    <a:lnTo>
                      <a:pt x="8" y="105"/>
                    </a:lnTo>
                    <a:lnTo>
                      <a:pt x="4" y="99"/>
                    </a:lnTo>
                    <a:lnTo>
                      <a:pt x="3" y="92"/>
                    </a:lnTo>
                    <a:lnTo>
                      <a:pt x="2" y="88"/>
                    </a:lnTo>
                    <a:lnTo>
                      <a:pt x="1" y="84"/>
                    </a:lnTo>
                    <a:lnTo>
                      <a:pt x="1" y="77"/>
                    </a:lnTo>
                    <a:lnTo>
                      <a:pt x="0" y="72"/>
                    </a:lnTo>
                    <a:lnTo>
                      <a:pt x="1" y="66"/>
                    </a:lnTo>
                    <a:lnTo>
                      <a:pt x="1" y="60"/>
                    </a:lnTo>
                    <a:lnTo>
                      <a:pt x="2" y="54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497" name="Group 156"/>
            <p:cNvGrpSpPr>
              <a:grpSpLocks/>
            </p:cNvGrpSpPr>
            <p:nvPr/>
          </p:nvGrpSpPr>
          <p:grpSpPr bwMode="auto">
            <a:xfrm>
              <a:off x="1286" y="816"/>
              <a:ext cx="56" cy="58"/>
              <a:chOff x="1286" y="816"/>
              <a:chExt cx="56" cy="58"/>
            </a:xfrm>
          </p:grpSpPr>
          <p:sp>
            <p:nvSpPr>
              <p:cNvPr id="18836" name="Freeform 157"/>
              <p:cNvSpPr>
                <a:spLocks/>
              </p:cNvSpPr>
              <p:nvPr/>
            </p:nvSpPr>
            <p:spPr bwMode="auto">
              <a:xfrm>
                <a:off x="1295" y="848"/>
                <a:ext cx="24" cy="26"/>
              </a:xfrm>
              <a:custGeom>
                <a:avLst/>
                <a:gdLst>
                  <a:gd name="T0" fmla="*/ 13 w 24"/>
                  <a:gd name="T1" fmla="*/ 0 h 26"/>
                  <a:gd name="T2" fmla="*/ 16 w 24"/>
                  <a:gd name="T3" fmla="*/ 0 h 26"/>
                  <a:gd name="T4" fmla="*/ 19 w 24"/>
                  <a:gd name="T5" fmla="*/ 0 h 26"/>
                  <a:gd name="T6" fmla="*/ 23 w 24"/>
                  <a:gd name="T7" fmla="*/ 0 h 26"/>
                  <a:gd name="T8" fmla="*/ 16 w 24"/>
                  <a:gd name="T9" fmla="*/ 25 h 26"/>
                  <a:gd name="T10" fmla="*/ 14 w 24"/>
                  <a:gd name="T11" fmla="*/ 25 h 26"/>
                  <a:gd name="T12" fmla="*/ 10 w 24"/>
                  <a:gd name="T13" fmla="*/ 25 h 26"/>
                  <a:gd name="T14" fmla="*/ 8 w 24"/>
                  <a:gd name="T15" fmla="*/ 25 h 26"/>
                  <a:gd name="T16" fmla="*/ 4 w 24"/>
                  <a:gd name="T17" fmla="*/ 25 h 26"/>
                  <a:gd name="T18" fmla="*/ 2 w 24"/>
                  <a:gd name="T19" fmla="*/ 0 h 26"/>
                  <a:gd name="T20" fmla="*/ 0 w 24"/>
                  <a:gd name="T21" fmla="*/ 0 h 26"/>
                  <a:gd name="T22" fmla="*/ 4 w 24"/>
                  <a:gd name="T23" fmla="*/ 0 h 26"/>
                  <a:gd name="T24" fmla="*/ 7 w 24"/>
                  <a:gd name="T25" fmla="*/ 25 h 26"/>
                  <a:gd name="T26" fmla="*/ 10 w 24"/>
                  <a:gd name="T27" fmla="*/ 0 h 26"/>
                  <a:gd name="T28" fmla="*/ 13 w 24"/>
                  <a:gd name="T29" fmla="*/ 0 h 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6"/>
                  <a:gd name="T47" fmla="*/ 24 w 24"/>
                  <a:gd name="T48" fmla="*/ 26 h 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6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5"/>
                    </a:lnTo>
                    <a:lnTo>
                      <a:pt x="14" y="25"/>
                    </a:lnTo>
                    <a:lnTo>
                      <a:pt x="10" y="25"/>
                    </a:lnTo>
                    <a:lnTo>
                      <a:pt x="8" y="25"/>
                    </a:lnTo>
                    <a:lnTo>
                      <a:pt x="4" y="25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5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837" name="Group 158"/>
              <p:cNvGrpSpPr>
                <a:grpSpLocks/>
              </p:cNvGrpSpPr>
              <p:nvPr/>
            </p:nvGrpSpPr>
            <p:grpSpPr bwMode="auto">
              <a:xfrm>
                <a:off x="1305" y="816"/>
                <a:ext cx="27" cy="34"/>
                <a:chOff x="1305" y="816"/>
                <a:chExt cx="27" cy="34"/>
              </a:xfrm>
            </p:grpSpPr>
            <p:sp>
              <p:nvSpPr>
                <p:cNvPr id="18839" name="Freeform 159"/>
                <p:cNvSpPr>
                  <a:spLocks/>
                </p:cNvSpPr>
                <p:nvPr/>
              </p:nvSpPr>
              <p:spPr bwMode="auto">
                <a:xfrm>
                  <a:off x="1305" y="816"/>
                  <a:ext cx="20" cy="34"/>
                </a:xfrm>
                <a:custGeom>
                  <a:avLst/>
                  <a:gdLst>
                    <a:gd name="T0" fmla="*/ 1 w 20"/>
                    <a:gd name="T1" fmla="*/ 31 h 34"/>
                    <a:gd name="T2" fmla="*/ 0 w 20"/>
                    <a:gd name="T3" fmla="*/ 27 h 34"/>
                    <a:gd name="T4" fmla="*/ 1 w 20"/>
                    <a:gd name="T5" fmla="*/ 22 h 34"/>
                    <a:gd name="T6" fmla="*/ 1 w 20"/>
                    <a:gd name="T7" fmla="*/ 16 h 34"/>
                    <a:gd name="T8" fmla="*/ 4 w 20"/>
                    <a:gd name="T9" fmla="*/ 12 h 34"/>
                    <a:gd name="T10" fmla="*/ 5 w 20"/>
                    <a:gd name="T11" fmla="*/ 8 h 34"/>
                    <a:gd name="T12" fmla="*/ 8 w 20"/>
                    <a:gd name="T13" fmla="*/ 4 h 34"/>
                    <a:gd name="T14" fmla="*/ 10 w 20"/>
                    <a:gd name="T15" fmla="*/ 0 h 34"/>
                    <a:gd name="T16" fmla="*/ 19 w 20"/>
                    <a:gd name="T17" fmla="*/ 4 h 34"/>
                    <a:gd name="T18" fmla="*/ 16 w 20"/>
                    <a:gd name="T19" fmla="*/ 8 h 34"/>
                    <a:gd name="T20" fmla="*/ 12 w 20"/>
                    <a:gd name="T21" fmla="*/ 12 h 34"/>
                    <a:gd name="T22" fmla="*/ 9 w 20"/>
                    <a:gd name="T23" fmla="*/ 16 h 34"/>
                    <a:gd name="T24" fmla="*/ 8 w 20"/>
                    <a:gd name="T25" fmla="*/ 22 h 34"/>
                    <a:gd name="T26" fmla="*/ 6 w 20"/>
                    <a:gd name="T27" fmla="*/ 27 h 34"/>
                    <a:gd name="T28" fmla="*/ 5 w 20"/>
                    <a:gd name="T29" fmla="*/ 33 h 34"/>
                    <a:gd name="T30" fmla="*/ 1 w 20"/>
                    <a:gd name="T31" fmla="*/ 31 h 3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4"/>
                    <a:gd name="T50" fmla="*/ 20 w 20"/>
                    <a:gd name="T51" fmla="*/ 34 h 3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4">
                      <a:moveTo>
                        <a:pt x="1" y="31"/>
                      </a:moveTo>
                      <a:lnTo>
                        <a:pt x="0" y="27"/>
                      </a:lnTo>
                      <a:lnTo>
                        <a:pt x="1" y="22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5" y="8"/>
                      </a:lnTo>
                      <a:lnTo>
                        <a:pt x="8" y="4"/>
                      </a:lnTo>
                      <a:lnTo>
                        <a:pt x="10" y="0"/>
                      </a:lnTo>
                      <a:lnTo>
                        <a:pt x="19" y="4"/>
                      </a:lnTo>
                      <a:lnTo>
                        <a:pt x="16" y="8"/>
                      </a:lnTo>
                      <a:lnTo>
                        <a:pt x="12" y="12"/>
                      </a:lnTo>
                      <a:lnTo>
                        <a:pt x="9" y="16"/>
                      </a:lnTo>
                      <a:lnTo>
                        <a:pt x="8" y="22"/>
                      </a:lnTo>
                      <a:lnTo>
                        <a:pt x="6" y="27"/>
                      </a:lnTo>
                      <a:lnTo>
                        <a:pt x="5" y="33"/>
                      </a:lnTo>
                      <a:lnTo>
                        <a:pt x="1" y="31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840" name="Freeform 160"/>
                <p:cNvSpPr>
                  <a:spLocks/>
                </p:cNvSpPr>
                <p:nvPr/>
              </p:nvSpPr>
              <p:spPr bwMode="auto">
                <a:xfrm>
                  <a:off x="1310" y="822"/>
                  <a:ext cx="22" cy="27"/>
                </a:xfrm>
                <a:custGeom>
                  <a:avLst/>
                  <a:gdLst>
                    <a:gd name="T0" fmla="*/ 0 w 22"/>
                    <a:gd name="T1" fmla="*/ 26 h 27"/>
                    <a:gd name="T2" fmla="*/ 2 w 22"/>
                    <a:gd name="T3" fmla="*/ 23 h 27"/>
                    <a:gd name="T4" fmla="*/ 2 w 22"/>
                    <a:gd name="T5" fmla="*/ 18 h 27"/>
                    <a:gd name="T6" fmla="*/ 4 w 22"/>
                    <a:gd name="T7" fmla="*/ 13 h 27"/>
                    <a:gd name="T8" fmla="*/ 7 w 22"/>
                    <a:gd name="T9" fmla="*/ 9 h 27"/>
                    <a:gd name="T10" fmla="*/ 11 w 22"/>
                    <a:gd name="T11" fmla="*/ 5 h 27"/>
                    <a:gd name="T12" fmla="*/ 14 w 22"/>
                    <a:gd name="T13" fmla="*/ 2 h 27"/>
                    <a:gd name="T14" fmla="*/ 16 w 22"/>
                    <a:gd name="T15" fmla="*/ 0 h 27"/>
                    <a:gd name="T16" fmla="*/ 21 w 22"/>
                    <a:gd name="T17" fmla="*/ 1 h 27"/>
                    <a:gd name="T18" fmla="*/ 16 w 22"/>
                    <a:gd name="T19" fmla="*/ 3 h 27"/>
                    <a:gd name="T20" fmla="*/ 11 w 22"/>
                    <a:gd name="T21" fmla="*/ 7 h 27"/>
                    <a:gd name="T22" fmla="*/ 9 w 22"/>
                    <a:gd name="T23" fmla="*/ 11 h 27"/>
                    <a:gd name="T24" fmla="*/ 4 w 22"/>
                    <a:gd name="T25" fmla="*/ 16 h 27"/>
                    <a:gd name="T26" fmla="*/ 2 w 22"/>
                    <a:gd name="T27" fmla="*/ 20 h 27"/>
                    <a:gd name="T28" fmla="*/ 2 w 22"/>
                    <a:gd name="T29" fmla="*/ 26 h 27"/>
                    <a:gd name="T30" fmla="*/ 0 w 22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2"/>
                    <a:gd name="T49" fmla="*/ 0 h 27"/>
                    <a:gd name="T50" fmla="*/ 22 w 22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2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7" y="9"/>
                      </a:lnTo>
                      <a:lnTo>
                        <a:pt x="11" y="5"/>
                      </a:lnTo>
                      <a:lnTo>
                        <a:pt x="14" y="2"/>
                      </a:lnTo>
                      <a:lnTo>
                        <a:pt x="16" y="0"/>
                      </a:lnTo>
                      <a:lnTo>
                        <a:pt x="21" y="1"/>
                      </a:lnTo>
                      <a:lnTo>
                        <a:pt x="16" y="3"/>
                      </a:lnTo>
                      <a:lnTo>
                        <a:pt x="11" y="7"/>
                      </a:lnTo>
                      <a:lnTo>
                        <a:pt x="9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838" name="Freeform 161"/>
              <p:cNvSpPr>
                <a:spLocks/>
              </p:cNvSpPr>
              <p:nvPr/>
            </p:nvSpPr>
            <p:spPr bwMode="auto">
              <a:xfrm>
                <a:off x="1286" y="839"/>
                <a:ext cx="56" cy="26"/>
              </a:xfrm>
              <a:custGeom>
                <a:avLst/>
                <a:gdLst>
                  <a:gd name="T0" fmla="*/ 0 w 56"/>
                  <a:gd name="T1" fmla="*/ 3 h 26"/>
                  <a:gd name="T2" fmla="*/ 3 w 56"/>
                  <a:gd name="T3" fmla="*/ 5 h 26"/>
                  <a:gd name="T4" fmla="*/ 7 w 56"/>
                  <a:gd name="T5" fmla="*/ 8 h 26"/>
                  <a:gd name="T6" fmla="*/ 10 w 56"/>
                  <a:gd name="T7" fmla="*/ 15 h 26"/>
                  <a:gd name="T8" fmla="*/ 14 w 56"/>
                  <a:gd name="T9" fmla="*/ 20 h 26"/>
                  <a:gd name="T10" fmla="*/ 17 w 56"/>
                  <a:gd name="T11" fmla="*/ 21 h 26"/>
                  <a:gd name="T12" fmla="*/ 21 w 56"/>
                  <a:gd name="T13" fmla="*/ 23 h 26"/>
                  <a:gd name="T14" fmla="*/ 23 w 56"/>
                  <a:gd name="T15" fmla="*/ 25 h 26"/>
                  <a:gd name="T16" fmla="*/ 28 w 56"/>
                  <a:gd name="T17" fmla="*/ 23 h 26"/>
                  <a:gd name="T18" fmla="*/ 31 w 56"/>
                  <a:gd name="T19" fmla="*/ 21 h 26"/>
                  <a:gd name="T20" fmla="*/ 34 w 56"/>
                  <a:gd name="T21" fmla="*/ 20 h 26"/>
                  <a:gd name="T22" fmla="*/ 37 w 56"/>
                  <a:gd name="T23" fmla="*/ 18 h 26"/>
                  <a:gd name="T24" fmla="*/ 39 w 56"/>
                  <a:gd name="T25" fmla="*/ 15 h 26"/>
                  <a:gd name="T26" fmla="*/ 41 w 56"/>
                  <a:gd name="T27" fmla="*/ 10 h 26"/>
                  <a:gd name="T28" fmla="*/ 44 w 56"/>
                  <a:gd name="T29" fmla="*/ 6 h 26"/>
                  <a:gd name="T30" fmla="*/ 46 w 56"/>
                  <a:gd name="T31" fmla="*/ 5 h 26"/>
                  <a:gd name="T32" fmla="*/ 49 w 56"/>
                  <a:gd name="T33" fmla="*/ 1 h 26"/>
                  <a:gd name="T34" fmla="*/ 52 w 56"/>
                  <a:gd name="T35" fmla="*/ 1 h 26"/>
                  <a:gd name="T36" fmla="*/ 55 w 56"/>
                  <a:gd name="T37" fmla="*/ 0 h 2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6"/>
                  <a:gd name="T59" fmla="*/ 56 w 56"/>
                  <a:gd name="T60" fmla="*/ 26 h 2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6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5"/>
                    </a:lnTo>
                    <a:lnTo>
                      <a:pt x="14" y="20"/>
                    </a:lnTo>
                    <a:lnTo>
                      <a:pt x="17" y="21"/>
                    </a:lnTo>
                    <a:lnTo>
                      <a:pt x="21" y="23"/>
                    </a:lnTo>
                    <a:lnTo>
                      <a:pt x="23" y="25"/>
                    </a:lnTo>
                    <a:lnTo>
                      <a:pt x="28" y="23"/>
                    </a:lnTo>
                    <a:lnTo>
                      <a:pt x="31" y="21"/>
                    </a:lnTo>
                    <a:lnTo>
                      <a:pt x="34" y="20"/>
                    </a:lnTo>
                    <a:lnTo>
                      <a:pt x="37" y="18"/>
                    </a:lnTo>
                    <a:lnTo>
                      <a:pt x="39" y="15"/>
                    </a:lnTo>
                    <a:lnTo>
                      <a:pt x="41" y="10"/>
                    </a:lnTo>
                    <a:lnTo>
                      <a:pt x="44" y="6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498" name="Freeform 162"/>
            <p:cNvSpPr>
              <a:spLocks/>
            </p:cNvSpPr>
            <p:nvPr/>
          </p:nvSpPr>
          <p:spPr bwMode="auto">
            <a:xfrm>
              <a:off x="1471" y="995"/>
              <a:ext cx="185" cy="189"/>
            </a:xfrm>
            <a:custGeom>
              <a:avLst/>
              <a:gdLst>
                <a:gd name="T0" fmla="*/ 98 w 185"/>
                <a:gd name="T1" fmla="*/ 20 h 189"/>
                <a:gd name="T2" fmla="*/ 107 w 185"/>
                <a:gd name="T3" fmla="*/ 14 h 189"/>
                <a:gd name="T4" fmla="*/ 114 w 185"/>
                <a:gd name="T5" fmla="*/ 8 h 189"/>
                <a:gd name="T6" fmla="*/ 121 w 185"/>
                <a:gd name="T7" fmla="*/ 2 h 189"/>
                <a:gd name="T8" fmla="*/ 127 w 185"/>
                <a:gd name="T9" fmla="*/ 1 h 189"/>
                <a:gd name="T10" fmla="*/ 137 w 185"/>
                <a:gd name="T11" fmla="*/ 1 h 189"/>
                <a:gd name="T12" fmla="*/ 146 w 185"/>
                <a:gd name="T13" fmla="*/ 2 h 189"/>
                <a:gd name="T14" fmla="*/ 155 w 185"/>
                <a:gd name="T15" fmla="*/ 5 h 189"/>
                <a:gd name="T16" fmla="*/ 163 w 185"/>
                <a:gd name="T17" fmla="*/ 10 h 189"/>
                <a:gd name="T18" fmla="*/ 169 w 185"/>
                <a:gd name="T19" fmla="*/ 17 h 189"/>
                <a:gd name="T20" fmla="*/ 175 w 185"/>
                <a:gd name="T21" fmla="*/ 26 h 189"/>
                <a:gd name="T22" fmla="*/ 180 w 185"/>
                <a:gd name="T23" fmla="*/ 36 h 189"/>
                <a:gd name="T24" fmla="*/ 182 w 185"/>
                <a:gd name="T25" fmla="*/ 45 h 189"/>
                <a:gd name="T26" fmla="*/ 184 w 185"/>
                <a:gd name="T27" fmla="*/ 57 h 189"/>
                <a:gd name="T28" fmla="*/ 184 w 185"/>
                <a:gd name="T29" fmla="*/ 69 h 189"/>
                <a:gd name="T30" fmla="*/ 182 w 185"/>
                <a:gd name="T31" fmla="*/ 84 h 189"/>
                <a:gd name="T32" fmla="*/ 180 w 185"/>
                <a:gd name="T33" fmla="*/ 94 h 189"/>
                <a:gd name="T34" fmla="*/ 176 w 185"/>
                <a:gd name="T35" fmla="*/ 105 h 189"/>
                <a:gd name="T36" fmla="*/ 173 w 185"/>
                <a:gd name="T37" fmla="*/ 116 h 189"/>
                <a:gd name="T38" fmla="*/ 168 w 185"/>
                <a:gd name="T39" fmla="*/ 128 h 189"/>
                <a:gd name="T40" fmla="*/ 162 w 185"/>
                <a:gd name="T41" fmla="*/ 137 h 189"/>
                <a:gd name="T42" fmla="*/ 154 w 185"/>
                <a:gd name="T43" fmla="*/ 146 h 189"/>
                <a:gd name="T44" fmla="*/ 145 w 185"/>
                <a:gd name="T45" fmla="*/ 160 h 189"/>
                <a:gd name="T46" fmla="*/ 136 w 185"/>
                <a:gd name="T47" fmla="*/ 172 h 189"/>
                <a:gd name="T48" fmla="*/ 119 w 185"/>
                <a:gd name="T49" fmla="*/ 182 h 189"/>
                <a:gd name="T50" fmla="*/ 104 w 185"/>
                <a:gd name="T51" fmla="*/ 188 h 189"/>
                <a:gd name="T52" fmla="*/ 93 w 185"/>
                <a:gd name="T53" fmla="*/ 186 h 189"/>
                <a:gd name="T54" fmla="*/ 85 w 185"/>
                <a:gd name="T55" fmla="*/ 184 h 189"/>
                <a:gd name="T56" fmla="*/ 74 w 185"/>
                <a:gd name="T57" fmla="*/ 185 h 189"/>
                <a:gd name="T58" fmla="*/ 63 w 185"/>
                <a:gd name="T59" fmla="*/ 184 h 189"/>
                <a:gd name="T60" fmla="*/ 54 w 185"/>
                <a:gd name="T61" fmla="*/ 180 h 189"/>
                <a:gd name="T62" fmla="*/ 37 w 185"/>
                <a:gd name="T63" fmla="*/ 156 h 189"/>
                <a:gd name="T64" fmla="*/ 28 w 185"/>
                <a:gd name="T65" fmla="*/ 144 h 189"/>
                <a:gd name="T66" fmla="*/ 21 w 185"/>
                <a:gd name="T67" fmla="*/ 134 h 189"/>
                <a:gd name="T68" fmla="*/ 14 w 185"/>
                <a:gd name="T69" fmla="*/ 124 h 189"/>
                <a:gd name="T70" fmla="*/ 8 w 185"/>
                <a:gd name="T71" fmla="*/ 112 h 189"/>
                <a:gd name="T72" fmla="*/ 3 w 185"/>
                <a:gd name="T73" fmla="*/ 101 h 189"/>
                <a:gd name="T74" fmla="*/ 1 w 185"/>
                <a:gd name="T75" fmla="*/ 90 h 189"/>
                <a:gd name="T76" fmla="*/ 0 w 185"/>
                <a:gd name="T77" fmla="*/ 78 h 189"/>
                <a:gd name="T78" fmla="*/ 0 w 185"/>
                <a:gd name="T79" fmla="*/ 66 h 189"/>
                <a:gd name="T80" fmla="*/ 1 w 185"/>
                <a:gd name="T81" fmla="*/ 54 h 189"/>
                <a:gd name="T82" fmla="*/ 3 w 185"/>
                <a:gd name="T83" fmla="*/ 42 h 189"/>
                <a:gd name="T84" fmla="*/ 7 w 185"/>
                <a:gd name="T85" fmla="*/ 33 h 189"/>
                <a:gd name="T86" fmla="*/ 13 w 185"/>
                <a:gd name="T87" fmla="*/ 24 h 189"/>
                <a:gd name="T88" fmla="*/ 20 w 185"/>
                <a:gd name="T89" fmla="*/ 16 h 189"/>
                <a:gd name="T90" fmla="*/ 30 w 185"/>
                <a:gd name="T91" fmla="*/ 8 h 189"/>
                <a:gd name="T92" fmla="*/ 41 w 185"/>
                <a:gd name="T93" fmla="*/ 2 h 189"/>
                <a:gd name="T94" fmla="*/ 49 w 185"/>
                <a:gd name="T95" fmla="*/ 1 h 189"/>
                <a:gd name="T96" fmla="*/ 59 w 185"/>
                <a:gd name="T97" fmla="*/ 1 h 189"/>
                <a:gd name="T98" fmla="*/ 68 w 185"/>
                <a:gd name="T99" fmla="*/ 4 h 189"/>
                <a:gd name="T100" fmla="*/ 74 w 185"/>
                <a:gd name="T101" fmla="*/ 8 h 189"/>
                <a:gd name="T102" fmla="*/ 81 w 185"/>
                <a:gd name="T103" fmla="*/ 14 h 189"/>
                <a:gd name="T104" fmla="*/ 87 w 185"/>
                <a:gd name="T105" fmla="*/ 20 h 1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89"/>
                <a:gd name="T161" fmla="*/ 185 w 185"/>
                <a:gd name="T162" fmla="*/ 189 h 1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89">
                  <a:moveTo>
                    <a:pt x="93" y="21"/>
                  </a:moveTo>
                  <a:lnTo>
                    <a:pt x="98" y="20"/>
                  </a:lnTo>
                  <a:lnTo>
                    <a:pt x="103" y="17"/>
                  </a:lnTo>
                  <a:lnTo>
                    <a:pt x="107" y="14"/>
                  </a:lnTo>
                  <a:lnTo>
                    <a:pt x="110" y="12"/>
                  </a:lnTo>
                  <a:lnTo>
                    <a:pt x="114" y="8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7" y="1"/>
                  </a:lnTo>
                  <a:lnTo>
                    <a:pt x="142" y="1"/>
                  </a:lnTo>
                  <a:lnTo>
                    <a:pt x="146" y="2"/>
                  </a:lnTo>
                  <a:lnTo>
                    <a:pt x="151" y="4"/>
                  </a:lnTo>
                  <a:lnTo>
                    <a:pt x="155" y="5"/>
                  </a:lnTo>
                  <a:lnTo>
                    <a:pt x="159" y="8"/>
                  </a:lnTo>
                  <a:lnTo>
                    <a:pt x="163" y="10"/>
                  </a:lnTo>
                  <a:lnTo>
                    <a:pt x="166" y="13"/>
                  </a:lnTo>
                  <a:lnTo>
                    <a:pt x="169" y="17"/>
                  </a:lnTo>
                  <a:lnTo>
                    <a:pt x="173" y="21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6"/>
                  </a:lnTo>
                  <a:lnTo>
                    <a:pt x="181" y="40"/>
                  </a:lnTo>
                  <a:lnTo>
                    <a:pt x="182" y="45"/>
                  </a:lnTo>
                  <a:lnTo>
                    <a:pt x="184" y="50"/>
                  </a:lnTo>
                  <a:lnTo>
                    <a:pt x="184" y="57"/>
                  </a:lnTo>
                  <a:lnTo>
                    <a:pt x="184" y="61"/>
                  </a:lnTo>
                  <a:lnTo>
                    <a:pt x="184" y="69"/>
                  </a:lnTo>
                  <a:lnTo>
                    <a:pt x="184" y="77"/>
                  </a:lnTo>
                  <a:lnTo>
                    <a:pt x="182" y="84"/>
                  </a:lnTo>
                  <a:lnTo>
                    <a:pt x="181" y="90"/>
                  </a:lnTo>
                  <a:lnTo>
                    <a:pt x="180" y="94"/>
                  </a:lnTo>
                  <a:lnTo>
                    <a:pt x="179" y="100"/>
                  </a:lnTo>
                  <a:lnTo>
                    <a:pt x="176" y="105"/>
                  </a:lnTo>
                  <a:lnTo>
                    <a:pt x="175" y="110"/>
                  </a:lnTo>
                  <a:lnTo>
                    <a:pt x="173" y="116"/>
                  </a:lnTo>
                  <a:lnTo>
                    <a:pt x="170" y="122"/>
                  </a:lnTo>
                  <a:lnTo>
                    <a:pt x="168" y="128"/>
                  </a:lnTo>
                  <a:lnTo>
                    <a:pt x="164" y="133"/>
                  </a:lnTo>
                  <a:lnTo>
                    <a:pt x="162" y="137"/>
                  </a:lnTo>
                  <a:lnTo>
                    <a:pt x="158" y="141"/>
                  </a:lnTo>
                  <a:lnTo>
                    <a:pt x="154" y="146"/>
                  </a:lnTo>
                  <a:lnTo>
                    <a:pt x="149" y="153"/>
                  </a:lnTo>
                  <a:lnTo>
                    <a:pt x="145" y="160"/>
                  </a:lnTo>
                  <a:lnTo>
                    <a:pt x="141" y="165"/>
                  </a:lnTo>
                  <a:lnTo>
                    <a:pt x="136" y="172"/>
                  </a:lnTo>
                  <a:lnTo>
                    <a:pt x="129" y="177"/>
                  </a:lnTo>
                  <a:lnTo>
                    <a:pt x="119" y="182"/>
                  </a:lnTo>
                  <a:lnTo>
                    <a:pt x="110" y="186"/>
                  </a:lnTo>
                  <a:lnTo>
                    <a:pt x="104" y="188"/>
                  </a:lnTo>
                  <a:lnTo>
                    <a:pt x="99" y="188"/>
                  </a:lnTo>
                  <a:lnTo>
                    <a:pt x="93" y="186"/>
                  </a:lnTo>
                  <a:lnTo>
                    <a:pt x="88" y="185"/>
                  </a:lnTo>
                  <a:lnTo>
                    <a:pt x="85" y="184"/>
                  </a:lnTo>
                  <a:lnTo>
                    <a:pt x="80" y="184"/>
                  </a:lnTo>
                  <a:lnTo>
                    <a:pt x="74" y="185"/>
                  </a:lnTo>
                  <a:lnTo>
                    <a:pt x="68" y="185"/>
                  </a:lnTo>
                  <a:lnTo>
                    <a:pt x="63" y="184"/>
                  </a:lnTo>
                  <a:lnTo>
                    <a:pt x="58" y="181"/>
                  </a:lnTo>
                  <a:lnTo>
                    <a:pt x="54" y="180"/>
                  </a:lnTo>
                  <a:lnTo>
                    <a:pt x="48" y="173"/>
                  </a:lnTo>
                  <a:lnTo>
                    <a:pt x="37" y="156"/>
                  </a:lnTo>
                  <a:lnTo>
                    <a:pt x="32" y="149"/>
                  </a:lnTo>
                  <a:lnTo>
                    <a:pt x="28" y="144"/>
                  </a:lnTo>
                  <a:lnTo>
                    <a:pt x="25" y="138"/>
                  </a:lnTo>
                  <a:lnTo>
                    <a:pt x="21" y="134"/>
                  </a:lnTo>
                  <a:lnTo>
                    <a:pt x="18" y="129"/>
                  </a:lnTo>
                  <a:lnTo>
                    <a:pt x="14" y="124"/>
                  </a:lnTo>
                  <a:lnTo>
                    <a:pt x="10" y="117"/>
                  </a:lnTo>
                  <a:lnTo>
                    <a:pt x="8" y="112"/>
                  </a:lnTo>
                  <a:lnTo>
                    <a:pt x="7" y="108"/>
                  </a:lnTo>
                  <a:lnTo>
                    <a:pt x="3" y="101"/>
                  </a:lnTo>
                  <a:lnTo>
                    <a:pt x="2" y="94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8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8"/>
                  </a:lnTo>
                  <a:lnTo>
                    <a:pt x="13" y="24"/>
                  </a:lnTo>
                  <a:lnTo>
                    <a:pt x="17" y="18"/>
                  </a:lnTo>
                  <a:lnTo>
                    <a:pt x="20" y="16"/>
                  </a:lnTo>
                  <a:lnTo>
                    <a:pt x="25" y="12"/>
                  </a:lnTo>
                  <a:lnTo>
                    <a:pt x="30" y="8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59" y="1"/>
                  </a:lnTo>
                  <a:lnTo>
                    <a:pt x="65" y="2"/>
                  </a:lnTo>
                  <a:lnTo>
                    <a:pt x="68" y="4"/>
                  </a:lnTo>
                  <a:lnTo>
                    <a:pt x="70" y="5"/>
                  </a:lnTo>
                  <a:lnTo>
                    <a:pt x="74" y="8"/>
                  </a:lnTo>
                  <a:lnTo>
                    <a:pt x="77" y="12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7" y="20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499" name="Freeform 163"/>
            <p:cNvSpPr>
              <a:spLocks/>
            </p:cNvSpPr>
            <p:nvPr/>
          </p:nvSpPr>
          <p:spPr bwMode="auto">
            <a:xfrm>
              <a:off x="1477" y="1001"/>
              <a:ext cx="169" cy="176"/>
            </a:xfrm>
            <a:custGeom>
              <a:avLst/>
              <a:gdLst>
                <a:gd name="T0" fmla="*/ 90 w 169"/>
                <a:gd name="T1" fmla="*/ 17 h 176"/>
                <a:gd name="T2" fmla="*/ 98 w 169"/>
                <a:gd name="T3" fmla="*/ 13 h 176"/>
                <a:gd name="T4" fmla="*/ 103 w 169"/>
                <a:gd name="T5" fmla="*/ 6 h 176"/>
                <a:gd name="T6" fmla="*/ 110 w 169"/>
                <a:gd name="T7" fmla="*/ 2 h 176"/>
                <a:gd name="T8" fmla="*/ 117 w 169"/>
                <a:gd name="T9" fmla="*/ 0 h 176"/>
                <a:gd name="T10" fmla="*/ 126 w 169"/>
                <a:gd name="T11" fmla="*/ 0 h 176"/>
                <a:gd name="T12" fmla="*/ 133 w 169"/>
                <a:gd name="T13" fmla="*/ 1 h 176"/>
                <a:gd name="T14" fmla="*/ 141 w 169"/>
                <a:gd name="T15" fmla="*/ 4 h 176"/>
                <a:gd name="T16" fmla="*/ 150 w 169"/>
                <a:gd name="T17" fmla="*/ 9 h 176"/>
                <a:gd name="T18" fmla="*/ 154 w 169"/>
                <a:gd name="T19" fmla="*/ 16 h 176"/>
                <a:gd name="T20" fmla="*/ 159 w 169"/>
                <a:gd name="T21" fmla="*/ 22 h 176"/>
                <a:gd name="T22" fmla="*/ 164 w 169"/>
                <a:gd name="T23" fmla="*/ 32 h 176"/>
                <a:gd name="T24" fmla="*/ 166 w 169"/>
                <a:gd name="T25" fmla="*/ 42 h 176"/>
                <a:gd name="T26" fmla="*/ 168 w 169"/>
                <a:gd name="T27" fmla="*/ 52 h 176"/>
                <a:gd name="T28" fmla="*/ 168 w 169"/>
                <a:gd name="T29" fmla="*/ 64 h 176"/>
                <a:gd name="T30" fmla="*/ 166 w 169"/>
                <a:gd name="T31" fmla="*/ 77 h 176"/>
                <a:gd name="T32" fmla="*/ 164 w 169"/>
                <a:gd name="T33" fmla="*/ 88 h 176"/>
                <a:gd name="T34" fmla="*/ 160 w 169"/>
                <a:gd name="T35" fmla="*/ 98 h 176"/>
                <a:gd name="T36" fmla="*/ 157 w 169"/>
                <a:gd name="T37" fmla="*/ 109 h 176"/>
                <a:gd name="T38" fmla="*/ 153 w 169"/>
                <a:gd name="T39" fmla="*/ 120 h 176"/>
                <a:gd name="T40" fmla="*/ 147 w 169"/>
                <a:gd name="T41" fmla="*/ 128 h 176"/>
                <a:gd name="T42" fmla="*/ 140 w 169"/>
                <a:gd name="T43" fmla="*/ 137 h 176"/>
                <a:gd name="T44" fmla="*/ 132 w 169"/>
                <a:gd name="T45" fmla="*/ 149 h 176"/>
                <a:gd name="T46" fmla="*/ 124 w 169"/>
                <a:gd name="T47" fmla="*/ 160 h 176"/>
                <a:gd name="T48" fmla="*/ 109 w 169"/>
                <a:gd name="T49" fmla="*/ 170 h 176"/>
                <a:gd name="T50" fmla="*/ 96 w 169"/>
                <a:gd name="T51" fmla="*/ 175 h 176"/>
                <a:gd name="T52" fmla="*/ 85 w 169"/>
                <a:gd name="T53" fmla="*/ 175 h 176"/>
                <a:gd name="T54" fmla="*/ 76 w 169"/>
                <a:gd name="T55" fmla="*/ 172 h 176"/>
                <a:gd name="T56" fmla="*/ 68 w 169"/>
                <a:gd name="T57" fmla="*/ 173 h 176"/>
                <a:gd name="T58" fmla="*/ 57 w 169"/>
                <a:gd name="T59" fmla="*/ 172 h 176"/>
                <a:gd name="T60" fmla="*/ 50 w 169"/>
                <a:gd name="T61" fmla="*/ 168 h 176"/>
                <a:gd name="T62" fmla="*/ 33 w 169"/>
                <a:gd name="T63" fmla="*/ 146 h 176"/>
                <a:gd name="T64" fmla="*/ 25 w 169"/>
                <a:gd name="T65" fmla="*/ 134 h 176"/>
                <a:gd name="T66" fmla="*/ 19 w 169"/>
                <a:gd name="T67" fmla="*/ 125 h 176"/>
                <a:gd name="T68" fmla="*/ 13 w 169"/>
                <a:gd name="T69" fmla="*/ 116 h 176"/>
                <a:gd name="T70" fmla="*/ 8 w 169"/>
                <a:gd name="T71" fmla="*/ 105 h 176"/>
                <a:gd name="T72" fmla="*/ 3 w 169"/>
                <a:gd name="T73" fmla="*/ 93 h 176"/>
                <a:gd name="T74" fmla="*/ 1 w 169"/>
                <a:gd name="T75" fmla="*/ 84 h 176"/>
                <a:gd name="T76" fmla="*/ 0 w 169"/>
                <a:gd name="T77" fmla="*/ 73 h 176"/>
                <a:gd name="T78" fmla="*/ 0 w 169"/>
                <a:gd name="T79" fmla="*/ 61 h 176"/>
                <a:gd name="T80" fmla="*/ 1 w 169"/>
                <a:gd name="T81" fmla="*/ 50 h 176"/>
                <a:gd name="T82" fmla="*/ 3 w 169"/>
                <a:gd name="T83" fmla="*/ 40 h 176"/>
                <a:gd name="T84" fmla="*/ 7 w 169"/>
                <a:gd name="T85" fmla="*/ 29 h 176"/>
                <a:gd name="T86" fmla="*/ 12 w 169"/>
                <a:gd name="T87" fmla="*/ 21 h 176"/>
                <a:gd name="T88" fmla="*/ 18 w 169"/>
                <a:gd name="T89" fmla="*/ 13 h 176"/>
                <a:gd name="T90" fmla="*/ 27 w 169"/>
                <a:gd name="T91" fmla="*/ 6 h 176"/>
                <a:gd name="T92" fmla="*/ 37 w 169"/>
                <a:gd name="T93" fmla="*/ 2 h 176"/>
                <a:gd name="T94" fmla="*/ 45 w 169"/>
                <a:gd name="T95" fmla="*/ 0 h 176"/>
                <a:gd name="T96" fmla="*/ 55 w 169"/>
                <a:gd name="T97" fmla="*/ 0 h 176"/>
                <a:gd name="T98" fmla="*/ 62 w 169"/>
                <a:gd name="T99" fmla="*/ 2 h 176"/>
                <a:gd name="T100" fmla="*/ 68 w 169"/>
                <a:gd name="T101" fmla="*/ 6 h 176"/>
                <a:gd name="T102" fmla="*/ 73 w 169"/>
                <a:gd name="T103" fmla="*/ 13 h 176"/>
                <a:gd name="T104" fmla="*/ 80 w 169"/>
                <a:gd name="T105" fmla="*/ 17 h 1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9"/>
                <a:gd name="T160" fmla="*/ 0 h 176"/>
                <a:gd name="T161" fmla="*/ 169 w 169"/>
                <a:gd name="T162" fmla="*/ 176 h 17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9" h="176">
                  <a:moveTo>
                    <a:pt x="85" y="18"/>
                  </a:moveTo>
                  <a:lnTo>
                    <a:pt x="90" y="17"/>
                  </a:lnTo>
                  <a:lnTo>
                    <a:pt x="94" y="16"/>
                  </a:lnTo>
                  <a:lnTo>
                    <a:pt x="98" y="13"/>
                  </a:lnTo>
                  <a:lnTo>
                    <a:pt x="100" y="10"/>
                  </a:lnTo>
                  <a:lnTo>
                    <a:pt x="103" y="6"/>
                  </a:lnTo>
                  <a:lnTo>
                    <a:pt x="108" y="4"/>
                  </a:lnTo>
                  <a:lnTo>
                    <a:pt x="110" y="2"/>
                  </a:lnTo>
                  <a:lnTo>
                    <a:pt x="114" y="1"/>
                  </a:lnTo>
                  <a:lnTo>
                    <a:pt x="117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9" y="0"/>
                  </a:lnTo>
                  <a:lnTo>
                    <a:pt x="133" y="1"/>
                  </a:lnTo>
                  <a:lnTo>
                    <a:pt x="138" y="2"/>
                  </a:lnTo>
                  <a:lnTo>
                    <a:pt x="141" y="4"/>
                  </a:lnTo>
                  <a:lnTo>
                    <a:pt x="145" y="6"/>
                  </a:lnTo>
                  <a:lnTo>
                    <a:pt x="150" y="9"/>
                  </a:lnTo>
                  <a:lnTo>
                    <a:pt x="152" y="12"/>
                  </a:lnTo>
                  <a:lnTo>
                    <a:pt x="154" y="16"/>
                  </a:lnTo>
                  <a:lnTo>
                    <a:pt x="157" y="18"/>
                  </a:lnTo>
                  <a:lnTo>
                    <a:pt x="159" y="22"/>
                  </a:lnTo>
                  <a:lnTo>
                    <a:pt x="162" y="28"/>
                  </a:lnTo>
                  <a:lnTo>
                    <a:pt x="164" y="32"/>
                  </a:lnTo>
                  <a:lnTo>
                    <a:pt x="165" y="36"/>
                  </a:lnTo>
                  <a:lnTo>
                    <a:pt x="166" y="42"/>
                  </a:lnTo>
                  <a:lnTo>
                    <a:pt x="168" y="46"/>
                  </a:lnTo>
                  <a:lnTo>
                    <a:pt x="168" y="52"/>
                  </a:lnTo>
                  <a:lnTo>
                    <a:pt x="168" y="56"/>
                  </a:lnTo>
                  <a:lnTo>
                    <a:pt x="168" y="64"/>
                  </a:lnTo>
                  <a:lnTo>
                    <a:pt x="168" y="72"/>
                  </a:lnTo>
                  <a:lnTo>
                    <a:pt x="166" y="77"/>
                  </a:lnTo>
                  <a:lnTo>
                    <a:pt x="165" y="84"/>
                  </a:lnTo>
                  <a:lnTo>
                    <a:pt x="164" y="88"/>
                  </a:lnTo>
                  <a:lnTo>
                    <a:pt x="163" y="93"/>
                  </a:lnTo>
                  <a:lnTo>
                    <a:pt x="160" y="98"/>
                  </a:lnTo>
                  <a:lnTo>
                    <a:pt x="159" y="104"/>
                  </a:lnTo>
                  <a:lnTo>
                    <a:pt x="157" y="109"/>
                  </a:lnTo>
                  <a:lnTo>
                    <a:pt x="154" y="114"/>
                  </a:lnTo>
                  <a:lnTo>
                    <a:pt x="153" y="120"/>
                  </a:lnTo>
                  <a:lnTo>
                    <a:pt x="151" y="124"/>
                  </a:lnTo>
                  <a:lnTo>
                    <a:pt x="147" y="128"/>
                  </a:lnTo>
                  <a:lnTo>
                    <a:pt x="145" y="132"/>
                  </a:lnTo>
                  <a:lnTo>
                    <a:pt x="140" y="137"/>
                  </a:lnTo>
                  <a:lnTo>
                    <a:pt x="136" y="144"/>
                  </a:lnTo>
                  <a:lnTo>
                    <a:pt x="132" y="149"/>
                  </a:lnTo>
                  <a:lnTo>
                    <a:pt x="128" y="154"/>
                  </a:lnTo>
                  <a:lnTo>
                    <a:pt x="124" y="160"/>
                  </a:lnTo>
                  <a:lnTo>
                    <a:pt x="118" y="165"/>
                  </a:lnTo>
                  <a:lnTo>
                    <a:pt x="109" y="170"/>
                  </a:lnTo>
                  <a:lnTo>
                    <a:pt x="100" y="175"/>
                  </a:lnTo>
                  <a:lnTo>
                    <a:pt x="96" y="175"/>
                  </a:lnTo>
                  <a:lnTo>
                    <a:pt x="91" y="175"/>
                  </a:lnTo>
                  <a:lnTo>
                    <a:pt x="85" y="175"/>
                  </a:lnTo>
                  <a:lnTo>
                    <a:pt x="81" y="173"/>
                  </a:lnTo>
                  <a:lnTo>
                    <a:pt x="76" y="172"/>
                  </a:lnTo>
                  <a:lnTo>
                    <a:pt x="73" y="172"/>
                  </a:lnTo>
                  <a:lnTo>
                    <a:pt x="68" y="173"/>
                  </a:lnTo>
                  <a:lnTo>
                    <a:pt x="62" y="173"/>
                  </a:lnTo>
                  <a:lnTo>
                    <a:pt x="57" y="172"/>
                  </a:lnTo>
                  <a:lnTo>
                    <a:pt x="52" y="169"/>
                  </a:lnTo>
                  <a:lnTo>
                    <a:pt x="50" y="168"/>
                  </a:lnTo>
                  <a:lnTo>
                    <a:pt x="44" y="161"/>
                  </a:lnTo>
                  <a:lnTo>
                    <a:pt x="33" y="146"/>
                  </a:lnTo>
                  <a:lnTo>
                    <a:pt x="30" y="140"/>
                  </a:lnTo>
                  <a:lnTo>
                    <a:pt x="25" y="134"/>
                  </a:lnTo>
                  <a:lnTo>
                    <a:pt x="22" y="129"/>
                  </a:lnTo>
                  <a:lnTo>
                    <a:pt x="19" y="125"/>
                  </a:lnTo>
                  <a:lnTo>
                    <a:pt x="15" y="121"/>
                  </a:lnTo>
                  <a:lnTo>
                    <a:pt x="13" y="116"/>
                  </a:lnTo>
                  <a:lnTo>
                    <a:pt x="9" y="109"/>
                  </a:lnTo>
                  <a:lnTo>
                    <a:pt x="8" y="105"/>
                  </a:lnTo>
                  <a:lnTo>
                    <a:pt x="7" y="100"/>
                  </a:lnTo>
                  <a:lnTo>
                    <a:pt x="3" y="93"/>
                  </a:lnTo>
                  <a:lnTo>
                    <a:pt x="2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3"/>
                  </a:lnTo>
                  <a:lnTo>
                    <a:pt x="0" y="68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2" y="45"/>
                  </a:lnTo>
                  <a:lnTo>
                    <a:pt x="3" y="40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2" y="21"/>
                  </a:lnTo>
                  <a:lnTo>
                    <a:pt x="15" y="17"/>
                  </a:lnTo>
                  <a:lnTo>
                    <a:pt x="18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7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4" y="5"/>
                  </a:lnTo>
                  <a:lnTo>
                    <a:pt x="68" y="6"/>
                  </a:lnTo>
                  <a:lnTo>
                    <a:pt x="70" y="10"/>
                  </a:lnTo>
                  <a:lnTo>
                    <a:pt x="73" y="13"/>
                  </a:lnTo>
                  <a:lnTo>
                    <a:pt x="76" y="16"/>
                  </a:lnTo>
                  <a:lnTo>
                    <a:pt x="80" y="17"/>
                  </a:lnTo>
                  <a:lnTo>
                    <a:pt x="85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00" name="Group 164"/>
            <p:cNvGrpSpPr>
              <a:grpSpLocks/>
            </p:cNvGrpSpPr>
            <p:nvPr/>
          </p:nvGrpSpPr>
          <p:grpSpPr bwMode="auto">
            <a:xfrm>
              <a:off x="1486" y="1003"/>
              <a:ext cx="153" cy="143"/>
              <a:chOff x="1486" y="1003"/>
              <a:chExt cx="153" cy="143"/>
            </a:xfrm>
          </p:grpSpPr>
          <p:sp>
            <p:nvSpPr>
              <p:cNvPr id="18834" name="Oval 165"/>
              <p:cNvSpPr>
                <a:spLocks noChangeArrowheads="1"/>
              </p:cNvSpPr>
              <p:nvPr/>
            </p:nvSpPr>
            <p:spPr bwMode="auto">
              <a:xfrm>
                <a:off x="1561" y="1003"/>
                <a:ext cx="78" cy="118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35" name="Oval 166"/>
              <p:cNvSpPr>
                <a:spLocks noChangeArrowheads="1"/>
              </p:cNvSpPr>
              <p:nvPr/>
            </p:nvSpPr>
            <p:spPr bwMode="auto">
              <a:xfrm>
                <a:off x="1486" y="1013"/>
                <a:ext cx="90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01" name="Group 167"/>
            <p:cNvGrpSpPr>
              <a:grpSpLocks/>
            </p:cNvGrpSpPr>
            <p:nvPr/>
          </p:nvGrpSpPr>
          <p:grpSpPr bwMode="auto">
            <a:xfrm>
              <a:off x="1592" y="1000"/>
              <a:ext cx="35" cy="39"/>
              <a:chOff x="1592" y="1000"/>
              <a:chExt cx="35" cy="39"/>
            </a:xfrm>
          </p:grpSpPr>
          <p:sp>
            <p:nvSpPr>
              <p:cNvPr id="18831" name="Oval 168"/>
              <p:cNvSpPr>
                <a:spLocks noChangeArrowheads="1"/>
              </p:cNvSpPr>
              <p:nvPr/>
            </p:nvSpPr>
            <p:spPr bwMode="auto">
              <a:xfrm>
                <a:off x="1592" y="1003"/>
                <a:ext cx="34" cy="36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32" name="Oval 169"/>
              <p:cNvSpPr>
                <a:spLocks noChangeArrowheads="1"/>
              </p:cNvSpPr>
              <p:nvPr/>
            </p:nvSpPr>
            <p:spPr bwMode="auto">
              <a:xfrm>
                <a:off x="1607" y="1001"/>
                <a:ext cx="20" cy="28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33" name="Oval 170"/>
              <p:cNvSpPr>
                <a:spLocks noChangeArrowheads="1"/>
              </p:cNvSpPr>
              <p:nvPr/>
            </p:nvSpPr>
            <p:spPr bwMode="auto">
              <a:xfrm>
                <a:off x="1603" y="1000"/>
                <a:ext cx="19" cy="27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02" name="Group 171"/>
            <p:cNvGrpSpPr>
              <a:grpSpLocks/>
            </p:cNvGrpSpPr>
            <p:nvPr/>
          </p:nvGrpSpPr>
          <p:grpSpPr bwMode="auto">
            <a:xfrm>
              <a:off x="1498" y="956"/>
              <a:ext cx="68" cy="37"/>
              <a:chOff x="1498" y="956"/>
              <a:chExt cx="68" cy="37"/>
            </a:xfrm>
          </p:grpSpPr>
          <p:sp>
            <p:nvSpPr>
              <p:cNvPr id="18829" name="Freeform 172"/>
              <p:cNvSpPr>
                <a:spLocks/>
              </p:cNvSpPr>
              <p:nvPr/>
            </p:nvSpPr>
            <p:spPr bwMode="auto">
              <a:xfrm>
                <a:off x="1499" y="956"/>
                <a:ext cx="67" cy="29"/>
              </a:xfrm>
              <a:custGeom>
                <a:avLst/>
                <a:gdLst>
                  <a:gd name="T0" fmla="*/ 0 w 67"/>
                  <a:gd name="T1" fmla="*/ 19 h 29"/>
                  <a:gd name="T2" fmla="*/ 3 w 67"/>
                  <a:gd name="T3" fmla="*/ 15 h 29"/>
                  <a:gd name="T4" fmla="*/ 6 w 67"/>
                  <a:gd name="T5" fmla="*/ 15 h 29"/>
                  <a:gd name="T6" fmla="*/ 8 w 67"/>
                  <a:gd name="T7" fmla="*/ 14 h 29"/>
                  <a:gd name="T8" fmla="*/ 12 w 67"/>
                  <a:gd name="T9" fmla="*/ 13 h 29"/>
                  <a:gd name="T10" fmla="*/ 15 w 67"/>
                  <a:gd name="T11" fmla="*/ 13 h 29"/>
                  <a:gd name="T12" fmla="*/ 18 w 67"/>
                  <a:gd name="T13" fmla="*/ 14 h 29"/>
                  <a:gd name="T14" fmla="*/ 20 w 67"/>
                  <a:gd name="T15" fmla="*/ 15 h 29"/>
                  <a:gd name="T16" fmla="*/ 21 w 67"/>
                  <a:gd name="T17" fmla="*/ 19 h 29"/>
                  <a:gd name="T18" fmla="*/ 25 w 67"/>
                  <a:gd name="T19" fmla="*/ 21 h 29"/>
                  <a:gd name="T20" fmla="*/ 27 w 67"/>
                  <a:gd name="T21" fmla="*/ 25 h 29"/>
                  <a:gd name="T22" fmla="*/ 32 w 67"/>
                  <a:gd name="T23" fmla="*/ 25 h 29"/>
                  <a:gd name="T24" fmla="*/ 36 w 67"/>
                  <a:gd name="T25" fmla="*/ 28 h 29"/>
                  <a:gd name="T26" fmla="*/ 38 w 67"/>
                  <a:gd name="T27" fmla="*/ 28 h 29"/>
                  <a:gd name="T28" fmla="*/ 43 w 67"/>
                  <a:gd name="T29" fmla="*/ 28 h 29"/>
                  <a:gd name="T30" fmla="*/ 49 w 67"/>
                  <a:gd name="T31" fmla="*/ 28 h 29"/>
                  <a:gd name="T32" fmla="*/ 52 w 67"/>
                  <a:gd name="T33" fmla="*/ 28 h 29"/>
                  <a:gd name="T34" fmla="*/ 58 w 67"/>
                  <a:gd name="T35" fmla="*/ 26 h 29"/>
                  <a:gd name="T36" fmla="*/ 61 w 67"/>
                  <a:gd name="T37" fmla="*/ 25 h 29"/>
                  <a:gd name="T38" fmla="*/ 64 w 67"/>
                  <a:gd name="T39" fmla="*/ 25 h 29"/>
                  <a:gd name="T40" fmla="*/ 66 w 67"/>
                  <a:gd name="T41" fmla="*/ 25 h 29"/>
                  <a:gd name="T42" fmla="*/ 64 w 67"/>
                  <a:gd name="T43" fmla="*/ 15 h 29"/>
                  <a:gd name="T44" fmla="*/ 63 w 67"/>
                  <a:gd name="T45" fmla="*/ 12 h 29"/>
                  <a:gd name="T46" fmla="*/ 61 w 67"/>
                  <a:gd name="T47" fmla="*/ 9 h 29"/>
                  <a:gd name="T48" fmla="*/ 60 w 67"/>
                  <a:gd name="T49" fmla="*/ 7 h 29"/>
                  <a:gd name="T50" fmla="*/ 57 w 67"/>
                  <a:gd name="T51" fmla="*/ 4 h 29"/>
                  <a:gd name="T52" fmla="*/ 54 w 67"/>
                  <a:gd name="T53" fmla="*/ 2 h 29"/>
                  <a:gd name="T54" fmla="*/ 49 w 67"/>
                  <a:gd name="T55" fmla="*/ 1 h 29"/>
                  <a:gd name="T56" fmla="*/ 42 w 67"/>
                  <a:gd name="T57" fmla="*/ 0 h 29"/>
                  <a:gd name="T58" fmla="*/ 34 w 67"/>
                  <a:gd name="T59" fmla="*/ 0 h 29"/>
                  <a:gd name="T60" fmla="*/ 28 w 67"/>
                  <a:gd name="T61" fmla="*/ 1 h 29"/>
                  <a:gd name="T62" fmla="*/ 25 w 67"/>
                  <a:gd name="T63" fmla="*/ 2 h 29"/>
                  <a:gd name="T64" fmla="*/ 19 w 67"/>
                  <a:gd name="T65" fmla="*/ 3 h 29"/>
                  <a:gd name="T66" fmla="*/ 15 w 67"/>
                  <a:gd name="T67" fmla="*/ 6 h 29"/>
                  <a:gd name="T68" fmla="*/ 10 w 67"/>
                  <a:gd name="T69" fmla="*/ 7 h 29"/>
                  <a:gd name="T70" fmla="*/ 6 w 67"/>
                  <a:gd name="T71" fmla="*/ 10 h 29"/>
                  <a:gd name="T72" fmla="*/ 3 w 67"/>
                  <a:gd name="T73" fmla="*/ 14 h 29"/>
                  <a:gd name="T74" fmla="*/ 0 w 67"/>
                  <a:gd name="T75" fmla="*/ 19 h 2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7"/>
                  <a:gd name="T115" fmla="*/ 0 h 29"/>
                  <a:gd name="T116" fmla="*/ 67 w 67"/>
                  <a:gd name="T117" fmla="*/ 29 h 2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7" h="29">
                    <a:moveTo>
                      <a:pt x="0" y="19"/>
                    </a:moveTo>
                    <a:lnTo>
                      <a:pt x="3" y="15"/>
                    </a:lnTo>
                    <a:lnTo>
                      <a:pt x="6" y="15"/>
                    </a:lnTo>
                    <a:lnTo>
                      <a:pt x="8" y="14"/>
                    </a:lnTo>
                    <a:lnTo>
                      <a:pt x="12" y="13"/>
                    </a:lnTo>
                    <a:lnTo>
                      <a:pt x="15" y="13"/>
                    </a:lnTo>
                    <a:lnTo>
                      <a:pt x="18" y="14"/>
                    </a:lnTo>
                    <a:lnTo>
                      <a:pt x="20" y="15"/>
                    </a:lnTo>
                    <a:lnTo>
                      <a:pt x="21" y="19"/>
                    </a:lnTo>
                    <a:lnTo>
                      <a:pt x="25" y="21"/>
                    </a:lnTo>
                    <a:lnTo>
                      <a:pt x="27" y="25"/>
                    </a:lnTo>
                    <a:lnTo>
                      <a:pt x="32" y="25"/>
                    </a:lnTo>
                    <a:lnTo>
                      <a:pt x="36" y="28"/>
                    </a:lnTo>
                    <a:lnTo>
                      <a:pt x="38" y="28"/>
                    </a:lnTo>
                    <a:lnTo>
                      <a:pt x="43" y="28"/>
                    </a:lnTo>
                    <a:lnTo>
                      <a:pt x="49" y="28"/>
                    </a:lnTo>
                    <a:lnTo>
                      <a:pt x="52" y="28"/>
                    </a:lnTo>
                    <a:lnTo>
                      <a:pt x="58" y="26"/>
                    </a:lnTo>
                    <a:lnTo>
                      <a:pt x="61" y="25"/>
                    </a:lnTo>
                    <a:lnTo>
                      <a:pt x="64" y="25"/>
                    </a:lnTo>
                    <a:lnTo>
                      <a:pt x="66" y="25"/>
                    </a:lnTo>
                    <a:lnTo>
                      <a:pt x="64" y="15"/>
                    </a:lnTo>
                    <a:lnTo>
                      <a:pt x="63" y="12"/>
                    </a:lnTo>
                    <a:lnTo>
                      <a:pt x="61" y="9"/>
                    </a:lnTo>
                    <a:lnTo>
                      <a:pt x="60" y="7"/>
                    </a:lnTo>
                    <a:lnTo>
                      <a:pt x="57" y="4"/>
                    </a:lnTo>
                    <a:lnTo>
                      <a:pt x="54" y="2"/>
                    </a:lnTo>
                    <a:lnTo>
                      <a:pt x="49" y="1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5" y="6"/>
                    </a:lnTo>
                    <a:lnTo>
                      <a:pt x="10" y="7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0" y="19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30" name="Freeform 173"/>
              <p:cNvSpPr>
                <a:spLocks/>
              </p:cNvSpPr>
              <p:nvPr/>
            </p:nvSpPr>
            <p:spPr bwMode="auto">
              <a:xfrm>
                <a:off x="1498" y="968"/>
                <a:ext cx="68" cy="25"/>
              </a:xfrm>
              <a:custGeom>
                <a:avLst/>
                <a:gdLst>
                  <a:gd name="T0" fmla="*/ 0 w 68"/>
                  <a:gd name="T1" fmla="*/ 14 h 25"/>
                  <a:gd name="T2" fmla="*/ 4 w 68"/>
                  <a:gd name="T3" fmla="*/ 9 h 25"/>
                  <a:gd name="T4" fmla="*/ 5 w 68"/>
                  <a:gd name="T5" fmla="*/ 9 h 25"/>
                  <a:gd name="T6" fmla="*/ 9 w 68"/>
                  <a:gd name="T7" fmla="*/ 8 h 25"/>
                  <a:gd name="T8" fmla="*/ 13 w 68"/>
                  <a:gd name="T9" fmla="*/ 6 h 25"/>
                  <a:gd name="T10" fmla="*/ 16 w 68"/>
                  <a:gd name="T11" fmla="*/ 6 h 25"/>
                  <a:gd name="T12" fmla="*/ 19 w 68"/>
                  <a:gd name="T13" fmla="*/ 8 h 25"/>
                  <a:gd name="T14" fmla="*/ 21 w 68"/>
                  <a:gd name="T15" fmla="*/ 9 h 25"/>
                  <a:gd name="T16" fmla="*/ 22 w 68"/>
                  <a:gd name="T17" fmla="*/ 14 h 25"/>
                  <a:gd name="T18" fmla="*/ 26 w 68"/>
                  <a:gd name="T19" fmla="*/ 17 h 25"/>
                  <a:gd name="T20" fmla="*/ 28 w 68"/>
                  <a:gd name="T21" fmla="*/ 20 h 25"/>
                  <a:gd name="T22" fmla="*/ 33 w 68"/>
                  <a:gd name="T23" fmla="*/ 22 h 25"/>
                  <a:gd name="T24" fmla="*/ 37 w 68"/>
                  <a:gd name="T25" fmla="*/ 24 h 25"/>
                  <a:gd name="T26" fmla="*/ 39 w 68"/>
                  <a:gd name="T27" fmla="*/ 24 h 25"/>
                  <a:gd name="T28" fmla="*/ 44 w 68"/>
                  <a:gd name="T29" fmla="*/ 24 h 25"/>
                  <a:gd name="T30" fmla="*/ 50 w 68"/>
                  <a:gd name="T31" fmla="*/ 24 h 25"/>
                  <a:gd name="T32" fmla="*/ 53 w 68"/>
                  <a:gd name="T33" fmla="*/ 24 h 25"/>
                  <a:gd name="T34" fmla="*/ 58 w 68"/>
                  <a:gd name="T35" fmla="*/ 22 h 25"/>
                  <a:gd name="T36" fmla="*/ 62 w 68"/>
                  <a:gd name="T37" fmla="*/ 22 h 25"/>
                  <a:gd name="T38" fmla="*/ 65 w 68"/>
                  <a:gd name="T39" fmla="*/ 20 h 25"/>
                  <a:gd name="T40" fmla="*/ 67 w 68"/>
                  <a:gd name="T41" fmla="*/ 20 h 25"/>
                  <a:gd name="T42" fmla="*/ 64 w 68"/>
                  <a:gd name="T43" fmla="*/ 17 h 25"/>
                  <a:gd name="T44" fmla="*/ 63 w 68"/>
                  <a:gd name="T45" fmla="*/ 16 h 25"/>
                  <a:gd name="T46" fmla="*/ 61 w 68"/>
                  <a:gd name="T47" fmla="*/ 14 h 25"/>
                  <a:gd name="T48" fmla="*/ 57 w 68"/>
                  <a:gd name="T49" fmla="*/ 9 h 25"/>
                  <a:gd name="T50" fmla="*/ 52 w 68"/>
                  <a:gd name="T51" fmla="*/ 8 h 25"/>
                  <a:gd name="T52" fmla="*/ 49 w 68"/>
                  <a:gd name="T53" fmla="*/ 4 h 25"/>
                  <a:gd name="T54" fmla="*/ 44 w 68"/>
                  <a:gd name="T55" fmla="*/ 3 h 25"/>
                  <a:gd name="T56" fmla="*/ 39 w 68"/>
                  <a:gd name="T57" fmla="*/ 1 h 25"/>
                  <a:gd name="T58" fmla="*/ 34 w 68"/>
                  <a:gd name="T59" fmla="*/ 1 h 25"/>
                  <a:gd name="T60" fmla="*/ 28 w 68"/>
                  <a:gd name="T61" fmla="*/ 1 h 25"/>
                  <a:gd name="T62" fmla="*/ 22 w 68"/>
                  <a:gd name="T63" fmla="*/ 0 h 25"/>
                  <a:gd name="T64" fmla="*/ 16 w 68"/>
                  <a:gd name="T65" fmla="*/ 1 h 25"/>
                  <a:gd name="T66" fmla="*/ 13 w 68"/>
                  <a:gd name="T67" fmla="*/ 3 h 25"/>
                  <a:gd name="T68" fmla="*/ 8 w 68"/>
                  <a:gd name="T69" fmla="*/ 6 h 25"/>
                  <a:gd name="T70" fmla="*/ 5 w 68"/>
                  <a:gd name="T71" fmla="*/ 8 h 25"/>
                  <a:gd name="T72" fmla="*/ 0 w 68"/>
                  <a:gd name="T73" fmla="*/ 14 h 2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5"/>
                  <a:gd name="T113" fmla="*/ 68 w 68"/>
                  <a:gd name="T114" fmla="*/ 25 h 2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5">
                    <a:moveTo>
                      <a:pt x="0" y="14"/>
                    </a:moveTo>
                    <a:lnTo>
                      <a:pt x="4" y="9"/>
                    </a:lnTo>
                    <a:lnTo>
                      <a:pt x="5" y="9"/>
                    </a:lnTo>
                    <a:lnTo>
                      <a:pt x="9" y="8"/>
                    </a:lnTo>
                    <a:lnTo>
                      <a:pt x="13" y="6"/>
                    </a:lnTo>
                    <a:lnTo>
                      <a:pt x="16" y="6"/>
                    </a:lnTo>
                    <a:lnTo>
                      <a:pt x="19" y="8"/>
                    </a:lnTo>
                    <a:lnTo>
                      <a:pt x="21" y="9"/>
                    </a:lnTo>
                    <a:lnTo>
                      <a:pt x="22" y="14"/>
                    </a:lnTo>
                    <a:lnTo>
                      <a:pt x="26" y="17"/>
                    </a:lnTo>
                    <a:lnTo>
                      <a:pt x="28" y="20"/>
                    </a:lnTo>
                    <a:lnTo>
                      <a:pt x="33" y="22"/>
                    </a:lnTo>
                    <a:lnTo>
                      <a:pt x="37" y="24"/>
                    </a:lnTo>
                    <a:lnTo>
                      <a:pt x="39" y="24"/>
                    </a:lnTo>
                    <a:lnTo>
                      <a:pt x="44" y="24"/>
                    </a:lnTo>
                    <a:lnTo>
                      <a:pt x="50" y="24"/>
                    </a:lnTo>
                    <a:lnTo>
                      <a:pt x="53" y="24"/>
                    </a:lnTo>
                    <a:lnTo>
                      <a:pt x="58" y="22"/>
                    </a:lnTo>
                    <a:lnTo>
                      <a:pt x="62" y="22"/>
                    </a:lnTo>
                    <a:lnTo>
                      <a:pt x="65" y="20"/>
                    </a:lnTo>
                    <a:lnTo>
                      <a:pt x="67" y="20"/>
                    </a:lnTo>
                    <a:lnTo>
                      <a:pt x="64" y="17"/>
                    </a:lnTo>
                    <a:lnTo>
                      <a:pt x="63" y="16"/>
                    </a:lnTo>
                    <a:lnTo>
                      <a:pt x="61" y="14"/>
                    </a:lnTo>
                    <a:lnTo>
                      <a:pt x="57" y="9"/>
                    </a:lnTo>
                    <a:lnTo>
                      <a:pt x="52" y="8"/>
                    </a:lnTo>
                    <a:lnTo>
                      <a:pt x="49" y="4"/>
                    </a:lnTo>
                    <a:lnTo>
                      <a:pt x="44" y="3"/>
                    </a:lnTo>
                    <a:lnTo>
                      <a:pt x="39" y="1"/>
                    </a:lnTo>
                    <a:lnTo>
                      <a:pt x="34" y="1"/>
                    </a:lnTo>
                    <a:lnTo>
                      <a:pt x="28" y="1"/>
                    </a:lnTo>
                    <a:lnTo>
                      <a:pt x="22" y="0"/>
                    </a:lnTo>
                    <a:lnTo>
                      <a:pt x="16" y="1"/>
                    </a:lnTo>
                    <a:lnTo>
                      <a:pt x="13" y="3"/>
                    </a:lnTo>
                    <a:lnTo>
                      <a:pt x="8" y="6"/>
                    </a:lnTo>
                    <a:lnTo>
                      <a:pt x="5" y="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03" name="Group 174"/>
            <p:cNvGrpSpPr>
              <a:grpSpLocks/>
            </p:cNvGrpSpPr>
            <p:nvPr/>
          </p:nvGrpSpPr>
          <p:grpSpPr bwMode="auto">
            <a:xfrm>
              <a:off x="1471" y="995"/>
              <a:ext cx="186" cy="191"/>
              <a:chOff x="1471" y="995"/>
              <a:chExt cx="186" cy="191"/>
            </a:xfrm>
          </p:grpSpPr>
          <p:sp>
            <p:nvSpPr>
              <p:cNvPr id="18827" name="Freeform 175"/>
              <p:cNvSpPr>
                <a:spLocks/>
              </p:cNvSpPr>
              <p:nvPr/>
            </p:nvSpPr>
            <p:spPr bwMode="auto">
              <a:xfrm>
                <a:off x="1540" y="1160"/>
                <a:ext cx="40" cy="26"/>
              </a:xfrm>
              <a:custGeom>
                <a:avLst/>
                <a:gdLst>
                  <a:gd name="T0" fmla="*/ 17 w 40"/>
                  <a:gd name="T1" fmla="*/ 0 h 26"/>
                  <a:gd name="T2" fmla="*/ 15 w 40"/>
                  <a:gd name="T3" fmla="*/ 8 h 26"/>
                  <a:gd name="T4" fmla="*/ 15 w 40"/>
                  <a:gd name="T5" fmla="*/ 12 h 26"/>
                  <a:gd name="T6" fmla="*/ 15 w 40"/>
                  <a:gd name="T7" fmla="*/ 14 h 26"/>
                  <a:gd name="T8" fmla="*/ 13 w 40"/>
                  <a:gd name="T9" fmla="*/ 17 h 26"/>
                  <a:gd name="T10" fmla="*/ 12 w 40"/>
                  <a:gd name="T11" fmla="*/ 17 h 26"/>
                  <a:gd name="T12" fmla="*/ 9 w 40"/>
                  <a:gd name="T13" fmla="*/ 17 h 26"/>
                  <a:gd name="T14" fmla="*/ 7 w 40"/>
                  <a:gd name="T15" fmla="*/ 19 h 26"/>
                  <a:gd name="T16" fmla="*/ 3 w 40"/>
                  <a:gd name="T17" fmla="*/ 21 h 26"/>
                  <a:gd name="T18" fmla="*/ 0 w 40"/>
                  <a:gd name="T19" fmla="*/ 23 h 26"/>
                  <a:gd name="T20" fmla="*/ 4 w 40"/>
                  <a:gd name="T21" fmla="*/ 23 h 26"/>
                  <a:gd name="T22" fmla="*/ 9 w 40"/>
                  <a:gd name="T23" fmla="*/ 23 h 26"/>
                  <a:gd name="T24" fmla="*/ 15 w 40"/>
                  <a:gd name="T25" fmla="*/ 23 h 26"/>
                  <a:gd name="T26" fmla="*/ 19 w 40"/>
                  <a:gd name="T27" fmla="*/ 23 h 26"/>
                  <a:gd name="T28" fmla="*/ 23 w 40"/>
                  <a:gd name="T29" fmla="*/ 23 h 26"/>
                  <a:gd name="T30" fmla="*/ 29 w 40"/>
                  <a:gd name="T31" fmla="*/ 25 h 26"/>
                  <a:gd name="T32" fmla="*/ 35 w 40"/>
                  <a:gd name="T33" fmla="*/ 23 h 26"/>
                  <a:gd name="T34" fmla="*/ 39 w 40"/>
                  <a:gd name="T35" fmla="*/ 23 h 26"/>
                  <a:gd name="T36" fmla="*/ 30 w 40"/>
                  <a:gd name="T37" fmla="*/ 21 h 26"/>
                  <a:gd name="T38" fmla="*/ 26 w 40"/>
                  <a:gd name="T39" fmla="*/ 19 h 26"/>
                  <a:gd name="T40" fmla="*/ 24 w 40"/>
                  <a:gd name="T41" fmla="*/ 19 h 26"/>
                  <a:gd name="T42" fmla="*/ 23 w 40"/>
                  <a:gd name="T43" fmla="*/ 17 h 26"/>
                  <a:gd name="T44" fmla="*/ 21 w 40"/>
                  <a:gd name="T45" fmla="*/ 16 h 26"/>
                  <a:gd name="T46" fmla="*/ 20 w 40"/>
                  <a:gd name="T47" fmla="*/ 12 h 26"/>
                  <a:gd name="T48" fmla="*/ 19 w 40"/>
                  <a:gd name="T49" fmla="*/ 12 h 26"/>
                  <a:gd name="T50" fmla="*/ 19 w 40"/>
                  <a:gd name="T51" fmla="*/ 10 h 26"/>
                  <a:gd name="T52" fmla="*/ 17 w 40"/>
                  <a:gd name="T53" fmla="*/ 0 h 2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0"/>
                  <a:gd name="T82" fmla="*/ 0 h 26"/>
                  <a:gd name="T83" fmla="*/ 40 w 40"/>
                  <a:gd name="T84" fmla="*/ 26 h 2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0" h="26">
                    <a:moveTo>
                      <a:pt x="17" y="0"/>
                    </a:moveTo>
                    <a:lnTo>
                      <a:pt x="15" y="8"/>
                    </a:lnTo>
                    <a:lnTo>
                      <a:pt x="15" y="12"/>
                    </a:lnTo>
                    <a:lnTo>
                      <a:pt x="15" y="14"/>
                    </a:lnTo>
                    <a:lnTo>
                      <a:pt x="13" y="17"/>
                    </a:lnTo>
                    <a:lnTo>
                      <a:pt x="12" y="17"/>
                    </a:lnTo>
                    <a:lnTo>
                      <a:pt x="9" y="17"/>
                    </a:lnTo>
                    <a:lnTo>
                      <a:pt x="7" y="19"/>
                    </a:lnTo>
                    <a:lnTo>
                      <a:pt x="3" y="21"/>
                    </a:lnTo>
                    <a:lnTo>
                      <a:pt x="0" y="23"/>
                    </a:lnTo>
                    <a:lnTo>
                      <a:pt x="4" y="23"/>
                    </a:lnTo>
                    <a:lnTo>
                      <a:pt x="9" y="23"/>
                    </a:lnTo>
                    <a:lnTo>
                      <a:pt x="15" y="23"/>
                    </a:lnTo>
                    <a:lnTo>
                      <a:pt x="19" y="23"/>
                    </a:lnTo>
                    <a:lnTo>
                      <a:pt x="23" y="23"/>
                    </a:lnTo>
                    <a:lnTo>
                      <a:pt x="29" y="25"/>
                    </a:lnTo>
                    <a:lnTo>
                      <a:pt x="35" y="23"/>
                    </a:lnTo>
                    <a:lnTo>
                      <a:pt x="39" y="23"/>
                    </a:lnTo>
                    <a:lnTo>
                      <a:pt x="30" y="21"/>
                    </a:lnTo>
                    <a:lnTo>
                      <a:pt x="26" y="19"/>
                    </a:lnTo>
                    <a:lnTo>
                      <a:pt x="24" y="19"/>
                    </a:lnTo>
                    <a:lnTo>
                      <a:pt x="23" y="17"/>
                    </a:lnTo>
                    <a:lnTo>
                      <a:pt x="21" y="16"/>
                    </a:lnTo>
                    <a:lnTo>
                      <a:pt x="20" y="12"/>
                    </a:lnTo>
                    <a:lnTo>
                      <a:pt x="19" y="12"/>
                    </a:lnTo>
                    <a:lnTo>
                      <a:pt x="19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28" name="Freeform 176"/>
              <p:cNvSpPr>
                <a:spLocks/>
              </p:cNvSpPr>
              <p:nvPr/>
            </p:nvSpPr>
            <p:spPr bwMode="auto">
              <a:xfrm>
                <a:off x="1471" y="995"/>
                <a:ext cx="186" cy="189"/>
              </a:xfrm>
              <a:custGeom>
                <a:avLst/>
                <a:gdLst>
                  <a:gd name="T0" fmla="*/ 99 w 186"/>
                  <a:gd name="T1" fmla="*/ 18 h 189"/>
                  <a:gd name="T2" fmla="*/ 108 w 186"/>
                  <a:gd name="T3" fmla="*/ 14 h 189"/>
                  <a:gd name="T4" fmla="*/ 114 w 186"/>
                  <a:gd name="T5" fmla="*/ 8 h 189"/>
                  <a:gd name="T6" fmla="*/ 121 w 186"/>
                  <a:gd name="T7" fmla="*/ 2 h 189"/>
                  <a:gd name="T8" fmla="*/ 129 w 186"/>
                  <a:gd name="T9" fmla="*/ 1 h 189"/>
                  <a:gd name="T10" fmla="*/ 137 w 186"/>
                  <a:gd name="T11" fmla="*/ 0 h 189"/>
                  <a:gd name="T12" fmla="*/ 147 w 186"/>
                  <a:gd name="T13" fmla="*/ 1 h 189"/>
                  <a:gd name="T14" fmla="*/ 155 w 186"/>
                  <a:gd name="T15" fmla="*/ 5 h 189"/>
                  <a:gd name="T16" fmla="*/ 164 w 186"/>
                  <a:gd name="T17" fmla="*/ 10 h 189"/>
                  <a:gd name="T18" fmla="*/ 170 w 186"/>
                  <a:gd name="T19" fmla="*/ 17 h 189"/>
                  <a:gd name="T20" fmla="*/ 176 w 186"/>
                  <a:gd name="T21" fmla="*/ 25 h 189"/>
                  <a:gd name="T22" fmla="*/ 180 w 186"/>
                  <a:gd name="T23" fmla="*/ 36 h 189"/>
                  <a:gd name="T24" fmla="*/ 183 w 186"/>
                  <a:gd name="T25" fmla="*/ 45 h 189"/>
                  <a:gd name="T26" fmla="*/ 185 w 186"/>
                  <a:gd name="T27" fmla="*/ 57 h 189"/>
                  <a:gd name="T28" fmla="*/ 185 w 186"/>
                  <a:gd name="T29" fmla="*/ 69 h 189"/>
                  <a:gd name="T30" fmla="*/ 183 w 186"/>
                  <a:gd name="T31" fmla="*/ 84 h 189"/>
                  <a:gd name="T32" fmla="*/ 181 w 186"/>
                  <a:gd name="T33" fmla="*/ 96 h 189"/>
                  <a:gd name="T34" fmla="*/ 177 w 186"/>
                  <a:gd name="T35" fmla="*/ 106 h 189"/>
                  <a:gd name="T36" fmla="*/ 174 w 186"/>
                  <a:gd name="T37" fmla="*/ 117 h 189"/>
                  <a:gd name="T38" fmla="*/ 167 w 186"/>
                  <a:gd name="T39" fmla="*/ 129 h 189"/>
                  <a:gd name="T40" fmla="*/ 161 w 186"/>
                  <a:gd name="T41" fmla="*/ 138 h 189"/>
                  <a:gd name="T42" fmla="*/ 154 w 186"/>
                  <a:gd name="T43" fmla="*/ 148 h 189"/>
                  <a:gd name="T44" fmla="*/ 146 w 186"/>
                  <a:gd name="T45" fmla="*/ 160 h 189"/>
                  <a:gd name="T46" fmla="*/ 136 w 186"/>
                  <a:gd name="T47" fmla="*/ 172 h 189"/>
                  <a:gd name="T48" fmla="*/ 120 w 186"/>
                  <a:gd name="T49" fmla="*/ 184 h 189"/>
                  <a:gd name="T50" fmla="*/ 104 w 186"/>
                  <a:gd name="T51" fmla="*/ 188 h 189"/>
                  <a:gd name="T52" fmla="*/ 94 w 186"/>
                  <a:gd name="T53" fmla="*/ 188 h 189"/>
                  <a:gd name="T54" fmla="*/ 85 w 186"/>
                  <a:gd name="T55" fmla="*/ 185 h 189"/>
                  <a:gd name="T56" fmla="*/ 75 w 186"/>
                  <a:gd name="T57" fmla="*/ 186 h 189"/>
                  <a:gd name="T58" fmla="*/ 64 w 186"/>
                  <a:gd name="T59" fmla="*/ 185 h 189"/>
                  <a:gd name="T60" fmla="*/ 55 w 186"/>
                  <a:gd name="T61" fmla="*/ 181 h 189"/>
                  <a:gd name="T62" fmla="*/ 37 w 186"/>
                  <a:gd name="T63" fmla="*/ 157 h 189"/>
                  <a:gd name="T64" fmla="*/ 29 w 186"/>
                  <a:gd name="T65" fmla="*/ 145 h 189"/>
                  <a:gd name="T66" fmla="*/ 23 w 186"/>
                  <a:gd name="T67" fmla="*/ 134 h 189"/>
                  <a:gd name="T68" fmla="*/ 15 w 186"/>
                  <a:gd name="T69" fmla="*/ 124 h 189"/>
                  <a:gd name="T70" fmla="*/ 9 w 186"/>
                  <a:gd name="T71" fmla="*/ 113 h 189"/>
                  <a:gd name="T72" fmla="*/ 4 w 186"/>
                  <a:gd name="T73" fmla="*/ 101 h 189"/>
                  <a:gd name="T74" fmla="*/ 2 w 186"/>
                  <a:gd name="T75" fmla="*/ 89 h 189"/>
                  <a:gd name="T76" fmla="*/ 1 w 186"/>
                  <a:gd name="T77" fmla="*/ 78 h 189"/>
                  <a:gd name="T78" fmla="*/ 1 w 186"/>
                  <a:gd name="T79" fmla="*/ 66 h 189"/>
                  <a:gd name="T80" fmla="*/ 2 w 186"/>
                  <a:gd name="T81" fmla="*/ 54 h 189"/>
                  <a:gd name="T82" fmla="*/ 4 w 186"/>
                  <a:gd name="T83" fmla="*/ 42 h 189"/>
                  <a:gd name="T84" fmla="*/ 8 w 186"/>
                  <a:gd name="T85" fmla="*/ 32 h 189"/>
                  <a:gd name="T86" fmla="*/ 14 w 186"/>
                  <a:gd name="T87" fmla="*/ 24 h 189"/>
                  <a:gd name="T88" fmla="*/ 21 w 186"/>
                  <a:gd name="T89" fmla="*/ 14 h 189"/>
                  <a:gd name="T90" fmla="*/ 31 w 186"/>
                  <a:gd name="T91" fmla="*/ 8 h 189"/>
                  <a:gd name="T92" fmla="*/ 41 w 186"/>
                  <a:gd name="T93" fmla="*/ 2 h 189"/>
                  <a:gd name="T94" fmla="*/ 51 w 186"/>
                  <a:gd name="T95" fmla="*/ 0 h 189"/>
                  <a:gd name="T96" fmla="*/ 60 w 186"/>
                  <a:gd name="T97" fmla="*/ 1 h 189"/>
                  <a:gd name="T98" fmla="*/ 69 w 186"/>
                  <a:gd name="T99" fmla="*/ 4 h 189"/>
                  <a:gd name="T100" fmla="*/ 75 w 186"/>
                  <a:gd name="T101" fmla="*/ 8 h 189"/>
                  <a:gd name="T102" fmla="*/ 81 w 186"/>
                  <a:gd name="T103" fmla="*/ 14 h 189"/>
                  <a:gd name="T104" fmla="*/ 88 w 186"/>
                  <a:gd name="T105" fmla="*/ 18 h 18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9"/>
                  <a:gd name="T161" fmla="*/ 186 w 186"/>
                  <a:gd name="T162" fmla="*/ 189 h 18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9">
                    <a:moveTo>
                      <a:pt x="93" y="20"/>
                    </a:moveTo>
                    <a:lnTo>
                      <a:pt x="99" y="18"/>
                    </a:lnTo>
                    <a:lnTo>
                      <a:pt x="104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8"/>
                    </a:lnTo>
                    <a:lnTo>
                      <a:pt x="119" y="4"/>
                    </a:lnTo>
                    <a:lnTo>
                      <a:pt x="121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2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7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6"/>
                    </a:lnTo>
                    <a:lnTo>
                      <a:pt x="181" y="40"/>
                    </a:lnTo>
                    <a:lnTo>
                      <a:pt x="183" y="45"/>
                    </a:lnTo>
                    <a:lnTo>
                      <a:pt x="183" y="50"/>
                    </a:lnTo>
                    <a:lnTo>
                      <a:pt x="185" y="57"/>
                    </a:lnTo>
                    <a:lnTo>
                      <a:pt x="185" y="61"/>
                    </a:lnTo>
                    <a:lnTo>
                      <a:pt x="185" y="69"/>
                    </a:lnTo>
                    <a:lnTo>
                      <a:pt x="183" y="77"/>
                    </a:lnTo>
                    <a:lnTo>
                      <a:pt x="183" y="84"/>
                    </a:lnTo>
                    <a:lnTo>
                      <a:pt x="182" y="90"/>
                    </a:lnTo>
                    <a:lnTo>
                      <a:pt x="181" y="96"/>
                    </a:lnTo>
                    <a:lnTo>
                      <a:pt x="180" y="101"/>
                    </a:lnTo>
                    <a:lnTo>
                      <a:pt x="177" y="106"/>
                    </a:lnTo>
                    <a:lnTo>
                      <a:pt x="176" y="112"/>
                    </a:lnTo>
                    <a:lnTo>
                      <a:pt x="174" y="117"/>
                    </a:lnTo>
                    <a:lnTo>
                      <a:pt x="171" y="124"/>
                    </a:lnTo>
                    <a:lnTo>
                      <a:pt x="167" y="129"/>
                    </a:lnTo>
                    <a:lnTo>
                      <a:pt x="165" y="134"/>
                    </a:lnTo>
                    <a:lnTo>
                      <a:pt x="161" y="138"/>
                    </a:lnTo>
                    <a:lnTo>
                      <a:pt x="159" y="142"/>
                    </a:lnTo>
                    <a:lnTo>
                      <a:pt x="154" y="148"/>
                    </a:lnTo>
                    <a:lnTo>
                      <a:pt x="150" y="154"/>
                    </a:lnTo>
                    <a:lnTo>
                      <a:pt x="146" y="160"/>
                    </a:lnTo>
                    <a:lnTo>
                      <a:pt x="142" y="165"/>
                    </a:lnTo>
                    <a:lnTo>
                      <a:pt x="136" y="172"/>
                    </a:lnTo>
                    <a:lnTo>
                      <a:pt x="130" y="178"/>
                    </a:lnTo>
                    <a:lnTo>
                      <a:pt x="120" y="184"/>
                    </a:lnTo>
                    <a:lnTo>
                      <a:pt x="111" y="188"/>
                    </a:lnTo>
                    <a:lnTo>
                      <a:pt x="104" y="188"/>
                    </a:lnTo>
                    <a:lnTo>
                      <a:pt x="99" y="188"/>
                    </a:lnTo>
                    <a:lnTo>
                      <a:pt x="94" y="188"/>
                    </a:lnTo>
                    <a:lnTo>
                      <a:pt x="90" y="186"/>
                    </a:lnTo>
                    <a:lnTo>
                      <a:pt x="85" y="185"/>
                    </a:lnTo>
                    <a:lnTo>
                      <a:pt x="81" y="185"/>
                    </a:lnTo>
                    <a:lnTo>
                      <a:pt x="75" y="186"/>
                    </a:lnTo>
                    <a:lnTo>
                      <a:pt x="68" y="186"/>
                    </a:lnTo>
                    <a:lnTo>
                      <a:pt x="64" y="185"/>
                    </a:lnTo>
                    <a:lnTo>
                      <a:pt x="59" y="182"/>
                    </a:lnTo>
                    <a:lnTo>
                      <a:pt x="55" y="181"/>
                    </a:lnTo>
                    <a:lnTo>
                      <a:pt x="49" y="174"/>
                    </a:lnTo>
                    <a:lnTo>
                      <a:pt x="37" y="157"/>
                    </a:lnTo>
                    <a:lnTo>
                      <a:pt x="32" y="150"/>
                    </a:lnTo>
                    <a:lnTo>
                      <a:pt x="29" y="145"/>
                    </a:lnTo>
                    <a:lnTo>
                      <a:pt x="25" y="140"/>
                    </a:lnTo>
                    <a:lnTo>
                      <a:pt x="23" y="134"/>
                    </a:lnTo>
                    <a:lnTo>
                      <a:pt x="19" y="130"/>
                    </a:lnTo>
                    <a:lnTo>
                      <a:pt x="15" y="124"/>
                    </a:lnTo>
                    <a:lnTo>
                      <a:pt x="10" y="118"/>
                    </a:lnTo>
                    <a:lnTo>
                      <a:pt x="9" y="113"/>
                    </a:lnTo>
                    <a:lnTo>
                      <a:pt x="8" y="108"/>
                    </a:lnTo>
                    <a:lnTo>
                      <a:pt x="4" y="101"/>
                    </a:lnTo>
                    <a:lnTo>
                      <a:pt x="3" y="94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6" y="5"/>
                    </a:lnTo>
                    <a:lnTo>
                      <a:pt x="41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4" y="0"/>
                    </a:lnTo>
                    <a:lnTo>
                      <a:pt x="60" y="1"/>
                    </a:lnTo>
                    <a:lnTo>
                      <a:pt x="65" y="2"/>
                    </a:lnTo>
                    <a:lnTo>
                      <a:pt x="69" y="4"/>
                    </a:lnTo>
                    <a:lnTo>
                      <a:pt x="71" y="5"/>
                    </a:lnTo>
                    <a:lnTo>
                      <a:pt x="75" y="8"/>
                    </a:lnTo>
                    <a:lnTo>
                      <a:pt x="79" y="10"/>
                    </a:lnTo>
                    <a:lnTo>
                      <a:pt x="81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3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04" name="Group 177"/>
            <p:cNvGrpSpPr>
              <a:grpSpLocks/>
            </p:cNvGrpSpPr>
            <p:nvPr/>
          </p:nvGrpSpPr>
          <p:grpSpPr bwMode="auto">
            <a:xfrm>
              <a:off x="1542" y="982"/>
              <a:ext cx="54" cy="59"/>
              <a:chOff x="1542" y="982"/>
              <a:chExt cx="54" cy="59"/>
            </a:xfrm>
          </p:grpSpPr>
          <p:sp>
            <p:nvSpPr>
              <p:cNvPr id="18822" name="Freeform 178"/>
              <p:cNvSpPr>
                <a:spLocks/>
              </p:cNvSpPr>
              <p:nvPr/>
            </p:nvSpPr>
            <p:spPr bwMode="auto">
              <a:xfrm>
                <a:off x="1549" y="1014"/>
                <a:ext cx="24" cy="27"/>
              </a:xfrm>
              <a:custGeom>
                <a:avLst/>
                <a:gdLst>
                  <a:gd name="T0" fmla="*/ 13 w 24"/>
                  <a:gd name="T1" fmla="*/ 0 h 27"/>
                  <a:gd name="T2" fmla="*/ 16 w 24"/>
                  <a:gd name="T3" fmla="*/ 0 h 27"/>
                  <a:gd name="T4" fmla="*/ 19 w 24"/>
                  <a:gd name="T5" fmla="*/ 0 h 27"/>
                  <a:gd name="T6" fmla="*/ 23 w 24"/>
                  <a:gd name="T7" fmla="*/ 0 h 27"/>
                  <a:gd name="T8" fmla="*/ 18 w 24"/>
                  <a:gd name="T9" fmla="*/ 26 h 27"/>
                  <a:gd name="T10" fmla="*/ 15 w 24"/>
                  <a:gd name="T11" fmla="*/ 26 h 27"/>
                  <a:gd name="T12" fmla="*/ 12 w 24"/>
                  <a:gd name="T13" fmla="*/ 26 h 27"/>
                  <a:gd name="T14" fmla="*/ 9 w 24"/>
                  <a:gd name="T15" fmla="*/ 26 h 27"/>
                  <a:gd name="T16" fmla="*/ 6 w 24"/>
                  <a:gd name="T17" fmla="*/ 26 h 27"/>
                  <a:gd name="T18" fmla="*/ 2 w 24"/>
                  <a:gd name="T19" fmla="*/ 0 h 27"/>
                  <a:gd name="T20" fmla="*/ 0 w 24"/>
                  <a:gd name="T21" fmla="*/ 0 h 27"/>
                  <a:gd name="T22" fmla="*/ 4 w 24"/>
                  <a:gd name="T23" fmla="*/ 0 h 27"/>
                  <a:gd name="T24" fmla="*/ 8 w 24"/>
                  <a:gd name="T25" fmla="*/ 26 h 27"/>
                  <a:gd name="T26" fmla="*/ 10 w 24"/>
                  <a:gd name="T27" fmla="*/ 0 h 27"/>
                  <a:gd name="T28" fmla="*/ 13 w 24"/>
                  <a:gd name="T29" fmla="*/ 0 h 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7"/>
                  <a:gd name="T47" fmla="*/ 24 w 24"/>
                  <a:gd name="T48" fmla="*/ 27 h 2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7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8" y="26"/>
                    </a:lnTo>
                    <a:lnTo>
                      <a:pt x="15" y="26"/>
                    </a:lnTo>
                    <a:lnTo>
                      <a:pt x="12" y="26"/>
                    </a:lnTo>
                    <a:lnTo>
                      <a:pt x="9" y="26"/>
                    </a:lnTo>
                    <a:lnTo>
                      <a:pt x="6" y="2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8" y="26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823" name="Group 179"/>
              <p:cNvGrpSpPr>
                <a:grpSpLocks/>
              </p:cNvGrpSpPr>
              <p:nvPr/>
            </p:nvGrpSpPr>
            <p:grpSpPr bwMode="auto">
              <a:xfrm>
                <a:off x="1560" y="982"/>
                <a:ext cx="28" cy="35"/>
                <a:chOff x="1560" y="982"/>
                <a:chExt cx="28" cy="35"/>
              </a:xfrm>
            </p:grpSpPr>
            <p:sp>
              <p:nvSpPr>
                <p:cNvPr id="18825" name="Freeform 180"/>
                <p:cNvSpPr>
                  <a:spLocks/>
                </p:cNvSpPr>
                <p:nvPr/>
              </p:nvSpPr>
              <p:spPr bwMode="auto">
                <a:xfrm>
                  <a:off x="1560" y="982"/>
                  <a:ext cx="21" cy="35"/>
                </a:xfrm>
                <a:custGeom>
                  <a:avLst/>
                  <a:gdLst>
                    <a:gd name="T0" fmla="*/ 0 w 21"/>
                    <a:gd name="T1" fmla="*/ 32 h 35"/>
                    <a:gd name="T2" fmla="*/ 0 w 21"/>
                    <a:gd name="T3" fmla="*/ 28 h 35"/>
                    <a:gd name="T4" fmla="*/ 1 w 21"/>
                    <a:gd name="T5" fmla="*/ 22 h 35"/>
                    <a:gd name="T6" fmla="*/ 1 w 21"/>
                    <a:gd name="T7" fmla="*/ 17 h 35"/>
                    <a:gd name="T8" fmla="*/ 3 w 21"/>
                    <a:gd name="T9" fmla="*/ 12 h 35"/>
                    <a:gd name="T10" fmla="*/ 4 w 21"/>
                    <a:gd name="T11" fmla="*/ 8 h 35"/>
                    <a:gd name="T12" fmla="*/ 7 w 21"/>
                    <a:gd name="T13" fmla="*/ 4 h 35"/>
                    <a:gd name="T14" fmla="*/ 12 w 21"/>
                    <a:gd name="T15" fmla="*/ 0 h 35"/>
                    <a:gd name="T16" fmla="*/ 20 w 21"/>
                    <a:gd name="T17" fmla="*/ 4 h 35"/>
                    <a:gd name="T18" fmla="*/ 16 w 21"/>
                    <a:gd name="T19" fmla="*/ 8 h 35"/>
                    <a:gd name="T20" fmla="*/ 12 w 21"/>
                    <a:gd name="T21" fmla="*/ 12 h 35"/>
                    <a:gd name="T22" fmla="*/ 10 w 21"/>
                    <a:gd name="T23" fmla="*/ 17 h 35"/>
                    <a:gd name="T24" fmla="*/ 7 w 21"/>
                    <a:gd name="T25" fmla="*/ 22 h 35"/>
                    <a:gd name="T26" fmla="*/ 6 w 21"/>
                    <a:gd name="T27" fmla="*/ 28 h 35"/>
                    <a:gd name="T28" fmla="*/ 6 w 21"/>
                    <a:gd name="T29" fmla="*/ 34 h 35"/>
                    <a:gd name="T30" fmla="*/ 0 w 21"/>
                    <a:gd name="T31" fmla="*/ 32 h 3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35"/>
                    <a:gd name="T50" fmla="*/ 21 w 21"/>
                    <a:gd name="T51" fmla="*/ 35 h 3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35">
                      <a:moveTo>
                        <a:pt x="0" y="32"/>
                      </a:moveTo>
                      <a:lnTo>
                        <a:pt x="0" y="28"/>
                      </a:lnTo>
                      <a:lnTo>
                        <a:pt x="1" y="22"/>
                      </a:lnTo>
                      <a:lnTo>
                        <a:pt x="1" y="17"/>
                      </a:lnTo>
                      <a:lnTo>
                        <a:pt x="3" y="12"/>
                      </a:lnTo>
                      <a:lnTo>
                        <a:pt x="4" y="8"/>
                      </a:lnTo>
                      <a:lnTo>
                        <a:pt x="7" y="4"/>
                      </a:lnTo>
                      <a:lnTo>
                        <a:pt x="12" y="0"/>
                      </a:lnTo>
                      <a:lnTo>
                        <a:pt x="20" y="4"/>
                      </a:lnTo>
                      <a:lnTo>
                        <a:pt x="16" y="8"/>
                      </a:lnTo>
                      <a:lnTo>
                        <a:pt x="12" y="12"/>
                      </a:lnTo>
                      <a:lnTo>
                        <a:pt x="10" y="17"/>
                      </a:lnTo>
                      <a:lnTo>
                        <a:pt x="7" y="22"/>
                      </a:lnTo>
                      <a:lnTo>
                        <a:pt x="6" y="28"/>
                      </a:lnTo>
                      <a:lnTo>
                        <a:pt x="6" y="34"/>
                      </a:lnTo>
                      <a:lnTo>
                        <a:pt x="0" y="32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826" name="Freeform 181"/>
                <p:cNvSpPr>
                  <a:spLocks/>
                </p:cNvSpPr>
                <p:nvPr/>
              </p:nvSpPr>
              <p:spPr bwMode="auto">
                <a:xfrm>
                  <a:off x="1566" y="985"/>
                  <a:ext cx="22" cy="30"/>
                </a:xfrm>
                <a:custGeom>
                  <a:avLst/>
                  <a:gdLst>
                    <a:gd name="T0" fmla="*/ 0 w 22"/>
                    <a:gd name="T1" fmla="*/ 29 h 30"/>
                    <a:gd name="T2" fmla="*/ 0 w 22"/>
                    <a:gd name="T3" fmla="*/ 26 h 30"/>
                    <a:gd name="T4" fmla="*/ 2 w 22"/>
                    <a:gd name="T5" fmla="*/ 20 h 30"/>
                    <a:gd name="T6" fmla="*/ 5 w 22"/>
                    <a:gd name="T7" fmla="*/ 14 h 30"/>
                    <a:gd name="T8" fmla="*/ 7 w 22"/>
                    <a:gd name="T9" fmla="*/ 10 h 30"/>
                    <a:gd name="T10" fmla="*/ 10 w 22"/>
                    <a:gd name="T11" fmla="*/ 5 h 30"/>
                    <a:gd name="T12" fmla="*/ 13 w 22"/>
                    <a:gd name="T13" fmla="*/ 2 h 30"/>
                    <a:gd name="T14" fmla="*/ 15 w 22"/>
                    <a:gd name="T15" fmla="*/ 0 h 30"/>
                    <a:gd name="T16" fmla="*/ 21 w 22"/>
                    <a:gd name="T17" fmla="*/ 1 h 30"/>
                    <a:gd name="T18" fmla="*/ 15 w 22"/>
                    <a:gd name="T19" fmla="*/ 4 h 30"/>
                    <a:gd name="T20" fmla="*/ 13 w 22"/>
                    <a:gd name="T21" fmla="*/ 8 h 30"/>
                    <a:gd name="T22" fmla="*/ 7 w 22"/>
                    <a:gd name="T23" fmla="*/ 13 h 30"/>
                    <a:gd name="T24" fmla="*/ 5 w 22"/>
                    <a:gd name="T25" fmla="*/ 18 h 30"/>
                    <a:gd name="T26" fmla="*/ 2 w 22"/>
                    <a:gd name="T27" fmla="*/ 23 h 30"/>
                    <a:gd name="T28" fmla="*/ 2 w 22"/>
                    <a:gd name="T29" fmla="*/ 29 h 30"/>
                    <a:gd name="T30" fmla="*/ 0 w 22"/>
                    <a:gd name="T31" fmla="*/ 29 h 3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2"/>
                    <a:gd name="T49" fmla="*/ 0 h 30"/>
                    <a:gd name="T50" fmla="*/ 22 w 22"/>
                    <a:gd name="T51" fmla="*/ 30 h 3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2" h="30">
                      <a:moveTo>
                        <a:pt x="0" y="29"/>
                      </a:moveTo>
                      <a:lnTo>
                        <a:pt x="0" y="26"/>
                      </a:lnTo>
                      <a:lnTo>
                        <a:pt x="2" y="20"/>
                      </a:lnTo>
                      <a:lnTo>
                        <a:pt x="5" y="14"/>
                      </a:lnTo>
                      <a:lnTo>
                        <a:pt x="7" y="10"/>
                      </a:lnTo>
                      <a:lnTo>
                        <a:pt x="10" y="5"/>
                      </a:lnTo>
                      <a:lnTo>
                        <a:pt x="13" y="2"/>
                      </a:lnTo>
                      <a:lnTo>
                        <a:pt x="15" y="0"/>
                      </a:lnTo>
                      <a:lnTo>
                        <a:pt x="21" y="1"/>
                      </a:lnTo>
                      <a:lnTo>
                        <a:pt x="15" y="4"/>
                      </a:lnTo>
                      <a:lnTo>
                        <a:pt x="13" y="8"/>
                      </a:lnTo>
                      <a:lnTo>
                        <a:pt x="7" y="13"/>
                      </a:lnTo>
                      <a:lnTo>
                        <a:pt x="5" y="18"/>
                      </a:lnTo>
                      <a:lnTo>
                        <a:pt x="2" y="23"/>
                      </a:lnTo>
                      <a:lnTo>
                        <a:pt x="2" y="29"/>
                      </a:lnTo>
                      <a:lnTo>
                        <a:pt x="0" y="29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824" name="Freeform 182"/>
              <p:cNvSpPr>
                <a:spLocks/>
              </p:cNvSpPr>
              <p:nvPr/>
            </p:nvSpPr>
            <p:spPr bwMode="auto">
              <a:xfrm>
                <a:off x="1542" y="1003"/>
                <a:ext cx="54" cy="29"/>
              </a:xfrm>
              <a:custGeom>
                <a:avLst/>
                <a:gdLst>
                  <a:gd name="T0" fmla="*/ 0 w 54"/>
                  <a:gd name="T1" fmla="*/ 4 h 29"/>
                  <a:gd name="T2" fmla="*/ 2 w 54"/>
                  <a:gd name="T3" fmla="*/ 6 h 29"/>
                  <a:gd name="T4" fmla="*/ 7 w 54"/>
                  <a:gd name="T5" fmla="*/ 10 h 29"/>
                  <a:gd name="T6" fmla="*/ 9 w 54"/>
                  <a:gd name="T7" fmla="*/ 16 h 29"/>
                  <a:gd name="T8" fmla="*/ 14 w 54"/>
                  <a:gd name="T9" fmla="*/ 22 h 29"/>
                  <a:gd name="T10" fmla="*/ 16 w 54"/>
                  <a:gd name="T11" fmla="*/ 24 h 29"/>
                  <a:gd name="T12" fmla="*/ 21 w 54"/>
                  <a:gd name="T13" fmla="*/ 26 h 29"/>
                  <a:gd name="T14" fmla="*/ 23 w 54"/>
                  <a:gd name="T15" fmla="*/ 28 h 29"/>
                  <a:gd name="T16" fmla="*/ 27 w 54"/>
                  <a:gd name="T17" fmla="*/ 26 h 29"/>
                  <a:gd name="T18" fmla="*/ 30 w 54"/>
                  <a:gd name="T19" fmla="*/ 24 h 29"/>
                  <a:gd name="T20" fmla="*/ 34 w 54"/>
                  <a:gd name="T21" fmla="*/ 22 h 29"/>
                  <a:gd name="T22" fmla="*/ 35 w 54"/>
                  <a:gd name="T23" fmla="*/ 20 h 29"/>
                  <a:gd name="T24" fmla="*/ 38 w 54"/>
                  <a:gd name="T25" fmla="*/ 16 h 29"/>
                  <a:gd name="T26" fmla="*/ 40 w 54"/>
                  <a:gd name="T27" fmla="*/ 12 h 29"/>
                  <a:gd name="T28" fmla="*/ 43 w 54"/>
                  <a:gd name="T29" fmla="*/ 8 h 29"/>
                  <a:gd name="T30" fmla="*/ 45 w 54"/>
                  <a:gd name="T31" fmla="*/ 6 h 29"/>
                  <a:gd name="T32" fmla="*/ 48 w 54"/>
                  <a:gd name="T33" fmla="*/ 2 h 29"/>
                  <a:gd name="T34" fmla="*/ 50 w 54"/>
                  <a:gd name="T35" fmla="*/ 2 h 29"/>
                  <a:gd name="T36" fmla="*/ 53 w 54"/>
                  <a:gd name="T37" fmla="*/ 0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4"/>
                  <a:gd name="T58" fmla="*/ 0 h 29"/>
                  <a:gd name="T59" fmla="*/ 54 w 54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4" h="29">
                    <a:moveTo>
                      <a:pt x="0" y="4"/>
                    </a:moveTo>
                    <a:lnTo>
                      <a:pt x="2" y="6"/>
                    </a:lnTo>
                    <a:lnTo>
                      <a:pt x="7" y="10"/>
                    </a:lnTo>
                    <a:lnTo>
                      <a:pt x="9" y="16"/>
                    </a:lnTo>
                    <a:lnTo>
                      <a:pt x="14" y="22"/>
                    </a:lnTo>
                    <a:lnTo>
                      <a:pt x="16" y="24"/>
                    </a:lnTo>
                    <a:lnTo>
                      <a:pt x="21" y="26"/>
                    </a:lnTo>
                    <a:lnTo>
                      <a:pt x="23" y="28"/>
                    </a:lnTo>
                    <a:lnTo>
                      <a:pt x="27" y="26"/>
                    </a:lnTo>
                    <a:lnTo>
                      <a:pt x="30" y="24"/>
                    </a:lnTo>
                    <a:lnTo>
                      <a:pt x="34" y="22"/>
                    </a:lnTo>
                    <a:lnTo>
                      <a:pt x="35" y="20"/>
                    </a:lnTo>
                    <a:lnTo>
                      <a:pt x="38" y="16"/>
                    </a:lnTo>
                    <a:lnTo>
                      <a:pt x="40" y="12"/>
                    </a:lnTo>
                    <a:lnTo>
                      <a:pt x="43" y="8"/>
                    </a:lnTo>
                    <a:lnTo>
                      <a:pt x="45" y="6"/>
                    </a:lnTo>
                    <a:lnTo>
                      <a:pt x="48" y="2"/>
                    </a:lnTo>
                    <a:lnTo>
                      <a:pt x="50" y="2"/>
                    </a:lnTo>
                    <a:lnTo>
                      <a:pt x="53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05" name="Freeform 183"/>
            <p:cNvSpPr>
              <a:spLocks/>
            </p:cNvSpPr>
            <p:nvPr/>
          </p:nvSpPr>
          <p:spPr bwMode="auto">
            <a:xfrm>
              <a:off x="1969" y="855"/>
              <a:ext cx="185" cy="190"/>
            </a:xfrm>
            <a:custGeom>
              <a:avLst/>
              <a:gdLst>
                <a:gd name="T0" fmla="*/ 99 w 185"/>
                <a:gd name="T1" fmla="*/ 19 h 190"/>
                <a:gd name="T2" fmla="*/ 107 w 185"/>
                <a:gd name="T3" fmla="*/ 14 h 190"/>
                <a:gd name="T4" fmla="*/ 113 w 185"/>
                <a:gd name="T5" fmla="*/ 7 h 190"/>
                <a:gd name="T6" fmla="*/ 121 w 185"/>
                <a:gd name="T7" fmla="*/ 2 h 190"/>
                <a:gd name="T8" fmla="*/ 128 w 185"/>
                <a:gd name="T9" fmla="*/ 1 h 190"/>
                <a:gd name="T10" fmla="*/ 136 w 185"/>
                <a:gd name="T11" fmla="*/ 1 h 190"/>
                <a:gd name="T12" fmla="*/ 146 w 185"/>
                <a:gd name="T13" fmla="*/ 2 h 190"/>
                <a:gd name="T14" fmla="*/ 154 w 185"/>
                <a:gd name="T15" fmla="*/ 5 h 190"/>
                <a:gd name="T16" fmla="*/ 163 w 185"/>
                <a:gd name="T17" fmla="*/ 10 h 190"/>
                <a:gd name="T18" fmla="*/ 169 w 185"/>
                <a:gd name="T19" fmla="*/ 17 h 190"/>
                <a:gd name="T20" fmla="*/ 175 w 185"/>
                <a:gd name="T21" fmla="*/ 26 h 190"/>
                <a:gd name="T22" fmla="*/ 180 w 185"/>
                <a:gd name="T23" fmla="*/ 35 h 190"/>
                <a:gd name="T24" fmla="*/ 182 w 185"/>
                <a:gd name="T25" fmla="*/ 45 h 190"/>
                <a:gd name="T26" fmla="*/ 184 w 185"/>
                <a:gd name="T27" fmla="*/ 57 h 190"/>
                <a:gd name="T28" fmla="*/ 184 w 185"/>
                <a:gd name="T29" fmla="*/ 69 h 190"/>
                <a:gd name="T30" fmla="*/ 182 w 185"/>
                <a:gd name="T31" fmla="*/ 83 h 190"/>
                <a:gd name="T32" fmla="*/ 180 w 185"/>
                <a:gd name="T33" fmla="*/ 95 h 190"/>
                <a:gd name="T34" fmla="*/ 176 w 185"/>
                <a:gd name="T35" fmla="*/ 106 h 190"/>
                <a:gd name="T36" fmla="*/ 173 w 185"/>
                <a:gd name="T37" fmla="*/ 117 h 190"/>
                <a:gd name="T38" fmla="*/ 168 w 185"/>
                <a:gd name="T39" fmla="*/ 129 h 190"/>
                <a:gd name="T40" fmla="*/ 162 w 185"/>
                <a:gd name="T41" fmla="*/ 138 h 190"/>
                <a:gd name="T42" fmla="*/ 154 w 185"/>
                <a:gd name="T43" fmla="*/ 147 h 190"/>
                <a:gd name="T44" fmla="*/ 145 w 185"/>
                <a:gd name="T45" fmla="*/ 161 h 190"/>
                <a:gd name="T46" fmla="*/ 135 w 185"/>
                <a:gd name="T47" fmla="*/ 173 h 190"/>
                <a:gd name="T48" fmla="*/ 119 w 185"/>
                <a:gd name="T49" fmla="*/ 183 h 190"/>
                <a:gd name="T50" fmla="*/ 104 w 185"/>
                <a:gd name="T51" fmla="*/ 189 h 190"/>
                <a:gd name="T52" fmla="*/ 94 w 185"/>
                <a:gd name="T53" fmla="*/ 187 h 190"/>
                <a:gd name="T54" fmla="*/ 84 w 185"/>
                <a:gd name="T55" fmla="*/ 185 h 190"/>
                <a:gd name="T56" fmla="*/ 73 w 185"/>
                <a:gd name="T57" fmla="*/ 186 h 190"/>
                <a:gd name="T58" fmla="*/ 64 w 185"/>
                <a:gd name="T59" fmla="*/ 185 h 190"/>
                <a:gd name="T60" fmla="*/ 55 w 185"/>
                <a:gd name="T61" fmla="*/ 181 h 190"/>
                <a:gd name="T62" fmla="*/ 37 w 185"/>
                <a:gd name="T63" fmla="*/ 157 h 190"/>
                <a:gd name="T64" fmla="*/ 27 w 185"/>
                <a:gd name="T65" fmla="*/ 145 h 190"/>
                <a:gd name="T66" fmla="*/ 21 w 185"/>
                <a:gd name="T67" fmla="*/ 135 h 190"/>
                <a:gd name="T68" fmla="*/ 14 w 185"/>
                <a:gd name="T69" fmla="*/ 125 h 190"/>
                <a:gd name="T70" fmla="*/ 8 w 185"/>
                <a:gd name="T71" fmla="*/ 113 h 190"/>
                <a:gd name="T72" fmla="*/ 4 w 185"/>
                <a:gd name="T73" fmla="*/ 102 h 190"/>
                <a:gd name="T74" fmla="*/ 1 w 185"/>
                <a:gd name="T75" fmla="*/ 90 h 190"/>
                <a:gd name="T76" fmla="*/ 0 w 185"/>
                <a:gd name="T77" fmla="*/ 78 h 190"/>
                <a:gd name="T78" fmla="*/ 0 w 185"/>
                <a:gd name="T79" fmla="*/ 66 h 190"/>
                <a:gd name="T80" fmla="*/ 1 w 185"/>
                <a:gd name="T81" fmla="*/ 54 h 190"/>
                <a:gd name="T82" fmla="*/ 3 w 185"/>
                <a:gd name="T83" fmla="*/ 42 h 190"/>
                <a:gd name="T84" fmla="*/ 7 w 185"/>
                <a:gd name="T85" fmla="*/ 33 h 190"/>
                <a:gd name="T86" fmla="*/ 13 w 185"/>
                <a:gd name="T87" fmla="*/ 23 h 190"/>
                <a:gd name="T88" fmla="*/ 20 w 185"/>
                <a:gd name="T89" fmla="*/ 15 h 190"/>
                <a:gd name="T90" fmla="*/ 30 w 185"/>
                <a:gd name="T91" fmla="*/ 7 h 190"/>
                <a:gd name="T92" fmla="*/ 41 w 185"/>
                <a:gd name="T93" fmla="*/ 2 h 190"/>
                <a:gd name="T94" fmla="*/ 49 w 185"/>
                <a:gd name="T95" fmla="*/ 1 h 190"/>
                <a:gd name="T96" fmla="*/ 60 w 185"/>
                <a:gd name="T97" fmla="*/ 1 h 190"/>
                <a:gd name="T98" fmla="*/ 67 w 185"/>
                <a:gd name="T99" fmla="*/ 3 h 190"/>
                <a:gd name="T100" fmla="*/ 75 w 185"/>
                <a:gd name="T101" fmla="*/ 7 h 190"/>
                <a:gd name="T102" fmla="*/ 81 w 185"/>
                <a:gd name="T103" fmla="*/ 14 h 190"/>
                <a:gd name="T104" fmla="*/ 88 w 185"/>
                <a:gd name="T105" fmla="*/ 19 h 1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90"/>
                <a:gd name="T161" fmla="*/ 185 w 185"/>
                <a:gd name="T162" fmla="*/ 190 h 1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90">
                  <a:moveTo>
                    <a:pt x="93" y="21"/>
                  </a:moveTo>
                  <a:lnTo>
                    <a:pt x="99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1" y="11"/>
                  </a:lnTo>
                  <a:lnTo>
                    <a:pt x="113" y="7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4" y="5"/>
                  </a:lnTo>
                  <a:lnTo>
                    <a:pt x="158" y="7"/>
                  </a:lnTo>
                  <a:lnTo>
                    <a:pt x="163" y="10"/>
                  </a:lnTo>
                  <a:lnTo>
                    <a:pt x="167" y="13"/>
                  </a:lnTo>
                  <a:lnTo>
                    <a:pt x="169" y="17"/>
                  </a:lnTo>
                  <a:lnTo>
                    <a:pt x="173" y="21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5"/>
                  </a:lnTo>
                  <a:lnTo>
                    <a:pt x="181" y="39"/>
                  </a:lnTo>
                  <a:lnTo>
                    <a:pt x="182" y="45"/>
                  </a:lnTo>
                  <a:lnTo>
                    <a:pt x="184" y="50"/>
                  </a:lnTo>
                  <a:lnTo>
                    <a:pt x="184" y="57"/>
                  </a:lnTo>
                  <a:lnTo>
                    <a:pt x="184" y="61"/>
                  </a:lnTo>
                  <a:lnTo>
                    <a:pt x="184" y="69"/>
                  </a:lnTo>
                  <a:lnTo>
                    <a:pt x="184" y="77"/>
                  </a:lnTo>
                  <a:lnTo>
                    <a:pt x="182" y="83"/>
                  </a:lnTo>
                  <a:lnTo>
                    <a:pt x="181" y="90"/>
                  </a:lnTo>
                  <a:lnTo>
                    <a:pt x="180" y="95"/>
                  </a:lnTo>
                  <a:lnTo>
                    <a:pt x="179" y="101"/>
                  </a:lnTo>
                  <a:lnTo>
                    <a:pt x="176" y="106"/>
                  </a:lnTo>
                  <a:lnTo>
                    <a:pt x="175" y="111"/>
                  </a:lnTo>
                  <a:lnTo>
                    <a:pt x="173" y="117"/>
                  </a:lnTo>
                  <a:lnTo>
                    <a:pt x="170" y="123"/>
                  </a:lnTo>
                  <a:lnTo>
                    <a:pt x="168" y="129"/>
                  </a:lnTo>
                  <a:lnTo>
                    <a:pt x="164" y="134"/>
                  </a:lnTo>
                  <a:lnTo>
                    <a:pt x="162" y="138"/>
                  </a:lnTo>
                  <a:lnTo>
                    <a:pt x="158" y="142"/>
                  </a:lnTo>
                  <a:lnTo>
                    <a:pt x="154" y="147"/>
                  </a:lnTo>
                  <a:lnTo>
                    <a:pt x="150" y="154"/>
                  </a:lnTo>
                  <a:lnTo>
                    <a:pt x="145" y="161"/>
                  </a:lnTo>
                  <a:lnTo>
                    <a:pt x="141" y="166"/>
                  </a:lnTo>
                  <a:lnTo>
                    <a:pt x="135" y="173"/>
                  </a:lnTo>
                  <a:lnTo>
                    <a:pt x="129" y="178"/>
                  </a:lnTo>
                  <a:lnTo>
                    <a:pt x="119" y="183"/>
                  </a:lnTo>
                  <a:lnTo>
                    <a:pt x="111" y="187"/>
                  </a:lnTo>
                  <a:lnTo>
                    <a:pt x="104" y="189"/>
                  </a:lnTo>
                  <a:lnTo>
                    <a:pt x="99" y="189"/>
                  </a:lnTo>
                  <a:lnTo>
                    <a:pt x="94" y="187"/>
                  </a:lnTo>
                  <a:lnTo>
                    <a:pt x="89" y="186"/>
                  </a:lnTo>
                  <a:lnTo>
                    <a:pt x="84" y="185"/>
                  </a:lnTo>
                  <a:lnTo>
                    <a:pt x="81" y="185"/>
                  </a:lnTo>
                  <a:lnTo>
                    <a:pt x="73" y="186"/>
                  </a:lnTo>
                  <a:lnTo>
                    <a:pt x="67" y="186"/>
                  </a:lnTo>
                  <a:lnTo>
                    <a:pt x="64" y="185"/>
                  </a:lnTo>
                  <a:lnTo>
                    <a:pt x="58" y="182"/>
                  </a:lnTo>
                  <a:lnTo>
                    <a:pt x="55" y="181"/>
                  </a:lnTo>
                  <a:lnTo>
                    <a:pt x="49" y="174"/>
                  </a:lnTo>
                  <a:lnTo>
                    <a:pt x="37" y="157"/>
                  </a:lnTo>
                  <a:lnTo>
                    <a:pt x="32" y="150"/>
                  </a:lnTo>
                  <a:lnTo>
                    <a:pt x="27" y="145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30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2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5" y="7"/>
                  </a:lnTo>
                  <a:lnTo>
                    <a:pt x="77" y="11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8" y="19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06" name="Freeform 184"/>
            <p:cNvSpPr>
              <a:spLocks/>
            </p:cNvSpPr>
            <p:nvPr/>
          </p:nvSpPr>
          <p:spPr bwMode="auto">
            <a:xfrm>
              <a:off x="1974" y="864"/>
              <a:ext cx="170" cy="174"/>
            </a:xfrm>
            <a:custGeom>
              <a:avLst/>
              <a:gdLst>
                <a:gd name="T0" fmla="*/ 91 w 170"/>
                <a:gd name="T1" fmla="*/ 17 h 174"/>
                <a:gd name="T2" fmla="*/ 98 w 170"/>
                <a:gd name="T3" fmla="*/ 13 h 174"/>
                <a:gd name="T4" fmla="*/ 104 w 170"/>
                <a:gd name="T5" fmla="*/ 6 h 174"/>
                <a:gd name="T6" fmla="*/ 111 w 170"/>
                <a:gd name="T7" fmla="*/ 2 h 174"/>
                <a:gd name="T8" fmla="*/ 117 w 170"/>
                <a:gd name="T9" fmla="*/ 0 h 174"/>
                <a:gd name="T10" fmla="*/ 125 w 170"/>
                <a:gd name="T11" fmla="*/ 0 h 174"/>
                <a:gd name="T12" fmla="*/ 134 w 170"/>
                <a:gd name="T13" fmla="*/ 1 h 174"/>
                <a:gd name="T14" fmla="*/ 142 w 170"/>
                <a:gd name="T15" fmla="*/ 3 h 174"/>
                <a:gd name="T16" fmla="*/ 151 w 170"/>
                <a:gd name="T17" fmla="*/ 9 h 174"/>
                <a:gd name="T18" fmla="*/ 155 w 170"/>
                <a:gd name="T19" fmla="*/ 14 h 174"/>
                <a:gd name="T20" fmla="*/ 160 w 170"/>
                <a:gd name="T21" fmla="*/ 22 h 174"/>
                <a:gd name="T22" fmla="*/ 165 w 170"/>
                <a:gd name="T23" fmla="*/ 31 h 174"/>
                <a:gd name="T24" fmla="*/ 167 w 170"/>
                <a:gd name="T25" fmla="*/ 42 h 174"/>
                <a:gd name="T26" fmla="*/ 169 w 170"/>
                <a:gd name="T27" fmla="*/ 51 h 174"/>
                <a:gd name="T28" fmla="*/ 169 w 170"/>
                <a:gd name="T29" fmla="*/ 63 h 174"/>
                <a:gd name="T30" fmla="*/ 167 w 170"/>
                <a:gd name="T31" fmla="*/ 75 h 174"/>
                <a:gd name="T32" fmla="*/ 165 w 170"/>
                <a:gd name="T33" fmla="*/ 87 h 174"/>
                <a:gd name="T34" fmla="*/ 161 w 170"/>
                <a:gd name="T35" fmla="*/ 98 h 174"/>
                <a:gd name="T36" fmla="*/ 158 w 170"/>
                <a:gd name="T37" fmla="*/ 107 h 174"/>
                <a:gd name="T38" fmla="*/ 154 w 170"/>
                <a:gd name="T39" fmla="*/ 118 h 174"/>
                <a:gd name="T40" fmla="*/ 148 w 170"/>
                <a:gd name="T41" fmla="*/ 127 h 174"/>
                <a:gd name="T42" fmla="*/ 141 w 170"/>
                <a:gd name="T43" fmla="*/ 135 h 174"/>
                <a:gd name="T44" fmla="*/ 133 w 170"/>
                <a:gd name="T45" fmla="*/ 147 h 174"/>
                <a:gd name="T46" fmla="*/ 125 w 170"/>
                <a:gd name="T47" fmla="*/ 158 h 174"/>
                <a:gd name="T48" fmla="*/ 110 w 170"/>
                <a:gd name="T49" fmla="*/ 169 h 174"/>
                <a:gd name="T50" fmla="*/ 95 w 170"/>
                <a:gd name="T51" fmla="*/ 173 h 174"/>
                <a:gd name="T52" fmla="*/ 86 w 170"/>
                <a:gd name="T53" fmla="*/ 173 h 174"/>
                <a:gd name="T54" fmla="*/ 77 w 170"/>
                <a:gd name="T55" fmla="*/ 170 h 174"/>
                <a:gd name="T56" fmla="*/ 68 w 170"/>
                <a:gd name="T57" fmla="*/ 171 h 174"/>
                <a:gd name="T58" fmla="*/ 58 w 170"/>
                <a:gd name="T59" fmla="*/ 170 h 174"/>
                <a:gd name="T60" fmla="*/ 50 w 170"/>
                <a:gd name="T61" fmla="*/ 166 h 174"/>
                <a:gd name="T62" fmla="*/ 34 w 170"/>
                <a:gd name="T63" fmla="*/ 145 h 174"/>
                <a:gd name="T64" fmla="*/ 25 w 170"/>
                <a:gd name="T65" fmla="*/ 133 h 174"/>
                <a:gd name="T66" fmla="*/ 20 w 170"/>
                <a:gd name="T67" fmla="*/ 125 h 174"/>
                <a:gd name="T68" fmla="*/ 14 w 170"/>
                <a:gd name="T69" fmla="*/ 114 h 174"/>
                <a:gd name="T70" fmla="*/ 8 w 170"/>
                <a:gd name="T71" fmla="*/ 103 h 174"/>
                <a:gd name="T72" fmla="*/ 3 w 170"/>
                <a:gd name="T73" fmla="*/ 93 h 174"/>
                <a:gd name="T74" fmla="*/ 1 w 170"/>
                <a:gd name="T75" fmla="*/ 82 h 174"/>
                <a:gd name="T76" fmla="*/ 0 w 170"/>
                <a:gd name="T77" fmla="*/ 71 h 174"/>
                <a:gd name="T78" fmla="*/ 0 w 170"/>
                <a:gd name="T79" fmla="*/ 61 h 174"/>
                <a:gd name="T80" fmla="*/ 1 w 170"/>
                <a:gd name="T81" fmla="*/ 49 h 174"/>
                <a:gd name="T82" fmla="*/ 3 w 170"/>
                <a:gd name="T83" fmla="*/ 39 h 174"/>
                <a:gd name="T84" fmla="*/ 7 w 170"/>
                <a:gd name="T85" fmla="*/ 29 h 174"/>
                <a:gd name="T86" fmla="*/ 13 w 170"/>
                <a:gd name="T87" fmla="*/ 21 h 174"/>
                <a:gd name="T88" fmla="*/ 19 w 170"/>
                <a:gd name="T89" fmla="*/ 13 h 174"/>
                <a:gd name="T90" fmla="*/ 27 w 170"/>
                <a:gd name="T91" fmla="*/ 6 h 174"/>
                <a:gd name="T92" fmla="*/ 38 w 170"/>
                <a:gd name="T93" fmla="*/ 2 h 174"/>
                <a:gd name="T94" fmla="*/ 45 w 170"/>
                <a:gd name="T95" fmla="*/ 0 h 174"/>
                <a:gd name="T96" fmla="*/ 55 w 170"/>
                <a:gd name="T97" fmla="*/ 0 h 174"/>
                <a:gd name="T98" fmla="*/ 62 w 170"/>
                <a:gd name="T99" fmla="*/ 2 h 174"/>
                <a:gd name="T100" fmla="*/ 68 w 170"/>
                <a:gd name="T101" fmla="*/ 6 h 174"/>
                <a:gd name="T102" fmla="*/ 74 w 170"/>
                <a:gd name="T103" fmla="*/ 13 h 174"/>
                <a:gd name="T104" fmla="*/ 80 w 170"/>
                <a:gd name="T105" fmla="*/ 15 h 17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0"/>
                <a:gd name="T160" fmla="*/ 0 h 174"/>
                <a:gd name="T161" fmla="*/ 170 w 170"/>
                <a:gd name="T162" fmla="*/ 174 h 17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0" h="174">
                  <a:moveTo>
                    <a:pt x="86" y="18"/>
                  </a:moveTo>
                  <a:lnTo>
                    <a:pt x="91" y="17"/>
                  </a:lnTo>
                  <a:lnTo>
                    <a:pt x="95" y="14"/>
                  </a:lnTo>
                  <a:lnTo>
                    <a:pt x="98" y="13"/>
                  </a:lnTo>
                  <a:lnTo>
                    <a:pt x="101" y="10"/>
                  </a:lnTo>
                  <a:lnTo>
                    <a:pt x="104" y="6"/>
                  </a:lnTo>
                  <a:lnTo>
                    <a:pt x="107" y="3"/>
                  </a:lnTo>
                  <a:lnTo>
                    <a:pt x="111" y="2"/>
                  </a:lnTo>
                  <a:lnTo>
                    <a:pt x="115" y="1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5" y="0"/>
                  </a:lnTo>
                  <a:lnTo>
                    <a:pt x="130" y="0"/>
                  </a:lnTo>
                  <a:lnTo>
                    <a:pt x="134" y="1"/>
                  </a:lnTo>
                  <a:lnTo>
                    <a:pt x="139" y="2"/>
                  </a:lnTo>
                  <a:lnTo>
                    <a:pt x="142" y="3"/>
                  </a:lnTo>
                  <a:lnTo>
                    <a:pt x="146" y="6"/>
                  </a:lnTo>
                  <a:lnTo>
                    <a:pt x="151" y="9"/>
                  </a:lnTo>
                  <a:lnTo>
                    <a:pt x="153" y="11"/>
                  </a:lnTo>
                  <a:lnTo>
                    <a:pt x="155" y="14"/>
                  </a:lnTo>
                  <a:lnTo>
                    <a:pt x="158" y="18"/>
                  </a:lnTo>
                  <a:lnTo>
                    <a:pt x="160" y="22"/>
                  </a:lnTo>
                  <a:lnTo>
                    <a:pt x="163" y="27"/>
                  </a:lnTo>
                  <a:lnTo>
                    <a:pt x="165" y="31"/>
                  </a:lnTo>
                  <a:lnTo>
                    <a:pt x="166" y="35"/>
                  </a:lnTo>
                  <a:lnTo>
                    <a:pt x="167" y="42"/>
                  </a:lnTo>
                  <a:lnTo>
                    <a:pt x="167" y="45"/>
                  </a:lnTo>
                  <a:lnTo>
                    <a:pt x="169" y="51"/>
                  </a:lnTo>
                  <a:lnTo>
                    <a:pt x="169" y="55"/>
                  </a:lnTo>
                  <a:lnTo>
                    <a:pt x="169" y="63"/>
                  </a:lnTo>
                  <a:lnTo>
                    <a:pt x="167" y="71"/>
                  </a:lnTo>
                  <a:lnTo>
                    <a:pt x="167" y="75"/>
                  </a:lnTo>
                  <a:lnTo>
                    <a:pt x="166" y="82"/>
                  </a:lnTo>
                  <a:lnTo>
                    <a:pt x="165" y="87"/>
                  </a:lnTo>
                  <a:lnTo>
                    <a:pt x="164" y="93"/>
                  </a:lnTo>
                  <a:lnTo>
                    <a:pt x="161" y="98"/>
                  </a:lnTo>
                  <a:lnTo>
                    <a:pt x="160" y="102"/>
                  </a:lnTo>
                  <a:lnTo>
                    <a:pt x="158" y="107"/>
                  </a:lnTo>
                  <a:lnTo>
                    <a:pt x="155" y="113"/>
                  </a:lnTo>
                  <a:lnTo>
                    <a:pt x="154" y="118"/>
                  </a:lnTo>
                  <a:lnTo>
                    <a:pt x="152" y="123"/>
                  </a:lnTo>
                  <a:lnTo>
                    <a:pt x="148" y="127"/>
                  </a:lnTo>
                  <a:lnTo>
                    <a:pt x="146" y="130"/>
                  </a:lnTo>
                  <a:lnTo>
                    <a:pt x="141" y="135"/>
                  </a:lnTo>
                  <a:lnTo>
                    <a:pt x="137" y="142"/>
                  </a:lnTo>
                  <a:lnTo>
                    <a:pt x="133" y="147"/>
                  </a:lnTo>
                  <a:lnTo>
                    <a:pt x="129" y="153"/>
                  </a:lnTo>
                  <a:lnTo>
                    <a:pt x="125" y="158"/>
                  </a:lnTo>
                  <a:lnTo>
                    <a:pt x="118" y="163"/>
                  </a:lnTo>
                  <a:lnTo>
                    <a:pt x="110" y="169"/>
                  </a:lnTo>
                  <a:lnTo>
                    <a:pt x="101" y="173"/>
                  </a:lnTo>
                  <a:lnTo>
                    <a:pt x="95" y="173"/>
                  </a:lnTo>
                  <a:lnTo>
                    <a:pt x="91" y="173"/>
                  </a:lnTo>
                  <a:lnTo>
                    <a:pt x="86" y="173"/>
                  </a:lnTo>
                  <a:lnTo>
                    <a:pt x="81" y="171"/>
                  </a:lnTo>
                  <a:lnTo>
                    <a:pt x="77" y="170"/>
                  </a:lnTo>
                  <a:lnTo>
                    <a:pt x="73" y="170"/>
                  </a:lnTo>
                  <a:lnTo>
                    <a:pt x="68" y="171"/>
                  </a:lnTo>
                  <a:lnTo>
                    <a:pt x="62" y="171"/>
                  </a:lnTo>
                  <a:lnTo>
                    <a:pt x="58" y="170"/>
                  </a:lnTo>
                  <a:lnTo>
                    <a:pt x="52" y="167"/>
                  </a:lnTo>
                  <a:lnTo>
                    <a:pt x="50" y="166"/>
                  </a:lnTo>
                  <a:lnTo>
                    <a:pt x="44" y="159"/>
                  </a:lnTo>
                  <a:lnTo>
                    <a:pt x="34" y="145"/>
                  </a:lnTo>
                  <a:lnTo>
                    <a:pt x="29" y="138"/>
                  </a:lnTo>
                  <a:lnTo>
                    <a:pt x="25" y="133"/>
                  </a:lnTo>
                  <a:lnTo>
                    <a:pt x="22" y="129"/>
                  </a:lnTo>
                  <a:lnTo>
                    <a:pt x="20" y="125"/>
                  </a:lnTo>
                  <a:lnTo>
                    <a:pt x="16" y="119"/>
                  </a:lnTo>
                  <a:lnTo>
                    <a:pt x="14" y="114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3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7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5"/>
                  </a:lnTo>
                  <a:lnTo>
                    <a:pt x="1" y="49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5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1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59" y="1"/>
                  </a:lnTo>
                  <a:lnTo>
                    <a:pt x="62" y="2"/>
                  </a:lnTo>
                  <a:lnTo>
                    <a:pt x="65" y="5"/>
                  </a:lnTo>
                  <a:lnTo>
                    <a:pt x="68" y="6"/>
                  </a:lnTo>
                  <a:lnTo>
                    <a:pt x="70" y="10"/>
                  </a:lnTo>
                  <a:lnTo>
                    <a:pt x="74" y="13"/>
                  </a:lnTo>
                  <a:lnTo>
                    <a:pt x="77" y="14"/>
                  </a:lnTo>
                  <a:lnTo>
                    <a:pt x="80" y="15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07" name="Group 185"/>
            <p:cNvGrpSpPr>
              <a:grpSpLocks/>
            </p:cNvGrpSpPr>
            <p:nvPr/>
          </p:nvGrpSpPr>
          <p:grpSpPr bwMode="auto">
            <a:xfrm>
              <a:off x="1983" y="865"/>
              <a:ext cx="155" cy="142"/>
              <a:chOff x="1983" y="865"/>
              <a:chExt cx="155" cy="142"/>
            </a:xfrm>
          </p:grpSpPr>
          <p:sp>
            <p:nvSpPr>
              <p:cNvPr id="18820" name="Oval 186"/>
              <p:cNvSpPr>
                <a:spLocks noChangeArrowheads="1"/>
              </p:cNvSpPr>
              <p:nvPr/>
            </p:nvSpPr>
            <p:spPr bwMode="auto">
              <a:xfrm>
                <a:off x="2059" y="865"/>
                <a:ext cx="79" cy="116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21" name="Oval 187"/>
              <p:cNvSpPr>
                <a:spLocks noChangeArrowheads="1"/>
              </p:cNvSpPr>
              <p:nvPr/>
            </p:nvSpPr>
            <p:spPr bwMode="auto">
              <a:xfrm>
                <a:off x="1983" y="874"/>
                <a:ext cx="91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08" name="Group 188"/>
            <p:cNvGrpSpPr>
              <a:grpSpLocks/>
            </p:cNvGrpSpPr>
            <p:nvPr/>
          </p:nvGrpSpPr>
          <p:grpSpPr bwMode="auto">
            <a:xfrm>
              <a:off x="2089" y="864"/>
              <a:ext cx="35" cy="36"/>
              <a:chOff x="2089" y="864"/>
              <a:chExt cx="35" cy="36"/>
            </a:xfrm>
          </p:grpSpPr>
          <p:sp>
            <p:nvSpPr>
              <p:cNvPr id="18817" name="Oval 189"/>
              <p:cNvSpPr>
                <a:spLocks noChangeArrowheads="1"/>
              </p:cNvSpPr>
              <p:nvPr/>
            </p:nvSpPr>
            <p:spPr bwMode="auto">
              <a:xfrm>
                <a:off x="2089" y="865"/>
                <a:ext cx="35" cy="35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18" name="Oval 190"/>
              <p:cNvSpPr>
                <a:spLocks noChangeArrowheads="1"/>
              </p:cNvSpPr>
              <p:nvPr/>
            </p:nvSpPr>
            <p:spPr bwMode="auto">
              <a:xfrm>
                <a:off x="2105" y="864"/>
                <a:ext cx="19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19" name="Oval 191"/>
              <p:cNvSpPr>
                <a:spLocks noChangeArrowheads="1"/>
              </p:cNvSpPr>
              <p:nvPr/>
            </p:nvSpPr>
            <p:spPr bwMode="auto">
              <a:xfrm>
                <a:off x="2101" y="864"/>
                <a:ext cx="19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09" name="Group 192"/>
            <p:cNvGrpSpPr>
              <a:grpSpLocks/>
            </p:cNvGrpSpPr>
            <p:nvPr/>
          </p:nvGrpSpPr>
          <p:grpSpPr bwMode="auto">
            <a:xfrm>
              <a:off x="1996" y="816"/>
              <a:ext cx="68" cy="37"/>
              <a:chOff x="1996" y="816"/>
              <a:chExt cx="68" cy="37"/>
            </a:xfrm>
          </p:grpSpPr>
          <p:sp>
            <p:nvSpPr>
              <p:cNvPr id="18815" name="Freeform 193"/>
              <p:cNvSpPr>
                <a:spLocks/>
              </p:cNvSpPr>
              <p:nvPr/>
            </p:nvSpPr>
            <p:spPr bwMode="auto">
              <a:xfrm>
                <a:off x="1996" y="816"/>
                <a:ext cx="68" cy="33"/>
              </a:xfrm>
              <a:custGeom>
                <a:avLst/>
                <a:gdLst>
                  <a:gd name="T0" fmla="*/ 0 w 68"/>
                  <a:gd name="T1" fmla="*/ 22 h 33"/>
                  <a:gd name="T2" fmla="*/ 3 w 68"/>
                  <a:gd name="T3" fmla="*/ 18 h 33"/>
                  <a:gd name="T4" fmla="*/ 5 w 68"/>
                  <a:gd name="T5" fmla="*/ 17 h 33"/>
                  <a:gd name="T6" fmla="*/ 8 w 68"/>
                  <a:gd name="T7" fmla="*/ 16 h 33"/>
                  <a:gd name="T8" fmla="*/ 11 w 68"/>
                  <a:gd name="T9" fmla="*/ 16 h 33"/>
                  <a:gd name="T10" fmla="*/ 15 w 68"/>
                  <a:gd name="T11" fmla="*/ 16 h 33"/>
                  <a:gd name="T12" fmla="*/ 17 w 68"/>
                  <a:gd name="T13" fmla="*/ 16 h 33"/>
                  <a:gd name="T14" fmla="*/ 20 w 68"/>
                  <a:gd name="T15" fmla="*/ 18 h 33"/>
                  <a:gd name="T16" fmla="*/ 22 w 68"/>
                  <a:gd name="T17" fmla="*/ 22 h 33"/>
                  <a:gd name="T18" fmla="*/ 26 w 68"/>
                  <a:gd name="T19" fmla="*/ 25 h 33"/>
                  <a:gd name="T20" fmla="*/ 28 w 68"/>
                  <a:gd name="T21" fmla="*/ 29 h 33"/>
                  <a:gd name="T22" fmla="*/ 33 w 68"/>
                  <a:gd name="T23" fmla="*/ 29 h 33"/>
                  <a:gd name="T24" fmla="*/ 35 w 68"/>
                  <a:gd name="T25" fmla="*/ 32 h 33"/>
                  <a:gd name="T26" fmla="*/ 39 w 68"/>
                  <a:gd name="T27" fmla="*/ 32 h 33"/>
                  <a:gd name="T28" fmla="*/ 44 w 68"/>
                  <a:gd name="T29" fmla="*/ 32 h 33"/>
                  <a:gd name="T30" fmla="*/ 50 w 68"/>
                  <a:gd name="T31" fmla="*/ 32 h 33"/>
                  <a:gd name="T32" fmla="*/ 53 w 68"/>
                  <a:gd name="T33" fmla="*/ 32 h 33"/>
                  <a:gd name="T34" fmla="*/ 58 w 68"/>
                  <a:gd name="T35" fmla="*/ 30 h 33"/>
                  <a:gd name="T36" fmla="*/ 62 w 68"/>
                  <a:gd name="T37" fmla="*/ 29 h 33"/>
                  <a:gd name="T38" fmla="*/ 64 w 68"/>
                  <a:gd name="T39" fmla="*/ 29 h 33"/>
                  <a:gd name="T40" fmla="*/ 67 w 68"/>
                  <a:gd name="T41" fmla="*/ 29 h 33"/>
                  <a:gd name="T42" fmla="*/ 64 w 68"/>
                  <a:gd name="T43" fmla="*/ 18 h 33"/>
                  <a:gd name="T44" fmla="*/ 63 w 68"/>
                  <a:gd name="T45" fmla="*/ 14 h 33"/>
                  <a:gd name="T46" fmla="*/ 62 w 68"/>
                  <a:gd name="T47" fmla="*/ 10 h 33"/>
                  <a:gd name="T48" fmla="*/ 61 w 68"/>
                  <a:gd name="T49" fmla="*/ 8 h 33"/>
                  <a:gd name="T50" fmla="*/ 57 w 68"/>
                  <a:gd name="T51" fmla="*/ 5 h 33"/>
                  <a:gd name="T52" fmla="*/ 53 w 68"/>
                  <a:gd name="T53" fmla="*/ 2 h 33"/>
                  <a:gd name="T54" fmla="*/ 50 w 68"/>
                  <a:gd name="T55" fmla="*/ 1 h 33"/>
                  <a:gd name="T56" fmla="*/ 41 w 68"/>
                  <a:gd name="T57" fmla="*/ 0 h 33"/>
                  <a:gd name="T58" fmla="*/ 35 w 68"/>
                  <a:gd name="T59" fmla="*/ 0 h 33"/>
                  <a:gd name="T60" fmla="*/ 28 w 68"/>
                  <a:gd name="T61" fmla="*/ 1 h 33"/>
                  <a:gd name="T62" fmla="*/ 25 w 68"/>
                  <a:gd name="T63" fmla="*/ 2 h 33"/>
                  <a:gd name="T64" fmla="*/ 19 w 68"/>
                  <a:gd name="T65" fmla="*/ 4 h 33"/>
                  <a:gd name="T66" fmla="*/ 15 w 68"/>
                  <a:gd name="T67" fmla="*/ 6 h 33"/>
                  <a:gd name="T68" fmla="*/ 10 w 68"/>
                  <a:gd name="T69" fmla="*/ 9 h 33"/>
                  <a:gd name="T70" fmla="*/ 7 w 68"/>
                  <a:gd name="T71" fmla="*/ 12 h 33"/>
                  <a:gd name="T72" fmla="*/ 4 w 68"/>
                  <a:gd name="T73" fmla="*/ 16 h 33"/>
                  <a:gd name="T74" fmla="*/ 0 w 68"/>
                  <a:gd name="T75" fmla="*/ 22 h 3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3"/>
                  <a:gd name="T116" fmla="*/ 68 w 68"/>
                  <a:gd name="T117" fmla="*/ 33 h 3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3">
                    <a:moveTo>
                      <a:pt x="0" y="22"/>
                    </a:moveTo>
                    <a:lnTo>
                      <a:pt x="3" y="18"/>
                    </a:lnTo>
                    <a:lnTo>
                      <a:pt x="5" y="17"/>
                    </a:lnTo>
                    <a:lnTo>
                      <a:pt x="8" y="16"/>
                    </a:lnTo>
                    <a:lnTo>
                      <a:pt x="11" y="16"/>
                    </a:lnTo>
                    <a:lnTo>
                      <a:pt x="15" y="16"/>
                    </a:lnTo>
                    <a:lnTo>
                      <a:pt x="17" y="16"/>
                    </a:lnTo>
                    <a:lnTo>
                      <a:pt x="20" y="18"/>
                    </a:lnTo>
                    <a:lnTo>
                      <a:pt x="22" y="22"/>
                    </a:lnTo>
                    <a:lnTo>
                      <a:pt x="26" y="25"/>
                    </a:lnTo>
                    <a:lnTo>
                      <a:pt x="28" y="29"/>
                    </a:lnTo>
                    <a:lnTo>
                      <a:pt x="33" y="29"/>
                    </a:lnTo>
                    <a:lnTo>
                      <a:pt x="35" y="32"/>
                    </a:lnTo>
                    <a:lnTo>
                      <a:pt x="39" y="32"/>
                    </a:lnTo>
                    <a:lnTo>
                      <a:pt x="44" y="32"/>
                    </a:lnTo>
                    <a:lnTo>
                      <a:pt x="50" y="32"/>
                    </a:lnTo>
                    <a:lnTo>
                      <a:pt x="53" y="32"/>
                    </a:lnTo>
                    <a:lnTo>
                      <a:pt x="58" y="30"/>
                    </a:lnTo>
                    <a:lnTo>
                      <a:pt x="62" y="29"/>
                    </a:lnTo>
                    <a:lnTo>
                      <a:pt x="64" y="29"/>
                    </a:lnTo>
                    <a:lnTo>
                      <a:pt x="67" y="29"/>
                    </a:lnTo>
                    <a:lnTo>
                      <a:pt x="64" y="18"/>
                    </a:lnTo>
                    <a:lnTo>
                      <a:pt x="63" y="14"/>
                    </a:lnTo>
                    <a:lnTo>
                      <a:pt x="62" y="10"/>
                    </a:lnTo>
                    <a:lnTo>
                      <a:pt x="61" y="8"/>
                    </a:lnTo>
                    <a:lnTo>
                      <a:pt x="57" y="5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16" name="Freeform 194"/>
              <p:cNvSpPr>
                <a:spLocks/>
              </p:cNvSpPr>
              <p:nvPr/>
            </p:nvSpPr>
            <p:spPr bwMode="auto">
              <a:xfrm>
                <a:off x="1996" y="828"/>
                <a:ext cx="68" cy="25"/>
              </a:xfrm>
              <a:custGeom>
                <a:avLst/>
                <a:gdLst>
                  <a:gd name="T0" fmla="*/ 0 w 68"/>
                  <a:gd name="T1" fmla="*/ 13 h 25"/>
                  <a:gd name="T2" fmla="*/ 3 w 68"/>
                  <a:gd name="T3" fmla="*/ 10 h 25"/>
                  <a:gd name="T4" fmla="*/ 5 w 68"/>
                  <a:gd name="T5" fmla="*/ 9 h 25"/>
                  <a:gd name="T6" fmla="*/ 8 w 68"/>
                  <a:gd name="T7" fmla="*/ 7 h 25"/>
                  <a:gd name="T8" fmla="*/ 11 w 68"/>
                  <a:gd name="T9" fmla="*/ 7 h 25"/>
                  <a:gd name="T10" fmla="*/ 15 w 68"/>
                  <a:gd name="T11" fmla="*/ 7 h 25"/>
                  <a:gd name="T12" fmla="*/ 17 w 68"/>
                  <a:gd name="T13" fmla="*/ 7 h 25"/>
                  <a:gd name="T14" fmla="*/ 20 w 68"/>
                  <a:gd name="T15" fmla="*/ 10 h 25"/>
                  <a:gd name="T16" fmla="*/ 22 w 68"/>
                  <a:gd name="T17" fmla="*/ 13 h 25"/>
                  <a:gd name="T18" fmla="*/ 26 w 68"/>
                  <a:gd name="T19" fmla="*/ 16 h 25"/>
                  <a:gd name="T20" fmla="*/ 27 w 68"/>
                  <a:gd name="T21" fmla="*/ 21 h 25"/>
                  <a:gd name="T22" fmla="*/ 33 w 68"/>
                  <a:gd name="T23" fmla="*/ 21 h 25"/>
                  <a:gd name="T24" fmla="*/ 35 w 68"/>
                  <a:gd name="T25" fmla="*/ 24 h 25"/>
                  <a:gd name="T26" fmla="*/ 39 w 68"/>
                  <a:gd name="T27" fmla="*/ 24 h 25"/>
                  <a:gd name="T28" fmla="*/ 44 w 68"/>
                  <a:gd name="T29" fmla="*/ 24 h 25"/>
                  <a:gd name="T30" fmla="*/ 50 w 68"/>
                  <a:gd name="T31" fmla="*/ 24 h 25"/>
                  <a:gd name="T32" fmla="*/ 53 w 68"/>
                  <a:gd name="T33" fmla="*/ 24 h 25"/>
                  <a:gd name="T34" fmla="*/ 58 w 68"/>
                  <a:gd name="T35" fmla="*/ 22 h 25"/>
                  <a:gd name="T36" fmla="*/ 62 w 68"/>
                  <a:gd name="T37" fmla="*/ 21 h 25"/>
                  <a:gd name="T38" fmla="*/ 64 w 68"/>
                  <a:gd name="T39" fmla="*/ 21 h 25"/>
                  <a:gd name="T40" fmla="*/ 67 w 68"/>
                  <a:gd name="T41" fmla="*/ 21 h 25"/>
                  <a:gd name="T42" fmla="*/ 64 w 68"/>
                  <a:gd name="T43" fmla="*/ 18 h 25"/>
                  <a:gd name="T44" fmla="*/ 62 w 68"/>
                  <a:gd name="T45" fmla="*/ 16 h 25"/>
                  <a:gd name="T46" fmla="*/ 61 w 68"/>
                  <a:gd name="T47" fmla="*/ 13 h 25"/>
                  <a:gd name="T48" fmla="*/ 56 w 68"/>
                  <a:gd name="T49" fmla="*/ 10 h 25"/>
                  <a:gd name="T50" fmla="*/ 52 w 68"/>
                  <a:gd name="T51" fmla="*/ 7 h 25"/>
                  <a:gd name="T52" fmla="*/ 47 w 68"/>
                  <a:gd name="T53" fmla="*/ 4 h 25"/>
                  <a:gd name="T54" fmla="*/ 43 w 68"/>
                  <a:gd name="T55" fmla="*/ 3 h 25"/>
                  <a:gd name="T56" fmla="*/ 39 w 68"/>
                  <a:gd name="T57" fmla="*/ 3 h 25"/>
                  <a:gd name="T58" fmla="*/ 33 w 68"/>
                  <a:gd name="T59" fmla="*/ 1 h 25"/>
                  <a:gd name="T60" fmla="*/ 27 w 68"/>
                  <a:gd name="T61" fmla="*/ 1 h 25"/>
                  <a:gd name="T62" fmla="*/ 21 w 68"/>
                  <a:gd name="T63" fmla="*/ 0 h 25"/>
                  <a:gd name="T64" fmla="*/ 16 w 68"/>
                  <a:gd name="T65" fmla="*/ 1 h 25"/>
                  <a:gd name="T66" fmla="*/ 11 w 68"/>
                  <a:gd name="T67" fmla="*/ 3 h 25"/>
                  <a:gd name="T68" fmla="*/ 8 w 68"/>
                  <a:gd name="T69" fmla="*/ 6 h 25"/>
                  <a:gd name="T70" fmla="*/ 4 w 68"/>
                  <a:gd name="T71" fmla="*/ 7 h 25"/>
                  <a:gd name="T72" fmla="*/ 0 w 68"/>
                  <a:gd name="T73" fmla="*/ 13 h 2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5"/>
                  <a:gd name="T113" fmla="*/ 68 w 68"/>
                  <a:gd name="T114" fmla="*/ 25 h 2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5">
                    <a:moveTo>
                      <a:pt x="0" y="13"/>
                    </a:moveTo>
                    <a:lnTo>
                      <a:pt x="3" y="10"/>
                    </a:lnTo>
                    <a:lnTo>
                      <a:pt x="5" y="9"/>
                    </a:lnTo>
                    <a:lnTo>
                      <a:pt x="8" y="7"/>
                    </a:lnTo>
                    <a:lnTo>
                      <a:pt x="11" y="7"/>
                    </a:lnTo>
                    <a:lnTo>
                      <a:pt x="15" y="7"/>
                    </a:lnTo>
                    <a:lnTo>
                      <a:pt x="17" y="7"/>
                    </a:lnTo>
                    <a:lnTo>
                      <a:pt x="20" y="10"/>
                    </a:lnTo>
                    <a:lnTo>
                      <a:pt x="22" y="13"/>
                    </a:lnTo>
                    <a:lnTo>
                      <a:pt x="26" y="16"/>
                    </a:lnTo>
                    <a:lnTo>
                      <a:pt x="27" y="21"/>
                    </a:lnTo>
                    <a:lnTo>
                      <a:pt x="33" y="21"/>
                    </a:lnTo>
                    <a:lnTo>
                      <a:pt x="35" y="24"/>
                    </a:lnTo>
                    <a:lnTo>
                      <a:pt x="39" y="24"/>
                    </a:lnTo>
                    <a:lnTo>
                      <a:pt x="44" y="24"/>
                    </a:lnTo>
                    <a:lnTo>
                      <a:pt x="50" y="24"/>
                    </a:lnTo>
                    <a:lnTo>
                      <a:pt x="53" y="24"/>
                    </a:lnTo>
                    <a:lnTo>
                      <a:pt x="58" y="22"/>
                    </a:lnTo>
                    <a:lnTo>
                      <a:pt x="62" y="21"/>
                    </a:lnTo>
                    <a:lnTo>
                      <a:pt x="64" y="21"/>
                    </a:lnTo>
                    <a:lnTo>
                      <a:pt x="67" y="21"/>
                    </a:lnTo>
                    <a:lnTo>
                      <a:pt x="64" y="18"/>
                    </a:lnTo>
                    <a:lnTo>
                      <a:pt x="62" y="16"/>
                    </a:lnTo>
                    <a:lnTo>
                      <a:pt x="61" y="13"/>
                    </a:lnTo>
                    <a:lnTo>
                      <a:pt x="56" y="10"/>
                    </a:lnTo>
                    <a:lnTo>
                      <a:pt x="52" y="7"/>
                    </a:lnTo>
                    <a:lnTo>
                      <a:pt x="47" y="4"/>
                    </a:lnTo>
                    <a:lnTo>
                      <a:pt x="43" y="3"/>
                    </a:lnTo>
                    <a:lnTo>
                      <a:pt x="39" y="3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6"/>
                    </a:lnTo>
                    <a:lnTo>
                      <a:pt x="4" y="7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10" name="Group 195"/>
            <p:cNvGrpSpPr>
              <a:grpSpLocks/>
            </p:cNvGrpSpPr>
            <p:nvPr/>
          </p:nvGrpSpPr>
          <p:grpSpPr bwMode="auto">
            <a:xfrm>
              <a:off x="1969" y="860"/>
              <a:ext cx="186" cy="185"/>
              <a:chOff x="1969" y="860"/>
              <a:chExt cx="186" cy="185"/>
            </a:xfrm>
          </p:grpSpPr>
          <p:sp>
            <p:nvSpPr>
              <p:cNvPr id="18813" name="Freeform 196"/>
              <p:cNvSpPr>
                <a:spLocks/>
              </p:cNvSpPr>
              <p:nvPr/>
            </p:nvSpPr>
            <p:spPr bwMode="auto">
              <a:xfrm>
                <a:off x="2039" y="1018"/>
                <a:ext cx="39" cy="27"/>
              </a:xfrm>
              <a:custGeom>
                <a:avLst/>
                <a:gdLst>
                  <a:gd name="T0" fmla="*/ 16 w 39"/>
                  <a:gd name="T1" fmla="*/ 0 h 27"/>
                  <a:gd name="T2" fmla="*/ 15 w 39"/>
                  <a:gd name="T3" fmla="*/ 10 h 27"/>
                  <a:gd name="T4" fmla="*/ 15 w 39"/>
                  <a:gd name="T5" fmla="*/ 12 h 27"/>
                  <a:gd name="T6" fmla="*/ 14 w 39"/>
                  <a:gd name="T7" fmla="*/ 16 h 27"/>
                  <a:gd name="T8" fmla="*/ 13 w 39"/>
                  <a:gd name="T9" fmla="*/ 18 h 27"/>
                  <a:gd name="T10" fmla="*/ 10 w 39"/>
                  <a:gd name="T11" fmla="*/ 20 h 27"/>
                  <a:gd name="T12" fmla="*/ 9 w 39"/>
                  <a:gd name="T13" fmla="*/ 20 h 27"/>
                  <a:gd name="T14" fmla="*/ 5 w 39"/>
                  <a:gd name="T15" fmla="*/ 20 h 27"/>
                  <a:gd name="T16" fmla="*/ 3 w 39"/>
                  <a:gd name="T17" fmla="*/ 22 h 27"/>
                  <a:gd name="T18" fmla="*/ 0 w 39"/>
                  <a:gd name="T19" fmla="*/ 24 h 27"/>
                  <a:gd name="T20" fmla="*/ 4 w 39"/>
                  <a:gd name="T21" fmla="*/ 24 h 27"/>
                  <a:gd name="T22" fmla="*/ 8 w 39"/>
                  <a:gd name="T23" fmla="*/ 24 h 27"/>
                  <a:gd name="T24" fmla="*/ 14 w 39"/>
                  <a:gd name="T25" fmla="*/ 24 h 27"/>
                  <a:gd name="T26" fmla="*/ 19 w 39"/>
                  <a:gd name="T27" fmla="*/ 24 h 27"/>
                  <a:gd name="T28" fmla="*/ 22 w 39"/>
                  <a:gd name="T29" fmla="*/ 24 h 27"/>
                  <a:gd name="T30" fmla="*/ 28 w 39"/>
                  <a:gd name="T31" fmla="*/ 26 h 27"/>
                  <a:gd name="T32" fmla="*/ 34 w 39"/>
                  <a:gd name="T33" fmla="*/ 24 h 27"/>
                  <a:gd name="T34" fmla="*/ 38 w 39"/>
                  <a:gd name="T35" fmla="*/ 24 h 27"/>
                  <a:gd name="T36" fmla="*/ 29 w 39"/>
                  <a:gd name="T37" fmla="*/ 22 h 27"/>
                  <a:gd name="T38" fmla="*/ 26 w 39"/>
                  <a:gd name="T39" fmla="*/ 20 h 27"/>
                  <a:gd name="T40" fmla="*/ 23 w 39"/>
                  <a:gd name="T41" fmla="*/ 20 h 27"/>
                  <a:gd name="T42" fmla="*/ 22 w 39"/>
                  <a:gd name="T43" fmla="*/ 18 h 27"/>
                  <a:gd name="T44" fmla="*/ 20 w 39"/>
                  <a:gd name="T45" fmla="*/ 16 h 27"/>
                  <a:gd name="T46" fmla="*/ 20 w 39"/>
                  <a:gd name="T47" fmla="*/ 14 h 27"/>
                  <a:gd name="T48" fmla="*/ 19 w 39"/>
                  <a:gd name="T49" fmla="*/ 12 h 27"/>
                  <a:gd name="T50" fmla="*/ 17 w 39"/>
                  <a:gd name="T51" fmla="*/ 10 h 27"/>
                  <a:gd name="T52" fmla="*/ 16 w 39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7"/>
                  <a:gd name="T83" fmla="*/ 39 w 39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7">
                    <a:moveTo>
                      <a:pt x="16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4" y="16"/>
                    </a:lnTo>
                    <a:lnTo>
                      <a:pt x="13" y="18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5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2" y="24"/>
                    </a:lnTo>
                    <a:lnTo>
                      <a:pt x="28" y="26"/>
                    </a:lnTo>
                    <a:lnTo>
                      <a:pt x="34" y="24"/>
                    </a:lnTo>
                    <a:lnTo>
                      <a:pt x="38" y="24"/>
                    </a:lnTo>
                    <a:lnTo>
                      <a:pt x="29" y="22"/>
                    </a:lnTo>
                    <a:lnTo>
                      <a:pt x="26" y="20"/>
                    </a:lnTo>
                    <a:lnTo>
                      <a:pt x="23" y="20"/>
                    </a:lnTo>
                    <a:lnTo>
                      <a:pt x="22" y="18"/>
                    </a:lnTo>
                    <a:lnTo>
                      <a:pt x="20" y="16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7" y="10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14" name="Freeform 197"/>
              <p:cNvSpPr>
                <a:spLocks/>
              </p:cNvSpPr>
              <p:nvPr/>
            </p:nvSpPr>
            <p:spPr bwMode="auto">
              <a:xfrm>
                <a:off x="1969" y="860"/>
                <a:ext cx="186" cy="185"/>
              </a:xfrm>
              <a:custGeom>
                <a:avLst/>
                <a:gdLst>
                  <a:gd name="T0" fmla="*/ 99 w 186"/>
                  <a:gd name="T1" fmla="*/ 18 h 185"/>
                  <a:gd name="T2" fmla="*/ 108 w 186"/>
                  <a:gd name="T3" fmla="*/ 14 h 185"/>
                  <a:gd name="T4" fmla="*/ 114 w 186"/>
                  <a:gd name="T5" fmla="*/ 7 h 185"/>
                  <a:gd name="T6" fmla="*/ 122 w 186"/>
                  <a:gd name="T7" fmla="*/ 2 h 185"/>
                  <a:gd name="T8" fmla="*/ 129 w 186"/>
                  <a:gd name="T9" fmla="*/ 1 h 185"/>
                  <a:gd name="T10" fmla="*/ 137 w 186"/>
                  <a:gd name="T11" fmla="*/ 0 h 185"/>
                  <a:gd name="T12" fmla="*/ 147 w 186"/>
                  <a:gd name="T13" fmla="*/ 1 h 185"/>
                  <a:gd name="T14" fmla="*/ 155 w 186"/>
                  <a:gd name="T15" fmla="*/ 5 h 185"/>
                  <a:gd name="T16" fmla="*/ 164 w 186"/>
                  <a:gd name="T17" fmla="*/ 10 h 185"/>
                  <a:gd name="T18" fmla="*/ 170 w 186"/>
                  <a:gd name="T19" fmla="*/ 17 h 185"/>
                  <a:gd name="T20" fmla="*/ 176 w 186"/>
                  <a:gd name="T21" fmla="*/ 24 h 185"/>
                  <a:gd name="T22" fmla="*/ 180 w 186"/>
                  <a:gd name="T23" fmla="*/ 35 h 185"/>
                  <a:gd name="T24" fmla="*/ 183 w 186"/>
                  <a:gd name="T25" fmla="*/ 44 h 185"/>
                  <a:gd name="T26" fmla="*/ 185 w 186"/>
                  <a:gd name="T27" fmla="*/ 56 h 185"/>
                  <a:gd name="T28" fmla="*/ 185 w 186"/>
                  <a:gd name="T29" fmla="*/ 68 h 185"/>
                  <a:gd name="T30" fmla="*/ 183 w 186"/>
                  <a:gd name="T31" fmla="*/ 82 h 185"/>
                  <a:gd name="T32" fmla="*/ 181 w 186"/>
                  <a:gd name="T33" fmla="*/ 93 h 185"/>
                  <a:gd name="T34" fmla="*/ 177 w 186"/>
                  <a:gd name="T35" fmla="*/ 103 h 185"/>
                  <a:gd name="T36" fmla="*/ 174 w 186"/>
                  <a:gd name="T37" fmla="*/ 114 h 185"/>
                  <a:gd name="T38" fmla="*/ 168 w 186"/>
                  <a:gd name="T39" fmla="*/ 126 h 185"/>
                  <a:gd name="T40" fmla="*/ 162 w 186"/>
                  <a:gd name="T41" fmla="*/ 135 h 185"/>
                  <a:gd name="T42" fmla="*/ 154 w 186"/>
                  <a:gd name="T43" fmla="*/ 144 h 185"/>
                  <a:gd name="T44" fmla="*/ 146 w 186"/>
                  <a:gd name="T45" fmla="*/ 156 h 185"/>
                  <a:gd name="T46" fmla="*/ 136 w 186"/>
                  <a:gd name="T47" fmla="*/ 168 h 185"/>
                  <a:gd name="T48" fmla="*/ 120 w 186"/>
                  <a:gd name="T49" fmla="*/ 180 h 185"/>
                  <a:gd name="T50" fmla="*/ 105 w 186"/>
                  <a:gd name="T51" fmla="*/ 184 h 185"/>
                  <a:gd name="T52" fmla="*/ 94 w 186"/>
                  <a:gd name="T53" fmla="*/ 184 h 185"/>
                  <a:gd name="T54" fmla="*/ 85 w 186"/>
                  <a:gd name="T55" fmla="*/ 181 h 185"/>
                  <a:gd name="T56" fmla="*/ 74 w 186"/>
                  <a:gd name="T57" fmla="*/ 182 h 185"/>
                  <a:gd name="T58" fmla="*/ 64 w 186"/>
                  <a:gd name="T59" fmla="*/ 181 h 185"/>
                  <a:gd name="T60" fmla="*/ 55 w 186"/>
                  <a:gd name="T61" fmla="*/ 177 h 185"/>
                  <a:gd name="T62" fmla="*/ 38 w 186"/>
                  <a:gd name="T63" fmla="*/ 153 h 185"/>
                  <a:gd name="T64" fmla="*/ 29 w 186"/>
                  <a:gd name="T65" fmla="*/ 141 h 185"/>
                  <a:gd name="T66" fmla="*/ 22 w 186"/>
                  <a:gd name="T67" fmla="*/ 131 h 185"/>
                  <a:gd name="T68" fmla="*/ 15 w 186"/>
                  <a:gd name="T69" fmla="*/ 120 h 185"/>
                  <a:gd name="T70" fmla="*/ 9 w 186"/>
                  <a:gd name="T71" fmla="*/ 110 h 185"/>
                  <a:gd name="T72" fmla="*/ 4 w 186"/>
                  <a:gd name="T73" fmla="*/ 98 h 185"/>
                  <a:gd name="T74" fmla="*/ 2 w 186"/>
                  <a:gd name="T75" fmla="*/ 88 h 185"/>
                  <a:gd name="T76" fmla="*/ 1 w 186"/>
                  <a:gd name="T77" fmla="*/ 77 h 185"/>
                  <a:gd name="T78" fmla="*/ 1 w 186"/>
                  <a:gd name="T79" fmla="*/ 65 h 185"/>
                  <a:gd name="T80" fmla="*/ 2 w 186"/>
                  <a:gd name="T81" fmla="*/ 53 h 185"/>
                  <a:gd name="T82" fmla="*/ 4 w 186"/>
                  <a:gd name="T83" fmla="*/ 42 h 185"/>
                  <a:gd name="T84" fmla="*/ 8 w 186"/>
                  <a:gd name="T85" fmla="*/ 31 h 185"/>
                  <a:gd name="T86" fmla="*/ 14 w 186"/>
                  <a:gd name="T87" fmla="*/ 23 h 185"/>
                  <a:gd name="T88" fmla="*/ 21 w 186"/>
                  <a:gd name="T89" fmla="*/ 14 h 185"/>
                  <a:gd name="T90" fmla="*/ 31 w 186"/>
                  <a:gd name="T91" fmla="*/ 7 h 185"/>
                  <a:gd name="T92" fmla="*/ 42 w 186"/>
                  <a:gd name="T93" fmla="*/ 2 h 185"/>
                  <a:gd name="T94" fmla="*/ 50 w 186"/>
                  <a:gd name="T95" fmla="*/ 0 h 185"/>
                  <a:gd name="T96" fmla="*/ 60 w 186"/>
                  <a:gd name="T97" fmla="*/ 1 h 185"/>
                  <a:gd name="T98" fmla="*/ 68 w 186"/>
                  <a:gd name="T99" fmla="*/ 3 h 185"/>
                  <a:gd name="T100" fmla="*/ 74 w 186"/>
                  <a:gd name="T101" fmla="*/ 7 h 185"/>
                  <a:gd name="T102" fmla="*/ 82 w 186"/>
                  <a:gd name="T103" fmla="*/ 14 h 185"/>
                  <a:gd name="T104" fmla="*/ 88 w 186"/>
                  <a:gd name="T105" fmla="*/ 18 h 18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5"/>
                  <a:gd name="T161" fmla="*/ 186 w 186"/>
                  <a:gd name="T162" fmla="*/ 185 h 18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5">
                    <a:moveTo>
                      <a:pt x="94" y="19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7"/>
                    </a:lnTo>
                    <a:lnTo>
                      <a:pt x="118" y="3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4"/>
                    </a:lnTo>
                    <a:lnTo>
                      <a:pt x="178" y="30"/>
                    </a:lnTo>
                    <a:lnTo>
                      <a:pt x="180" y="35"/>
                    </a:lnTo>
                    <a:lnTo>
                      <a:pt x="181" y="39"/>
                    </a:lnTo>
                    <a:lnTo>
                      <a:pt x="183" y="44"/>
                    </a:lnTo>
                    <a:lnTo>
                      <a:pt x="183" y="49"/>
                    </a:lnTo>
                    <a:lnTo>
                      <a:pt x="185" y="56"/>
                    </a:lnTo>
                    <a:lnTo>
                      <a:pt x="185" y="60"/>
                    </a:lnTo>
                    <a:lnTo>
                      <a:pt x="185" y="68"/>
                    </a:lnTo>
                    <a:lnTo>
                      <a:pt x="183" y="76"/>
                    </a:lnTo>
                    <a:lnTo>
                      <a:pt x="183" y="82"/>
                    </a:lnTo>
                    <a:lnTo>
                      <a:pt x="182" y="89"/>
                    </a:lnTo>
                    <a:lnTo>
                      <a:pt x="181" y="93"/>
                    </a:lnTo>
                    <a:lnTo>
                      <a:pt x="180" y="98"/>
                    </a:lnTo>
                    <a:lnTo>
                      <a:pt x="177" y="103"/>
                    </a:lnTo>
                    <a:lnTo>
                      <a:pt x="176" y="109"/>
                    </a:lnTo>
                    <a:lnTo>
                      <a:pt x="174" y="114"/>
                    </a:lnTo>
                    <a:lnTo>
                      <a:pt x="171" y="120"/>
                    </a:lnTo>
                    <a:lnTo>
                      <a:pt x="168" y="126"/>
                    </a:lnTo>
                    <a:lnTo>
                      <a:pt x="165" y="131"/>
                    </a:lnTo>
                    <a:lnTo>
                      <a:pt x="162" y="135"/>
                    </a:lnTo>
                    <a:lnTo>
                      <a:pt x="159" y="139"/>
                    </a:lnTo>
                    <a:lnTo>
                      <a:pt x="154" y="144"/>
                    </a:lnTo>
                    <a:lnTo>
                      <a:pt x="151" y="151"/>
                    </a:lnTo>
                    <a:lnTo>
                      <a:pt x="146" y="156"/>
                    </a:lnTo>
                    <a:lnTo>
                      <a:pt x="142" y="161"/>
                    </a:lnTo>
                    <a:lnTo>
                      <a:pt x="136" y="168"/>
                    </a:lnTo>
                    <a:lnTo>
                      <a:pt x="130" y="174"/>
                    </a:lnTo>
                    <a:lnTo>
                      <a:pt x="120" y="180"/>
                    </a:lnTo>
                    <a:lnTo>
                      <a:pt x="112" y="184"/>
                    </a:lnTo>
                    <a:lnTo>
                      <a:pt x="105" y="184"/>
                    </a:lnTo>
                    <a:lnTo>
                      <a:pt x="100" y="184"/>
                    </a:lnTo>
                    <a:lnTo>
                      <a:pt x="94" y="184"/>
                    </a:lnTo>
                    <a:lnTo>
                      <a:pt x="90" y="182"/>
                    </a:lnTo>
                    <a:lnTo>
                      <a:pt x="85" y="181"/>
                    </a:lnTo>
                    <a:lnTo>
                      <a:pt x="81" y="181"/>
                    </a:lnTo>
                    <a:lnTo>
                      <a:pt x="74" y="182"/>
                    </a:lnTo>
                    <a:lnTo>
                      <a:pt x="68" y="182"/>
                    </a:lnTo>
                    <a:lnTo>
                      <a:pt x="64" y="181"/>
                    </a:lnTo>
                    <a:lnTo>
                      <a:pt x="59" y="178"/>
                    </a:lnTo>
                    <a:lnTo>
                      <a:pt x="55" y="177"/>
                    </a:lnTo>
                    <a:lnTo>
                      <a:pt x="49" y="170"/>
                    </a:lnTo>
                    <a:lnTo>
                      <a:pt x="38" y="153"/>
                    </a:lnTo>
                    <a:lnTo>
                      <a:pt x="33" y="147"/>
                    </a:lnTo>
                    <a:lnTo>
                      <a:pt x="29" y="141"/>
                    </a:lnTo>
                    <a:lnTo>
                      <a:pt x="25" y="136"/>
                    </a:lnTo>
                    <a:lnTo>
                      <a:pt x="22" y="131"/>
                    </a:lnTo>
                    <a:lnTo>
                      <a:pt x="19" y="127"/>
                    </a:lnTo>
                    <a:lnTo>
                      <a:pt x="15" y="120"/>
                    </a:lnTo>
                    <a:lnTo>
                      <a:pt x="12" y="115"/>
                    </a:lnTo>
                    <a:lnTo>
                      <a:pt x="9" y="110"/>
                    </a:lnTo>
                    <a:lnTo>
                      <a:pt x="8" y="105"/>
                    </a:lnTo>
                    <a:lnTo>
                      <a:pt x="4" y="98"/>
                    </a:lnTo>
                    <a:lnTo>
                      <a:pt x="3" y="92"/>
                    </a:lnTo>
                    <a:lnTo>
                      <a:pt x="2" y="88"/>
                    </a:lnTo>
                    <a:lnTo>
                      <a:pt x="1" y="84"/>
                    </a:lnTo>
                    <a:lnTo>
                      <a:pt x="1" y="77"/>
                    </a:lnTo>
                    <a:lnTo>
                      <a:pt x="0" y="72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2" y="53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11" name="Group 198"/>
            <p:cNvGrpSpPr>
              <a:grpSpLocks/>
            </p:cNvGrpSpPr>
            <p:nvPr/>
          </p:nvGrpSpPr>
          <p:grpSpPr bwMode="auto">
            <a:xfrm>
              <a:off x="2039" y="844"/>
              <a:ext cx="56" cy="57"/>
              <a:chOff x="2039" y="844"/>
              <a:chExt cx="56" cy="57"/>
            </a:xfrm>
          </p:grpSpPr>
          <p:sp>
            <p:nvSpPr>
              <p:cNvPr id="18808" name="Freeform 199"/>
              <p:cNvSpPr>
                <a:spLocks/>
              </p:cNvSpPr>
              <p:nvPr/>
            </p:nvSpPr>
            <p:spPr bwMode="auto">
              <a:xfrm>
                <a:off x="2048" y="874"/>
                <a:ext cx="24" cy="27"/>
              </a:xfrm>
              <a:custGeom>
                <a:avLst/>
                <a:gdLst>
                  <a:gd name="T0" fmla="*/ 13 w 24"/>
                  <a:gd name="T1" fmla="*/ 0 h 27"/>
                  <a:gd name="T2" fmla="*/ 16 w 24"/>
                  <a:gd name="T3" fmla="*/ 0 h 27"/>
                  <a:gd name="T4" fmla="*/ 19 w 24"/>
                  <a:gd name="T5" fmla="*/ 0 h 27"/>
                  <a:gd name="T6" fmla="*/ 23 w 24"/>
                  <a:gd name="T7" fmla="*/ 0 h 27"/>
                  <a:gd name="T8" fmla="*/ 16 w 24"/>
                  <a:gd name="T9" fmla="*/ 26 h 27"/>
                  <a:gd name="T10" fmla="*/ 14 w 24"/>
                  <a:gd name="T11" fmla="*/ 26 h 27"/>
                  <a:gd name="T12" fmla="*/ 10 w 24"/>
                  <a:gd name="T13" fmla="*/ 26 h 27"/>
                  <a:gd name="T14" fmla="*/ 8 w 24"/>
                  <a:gd name="T15" fmla="*/ 26 h 27"/>
                  <a:gd name="T16" fmla="*/ 4 w 24"/>
                  <a:gd name="T17" fmla="*/ 26 h 27"/>
                  <a:gd name="T18" fmla="*/ 2 w 24"/>
                  <a:gd name="T19" fmla="*/ 0 h 27"/>
                  <a:gd name="T20" fmla="*/ 0 w 24"/>
                  <a:gd name="T21" fmla="*/ 0 h 27"/>
                  <a:gd name="T22" fmla="*/ 4 w 24"/>
                  <a:gd name="T23" fmla="*/ 0 h 27"/>
                  <a:gd name="T24" fmla="*/ 7 w 24"/>
                  <a:gd name="T25" fmla="*/ 26 h 27"/>
                  <a:gd name="T26" fmla="*/ 10 w 24"/>
                  <a:gd name="T27" fmla="*/ 0 h 27"/>
                  <a:gd name="T28" fmla="*/ 13 w 24"/>
                  <a:gd name="T29" fmla="*/ 0 h 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7"/>
                  <a:gd name="T47" fmla="*/ 24 w 24"/>
                  <a:gd name="T48" fmla="*/ 27 h 2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7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6"/>
                    </a:lnTo>
                    <a:lnTo>
                      <a:pt x="14" y="26"/>
                    </a:lnTo>
                    <a:lnTo>
                      <a:pt x="10" y="26"/>
                    </a:lnTo>
                    <a:lnTo>
                      <a:pt x="8" y="26"/>
                    </a:lnTo>
                    <a:lnTo>
                      <a:pt x="4" y="2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6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809" name="Group 200"/>
              <p:cNvGrpSpPr>
                <a:grpSpLocks/>
              </p:cNvGrpSpPr>
              <p:nvPr/>
            </p:nvGrpSpPr>
            <p:grpSpPr bwMode="auto">
              <a:xfrm>
                <a:off x="2058" y="844"/>
                <a:ext cx="27" cy="32"/>
                <a:chOff x="2058" y="844"/>
                <a:chExt cx="27" cy="32"/>
              </a:xfrm>
            </p:grpSpPr>
            <p:sp>
              <p:nvSpPr>
                <p:cNvPr id="18811" name="Freeform 201"/>
                <p:cNvSpPr>
                  <a:spLocks/>
                </p:cNvSpPr>
                <p:nvPr/>
              </p:nvSpPr>
              <p:spPr bwMode="auto">
                <a:xfrm>
                  <a:off x="2058" y="844"/>
                  <a:ext cx="20" cy="32"/>
                </a:xfrm>
                <a:custGeom>
                  <a:avLst/>
                  <a:gdLst>
                    <a:gd name="T0" fmla="*/ 1 w 20"/>
                    <a:gd name="T1" fmla="*/ 29 h 32"/>
                    <a:gd name="T2" fmla="*/ 0 w 20"/>
                    <a:gd name="T3" fmla="*/ 25 h 32"/>
                    <a:gd name="T4" fmla="*/ 1 w 20"/>
                    <a:gd name="T5" fmla="*/ 20 h 32"/>
                    <a:gd name="T6" fmla="*/ 1 w 20"/>
                    <a:gd name="T7" fmla="*/ 15 h 32"/>
                    <a:gd name="T8" fmla="*/ 4 w 20"/>
                    <a:gd name="T9" fmla="*/ 11 h 32"/>
                    <a:gd name="T10" fmla="*/ 5 w 20"/>
                    <a:gd name="T11" fmla="*/ 7 h 32"/>
                    <a:gd name="T12" fmla="*/ 8 w 20"/>
                    <a:gd name="T13" fmla="*/ 3 h 32"/>
                    <a:gd name="T14" fmla="*/ 10 w 20"/>
                    <a:gd name="T15" fmla="*/ 0 h 32"/>
                    <a:gd name="T16" fmla="*/ 19 w 20"/>
                    <a:gd name="T17" fmla="*/ 3 h 32"/>
                    <a:gd name="T18" fmla="*/ 16 w 20"/>
                    <a:gd name="T19" fmla="*/ 7 h 32"/>
                    <a:gd name="T20" fmla="*/ 12 w 20"/>
                    <a:gd name="T21" fmla="*/ 11 h 32"/>
                    <a:gd name="T22" fmla="*/ 9 w 20"/>
                    <a:gd name="T23" fmla="*/ 15 h 32"/>
                    <a:gd name="T24" fmla="*/ 8 w 20"/>
                    <a:gd name="T25" fmla="*/ 20 h 32"/>
                    <a:gd name="T26" fmla="*/ 6 w 20"/>
                    <a:gd name="T27" fmla="*/ 25 h 32"/>
                    <a:gd name="T28" fmla="*/ 5 w 20"/>
                    <a:gd name="T29" fmla="*/ 31 h 32"/>
                    <a:gd name="T30" fmla="*/ 1 w 20"/>
                    <a:gd name="T31" fmla="*/ 29 h 3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2"/>
                    <a:gd name="T50" fmla="*/ 20 w 20"/>
                    <a:gd name="T51" fmla="*/ 32 h 3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2">
                      <a:moveTo>
                        <a:pt x="1" y="29"/>
                      </a:move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5" y="7"/>
                      </a:lnTo>
                      <a:lnTo>
                        <a:pt x="8" y="3"/>
                      </a:lnTo>
                      <a:lnTo>
                        <a:pt x="10" y="0"/>
                      </a:lnTo>
                      <a:lnTo>
                        <a:pt x="19" y="3"/>
                      </a:lnTo>
                      <a:lnTo>
                        <a:pt x="16" y="7"/>
                      </a:lnTo>
                      <a:lnTo>
                        <a:pt x="12" y="11"/>
                      </a:lnTo>
                      <a:lnTo>
                        <a:pt x="9" y="15"/>
                      </a:lnTo>
                      <a:lnTo>
                        <a:pt x="8" y="20"/>
                      </a:lnTo>
                      <a:lnTo>
                        <a:pt x="6" y="25"/>
                      </a:lnTo>
                      <a:lnTo>
                        <a:pt x="5" y="31"/>
                      </a:lnTo>
                      <a:lnTo>
                        <a:pt x="1" y="29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812" name="Freeform 202"/>
                <p:cNvSpPr>
                  <a:spLocks/>
                </p:cNvSpPr>
                <p:nvPr/>
              </p:nvSpPr>
              <p:spPr bwMode="auto">
                <a:xfrm>
                  <a:off x="2063" y="848"/>
                  <a:ext cx="22" cy="27"/>
                </a:xfrm>
                <a:custGeom>
                  <a:avLst/>
                  <a:gdLst>
                    <a:gd name="T0" fmla="*/ 0 w 22"/>
                    <a:gd name="T1" fmla="*/ 26 h 27"/>
                    <a:gd name="T2" fmla="*/ 2 w 22"/>
                    <a:gd name="T3" fmla="*/ 23 h 27"/>
                    <a:gd name="T4" fmla="*/ 2 w 22"/>
                    <a:gd name="T5" fmla="*/ 18 h 27"/>
                    <a:gd name="T6" fmla="*/ 4 w 22"/>
                    <a:gd name="T7" fmla="*/ 13 h 27"/>
                    <a:gd name="T8" fmla="*/ 7 w 22"/>
                    <a:gd name="T9" fmla="*/ 9 h 27"/>
                    <a:gd name="T10" fmla="*/ 11 w 22"/>
                    <a:gd name="T11" fmla="*/ 5 h 27"/>
                    <a:gd name="T12" fmla="*/ 14 w 22"/>
                    <a:gd name="T13" fmla="*/ 2 h 27"/>
                    <a:gd name="T14" fmla="*/ 16 w 22"/>
                    <a:gd name="T15" fmla="*/ 0 h 27"/>
                    <a:gd name="T16" fmla="*/ 21 w 22"/>
                    <a:gd name="T17" fmla="*/ 1 h 27"/>
                    <a:gd name="T18" fmla="*/ 16 w 22"/>
                    <a:gd name="T19" fmla="*/ 3 h 27"/>
                    <a:gd name="T20" fmla="*/ 11 w 22"/>
                    <a:gd name="T21" fmla="*/ 7 h 27"/>
                    <a:gd name="T22" fmla="*/ 9 w 22"/>
                    <a:gd name="T23" fmla="*/ 11 h 27"/>
                    <a:gd name="T24" fmla="*/ 4 w 22"/>
                    <a:gd name="T25" fmla="*/ 16 h 27"/>
                    <a:gd name="T26" fmla="*/ 2 w 22"/>
                    <a:gd name="T27" fmla="*/ 20 h 27"/>
                    <a:gd name="T28" fmla="*/ 2 w 22"/>
                    <a:gd name="T29" fmla="*/ 26 h 27"/>
                    <a:gd name="T30" fmla="*/ 0 w 22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2"/>
                    <a:gd name="T49" fmla="*/ 0 h 27"/>
                    <a:gd name="T50" fmla="*/ 22 w 22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2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7" y="9"/>
                      </a:lnTo>
                      <a:lnTo>
                        <a:pt x="11" y="5"/>
                      </a:lnTo>
                      <a:lnTo>
                        <a:pt x="14" y="2"/>
                      </a:lnTo>
                      <a:lnTo>
                        <a:pt x="16" y="0"/>
                      </a:lnTo>
                      <a:lnTo>
                        <a:pt x="21" y="1"/>
                      </a:lnTo>
                      <a:lnTo>
                        <a:pt x="16" y="3"/>
                      </a:lnTo>
                      <a:lnTo>
                        <a:pt x="11" y="7"/>
                      </a:lnTo>
                      <a:lnTo>
                        <a:pt x="9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810" name="Freeform 203"/>
              <p:cNvSpPr>
                <a:spLocks/>
              </p:cNvSpPr>
              <p:nvPr/>
            </p:nvSpPr>
            <p:spPr bwMode="auto">
              <a:xfrm>
                <a:off x="2039" y="865"/>
                <a:ext cx="56" cy="27"/>
              </a:xfrm>
              <a:custGeom>
                <a:avLst/>
                <a:gdLst>
                  <a:gd name="T0" fmla="*/ 0 w 56"/>
                  <a:gd name="T1" fmla="*/ 3 h 27"/>
                  <a:gd name="T2" fmla="*/ 3 w 56"/>
                  <a:gd name="T3" fmla="*/ 5 h 27"/>
                  <a:gd name="T4" fmla="*/ 7 w 56"/>
                  <a:gd name="T5" fmla="*/ 8 h 27"/>
                  <a:gd name="T6" fmla="*/ 10 w 56"/>
                  <a:gd name="T7" fmla="*/ 15 h 27"/>
                  <a:gd name="T8" fmla="*/ 14 w 56"/>
                  <a:gd name="T9" fmla="*/ 20 h 27"/>
                  <a:gd name="T10" fmla="*/ 17 w 56"/>
                  <a:gd name="T11" fmla="*/ 22 h 27"/>
                  <a:gd name="T12" fmla="*/ 21 w 56"/>
                  <a:gd name="T13" fmla="*/ 24 h 27"/>
                  <a:gd name="T14" fmla="*/ 23 w 56"/>
                  <a:gd name="T15" fmla="*/ 26 h 27"/>
                  <a:gd name="T16" fmla="*/ 28 w 56"/>
                  <a:gd name="T17" fmla="*/ 24 h 27"/>
                  <a:gd name="T18" fmla="*/ 31 w 56"/>
                  <a:gd name="T19" fmla="*/ 22 h 27"/>
                  <a:gd name="T20" fmla="*/ 34 w 56"/>
                  <a:gd name="T21" fmla="*/ 20 h 27"/>
                  <a:gd name="T22" fmla="*/ 37 w 56"/>
                  <a:gd name="T23" fmla="*/ 19 h 27"/>
                  <a:gd name="T24" fmla="*/ 39 w 56"/>
                  <a:gd name="T25" fmla="*/ 15 h 27"/>
                  <a:gd name="T26" fmla="*/ 41 w 56"/>
                  <a:gd name="T27" fmla="*/ 10 h 27"/>
                  <a:gd name="T28" fmla="*/ 44 w 56"/>
                  <a:gd name="T29" fmla="*/ 6 h 27"/>
                  <a:gd name="T30" fmla="*/ 46 w 56"/>
                  <a:gd name="T31" fmla="*/ 5 h 27"/>
                  <a:gd name="T32" fmla="*/ 49 w 56"/>
                  <a:gd name="T33" fmla="*/ 1 h 27"/>
                  <a:gd name="T34" fmla="*/ 52 w 56"/>
                  <a:gd name="T35" fmla="*/ 1 h 27"/>
                  <a:gd name="T36" fmla="*/ 55 w 56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7"/>
                  <a:gd name="T59" fmla="*/ 56 w 56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7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5"/>
                    </a:lnTo>
                    <a:lnTo>
                      <a:pt x="14" y="20"/>
                    </a:lnTo>
                    <a:lnTo>
                      <a:pt x="17" y="22"/>
                    </a:lnTo>
                    <a:lnTo>
                      <a:pt x="21" y="24"/>
                    </a:lnTo>
                    <a:lnTo>
                      <a:pt x="23" y="26"/>
                    </a:lnTo>
                    <a:lnTo>
                      <a:pt x="28" y="24"/>
                    </a:lnTo>
                    <a:lnTo>
                      <a:pt x="31" y="22"/>
                    </a:lnTo>
                    <a:lnTo>
                      <a:pt x="34" y="20"/>
                    </a:lnTo>
                    <a:lnTo>
                      <a:pt x="37" y="19"/>
                    </a:lnTo>
                    <a:lnTo>
                      <a:pt x="39" y="15"/>
                    </a:lnTo>
                    <a:lnTo>
                      <a:pt x="41" y="10"/>
                    </a:lnTo>
                    <a:lnTo>
                      <a:pt x="44" y="6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12" name="Freeform 204"/>
            <p:cNvSpPr>
              <a:spLocks/>
            </p:cNvSpPr>
            <p:nvPr/>
          </p:nvSpPr>
          <p:spPr bwMode="auto">
            <a:xfrm>
              <a:off x="2236" y="958"/>
              <a:ext cx="185" cy="189"/>
            </a:xfrm>
            <a:custGeom>
              <a:avLst/>
              <a:gdLst>
                <a:gd name="T0" fmla="*/ 99 w 185"/>
                <a:gd name="T1" fmla="*/ 19 h 189"/>
                <a:gd name="T2" fmla="*/ 107 w 185"/>
                <a:gd name="T3" fmla="*/ 14 h 189"/>
                <a:gd name="T4" fmla="*/ 113 w 185"/>
                <a:gd name="T5" fmla="*/ 7 h 189"/>
                <a:gd name="T6" fmla="*/ 121 w 185"/>
                <a:gd name="T7" fmla="*/ 2 h 189"/>
                <a:gd name="T8" fmla="*/ 128 w 185"/>
                <a:gd name="T9" fmla="*/ 1 h 189"/>
                <a:gd name="T10" fmla="*/ 136 w 185"/>
                <a:gd name="T11" fmla="*/ 1 h 189"/>
                <a:gd name="T12" fmla="*/ 146 w 185"/>
                <a:gd name="T13" fmla="*/ 2 h 189"/>
                <a:gd name="T14" fmla="*/ 154 w 185"/>
                <a:gd name="T15" fmla="*/ 5 h 189"/>
                <a:gd name="T16" fmla="*/ 163 w 185"/>
                <a:gd name="T17" fmla="*/ 10 h 189"/>
                <a:gd name="T18" fmla="*/ 169 w 185"/>
                <a:gd name="T19" fmla="*/ 17 h 189"/>
                <a:gd name="T20" fmla="*/ 175 w 185"/>
                <a:gd name="T21" fmla="*/ 26 h 189"/>
                <a:gd name="T22" fmla="*/ 180 w 185"/>
                <a:gd name="T23" fmla="*/ 35 h 189"/>
                <a:gd name="T24" fmla="*/ 182 w 185"/>
                <a:gd name="T25" fmla="*/ 45 h 189"/>
                <a:gd name="T26" fmla="*/ 184 w 185"/>
                <a:gd name="T27" fmla="*/ 56 h 189"/>
                <a:gd name="T28" fmla="*/ 184 w 185"/>
                <a:gd name="T29" fmla="*/ 68 h 189"/>
                <a:gd name="T30" fmla="*/ 182 w 185"/>
                <a:gd name="T31" fmla="*/ 83 h 189"/>
                <a:gd name="T32" fmla="*/ 180 w 185"/>
                <a:gd name="T33" fmla="*/ 95 h 189"/>
                <a:gd name="T34" fmla="*/ 176 w 185"/>
                <a:gd name="T35" fmla="*/ 105 h 189"/>
                <a:gd name="T36" fmla="*/ 173 w 185"/>
                <a:gd name="T37" fmla="*/ 116 h 189"/>
                <a:gd name="T38" fmla="*/ 168 w 185"/>
                <a:gd name="T39" fmla="*/ 128 h 189"/>
                <a:gd name="T40" fmla="*/ 162 w 185"/>
                <a:gd name="T41" fmla="*/ 137 h 189"/>
                <a:gd name="T42" fmla="*/ 154 w 185"/>
                <a:gd name="T43" fmla="*/ 146 h 189"/>
                <a:gd name="T44" fmla="*/ 145 w 185"/>
                <a:gd name="T45" fmla="*/ 160 h 189"/>
                <a:gd name="T46" fmla="*/ 135 w 185"/>
                <a:gd name="T47" fmla="*/ 172 h 189"/>
                <a:gd name="T48" fmla="*/ 119 w 185"/>
                <a:gd name="T49" fmla="*/ 182 h 189"/>
                <a:gd name="T50" fmla="*/ 104 w 185"/>
                <a:gd name="T51" fmla="*/ 188 h 189"/>
                <a:gd name="T52" fmla="*/ 94 w 185"/>
                <a:gd name="T53" fmla="*/ 186 h 189"/>
                <a:gd name="T54" fmla="*/ 84 w 185"/>
                <a:gd name="T55" fmla="*/ 184 h 189"/>
                <a:gd name="T56" fmla="*/ 73 w 185"/>
                <a:gd name="T57" fmla="*/ 185 h 189"/>
                <a:gd name="T58" fmla="*/ 64 w 185"/>
                <a:gd name="T59" fmla="*/ 184 h 189"/>
                <a:gd name="T60" fmla="*/ 55 w 185"/>
                <a:gd name="T61" fmla="*/ 180 h 189"/>
                <a:gd name="T62" fmla="*/ 37 w 185"/>
                <a:gd name="T63" fmla="*/ 156 h 189"/>
                <a:gd name="T64" fmla="*/ 27 w 185"/>
                <a:gd name="T65" fmla="*/ 144 h 189"/>
                <a:gd name="T66" fmla="*/ 21 w 185"/>
                <a:gd name="T67" fmla="*/ 135 h 189"/>
                <a:gd name="T68" fmla="*/ 14 w 185"/>
                <a:gd name="T69" fmla="*/ 124 h 189"/>
                <a:gd name="T70" fmla="*/ 8 w 185"/>
                <a:gd name="T71" fmla="*/ 112 h 189"/>
                <a:gd name="T72" fmla="*/ 4 w 185"/>
                <a:gd name="T73" fmla="*/ 101 h 189"/>
                <a:gd name="T74" fmla="*/ 1 w 185"/>
                <a:gd name="T75" fmla="*/ 90 h 189"/>
                <a:gd name="T76" fmla="*/ 0 w 185"/>
                <a:gd name="T77" fmla="*/ 78 h 189"/>
                <a:gd name="T78" fmla="*/ 0 w 185"/>
                <a:gd name="T79" fmla="*/ 66 h 189"/>
                <a:gd name="T80" fmla="*/ 1 w 185"/>
                <a:gd name="T81" fmla="*/ 54 h 189"/>
                <a:gd name="T82" fmla="*/ 3 w 185"/>
                <a:gd name="T83" fmla="*/ 42 h 189"/>
                <a:gd name="T84" fmla="*/ 7 w 185"/>
                <a:gd name="T85" fmla="*/ 33 h 189"/>
                <a:gd name="T86" fmla="*/ 13 w 185"/>
                <a:gd name="T87" fmla="*/ 23 h 189"/>
                <a:gd name="T88" fmla="*/ 20 w 185"/>
                <a:gd name="T89" fmla="*/ 15 h 189"/>
                <a:gd name="T90" fmla="*/ 30 w 185"/>
                <a:gd name="T91" fmla="*/ 7 h 189"/>
                <a:gd name="T92" fmla="*/ 41 w 185"/>
                <a:gd name="T93" fmla="*/ 2 h 189"/>
                <a:gd name="T94" fmla="*/ 49 w 185"/>
                <a:gd name="T95" fmla="*/ 1 h 189"/>
                <a:gd name="T96" fmla="*/ 60 w 185"/>
                <a:gd name="T97" fmla="*/ 1 h 189"/>
                <a:gd name="T98" fmla="*/ 67 w 185"/>
                <a:gd name="T99" fmla="*/ 3 h 189"/>
                <a:gd name="T100" fmla="*/ 75 w 185"/>
                <a:gd name="T101" fmla="*/ 7 h 189"/>
                <a:gd name="T102" fmla="*/ 81 w 185"/>
                <a:gd name="T103" fmla="*/ 14 h 189"/>
                <a:gd name="T104" fmla="*/ 88 w 185"/>
                <a:gd name="T105" fmla="*/ 19 h 1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89"/>
                <a:gd name="T161" fmla="*/ 185 w 185"/>
                <a:gd name="T162" fmla="*/ 189 h 1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89">
                  <a:moveTo>
                    <a:pt x="93" y="21"/>
                  </a:moveTo>
                  <a:lnTo>
                    <a:pt x="99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1" y="11"/>
                  </a:lnTo>
                  <a:lnTo>
                    <a:pt x="113" y="7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4" y="5"/>
                  </a:lnTo>
                  <a:lnTo>
                    <a:pt x="158" y="7"/>
                  </a:lnTo>
                  <a:lnTo>
                    <a:pt x="163" y="10"/>
                  </a:lnTo>
                  <a:lnTo>
                    <a:pt x="167" y="13"/>
                  </a:lnTo>
                  <a:lnTo>
                    <a:pt x="169" y="17"/>
                  </a:lnTo>
                  <a:lnTo>
                    <a:pt x="173" y="21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5"/>
                  </a:lnTo>
                  <a:lnTo>
                    <a:pt x="181" y="39"/>
                  </a:lnTo>
                  <a:lnTo>
                    <a:pt x="182" y="45"/>
                  </a:lnTo>
                  <a:lnTo>
                    <a:pt x="184" y="50"/>
                  </a:lnTo>
                  <a:lnTo>
                    <a:pt x="184" y="56"/>
                  </a:lnTo>
                  <a:lnTo>
                    <a:pt x="184" y="60"/>
                  </a:lnTo>
                  <a:lnTo>
                    <a:pt x="184" y="68"/>
                  </a:lnTo>
                  <a:lnTo>
                    <a:pt x="184" y="76"/>
                  </a:lnTo>
                  <a:lnTo>
                    <a:pt x="182" y="83"/>
                  </a:lnTo>
                  <a:lnTo>
                    <a:pt x="181" y="90"/>
                  </a:lnTo>
                  <a:lnTo>
                    <a:pt x="180" y="95"/>
                  </a:lnTo>
                  <a:lnTo>
                    <a:pt x="179" y="100"/>
                  </a:lnTo>
                  <a:lnTo>
                    <a:pt x="176" y="105"/>
                  </a:lnTo>
                  <a:lnTo>
                    <a:pt x="175" y="111"/>
                  </a:lnTo>
                  <a:lnTo>
                    <a:pt x="173" y="116"/>
                  </a:lnTo>
                  <a:lnTo>
                    <a:pt x="170" y="123"/>
                  </a:lnTo>
                  <a:lnTo>
                    <a:pt x="168" y="128"/>
                  </a:lnTo>
                  <a:lnTo>
                    <a:pt x="164" y="133"/>
                  </a:lnTo>
                  <a:lnTo>
                    <a:pt x="162" y="137"/>
                  </a:lnTo>
                  <a:lnTo>
                    <a:pt x="158" y="141"/>
                  </a:lnTo>
                  <a:lnTo>
                    <a:pt x="154" y="146"/>
                  </a:lnTo>
                  <a:lnTo>
                    <a:pt x="150" y="153"/>
                  </a:lnTo>
                  <a:lnTo>
                    <a:pt x="145" y="160"/>
                  </a:lnTo>
                  <a:lnTo>
                    <a:pt x="141" y="165"/>
                  </a:lnTo>
                  <a:lnTo>
                    <a:pt x="135" y="172"/>
                  </a:lnTo>
                  <a:lnTo>
                    <a:pt x="129" y="177"/>
                  </a:lnTo>
                  <a:lnTo>
                    <a:pt x="119" y="182"/>
                  </a:lnTo>
                  <a:lnTo>
                    <a:pt x="111" y="186"/>
                  </a:lnTo>
                  <a:lnTo>
                    <a:pt x="104" y="188"/>
                  </a:lnTo>
                  <a:lnTo>
                    <a:pt x="99" y="188"/>
                  </a:lnTo>
                  <a:lnTo>
                    <a:pt x="94" y="186"/>
                  </a:lnTo>
                  <a:lnTo>
                    <a:pt x="89" y="185"/>
                  </a:lnTo>
                  <a:lnTo>
                    <a:pt x="84" y="184"/>
                  </a:lnTo>
                  <a:lnTo>
                    <a:pt x="81" y="184"/>
                  </a:lnTo>
                  <a:lnTo>
                    <a:pt x="73" y="185"/>
                  </a:lnTo>
                  <a:lnTo>
                    <a:pt x="67" y="185"/>
                  </a:lnTo>
                  <a:lnTo>
                    <a:pt x="64" y="184"/>
                  </a:lnTo>
                  <a:lnTo>
                    <a:pt x="58" y="181"/>
                  </a:lnTo>
                  <a:lnTo>
                    <a:pt x="55" y="180"/>
                  </a:lnTo>
                  <a:lnTo>
                    <a:pt x="49" y="173"/>
                  </a:lnTo>
                  <a:lnTo>
                    <a:pt x="37" y="156"/>
                  </a:lnTo>
                  <a:lnTo>
                    <a:pt x="32" y="149"/>
                  </a:lnTo>
                  <a:lnTo>
                    <a:pt x="27" y="144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29"/>
                  </a:lnTo>
                  <a:lnTo>
                    <a:pt x="14" y="124"/>
                  </a:lnTo>
                  <a:lnTo>
                    <a:pt x="10" y="117"/>
                  </a:lnTo>
                  <a:lnTo>
                    <a:pt x="8" y="112"/>
                  </a:lnTo>
                  <a:lnTo>
                    <a:pt x="7" y="108"/>
                  </a:lnTo>
                  <a:lnTo>
                    <a:pt x="4" y="101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4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0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5" y="7"/>
                  </a:lnTo>
                  <a:lnTo>
                    <a:pt x="77" y="11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8" y="19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13" name="Freeform 205"/>
            <p:cNvSpPr>
              <a:spLocks/>
            </p:cNvSpPr>
            <p:nvPr/>
          </p:nvSpPr>
          <p:spPr bwMode="auto">
            <a:xfrm>
              <a:off x="2240" y="966"/>
              <a:ext cx="171" cy="173"/>
            </a:xfrm>
            <a:custGeom>
              <a:avLst/>
              <a:gdLst>
                <a:gd name="T0" fmla="*/ 91 w 171"/>
                <a:gd name="T1" fmla="*/ 17 h 173"/>
                <a:gd name="T2" fmla="*/ 98 w 171"/>
                <a:gd name="T3" fmla="*/ 13 h 173"/>
                <a:gd name="T4" fmla="*/ 104 w 171"/>
                <a:gd name="T5" fmla="*/ 6 h 173"/>
                <a:gd name="T6" fmla="*/ 112 w 171"/>
                <a:gd name="T7" fmla="*/ 2 h 173"/>
                <a:gd name="T8" fmla="*/ 118 w 171"/>
                <a:gd name="T9" fmla="*/ 0 h 173"/>
                <a:gd name="T10" fmla="*/ 126 w 171"/>
                <a:gd name="T11" fmla="*/ 0 h 173"/>
                <a:gd name="T12" fmla="*/ 135 w 171"/>
                <a:gd name="T13" fmla="*/ 1 h 173"/>
                <a:gd name="T14" fmla="*/ 143 w 171"/>
                <a:gd name="T15" fmla="*/ 3 h 173"/>
                <a:gd name="T16" fmla="*/ 151 w 171"/>
                <a:gd name="T17" fmla="*/ 9 h 173"/>
                <a:gd name="T18" fmla="*/ 156 w 171"/>
                <a:gd name="T19" fmla="*/ 14 h 173"/>
                <a:gd name="T20" fmla="*/ 161 w 171"/>
                <a:gd name="T21" fmla="*/ 22 h 173"/>
                <a:gd name="T22" fmla="*/ 166 w 171"/>
                <a:gd name="T23" fmla="*/ 31 h 173"/>
                <a:gd name="T24" fmla="*/ 168 w 171"/>
                <a:gd name="T25" fmla="*/ 42 h 173"/>
                <a:gd name="T26" fmla="*/ 170 w 171"/>
                <a:gd name="T27" fmla="*/ 51 h 173"/>
                <a:gd name="T28" fmla="*/ 170 w 171"/>
                <a:gd name="T29" fmla="*/ 63 h 173"/>
                <a:gd name="T30" fmla="*/ 168 w 171"/>
                <a:gd name="T31" fmla="*/ 75 h 173"/>
                <a:gd name="T32" fmla="*/ 166 w 171"/>
                <a:gd name="T33" fmla="*/ 87 h 173"/>
                <a:gd name="T34" fmla="*/ 162 w 171"/>
                <a:gd name="T35" fmla="*/ 97 h 173"/>
                <a:gd name="T36" fmla="*/ 159 w 171"/>
                <a:gd name="T37" fmla="*/ 107 h 173"/>
                <a:gd name="T38" fmla="*/ 155 w 171"/>
                <a:gd name="T39" fmla="*/ 117 h 173"/>
                <a:gd name="T40" fmla="*/ 149 w 171"/>
                <a:gd name="T41" fmla="*/ 127 h 173"/>
                <a:gd name="T42" fmla="*/ 142 w 171"/>
                <a:gd name="T43" fmla="*/ 134 h 173"/>
                <a:gd name="T44" fmla="*/ 133 w 171"/>
                <a:gd name="T45" fmla="*/ 146 h 173"/>
                <a:gd name="T46" fmla="*/ 126 w 171"/>
                <a:gd name="T47" fmla="*/ 157 h 173"/>
                <a:gd name="T48" fmla="*/ 110 w 171"/>
                <a:gd name="T49" fmla="*/ 168 h 173"/>
                <a:gd name="T50" fmla="*/ 96 w 171"/>
                <a:gd name="T51" fmla="*/ 172 h 173"/>
                <a:gd name="T52" fmla="*/ 86 w 171"/>
                <a:gd name="T53" fmla="*/ 172 h 173"/>
                <a:gd name="T54" fmla="*/ 78 w 171"/>
                <a:gd name="T55" fmla="*/ 169 h 173"/>
                <a:gd name="T56" fmla="*/ 68 w 171"/>
                <a:gd name="T57" fmla="*/ 170 h 173"/>
                <a:gd name="T58" fmla="*/ 59 w 171"/>
                <a:gd name="T59" fmla="*/ 169 h 173"/>
                <a:gd name="T60" fmla="*/ 50 w 171"/>
                <a:gd name="T61" fmla="*/ 165 h 173"/>
                <a:gd name="T62" fmla="*/ 34 w 171"/>
                <a:gd name="T63" fmla="*/ 144 h 173"/>
                <a:gd name="T64" fmla="*/ 25 w 171"/>
                <a:gd name="T65" fmla="*/ 132 h 173"/>
                <a:gd name="T66" fmla="*/ 20 w 171"/>
                <a:gd name="T67" fmla="*/ 124 h 173"/>
                <a:gd name="T68" fmla="*/ 14 w 171"/>
                <a:gd name="T69" fmla="*/ 113 h 173"/>
                <a:gd name="T70" fmla="*/ 8 w 171"/>
                <a:gd name="T71" fmla="*/ 103 h 173"/>
                <a:gd name="T72" fmla="*/ 3 w 171"/>
                <a:gd name="T73" fmla="*/ 92 h 173"/>
                <a:gd name="T74" fmla="*/ 1 w 171"/>
                <a:gd name="T75" fmla="*/ 82 h 173"/>
                <a:gd name="T76" fmla="*/ 0 w 171"/>
                <a:gd name="T77" fmla="*/ 71 h 173"/>
                <a:gd name="T78" fmla="*/ 0 w 171"/>
                <a:gd name="T79" fmla="*/ 60 h 173"/>
                <a:gd name="T80" fmla="*/ 1 w 171"/>
                <a:gd name="T81" fmla="*/ 48 h 173"/>
                <a:gd name="T82" fmla="*/ 3 w 171"/>
                <a:gd name="T83" fmla="*/ 39 h 173"/>
                <a:gd name="T84" fmla="*/ 7 w 171"/>
                <a:gd name="T85" fmla="*/ 29 h 173"/>
                <a:gd name="T86" fmla="*/ 13 w 171"/>
                <a:gd name="T87" fmla="*/ 21 h 173"/>
                <a:gd name="T88" fmla="*/ 19 w 171"/>
                <a:gd name="T89" fmla="*/ 13 h 173"/>
                <a:gd name="T90" fmla="*/ 27 w 171"/>
                <a:gd name="T91" fmla="*/ 6 h 173"/>
                <a:gd name="T92" fmla="*/ 38 w 171"/>
                <a:gd name="T93" fmla="*/ 2 h 173"/>
                <a:gd name="T94" fmla="*/ 45 w 171"/>
                <a:gd name="T95" fmla="*/ 0 h 173"/>
                <a:gd name="T96" fmla="*/ 55 w 171"/>
                <a:gd name="T97" fmla="*/ 0 h 173"/>
                <a:gd name="T98" fmla="*/ 62 w 171"/>
                <a:gd name="T99" fmla="*/ 2 h 173"/>
                <a:gd name="T100" fmla="*/ 68 w 171"/>
                <a:gd name="T101" fmla="*/ 6 h 173"/>
                <a:gd name="T102" fmla="*/ 74 w 171"/>
                <a:gd name="T103" fmla="*/ 13 h 173"/>
                <a:gd name="T104" fmla="*/ 80 w 171"/>
                <a:gd name="T105" fmla="*/ 15 h 1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3"/>
                <a:gd name="T161" fmla="*/ 171 w 171"/>
                <a:gd name="T162" fmla="*/ 173 h 1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3">
                  <a:moveTo>
                    <a:pt x="86" y="18"/>
                  </a:moveTo>
                  <a:lnTo>
                    <a:pt x="91" y="17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3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7"/>
                  </a:lnTo>
                  <a:lnTo>
                    <a:pt x="166" y="31"/>
                  </a:lnTo>
                  <a:lnTo>
                    <a:pt x="167" y="35"/>
                  </a:lnTo>
                  <a:lnTo>
                    <a:pt x="168" y="42"/>
                  </a:lnTo>
                  <a:lnTo>
                    <a:pt x="168" y="44"/>
                  </a:lnTo>
                  <a:lnTo>
                    <a:pt x="170" y="51"/>
                  </a:lnTo>
                  <a:lnTo>
                    <a:pt x="170" y="55"/>
                  </a:lnTo>
                  <a:lnTo>
                    <a:pt x="170" y="63"/>
                  </a:lnTo>
                  <a:lnTo>
                    <a:pt x="168" y="71"/>
                  </a:lnTo>
                  <a:lnTo>
                    <a:pt x="168" y="75"/>
                  </a:lnTo>
                  <a:lnTo>
                    <a:pt x="167" y="82"/>
                  </a:lnTo>
                  <a:lnTo>
                    <a:pt x="166" y="87"/>
                  </a:lnTo>
                  <a:lnTo>
                    <a:pt x="165" y="92"/>
                  </a:lnTo>
                  <a:lnTo>
                    <a:pt x="162" y="97"/>
                  </a:lnTo>
                  <a:lnTo>
                    <a:pt x="161" y="101"/>
                  </a:lnTo>
                  <a:lnTo>
                    <a:pt x="159" y="107"/>
                  </a:lnTo>
                  <a:lnTo>
                    <a:pt x="156" y="112"/>
                  </a:lnTo>
                  <a:lnTo>
                    <a:pt x="155" y="117"/>
                  </a:lnTo>
                  <a:lnTo>
                    <a:pt x="153" y="123"/>
                  </a:lnTo>
                  <a:lnTo>
                    <a:pt x="149" y="127"/>
                  </a:lnTo>
                  <a:lnTo>
                    <a:pt x="147" y="129"/>
                  </a:lnTo>
                  <a:lnTo>
                    <a:pt x="142" y="134"/>
                  </a:lnTo>
                  <a:lnTo>
                    <a:pt x="138" y="141"/>
                  </a:lnTo>
                  <a:lnTo>
                    <a:pt x="133" y="146"/>
                  </a:lnTo>
                  <a:lnTo>
                    <a:pt x="130" y="152"/>
                  </a:lnTo>
                  <a:lnTo>
                    <a:pt x="126" y="157"/>
                  </a:lnTo>
                  <a:lnTo>
                    <a:pt x="119" y="162"/>
                  </a:lnTo>
                  <a:lnTo>
                    <a:pt x="110" y="168"/>
                  </a:lnTo>
                  <a:lnTo>
                    <a:pt x="102" y="172"/>
                  </a:lnTo>
                  <a:lnTo>
                    <a:pt x="96" y="172"/>
                  </a:lnTo>
                  <a:lnTo>
                    <a:pt x="91" y="172"/>
                  </a:lnTo>
                  <a:lnTo>
                    <a:pt x="86" y="172"/>
                  </a:lnTo>
                  <a:lnTo>
                    <a:pt x="81" y="170"/>
                  </a:lnTo>
                  <a:lnTo>
                    <a:pt x="78" y="169"/>
                  </a:lnTo>
                  <a:lnTo>
                    <a:pt x="73" y="169"/>
                  </a:lnTo>
                  <a:lnTo>
                    <a:pt x="68" y="170"/>
                  </a:lnTo>
                  <a:lnTo>
                    <a:pt x="62" y="170"/>
                  </a:lnTo>
                  <a:lnTo>
                    <a:pt x="59" y="169"/>
                  </a:lnTo>
                  <a:lnTo>
                    <a:pt x="53" y="166"/>
                  </a:lnTo>
                  <a:lnTo>
                    <a:pt x="50" y="165"/>
                  </a:lnTo>
                  <a:lnTo>
                    <a:pt x="44" y="158"/>
                  </a:lnTo>
                  <a:lnTo>
                    <a:pt x="34" y="144"/>
                  </a:lnTo>
                  <a:lnTo>
                    <a:pt x="30" y="137"/>
                  </a:lnTo>
                  <a:lnTo>
                    <a:pt x="25" y="132"/>
                  </a:lnTo>
                  <a:lnTo>
                    <a:pt x="22" y="128"/>
                  </a:lnTo>
                  <a:lnTo>
                    <a:pt x="20" y="124"/>
                  </a:lnTo>
                  <a:lnTo>
                    <a:pt x="16" y="119"/>
                  </a:lnTo>
                  <a:lnTo>
                    <a:pt x="14" y="113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2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1" y="48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5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14" name="Group 206"/>
            <p:cNvGrpSpPr>
              <a:grpSpLocks/>
            </p:cNvGrpSpPr>
            <p:nvPr/>
          </p:nvGrpSpPr>
          <p:grpSpPr bwMode="auto">
            <a:xfrm>
              <a:off x="2250" y="968"/>
              <a:ext cx="154" cy="139"/>
              <a:chOff x="2250" y="968"/>
              <a:chExt cx="154" cy="139"/>
            </a:xfrm>
          </p:grpSpPr>
          <p:sp>
            <p:nvSpPr>
              <p:cNvPr id="18806" name="Oval 207"/>
              <p:cNvSpPr>
                <a:spLocks noChangeArrowheads="1"/>
              </p:cNvSpPr>
              <p:nvPr/>
            </p:nvSpPr>
            <p:spPr bwMode="auto">
              <a:xfrm>
                <a:off x="2326" y="968"/>
                <a:ext cx="78" cy="114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07" name="Oval 208"/>
              <p:cNvSpPr>
                <a:spLocks noChangeArrowheads="1"/>
              </p:cNvSpPr>
              <p:nvPr/>
            </p:nvSpPr>
            <p:spPr bwMode="auto">
              <a:xfrm>
                <a:off x="2250" y="975"/>
                <a:ext cx="91" cy="132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15" name="Group 209"/>
            <p:cNvGrpSpPr>
              <a:grpSpLocks/>
            </p:cNvGrpSpPr>
            <p:nvPr/>
          </p:nvGrpSpPr>
          <p:grpSpPr bwMode="auto">
            <a:xfrm>
              <a:off x="2356" y="966"/>
              <a:ext cx="35" cy="34"/>
              <a:chOff x="2356" y="966"/>
              <a:chExt cx="35" cy="34"/>
            </a:xfrm>
          </p:grpSpPr>
          <p:sp>
            <p:nvSpPr>
              <p:cNvPr id="18803" name="Oval 210"/>
              <p:cNvSpPr>
                <a:spLocks noChangeArrowheads="1"/>
              </p:cNvSpPr>
              <p:nvPr/>
            </p:nvSpPr>
            <p:spPr bwMode="auto">
              <a:xfrm>
                <a:off x="2356" y="968"/>
                <a:ext cx="35" cy="32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04" name="Oval 211"/>
              <p:cNvSpPr>
                <a:spLocks noChangeArrowheads="1"/>
              </p:cNvSpPr>
              <p:nvPr/>
            </p:nvSpPr>
            <p:spPr bwMode="auto">
              <a:xfrm>
                <a:off x="2371" y="966"/>
                <a:ext cx="20" cy="25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805" name="Oval 212"/>
              <p:cNvSpPr>
                <a:spLocks noChangeArrowheads="1"/>
              </p:cNvSpPr>
              <p:nvPr/>
            </p:nvSpPr>
            <p:spPr bwMode="auto">
              <a:xfrm>
                <a:off x="2367" y="966"/>
                <a:ext cx="21" cy="25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16" name="Group 213"/>
            <p:cNvGrpSpPr>
              <a:grpSpLocks/>
            </p:cNvGrpSpPr>
            <p:nvPr/>
          </p:nvGrpSpPr>
          <p:grpSpPr bwMode="auto">
            <a:xfrm>
              <a:off x="2263" y="916"/>
              <a:ext cx="69" cy="40"/>
              <a:chOff x="2263" y="916"/>
              <a:chExt cx="69" cy="40"/>
            </a:xfrm>
          </p:grpSpPr>
          <p:sp>
            <p:nvSpPr>
              <p:cNvPr id="18801" name="Freeform 214"/>
              <p:cNvSpPr>
                <a:spLocks/>
              </p:cNvSpPr>
              <p:nvPr/>
            </p:nvSpPr>
            <p:spPr bwMode="auto">
              <a:xfrm>
                <a:off x="2263" y="916"/>
                <a:ext cx="69" cy="34"/>
              </a:xfrm>
              <a:custGeom>
                <a:avLst/>
                <a:gdLst>
                  <a:gd name="T0" fmla="*/ 0 w 69"/>
                  <a:gd name="T1" fmla="*/ 23 h 34"/>
                  <a:gd name="T2" fmla="*/ 3 w 69"/>
                  <a:gd name="T3" fmla="*/ 19 h 34"/>
                  <a:gd name="T4" fmla="*/ 6 w 69"/>
                  <a:gd name="T5" fmla="*/ 17 h 34"/>
                  <a:gd name="T6" fmla="*/ 8 w 69"/>
                  <a:gd name="T7" fmla="*/ 16 h 34"/>
                  <a:gd name="T8" fmla="*/ 12 w 69"/>
                  <a:gd name="T9" fmla="*/ 16 h 34"/>
                  <a:gd name="T10" fmla="*/ 15 w 69"/>
                  <a:gd name="T11" fmla="*/ 16 h 34"/>
                  <a:gd name="T12" fmla="*/ 18 w 69"/>
                  <a:gd name="T13" fmla="*/ 16 h 34"/>
                  <a:gd name="T14" fmla="*/ 20 w 69"/>
                  <a:gd name="T15" fmla="*/ 19 h 34"/>
                  <a:gd name="T16" fmla="*/ 23 w 69"/>
                  <a:gd name="T17" fmla="*/ 23 h 34"/>
                  <a:gd name="T18" fmla="*/ 26 w 69"/>
                  <a:gd name="T19" fmla="*/ 26 h 34"/>
                  <a:gd name="T20" fmla="*/ 29 w 69"/>
                  <a:gd name="T21" fmla="*/ 30 h 34"/>
                  <a:gd name="T22" fmla="*/ 34 w 69"/>
                  <a:gd name="T23" fmla="*/ 30 h 34"/>
                  <a:gd name="T24" fmla="*/ 36 w 69"/>
                  <a:gd name="T25" fmla="*/ 33 h 34"/>
                  <a:gd name="T26" fmla="*/ 40 w 69"/>
                  <a:gd name="T27" fmla="*/ 33 h 34"/>
                  <a:gd name="T28" fmla="*/ 44 w 69"/>
                  <a:gd name="T29" fmla="*/ 33 h 34"/>
                  <a:gd name="T30" fmla="*/ 51 w 69"/>
                  <a:gd name="T31" fmla="*/ 33 h 34"/>
                  <a:gd name="T32" fmla="*/ 54 w 69"/>
                  <a:gd name="T33" fmla="*/ 33 h 34"/>
                  <a:gd name="T34" fmla="*/ 59 w 69"/>
                  <a:gd name="T35" fmla="*/ 31 h 34"/>
                  <a:gd name="T36" fmla="*/ 63 w 69"/>
                  <a:gd name="T37" fmla="*/ 30 h 34"/>
                  <a:gd name="T38" fmla="*/ 65 w 69"/>
                  <a:gd name="T39" fmla="*/ 30 h 34"/>
                  <a:gd name="T40" fmla="*/ 68 w 69"/>
                  <a:gd name="T41" fmla="*/ 30 h 34"/>
                  <a:gd name="T42" fmla="*/ 65 w 69"/>
                  <a:gd name="T43" fmla="*/ 19 h 34"/>
                  <a:gd name="T44" fmla="*/ 64 w 69"/>
                  <a:gd name="T45" fmla="*/ 15 h 34"/>
                  <a:gd name="T46" fmla="*/ 63 w 69"/>
                  <a:gd name="T47" fmla="*/ 11 h 34"/>
                  <a:gd name="T48" fmla="*/ 61 w 69"/>
                  <a:gd name="T49" fmla="*/ 8 h 34"/>
                  <a:gd name="T50" fmla="*/ 58 w 69"/>
                  <a:gd name="T51" fmla="*/ 5 h 34"/>
                  <a:gd name="T52" fmla="*/ 54 w 69"/>
                  <a:gd name="T53" fmla="*/ 2 h 34"/>
                  <a:gd name="T54" fmla="*/ 51 w 69"/>
                  <a:gd name="T55" fmla="*/ 1 h 34"/>
                  <a:gd name="T56" fmla="*/ 42 w 69"/>
                  <a:gd name="T57" fmla="*/ 0 h 34"/>
                  <a:gd name="T58" fmla="*/ 36 w 69"/>
                  <a:gd name="T59" fmla="*/ 0 h 34"/>
                  <a:gd name="T60" fmla="*/ 29 w 69"/>
                  <a:gd name="T61" fmla="*/ 1 h 34"/>
                  <a:gd name="T62" fmla="*/ 25 w 69"/>
                  <a:gd name="T63" fmla="*/ 2 h 34"/>
                  <a:gd name="T64" fmla="*/ 19 w 69"/>
                  <a:gd name="T65" fmla="*/ 4 h 34"/>
                  <a:gd name="T66" fmla="*/ 15 w 69"/>
                  <a:gd name="T67" fmla="*/ 6 h 34"/>
                  <a:gd name="T68" fmla="*/ 10 w 69"/>
                  <a:gd name="T69" fmla="*/ 9 h 34"/>
                  <a:gd name="T70" fmla="*/ 7 w 69"/>
                  <a:gd name="T71" fmla="*/ 12 h 34"/>
                  <a:gd name="T72" fmla="*/ 4 w 69"/>
                  <a:gd name="T73" fmla="*/ 16 h 34"/>
                  <a:gd name="T74" fmla="*/ 0 w 69"/>
                  <a:gd name="T75" fmla="*/ 23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9"/>
                  <a:gd name="T115" fmla="*/ 0 h 34"/>
                  <a:gd name="T116" fmla="*/ 69 w 69"/>
                  <a:gd name="T117" fmla="*/ 34 h 3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9" h="34">
                    <a:moveTo>
                      <a:pt x="0" y="23"/>
                    </a:moveTo>
                    <a:lnTo>
                      <a:pt x="3" y="19"/>
                    </a:lnTo>
                    <a:lnTo>
                      <a:pt x="6" y="17"/>
                    </a:lnTo>
                    <a:lnTo>
                      <a:pt x="8" y="16"/>
                    </a:lnTo>
                    <a:lnTo>
                      <a:pt x="12" y="16"/>
                    </a:lnTo>
                    <a:lnTo>
                      <a:pt x="15" y="16"/>
                    </a:lnTo>
                    <a:lnTo>
                      <a:pt x="18" y="16"/>
                    </a:lnTo>
                    <a:lnTo>
                      <a:pt x="20" y="19"/>
                    </a:lnTo>
                    <a:lnTo>
                      <a:pt x="23" y="23"/>
                    </a:lnTo>
                    <a:lnTo>
                      <a:pt x="26" y="26"/>
                    </a:lnTo>
                    <a:lnTo>
                      <a:pt x="29" y="30"/>
                    </a:lnTo>
                    <a:lnTo>
                      <a:pt x="34" y="30"/>
                    </a:lnTo>
                    <a:lnTo>
                      <a:pt x="36" y="33"/>
                    </a:lnTo>
                    <a:lnTo>
                      <a:pt x="40" y="33"/>
                    </a:lnTo>
                    <a:lnTo>
                      <a:pt x="44" y="33"/>
                    </a:lnTo>
                    <a:lnTo>
                      <a:pt x="51" y="33"/>
                    </a:lnTo>
                    <a:lnTo>
                      <a:pt x="54" y="33"/>
                    </a:lnTo>
                    <a:lnTo>
                      <a:pt x="59" y="31"/>
                    </a:lnTo>
                    <a:lnTo>
                      <a:pt x="63" y="30"/>
                    </a:lnTo>
                    <a:lnTo>
                      <a:pt x="65" y="30"/>
                    </a:lnTo>
                    <a:lnTo>
                      <a:pt x="68" y="30"/>
                    </a:lnTo>
                    <a:lnTo>
                      <a:pt x="65" y="19"/>
                    </a:lnTo>
                    <a:lnTo>
                      <a:pt x="64" y="15"/>
                    </a:lnTo>
                    <a:lnTo>
                      <a:pt x="63" y="11"/>
                    </a:lnTo>
                    <a:lnTo>
                      <a:pt x="61" y="8"/>
                    </a:lnTo>
                    <a:lnTo>
                      <a:pt x="58" y="5"/>
                    </a:lnTo>
                    <a:lnTo>
                      <a:pt x="54" y="2"/>
                    </a:lnTo>
                    <a:lnTo>
                      <a:pt x="51" y="1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02" name="Freeform 215"/>
              <p:cNvSpPr>
                <a:spLocks/>
              </p:cNvSpPr>
              <p:nvPr/>
            </p:nvSpPr>
            <p:spPr bwMode="auto">
              <a:xfrm>
                <a:off x="2263" y="929"/>
                <a:ext cx="69" cy="27"/>
              </a:xfrm>
              <a:custGeom>
                <a:avLst/>
                <a:gdLst>
                  <a:gd name="T0" fmla="*/ 0 w 69"/>
                  <a:gd name="T1" fmla="*/ 14 h 27"/>
                  <a:gd name="T2" fmla="*/ 3 w 69"/>
                  <a:gd name="T3" fmla="*/ 11 h 27"/>
                  <a:gd name="T4" fmla="*/ 6 w 69"/>
                  <a:gd name="T5" fmla="*/ 9 h 27"/>
                  <a:gd name="T6" fmla="*/ 8 w 69"/>
                  <a:gd name="T7" fmla="*/ 8 h 27"/>
                  <a:gd name="T8" fmla="*/ 12 w 69"/>
                  <a:gd name="T9" fmla="*/ 8 h 27"/>
                  <a:gd name="T10" fmla="*/ 15 w 69"/>
                  <a:gd name="T11" fmla="*/ 8 h 27"/>
                  <a:gd name="T12" fmla="*/ 18 w 69"/>
                  <a:gd name="T13" fmla="*/ 8 h 27"/>
                  <a:gd name="T14" fmla="*/ 20 w 69"/>
                  <a:gd name="T15" fmla="*/ 11 h 27"/>
                  <a:gd name="T16" fmla="*/ 23 w 69"/>
                  <a:gd name="T17" fmla="*/ 14 h 27"/>
                  <a:gd name="T18" fmla="*/ 26 w 69"/>
                  <a:gd name="T19" fmla="*/ 17 h 27"/>
                  <a:gd name="T20" fmla="*/ 27 w 69"/>
                  <a:gd name="T21" fmla="*/ 22 h 27"/>
                  <a:gd name="T22" fmla="*/ 34 w 69"/>
                  <a:gd name="T23" fmla="*/ 22 h 27"/>
                  <a:gd name="T24" fmla="*/ 36 w 69"/>
                  <a:gd name="T25" fmla="*/ 26 h 27"/>
                  <a:gd name="T26" fmla="*/ 40 w 69"/>
                  <a:gd name="T27" fmla="*/ 26 h 27"/>
                  <a:gd name="T28" fmla="*/ 44 w 69"/>
                  <a:gd name="T29" fmla="*/ 26 h 27"/>
                  <a:gd name="T30" fmla="*/ 51 w 69"/>
                  <a:gd name="T31" fmla="*/ 26 h 27"/>
                  <a:gd name="T32" fmla="*/ 54 w 69"/>
                  <a:gd name="T33" fmla="*/ 26 h 27"/>
                  <a:gd name="T34" fmla="*/ 59 w 69"/>
                  <a:gd name="T35" fmla="*/ 24 h 27"/>
                  <a:gd name="T36" fmla="*/ 63 w 69"/>
                  <a:gd name="T37" fmla="*/ 22 h 27"/>
                  <a:gd name="T38" fmla="*/ 65 w 69"/>
                  <a:gd name="T39" fmla="*/ 22 h 27"/>
                  <a:gd name="T40" fmla="*/ 68 w 69"/>
                  <a:gd name="T41" fmla="*/ 22 h 27"/>
                  <a:gd name="T42" fmla="*/ 65 w 69"/>
                  <a:gd name="T43" fmla="*/ 19 h 27"/>
                  <a:gd name="T44" fmla="*/ 63 w 69"/>
                  <a:gd name="T45" fmla="*/ 17 h 27"/>
                  <a:gd name="T46" fmla="*/ 61 w 69"/>
                  <a:gd name="T47" fmla="*/ 14 h 27"/>
                  <a:gd name="T48" fmla="*/ 57 w 69"/>
                  <a:gd name="T49" fmla="*/ 11 h 27"/>
                  <a:gd name="T50" fmla="*/ 53 w 69"/>
                  <a:gd name="T51" fmla="*/ 8 h 27"/>
                  <a:gd name="T52" fmla="*/ 48 w 69"/>
                  <a:gd name="T53" fmla="*/ 4 h 27"/>
                  <a:gd name="T54" fmla="*/ 43 w 69"/>
                  <a:gd name="T55" fmla="*/ 3 h 27"/>
                  <a:gd name="T56" fmla="*/ 40 w 69"/>
                  <a:gd name="T57" fmla="*/ 3 h 27"/>
                  <a:gd name="T58" fmla="*/ 34 w 69"/>
                  <a:gd name="T59" fmla="*/ 1 h 27"/>
                  <a:gd name="T60" fmla="*/ 27 w 69"/>
                  <a:gd name="T61" fmla="*/ 1 h 27"/>
                  <a:gd name="T62" fmla="*/ 21 w 69"/>
                  <a:gd name="T63" fmla="*/ 0 h 27"/>
                  <a:gd name="T64" fmla="*/ 17 w 69"/>
                  <a:gd name="T65" fmla="*/ 1 h 27"/>
                  <a:gd name="T66" fmla="*/ 12 w 69"/>
                  <a:gd name="T67" fmla="*/ 3 h 27"/>
                  <a:gd name="T68" fmla="*/ 8 w 69"/>
                  <a:gd name="T69" fmla="*/ 6 h 27"/>
                  <a:gd name="T70" fmla="*/ 4 w 69"/>
                  <a:gd name="T71" fmla="*/ 8 h 27"/>
                  <a:gd name="T72" fmla="*/ 0 w 69"/>
                  <a:gd name="T73" fmla="*/ 14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9"/>
                  <a:gd name="T112" fmla="*/ 0 h 27"/>
                  <a:gd name="T113" fmla="*/ 69 w 69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9" h="27">
                    <a:moveTo>
                      <a:pt x="0" y="14"/>
                    </a:moveTo>
                    <a:lnTo>
                      <a:pt x="3" y="11"/>
                    </a:lnTo>
                    <a:lnTo>
                      <a:pt x="6" y="9"/>
                    </a:lnTo>
                    <a:lnTo>
                      <a:pt x="8" y="8"/>
                    </a:lnTo>
                    <a:lnTo>
                      <a:pt x="12" y="8"/>
                    </a:lnTo>
                    <a:lnTo>
                      <a:pt x="15" y="8"/>
                    </a:lnTo>
                    <a:lnTo>
                      <a:pt x="18" y="8"/>
                    </a:lnTo>
                    <a:lnTo>
                      <a:pt x="20" y="11"/>
                    </a:lnTo>
                    <a:lnTo>
                      <a:pt x="23" y="14"/>
                    </a:lnTo>
                    <a:lnTo>
                      <a:pt x="26" y="17"/>
                    </a:lnTo>
                    <a:lnTo>
                      <a:pt x="27" y="22"/>
                    </a:lnTo>
                    <a:lnTo>
                      <a:pt x="34" y="22"/>
                    </a:lnTo>
                    <a:lnTo>
                      <a:pt x="36" y="26"/>
                    </a:lnTo>
                    <a:lnTo>
                      <a:pt x="40" y="26"/>
                    </a:lnTo>
                    <a:lnTo>
                      <a:pt x="44" y="26"/>
                    </a:lnTo>
                    <a:lnTo>
                      <a:pt x="51" y="26"/>
                    </a:lnTo>
                    <a:lnTo>
                      <a:pt x="54" y="26"/>
                    </a:lnTo>
                    <a:lnTo>
                      <a:pt x="59" y="24"/>
                    </a:lnTo>
                    <a:lnTo>
                      <a:pt x="63" y="22"/>
                    </a:lnTo>
                    <a:lnTo>
                      <a:pt x="65" y="22"/>
                    </a:lnTo>
                    <a:lnTo>
                      <a:pt x="68" y="22"/>
                    </a:lnTo>
                    <a:lnTo>
                      <a:pt x="65" y="19"/>
                    </a:lnTo>
                    <a:lnTo>
                      <a:pt x="63" y="17"/>
                    </a:lnTo>
                    <a:lnTo>
                      <a:pt x="61" y="14"/>
                    </a:lnTo>
                    <a:lnTo>
                      <a:pt x="57" y="11"/>
                    </a:lnTo>
                    <a:lnTo>
                      <a:pt x="53" y="8"/>
                    </a:lnTo>
                    <a:lnTo>
                      <a:pt x="48" y="4"/>
                    </a:lnTo>
                    <a:lnTo>
                      <a:pt x="43" y="3"/>
                    </a:lnTo>
                    <a:lnTo>
                      <a:pt x="40" y="3"/>
                    </a:lnTo>
                    <a:lnTo>
                      <a:pt x="34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17" name="Group 216"/>
            <p:cNvGrpSpPr>
              <a:grpSpLocks/>
            </p:cNvGrpSpPr>
            <p:nvPr/>
          </p:nvGrpSpPr>
          <p:grpSpPr bwMode="auto">
            <a:xfrm>
              <a:off x="2236" y="959"/>
              <a:ext cx="186" cy="189"/>
              <a:chOff x="2236" y="959"/>
              <a:chExt cx="186" cy="189"/>
            </a:xfrm>
          </p:grpSpPr>
          <p:sp>
            <p:nvSpPr>
              <p:cNvPr id="18799" name="Freeform 217"/>
              <p:cNvSpPr>
                <a:spLocks/>
              </p:cNvSpPr>
              <p:nvPr/>
            </p:nvSpPr>
            <p:spPr bwMode="auto">
              <a:xfrm>
                <a:off x="2305" y="1120"/>
                <a:ext cx="40" cy="28"/>
              </a:xfrm>
              <a:custGeom>
                <a:avLst/>
                <a:gdLst>
                  <a:gd name="T0" fmla="*/ 17 w 40"/>
                  <a:gd name="T1" fmla="*/ 0 h 28"/>
                  <a:gd name="T2" fmla="*/ 15 w 40"/>
                  <a:gd name="T3" fmla="*/ 10 h 28"/>
                  <a:gd name="T4" fmla="*/ 15 w 40"/>
                  <a:gd name="T5" fmla="*/ 12 h 28"/>
                  <a:gd name="T6" fmla="*/ 14 w 40"/>
                  <a:gd name="T7" fmla="*/ 16 h 28"/>
                  <a:gd name="T8" fmla="*/ 13 w 40"/>
                  <a:gd name="T9" fmla="*/ 18 h 28"/>
                  <a:gd name="T10" fmla="*/ 10 w 40"/>
                  <a:gd name="T11" fmla="*/ 20 h 28"/>
                  <a:gd name="T12" fmla="*/ 9 w 40"/>
                  <a:gd name="T13" fmla="*/ 20 h 28"/>
                  <a:gd name="T14" fmla="*/ 6 w 40"/>
                  <a:gd name="T15" fmla="*/ 20 h 28"/>
                  <a:gd name="T16" fmla="*/ 3 w 40"/>
                  <a:gd name="T17" fmla="*/ 22 h 28"/>
                  <a:gd name="T18" fmla="*/ 0 w 40"/>
                  <a:gd name="T19" fmla="*/ 24 h 28"/>
                  <a:gd name="T20" fmla="*/ 4 w 40"/>
                  <a:gd name="T21" fmla="*/ 24 h 28"/>
                  <a:gd name="T22" fmla="*/ 8 w 40"/>
                  <a:gd name="T23" fmla="*/ 24 h 28"/>
                  <a:gd name="T24" fmla="*/ 14 w 40"/>
                  <a:gd name="T25" fmla="*/ 24 h 28"/>
                  <a:gd name="T26" fmla="*/ 19 w 40"/>
                  <a:gd name="T27" fmla="*/ 24 h 28"/>
                  <a:gd name="T28" fmla="*/ 23 w 40"/>
                  <a:gd name="T29" fmla="*/ 24 h 28"/>
                  <a:gd name="T30" fmla="*/ 29 w 40"/>
                  <a:gd name="T31" fmla="*/ 27 h 28"/>
                  <a:gd name="T32" fmla="*/ 35 w 40"/>
                  <a:gd name="T33" fmla="*/ 24 h 28"/>
                  <a:gd name="T34" fmla="*/ 39 w 40"/>
                  <a:gd name="T35" fmla="*/ 24 h 28"/>
                  <a:gd name="T36" fmla="*/ 30 w 40"/>
                  <a:gd name="T37" fmla="*/ 22 h 28"/>
                  <a:gd name="T38" fmla="*/ 26 w 40"/>
                  <a:gd name="T39" fmla="*/ 20 h 28"/>
                  <a:gd name="T40" fmla="*/ 24 w 40"/>
                  <a:gd name="T41" fmla="*/ 20 h 28"/>
                  <a:gd name="T42" fmla="*/ 23 w 40"/>
                  <a:gd name="T43" fmla="*/ 18 h 28"/>
                  <a:gd name="T44" fmla="*/ 20 w 40"/>
                  <a:gd name="T45" fmla="*/ 16 h 28"/>
                  <a:gd name="T46" fmla="*/ 20 w 40"/>
                  <a:gd name="T47" fmla="*/ 14 h 28"/>
                  <a:gd name="T48" fmla="*/ 19 w 40"/>
                  <a:gd name="T49" fmla="*/ 12 h 28"/>
                  <a:gd name="T50" fmla="*/ 18 w 40"/>
                  <a:gd name="T51" fmla="*/ 10 h 28"/>
                  <a:gd name="T52" fmla="*/ 17 w 40"/>
                  <a:gd name="T53" fmla="*/ 0 h 2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0"/>
                  <a:gd name="T82" fmla="*/ 0 h 28"/>
                  <a:gd name="T83" fmla="*/ 40 w 40"/>
                  <a:gd name="T84" fmla="*/ 28 h 2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0" h="28">
                    <a:moveTo>
                      <a:pt x="17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4" y="16"/>
                    </a:lnTo>
                    <a:lnTo>
                      <a:pt x="13" y="18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6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3" y="24"/>
                    </a:lnTo>
                    <a:lnTo>
                      <a:pt x="29" y="27"/>
                    </a:lnTo>
                    <a:lnTo>
                      <a:pt x="35" y="24"/>
                    </a:lnTo>
                    <a:lnTo>
                      <a:pt x="39" y="24"/>
                    </a:lnTo>
                    <a:lnTo>
                      <a:pt x="30" y="22"/>
                    </a:lnTo>
                    <a:lnTo>
                      <a:pt x="26" y="20"/>
                    </a:lnTo>
                    <a:lnTo>
                      <a:pt x="24" y="20"/>
                    </a:lnTo>
                    <a:lnTo>
                      <a:pt x="23" y="18"/>
                    </a:lnTo>
                    <a:lnTo>
                      <a:pt x="20" y="16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800" name="Freeform 218"/>
              <p:cNvSpPr>
                <a:spLocks/>
              </p:cNvSpPr>
              <p:nvPr/>
            </p:nvSpPr>
            <p:spPr bwMode="auto">
              <a:xfrm>
                <a:off x="2236" y="959"/>
                <a:ext cx="186" cy="188"/>
              </a:xfrm>
              <a:custGeom>
                <a:avLst/>
                <a:gdLst>
                  <a:gd name="T0" fmla="*/ 99 w 186"/>
                  <a:gd name="T1" fmla="*/ 18 h 188"/>
                  <a:gd name="T2" fmla="*/ 108 w 186"/>
                  <a:gd name="T3" fmla="*/ 14 h 188"/>
                  <a:gd name="T4" fmla="*/ 114 w 186"/>
                  <a:gd name="T5" fmla="*/ 8 h 188"/>
                  <a:gd name="T6" fmla="*/ 122 w 186"/>
                  <a:gd name="T7" fmla="*/ 2 h 188"/>
                  <a:gd name="T8" fmla="*/ 129 w 186"/>
                  <a:gd name="T9" fmla="*/ 1 h 188"/>
                  <a:gd name="T10" fmla="*/ 137 w 186"/>
                  <a:gd name="T11" fmla="*/ 0 h 188"/>
                  <a:gd name="T12" fmla="*/ 147 w 186"/>
                  <a:gd name="T13" fmla="*/ 1 h 188"/>
                  <a:gd name="T14" fmla="*/ 155 w 186"/>
                  <a:gd name="T15" fmla="*/ 5 h 188"/>
                  <a:gd name="T16" fmla="*/ 164 w 186"/>
                  <a:gd name="T17" fmla="*/ 10 h 188"/>
                  <a:gd name="T18" fmla="*/ 170 w 186"/>
                  <a:gd name="T19" fmla="*/ 17 h 188"/>
                  <a:gd name="T20" fmla="*/ 176 w 186"/>
                  <a:gd name="T21" fmla="*/ 25 h 188"/>
                  <a:gd name="T22" fmla="*/ 180 w 186"/>
                  <a:gd name="T23" fmla="*/ 36 h 188"/>
                  <a:gd name="T24" fmla="*/ 183 w 186"/>
                  <a:gd name="T25" fmla="*/ 45 h 188"/>
                  <a:gd name="T26" fmla="*/ 185 w 186"/>
                  <a:gd name="T27" fmla="*/ 57 h 188"/>
                  <a:gd name="T28" fmla="*/ 185 w 186"/>
                  <a:gd name="T29" fmla="*/ 69 h 188"/>
                  <a:gd name="T30" fmla="*/ 183 w 186"/>
                  <a:gd name="T31" fmla="*/ 84 h 188"/>
                  <a:gd name="T32" fmla="*/ 181 w 186"/>
                  <a:gd name="T33" fmla="*/ 94 h 188"/>
                  <a:gd name="T34" fmla="*/ 177 w 186"/>
                  <a:gd name="T35" fmla="*/ 105 h 188"/>
                  <a:gd name="T36" fmla="*/ 174 w 186"/>
                  <a:gd name="T37" fmla="*/ 116 h 188"/>
                  <a:gd name="T38" fmla="*/ 168 w 186"/>
                  <a:gd name="T39" fmla="*/ 128 h 188"/>
                  <a:gd name="T40" fmla="*/ 162 w 186"/>
                  <a:gd name="T41" fmla="*/ 137 h 188"/>
                  <a:gd name="T42" fmla="*/ 154 w 186"/>
                  <a:gd name="T43" fmla="*/ 146 h 188"/>
                  <a:gd name="T44" fmla="*/ 146 w 186"/>
                  <a:gd name="T45" fmla="*/ 158 h 188"/>
                  <a:gd name="T46" fmla="*/ 136 w 186"/>
                  <a:gd name="T47" fmla="*/ 170 h 188"/>
                  <a:gd name="T48" fmla="*/ 120 w 186"/>
                  <a:gd name="T49" fmla="*/ 182 h 188"/>
                  <a:gd name="T50" fmla="*/ 105 w 186"/>
                  <a:gd name="T51" fmla="*/ 187 h 188"/>
                  <a:gd name="T52" fmla="*/ 94 w 186"/>
                  <a:gd name="T53" fmla="*/ 187 h 188"/>
                  <a:gd name="T54" fmla="*/ 85 w 186"/>
                  <a:gd name="T55" fmla="*/ 184 h 188"/>
                  <a:gd name="T56" fmla="*/ 74 w 186"/>
                  <a:gd name="T57" fmla="*/ 185 h 188"/>
                  <a:gd name="T58" fmla="*/ 64 w 186"/>
                  <a:gd name="T59" fmla="*/ 184 h 188"/>
                  <a:gd name="T60" fmla="*/ 55 w 186"/>
                  <a:gd name="T61" fmla="*/ 180 h 188"/>
                  <a:gd name="T62" fmla="*/ 38 w 186"/>
                  <a:gd name="T63" fmla="*/ 156 h 188"/>
                  <a:gd name="T64" fmla="*/ 29 w 186"/>
                  <a:gd name="T65" fmla="*/ 144 h 188"/>
                  <a:gd name="T66" fmla="*/ 22 w 186"/>
                  <a:gd name="T67" fmla="*/ 133 h 188"/>
                  <a:gd name="T68" fmla="*/ 15 w 186"/>
                  <a:gd name="T69" fmla="*/ 122 h 188"/>
                  <a:gd name="T70" fmla="*/ 9 w 186"/>
                  <a:gd name="T71" fmla="*/ 112 h 188"/>
                  <a:gd name="T72" fmla="*/ 4 w 186"/>
                  <a:gd name="T73" fmla="*/ 100 h 188"/>
                  <a:gd name="T74" fmla="*/ 2 w 186"/>
                  <a:gd name="T75" fmla="*/ 89 h 188"/>
                  <a:gd name="T76" fmla="*/ 1 w 186"/>
                  <a:gd name="T77" fmla="*/ 78 h 188"/>
                  <a:gd name="T78" fmla="*/ 1 w 186"/>
                  <a:gd name="T79" fmla="*/ 66 h 188"/>
                  <a:gd name="T80" fmla="*/ 2 w 186"/>
                  <a:gd name="T81" fmla="*/ 54 h 188"/>
                  <a:gd name="T82" fmla="*/ 4 w 186"/>
                  <a:gd name="T83" fmla="*/ 42 h 188"/>
                  <a:gd name="T84" fmla="*/ 8 w 186"/>
                  <a:gd name="T85" fmla="*/ 32 h 188"/>
                  <a:gd name="T86" fmla="*/ 14 w 186"/>
                  <a:gd name="T87" fmla="*/ 24 h 188"/>
                  <a:gd name="T88" fmla="*/ 21 w 186"/>
                  <a:gd name="T89" fmla="*/ 14 h 188"/>
                  <a:gd name="T90" fmla="*/ 31 w 186"/>
                  <a:gd name="T91" fmla="*/ 8 h 188"/>
                  <a:gd name="T92" fmla="*/ 42 w 186"/>
                  <a:gd name="T93" fmla="*/ 2 h 188"/>
                  <a:gd name="T94" fmla="*/ 50 w 186"/>
                  <a:gd name="T95" fmla="*/ 0 h 188"/>
                  <a:gd name="T96" fmla="*/ 60 w 186"/>
                  <a:gd name="T97" fmla="*/ 1 h 188"/>
                  <a:gd name="T98" fmla="*/ 68 w 186"/>
                  <a:gd name="T99" fmla="*/ 4 h 188"/>
                  <a:gd name="T100" fmla="*/ 74 w 186"/>
                  <a:gd name="T101" fmla="*/ 8 h 188"/>
                  <a:gd name="T102" fmla="*/ 82 w 186"/>
                  <a:gd name="T103" fmla="*/ 14 h 188"/>
                  <a:gd name="T104" fmla="*/ 88 w 186"/>
                  <a:gd name="T105" fmla="*/ 18 h 18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8"/>
                  <a:gd name="T161" fmla="*/ 186 w 186"/>
                  <a:gd name="T162" fmla="*/ 188 h 18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8">
                    <a:moveTo>
                      <a:pt x="94" y="20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8"/>
                    </a:lnTo>
                    <a:lnTo>
                      <a:pt x="118" y="4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6"/>
                    </a:lnTo>
                    <a:lnTo>
                      <a:pt x="181" y="40"/>
                    </a:lnTo>
                    <a:lnTo>
                      <a:pt x="183" y="45"/>
                    </a:lnTo>
                    <a:lnTo>
                      <a:pt x="183" y="50"/>
                    </a:lnTo>
                    <a:lnTo>
                      <a:pt x="185" y="57"/>
                    </a:lnTo>
                    <a:lnTo>
                      <a:pt x="185" y="61"/>
                    </a:lnTo>
                    <a:lnTo>
                      <a:pt x="185" y="69"/>
                    </a:lnTo>
                    <a:lnTo>
                      <a:pt x="183" y="77"/>
                    </a:lnTo>
                    <a:lnTo>
                      <a:pt x="183" y="84"/>
                    </a:lnTo>
                    <a:lnTo>
                      <a:pt x="182" y="90"/>
                    </a:lnTo>
                    <a:lnTo>
                      <a:pt x="181" y="94"/>
                    </a:lnTo>
                    <a:lnTo>
                      <a:pt x="180" y="100"/>
                    </a:lnTo>
                    <a:lnTo>
                      <a:pt x="177" y="105"/>
                    </a:lnTo>
                    <a:lnTo>
                      <a:pt x="176" y="110"/>
                    </a:lnTo>
                    <a:lnTo>
                      <a:pt x="174" y="116"/>
                    </a:lnTo>
                    <a:lnTo>
                      <a:pt x="171" y="122"/>
                    </a:lnTo>
                    <a:lnTo>
                      <a:pt x="168" y="128"/>
                    </a:lnTo>
                    <a:lnTo>
                      <a:pt x="165" y="133"/>
                    </a:lnTo>
                    <a:lnTo>
                      <a:pt x="162" y="137"/>
                    </a:lnTo>
                    <a:lnTo>
                      <a:pt x="159" y="141"/>
                    </a:lnTo>
                    <a:lnTo>
                      <a:pt x="154" y="146"/>
                    </a:lnTo>
                    <a:lnTo>
                      <a:pt x="151" y="153"/>
                    </a:lnTo>
                    <a:lnTo>
                      <a:pt x="146" y="158"/>
                    </a:lnTo>
                    <a:lnTo>
                      <a:pt x="142" y="164"/>
                    </a:lnTo>
                    <a:lnTo>
                      <a:pt x="136" y="170"/>
                    </a:lnTo>
                    <a:lnTo>
                      <a:pt x="130" y="177"/>
                    </a:lnTo>
                    <a:lnTo>
                      <a:pt x="120" y="182"/>
                    </a:lnTo>
                    <a:lnTo>
                      <a:pt x="112" y="187"/>
                    </a:lnTo>
                    <a:lnTo>
                      <a:pt x="105" y="187"/>
                    </a:lnTo>
                    <a:lnTo>
                      <a:pt x="100" y="187"/>
                    </a:lnTo>
                    <a:lnTo>
                      <a:pt x="94" y="187"/>
                    </a:lnTo>
                    <a:lnTo>
                      <a:pt x="90" y="185"/>
                    </a:lnTo>
                    <a:lnTo>
                      <a:pt x="85" y="184"/>
                    </a:lnTo>
                    <a:lnTo>
                      <a:pt x="81" y="184"/>
                    </a:lnTo>
                    <a:lnTo>
                      <a:pt x="74" y="185"/>
                    </a:lnTo>
                    <a:lnTo>
                      <a:pt x="68" y="185"/>
                    </a:lnTo>
                    <a:lnTo>
                      <a:pt x="64" y="184"/>
                    </a:lnTo>
                    <a:lnTo>
                      <a:pt x="59" y="181"/>
                    </a:lnTo>
                    <a:lnTo>
                      <a:pt x="55" y="180"/>
                    </a:lnTo>
                    <a:lnTo>
                      <a:pt x="49" y="173"/>
                    </a:lnTo>
                    <a:lnTo>
                      <a:pt x="38" y="156"/>
                    </a:lnTo>
                    <a:lnTo>
                      <a:pt x="33" y="149"/>
                    </a:lnTo>
                    <a:lnTo>
                      <a:pt x="29" y="144"/>
                    </a:lnTo>
                    <a:lnTo>
                      <a:pt x="25" y="138"/>
                    </a:lnTo>
                    <a:lnTo>
                      <a:pt x="22" y="133"/>
                    </a:lnTo>
                    <a:lnTo>
                      <a:pt x="19" y="129"/>
                    </a:lnTo>
                    <a:lnTo>
                      <a:pt x="15" y="122"/>
                    </a:lnTo>
                    <a:lnTo>
                      <a:pt x="12" y="117"/>
                    </a:lnTo>
                    <a:lnTo>
                      <a:pt x="9" y="112"/>
                    </a:lnTo>
                    <a:lnTo>
                      <a:pt x="8" y="106"/>
                    </a:lnTo>
                    <a:lnTo>
                      <a:pt x="4" y="100"/>
                    </a:lnTo>
                    <a:lnTo>
                      <a:pt x="3" y="93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4"/>
                    </a:lnTo>
                    <a:lnTo>
                      <a:pt x="72" y="5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18" name="Group 219"/>
            <p:cNvGrpSpPr>
              <a:grpSpLocks/>
            </p:cNvGrpSpPr>
            <p:nvPr/>
          </p:nvGrpSpPr>
          <p:grpSpPr bwMode="auto">
            <a:xfrm>
              <a:off x="2305" y="946"/>
              <a:ext cx="56" cy="55"/>
              <a:chOff x="2305" y="946"/>
              <a:chExt cx="56" cy="55"/>
            </a:xfrm>
          </p:grpSpPr>
          <p:sp>
            <p:nvSpPr>
              <p:cNvPr id="18794" name="Freeform 220"/>
              <p:cNvSpPr>
                <a:spLocks/>
              </p:cNvSpPr>
              <p:nvPr/>
            </p:nvSpPr>
            <p:spPr bwMode="auto">
              <a:xfrm>
                <a:off x="2314" y="975"/>
                <a:ext cx="24" cy="26"/>
              </a:xfrm>
              <a:custGeom>
                <a:avLst/>
                <a:gdLst>
                  <a:gd name="T0" fmla="*/ 13 w 24"/>
                  <a:gd name="T1" fmla="*/ 0 h 26"/>
                  <a:gd name="T2" fmla="*/ 16 w 24"/>
                  <a:gd name="T3" fmla="*/ 0 h 26"/>
                  <a:gd name="T4" fmla="*/ 19 w 24"/>
                  <a:gd name="T5" fmla="*/ 0 h 26"/>
                  <a:gd name="T6" fmla="*/ 23 w 24"/>
                  <a:gd name="T7" fmla="*/ 0 h 26"/>
                  <a:gd name="T8" fmla="*/ 16 w 24"/>
                  <a:gd name="T9" fmla="*/ 25 h 26"/>
                  <a:gd name="T10" fmla="*/ 14 w 24"/>
                  <a:gd name="T11" fmla="*/ 25 h 26"/>
                  <a:gd name="T12" fmla="*/ 10 w 24"/>
                  <a:gd name="T13" fmla="*/ 25 h 26"/>
                  <a:gd name="T14" fmla="*/ 8 w 24"/>
                  <a:gd name="T15" fmla="*/ 25 h 26"/>
                  <a:gd name="T16" fmla="*/ 4 w 24"/>
                  <a:gd name="T17" fmla="*/ 25 h 26"/>
                  <a:gd name="T18" fmla="*/ 2 w 24"/>
                  <a:gd name="T19" fmla="*/ 0 h 26"/>
                  <a:gd name="T20" fmla="*/ 0 w 24"/>
                  <a:gd name="T21" fmla="*/ 0 h 26"/>
                  <a:gd name="T22" fmla="*/ 4 w 24"/>
                  <a:gd name="T23" fmla="*/ 0 h 26"/>
                  <a:gd name="T24" fmla="*/ 7 w 24"/>
                  <a:gd name="T25" fmla="*/ 25 h 26"/>
                  <a:gd name="T26" fmla="*/ 10 w 24"/>
                  <a:gd name="T27" fmla="*/ 0 h 26"/>
                  <a:gd name="T28" fmla="*/ 13 w 24"/>
                  <a:gd name="T29" fmla="*/ 0 h 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6"/>
                  <a:gd name="T47" fmla="*/ 24 w 24"/>
                  <a:gd name="T48" fmla="*/ 26 h 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6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5"/>
                    </a:lnTo>
                    <a:lnTo>
                      <a:pt x="14" y="25"/>
                    </a:lnTo>
                    <a:lnTo>
                      <a:pt x="10" y="25"/>
                    </a:lnTo>
                    <a:lnTo>
                      <a:pt x="8" y="25"/>
                    </a:lnTo>
                    <a:lnTo>
                      <a:pt x="4" y="25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5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795" name="Group 221"/>
              <p:cNvGrpSpPr>
                <a:grpSpLocks/>
              </p:cNvGrpSpPr>
              <p:nvPr/>
            </p:nvGrpSpPr>
            <p:grpSpPr bwMode="auto">
              <a:xfrm>
                <a:off x="2325" y="946"/>
                <a:ext cx="26" cy="32"/>
                <a:chOff x="2325" y="946"/>
                <a:chExt cx="26" cy="32"/>
              </a:xfrm>
            </p:grpSpPr>
            <p:sp>
              <p:nvSpPr>
                <p:cNvPr id="18797" name="Freeform 222"/>
                <p:cNvSpPr>
                  <a:spLocks/>
                </p:cNvSpPr>
                <p:nvPr/>
              </p:nvSpPr>
              <p:spPr bwMode="auto">
                <a:xfrm>
                  <a:off x="2325" y="946"/>
                  <a:ext cx="20" cy="32"/>
                </a:xfrm>
                <a:custGeom>
                  <a:avLst/>
                  <a:gdLst>
                    <a:gd name="T0" fmla="*/ 1 w 20"/>
                    <a:gd name="T1" fmla="*/ 29 h 32"/>
                    <a:gd name="T2" fmla="*/ 0 w 20"/>
                    <a:gd name="T3" fmla="*/ 25 h 32"/>
                    <a:gd name="T4" fmla="*/ 1 w 20"/>
                    <a:gd name="T5" fmla="*/ 20 h 32"/>
                    <a:gd name="T6" fmla="*/ 1 w 20"/>
                    <a:gd name="T7" fmla="*/ 15 h 32"/>
                    <a:gd name="T8" fmla="*/ 4 w 20"/>
                    <a:gd name="T9" fmla="*/ 11 h 32"/>
                    <a:gd name="T10" fmla="*/ 5 w 20"/>
                    <a:gd name="T11" fmla="*/ 7 h 32"/>
                    <a:gd name="T12" fmla="*/ 8 w 20"/>
                    <a:gd name="T13" fmla="*/ 3 h 32"/>
                    <a:gd name="T14" fmla="*/ 10 w 20"/>
                    <a:gd name="T15" fmla="*/ 0 h 32"/>
                    <a:gd name="T16" fmla="*/ 19 w 20"/>
                    <a:gd name="T17" fmla="*/ 3 h 32"/>
                    <a:gd name="T18" fmla="*/ 16 w 20"/>
                    <a:gd name="T19" fmla="*/ 7 h 32"/>
                    <a:gd name="T20" fmla="*/ 12 w 20"/>
                    <a:gd name="T21" fmla="*/ 11 h 32"/>
                    <a:gd name="T22" fmla="*/ 9 w 20"/>
                    <a:gd name="T23" fmla="*/ 15 h 32"/>
                    <a:gd name="T24" fmla="*/ 8 w 20"/>
                    <a:gd name="T25" fmla="*/ 20 h 32"/>
                    <a:gd name="T26" fmla="*/ 6 w 20"/>
                    <a:gd name="T27" fmla="*/ 25 h 32"/>
                    <a:gd name="T28" fmla="*/ 5 w 20"/>
                    <a:gd name="T29" fmla="*/ 31 h 32"/>
                    <a:gd name="T30" fmla="*/ 1 w 20"/>
                    <a:gd name="T31" fmla="*/ 29 h 3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2"/>
                    <a:gd name="T50" fmla="*/ 20 w 20"/>
                    <a:gd name="T51" fmla="*/ 32 h 3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2">
                      <a:moveTo>
                        <a:pt x="1" y="29"/>
                      </a:move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5" y="7"/>
                      </a:lnTo>
                      <a:lnTo>
                        <a:pt x="8" y="3"/>
                      </a:lnTo>
                      <a:lnTo>
                        <a:pt x="10" y="0"/>
                      </a:lnTo>
                      <a:lnTo>
                        <a:pt x="19" y="3"/>
                      </a:lnTo>
                      <a:lnTo>
                        <a:pt x="16" y="7"/>
                      </a:lnTo>
                      <a:lnTo>
                        <a:pt x="12" y="11"/>
                      </a:lnTo>
                      <a:lnTo>
                        <a:pt x="9" y="15"/>
                      </a:lnTo>
                      <a:lnTo>
                        <a:pt x="8" y="20"/>
                      </a:lnTo>
                      <a:lnTo>
                        <a:pt x="6" y="25"/>
                      </a:lnTo>
                      <a:lnTo>
                        <a:pt x="5" y="31"/>
                      </a:lnTo>
                      <a:lnTo>
                        <a:pt x="1" y="29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798" name="Freeform 223"/>
                <p:cNvSpPr>
                  <a:spLocks/>
                </p:cNvSpPr>
                <p:nvPr/>
              </p:nvSpPr>
              <p:spPr bwMode="auto">
                <a:xfrm>
                  <a:off x="2331" y="949"/>
                  <a:ext cx="20" cy="27"/>
                </a:xfrm>
                <a:custGeom>
                  <a:avLst/>
                  <a:gdLst>
                    <a:gd name="T0" fmla="*/ 0 w 20"/>
                    <a:gd name="T1" fmla="*/ 26 h 27"/>
                    <a:gd name="T2" fmla="*/ 2 w 20"/>
                    <a:gd name="T3" fmla="*/ 23 h 27"/>
                    <a:gd name="T4" fmla="*/ 2 w 20"/>
                    <a:gd name="T5" fmla="*/ 18 h 27"/>
                    <a:gd name="T6" fmla="*/ 4 w 20"/>
                    <a:gd name="T7" fmla="*/ 13 h 27"/>
                    <a:gd name="T8" fmla="*/ 6 w 20"/>
                    <a:gd name="T9" fmla="*/ 9 h 27"/>
                    <a:gd name="T10" fmla="*/ 10 w 20"/>
                    <a:gd name="T11" fmla="*/ 5 h 27"/>
                    <a:gd name="T12" fmla="*/ 12 w 20"/>
                    <a:gd name="T13" fmla="*/ 2 h 27"/>
                    <a:gd name="T14" fmla="*/ 14 w 20"/>
                    <a:gd name="T15" fmla="*/ 0 h 27"/>
                    <a:gd name="T16" fmla="*/ 19 w 20"/>
                    <a:gd name="T17" fmla="*/ 1 h 27"/>
                    <a:gd name="T18" fmla="*/ 14 w 20"/>
                    <a:gd name="T19" fmla="*/ 3 h 27"/>
                    <a:gd name="T20" fmla="*/ 10 w 20"/>
                    <a:gd name="T21" fmla="*/ 7 h 27"/>
                    <a:gd name="T22" fmla="*/ 8 w 20"/>
                    <a:gd name="T23" fmla="*/ 11 h 27"/>
                    <a:gd name="T24" fmla="*/ 4 w 20"/>
                    <a:gd name="T25" fmla="*/ 16 h 27"/>
                    <a:gd name="T26" fmla="*/ 2 w 20"/>
                    <a:gd name="T27" fmla="*/ 20 h 27"/>
                    <a:gd name="T28" fmla="*/ 2 w 20"/>
                    <a:gd name="T29" fmla="*/ 26 h 27"/>
                    <a:gd name="T30" fmla="*/ 0 w 20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7"/>
                    <a:gd name="T50" fmla="*/ 20 w 20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10" y="7"/>
                      </a:lnTo>
                      <a:lnTo>
                        <a:pt x="8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796" name="Freeform 224"/>
              <p:cNvSpPr>
                <a:spLocks/>
              </p:cNvSpPr>
              <p:nvPr/>
            </p:nvSpPr>
            <p:spPr bwMode="auto">
              <a:xfrm>
                <a:off x="2305" y="968"/>
                <a:ext cx="56" cy="25"/>
              </a:xfrm>
              <a:custGeom>
                <a:avLst/>
                <a:gdLst>
                  <a:gd name="T0" fmla="*/ 0 w 56"/>
                  <a:gd name="T1" fmla="*/ 3 h 25"/>
                  <a:gd name="T2" fmla="*/ 3 w 56"/>
                  <a:gd name="T3" fmla="*/ 4 h 25"/>
                  <a:gd name="T4" fmla="*/ 7 w 56"/>
                  <a:gd name="T5" fmla="*/ 8 h 25"/>
                  <a:gd name="T6" fmla="*/ 10 w 56"/>
                  <a:gd name="T7" fmla="*/ 14 h 25"/>
                  <a:gd name="T8" fmla="*/ 14 w 56"/>
                  <a:gd name="T9" fmla="*/ 19 h 25"/>
                  <a:gd name="T10" fmla="*/ 17 w 56"/>
                  <a:gd name="T11" fmla="*/ 20 h 25"/>
                  <a:gd name="T12" fmla="*/ 21 w 56"/>
                  <a:gd name="T13" fmla="*/ 22 h 25"/>
                  <a:gd name="T14" fmla="*/ 23 w 56"/>
                  <a:gd name="T15" fmla="*/ 24 h 25"/>
                  <a:gd name="T16" fmla="*/ 28 w 56"/>
                  <a:gd name="T17" fmla="*/ 22 h 25"/>
                  <a:gd name="T18" fmla="*/ 31 w 56"/>
                  <a:gd name="T19" fmla="*/ 20 h 25"/>
                  <a:gd name="T20" fmla="*/ 34 w 56"/>
                  <a:gd name="T21" fmla="*/ 19 h 25"/>
                  <a:gd name="T22" fmla="*/ 37 w 56"/>
                  <a:gd name="T23" fmla="*/ 17 h 25"/>
                  <a:gd name="T24" fmla="*/ 39 w 56"/>
                  <a:gd name="T25" fmla="*/ 14 h 25"/>
                  <a:gd name="T26" fmla="*/ 41 w 56"/>
                  <a:gd name="T27" fmla="*/ 9 h 25"/>
                  <a:gd name="T28" fmla="*/ 44 w 56"/>
                  <a:gd name="T29" fmla="*/ 6 h 25"/>
                  <a:gd name="T30" fmla="*/ 46 w 56"/>
                  <a:gd name="T31" fmla="*/ 4 h 25"/>
                  <a:gd name="T32" fmla="*/ 49 w 56"/>
                  <a:gd name="T33" fmla="*/ 1 h 25"/>
                  <a:gd name="T34" fmla="*/ 52 w 56"/>
                  <a:gd name="T35" fmla="*/ 1 h 25"/>
                  <a:gd name="T36" fmla="*/ 55 w 56"/>
                  <a:gd name="T37" fmla="*/ 0 h 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5"/>
                  <a:gd name="T59" fmla="*/ 56 w 56"/>
                  <a:gd name="T60" fmla="*/ 25 h 2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5">
                    <a:moveTo>
                      <a:pt x="0" y="3"/>
                    </a:moveTo>
                    <a:lnTo>
                      <a:pt x="3" y="4"/>
                    </a:lnTo>
                    <a:lnTo>
                      <a:pt x="7" y="8"/>
                    </a:lnTo>
                    <a:lnTo>
                      <a:pt x="10" y="14"/>
                    </a:lnTo>
                    <a:lnTo>
                      <a:pt x="14" y="19"/>
                    </a:lnTo>
                    <a:lnTo>
                      <a:pt x="17" y="20"/>
                    </a:lnTo>
                    <a:lnTo>
                      <a:pt x="21" y="22"/>
                    </a:lnTo>
                    <a:lnTo>
                      <a:pt x="23" y="24"/>
                    </a:lnTo>
                    <a:lnTo>
                      <a:pt x="28" y="22"/>
                    </a:lnTo>
                    <a:lnTo>
                      <a:pt x="31" y="20"/>
                    </a:lnTo>
                    <a:lnTo>
                      <a:pt x="34" y="19"/>
                    </a:lnTo>
                    <a:lnTo>
                      <a:pt x="37" y="17"/>
                    </a:lnTo>
                    <a:lnTo>
                      <a:pt x="39" y="14"/>
                    </a:lnTo>
                    <a:lnTo>
                      <a:pt x="41" y="9"/>
                    </a:lnTo>
                    <a:lnTo>
                      <a:pt x="44" y="6"/>
                    </a:lnTo>
                    <a:lnTo>
                      <a:pt x="46" y="4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19" name="Freeform 225"/>
            <p:cNvSpPr>
              <a:spLocks/>
            </p:cNvSpPr>
            <p:nvPr/>
          </p:nvSpPr>
          <p:spPr bwMode="auto">
            <a:xfrm>
              <a:off x="1183" y="1339"/>
              <a:ext cx="183" cy="190"/>
            </a:xfrm>
            <a:custGeom>
              <a:avLst/>
              <a:gdLst>
                <a:gd name="T0" fmla="*/ 97 w 183"/>
                <a:gd name="T1" fmla="*/ 19 h 190"/>
                <a:gd name="T2" fmla="*/ 106 w 183"/>
                <a:gd name="T3" fmla="*/ 14 h 190"/>
                <a:gd name="T4" fmla="*/ 113 w 183"/>
                <a:gd name="T5" fmla="*/ 7 h 190"/>
                <a:gd name="T6" fmla="*/ 120 w 183"/>
                <a:gd name="T7" fmla="*/ 2 h 190"/>
                <a:gd name="T8" fmla="*/ 126 w 183"/>
                <a:gd name="T9" fmla="*/ 1 h 190"/>
                <a:gd name="T10" fmla="*/ 136 w 183"/>
                <a:gd name="T11" fmla="*/ 1 h 190"/>
                <a:gd name="T12" fmla="*/ 144 w 183"/>
                <a:gd name="T13" fmla="*/ 2 h 190"/>
                <a:gd name="T14" fmla="*/ 154 w 183"/>
                <a:gd name="T15" fmla="*/ 5 h 190"/>
                <a:gd name="T16" fmla="*/ 161 w 183"/>
                <a:gd name="T17" fmla="*/ 10 h 190"/>
                <a:gd name="T18" fmla="*/ 167 w 183"/>
                <a:gd name="T19" fmla="*/ 17 h 190"/>
                <a:gd name="T20" fmla="*/ 173 w 183"/>
                <a:gd name="T21" fmla="*/ 26 h 190"/>
                <a:gd name="T22" fmla="*/ 178 w 183"/>
                <a:gd name="T23" fmla="*/ 35 h 190"/>
                <a:gd name="T24" fmla="*/ 180 w 183"/>
                <a:gd name="T25" fmla="*/ 45 h 190"/>
                <a:gd name="T26" fmla="*/ 182 w 183"/>
                <a:gd name="T27" fmla="*/ 57 h 190"/>
                <a:gd name="T28" fmla="*/ 182 w 183"/>
                <a:gd name="T29" fmla="*/ 69 h 190"/>
                <a:gd name="T30" fmla="*/ 180 w 183"/>
                <a:gd name="T31" fmla="*/ 83 h 190"/>
                <a:gd name="T32" fmla="*/ 178 w 183"/>
                <a:gd name="T33" fmla="*/ 95 h 190"/>
                <a:gd name="T34" fmla="*/ 174 w 183"/>
                <a:gd name="T35" fmla="*/ 106 h 190"/>
                <a:gd name="T36" fmla="*/ 171 w 183"/>
                <a:gd name="T37" fmla="*/ 117 h 190"/>
                <a:gd name="T38" fmla="*/ 166 w 183"/>
                <a:gd name="T39" fmla="*/ 129 h 190"/>
                <a:gd name="T40" fmla="*/ 160 w 183"/>
                <a:gd name="T41" fmla="*/ 138 h 190"/>
                <a:gd name="T42" fmla="*/ 153 w 183"/>
                <a:gd name="T43" fmla="*/ 147 h 190"/>
                <a:gd name="T44" fmla="*/ 143 w 183"/>
                <a:gd name="T45" fmla="*/ 161 h 190"/>
                <a:gd name="T46" fmla="*/ 134 w 183"/>
                <a:gd name="T47" fmla="*/ 173 h 190"/>
                <a:gd name="T48" fmla="*/ 118 w 183"/>
                <a:gd name="T49" fmla="*/ 183 h 190"/>
                <a:gd name="T50" fmla="*/ 103 w 183"/>
                <a:gd name="T51" fmla="*/ 189 h 190"/>
                <a:gd name="T52" fmla="*/ 92 w 183"/>
                <a:gd name="T53" fmla="*/ 187 h 190"/>
                <a:gd name="T54" fmla="*/ 84 w 183"/>
                <a:gd name="T55" fmla="*/ 185 h 190"/>
                <a:gd name="T56" fmla="*/ 73 w 183"/>
                <a:gd name="T57" fmla="*/ 186 h 190"/>
                <a:gd name="T58" fmla="*/ 62 w 183"/>
                <a:gd name="T59" fmla="*/ 185 h 190"/>
                <a:gd name="T60" fmla="*/ 54 w 183"/>
                <a:gd name="T61" fmla="*/ 181 h 190"/>
                <a:gd name="T62" fmla="*/ 37 w 183"/>
                <a:gd name="T63" fmla="*/ 157 h 190"/>
                <a:gd name="T64" fmla="*/ 27 w 183"/>
                <a:gd name="T65" fmla="*/ 145 h 190"/>
                <a:gd name="T66" fmla="*/ 21 w 183"/>
                <a:gd name="T67" fmla="*/ 135 h 190"/>
                <a:gd name="T68" fmla="*/ 14 w 183"/>
                <a:gd name="T69" fmla="*/ 125 h 190"/>
                <a:gd name="T70" fmla="*/ 8 w 183"/>
                <a:gd name="T71" fmla="*/ 113 h 190"/>
                <a:gd name="T72" fmla="*/ 3 w 183"/>
                <a:gd name="T73" fmla="*/ 102 h 190"/>
                <a:gd name="T74" fmla="*/ 1 w 183"/>
                <a:gd name="T75" fmla="*/ 90 h 190"/>
                <a:gd name="T76" fmla="*/ 0 w 183"/>
                <a:gd name="T77" fmla="*/ 78 h 190"/>
                <a:gd name="T78" fmla="*/ 0 w 183"/>
                <a:gd name="T79" fmla="*/ 66 h 190"/>
                <a:gd name="T80" fmla="*/ 1 w 183"/>
                <a:gd name="T81" fmla="*/ 54 h 190"/>
                <a:gd name="T82" fmla="*/ 3 w 183"/>
                <a:gd name="T83" fmla="*/ 42 h 190"/>
                <a:gd name="T84" fmla="*/ 7 w 183"/>
                <a:gd name="T85" fmla="*/ 33 h 190"/>
                <a:gd name="T86" fmla="*/ 13 w 183"/>
                <a:gd name="T87" fmla="*/ 23 h 190"/>
                <a:gd name="T88" fmla="*/ 20 w 183"/>
                <a:gd name="T89" fmla="*/ 15 h 190"/>
                <a:gd name="T90" fmla="*/ 30 w 183"/>
                <a:gd name="T91" fmla="*/ 7 h 190"/>
                <a:gd name="T92" fmla="*/ 40 w 183"/>
                <a:gd name="T93" fmla="*/ 2 h 190"/>
                <a:gd name="T94" fmla="*/ 49 w 183"/>
                <a:gd name="T95" fmla="*/ 1 h 190"/>
                <a:gd name="T96" fmla="*/ 59 w 183"/>
                <a:gd name="T97" fmla="*/ 1 h 190"/>
                <a:gd name="T98" fmla="*/ 67 w 183"/>
                <a:gd name="T99" fmla="*/ 3 h 190"/>
                <a:gd name="T100" fmla="*/ 73 w 183"/>
                <a:gd name="T101" fmla="*/ 7 h 190"/>
                <a:gd name="T102" fmla="*/ 80 w 183"/>
                <a:gd name="T103" fmla="*/ 14 h 190"/>
                <a:gd name="T104" fmla="*/ 86 w 183"/>
                <a:gd name="T105" fmla="*/ 19 h 1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190"/>
                <a:gd name="T161" fmla="*/ 183 w 183"/>
                <a:gd name="T162" fmla="*/ 190 h 1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190">
                  <a:moveTo>
                    <a:pt x="92" y="21"/>
                  </a:moveTo>
                  <a:lnTo>
                    <a:pt x="97" y="19"/>
                  </a:lnTo>
                  <a:lnTo>
                    <a:pt x="102" y="17"/>
                  </a:lnTo>
                  <a:lnTo>
                    <a:pt x="106" y="14"/>
                  </a:lnTo>
                  <a:lnTo>
                    <a:pt x="109" y="11"/>
                  </a:lnTo>
                  <a:lnTo>
                    <a:pt x="113" y="7"/>
                  </a:lnTo>
                  <a:lnTo>
                    <a:pt x="116" y="5"/>
                  </a:lnTo>
                  <a:lnTo>
                    <a:pt x="120" y="2"/>
                  </a:lnTo>
                  <a:lnTo>
                    <a:pt x="122" y="2"/>
                  </a:lnTo>
                  <a:lnTo>
                    <a:pt x="126" y="1"/>
                  </a:lnTo>
                  <a:lnTo>
                    <a:pt x="131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4" y="2"/>
                  </a:lnTo>
                  <a:lnTo>
                    <a:pt x="149" y="3"/>
                  </a:lnTo>
                  <a:lnTo>
                    <a:pt x="154" y="5"/>
                  </a:lnTo>
                  <a:lnTo>
                    <a:pt x="157" y="7"/>
                  </a:lnTo>
                  <a:lnTo>
                    <a:pt x="161" y="10"/>
                  </a:lnTo>
                  <a:lnTo>
                    <a:pt x="165" y="13"/>
                  </a:lnTo>
                  <a:lnTo>
                    <a:pt x="167" y="17"/>
                  </a:lnTo>
                  <a:lnTo>
                    <a:pt x="171" y="21"/>
                  </a:lnTo>
                  <a:lnTo>
                    <a:pt x="173" y="26"/>
                  </a:lnTo>
                  <a:lnTo>
                    <a:pt x="175" y="30"/>
                  </a:lnTo>
                  <a:lnTo>
                    <a:pt x="178" y="35"/>
                  </a:lnTo>
                  <a:lnTo>
                    <a:pt x="179" y="39"/>
                  </a:lnTo>
                  <a:lnTo>
                    <a:pt x="180" y="45"/>
                  </a:lnTo>
                  <a:lnTo>
                    <a:pt x="182" y="50"/>
                  </a:lnTo>
                  <a:lnTo>
                    <a:pt x="182" y="57"/>
                  </a:lnTo>
                  <a:lnTo>
                    <a:pt x="182" y="61"/>
                  </a:lnTo>
                  <a:lnTo>
                    <a:pt x="182" y="69"/>
                  </a:lnTo>
                  <a:lnTo>
                    <a:pt x="182" y="77"/>
                  </a:lnTo>
                  <a:lnTo>
                    <a:pt x="180" y="83"/>
                  </a:lnTo>
                  <a:lnTo>
                    <a:pt x="179" y="90"/>
                  </a:lnTo>
                  <a:lnTo>
                    <a:pt x="178" y="95"/>
                  </a:lnTo>
                  <a:lnTo>
                    <a:pt x="177" y="101"/>
                  </a:lnTo>
                  <a:lnTo>
                    <a:pt x="174" y="106"/>
                  </a:lnTo>
                  <a:lnTo>
                    <a:pt x="173" y="111"/>
                  </a:lnTo>
                  <a:lnTo>
                    <a:pt x="171" y="117"/>
                  </a:lnTo>
                  <a:lnTo>
                    <a:pt x="168" y="123"/>
                  </a:lnTo>
                  <a:lnTo>
                    <a:pt x="166" y="129"/>
                  </a:lnTo>
                  <a:lnTo>
                    <a:pt x="162" y="134"/>
                  </a:lnTo>
                  <a:lnTo>
                    <a:pt x="160" y="138"/>
                  </a:lnTo>
                  <a:lnTo>
                    <a:pt x="156" y="142"/>
                  </a:lnTo>
                  <a:lnTo>
                    <a:pt x="153" y="147"/>
                  </a:lnTo>
                  <a:lnTo>
                    <a:pt x="148" y="154"/>
                  </a:lnTo>
                  <a:lnTo>
                    <a:pt x="143" y="161"/>
                  </a:lnTo>
                  <a:lnTo>
                    <a:pt x="139" y="166"/>
                  </a:lnTo>
                  <a:lnTo>
                    <a:pt x="134" y="173"/>
                  </a:lnTo>
                  <a:lnTo>
                    <a:pt x="127" y="178"/>
                  </a:lnTo>
                  <a:lnTo>
                    <a:pt x="118" y="183"/>
                  </a:lnTo>
                  <a:lnTo>
                    <a:pt x="109" y="187"/>
                  </a:lnTo>
                  <a:lnTo>
                    <a:pt x="103" y="189"/>
                  </a:lnTo>
                  <a:lnTo>
                    <a:pt x="98" y="189"/>
                  </a:lnTo>
                  <a:lnTo>
                    <a:pt x="92" y="187"/>
                  </a:lnTo>
                  <a:lnTo>
                    <a:pt x="87" y="186"/>
                  </a:lnTo>
                  <a:lnTo>
                    <a:pt x="84" y="185"/>
                  </a:lnTo>
                  <a:lnTo>
                    <a:pt x="79" y="185"/>
                  </a:lnTo>
                  <a:lnTo>
                    <a:pt x="73" y="186"/>
                  </a:lnTo>
                  <a:lnTo>
                    <a:pt x="67" y="186"/>
                  </a:lnTo>
                  <a:lnTo>
                    <a:pt x="62" y="185"/>
                  </a:lnTo>
                  <a:lnTo>
                    <a:pt x="57" y="182"/>
                  </a:lnTo>
                  <a:lnTo>
                    <a:pt x="54" y="181"/>
                  </a:lnTo>
                  <a:lnTo>
                    <a:pt x="48" y="174"/>
                  </a:lnTo>
                  <a:lnTo>
                    <a:pt x="37" y="157"/>
                  </a:lnTo>
                  <a:lnTo>
                    <a:pt x="32" y="150"/>
                  </a:lnTo>
                  <a:lnTo>
                    <a:pt x="27" y="145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30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3" y="102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6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59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69" y="5"/>
                  </a:lnTo>
                  <a:lnTo>
                    <a:pt x="73" y="7"/>
                  </a:lnTo>
                  <a:lnTo>
                    <a:pt x="77" y="11"/>
                  </a:lnTo>
                  <a:lnTo>
                    <a:pt x="80" y="14"/>
                  </a:lnTo>
                  <a:lnTo>
                    <a:pt x="83" y="17"/>
                  </a:lnTo>
                  <a:lnTo>
                    <a:pt x="86" y="19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20" name="Freeform 226"/>
            <p:cNvSpPr>
              <a:spLocks/>
            </p:cNvSpPr>
            <p:nvPr/>
          </p:nvSpPr>
          <p:spPr bwMode="auto">
            <a:xfrm>
              <a:off x="1187" y="1346"/>
              <a:ext cx="169" cy="173"/>
            </a:xfrm>
            <a:custGeom>
              <a:avLst/>
              <a:gdLst>
                <a:gd name="T0" fmla="*/ 90 w 169"/>
                <a:gd name="T1" fmla="*/ 17 h 173"/>
                <a:gd name="T2" fmla="*/ 98 w 169"/>
                <a:gd name="T3" fmla="*/ 13 h 173"/>
                <a:gd name="T4" fmla="*/ 103 w 169"/>
                <a:gd name="T5" fmla="*/ 6 h 173"/>
                <a:gd name="T6" fmla="*/ 110 w 169"/>
                <a:gd name="T7" fmla="*/ 2 h 173"/>
                <a:gd name="T8" fmla="*/ 117 w 169"/>
                <a:gd name="T9" fmla="*/ 0 h 173"/>
                <a:gd name="T10" fmla="*/ 126 w 169"/>
                <a:gd name="T11" fmla="*/ 0 h 173"/>
                <a:gd name="T12" fmla="*/ 133 w 169"/>
                <a:gd name="T13" fmla="*/ 1 h 173"/>
                <a:gd name="T14" fmla="*/ 141 w 169"/>
                <a:gd name="T15" fmla="*/ 3 h 173"/>
                <a:gd name="T16" fmla="*/ 150 w 169"/>
                <a:gd name="T17" fmla="*/ 9 h 173"/>
                <a:gd name="T18" fmla="*/ 154 w 169"/>
                <a:gd name="T19" fmla="*/ 14 h 173"/>
                <a:gd name="T20" fmla="*/ 159 w 169"/>
                <a:gd name="T21" fmla="*/ 22 h 173"/>
                <a:gd name="T22" fmla="*/ 164 w 169"/>
                <a:gd name="T23" fmla="*/ 31 h 173"/>
                <a:gd name="T24" fmla="*/ 166 w 169"/>
                <a:gd name="T25" fmla="*/ 42 h 173"/>
                <a:gd name="T26" fmla="*/ 168 w 169"/>
                <a:gd name="T27" fmla="*/ 51 h 173"/>
                <a:gd name="T28" fmla="*/ 168 w 169"/>
                <a:gd name="T29" fmla="*/ 63 h 173"/>
                <a:gd name="T30" fmla="*/ 166 w 169"/>
                <a:gd name="T31" fmla="*/ 75 h 173"/>
                <a:gd name="T32" fmla="*/ 164 w 169"/>
                <a:gd name="T33" fmla="*/ 87 h 173"/>
                <a:gd name="T34" fmla="*/ 160 w 169"/>
                <a:gd name="T35" fmla="*/ 97 h 173"/>
                <a:gd name="T36" fmla="*/ 157 w 169"/>
                <a:gd name="T37" fmla="*/ 107 h 173"/>
                <a:gd name="T38" fmla="*/ 153 w 169"/>
                <a:gd name="T39" fmla="*/ 117 h 173"/>
                <a:gd name="T40" fmla="*/ 147 w 169"/>
                <a:gd name="T41" fmla="*/ 127 h 173"/>
                <a:gd name="T42" fmla="*/ 140 w 169"/>
                <a:gd name="T43" fmla="*/ 134 h 173"/>
                <a:gd name="T44" fmla="*/ 132 w 169"/>
                <a:gd name="T45" fmla="*/ 146 h 173"/>
                <a:gd name="T46" fmla="*/ 124 w 169"/>
                <a:gd name="T47" fmla="*/ 157 h 173"/>
                <a:gd name="T48" fmla="*/ 109 w 169"/>
                <a:gd name="T49" fmla="*/ 168 h 173"/>
                <a:gd name="T50" fmla="*/ 96 w 169"/>
                <a:gd name="T51" fmla="*/ 172 h 173"/>
                <a:gd name="T52" fmla="*/ 85 w 169"/>
                <a:gd name="T53" fmla="*/ 172 h 173"/>
                <a:gd name="T54" fmla="*/ 76 w 169"/>
                <a:gd name="T55" fmla="*/ 169 h 173"/>
                <a:gd name="T56" fmla="*/ 68 w 169"/>
                <a:gd name="T57" fmla="*/ 170 h 173"/>
                <a:gd name="T58" fmla="*/ 57 w 169"/>
                <a:gd name="T59" fmla="*/ 169 h 173"/>
                <a:gd name="T60" fmla="*/ 50 w 169"/>
                <a:gd name="T61" fmla="*/ 165 h 173"/>
                <a:gd name="T62" fmla="*/ 33 w 169"/>
                <a:gd name="T63" fmla="*/ 144 h 173"/>
                <a:gd name="T64" fmla="*/ 25 w 169"/>
                <a:gd name="T65" fmla="*/ 132 h 173"/>
                <a:gd name="T66" fmla="*/ 19 w 169"/>
                <a:gd name="T67" fmla="*/ 124 h 173"/>
                <a:gd name="T68" fmla="*/ 13 w 169"/>
                <a:gd name="T69" fmla="*/ 113 h 173"/>
                <a:gd name="T70" fmla="*/ 8 w 169"/>
                <a:gd name="T71" fmla="*/ 103 h 173"/>
                <a:gd name="T72" fmla="*/ 3 w 169"/>
                <a:gd name="T73" fmla="*/ 92 h 173"/>
                <a:gd name="T74" fmla="*/ 1 w 169"/>
                <a:gd name="T75" fmla="*/ 82 h 173"/>
                <a:gd name="T76" fmla="*/ 0 w 169"/>
                <a:gd name="T77" fmla="*/ 71 h 173"/>
                <a:gd name="T78" fmla="*/ 0 w 169"/>
                <a:gd name="T79" fmla="*/ 60 h 173"/>
                <a:gd name="T80" fmla="*/ 1 w 169"/>
                <a:gd name="T81" fmla="*/ 48 h 173"/>
                <a:gd name="T82" fmla="*/ 3 w 169"/>
                <a:gd name="T83" fmla="*/ 39 h 173"/>
                <a:gd name="T84" fmla="*/ 7 w 169"/>
                <a:gd name="T85" fmla="*/ 29 h 173"/>
                <a:gd name="T86" fmla="*/ 12 w 169"/>
                <a:gd name="T87" fmla="*/ 21 h 173"/>
                <a:gd name="T88" fmla="*/ 18 w 169"/>
                <a:gd name="T89" fmla="*/ 13 h 173"/>
                <a:gd name="T90" fmla="*/ 27 w 169"/>
                <a:gd name="T91" fmla="*/ 6 h 173"/>
                <a:gd name="T92" fmla="*/ 37 w 169"/>
                <a:gd name="T93" fmla="*/ 2 h 173"/>
                <a:gd name="T94" fmla="*/ 45 w 169"/>
                <a:gd name="T95" fmla="*/ 0 h 173"/>
                <a:gd name="T96" fmla="*/ 55 w 169"/>
                <a:gd name="T97" fmla="*/ 0 h 173"/>
                <a:gd name="T98" fmla="*/ 62 w 169"/>
                <a:gd name="T99" fmla="*/ 2 h 173"/>
                <a:gd name="T100" fmla="*/ 68 w 169"/>
                <a:gd name="T101" fmla="*/ 6 h 173"/>
                <a:gd name="T102" fmla="*/ 73 w 169"/>
                <a:gd name="T103" fmla="*/ 13 h 173"/>
                <a:gd name="T104" fmla="*/ 80 w 169"/>
                <a:gd name="T105" fmla="*/ 15 h 1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9"/>
                <a:gd name="T160" fmla="*/ 0 h 173"/>
                <a:gd name="T161" fmla="*/ 169 w 169"/>
                <a:gd name="T162" fmla="*/ 173 h 1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9" h="173">
                  <a:moveTo>
                    <a:pt x="85" y="18"/>
                  </a:moveTo>
                  <a:lnTo>
                    <a:pt x="90" y="17"/>
                  </a:lnTo>
                  <a:lnTo>
                    <a:pt x="94" y="14"/>
                  </a:lnTo>
                  <a:lnTo>
                    <a:pt x="98" y="13"/>
                  </a:lnTo>
                  <a:lnTo>
                    <a:pt x="100" y="10"/>
                  </a:lnTo>
                  <a:lnTo>
                    <a:pt x="103" y="6"/>
                  </a:lnTo>
                  <a:lnTo>
                    <a:pt x="108" y="3"/>
                  </a:lnTo>
                  <a:lnTo>
                    <a:pt x="110" y="2"/>
                  </a:lnTo>
                  <a:lnTo>
                    <a:pt x="114" y="1"/>
                  </a:lnTo>
                  <a:lnTo>
                    <a:pt x="117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9" y="0"/>
                  </a:lnTo>
                  <a:lnTo>
                    <a:pt x="133" y="1"/>
                  </a:lnTo>
                  <a:lnTo>
                    <a:pt x="138" y="2"/>
                  </a:lnTo>
                  <a:lnTo>
                    <a:pt x="141" y="3"/>
                  </a:lnTo>
                  <a:lnTo>
                    <a:pt x="145" y="6"/>
                  </a:lnTo>
                  <a:lnTo>
                    <a:pt x="150" y="9"/>
                  </a:lnTo>
                  <a:lnTo>
                    <a:pt x="152" y="11"/>
                  </a:lnTo>
                  <a:lnTo>
                    <a:pt x="154" y="14"/>
                  </a:lnTo>
                  <a:lnTo>
                    <a:pt x="157" y="18"/>
                  </a:lnTo>
                  <a:lnTo>
                    <a:pt x="159" y="22"/>
                  </a:lnTo>
                  <a:lnTo>
                    <a:pt x="162" y="27"/>
                  </a:lnTo>
                  <a:lnTo>
                    <a:pt x="164" y="31"/>
                  </a:lnTo>
                  <a:lnTo>
                    <a:pt x="165" y="35"/>
                  </a:lnTo>
                  <a:lnTo>
                    <a:pt x="166" y="42"/>
                  </a:lnTo>
                  <a:lnTo>
                    <a:pt x="168" y="44"/>
                  </a:lnTo>
                  <a:lnTo>
                    <a:pt x="168" y="51"/>
                  </a:lnTo>
                  <a:lnTo>
                    <a:pt x="168" y="55"/>
                  </a:lnTo>
                  <a:lnTo>
                    <a:pt x="168" y="63"/>
                  </a:lnTo>
                  <a:lnTo>
                    <a:pt x="168" y="71"/>
                  </a:lnTo>
                  <a:lnTo>
                    <a:pt x="166" y="75"/>
                  </a:lnTo>
                  <a:lnTo>
                    <a:pt x="165" y="82"/>
                  </a:lnTo>
                  <a:lnTo>
                    <a:pt x="164" y="87"/>
                  </a:lnTo>
                  <a:lnTo>
                    <a:pt x="163" y="92"/>
                  </a:lnTo>
                  <a:lnTo>
                    <a:pt x="160" y="97"/>
                  </a:lnTo>
                  <a:lnTo>
                    <a:pt x="159" y="101"/>
                  </a:lnTo>
                  <a:lnTo>
                    <a:pt x="157" y="107"/>
                  </a:lnTo>
                  <a:lnTo>
                    <a:pt x="154" y="112"/>
                  </a:lnTo>
                  <a:lnTo>
                    <a:pt x="153" y="117"/>
                  </a:lnTo>
                  <a:lnTo>
                    <a:pt x="151" y="123"/>
                  </a:lnTo>
                  <a:lnTo>
                    <a:pt x="147" y="127"/>
                  </a:lnTo>
                  <a:lnTo>
                    <a:pt x="145" y="129"/>
                  </a:lnTo>
                  <a:lnTo>
                    <a:pt x="140" y="134"/>
                  </a:lnTo>
                  <a:lnTo>
                    <a:pt x="136" y="141"/>
                  </a:lnTo>
                  <a:lnTo>
                    <a:pt x="132" y="146"/>
                  </a:lnTo>
                  <a:lnTo>
                    <a:pt x="128" y="152"/>
                  </a:lnTo>
                  <a:lnTo>
                    <a:pt x="124" y="157"/>
                  </a:lnTo>
                  <a:lnTo>
                    <a:pt x="118" y="162"/>
                  </a:lnTo>
                  <a:lnTo>
                    <a:pt x="109" y="168"/>
                  </a:lnTo>
                  <a:lnTo>
                    <a:pt x="100" y="172"/>
                  </a:lnTo>
                  <a:lnTo>
                    <a:pt x="96" y="172"/>
                  </a:lnTo>
                  <a:lnTo>
                    <a:pt x="91" y="172"/>
                  </a:lnTo>
                  <a:lnTo>
                    <a:pt x="85" y="172"/>
                  </a:lnTo>
                  <a:lnTo>
                    <a:pt x="81" y="170"/>
                  </a:lnTo>
                  <a:lnTo>
                    <a:pt x="76" y="169"/>
                  </a:lnTo>
                  <a:lnTo>
                    <a:pt x="73" y="169"/>
                  </a:lnTo>
                  <a:lnTo>
                    <a:pt x="68" y="170"/>
                  </a:lnTo>
                  <a:lnTo>
                    <a:pt x="62" y="170"/>
                  </a:lnTo>
                  <a:lnTo>
                    <a:pt x="57" y="169"/>
                  </a:lnTo>
                  <a:lnTo>
                    <a:pt x="52" y="166"/>
                  </a:lnTo>
                  <a:lnTo>
                    <a:pt x="50" y="165"/>
                  </a:lnTo>
                  <a:lnTo>
                    <a:pt x="44" y="158"/>
                  </a:lnTo>
                  <a:lnTo>
                    <a:pt x="33" y="144"/>
                  </a:lnTo>
                  <a:lnTo>
                    <a:pt x="30" y="137"/>
                  </a:lnTo>
                  <a:lnTo>
                    <a:pt x="25" y="132"/>
                  </a:lnTo>
                  <a:lnTo>
                    <a:pt x="22" y="128"/>
                  </a:lnTo>
                  <a:lnTo>
                    <a:pt x="19" y="124"/>
                  </a:lnTo>
                  <a:lnTo>
                    <a:pt x="15" y="119"/>
                  </a:lnTo>
                  <a:lnTo>
                    <a:pt x="13" y="113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2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1" y="48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2" y="21"/>
                  </a:lnTo>
                  <a:lnTo>
                    <a:pt x="15" y="15"/>
                  </a:lnTo>
                  <a:lnTo>
                    <a:pt x="18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7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4" y="5"/>
                  </a:lnTo>
                  <a:lnTo>
                    <a:pt x="68" y="6"/>
                  </a:lnTo>
                  <a:lnTo>
                    <a:pt x="70" y="10"/>
                  </a:lnTo>
                  <a:lnTo>
                    <a:pt x="73" y="13"/>
                  </a:lnTo>
                  <a:lnTo>
                    <a:pt x="76" y="14"/>
                  </a:lnTo>
                  <a:lnTo>
                    <a:pt x="80" y="15"/>
                  </a:lnTo>
                  <a:lnTo>
                    <a:pt x="85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21" name="Group 227"/>
            <p:cNvGrpSpPr>
              <a:grpSpLocks/>
            </p:cNvGrpSpPr>
            <p:nvPr/>
          </p:nvGrpSpPr>
          <p:grpSpPr bwMode="auto">
            <a:xfrm>
              <a:off x="1196" y="1348"/>
              <a:ext cx="154" cy="141"/>
              <a:chOff x="1196" y="1348"/>
              <a:chExt cx="154" cy="141"/>
            </a:xfrm>
          </p:grpSpPr>
          <p:sp>
            <p:nvSpPr>
              <p:cNvPr id="18792" name="Oval 228"/>
              <p:cNvSpPr>
                <a:spLocks noChangeArrowheads="1"/>
              </p:cNvSpPr>
              <p:nvPr/>
            </p:nvSpPr>
            <p:spPr bwMode="auto">
              <a:xfrm>
                <a:off x="1272" y="1348"/>
                <a:ext cx="78" cy="118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93" name="Oval 229"/>
              <p:cNvSpPr>
                <a:spLocks noChangeArrowheads="1"/>
              </p:cNvSpPr>
              <p:nvPr/>
            </p:nvSpPr>
            <p:spPr bwMode="auto">
              <a:xfrm>
                <a:off x="1196" y="1358"/>
                <a:ext cx="90" cy="131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22" name="Group 230"/>
            <p:cNvGrpSpPr>
              <a:grpSpLocks/>
            </p:cNvGrpSpPr>
            <p:nvPr/>
          </p:nvGrpSpPr>
          <p:grpSpPr bwMode="auto">
            <a:xfrm>
              <a:off x="1302" y="1346"/>
              <a:ext cx="35" cy="37"/>
              <a:chOff x="1302" y="1346"/>
              <a:chExt cx="35" cy="37"/>
            </a:xfrm>
          </p:grpSpPr>
          <p:sp>
            <p:nvSpPr>
              <p:cNvPr id="18789" name="Oval 231"/>
              <p:cNvSpPr>
                <a:spLocks noChangeArrowheads="1"/>
              </p:cNvSpPr>
              <p:nvPr/>
            </p:nvSpPr>
            <p:spPr bwMode="auto">
              <a:xfrm>
                <a:off x="1302" y="1348"/>
                <a:ext cx="34" cy="35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90" name="Oval 232"/>
              <p:cNvSpPr>
                <a:spLocks noChangeArrowheads="1"/>
              </p:cNvSpPr>
              <p:nvPr/>
            </p:nvSpPr>
            <p:spPr bwMode="auto">
              <a:xfrm>
                <a:off x="1318" y="1346"/>
                <a:ext cx="19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91" name="Oval 233"/>
              <p:cNvSpPr>
                <a:spLocks noChangeArrowheads="1"/>
              </p:cNvSpPr>
              <p:nvPr/>
            </p:nvSpPr>
            <p:spPr bwMode="auto">
              <a:xfrm>
                <a:off x="1312" y="1346"/>
                <a:ext cx="21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23" name="Group 234"/>
            <p:cNvGrpSpPr>
              <a:grpSpLocks/>
            </p:cNvGrpSpPr>
            <p:nvPr/>
          </p:nvGrpSpPr>
          <p:grpSpPr bwMode="auto">
            <a:xfrm>
              <a:off x="1208" y="1299"/>
              <a:ext cx="69" cy="40"/>
              <a:chOff x="1208" y="1299"/>
              <a:chExt cx="69" cy="40"/>
            </a:xfrm>
          </p:grpSpPr>
          <p:sp>
            <p:nvSpPr>
              <p:cNvPr id="18787" name="Freeform 235"/>
              <p:cNvSpPr>
                <a:spLocks/>
              </p:cNvSpPr>
              <p:nvPr/>
            </p:nvSpPr>
            <p:spPr bwMode="auto">
              <a:xfrm>
                <a:off x="1209" y="1299"/>
                <a:ext cx="68" cy="34"/>
              </a:xfrm>
              <a:custGeom>
                <a:avLst/>
                <a:gdLst>
                  <a:gd name="T0" fmla="*/ 0 w 68"/>
                  <a:gd name="T1" fmla="*/ 23 h 34"/>
                  <a:gd name="T2" fmla="*/ 3 w 68"/>
                  <a:gd name="T3" fmla="*/ 19 h 34"/>
                  <a:gd name="T4" fmla="*/ 6 w 68"/>
                  <a:gd name="T5" fmla="*/ 17 h 34"/>
                  <a:gd name="T6" fmla="*/ 8 w 68"/>
                  <a:gd name="T7" fmla="*/ 16 h 34"/>
                  <a:gd name="T8" fmla="*/ 12 w 68"/>
                  <a:gd name="T9" fmla="*/ 16 h 34"/>
                  <a:gd name="T10" fmla="*/ 15 w 68"/>
                  <a:gd name="T11" fmla="*/ 16 h 34"/>
                  <a:gd name="T12" fmla="*/ 18 w 68"/>
                  <a:gd name="T13" fmla="*/ 16 h 34"/>
                  <a:gd name="T14" fmla="*/ 20 w 68"/>
                  <a:gd name="T15" fmla="*/ 19 h 34"/>
                  <a:gd name="T16" fmla="*/ 21 w 68"/>
                  <a:gd name="T17" fmla="*/ 23 h 34"/>
                  <a:gd name="T18" fmla="*/ 25 w 68"/>
                  <a:gd name="T19" fmla="*/ 26 h 34"/>
                  <a:gd name="T20" fmla="*/ 28 w 68"/>
                  <a:gd name="T21" fmla="*/ 30 h 34"/>
                  <a:gd name="T22" fmla="*/ 32 w 68"/>
                  <a:gd name="T23" fmla="*/ 30 h 34"/>
                  <a:gd name="T24" fmla="*/ 36 w 68"/>
                  <a:gd name="T25" fmla="*/ 33 h 34"/>
                  <a:gd name="T26" fmla="*/ 38 w 68"/>
                  <a:gd name="T27" fmla="*/ 33 h 34"/>
                  <a:gd name="T28" fmla="*/ 43 w 68"/>
                  <a:gd name="T29" fmla="*/ 33 h 34"/>
                  <a:gd name="T30" fmla="*/ 49 w 68"/>
                  <a:gd name="T31" fmla="*/ 33 h 34"/>
                  <a:gd name="T32" fmla="*/ 53 w 68"/>
                  <a:gd name="T33" fmla="*/ 33 h 34"/>
                  <a:gd name="T34" fmla="*/ 59 w 68"/>
                  <a:gd name="T35" fmla="*/ 31 h 34"/>
                  <a:gd name="T36" fmla="*/ 62 w 68"/>
                  <a:gd name="T37" fmla="*/ 30 h 34"/>
                  <a:gd name="T38" fmla="*/ 65 w 68"/>
                  <a:gd name="T39" fmla="*/ 30 h 34"/>
                  <a:gd name="T40" fmla="*/ 67 w 68"/>
                  <a:gd name="T41" fmla="*/ 30 h 34"/>
                  <a:gd name="T42" fmla="*/ 65 w 68"/>
                  <a:gd name="T43" fmla="*/ 19 h 34"/>
                  <a:gd name="T44" fmla="*/ 64 w 68"/>
                  <a:gd name="T45" fmla="*/ 15 h 34"/>
                  <a:gd name="T46" fmla="*/ 62 w 68"/>
                  <a:gd name="T47" fmla="*/ 11 h 34"/>
                  <a:gd name="T48" fmla="*/ 60 w 68"/>
                  <a:gd name="T49" fmla="*/ 8 h 34"/>
                  <a:gd name="T50" fmla="*/ 58 w 68"/>
                  <a:gd name="T51" fmla="*/ 5 h 34"/>
                  <a:gd name="T52" fmla="*/ 54 w 68"/>
                  <a:gd name="T53" fmla="*/ 2 h 34"/>
                  <a:gd name="T54" fmla="*/ 49 w 68"/>
                  <a:gd name="T55" fmla="*/ 1 h 34"/>
                  <a:gd name="T56" fmla="*/ 42 w 68"/>
                  <a:gd name="T57" fmla="*/ 0 h 34"/>
                  <a:gd name="T58" fmla="*/ 35 w 68"/>
                  <a:gd name="T59" fmla="*/ 0 h 34"/>
                  <a:gd name="T60" fmla="*/ 29 w 68"/>
                  <a:gd name="T61" fmla="*/ 1 h 34"/>
                  <a:gd name="T62" fmla="*/ 25 w 68"/>
                  <a:gd name="T63" fmla="*/ 2 h 34"/>
                  <a:gd name="T64" fmla="*/ 19 w 68"/>
                  <a:gd name="T65" fmla="*/ 4 h 34"/>
                  <a:gd name="T66" fmla="*/ 15 w 68"/>
                  <a:gd name="T67" fmla="*/ 6 h 34"/>
                  <a:gd name="T68" fmla="*/ 10 w 68"/>
                  <a:gd name="T69" fmla="*/ 9 h 34"/>
                  <a:gd name="T70" fmla="*/ 6 w 68"/>
                  <a:gd name="T71" fmla="*/ 12 h 34"/>
                  <a:gd name="T72" fmla="*/ 3 w 68"/>
                  <a:gd name="T73" fmla="*/ 16 h 34"/>
                  <a:gd name="T74" fmla="*/ 0 w 68"/>
                  <a:gd name="T75" fmla="*/ 23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4"/>
                  <a:gd name="T116" fmla="*/ 68 w 68"/>
                  <a:gd name="T117" fmla="*/ 34 h 3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4">
                    <a:moveTo>
                      <a:pt x="0" y="23"/>
                    </a:moveTo>
                    <a:lnTo>
                      <a:pt x="3" y="19"/>
                    </a:lnTo>
                    <a:lnTo>
                      <a:pt x="6" y="17"/>
                    </a:lnTo>
                    <a:lnTo>
                      <a:pt x="8" y="16"/>
                    </a:lnTo>
                    <a:lnTo>
                      <a:pt x="12" y="16"/>
                    </a:lnTo>
                    <a:lnTo>
                      <a:pt x="15" y="16"/>
                    </a:lnTo>
                    <a:lnTo>
                      <a:pt x="18" y="16"/>
                    </a:lnTo>
                    <a:lnTo>
                      <a:pt x="20" y="19"/>
                    </a:lnTo>
                    <a:lnTo>
                      <a:pt x="21" y="23"/>
                    </a:lnTo>
                    <a:lnTo>
                      <a:pt x="25" y="26"/>
                    </a:lnTo>
                    <a:lnTo>
                      <a:pt x="28" y="30"/>
                    </a:lnTo>
                    <a:lnTo>
                      <a:pt x="32" y="30"/>
                    </a:lnTo>
                    <a:lnTo>
                      <a:pt x="36" y="33"/>
                    </a:lnTo>
                    <a:lnTo>
                      <a:pt x="38" y="33"/>
                    </a:lnTo>
                    <a:lnTo>
                      <a:pt x="43" y="33"/>
                    </a:lnTo>
                    <a:lnTo>
                      <a:pt x="49" y="33"/>
                    </a:lnTo>
                    <a:lnTo>
                      <a:pt x="53" y="33"/>
                    </a:lnTo>
                    <a:lnTo>
                      <a:pt x="59" y="31"/>
                    </a:lnTo>
                    <a:lnTo>
                      <a:pt x="62" y="30"/>
                    </a:lnTo>
                    <a:lnTo>
                      <a:pt x="65" y="30"/>
                    </a:lnTo>
                    <a:lnTo>
                      <a:pt x="67" y="30"/>
                    </a:lnTo>
                    <a:lnTo>
                      <a:pt x="65" y="19"/>
                    </a:lnTo>
                    <a:lnTo>
                      <a:pt x="64" y="15"/>
                    </a:lnTo>
                    <a:lnTo>
                      <a:pt x="62" y="11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2"/>
                    </a:lnTo>
                    <a:lnTo>
                      <a:pt x="49" y="1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2"/>
                    </a:lnTo>
                    <a:lnTo>
                      <a:pt x="3" y="16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88" name="Freeform 236"/>
              <p:cNvSpPr>
                <a:spLocks/>
              </p:cNvSpPr>
              <p:nvPr/>
            </p:nvSpPr>
            <p:spPr bwMode="auto">
              <a:xfrm>
                <a:off x="1208" y="1310"/>
                <a:ext cx="69" cy="29"/>
              </a:xfrm>
              <a:custGeom>
                <a:avLst/>
                <a:gdLst>
                  <a:gd name="T0" fmla="*/ 0 w 69"/>
                  <a:gd name="T1" fmla="*/ 15 h 29"/>
                  <a:gd name="T2" fmla="*/ 4 w 69"/>
                  <a:gd name="T3" fmla="*/ 12 h 29"/>
                  <a:gd name="T4" fmla="*/ 6 w 69"/>
                  <a:gd name="T5" fmla="*/ 10 h 29"/>
                  <a:gd name="T6" fmla="*/ 9 w 69"/>
                  <a:gd name="T7" fmla="*/ 8 h 29"/>
                  <a:gd name="T8" fmla="*/ 13 w 69"/>
                  <a:gd name="T9" fmla="*/ 8 h 29"/>
                  <a:gd name="T10" fmla="*/ 17 w 69"/>
                  <a:gd name="T11" fmla="*/ 8 h 29"/>
                  <a:gd name="T12" fmla="*/ 19 w 69"/>
                  <a:gd name="T13" fmla="*/ 8 h 29"/>
                  <a:gd name="T14" fmla="*/ 21 w 69"/>
                  <a:gd name="T15" fmla="*/ 12 h 29"/>
                  <a:gd name="T16" fmla="*/ 23 w 69"/>
                  <a:gd name="T17" fmla="*/ 15 h 29"/>
                  <a:gd name="T18" fmla="*/ 26 w 69"/>
                  <a:gd name="T19" fmla="*/ 19 h 29"/>
                  <a:gd name="T20" fmla="*/ 29 w 69"/>
                  <a:gd name="T21" fmla="*/ 24 h 29"/>
                  <a:gd name="T22" fmla="*/ 34 w 69"/>
                  <a:gd name="T23" fmla="*/ 24 h 29"/>
                  <a:gd name="T24" fmla="*/ 37 w 69"/>
                  <a:gd name="T25" fmla="*/ 28 h 29"/>
                  <a:gd name="T26" fmla="*/ 40 w 69"/>
                  <a:gd name="T27" fmla="*/ 28 h 29"/>
                  <a:gd name="T28" fmla="*/ 44 w 69"/>
                  <a:gd name="T29" fmla="*/ 28 h 29"/>
                  <a:gd name="T30" fmla="*/ 51 w 69"/>
                  <a:gd name="T31" fmla="*/ 28 h 29"/>
                  <a:gd name="T32" fmla="*/ 54 w 69"/>
                  <a:gd name="T33" fmla="*/ 28 h 29"/>
                  <a:gd name="T34" fmla="*/ 59 w 69"/>
                  <a:gd name="T35" fmla="*/ 26 h 29"/>
                  <a:gd name="T36" fmla="*/ 63 w 69"/>
                  <a:gd name="T37" fmla="*/ 24 h 29"/>
                  <a:gd name="T38" fmla="*/ 66 w 69"/>
                  <a:gd name="T39" fmla="*/ 24 h 29"/>
                  <a:gd name="T40" fmla="*/ 68 w 69"/>
                  <a:gd name="T41" fmla="*/ 24 h 29"/>
                  <a:gd name="T42" fmla="*/ 65 w 69"/>
                  <a:gd name="T43" fmla="*/ 21 h 29"/>
                  <a:gd name="T44" fmla="*/ 64 w 69"/>
                  <a:gd name="T45" fmla="*/ 19 h 29"/>
                  <a:gd name="T46" fmla="*/ 61 w 69"/>
                  <a:gd name="T47" fmla="*/ 15 h 29"/>
                  <a:gd name="T48" fmla="*/ 58 w 69"/>
                  <a:gd name="T49" fmla="*/ 12 h 29"/>
                  <a:gd name="T50" fmla="*/ 53 w 69"/>
                  <a:gd name="T51" fmla="*/ 8 h 29"/>
                  <a:gd name="T52" fmla="*/ 49 w 69"/>
                  <a:gd name="T53" fmla="*/ 5 h 29"/>
                  <a:gd name="T54" fmla="*/ 44 w 69"/>
                  <a:gd name="T55" fmla="*/ 3 h 29"/>
                  <a:gd name="T56" fmla="*/ 40 w 69"/>
                  <a:gd name="T57" fmla="*/ 3 h 29"/>
                  <a:gd name="T58" fmla="*/ 35 w 69"/>
                  <a:gd name="T59" fmla="*/ 1 h 29"/>
                  <a:gd name="T60" fmla="*/ 29 w 69"/>
                  <a:gd name="T61" fmla="*/ 1 h 29"/>
                  <a:gd name="T62" fmla="*/ 23 w 69"/>
                  <a:gd name="T63" fmla="*/ 0 h 29"/>
                  <a:gd name="T64" fmla="*/ 17 w 69"/>
                  <a:gd name="T65" fmla="*/ 1 h 29"/>
                  <a:gd name="T66" fmla="*/ 13 w 69"/>
                  <a:gd name="T67" fmla="*/ 3 h 29"/>
                  <a:gd name="T68" fmla="*/ 8 w 69"/>
                  <a:gd name="T69" fmla="*/ 7 h 29"/>
                  <a:gd name="T70" fmla="*/ 6 w 69"/>
                  <a:gd name="T71" fmla="*/ 8 h 29"/>
                  <a:gd name="T72" fmla="*/ 0 w 69"/>
                  <a:gd name="T73" fmla="*/ 15 h 2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9"/>
                  <a:gd name="T112" fmla="*/ 0 h 29"/>
                  <a:gd name="T113" fmla="*/ 69 w 69"/>
                  <a:gd name="T114" fmla="*/ 29 h 2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9" h="29">
                    <a:moveTo>
                      <a:pt x="0" y="15"/>
                    </a:moveTo>
                    <a:lnTo>
                      <a:pt x="4" y="12"/>
                    </a:lnTo>
                    <a:lnTo>
                      <a:pt x="6" y="10"/>
                    </a:lnTo>
                    <a:lnTo>
                      <a:pt x="9" y="8"/>
                    </a:lnTo>
                    <a:lnTo>
                      <a:pt x="13" y="8"/>
                    </a:lnTo>
                    <a:lnTo>
                      <a:pt x="17" y="8"/>
                    </a:lnTo>
                    <a:lnTo>
                      <a:pt x="19" y="8"/>
                    </a:lnTo>
                    <a:lnTo>
                      <a:pt x="21" y="12"/>
                    </a:lnTo>
                    <a:lnTo>
                      <a:pt x="23" y="15"/>
                    </a:lnTo>
                    <a:lnTo>
                      <a:pt x="26" y="19"/>
                    </a:lnTo>
                    <a:lnTo>
                      <a:pt x="29" y="24"/>
                    </a:lnTo>
                    <a:lnTo>
                      <a:pt x="34" y="24"/>
                    </a:lnTo>
                    <a:lnTo>
                      <a:pt x="37" y="28"/>
                    </a:lnTo>
                    <a:lnTo>
                      <a:pt x="40" y="28"/>
                    </a:lnTo>
                    <a:lnTo>
                      <a:pt x="44" y="28"/>
                    </a:lnTo>
                    <a:lnTo>
                      <a:pt x="51" y="28"/>
                    </a:lnTo>
                    <a:lnTo>
                      <a:pt x="54" y="28"/>
                    </a:lnTo>
                    <a:lnTo>
                      <a:pt x="59" y="26"/>
                    </a:lnTo>
                    <a:lnTo>
                      <a:pt x="63" y="24"/>
                    </a:lnTo>
                    <a:lnTo>
                      <a:pt x="66" y="24"/>
                    </a:lnTo>
                    <a:lnTo>
                      <a:pt x="68" y="24"/>
                    </a:lnTo>
                    <a:lnTo>
                      <a:pt x="65" y="21"/>
                    </a:lnTo>
                    <a:lnTo>
                      <a:pt x="64" y="19"/>
                    </a:lnTo>
                    <a:lnTo>
                      <a:pt x="61" y="15"/>
                    </a:lnTo>
                    <a:lnTo>
                      <a:pt x="58" y="12"/>
                    </a:lnTo>
                    <a:lnTo>
                      <a:pt x="53" y="8"/>
                    </a:lnTo>
                    <a:lnTo>
                      <a:pt x="49" y="5"/>
                    </a:lnTo>
                    <a:lnTo>
                      <a:pt x="44" y="3"/>
                    </a:lnTo>
                    <a:lnTo>
                      <a:pt x="40" y="3"/>
                    </a:lnTo>
                    <a:lnTo>
                      <a:pt x="35" y="1"/>
                    </a:lnTo>
                    <a:lnTo>
                      <a:pt x="29" y="1"/>
                    </a:lnTo>
                    <a:lnTo>
                      <a:pt x="23" y="0"/>
                    </a:lnTo>
                    <a:lnTo>
                      <a:pt x="17" y="1"/>
                    </a:lnTo>
                    <a:lnTo>
                      <a:pt x="13" y="3"/>
                    </a:lnTo>
                    <a:lnTo>
                      <a:pt x="8" y="7"/>
                    </a:lnTo>
                    <a:lnTo>
                      <a:pt x="6" y="8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24" name="Group 237"/>
            <p:cNvGrpSpPr>
              <a:grpSpLocks/>
            </p:cNvGrpSpPr>
            <p:nvPr/>
          </p:nvGrpSpPr>
          <p:grpSpPr bwMode="auto">
            <a:xfrm>
              <a:off x="1183" y="1342"/>
              <a:ext cx="184" cy="189"/>
              <a:chOff x="1183" y="1342"/>
              <a:chExt cx="184" cy="189"/>
            </a:xfrm>
          </p:grpSpPr>
          <p:sp>
            <p:nvSpPr>
              <p:cNvPr id="18785" name="Freeform 238"/>
              <p:cNvSpPr>
                <a:spLocks/>
              </p:cNvSpPr>
              <p:nvPr/>
            </p:nvSpPr>
            <p:spPr bwMode="auto">
              <a:xfrm>
                <a:off x="1251" y="1502"/>
                <a:ext cx="39" cy="29"/>
              </a:xfrm>
              <a:custGeom>
                <a:avLst/>
                <a:gdLst>
                  <a:gd name="T0" fmla="*/ 16 w 39"/>
                  <a:gd name="T1" fmla="*/ 0 h 29"/>
                  <a:gd name="T2" fmla="*/ 15 w 39"/>
                  <a:gd name="T3" fmla="*/ 10 h 29"/>
                  <a:gd name="T4" fmla="*/ 15 w 39"/>
                  <a:gd name="T5" fmla="*/ 12 h 29"/>
                  <a:gd name="T6" fmla="*/ 15 w 39"/>
                  <a:gd name="T7" fmla="*/ 17 h 29"/>
                  <a:gd name="T8" fmla="*/ 13 w 39"/>
                  <a:gd name="T9" fmla="*/ 19 h 29"/>
                  <a:gd name="T10" fmla="*/ 11 w 39"/>
                  <a:gd name="T11" fmla="*/ 21 h 29"/>
                  <a:gd name="T12" fmla="*/ 9 w 39"/>
                  <a:gd name="T13" fmla="*/ 21 h 29"/>
                  <a:gd name="T14" fmla="*/ 7 w 39"/>
                  <a:gd name="T15" fmla="*/ 21 h 29"/>
                  <a:gd name="T16" fmla="*/ 3 w 39"/>
                  <a:gd name="T17" fmla="*/ 23 h 29"/>
                  <a:gd name="T18" fmla="*/ 0 w 39"/>
                  <a:gd name="T19" fmla="*/ 25 h 29"/>
                  <a:gd name="T20" fmla="*/ 4 w 39"/>
                  <a:gd name="T21" fmla="*/ 25 h 29"/>
                  <a:gd name="T22" fmla="*/ 9 w 39"/>
                  <a:gd name="T23" fmla="*/ 25 h 29"/>
                  <a:gd name="T24" fmla="*/ 15 w 39"/>
                  <a:gd name="T25" fmla="*/ 25 h 29"/>
                  <a:gd name="T26" fmla="*/ 19 w 39"/>
                  <a:gd name="T27" fmla="*/ 25 h 29"/>
                  <a:gd name="T28" fmla="*/ 22 w 39"/>
                  <a:gd name="T29" fmla="*/ 25 h 29"/>
                  <a:gd name="T30" fmla="*/ 28 w 39"/>
                  <a:gd name="T31" fmla="*/ 28 h 29"/>
                  <a:gd name="T32" fmla="*/ 34 w 39"/>
                  <a:gd name="T33" fmla="*/ 25 h 29"/>
                  <a:gd name="T34" fmla="*/ 38 w 39"/>
                  <a:gd name="T35" fmla="*/ 25 h 29"/>
                  <a:gd name="T36" fmla="*/ 29 w 39"/>
                  <a:gd name="T37" fmla="*/ 23 h 29"/>
                  <a:gd name="T38" fmla="*/ 26 w 39"/>
                  <a:gd name="T39" fmla="*/ 21 h 29"/>
                  <a:gd name="T40" fmla="*/ 23 w 39"/>
                  <a:gd name="T41" fmla="*/ 21 h 29"/>
                  <a:gd name="T42" fmla="*/ 22 w 39"/>
                  <a:gd name="T43" fmla="*/ 19 h 29"/>
                  <a:gd name="T44" fmla="*/ 21 w 39"/>
                  <a:gd name="T45" fmla="*/ 17 h 29"/>
                  <a:gd name="T46" fmla="*/ 20 w 39"/>
                  <a:gd name="T47" fmla="*/ 15 h 29"/>
                  <a:gd name="T48" fmla="*/ 19 w 39"/>
                  <a:gd name="T49" fmla="*/ 12 h 29"/>
                  <a:gd name="T50" fmla="*/ 19 w 39"/>
                  <a:gd name="T51" fmla="*/ 10 h 29"/>
                  <a:gd name="T52" fmla="*/ 16 w 39"/>
                  <a:gd name="T53" fmla="*/ 0 h 2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9"/>
                  <a:gd name="T83" fmla="*/ 39 w 39"/>
                  <a:gd name="T84" fmla="*/ 29 h 2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9">
                    <a:moveTo>
                      <a:pt x="16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21"/>
                    </a:lnTo>
                    <a:lnTo>
                      <a:pt x="9" y="21"/>
                    </a:lnTo>
                    <a:lnTo>
                      <a:pt x="7" y="21"/>
                    </a:lnTo>
                    <a:lnTo>
                      <a:pt x="3" y="23"/>
                    </a:lnTo>
                    <a:lnTo>
                      <a:pt x="0" y="25"/>
                    </a:lnTo>
                    <a:lnTo>
                      <a:pt x="4" y="25"/>
                    </a:lnTo>
                    <a:lnTo>
                      <a:pt x="9" y="25"/>
                    </a:lnTo>
                    <a:lnTo>
                      <a:pt x="15" y="25"/>
                    </a:lnTo>
                    <a:lnTo>
                      <a:pt x="19" y="25"/>
                    </a:lnTo>
                    <a:lnTo>
                      <a:pt x="22" y="25"/>
                    </a:lnTo>
                    <a:lnTo>
                      <a:pt x="28" y="28"/>
                    </a:lnTo>
                    <a:lnTo>
                      <a:pt x="34" y="25"/>
                    </a:lnTo>
                    <a:lnTo>
                      <a:pt x="38" y="25"/>
                    </a:lnTo>
                    <a:lnTo>
                      <a:pt x="29" y="23"/>
                    </a:lnTo>
                    <a:lnTo>
                      <a:pt x="26" y="21"/>
                    </a:lnTo>
                    <a:lnTo>
                      <a:pt x="23" y="21"/>
                    </a:lnTo>
                    <a:lnTo>
                      <a:pt x="22" y="19"/>
                    </a:lnTo>
                    <a:lnTo>
                      <a:pt x="21" y="17"/>
                    </a:lnTo>
                    <a:lnTo>
                      <a:pt x="20" y="15"/>
                    </a:lnTo>
                    <a:lnTo>
                      <a:pt x="19" y="12"/>
                    </a:lnTo>
                    <a:lnTo>
                      <a:pt x="19" y="10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86" name="Freeform 239"/>
              <p:cNvSpPr>
                <a:spLocks/>
              </p:cNvSpPr>
              <p:nvPr/>
            </p:nvSpPr>
            <p:spPr bwMode="auto">
              <a:xfrm>
                <a:off x="1183" y="1342"/>
                <a:ext cx="184" cy="187"/>
              </a:xfrm>
              <a:custGeom>
                <a:avLst/>
                <a:gdLst>
                  <a:gd name="T0" fmla="*/ 98 w 184"/>
                  <a:gd name="T1" fmla="*/ 18 h 187"/>
                  <a:gd name="T2" fmla="*/ 107 w 184"/>
                  <a:gd name="T3" fmla="*/ 14 h 187"/>
                  <a:gd name="T4" fmla="*/ 113 w 184"/>
                  <a:gd name="T5" fmla="*/ 7 h 187"/>
                  <a:gd name="T6" fmla="*/ 120 w 184"/>
                  <a:gd name="T7" fmla="*/ 2 h 187"/>
                  <a:gd name="T8" fmla="*/ 127 w 184"/>
                  <a:gd name="T9" fmla="*/ 1 h 187"/>
                  <a:gd name="T10" fmla="*/ 136 w 184"/>
                  <a:gd name="T11" fmla="*/ 0 h 187"/>
                  <a:gd name="T12" fmla="*/ 145 w 184"/>
                  <a:gd name="T13" fmla="*/ 1 h 187"/>
                  <a:gd name="T14" fmla="*/ 154 w 184"/>
                  <a:gd name="T15" fmla="*/ 5 h 187"/>
                  <a:gd name="T16" fmla="*/ 162 w 184"/>
                  <a:gd name="T17" fmla="*/ 10 h 187"/>
                  <a:gd name="T18" fmla="*/ 168 w 184"/>
                  <a:gd name="T19" fmla="*/ 17 h 187"/>
                  <a:gd name="T20" fmla="*/ 174 w 184"/>
                  <a:gd name="T21" fmla="*/ 25 h 187"/>
                  <a:gd name="T22" fmla="*/ 178 w 184"/>
                  <a:gd name="T23" fmla="*/ 35 h 187"/>
                  <a:gd name="T24" fmla="*/ 181 w 184"/>
                  <a:gd name="T25" fmla="*/ 45 h 187"/>
                  <a:gd name="T26" fmla="*/ 183 w 184"/>
                  <a:gd name="T27" fmla="*/ 57 h 187"/>
                  <a:gd name="T28" fmla="*/ 183 w 184"/>
                  <a:gd name="T29" fmla="*/ 69 h 187"/>
                  <a:gd name="T30" fmla="*/ 181 w 184"/>
                  <a:gd name="T31" fmla="*/ 83 h 187"/>
                  <a:gd name="T32" fmla="*/ 179 w 184"/>
                  <a:gd name="T33" fmla="*/ 94 h 187"/>
                  <a:gd name="T34" fmla="*/ 175 w 184"/>
                  <a:gd name="T35" fmla="*/ 104 h 187"/>
                  <a:gd name="T36" fmla="*/ 172 w 184"/>
                  <a:gd name="T37" fmla="*/ 115 h 187"/>
                  <a:gd name="T38" fmla="*/ 166 w 184"/>
                  <a:gd name="T39" fmla="*/ 127 h 187"/>
                  <a:gd name="T40" fmla="*/ 160 w 184"/>
                  <a:gd name="T41" fmla="*/ 136 h 187"/>
                  <a:gd name="T42" fmla="*/ 152 w 184"/>
                  <a:gd name="T43" fmla="*/ 146 h 187"/>
                  <a:gd name="T44" fmla="*/ 144 w 184"/>
                  <a:gd name="T45" fmla="*/ 158 h 187"/>
                  <a:gd name="T46" fmla="*/ 134 w 184"/>
                  <a:gd name="T47" fmla="*/ 170 h 187"/>
                  <a:gd name="T48" fmla="*/ 119 w 184"/>
                  <a:gd name="T49" fmla="*/ 182 h 187"/>
                  <a:gd name="T50" fmla="*/ 103 w 184"/>
                  <a:gd name="T51" fmla="*/ 186 h 187"/>
                  <a:gd name="T52" fmla="*/ 93 w 184"/>
                  <a:gd name="T53" fmla="*/ 186 h 187"/>
                  <a:gd name="T54" fmla="*/ 84 w 184"/>
                  <a:gd name="T55" fmla="*/ 183 h 187"/>
                  <a:gd name="T56" fmla="*/ 74 w 184"/>
                  <a:gd name="T57" fmla="*/ 184 h 187"/>
                  <a:gd name="T58" fmla="*/ 63 w 184"/>
                  <a:gd name="T59" fmla="*/ 183 h 187"/>
                  <a:gd name="T60" fmla="*/ 55 w 184"/>
                  <a:gd name="T61" fmla="*/ 179 h 187"/>
                  <a:gd name="T62" fmla="*/ 37 w 184"/>
                  <a:gd name="T63" fmla="*/ 155 h 187"/>
                  <a:gd name="T64" fmla="*/ 28 w 184"/>
                  <a:gd name="T65" fmla="*/ 143 h 187"/>
                  <a:gd name="T66" fmla="*/ 22 w 184"/>
                  <a:gd name="T67" fmla="*/ 132 h 187"/>
                  <a:gd name="T68" fmla="*/ 15 w 184"/>
                  <a:gd name="T69" fmla="*/ 122 h 187"/>
                  <a:gd name="T70" fmla="*/ 9 w 184"/>
                  <a:gd name="T71" fmla="*/ 111 h 187"/>
                  <a:gd name="T72" fmla="*/ 4 w 184"/>
                  <a:gd name="T73" fmla="*/ 99 h 187"/>
                  <a:gd name="T74" fmla="*/ 2 w 184"/>
                  <a:gd name="T75" fmla="*/ 89 h 187"/>
                  <a:gd name="T76" fmla="*/ 1 w 184"/>
                  <a:gd name="T77" fmla="*/ 78 h 187"/>
                  <a:gd name="T78" fmla="*/ 1 w 184"/>
                  <a:gd name="T79" fmla="*/ 66 h 187"/>
                  <a:gd name="T80" fmla="*/ 2 w 184"/>
                  <a:gd name="T81" fmla="*/ 54 h 187"/>
                  <a:gd name="T82" fmla="*/ 4 w 184"/>
                  <a:gd name="T83" fmla="*/ 42 h 187"/>
                  <a:gd name="T84" fmla="*/ 8 w 184"/>
                  <a:gd name="T85" fmla="*/ 31 h 187"/>
                  <a:gd name="T86" fmla="*/ 14 w 184"/>
                  <a:gd name="T87" fmla="*/ 23 h 187"/>
                  <a:gd name="T88" fmla="*/ 21 w 184"/>
                  <a:gd name="T89" fmla="*/ 14 h 187"/>
                  <a:gd name="T90" fmla="*/ 31 w 184"/>
                  <a:gd name="T91" fmla="*/ 7 h 187"/>
                  <a:gd name="T92" fmla="*/ 40 w 184"/>
                  <a:gd name="T93" fmla="*/ 2 h 187"/>
                  <a:gd name="T94" fmla="*/ 50 w 184"/>
                  <a:gd name="T95" fmla="*/ 0 h 187"/>
                  <a:gd name="T96" fmla="*/ 60 w 184"/>
                  <a:gd name="T97" fmla="*/ 1 h 187"/>
                  <a:gd name="T98" fmla="*/ 68 w 184"/>
                  <a:gd name="T99" fmla="*/ 3 h 187"/>
                  <a:gd name="T100" fmla="*/ 74 w 184"/>
                  <a:gd name="T101" fmla="*/ 7 h 187"/>
                  <a:gd name="T102" fmla="*/ 80 w 184"/>
                  <a:gd name="T103" fmla="*/ 14 h 187"/>
                  <a:gd name="T104" fmla="*/ 87 w 184"/>
                  <a:gd name="T105" fmla="*/ 18 h 18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4"/>
                  <a:gd name="T160" fmla="*/ 0 h 187"/>
                  <a:gd name="T161" fmla="*/ 184 w 184"/>
                  <a:gd name="T162" fmla="*/ 187 h 18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4" h="187">
                    <a:moveTo>
                      <a:pt x="92" y="19"/>
                    </a:moveTo>
                    <a:lnTo>
                      <a:pt x="98" y="18"/>
                    </a:lnTo>
                    <a:lnTo>
                      <a:pt x="103" y="17"/>
                    </a:lnTo>
                    <a:lnTo>
                      <a:pt x="107" y="14"/>
                    </a:lnTo>
                    <a:lnTo>
                      <a:pt x="110" y="10"/>
                    </a:lnTo>
                    <a:lnTo>
                      <a:pt x="113" y="7"/>
                    </a:lnTo>
                    <a:lnTo>
                      <a:pt x="117" y="3"/>
                    </a:lnTo>
                    <a:lnTo>
                      <a:pt x="120" y="2"/>
                    </a:lnTo>
                    <a:lnTo>
                      <a:pt x="124" y="1"/>
                    </a:lnTo>
                    <a:lnTo>
                      <a:pt x="127" y="1"/>
                    </a:lnTo>
                    <a:lnTo>
                      <a:pt x="132" y="0"/>
                    </a:lnTo>
                    <a:lnTo>
                      <a:pt x="136" y="0"/>
                    </a:lnTo>
                    <a:lnTo>
                      <a:pt x="140" y="1"/>
                    </a:lnTo>
                    <a:lnTo>
                      <a:pt x="145" y="1"/>
                    </a:lnTo>
                    <a:lnTo>
                      <a:pt x="150" y="2"/>
                    </a:lnTo>
                    <a:lnTo>
                      <a:pt x="154" y="5"/>
                    </a:lnTo>
                    <a:lnTo>
                      <a:pt x="157" y="6"/>
                    </a:lnTo>
                    <a:lnTo>
                      <a:pt x="162" y="10"/>
                    </a:lnTo>
                    <a:lnTo>
                      <a:pt x="166" y="13"/>
                    </a:lnTo>
                    <a:lnTo>
                      <a:pt x="168" y="17"/>
                    </a:lnTo>
                    <a:lnTo>
                      <a:pt x="170" y="21"/>
                    </a:lnTo>
                    <a:lnTo>
                      <a:pt x="174" y="25"/>
                    </a:lnTo>
                    <a:lnTo>
                      <a:pt x="176" y="30"/>
                    </a:lnTo>
                    <a:lnTo>
                      <a:pt x="178" y="35"/>
                    </a:lnTo>
                    <a:lnTo>
                      <a:pt x="179" y="39"/>
                    </a:lnTo>
                    <a:lnTo>
                      <a:pt x="181" y="45"/>
                    </a:lnTo>
                    <a:lnTo>
                      <a:pt x="181" y="50"/>
                    </a:lnTo>
                    <a:lnTo>
                      <a:pt x="183" y="57"/>
                    </a:lnTo>
                    <a:lnTo>
                      <a:pt x="183" y="61"/>
                    </a:lnTo>
                    <a:lnTo>
                      <a:pt x="183" y="69"/>
                    </a:lnTo>
                    <a:lnTo>
                      <a:pt x="181" y="77"/>
                    </a:lnTo>
                    <a:lnTo>
                      <a:pt x="181" y="83"/>
                    </a:lnTo>
                    <a:lnTo>
                      <a:pt x="180" y="90"/>
                    </a:lnTo>
                    <a:lnTo>
                      <a:pt x="179" y="94"/>
                    </a:lnTo>
                    <a:lnTo>
                      <a:pt x="178" y="99"/>
                    </a:lnTo>
                    <a:lnTo>
                      <a:pt x="175" y="104"/>
                    </a:lnTo>
                    <a:lnTo>
                      <a:pt x="174" y="110"/>
                    </a:lnTo>
                    <a:lnTo>
                      <a:pt x="172" y="115"/>
                    </a:lnTo>
                    <a:lnTo>
                      <a:pt x="169" y="122"/>
                    </a:lnTo>
                    <a:lnTo>
                      <a:pt x="166" y="127"/>
                    </a:lnTo>
                    <a:lnTo>
                      <a:pt x="163" y="132"/>
                    </a:lnTo>
                    <a:lnTo>
                      <a:pt x="160" y="136"/>
                    </a:lnTo>
                    <a:lnTo>
                      <a:pt x="157" y="140"/>
                    </a:lnTo>
                    <a:lnTo>
                      <a:pt x="152" y="146"/>
                    </a:lnTo>
                    <a:lnTo>
                      <a:pt x="149" y="152"/>
                    </a:lnTo>
                    <a:lnTo>
                      <a:pt x="144" y="158"/>
                    </a:lnTo>
                    <a:lnTo>
                      <a:pt x="140" y="163"/>
                    </a:lnTo>
                    <a:lnTo>
                      <a:pt x="134" y="170"/>
                    </a:lnTo>
                    <a:lnTo>
                      <a:pt x="128" y="176"/>
                    </a:lnTo>
                    <a:lnTo>
                      <a:pt x="119" y="182"/>
                    </a:lnTo>
                    <a:lnTo>
                      <a:pt x="110" y="186"/>
                    </a:lnTo>
                    <a:lnTo>
                      <a:pt x="103" y="186"/>
                    </a:lnTo>
                    <a:lnTo>
                      <a:pt x="98" y="186"/>
                    </a:lnTo>
                    <a:lnTo>
                      <a:pt x="93" y="186"/>
                    </a:lnTo>
                    <a:lnTo>
                      <a:pt x="89" y="184"/>
                    </a:lnTo>
                    <a:lnTo>
                      <a:pt x="84" y="183"/>
                    </a:lnTo>
                    <a:lnTo>
                      <a:pt x="80" y="183"/>
                    </a:lnTo>
                    <a:lnTo>
                      <a:pt x="74" y="184"/>
                    </a:lnTo>
                    <a:lnTo>
                      <a:pt x="67" y="184"/>
                    </a:lnTo>
                    <a:lnTo>
                      <a:pt x="63" y="183"/>
                    </a:lnTo>
                    <a:lnTo>
                      <a:pt x="58" y="180"/>
                    </a:lnTo>
                    <a:lnTo>
                      <a:pt x="55" y="179"/>
                    </a:lnTo>
                    <a:lnTo>
                      <a:pt x="49" y="172"/>
                    </a:lnTo>
                    <a:lnTo>
                      <a:pt x="37" y="155"/>
                    </a:lnTo>
                    <a:lnTo>
                      <a:pt x="32" y="148"/>
                    </a:lnTo>
                    <a:lnTo>
                      <a:pt x="28" y="143"/>
                    </a:lnTo>
                    <a:lnTo>
                      <a:pt x="25" y="138"/>
                    </a:lnTo>
                    <a:lnTo>
                      <a:pt x="22" y="132"/>
                    </a:lnTo>
                    <a:lnTo>
                      <a:pt x="19" y="128"/>
                    </a:lnTo>
                    <a:lnTo>
                      <a:pt x="15" y="122"/>
                    </a:lnTo>
                    <a:lnTo>
                      <a:pt x="10" y="116"/>
                    </a:lnTo>
                    <a:lnTo>
                      <a:pt x="9" y="111"/>
                    </a:lnTo>
                    <a:lnTo>
                      <a:pt x="8" y="106"/>
                    </a:lnTo>
                    <a:lnTo>
                      <a:pt x="4" y="99"/>
                    </a:lnTo>
                    <a:lnTo>
                      <a:pt x="3" y="93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0" y="2"/>
                    </a:lnTo>
                    <a:lnTo>
                      <a:pt x="45" y="1"/>
                    </a:lnTo>
                    <a:lnTo>
                      <a:pt x="50" y="0"/>
                    </a:lnTo>
                    <a:lnTo>
                      <a:pt x="54" y="0"/>
                    </a:lnTo>
                    <a:lnTo>
                      <a:pt x="60" y="1"/>
                    </a:lnTo>
                    <a:lnTo>
                      <a:pt x="65" y="2"/>
                    </a:lnTo>
                    <a:lnTo>
                      <a:pt x="68" y="3"/>
                    </a:lnTo>
                    <a:lnTo>
                      <a:pt x="71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0" y="14"/>
                    </a:lnTo>
                    <a:lnTo>
                      <a:pt x="84" y="17"/>
                    </a:lnTo>
                    <a:lnTo>
                      <a:pt x="87" y="18"/>
                    </a:lnTo>
                    <a:lnTo>
                      <a:pt x="92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25" name="Group 240"/>
            <p:cNvGrpSpPr>
              <a:grpSpLocks/>
            </p:cNvGrpSpPr>
            <p:nvPr/>
          </p:nvGrpSpPr>
          <p:grpSpPr bwMode="auto">
            <a:xfrm>
              <a:off x="1252" y="1328"/>
              <a:ext cx="55" cy="56"/>
              <a:chOff x="1252" y="1328"/>
              <a:chExt cx="55" cy="56"/>
            </a:xfrm>
          </p:grpSpPr>
          <p:sp>
            <p:nvSpPr>
              <p:cNvPr id="18780" name="Freeform 241"/>
              <p:cNvSpPr>
                <a:spLocks/>
              </p:cNvSpPr>
              <p:nvPr/>
            </p:nvSpPr>
            <p:spPr bwMode="auto">
              <a:xfrm>
                <a:off x="1260" y="1358"/>
                <a:ext cx="25" cy="26"/>
              </a:xfrm>
              <a:custGeom>
                <a:avLst/>
                <a:gdLst>
                  <a:gd name="T0" fmla="*/ 13 w 25"/>
                  <a:gd name="T1" fmla="*/ 0 h 26"/>
                  <a:gd name="T2" fmla="*/ 17 w 25"/>
                  <a:gd name="T3" fmla="*/ 0 h 26"/>
                  <a:gd name="T4" fmla="*/ 20 w 25"/>
                  <a:gd name="T5" fmla="*/ 0 h 26"/>
                  <a:gd name="T6" fmla="*/ 24 w 25"/>
                  <a:gd name="T7" fmla="*/ 0 h 26"/>
                  <a:gd name="T8" fmla="*/ 18 w 25"/>
                  <a:gd name="T9" fmla="*/ 25 h 26"/>
                  <a:gd name="T10" fmla="*/ 16 w 25"/>
                  <a:gd name="T11" fmla="*/ 25 h 26"/>
                  <a:gd name="T12" fmla="*/ 12 w 25"/>
                  <a:gd name="T13" fmla="*/ 25 h 26"/>
                  <a:gd name="T14" fmla="*/ 10 w 25"/>
                  <a:gd name="T15" fmla="*/ 25 h 26"/>
                  <a:gd name="T16" fmla="*/ 6 w 25"/>
                  <a:gd name="T17" fmla="*/ 25 h 26"/>
                  <a:gd name="T18" fmla="*/ 2 w 25"/>
                  <a:gd name="T19" fmla="*/ 0 h 26"/>
                  <a:gd name="T20" fmla="*/ 0 w 25"/>
                  <a:gd name="T21" fmla="*/ 0 h 26"/>
                  <a:gd name="T22" fmla="*/ 5 w 25"/>
                  <a:gd name="T23" fmla="*/ 0 h 26"/>
                  <a:gd name="T24" fmla="*/ 8 w 25"/>
                  <a:gd name="T25" fmla="*/ 25 h 26"/>
                  <a:gd name="T26" fmla="*/ 11 w 25"/>
                  <a:gd name="T27" fmla="*/ 0 h 26"/>
                  <a:gd name="T28" fmla="*/ 13 w 25"/>
                  <a:gd name="T29" fmla="*/ 0 h 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5"/>
                  <a:gd name="T46" fmla="*/ 0 h 26"/>
                  <a:gd name="T47" fmla="*/ 25 w 25"/>
                  <a:gd name="T48" fmla="*/ 26 h 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5" h="26">
                    <a:moveTo>
                      <a:pt x="13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18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10" y="25"/>
                    </a:lnTo>
                    <a:lnTo>
                      <a:pt x="6" y="25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8" y="25"/>
                    </a:lnTo>
                    <a:lnTo>
                      <a:pt x="11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781" name="Group 242"/>
              <p:cNvGrpSpPr>
                <a:grpSpLocks/>
              </p:cNvGrpSpPr>
              <p:nvPr/>
            </p:nvGrpSpPr>
            <p:grpSpPr bwMode="auto">
              <a:xfrm>
                <a:off x="1271" y="1328"/>
                <a:ext cx="26" cy="32"/>
                <a:chOff x="1271" y="1328"/>
                <a:chExt cx="26" cy="32"/>
              </a:xfrm>
            </p:grpSpPr>
            <p:sp>
              <p:nvSpPr>
                <p:cNvPr id="18783" name="Freeform 243"/>
                <p:cNvSpPr>
                  <a:spLocks/>
                </p:cNvSpPr>
                <p:nvPr/>
              </p:nvSpPr>
              <p:spPr bwMode="auto">
                <a:xfrm>
                  <a:off x="1271" y="1328"/>
                  <a:ext cx="20" cy="32"/>
                </a:xfrm>
                <a:custGeom>
                  <a:avLst/>
                  <a:gdLst>
                    <a:gd name="T0" fmla="*/ 0 w 20"/>
                    <a:gd name="T1" fmla="*/ 29 h 32"/>
                    <a:gd name="T2" fmla="*/ 0 w 20"/>
                    <a:gd name="T3" fmla="*/ 25 h 32"/>
                    <a:gd name="T4" fmla="*/ 1 w 20"/>
                    <a:gd name="T5" fmla="*/ 20 h 32"/>
                    <a:gd name="T6" fmla="*/ 1 w 20"/>
                    <a:gd name="T7" fmla="*/ 15 h 32"/>
                    <a:gd name="T8" fmla="*/ 2 w 20"/>
                    <a:gd name="T9" fmla="*/ 11 h 32"/>
                    <a:gd name="T10" fmla="*/ 4 w 20"/>
                    <a:gd name="T11" fmla="*/ 7 h 32"/>
                    <a:gd name="T12" fmla="*/ 7 w 20"/>
                    <a:gd name="T13" fmla="*/ 3 h 32"/>
                    <a:gd name="T14" fmla="*/ 11 w 20"/>
                    <a:gd name="T15" fmla="*/ 0 h 32"/>
                    <a:gd name="T16" fmla="*/ 19 w 20"/>
                    <a:gd name="T17" fmla="*/ 3 h 32"/>
                    <a:gd name="T18" fmla="*/ 16 w 20"/>
                    <a:gd name="T19" fmla="*/ 7 h 32"/>
                    <a:gd name="T20" fmla="*/ 11 w 20"/>
                    <a:gd name="T21" fmla="*/ 11 h 32"/>
                    <a:gd name="T22" fmla="*/ 10 w 20"/>
                    <a:gd name="T23" fmla="*/ 15 h 32"/>
                    <a:gd name="T24" fmla="*/ 7 w 20"/>
                    <a:gd name="T25" fmla="*/ 20 h 32"/>
                    <a:gd name="T26" fmla="*/ 5 w 20"/>
                    <a:gd name="T27" fmla="*/ 25 h 32"/>
                    <a:gd name="T28" fmla="*/ 5 w 20"/>
                    <a:gd name="T29" fmla="*/ 31 h 32"/>
                    <a:gd name="T30" fmla="*/ 0 w 20"/>
                    <a:gd name="T31" fmla="*/ 29 h 3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2"/>
                    <a:gd name="T50" fmla="*/ 20 w 20"/>
                    <a:gd name="T51" fmla="*/ 32 h 3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2">
                      <a:moveTo>
                        <a:pt x="0" y="29"/>
                      </a:move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1" y="15"/>
                      </a:lnTo>
                      <a:lnTo>
                        <a:pt x="2" y="11"/>
                      </a:lnTo>
                      <a:lnTo>
                        <a:pt x="4" y="7"/>
                      </a:lnTo>
                      <a:lnTo>
                        <a:pt x="7" y="3"/>
                      </a:lnTo>
                      <a:lnTo>
                        <a:pt x="11" y="0"/>
                      </a:lnTo>
                      <a:lnTo>
                        <a:pt x="19" y="3"/>
                      </a:lnTo>
                      <a:lnTo>
                        <a:pt x="16" y="7"/>
                      </a:lnTo>
                      <a:lnTo>
                        <a:pt x="11" y="11"/>
                      </a:lnTo>
                      <a:lnTo>
                        <a:pt x="10" y="15"/>
                      </a:lnTo>
                      <a:lnTo>
                        <a:pt x="7" y="20"/>
                      </a:lnTo>
                      <a:lnTo>
                        <a:pt x="5" y="25"/>
                      </a:lnTo>
                      <a:lnTo>
                        <a:pt x="5" y="31"/>
                      </a:lnTo>
                      <a:lnTo>
                        <a:pt x="0" y="29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784" name="Freeform 244"/>
                <p:cNvSpPr>
                  <a:spLocks/>
                </p:cNvSpPr>
                <p:nvPr/>
              </p:nvSpPr>
              <p:spPr bwMode="auto">
                <a:xfrm>
                  <a:off x="1277" y="1332"/>
                  <a:ext cx="20" cy="27"/>
                </a:xfrm>
                <a:custGeom>
                  <a:avLst/>
                  <a:gdLst>
                    <a:gd name="T0" fmla="*/ 0 w 20"/>
                    <a:gd name="T1" fmla="*/ 26 h 27"/>
                    <a:gd name="T2" fmla="*/ 0 w 20"/>
                    <a:gd name="T3" fmla="*/ 23 h 27"/>
                    <a:gd name="T4" fmla="*/ 2 w 20"/>
                    <a:gd name="T5" fmla="*/ 18 h 27"/>
                    <a:gd name="T6" fmla="*/ 4 w 20"/>
                    <a:gd name="T7" fmla="*/ 13 h 27"/>
                    <a:gd name="T8" fmla="*/ 7 w 20"/>
                    <a:gd name="T9" fmla="*/ 9 h 27"/>
                    <a:gd name="T10" fmla="*/ 9 w 20"/>
                    <a:gd name="T11" fmla="*/ 5 h 27"/>
                    <a:gd name="T12" fmla="*/ 11 w 20"/>
                    <a:gd name="T13" fmla="*/ 2 h 27"/>
                    <a:gd name="T14" fmla="*/ 14 w 20"/>
                    <a:gd name="T15" fmla="*/ 0 h 27"/>
                    <a:gd name="T16" fmla="*/ 19 w 20"/>
                    <a:gd name="T17" fmla="*/ 1 h 27"/>
                    <a:gd name="T18" fmla="*/ 14 w 20"/>
                    <a:gd name="T19" fmla="*/ 3 h 27"/>
                    <a:gd name="T20" fmla="*/ 11 w 20"/>
                    <a:gd name="T21" fmla="*/ 7 h 27"/>
                    <a:gd name="T22" fmla="*/ 7 w 20"/>
                    <a:gd name="T23" fmla="*/ 11 h 27"/>
                    <a:gd name="T24" fmla="*/ 4 w 20"/>
                    <a:gd name="T25" fmla="*/ 16 h 27"/>
                    <a:gd name="T26" fmla="*/ 2 w 20"/>
                    <a:gd name="T27" fmla="*/ 20 h 27"/>
                    <a:gd name="T28" fmla="*/ 2 w 20"/>
                    <a:gd name="T29" fmla="*/ 26 h 27"/>
                    <a:gd name="T30" fmla="*/ 0 w 20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7"/>
                    <a:gd name="T50" fmla="*/ 20 w 20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7">
                      <a:moveTo>
                        <a:pt x="0" y="26"/>
                      </a:moveTo>
                      <a:lnTo>
                        <a:pt x="0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7" y="9"/>
                      </a:lnTo>
                      <a:lnTo>
                        <a:pt x="9" y="5"/>
                      </a:lnTo>
                      <a:lnTo>
                        <a:pt x="11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11" y="7"/>
                      </a:lnTo>
                      <a:lnTo>
                        <a:pt x="7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782" name="Freeform 245"/>
              <p:cNvSpPr>
                <a:spLocks/>
              </p:cNvSpPr>
              <p:nvPr/>
            </p:nvSpPr>
            <p:spPr bwMode="auto">
              <a:xfrm>
                <a:off x="1252" y="1348"/>
                <a:ext cx="55" cy="27"/>
              </a:xfrm>
              <a:custGeom>
                <a:avLst/>
                <a:gdLst>
                  <a:gd name="T0" fmla="*/ 0 w 55"/>
                  <a:gd name="T1" fmla="*/ 3 h 27"/>
                  <a:gd name="T2" fmla="*/ 2 w 55"/>
                  <a:gd name="T3" fmla="*/ 5 h 27"/>
                  <a:gd name="T4" fmla="*/ 7 w 55"/>
                  <a:gd name="T5" fmla="*/ 8 h 27"/>
                  <a:gd name="T6" fmla="*/ 9 w 55"/>
                  <a:gd name="T7" fmla="*/ 15 h 27"/>
                  <a:gd name="T8" fmla="*/ 14 w 55"/>
                  <a:gd name="T9" fmla="*/ 20 h 27"/>
                  <a:gd name="T10" fmla="*/ 16 w 55"/>
                  <a:gd name="T11" fmla="*/ 22 h 27"/>
                  <a:gd name="T12" fmla="*/ 21 w 55"/>
                  <a:gd name="T13" fmla="*/ 24 h 27"/>
                  <a:gd name="T14" fmla="*/ 24 w 55"/>
                  <a:gd name="T15" fmla="*/ 26 h 27"/>
                  <a:gd name="T16" fmla="*/ 27 w 55"/>
                  <a:gd name="T17" fmla="*/ 24 h 27"/>
                  <a:gd name="T18" fmla="*/ 31 w 55"/>
                  <a:gd name="T19" fmla="*/ 22 h 27"/>
                  <a:gd name="T20" fmla="*/ 34 w 55"/>
                  <a:gd name="T21" fmla="*/ 20 h 27"/>
                  <a:gd name="T22" fmla="*/ 36 w 55"/>
                  <a:gd name="T23" fmla="*/ 19 h 27"/>
                  <a:gd name="T24" fmla="*/ 39 w 55"/>
                  <a:gd name="T25" fmla="*/ 15 h 27"/>
                  <a:gd name="T26" fmla="*/ 40 w 55"/>
                  <a:gd name="T27" fmla="*/ 10 h 27"/>
                  <a:gd name="T28" fmla="*/ 44 w 55"/>
                  <a:gd name="T29" fmla="*/ 6 h 27"/>
                  <a:gd name="T30" fmla="*/ 46 w 55"/>
                  <a:gd name="T31" fmla="*/ 5 h 27"/>
                  <a:gd name="T32" fmla="*/ 49 w 55"/>
                  <a:gd name="T33" fmla="*/ 1 h 27"/>
                  <a:gd name="T34" fmla="*/ 51 w 55"/>
                  <a:gd name="T35" fmla="*/ 1 h 27"/>
                  <a:gd name="T36" fmla="*/ 54 w 55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5"/>
                  <a:gd name="T58" fmla="*/ 0 h 27"/>
                  <a:gd name="T59" fmla="*/ 55 w 55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5" h="27">
                    <a:moveTo>
                      <a:pt x="0" y="3"/>
                    </a:moveTo>
                    <a:lnTo>
                      <a:pt x="2" y="5"/>
                    </a:lnTo>
                    <a:lnTo>
                      <a:pt x="7" y="8"/>
                    </a:lnTo>
                    <a:lnTo>
                      <a:pt x="9" y="15"/>
                    </a:lnTo>
                    <a:lnTo>
                      <a:pt x="14" y="20"/>
                    </a:lnTo>
                    <a:lnTo>
                      <a:pt x="16" y="22"/>
                    </a:lnTo>
                    <a:lnTo>
                      <a:pt x="21" y="24"/>
                    </a:lnTo>
                    <a:lnTo>
                      <a:pt x="24" y="26"/>
                    </a:lnTo>
                    <a:lnTo>
                      <a:pt x="27" y="24"/>
                    </a:lnTo>
                    <a:lnTo>
                      <a:pt x="31" y="22"/>
                    </a:lnTo>
                    <a:lnTo>
                      <a:pt x="34" y="20"/>
                    </a:lnTo>
                    <a:lnTo>
                      <a:pt x="36" y="19"/>
                    </a:lnTo>
                    <a:lnTo>
                      <a:pt x="39" y="15"/>
                    </a:lnTo>
                    <a:lnTo>
                      <a:pt x="40" y="10"/>
                    </a:lnTo>
                    <a:lnTo>
                      <a:pt x="44" y="6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1" y="1"/>
                    </a:lnTo>
                    <a:lnTo>
                      <a:pt x="54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26" name="Freeform 246"/>
            <p:cNvSpPr>
              <a:spLocks/>
            </p:cNvSpPr>
            <p:nvPr/>
          </p:nvSpPr>
          <p:spPr bwMode="auto">
            <a:xfrm>
              <a:off x="1865" y="1315"/>
              <a:ext cx="185" cy="188"/>
            </a:xfrm>
            <a:custGeom>
              <a:avLst/>
              <a:gdLst>
                <a:gd name="T0" fmla="*/ 99 w 185"/>
                <a:gd name="T1" fmla="*/ 19 h 188"/>
                <a:gd name="T2" fmla="*/ 107 w 185"/>
                <a:gd name="T3" fmla="*/ 14 h 188"/>
                <a:gd name="T4" fmla="*/ 113 w 185"/>
                <a:gd name="T5" fmla="*/ 7 h 188"/>
                <a:gd name="T6" fmla="*/ 121 w 185"/>
                <a:gd name="T7" fmla="*/ 2 h 188"/>
                <a:gd name="T8" fmla="*/ 128 w 185"/>
                <a:gd name="T9" fmla="*/ 1 h 188"/>
                <a:gd name="T10" fmla="*/ 136 w 185"/>
                <a:gd name="T11" fmla="*/ 1 h 188"/>
                <a:gd name="T12" fmla="*/ 146 w 185"/>
                <a:gd name="T13" fmla="*/ 2 h 188"/>
                <a:gd name="T14" fmla="*/ 154 w 185"/>
                <a:gd name="T15" fmla="*/ 5 h 188"/>
                <a:gd name="T16" fmla="*/ 163 w 185"/>
                <a:gd name="T17" fmla="*/ 10 h 188"/>
                <a:gd name="T18" fmla="*/ 169 w 185"/>
                <a:gd name="T19" fmla="*/ 17 h 188"/>
                <a:gd name="T20" fmla="*/ 175 w 185"/>
                <a:gd name="T21" fmla="*/ 26 h 188"/>
                <a:gd name="T22" fmla="*/ 180 w 185"/>
                <a:gd name="T23" fmla="*/ 35 h 188"/>
                <a:gd name="T24" fmla="*/ 182 w 185"/>
                <a:gd name="T25" fmla="*/ 45 h 188"/>
                <a:gd name="T26" fmla="*/ 184 w 185"/>
                <a:gd name="T27" fmla="*/ 57 h 188"/>
                <a:gd name="T28" fmla="*/ 184 w 185"/>
                <a:gd name="T29" fmla="*/ 68 h 188"/>
                <a:gd name="T30" fmla="*/ 182 w 185"/>
                <a:gd name="T31" fmla="*/ 83 h 188"/>
                <a:gd name="T32" fmla="*/ 180 w 185"/>
                <a:gd name="T33" fmla="*/ 94 h 188"/>
                <a:gd name="T34" fmla="*/ 176 w 185"/>
                <a:gd name="T35" fmla="*/ 104 h 188"/>
                <a:gd name="T36" fmla="*/ 173 w 185"/>
                <a:gd name="T37" fmla="*/ 115 h 188"/>
                <a:gd name="T38" fmla="*/ 168 w 185"/>
                <a:gd name="T39" fmla="*/ 127 h 188"/>
                <a:gd name="T40" fmla="*/ 162 w 185"/>
                <a:gd name="T41" fmla="*/ 136 h 188"/>
                <a:gd name="T42" fmla="*/ 154 w 185"/>
                <a:gd name="T43" fmla="*/ 145 h 188"/>
                <a:gd name="T44" fmla="*/ 145 w 185"/>
                <a:gd name="T45" fmla="*/ 159 h 188"/>
                <a:gd name="T46" fmla="*/ 135 w 185"/>
                <a:gd name="T47" fmla="*/ 171 h 188"/>
                <a:gd name="T48" fmla="*/ 119 w 185"/>
                <a:gd name="T49" fmla="*/ 181 h 188"/>
                <a:gd name="T50" fmla="*/ 104 w 185"/>
                <a:gd name="T51" fmla="*/ 187 h 188"/>
                <a:gd name="T52" fmla="*/ 94 w 185"/>
                <a:gd name="T53" fmla="*/ 185 h 188"/>
                <a:gd name="T54" fmla="*/ 84 w 185"/>
                <a:gd name="T55" fmla="*/ 183 h 188"/>
                <a:gd name="T56" fmla="*/ 73 w 185"/>
                <a:gd name="T57" fmla="*/ 184 h 188"/>
                <a:gd name="T58" fmla="*/ 64 w 185"/>
                <a:gd name="T59" fmla="*/ 183 h 188"/>
                <a:gd name="T60" fmla="*/ 55 w 185"/>
                <a:gd name="T61" fmla="*/ 179 h 188"/>
                <a:gd name="T62" fmla="*/ 37 w 185"/>
                <a:gd name="T63" fmla="*/ 155 h 188"/>
                <a:gd name="T64" fmla="*/ 27 w 185"/>
                <a:gd name="T65" fmla="*/ 143 h 188"/>
                <a:gd name="T66" fmla="*/ 21 w 185"/>
                <a:gd name="T67" fmla="*/ 133 h 188"/>
                <a:gd name="T68" fmla="*/ 14 w 185"/>
                <a:gd name="T69" fmla="*/ 123 h 188"/>
                <a:gd name="T70" fmla="*/ 8 w 185"/>
                <a:gd name="T71" fmla="*/ 111 h 188"/>
                <a:gd name="T72" fmla="*/ 4 w 185"/>
                <a:gd name="T73" fmla="*/ 100 h 188"/>
                <a:gd name="T74" fmla="*/ 1 w 185"/>
                <a:gd name="T75" fmla="*/ 90 h 188"/>
                <a:gd name="T76" fmla="*/ 0 w 185"/>
                <a:gd name="T77" fmla="*/ 78 h 188"/>
                <a:gd name="T78" fmla="*/ 0 w 185"/>
                <a:gd name="T79" fmla="*/ 66 h 188"/>
                <a:gd name="T80" fmla="*/ 1 w 185"/>
                <a:gd name="T81" fmla="*/ 54 h 188"/>
                <a:gd name="T82" fmla="*/ 3 w 185"/>
                <a:gd name="T83" fmla="*/ 42 h 188"/>
                <a:gd name="T84" fmla="*/ 7 w 185"/>
                <a:gd name="T85" fmla="*/ 33 h 188"/>
                <a:gd name="T86" fmla="*/ 13 w 185"/>
                <a:gd name="T87" fmla="*/ 23 h 188"/>
                <a:gd name="T88" fmla="*/ 20 w 185"/>
                <a:gd name="T89" fmla="*/ 15 h 188"/>
                <a:gd name="T90" fmla="*/ 30 w 185"/>
                <a:gd name="T91" fmla="*/ 7 h 188"/>
                <a:gd name="T92" fmla="*/ 41 w 185"/>
                <a:gd name="T93" fmla="*/ 2 h 188"/>
                <a:gd name="T94" fmla="*/ 49 w 185"/>
                <a:gd name="T95" fmla="*/ 1 h 188"/>
                <a:gd name="T96" fmla="*/ 60 w 185"/>
                <a:gd name="T97" fmla="*/ 1 h 188"/>
                <a:gd name="T98" fmla="*/ 67 w 185"/>
                <a:gd name="T99" fmla="*/ 3 h 188"/>
                <a:gd name="T100" fmla="*/ 75 w 185"/>
                <a:gd name="T101" fmla="*/ 7 h 188"/>
                <a:gd name="T102" fmla="*/ 81 w 185"/>
                <a:gd name="T103" fmla="*/ 14 h 188"/>
                <a:gd name="T104" fmla="*/ 88 w 185"/>
                <a:gd name="T105" fmla="*/ 19 h 1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88"/>
                <a:gd name="T161" fmla="*/ 185 w 185"/>
                <a:gd name="T162" fmla="*/ 188 h 18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88">
                  <a:moveTo>
                    <a:pt x="93" y="21"/>
                  </a:moveTo>
                  <a:lnTo>
                    <a:pt x="99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1" y="11"/>
                  </a:lnTo>
                  <a:lnTo>
                    <a:pt x="113" y="7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4" y="5"/>
                  </a:lnTo>
                  <a:lnTo>
                    <a:pt x="158" y="7"/>
                  </a:lnTo>
                  <a:lnTo>
                    <a:pt x="163" y="10"/>
                  </a:lnTo>
                  <a:lnTo>
                    <a:pt x="167" y="13"/>
                  </a:lnTo>
                  <a:lnTo>
                    <a:pt x="169" y="17"/>
                  </a:lnTo>
                  <a:lnTo>
                    <a:pt x="173" y="21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5"/>
                  </a:lnTo>
                  <a:lnTo>
                    <a:pt x="181" y="39"/>
                  </a:lnTo>
                  <a:lnTo>
                    <a:pt x="182" y="45"/>
                  </a:lnTo>
                  <a:lnTo>
                    <a:pt x="184" y="50"/>
                  </a:lnTo>
                  <a:lnTo>
                    <a:pt x="184" y="57"/>
                  </a:lnTo>
                  <a:lnTo>
                    <a:pt x="184" y="61"/>
                  </a:lnTo>
                  <a:lnTo>
                    <a:pt x="184" y="68"/>
                  </a:lnTo>
                  <a:lnTo>
                    <a:pt x="184" y="76"/>
                  </a:lnTo>
                  <a:lnTo>
                    <a:pt x="182" y="83"/>
                  </a:lnTo>
                  <a:lnTo>
                    <a:pt x="181" y="90"/>
                  </a:lnTo>
                  <a:lnTo>
                    <a:pt x="180" y="94"/>
                  </a:lnTo>
                  <a:lnTo>
                    <a:pt x="179" y="99"/>
                  </a:lnTo>
                  <a:lnTo>
                    <a:pt x="176" y="104"/>
                  </a:lnTo>
                  <a:lnTo>
                    <a:pt x="175" y="110"/>
                  </a:lnTo>
                  <a:lnTo>
                    <a:pt x="173" y="115"/>
                  </a:lnTo>
                  <a:lnTo>
                    <a:pt x="170" y="122"/>
                  </a:lnTo>
                  <a:lnTo>
                    <a:pt x="168" y="127"/>
                  </a:lnTo>
                  <a:lnTo>
                    <a:pt x="164" y="132"/>
                  </a:lnTo>
                  <a:lnTo>
                    <a:pt x="162" y="136"/>
                  </a:lnTo>
                  <a:lnTo>
                    <a:pt x="158" y="140"/>
                  </a:lnTo>
                  <a:lnTo>
                    <a:pt x="154" y="145"/>
                  </a:lnTo>
                  <a:lnTo>
                    <a:pt x="150" y="152"/>
                  </a:lnTo>
                  <a:lnTo>
                    <a:pt x="145" y="159"/>
                  </a:lnTo>
                  <a:lnTo>
                    <a:pt x="141" y="164"/>
                  </a:lnTo>
                  <a:lnTo>
                    <a:pt x="135" y="171"/>
                  </a:lnTo>
                  <a:lnTo>
                    <a:pt x="129" y="176"/>
                  </a:lnTo>
                  <a:lnTo>
                    <a:pt x="119" y="181"/>
                  </a:lnTo>
                  <a:lnTo>
                    <a:pt x="111" y="185"/>
                  </a:lnTo>
                  <a:lnTo>
                    <a:pt x="104" y="187"/>
                  </a:lnTo>
                  <a:lnTo>
                    <a:pt x="99" y="187"/>
                  </a:lnTo>
                  <a:lnTo>
                    <a:pt x="94" y="185"/>
                  </a:lnTo>
                  <a:lnTo>
                    <a:pt x="89" y="184"/>
                  </a:lnTo>
                  <a:lnTo>
                    <a:pt x="84" y="183"/>
                  </a:lnTo>
                  <a:lnTo>
                    <a:pt x="81" y="183"/>
                  </a:lnTo>
                  <a:lnTo>
                    <a:pt x="73" y="184"/>
                  </a:lnTo>
                  <a:lnTo>
                    <a:pt x="67" y="184"/>
                  </a:lnTo>
                  <a:lnTo>
                    <a:pt x="64" y="183"/>
                  </a:lnTo>
                  <a:lnTo>
                    <a:pt x="58" y="180"/>
                  </a:lnTo>
                  <a:lnTo>
                    <a:pt x="55" y="179"/>
                  </a:lnTo>
                  <a:lnTo>
                    <a:pt x="49" y="172"/>
                  </a:lnTo>
                  <a:lnTo>
                    <a:pt x="37" y="155"/>
                  </a:lnTo>
                  <a:lnTo>
                    <a:pt x="32" y="148"/>
                  </a:lnTo>
                  <a:lnTo>
                    <a:pt x="27" y="143"/>
                  </a:lnTo>
                  <a:lnTo>
                    <a:pt x="25" y="137"/>
                  </a:lnTo>
                  <a:lnTo>
                    <a:pt x="21" y="133"/>
                  </a:lnTo>
                  <a:lnTo>
                    <a:pt x="18" y="128"/>
                  </a:lnTo>
                  <a:lnTo>
                    <a:pt x="14" y="123"/>
                  </a:lnTo>
                  <a:lnTo>
                    <a:pt x="10" y="116"/>
                  </a:lnTo>
                  <a:lnTo>
                    <a:pt x="8" y="111"/>
                  </a:lnTo>
                  <a:lnTo>
                    <a:pt x="7" y="107"/>
                  </a:lnTo>
                  <a:lnTo>
                    <a:pt x="4" y="100"/>
                  </a:lnTo>
                  <a:lnTo>
                    <a:pt x="2" y="94"/>
                  </a:lnTo>
                  <a:lnTo>
                    <a:pt x="1" y="90"/>
                  </a:lnTo>
                  <a:lnTo>
                    <a:pt x="0" y="84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5" y="7"/>
                  </a:lnTo>
                  <a:lnTo>
                    <a:pt x="77" y="11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8" y="19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27" name="Freeform 247"/>
            <p:cNvSpPr>
              <a:spLocks/>
            </p:cNvSpPr>
            <p:nvPr/>
          </p:nvSpPr>
          <p:spPr bwMode="auto">
            <a:xfrm>
              <a:off x="1869" y="1322"/>
              <a:ext cx="172" cy="173"/>
            </a:xfrm>
            <a:custGeom>
              <a:avLst/>
              <a:gdLst>
                <a:gd name="T0" fmla="*/ 92 w 172"/>
                <a:gd name="T1" fmla="*/ 17 h 173"/>
                <a:gd name="T2" fmla="*/ 99 w 172"/>
                <a:gd name="T3" fmla="*/ 13 h 173"/>
                <a:gd name="T4" fmla="*/ 105 w 172"/>
                <a:gd name="T5" fmla="*/ 6 h 173"/>
                <a:gd name="T6" fmla="*/ 112 w 172"/>
                <a:gd name="T7" fmla="*/ 2 h 173"/>
                <a:gd name="T8" fmla="*/ 118 w 172"/>
                <a:gd name="T9" fmla="*/ 0 h 173"/>
                <a:gd name="T10" fmla="*/ 127 w 172"/>
                <a:gd name="T11" fmla="*/ 0 h 173"/>
                <a:gd name="T12" fmla="*/ 135 w 172"/>
                <a:gd name="T13" fmla="*/ 1 h 173"/>
                <a:gd name="T14" fmla="*/ 144 w 172"/>
                <a:gd name="T15" fmla="*/ 3 h 173"/>
                <a:gd name="T16" fmla="*/ 152 w 172"/>
                <a:gd name="T17" fmla="*/ 9 h 173"/>
                <a:gd name="T18" fmla="*/ 157 w 172"/>
                <a:gd name="T19" fmla="*/ 15 h 173"/>
                <a:gd name="T20" fmla="*/ 162 w 172"/>
                <a:gd name="T21" fmla="*/ 22 h 173"/>
                <a:gd name="T22" fmla="*/ 167 w 172"/>
                <a:gd name="T23" fmla="*/ 31 h 173"/>
                <a:gd name="T24" fmla="*/ 169 w 172"/>
                <a:gd name="T25" fmla="*/ 42 h 173"/>
                <a:gd name="T26" fmla="*/ 171 w 172"/>
                <a:gd name="T27" fmla="*/ 51 h 173"/>
                <a:gd name="T28" fmla="*/ 171 w 172"/>
                <a:gd name="T29" fmla="*/ 63 h 173"/>
                <a:gd name="T30" fmla="*/ 169 w 172"/>
                <a:gd name="T31" fmla="*/ 76 h 173"/>
                <a:gd name="T32" fmla="*/ 167 w 172"/>
                <a:gd name="T33" fmla="*/ 86 h 173"/>
                <a:gd name="T34" fmla="*/ 163 w 172"/>
                <a:gd name="T35" fmla="*/ 97 h 173"/>
                <a:gd name="T36" fmla="*/ 160 w 172"/>
                <a:gd name="T37" fmla="*/ 107 h 173"/>
                <a:gd name="T38" fmla="*/ 156 w 172"/>
                <a:gd name="T39" fmla="*/ 118 h 173"/>
                <a:gd name="T40" fmla="*/ 150 w 172"/>
                <a:gd name="T41" fmla="*/ 126 h 173"/>
                <a:gd name="T42" fmla="*/ 143 w 172"/>
                <a:gd name="T43" fmla="*/ 135 h 173"/>
                <a:gd name="T44" fmla="*/ 134 w 172"/>
                <a:gd name="T45" fmla="*/ 147 h 173"/>
                <a:gd name="T46" fmla="*/ 127 w 172"/>
                <a:gd name="T47" fmla="*/ 157 h 173"/>
                <a:gd name="T48" fmla="*/ 111 w 172"/>
                <a:gd name="T49" fmla="*/ 168 h 173"/>
                <a:gd name="T50" fmla="*/ 97 w 172"/>
                <a:gd name="T51" fmla="*/ 172 h 173"/>
                <a:gd name="T52" fmla="*/ 87 w 172"/>
                <a:gd name="T53" fmla="*/ 172 h 173"/>
                <a:gd name="T54" fmla="*/ 78 w 172"/>
                <a:gd name="T55" fmla="*/ 169 h 173"/>
                <a:gd name="T56" fmla="*/ 69 w 172"/>
                <a:gd name="T57" fmla="*/ 170 h 173"/>
                <a:gd name="T58" fmla="*/ 59 w 172"/>
                <a:gd name="T59" fmla="*/ 169 h 173"/>
                <a:gd name="T60" fmla="*/ 50 w 172"/>
                <a:gd name="T61" fmla="*/ 165 h 173"/>
                <a:gd name="T62" fmla="*/ 35 w 172"/>
                <a:gd name="T63" fmla="*/ 144 h 173"/>
                <a:gd name="T64" fmla="*/ 25 w 172"/>
                <a:gd name="T65" fmla="*/ 132 h 173"/>
                <a:gd name="T66" fmla="*/ 20 w 172"/>
                <a:gd name="T67" fmla="*/ 123 h 173"/>
                <a:gd name="T68" fmla="*/ 14 w 172"/>
                <a:gd name="T69" fmla="*/ 114 h 173"/>
                <a:gd name="T70" fmla="*/ 8 w 172"/>
                <a:gd name="T71" fmla="*/ 103 h 173"/>
                <a:gd name="T72" fmla="*/ 3 w 172"/>
                <a:gd name="T73" fmla="*/ 91 h 173"/>
                <a:gd name="T74" fmla="*/ 1 w 172"/>
                <a:gd name="T75" fmla="*/ 82 h 173"/>
                <a:gd name="T76" fmla="*/ 0 w 172"/>
                <a:gd name="T77" fmla="*/ 72 h 173"/>
                <a:gd name="T78" fmla="*/ 0 w 172"/>
                <a:gd name="T79" fmla="*/ 60 h 173"/>
                <a:gd name="T80" fmla="*/ 1 w 172"/>
                <a:gd name="T81" fmla="*/ 49 h 173"/>
                <a:gd name="T82" fmla="*/ 3 w 172"/>
                <a:gd name="T83" fmla="*/ 39 h 173"/>
                <a:gd name="T84" fmla="*/ 7 w 172"/>
                <a:gd name="T85" fmla="*/ 28 h 173"/>
                <a:gd name="T86" fmla="*/ 13 w 172"/>
                <a:gd name="T87" fmla="*/ 21 h 173"/>
                <a:gd name="T88" fmla="*/ 19 w 172"/>
                <a:gd name="T89" fmla="*/ 13 h 173"/>
                <a:gd name="T90" fmla="*/ 27 w 172"/>
                <a:gd name="T91" fmla="*/ 6 h 173"/>
                <a:gd name="T92" fmla="*/ 38 w 172"/>
                <a:gd name="T93" fmla="*/ 2 h 173"/>
                <a:gd name="T94" fmla="*/ 46 w 172"/>
                <a:gd name="T95" fmla="*/ 0 h 173"/>
                <a:gd name="T96" fmla="*/ 55 w 172"/>
                <a:gd name="T97" fmla="*/ 0 h 173"/>
                <a:gd name="T98" fmla="*/ 63 w 172"/>
                <a:gd name="T99" fmla="*/ 2 h 173"/>
                <a:gd name="T100" fmla="*/ 69 w 172"/>
                <a:gd name="T101" fmla="*/ 6 h 173"/>
                <a:gd name="T102" fmla="*/ 75 w 172"/>
                <a:gd name="T103" fmla="*/ 13 h 173"/>
                <a:gd name="T104" fmla="*/ 81 w 172"/>
                <a:gd name="T105" fmla="*/ 17 h 1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2"/>
                <a:gd name="T160" fmla="*/ 0 h 173"/>
                <a:gd name="T161" fmla="*/ 172 w 172"/>
                <a:gd name="T162" fmla="*/ 173 h 1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2" h="173">
                  <a:moveTo>
                    <a:pt x="87" y="18"/>
                  </a:moveTo>
                  <a:lnTo>
                    <a:pt x="92" y="17"/>
                  </a:lnTo>
                  <a:lnTo>
                    <a:pt x="97" y="15"/>
                  </a:lnTo>
                  <a:lnTo>
                    <a:pt x="99" y="13"/>
                  </a:lnTo>
                  <a:lnTo>
                    <a:pt x="103" y="10"/>
                  </a:lnTo>
                  <a:lnTo>
                    <a:pt x="105" y="6"/>
                  </a:lnTo>
                  <a:lnTo>
                    <a:pt x="109" y="3"/>
                  </a:lnTo>
                  <a:lnTo>
                    <a:pt x="112" y="2"/>
                  </a:lnTo>
                  <a:lnTo>
                    <a:pt x="116" y="1"/>
                  </a:lnTo>
                  <a:lnTo>
                    <a:pt x="118" y="0"/>
                  </a:lnTo>
                  <a:lnTo>
                    <a:pt x="123" y="0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5" y="1"/>
                  </a:lnTo>
                  <a:lnTo>
                    <a:pt x="140" y="2"/>
                  </a:lnTo>
                  <a:lnTo>
                    <a:pt x="144" y="3"/>
                  </a:lnTo>
                  <a:lnTo>
                    <a:pt x="147" y="6"/>
                  </a:lnTo>
                  <a:lnTo>
                    <a:pt x="152" y="9"/>
                  </a:lnTo>
                  <a:lnTo>
                    <a:pt x="155" y="11"/>
                  </a:lnTo>
                  <a:lnTo>
                    <a:pt x="157" y="15"/>
                  </a:lnTo>
                  <a:lnTo>
                    <a:pt x="160" y="18"/>
                  </a:lnTo>
                  <a:lnTo>
                    <a:pt x="162" y="22"/>
                  </a:lnTo>
                  <a:lnTo>
                    <a:pt x="164" y="27"/>
                  </a:lnTo>
                  <a:lnTo>
                    <a:pt x="167" y="31"/>
                  </a:lnTo>
                  <a:lnTo>
                    <a:pt x="168" y="35"/>
                  </a:lnTo>
                  <a:lnTo>
                    <a:pt x="169" y="42"/>
                  </a:lnTo>
                  <a:lnTo>
                    <a:pt x="169" y="45"/>
                  </a:lnTo>
                  <a:lnTo>
                    <a:pt x="171" y="51"/>
                  </a:lnTo>
                  <a:lnTo>
                    <a:pt x="171" y="55"/>
                  </a:lnTo>
                  <a:lnTo>
                    <a:pt x="171" y="63"/>
                  </a:lnTo>
                  <a:lnTo>
                    <a:pt x="169" y="70"/>
                  </a:lnTo>
                  <a:lnTo>
                    <a:pt x="169" y="76"/>
                  </a:lnTo>
                  <a:lnTo>
                    <a:pt x="168" y="82"/>
                  </a:lnTo>
                  <a:lnTo>
                    <a:pt x="167" y="86"/>
                  </a:lnTo>
                  <a:lnTo>
                    <a:pt x="166" y="91"/>
                  </a:lnTo>
                  <a:lnTo>
                    <a:pt x="163" y="97"/>
                  </a:lnTo>
                  <a:lnTo>
                    <a:pt x="162" y="102"/>
                  </a:lnTo>
                  <a:lnTo>
                    <a:pt x="160" y="107"/>
                  </a:lnTo>
                  <a:lnTo>
                    <a:pt x="157" y="112"/>
                  </a:lnTo>
                  <a:lnTo>
                    <a:pt x="156" y="118"/>
                  </a:lnTo>
                  <a:lnTo>
                    <a:pt x="154" y="122"/>
                  </a:lnTo>
                  <a:lnTo>
                    <a:pt x="150" y="126"/>
                  </a:lnTo>
                  <a:lnTo>
                    <a:pt x="147" y="129"/>
                  </a:lnTo>
                  <a:lnTo>
                    <a:pt x="143" y="135"/>
                  </a:lnTo>
                  <a:lnTo>
                    <a:pt x="139" y="141"/>
                  </a:lnTo>
                  <a:lnTo>
                    <a:pt x="134" y="147"/>
                  </a:lnTo>
                  <a:lnTo>
                    <a:pt x="130" y="152"/>
                  </a:lnTo>
                  <a:lnTo>
                    <a:pt x="127" y="157"/>
                  </a:lnTo>
                  <a:lnTo>
                    <a:pt x="120" y="162"/>
                  </a:lnTo>
                  <a:lnTo>
                    <a:pt x="111" y="168"/>
                  </a:lnTo>
                  <a:lnTo>
                    <a:pt x="103" y="172"/>
                  </a:lnTo>
                  <a:lnTo>
                    <a:pt x="97" y="172"/>
                  </a:lnTo>
                  <a:lnTo>
                    <a:pt x="92" y="172"/>
                  </a:lnTo>
                  <a:lnTo>
                    <a:pt x="87" y="172"/>
                  </a:lnTo>
                  <a:lnTo>
                    <a:pt x="82" y="170"/>
                  </a:lnTo>
                  <a:lnTo>
                    <a:pt x="78" y="169"/>
                  </a:lnTo>
                  <a:lnTo>
                    <a:pt x="73" y="169"/>
                  </a:lnTo>
                  <a:lnTo>
                    <a:pt x="69" y="170"/>
                  </a:lnTo>
                  <a:lnTo>
                    <a:pt x="63" y="170"/>
                  </a:lnTo>
                  <a:lnTo>
                    <a:pt x="59" y="169"/>
                  </a:lnTo>
                  <a:lnTo>
                    <a:pt x="53" y="166"/>
                  </a:lnTo>
                  <a:lnTo>
                    <a:pt x="50" y="165"/>
                  </a:lnTo>
                  <a:lnTo>
                    <a:pt x="44" y="158"/>
                  </a:lnTo>
                  <a:lnTo>
                    <a:pt x="35" y="144"/>
                  </a:lnTo>
                  <a:lnTo>
                    <a:pt x="30" y="137"/>
                  </a:lnTo>
                  <a:lnTo>
                    <a:pt x="25" y="132"/>
                  </a:lnTo>
                  <a:lnTo>
                    <a:pt x="23" y="127"/>
                  </a:lnTo>
                  <a:lnTo>
                    <a:pt x="20" y="123"/>
                  </a:lnTo>
                  <a:lnTo>
                    <a:pt x="16" y="119"/>
                  </a:lnTo>
                  <a:lnTo>
                    <a:pt x="14" y="114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8"/>
                  </a:lnTo>
                  <a:lnTo>
                    <a:pt x="3" y="91"/>
                  </a:lnTo>
                  <a:lnTo>
                    <a:pt x="2" y="86"/>
                  </a:lnTo>
                  <a:lnTo>
                    <a:pt x="1" y="82"/>
                  </a:lnTo>
                  <a:lnTo>
                    <a:pt x="0" y="77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8"/>
                  </a:lnTo>
                  <a:lnTo>
                    <a:pt x="9" y="24"/>
                  </a:lnTo>
                  <a:lnTo>
                    <a:pt x="13" y="21"/>
                  </a:lnTo>
                  <a:lnTo>
                    <a:pt x="15" y="17"/>
                  </a:lnTo>
                  <a:lnTo>
                    <a:pt x="19" y="13"/>
                  </a:lnTo>
                  <a:lnTo>
                    <a:pt x="23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3" y="2"/>
                  </a:lnTo>
                  <a:lnTo>
                    <a:pt x="66" y="5"/>
                  </a:lnTo>
                  <a:lnTo>
                    <a:pt x="69" y="6"/>
                  </a:lnTo>
                  <a:lnTo>
                    <a:pt x="71" y="10"/>
                  </a:lnTo>
                  <a:lnTo>
                    <a:pt x="75" y="13"/>
                  </a:lnTo>
                  <a:lnTo>
                    <a:pt x="78" y="15"/>
                  </a:lnTo>
                  <a:lnTo>
                    <a:pt x="81" y="17"/>
                  </a:lnTo>
                  <a:lnTo>
                    <a:pt x="87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28" name="Group 248"/>
            <p:cNvGrpSpPr>
              <a:grpSpLocks/>
            </p:cNvGrpSpPr>
            <p:nvPr/>
          </p:nvGrpSpPr>
          <p:grpSpPr bwMode="auto">
            <a:xfrm>
              <a:off x="1880" y="1323"/>
              <a:ext cx="153" cy="142"/>
              <a:chOff x="1880" y="1323"/>
              <a:chExt cx="153" cy="142"/>
            </a:xfrm>
          </p:grpSpPr>
          <p:sp>
            <p:nvSpPr>
              <p:cNvPr id="18778" name="Oval 249"/>
              <p:cNvSpPr>
                <a:spLocks noChangeArrowheads="1"/>
              </p:cNvSpPr>
              <p:nvPr/>
            </p:nvSpPr>
            <p:spPr bwMode="auto">
              <a:xfrm>
                <a:off x="1955" y="1323"/>
                <a:ext cx="78" cy="117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79" name="Oval 250"/>
              <p:cNvSpPr>
                <a:spLocks noChangeArrowheads="1"/>
              </p:cNvSpPr>
              <p:nvPr/>
            </p:nvSpPr>
            <p:spPr bwMode="auto">
              <a:xfrm>
                <a:off x="1880" y="1332"/>
                <a:ext cx="89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29" name="Group 251"/>
            <p:cNvGrpSpPr>
              <a:grpSpLocks/>
            </p:cNvGrpSpPr>
            <p:nvPr/>
          </p:nvGrpSpPr>
          <p:grpSpPr bwMode="auto">
            <a:xfrm>
              <a:off x="1985" y="1319"/>
              <a:ext cx="35" cy="39"/>
              <a:chOff x="1985" y="1319"/>
              <a:chExt cx="35" cy="39"/>
            </a:xfrm>
          </p:grpSpPr>
          <p:sp>
            <p:nvSpPr>
              <p:cNvPr id="18775" name="Oval 252"/>
              <p:cNvSpPr>
                <a:spLocks noChangeArrowheads="1"/>
              </p:cNvSpPr>
              <p:nvPr/>
            </p:nvSpPr>
            <p:spPr bwMode="auto">
              <a:xfrm>
                <a:off x="1985" y="1323"/>
                <a:ext cx="35" cy="35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76" name="Oval 253"/>
              <p:cNvSpPr>
                <a:spLocks noChangeArrowheads="1"/>
              </p:cNvSpPr>
              <p:nvPr/>
            </p:nvSpPr>
            <p:spPr bwMode="auto">
              <a:xfrm>
                <a:off x="2000" y="1322"/>
                <a:ext cx="20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77" name="Oval 254"/>
              <p:cNvSpPr>
                <a:spLocks noChangeArrowheads="1"/>
              </p:cNvSpPr>
              <p:nvPr/>
            </p:nvSpPr>
            <p:spPr bwMode="auto">
              <a:xfrm>
                <a:off x="1997" y="1319"/>
                <a:ext cx="19" cy="27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30" name="Group 255"/>
            <p:cNvGrpSpPr>
              <a:grpSpLocks/>
            </p:cNvGrpSpPr>
            <p:nvPr/>
          </p:nvGrpSpPr>
          <p:grpSpPr bwMode="auto">
            <a:xfrm>
              <a:off x="1893" y="1274"/>
              <a:ext cx="68" cy="36"/>
              <a:chOff x="1893" y="1274"/>
              <a:chExt cx="68" cy="36"/>
            </a:xfrm>
          </p:grpSpPr>
          <p:sp>
            <p:nvSpPr>
              <p:cNvPr id="18773" name="Freeform 256"/>
              <p:cNvSpPr>
                <a:spLocks/>
              </p:cNvSpPr>
              <p:nvPr/>
            </p:nvSpPr>
            <p:spPr bwMode="auto">
              <a:xfrm>
                <a:off x="1893" y="1274"/>
                <a:ext cx="68" cy="30"/>
              </a:xfrm>
              <a:custGeom>
                <a:avLst/>
                <a:gdLst>
                  <a:gd name="T0" fmla="*/ 0 w 68"/>
                  <a:gd name="T1" fmla="*/ 20 h 30"/>
                  <a:gd name="T2" fmla="*/ 3 w 68"/>
                  <a:gd name="T3" fmla="*/ 16 h 30"/>
                  <a:gd name="T4" fmla="*/ 5 w 68"/>
                  <a:gd name="T5" fmla="*/ 16 h 30"/>
                  <a:gd name="T6" fmla="*/ 8 w 68"/>
                  <a:gd name="T7" fmla="*/ 15 h 30"/>
                  <a:gd name="T8" fmla="*/ 11 w 68"/>
                  <a:gd name="T9" fmla="*/ 13 h 30"/>
                  <a:gd name="T10" fmla="*/ 15 w 68"/>
                  <a:gd name="T11" fmla="*/ 13 h 30"/>
                  <a:gd name="T12" fmla="*/ 17 w 68"/>
                  <a:gd name="T13" fmla="*/ 15 h 30"/>
                  <a:gd name="T14" fmla="*/ 20 w 68"/>
                  <a:gd name="T15" fmla="*/ 16 h 30"/>
                  <a:gd name="T16" fmla="*/ 22 w 68"/>
                  <a:gd name="T17" fmla="*/ 20 h 30"/>
                  <a:gd name="T18" fmla="*/ 26 w 68"/>
                  <a:gd name="T19" fmla="*/ 22 h 30"/>
                  <a:gd name="T20" fmla="*/ 28 w 68"/>
                  <a:gd name="T21" fmla="*/ 26 h 30"/>
                  <a:gd name="T22" fmla="*/ 33 w 68"/>
                  <a:gd name="T23" fmla="*/ 26 h 30"/>
                  <a:gd name="T24" fmla="*/ 35 w 68"/>
                  <a:gd name="T25" fmla="*/ 29 h 30"/>
                  <a:gd name="T26" fmla="*/ 39 w 68"/>
                  <a:gd name="T27" fmla="*/ 29 h 30"/>
                  <a:gd name="T28" fmla="*/ 44 w 68"/>
                  <a:gd name="T29" fmla="*/ 29 h 30"/>
                  <a:gd name="T30" fmla="*/ 50 w 68"/>
                  <a:gd name="T31" fmla="*/ 29 h 30"/>
                  <a:gd name="T32" fmla="*/ 53 w 68"/>
                  <a:gd name="T33" fmla="*/ 29 h 30"/>
                  <a:gd name="T34" fmla="*/ 58 w 68"/>
                  <a:gd name="T35" fmla="*/ 27 h 30"/>
                  <a:gd name="T36" fmla="*/ 62 w 68"/>
                  <a:gd name="T37" fmla="*/ 26 h 30"/>
                  <a:gd name="T38" fmla="*/ 64 w 68"/>
                  <a:gd name="T39" fmla="*/ 26 h 30"/>
                  <a:gd name="T40" fmla="*/ 67 w 68"/>
                  <a:gd name="T41" fmla="*/ 26 h 30"/>
                  <a:gd name="T42" fmla="*/ 64 w 68"/>
                  <a:gd name="T43" fmla="*/ 16 h 30"/>
                  <a:gd name="T44" fmla="*/ 63 w 68"/>
                  <a:gd name="T45" fmla="*/ 12 h 30"/>
                  <a:gd name="T46" fmla="*/ 62 w 68"/>
                  <a:gd name="T47" fmla="*/ 10 h 30"/>
                  <a:gd name="T48" fmla="*/ 61 w 68"/>
                  <a:gd name="T49" fmla="*/ 7 h 30"/>
                  <a:gd name="T50" fmla="*/ 57 w 68"/>
                  <a:gd name="T51" fmla="*/ 5 h 30"/>
                  <a:gd name="T52" fmla="*/ 53 w 68"/>
                  <a:gd name="T53" fmla="*/ 2 h 30"/>
                  <a:gd name="T54" fmla="*/ 50 w 68"/>
                  <a:gd name="T55" fmla="*/ 1 h 30"/>
                  <a:gd name="T56" fmla="*/ 41 w 68"/>
                  <a:gd name="T57" fmla="*/ 0 h 30"/>
                  <a:gd name="T58" fmla="*/ 35 w 68"/>
                  <a:gd name="T59" fmla="*/ 0 h 30"/>
                  <a:gd name="T60" fmla="*/ 28 w 68"/>
                  <a:gd name="T61" fmla="*/ 1 h 30"/>
                  <a:gd name="T62" fmla="*/ 25 w 68"/>
                  <a:gd name="T63" fmla="*/ 2 h 30"/>
                  <a:gd name="T64" fmla="*/ 19 w 68"/>
                  <a:gd name="T65" fmla="*/ 3 h 30"/>
                  <a:gd name="T66" fmla="*/ 15 w 68"/>
                  <a:gd name="T67" fmla="*/ 6 h 30"/>
                  <a:gd name="T68" fmla="*/ 10 w 68"/>
                  <a:gd name="T69" fmla="*/ 7 h 30"/>
                  <a:gd name="T70" fmla="*/ 7 w 68"/>
                  <a:gd name="T71" fmla="*/ 11 h 30"/>
                  <a:gd name="T72" fmla="*/ 4 w 68"/>
                  <a:gd name="T73" fmla="*/ 15 h 30"/>
                  <a:gd name="T74" fmla="*/ 0 w 68"/>
                  <a:gd name="T75" fmla="*/ 20 h 3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0"/>
                  <a:gd name="T116" fmla="*/ 68 w 68"/>
                  <a:gd name="T117" fmla="*/ 30 h 3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0">
                    <a:moveTo>
                      <a:pt x="0" y="20"/>
                    </a:moveTo>
                    <a:lnTo>
                      <a:pt x="3" y="16"/>
                    </a:lnTo>
                    <a:lnTo>
                      <a:pt x="5" y="16"/>
                    </a:lnTo>
                    <a:lnTo>
                      <a:pt x="8" y="15"/>
                    </a:lnTo>
                    <a:lnTo>
                      <a:pt x="11" y="13"/>
                    </a:lnTo>
                    <a:lnTo>
                      <a:pt x="15" y="13"/>
                    </a:lnTo>
                    <a:lnTo>
                      <a:pt x="17" y="15"/>
                    </a:lnTo>
                    <a:lnTo>
                      <a:pt x="20" y="16"/>
                    </a:lnTo>
                    <a:lnTo>
                      <a:pt x="22" y="20"/>
                    </a:lnTo>
                    <a:lnTo>
                      <a:pt x="26" y="22"/>
                    </a:lnTo>
                    <a:lnTo>
                      <a:pt x="28" y="26"/>
                    </a:lnTo>
                    <a:lnTo>
                      <a:pt x="33" y="26"/>
                    </a:lnTo>
                    <a:lnTo>
                      <a:pt x="35" y="29"/>
                    </a:lnTo>
                    <a:lnTo>
                      <a:pt x="39" y="29"/>
                    </a:lnTo>
                    <a:lnTo>
                      <a:pt x="44" y="29"/>
                    </a:lnTo>
                    <a:lnTo>
                      <a:pt x="50" y="29"/>
                    </a:lnTo>
                    <a:lnTo>
                      <a:pt x="53" y="29"/>
                    </a:lnTo>
                    <a:lnTo>
                      <a:pt x="58" y="27"/>
                    </a:lnTo>
                    <a:lnTo>
                      <a:pt x="62" y="26"/>
                    </a:lnTo>
                    <a:lnTo>
                      <a:pt x="64" y="26"/>
                    </a:lnTo>
                    <a:lnTo>
                      <a:pt x="67" y="26"/>
                    </a:lnTo>
                    <a:lnTo>
                      <a:pt x="64" y="16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1" y="7"/>
                    </a:lnTo>
                    <a:lnTo>
                      <a:pt x="57" y="5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5" y="6"/>
                    </a:lnTo>
                    <a:lnTo>
                      <a:pt x="10" y="7"/>
                    </a:lnTo>
                    <a:lnTo>
                      <a:pt x="7" y="11"/>
                    </a:lnTo>
                    <a:lnTo>
                      <a:pt x="4" y="15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74" name="Freeform 257"/>
              <p:cNvSpPr>
                <a:spLocks/>
              </p:cNvSpPr>
              <p:nvPr/>
            </p:nvSpPr>
            <p:spPr bwMode="auto">
              <a:xfrm>
                <a:off x="1893" y="1283"/>
                <a:ext cx="68" cy="27"/>
              </a:xfrm>
              <a:custGeom>
                <a:avLst/>
                <a:gdLst>
                  <a:gd name="T0" fmla="*/ 0 w 68"/>
                  <a:gd name="T1" fmla="*/ 15 h 27"/>
                  <a:gd name="T2" fmla="*/ 3 w 68"/>
                  <a:gd name="T3" fmla="*/ 10 h 27"/>
                  <a:gd name="T4" fmla="*/ 5 w 68"/>
                  <a:gd name="T5" fmla="*/ 10 h 27"/>
                  <a:gd name="T6" fmla="*/ 8 w 68"/>
                  <a:gd name="T7" fmla="*/ 8 h 27"/>
                  <a:gd name="T8" fmla="*/ 11 w 68"/>
                  <a:gd name="T9" fmla="*/ 6 h 27"/>
                  <a:gd name="T10" fmla="*/ 15 w 68"/>
                  <a:gd name="T11" fmla="*/ 6 h 27"/>
                  <a:gd name="T12" fmla="*/ 17 w 68"/>
                  <a:gd name="T13" fmla="*/ 8 h 27"/>
                  <a:gd name="T14" fmla="*/ 20 w 68"/>
                  <a:gd name="T15" fmla="*/ 10 h 27"/>
                  <a:gd name="T16" fmla="*/ 22 w 68"/>
                  <a:gd name="T17" fmla="*/ 15 h 27"/>
                  <a:gd name="T18" fmla="*/ 26 w 68"/>
                  <a:gd name="T19" fmla="*/ 19 h 27"/>
                  <a:gd name="T20" fmla="*/ 27 w 68"/>
                  <a:gd name="T21" fmla="*/ 22 h 27"/>
                  <a:gd name="T22" fmla="*/ 33 w 68"/>
                  <a:gd name="T23" fmla="*/ 24 h 27"/>
                  <a:gd name="T24" fmla="*/ 35 w 68"/>
                  <a:gd name="T25" fmla="*/ 26 h 27"/>
                  <a:gd name="T26" fmla="*/ 39 w 68"/>
                  <a:gd name="T27" fmla="*/ 26 h 27"/>
                  <a:gd name="T28" fmla="*/ 44 w 68"/>
                  <a:gd name="T29" fmla="*/ 26 h 27"/>
                  <a:gd name="T30" fmla="*/ 50 w 68"/>
                  <a:gd name="T31" fmla="*/ 26 h 27"/>
                  <a:gd name="T32" fmla="*/ 53 w 68"/>
                  <a:gd name="T33" fmla="*/ 26 h 27"/>
                  <a:gd name="T34" fmla="*/ 58 w 68"/>
                  <a:gd name="T35" fmla="*/ 24 h 27"/>
                  <a:gd name="T36" fmla="*/ 62 w 68"/>
                  <a:gd name="T37" fmla="*/ 24 h 27"/>
                  <a:gd name="T38" fmla="*/ 64 w 68"/>
                  <a:gd name="T39" fmla="*/ 22 h 27"/>
                  <a:gd name="T40" fmla="*/ 67 w 68"/>
                  <a:gd name="T41" fmla="*/ 22 h 27"/>
                  <a:gd name="T42" fmla="*/ 64 w 68"/>
                  <a:gd name="T43" fmla="*/ 19 h 27"/>
                  <a:gd name="T44" fmla="*/ 62 w 68"/>
                  <a:gd name="T45" fmla="*/ 17 h 27"/>
                  <a:gd name="T46" fmla="*/ 61 w 68"/>
                  <a:gd name="T47" fmla="*/ 15 h 27"/>
                  <a:gd name="T48" fmla="*/ 56 w 68"/>
                  <a:gd name="T49" fmla="*/ 10 h 27"/>
                  <a:gd name="T50" fmla="*/ 52 w 68"/>
                  <a:gd name="T51" fmla="*/ 8 h 27"/>
                  <a:gd name="T52" fmla="*/ 47 w 68"/>
                  <a:gd name="T53" fmla="*/ 5 h 27"/>
                  <a:gd name="T54" fmla="*/ 43 w 68"/>
                  <a:gd name="T55" fmla="*/ 3 h 27"/>
                  <a:gd name="T56" fmla="*/ 39 w 68"/>
                  <a:gd name="T57" fmla="*/ 1 h 27"/>
                  <a:gd name="T58" fmla="*/ 33 w 68"/>
                  <a:gd name="T59" fmla="*/ 1 h 27"/>
                  <a:gd name="T60" fmla="*/ 27 w 68"/>
                  <a:gd name="T61" fmla="*/ 1 h 27"/>
                  <a:gd name="T62" fmla="*/ 21 w 68"/>
                  <a:gd name="T63" fmla="*/ 0 h 27"/>
                  <a:gd name="T64" fmla="*/ 16 w 68"/>
                  <a:gd name="T65" fmla="*/ 1 h 27"/>
                  <a:gd name="T66" fmla="*/ 11 w 68"/>
                  <a:gd name="T67" fmla="*/ 3 h 27"/>
                  <a:gd name="T68" fmla="*/ 8 w 68"/>
                  <a:gd name="T69" fmla="*/ 6 h 27"/>
                  <a:gd name="T70" fmla="*/ 4 w 68"/>
                  <a:gd name="T71" fmla="*/ 8 h 27"/>
                  <a:gd name="T72" fmla="*/ 0 w 68"/>
                  <a:gd name="T73" fmla="*/ 15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7"/>
                  <a:gd name="T113" fmla="*/ 68 w 68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7">
                    <a:moveTo>
                      <a:pt x="0" y="15"/>
                    </a:moveTo>
                    <a:lnTo>
                      <a:pt x="3" y="10"/>
                    </a:lnTo>
                    <a:lnTo>
                      <a:pt x="5" y="10"/>
                    </a:lnTo>
                    <a:lnTo>
                      <a:pt x="8" y="8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20" y="10"/>
                    </a:lnTo>
                    <a:lnTo>
                      <a:pt x="22" y="15"/>
                    </a:lnTo>
                    <a:lnTo>
                      <a:pt x="26" y="19"/>
                    </a:lnTo>
                    <a:lnTo>
                      <a:pt x="27" y="22"/>
                    </a:lnTo>
                    <a:lnTo>
                      <a:pt x="33" y="24"/>
                    </a:lnTo>
                    <a:lnTo>
                      <a:pt x="35" y="26"/>
                    </a:lnTo>
                    <a:lnTo>
                      <a:pt x="39" y="26"/>
                    </a:lnTo>
                    <a:lnTo>
                      <a:pt x="44" y="26"/>
                    </a:lnTo>
                    <a:lnTo>
                      <a:pt x="50" y="26"/>
                    </a:lnTo>
                    <a:lnTo>
                      <a:pt x="53" y="26"/>
                    </a:lnTo>
                    <a:lnTo>
                      <a:pt x="58" y="24"/>
                    </a:lnTo>
                    <a:lnTo>
                      <a:pt x="62" y="24"/>
                    </a:lnTo>
                    <a:lnTo>
                      <a:pt x="64" y="22"/>
                    </a:lnTo>
                    <a:lnTo>
                      <a:pt x="67" y="22"/>
                    </a:lnTo>
                    <a:lnTo>
                      <a:pt x="64" y="19"/>
                    </a:lnTo>
                    <a:lnTo>
                      <a:pt x="62" y="17"/>
                    </a:lnTo>
                    <a:lnTo>
                      <a:pt x="61" y="15"/>
                    </a:lnTo>
                    <a:lnTo>
                      <a:pt x="56" y="10"/>
                    </a:lnTo>
                    <a:lnTo>
                      <a:pt x="52" y="8"/>
                    </a:lnTo>
                    <a:lnTo>
                      <a:pt x="47" y="5"/>
                    </a:lnTo>
                    <a:lnTo>
                      <a:pt x="43" y="3"/>
                    </a:lnTo>
                    <a:lnTo>
                      <a:pt x="39" y="1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31" name="Group 258"/>
            <p:cNvGrpSpPr>
              <a:grpSpLocks/>
            </p:cNvGrpSpPr>
            <p:nvPr/>
          </p:nvGrpSpPr>
          <p:grpSpPr bwMode="auto">
            <a:xfrm>
              <a:off x="1865" y="1315"/>
              <a:ext cx="187" cy="188"/>
              <a:chOff x="1865" y="1315"/>
              <a:chExt cx="187" cy="188"/>
            </a:xfrm>
          </p:grpSpPr>
          <p:sp>
            <p:nvSpPr>
              <p:cNvPr id="18771" name="Freeform 259"/>
              <p:cNvSpPr>
                <a:spLocks/>
              </p:cNvSpPr>
              <p:nvPr/>
            </p:nvSpPr>
            <p:spPr bwMode="auto">
              <a:xfrm>
                <a:off x="1935" y="1476"/>
                <a:ext cx="40" cy="27"/>
              </a:xfrm>
              <a:custGeom>
                <a:avLst/>
                <a:gdLst>
                  <a:gd name="T0" fmla="*/ 17 w 40"/>
                  <a:gd name="T1" fmla="*/ 0 h 27"/>
                  <a:gd name="T2" fmla="*/ 15 w 40"/>
                  <a:gd name="T3" fmla="*/ 9 h 27"/>
                  <a:gd name="T4" fmla="*/ 15 w 40"/>
                  <a:gd name="T5" fmla="*/ 13 h 27"/>
                  <a:gd name="T6" fmla="*/ 14 w 40"/>
                  <a:gd name="T7" fmla="*/ 14 h 27"/>
                  <a:gd name="T8" fmla="*/ 13 w 40"/>
                  <a:gd name="T9" fmla="*/ 18 h 27"/>
                  <a:gd name="T10" fmla="*/ 10 w 40"/>
                  <a:gd name="T11" fmla="*/ 18 h 27"/>
                  <a:gd name="T12" fmla="*/ 9 w 40"/>
                  <a:gd name="T13" fmla="*/ 18 h 27"/>
                  <a:gd name="T14" fmla="*/ 6 w 40"/>
                  <a:gd name="T15" fmla="*/ 20 h 27"/>
                  <a:gd name="T16" fmla="*/ 3 w 40"/>
                  <a:gd name="T17" fmla="*/ 22 h 27"/>
                  <a:gd name="T18" fmla="*/ 0 w 40"/>
                  <a:gd name="T19" fmla="*/ 24 h 27"/>
                  <a:gd name="T20" fmla="*/ 4 w 40"/>
                  <a:gd name="T21" fmla="*/ 24 h 27"/>
                  <a:gd name="T22" fmla="*/ 8 w 40"/>
                  <a:gd name="T23" fmla="*/ 24 h 27"/>
                  <a:gd name="T24" fmla="*/ 14 w 40"/>
                  <a:gd name="T25" fmla="*/ 24 h 27"/>
                  <a:gd name="T26" fmla="*/ 19 w 40"/>
                  <a:gd name="T27" fmla="*/ 24 h 27"/>
                  <a:gd name="T28" fmla="*/ 23 w 40"/>
                  <a:gd name="T29" fmla="*/ 24 h 27"/>
                  <a:gd name="T30" fmla="*/ 29 w 40"/>
                  <a:gd name="T31" fmla="*/ 26 h 27"/>
                  <a:gd name="T32" fmla="*/ 35 w 40"/>
                  <a:gd name="T33" fmla="*/ 24 h 27"/>
                  <a:gd name="T34" fmla="*/ 39 w 40"/>
                  <a:gd name="T35" fmla="*/ 24 h 27"/>
                  <a:gd name="T36" fmla="*/ 30 w 40"/>
                  <a:gd name="T37" fmla="*/ 22 h 27"/>
                  <a:gd name="T38" fmla="*/ 26 w 40"/>
                  <a:gd name="T39" fmla="*/ 20 h 27"/>
                  <a:gd name="T40" fmla="*/ 24 w 40"/>
                  <a:gd name="T41" fmla="*/ 20 h 27"/>
                  <a:gd name="T42" fmla="*/ 23 w 40"/>
                  <a:gd name="T43" fmla="*/ 18 h 27"/>
                  <a:gd name="T44" fmla="*/ 20 w 40"/>
                  <a:gd name="T45" fmla="*/ 16 h 27"/>
                  <a:gd name="T46" fmla="*/ 20 w 40"/>
                  <a:gd name="T47" fmla="*/ 13 h 27"/>
                  <a:gd name="T48" fmla="*/ 19 w 40"/>
                  <a:gd name="T49" fmla="*/ 13 h 27"/>
                  <a:gd name="T50" fmla="*/ 18 w 40"/>
                  <a:gd name="T51" fmla="*/ 11 h 27"/>
                  <a:gd name="T52" fmla="*/ 17 w 40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0"/>
                  <a:gd name="T82" fmla="*/ 0 h 27"/>
                  <a:gd name="T83" fmla="*/ 40 w 40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0" h="27">
                    <a:moveTo>
                      <a:pt x="17" y="0"/>
                    </a:moveTo>
                    <a:lnTo>
                      <a:pt x="15" y="9"/>
                    </a:lnTo>
                    <a:lnTo>
                      <a:pt x="15" y="13"/>
                    </a:lnTo>
                    <a:lnTo>
                      <a:pt x="14" y="14"/>
                    </a:lnTo>
                    <a:lnTo>
                      <a:pt x="13" y="18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6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3" y="24"/>
                    </a:lnTo>
                    <a:lnTo>
                      <a:pt x="29" y="26"/>
                    </a:lnTo>
                    <a:lnTo>
                      <a:pt x="35" y="24"/>
                    </a:lnTo>
                    <a:lnTo>
                      <a:pt x="39" y="24"/>
                    </a:lnTo>
                    <a:lnTo>
                      <a:pt x="30" y="22"/>
                    </a:lnTo>
                    <a:lnTo>
                      <a:pt x="26" y="20"/>
                    </a:lnTo>
                    <a:lnTo>
                      <a:pt x="24" y="20"/>
                    </a:lnTo>
                    <a:lnTo>
                      <a:pt x="23" y="18"/>
                    </a:lnTo>
                    <a:lnTo>
                      <a:pt x="20" y="16"/>
                    </a:lnTo>
                    <a:lnTo>
                      <a:pt x="20" y="13"/>
                    </a:lnTo>
                    <a:lnTo>
                      <a:pt x="19" y="13"/>
                    </a:lnTo>
                    <a:lnTo>
                      <a:pt x="18" y="11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72" name="Freeform 260"/>
              <p:cNvSpPr>
                <a:spLocks/>
              </p:cNvSpPr>
              <p:nvPr/>
            </p:nvSpPr>
            <p:spPr bwMode="auto">
              <a:xfrm>
                <a:off x="1865" y="1315"/>
                <a:ext cx="187" cy="188"/>
              </a:xfrm>
              <a:custGeom>
                <a:avLst/>
                <a:gdLst>
                  <a:gd name="T0" fmla="*/ 99 w 187"/>
                  <a:gd name="T1" fmla="*/ 18 h 188"/>
                  <a:gd name="T2" fmla="*/ 109 w 187"/>
                  <a:gd name="T3" fmla="*/ 14 h 188"/>
                  <a:gd name="T4" fmla="*/ 115 w 187"/>
                  <a:gd name="T5" fmla="*/ 7 h 188"/>
                  <a:gd name="T6" fmla="*/ 122 w 187"/>
                  <a:gd name="T7" fmla="*/ 2 h 188"/>
                  <a:gd name="T8" fmla="*/ 130 w 187"/>
                  <a:gd name="T9" fmla="*/ 1 h 188"/>
                  <a:gd name="T10" fmla="*/ 138 w 187"/>
                  <a:gd name="T11" fmla="*/ 0 h 188"/>
                  <a:gd name="T12" fmla="*/ 148 w 187"/>
                  <a:gd name="T13" fmla="*/ 1 h 188"/>
                  <a:gd name="T14" fmla="*/ 156 w 187"/>
                  <a:gd name="T15" fmla="*/ 5 h 188"/>
                  <a:gd name="T16" fmla="*/ 165 w 187"/>
                  <a:gd name="T17" fmla="*/ 10 h 188"/>
                  <a:gd name="T18" fmla="*/ 171 w 187"/>
                  <a:gd name="T19" fmla="*/ 17 h 188"/>
                  <a:gd name="T20" fmla="*/ 177 w 187"/>
                  <a:gd name="T21" fmla="*/ 25 h 188"/>
                  <a:gd name="T22" fmla="*/ 181 w 187"/>
                  <a:gd name="T23" fmla="*/ 35 h 188"/>
                  <a:gd name="T24" fmla="*/ 184 w 187"/>
                  <a:gd name="T25" fmla="*/ 45 h 188"/>
                  <a:gd name="T26" fmla="*/ 186 w 187"/>
                  <a:gd name="T27" fmla="*/ 57 h 188"/>
                  <a:gd name="T28" fmla="*/ 186 w 187"/>
                  <a:gd name="T29" fmla="*/ 68 h 188"/>
                  <a:gd name="T30" fmla="*/ 184 w 187"/>
                  <a:gd name="T31" fmla="*/ 83 h 188"/>
                  <a:gd name="T32" fmla="*/ 182 w 187"/>
                  <a:gd name="T33" fmla="*/ 95 h 188"/>
                  <a:gd name="T34" fmla="*/ 178 w 187"/>
                  <a:gd name="T35" fmla="*/ 106 h 188"/>
                  <a:gd name="T36" fmla="*/ 175 w 187"/>
                  <a:gd name="T37" fmla="*/ 116 h 188"/>
                  <a:gd name="T38" fmla="*/ 168 w 187"/>
                  <a:gd name="T39" fmla="*/ 128 h 188"/>
                  <a:gd name="T40" fmla="*/ 162 w 187"/>
                  <a:gd name="T41" fmla="*/ 137 h 188"/>
                  <a:gd name="T42" fmla="*/ 155 w 187"/>
                  <a:gd name="T43" fmla="*/ 147 h 188"/>
                  <a:gd name="T44" fmla="*/ 147 w 187"/>
                  <a:gd name="T45" fmla="*/ 159 h 188"/>
                  <a:gd name="T46" fmla="*/ 137 w 187"/>
                  <a:gd name="T47" fmla="*/ 171 h 188"/>
                  <a:gd name="T48" fmla="*/ 121 w 187"/>
                  <a:gd name="T49" fmla="*/ 183 h 188"/>
                  <a:gd name="T50" fmla="*/ 105 w 187"/>
                  <a:gd name="T51" fmla="*/ 187 h 188"/>
                  <a:gd name="T52" fmla="*/ 94 w 187"/>
                  <a:gd name="T53" fmla="*/ 187 h 188"/>
                  <a:gd name="T54" fmla="*/ 86 w 187"/>
                  <a:gd name="T55" fmla="*/ 184 h 188"/>
                  <a:gd name="T56" fmla="*/ 75 w 187"/>
                  <a:gd name="T57" fmla="*/ 185 h 188"/>
                  <a:gd name="T58" fmla="*/ 64 w 187"/>
                  <a:gd name="T59" fmla="*/ 184 h 188"/>
                  <a:gd name="T60" fmla="*/ 55 w 187"/>
                  <a:gd name="T61" fmla="*/ 180 h 188"/>
                  <a:gd name="T62" fmla="*/ 38 w 187"/>
                  <a:gd name="T63" fmla="*/ 156 h 188"/>
                  <a:gd name="T64" fmla="*/ 29 w 187"/>
                  <a:gd name="T65" fmla="*/ 144 h 188"/>
                  <a:gd name="T66" fmla="*/ 23 w 187"/>
                  <a:gd name="T67" fmla="*/ 133 h 188"/>
                  <a:gd name="T68" fmla="*/ 15 w 187"/>
                  <a:gd name="T69" fmla="*/ 123 h 188"/>
                  <a:gd name="T70" fmla="*/ 9 w 187"/>
                  <a:gd name="T71" fmla="*/ 112 h 188"/>
                  <a:gd name="T72" fmla="*/ 4 w 187"/>
                  <a:gd name="T73" fmla="*/ 100 h 188"/>
                  <a:gd name="T74" fmla="*/ 2 w 187"/>
                  <a:gd name="T75" fmla="*/ 88 h 188"/>
                  <a:gd name="T76" fmla="*/ 1 w 187"/>
                  <a:gd name="T77" fmla="*/ 78 h 188"/>
                  <a:gd name="T78" fmla="*/ 1 w 187"/>
                  <a:gd name="T79" fmla="*/ 66 h 188"/>
                  <a:gd name="T80" fmla="*/ 2 w 187"/>
                  <a:gd name="T81" fmla="*/ 54 h 188"/>
                  <a:gd name="T82" fmla="*/ 4 w 187"/>
                  <a:gd name="T83" fmla="*/ 42 h 188"/>
                  <a:gd name="T84" fmla="*/ 8 w 187"/>
                  <a:gd name="T85" fmla="*/ 31 h 188"/>
                  <a:gd name="T86" fmla="*/ 14 w 187"/>
                  <a:gd name="T87" fmla="*/ 23 h 188"/>
                  <a:gd name="T88" fmla="*/ 21 w 187"/>
                  <a:gd name="T89" fmla="*/ 14 h 188"/>
                  <a:gd name="T90" fmla="*/ 31 w 187"/>
                  <a:gd name="T91" fmla="*/ 7 h 188"/>
                  <a:gd name="T92" fmla="*/ 42 w 187"/>
                  <a:gd name="T93" fmla="*/ 2 h 188"/>
                  <a:gd name="T94" fmla="*/ 51 w 187"/>
                  <a:gd name="T95" fmla="*/ 0 h 188"/>
                  <a:gd name="T96" fmla="*/ 60 w 187"/>
                  <a:gd name="T97" fmla="*/ 1 h 188"/>
                  <a:gd name="T98" fmla="*/ 69 w 187"/>
                  <a:gd name="T99" fmla="*/ 3 h 188"/>
                  <a:gd name="T100" fmla="*/ 75 w 187"/>
                  <a:gd name="T101" fmla="*/ 7 h 188"/>
                  <a:gd name="T102" fmla="*/ 82 w 187"/>
                  <a:gd name="T103" fmla="*/ 14 h 188"/>
                  <a:gd name="T104" fmla="*/ 88 w 187"/>
                  <a:gd name="T105" fmla="*/ 18 h 18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7"/>
                  <a:gd name="T160" fmla="*/ 0 h 188"/>
                  <a:gd name="T161" fmla="*/ 187 w 187"/>
                  <a:gd name="T162" fmla="*/ 188 h 18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7" h="188">
                    <a:moveTo>
                      <a:pt x="94" y="19"/>
                    </a:moveTo>
                    <a:lnTo>
                      <a:pt x="99" y="18"/>
                    </a:lnTo>
                    <a:lnTo>
                      <a:pt x="104" y="17"/>
                    </a:lnTo>
                    <a:lnTo>
                      <a:pt x="109" y="14"/>
                    </a:lnTo>
                    <a:lnTo>
                      <a:pt x="111" y="10"/>
                    </a:lnTo>
                    <a:lnTo>
                      <a:pt x="115" y="7"/>
                    </a:lnTo>
                    <a:lnTo>
                      <a:pt x="119" y="3"/>
                    </a:lnTo>
                    <a:lnTo>
                      <a:pt x="122" y="2"/>
                    </a:lnTo>
                    <a:lnTo>
                      <a:pt x="126" y="1"/>
                    </a:lnTo>
                    <a:lnTo>
                      <a:pt x="130" y="1"/>
                    </a:lnTo>
                    <a:lnTo>
                      <a:pt x="133" y="0"/>
                    </a:lnTo>
                    <a:lnTo>
                      <a:pt x="138" y="0"/>
                    </a:lnTo>
                    <a:lnTo>
                      <a:pt x="143" y="1"/>
                    </a:lnTo>
                    <a:lnTo>
                      <a:pt x="148" y="1"/>
                    </a:lnTo>
                    <a:lnTo>
                      <a:pt x="151" y="2"/>
                    </a:lnTo>
                    <a:lnTo>
                      <a:pt x="156" y="5"/>
                    </a:lnTo>
                    <a:lnTo>
                      <a:pt x="160" y="6"/>
                    </a:lnTo>
                    <a:lnTo>
                      <a:pt x="165" y="10"/>
                    </a:lnTo>
                    <a:lnTo>
                      <a:pt x="167" y="13"/>
                    </a:lnTo>
                    <a:lnTo>
                      <a:pt x="171" y="17"/>
                    </a:lnTo>
                    <a:lnTo>
                      <a:pt x="173" y="21"/>
                    </a:lnTo>
                    <a:lnTo>
                      <a:pt x="177" y="25"/>
                    </a:lnTo>
                    <a:lnTo>
                      <a:pt x="179" y="30"/>
                    </a:lnTo>
                    <a:lnTo>
                      <a:pt x="181" y="35"/>
                    </a:lnTo>
                    <a:lnTo>
                      <a:pt x="182" y="39"/>
                    </a:lnTo>
                    <a:lnTo>
                      <a:pt x="184" y="45"/>
                    </a:lnTo>
                    <a:lnTo>
                      <a:pt x="184" y="50"/>
                    </a:lnTo>
                    <a:lnTo>
                      <a:pt x="186" y="57"/>
                    </a:lnTo>
                    <a:lnTo>
                      <a:pt x="186" y="61"/>
                    </a:lnTo>
                    <a:lnTo>
                      <a:pt x="186" y="68"/>
                    </a:lnTo>
                    <a:lnTo>
                      <a:pt x="184" y="76"/>
                    </a:lnTo>
                    <a:lnTo>
                      <a:pt x="184" y="83"/>
                    </a:lnTo>
                    <a:lnTo>
                      <a:pt x="183" y="90"/>
                    </a:lnTo>
                    <a:lnTo>
                      <a:pt x="182" y="95"/>
                    </a:lnTo>
                    <a:lnTo>
                      <a:pt x="181" y="100"/>
                    </a:lnTo>
                    <a:lnTo>
                      <a:pt x="178" y="106"/>
                    </a:lnTo>
                    <a:lnTo>
                      <a:pt x="177" y="111"/>
                    </a:lnTo>
                    <a:lnTo>
                      <a:pt x="175" y="116"/>
                    </a:lnTo>
                    <a:lnTo>
                      <a:pt x="172" y="123"/>
                    </a:lnTo>
                    <a:lnTo>
                      <a:pt x="168" y="128"/>
                    </a:lnTo>
                    <a:lnTo>
                      <a:pt x="166" y="133"/>
                    </a:lnTo>
                    <a:lnTo>
                      <a:pt x="162" y="137"/>
                    </a:lnTo>
                    <a:lnTo>
                      <a:pt x="160" y="141"/>
                    </a:lnTo>
                    <a:lnTo>
                      <a:pt x="155" y="147"/>
                    </a:lnTo>
                    <a:lnTo>
                      <a:pt x="151" y="153"/>
                    </a:lnTo>
                    <a:lnTo>
                      <a:pt x="147" y="159"/>
                    </a:lnTo>
                    <a:lnTo>
                      <a:pt x="143" y="164"/>
                    </a:lnTo>
                    <a:lnTo>
                      <a:pt x="137" y="171"/>
                    </a:lnTo>
                    <a:lnTo>
                      <a:pt x="131" y="177"/>
                    </a:lnTo>
                    <a:lnTo>
                      <a:pt x="121" y="183"/>
                    </a:lnTo>
                    <a:lnTo>
                      <a:pt x="113" y="187"/>
                    </a:lnTo>
                    <a:lnTo>
                      <a:pt x="105" y="187"/>
                    </a:lnTo>
                    <a:lnTo>
                      <a:pt x="100" y="187"/>
                    </a:lnTo>
                    <a:lnTo>
                      <a:pt x="94" y="187"/>
                    </a:lnTo>
                    <a:lnTo>
                      <a:pt x="91" y="185"/>
                    </a:lnTo>
                    <a:lnTo>
                      <a:pt x="86" y="184"/>
                    </a:lnTo>
                    <a:lnTo>
                      <a:pt x="81" y="184"/>
                    </a:lnTo>
                    <a:lnTo>
                      <a:pt x="75" y="185"/>
                    </a:lnTo>
                    <a:lnTo>
                      <a:pt x="69" y="185"/>
                    </a:lnTo>
                    <a:lnTo>
                      <a:pt x="64" y="184"/>
                    </a:lnTo>
                    <a:lnTo>
                      <a:pt x="59" y="181"/>
                    </a:lnTo>
                    <a:lnTo>
                      <a:pt x="55" y="180"/>
                    </a:lnTo>
                    <a:lnTo>
                      <a:pt x="49" y="173"/>
                    </a:lnTo>
                    <a:lnTo>
                      <a:pt x="38" y="156"/>
                    </a:lnTo>
                    <a:lnTo>
                      <a:pt x="34" y="149"/>
                    </a:lnTo>
                    <a:lnTo>
                      <a:pt x="29" y="144"/>
                    </a:lnTo>
                    <a:lnTo>
                      <a:pt x="25" y="139"/>
                    </a:lnTo>
                    <a:lnTo>
                      <a:pt x="23" y="133"/>
                    </a:lnTo>
                    <a:lnTo>
                      <a:pt x="19" y="129"/>
                    </a:lnTo>
                    <a:lnTo>
                      <a:pt x="15" y="123"/>
                    </a:lnTo>
                    <a:lnTo>
                      <a:pt x="12" y="118"/>
                    </a:lnTo>
                    <a:lnTo>
                      <a:pt x="9" y="112"/>
                    </a:lnTo>
                    <a:lnTo>
                      <a:pt x="8" y="107"/>
                    </a:lnTo>
                    <a:lnTo>
                      <a:pt x="4" y="100"/>
                    </a:lnTo>
                    <a:lnTo>
                      <a:pt x="3" y="94"/>
                    </a:lnTo>
                    <a:lnTo>
                      <a:pt x="2" y="88"/>
                    </a:lnTo>
                    <a:lnTo>
                      <a:pt x="1" y="84"/>
                    </a:lnTo>
                    <a:lnTo>
                      <a:pt x="1" y="78"/>
                    </a:lnTo>
                    <a:lnTo>
                      <a:pt x="0" y="72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1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9" y="3"/>
                    </a:lnTo>
                    <a:lnTo>
                      <a:pt x="72" y="5"/>
                    </a:lnTo>
                    <a:lnTo>
                      <a:pt x="75" y="7"/>
                    </a:lnTo>
                    <a:lnTo>
                      <a:pt x="79" y="10"/>
                    </a:lnTo>
                    <a:lnTo>
                      <a:pt x="82" y="14"/>
                    </a:lnTo>
                    <a:lnTo>
                      <a:pt x="86" y="17"/>
                    </a:lnTo>
                    <a:lnTo>
                      <a:pt x="88" y="18"/>
                    </a:lnTo>
                    <a:lnTo>
                      <a:pt x="94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32" name="Group 261"/>
            <p:cNvGrpSpPr>
              <a:grpSpLocks/>
            </p:cNvGrpSpPr>
            <p:nvPr/>
          </p:nvGrpSpPr>
          <p:grpSpPr bwMode="auto">
            <a:xfrm>
              <a:off x="1935" y="1300"/>
              <a:ext cx="57" cy="59"/>
              <a:chOff x="1935" y="1300"/>
              <a:chExt cx="57" cy="59"/>
            </a:xfrm>
          </p:grpSpPr>
          <p:sp>
            <p:nvSpPr>
              <p:cNvPr id="18766" name="Freeform 262"/>
              <p:cNvSpPr>
                <a:spLocks/>
              </p:cNvSpPr>
              <p:nvPr/>
            </p:nvSpPr>
            <p:spPr bwMode="auto">
              <a:xfrm>
                <a:off x="1944" y="1333"/>
                <a:ext cx="23" cy="26"/>
              </a:xfrm>
              <a:custGeom>
                <a:avLst/>
                <a:gdLst>
                  <a:gd name="T0" fmla="*/ 12 w 23"/>
                  <a:gd name="T1" fmla="*/ 0 h 26"/>
                  <a:gd name="T2" fmla="*/ 16 w 23"/>
                  <a:gd name="T3" fmla="*/ 0 h 26"/>
                  <a:gd name="T4" fmla="*/ 18 w 23"/>
                  <a:gd name="T5" fmla="*/ 0 h 26"/>
                  <a:gd name="T6" fmla="*/ 22 w 23"/>
                  <a:gd name="T7" fmla="*/ 0 h 26"/>
                  <a:gd name="T8" fmla="*/ 16 w 23"/>
                  <a:gd name="T9" fmla="*/ 25 h 26"/>
                  <a:gd name="T10" fmla="*/ 13 w 23"/>
                  <a:gd name="T11" fmla="*/ 25 h 26"/>
                  <a:gd name="T12" fmla="*/ 10 w 23"/>
                  <a:gd name="T13" fmla="*/ 25 h 26"/>
                  <a:gd name="T14" fmla="*/ 8 w 23"/>
                  <a:gd name="T15" fmla="*/ 25 h 26"/>
                  <a:gd name="T16" fmla="*/ 4 w 23"/>
                  <a:gd name="T17" fmla="*/ 25 h 26"/>
                  <a:gd name="T18" fmla="*/ 2 w 23"/>
                  <a:gd name="T19" fmla="*/ 0 h 26"/>
                  <a:gd name="T20" fmla="*/ 0 w 23"/>
                  <a:gd name="T21" fmla="*/ 0 h 26"/>
                  <a:gd name="T22" fmla="*/ 4 w 23"/>
                  <a:gd name="T23" fmla="*/ 0 h 26"/>
                  <a:gd name="T24" fmla="*/ 6 w 23"/>
                  <a:gd name="T25" fmla="*/ 25 h 26"/>
                  <a:gd name="T26" fmla="*/ 10 w 23"/>
                  <a:gd name="T27" fmla="*/ 0 h 26"/>
                  <a:gd name="T28" fmla="*/ 12 w 23"/>
                  <a:gd name="T29" fmla="*/ 0 h 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3"/>
                  <a:gd name="T46" fmla="*/ 0 h 26"/>
                  <a:gd name="T47" fmla="*/ 23 w 23"/>
                  <a:gd name="T48" fmla="*/ 26 h 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3" h="26">
                    <a:moveTo>
                      <a:pt x="12" y="0"/>
                    </a:moveTo>
                    <a:lnTo>
                      <a:pt x="16" y="0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16" y="25"/>
                    </a:lnTo>
                    <a:lnTo>
                      <a:pt x="13" y="25"/>
                    </a:lnTo>
                    <a:lnTo>
                      <a:pt x="10" y="25"/>
                    </a:lnTo>
                    <a:lnTo>
                      <a:pt x="8" y="25"/>
                    </a:lnTo>
                    <a:lnTo>
                      <a:pt x="4" y="25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6" y="25"/>
                    </a:lnTo>
                    <a:lnTo>
                      <a:pt x="1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767" name="Group 263"/>
              <p:cNvGrpSpPr>
                <a:grpSpLocks/>
              </p:cNvGrpSpPr>
              <p:nvPr/>
            </p:nvGrpSpPr>
            <p:grpSpPr bwMode="auto">
              <a:xfrm>
                <a:off x="1953" y="1300"/>
                <a:ext cx="28" cy="36"/>
                <a:chOff x="1953" y="1300"/>
                <a:chExt cx="28" cy="36"/>
              </a:xfrm>
            </p:grpSpPr>
            <p:sp>
              <p:nvSpPr>
                <p:cNvPr id="18769" name="Freeform 264"/>
                <p:cNvSpPr>
                  <a:spLocks/>
                </p:cNvSpPr>
                <p:nvPr/>
              </p:nvSpPr>
              <p:spPr bwMode="auto">
                <a:xfrm>
                  <a:off x="1953" y="1300"/>
                  <a:ext cx="22" cy="36"/>
                </a:xfrm>
                <a:custGeom>
                  <a:avLst/>
                  <a:gdLst>
                    <a:gd name="T0" fmla="*/ 1 w 22"/>
                    <a:gd name="T1" fmla="*/ 33 h 36"/>
                    <a:gd name="T2" fmla="*/ 0 w 22"/>
                    <a:gd name="T3" fmla="*/ 29 h 36"/>
                    <a:gd name="T4" fmla="*/ 1 w 22"/>
                    <a:gd name="T5" fmla="*/ 23 h 36"/>
                    <a:gd name="T6" fmla="*/ 1 w 22"/>
                    <a:gd name="T7" fmla="*/ 17 h 36"/>
                    <a:gd name="T8" fmla="*/ 4 w 22"/>
                    <a:gd name="T9" fmla="*/ 13 h 36"/>
                    <a:gd name="T10" fmla="*/ 6 w 22"/>
                    <a:gd name="T11" fmla="*/ 8 h 36"/>
                    <a:gd name="T12" fmla="*/ 9 w 22"/>
                    <a:gd name="T13" fmla="*/ 4 h 36"/>
                    <a:gd name="T14" fmla="*/ 12 w 22"/>
                    <a:gd name="T15" fmla="*/ 0 h 36"/>
                    <a:gd name="T16" fmla="*/ 21 w 22"/>
                    <a:gd name="T17" fmla="*/ 4 h 36"/>
                    <a:gd name="T18" fmla="*/ 18 w 22"/>
                    <a:gd name="T19" fmla="*/ 8 h 36"/>
                    <a:gd name="T20" fmla="*/ 13 w 22"/>
                    <a:gd name="T21" fmla="*/ 13 h 36"/>
                    <a:gd name="T22" fmla="*/ 10 w 22"/>
                    <a:gd name="T23" fmla="*/ 17 h 36"/>
                    <a:gd name="T24" fmla="*/ 9 w 22"/>
                    <a:gd name="T25" fmla="*/ 23 h 36"/>
                    <a:gd name="T26" fmla="*/ 7 w 22"/>
                    <a:gd name="T27" fmla="*/ 29 h 36"/>
                    <a:gd name="T28" fmla="*/ 6 w 22"/>
                    <a:gd name="T29" fmla="*/ 35 h 36"/>
                    <a:gd name="T30" fmla="*/ 1 w 22"/>
                    <a:gd name="T31" fmla="*/ 33 h 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2"/>
                    <a:gd name="T49" fmla="*/ 0 h 36"/>
                    <a:gd name="T50" fmla="*/ 22 w 22"/>
                    <a:gd name="T51" fmla="*/ 36 h 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2" h="36">
                      <a:moveTo>
                        <a:pt x="1" y="33"/>
                      </a:moveTo>
                      <a:lnTo>
                        <a:pt x="0" y="29"/>
                      </a:lnTo>
                      <a:lnTo>
                        <a:pt x="1" y="23"/>
                      </a:lnTo>
                      <a:lnTo>
                        <a:pt x="1" y="17"/>
                      </a:lnTo>
                      <a:lnTo>
                        <a:pt x="4" y="13"/>
                      </a:lnTo>
                      <a:lnTo>
                        <a:pt x="6" y="8"/>
                      </a:lnTo>
                      <a:lnTo>
                        <a:pt x="9" y="4"/>
                      </a:lnTo>
                      <a:lnTo>
                        <a:pt x="12" y="0"/>
                      </a:lnTo>
                      <a:lnTo>
                        <a:pt x="21" y="4"/>
                      </a:lnTo>
                      <a:lnTo>
                        <a:pt x="18" y="8"/>
                      </a:lnTo>
                      <a:lnTo>
                        <a:pt x="13" y="13"/>
                      </a:lnTo>
                      <a:lnTo>
                        <a:pt x="10" y="17"/>
                      </a:lnTo>
                      <a:lnTo>
                        <a:pt x="9" y="23"/>
                      </a:lnTo>
                      <a:lnTo>
                        <a:pt x="7" y="29"/>
                      </a:lnTo>
                      <a:lnTo>
                        <a:pt x="6" y="35"/>
                      </a:lnTo>
                      <a:lnTo>
                        <a:pt x="1" y="33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770" name="Freeform 265"/>
                <p:cNvSpPr>
                  <a:spLocks/>
                </p:cNvSpPr>
                <p:nvPr/>
              </p:nvSpPr>
              <p:spPr bwMode="auto">
                <a:xfrm>
                  <a:off x="1960" y="1305"/>
                  <a:ext cx="21" cy="29"/>
                </a:xfrm>
                <a:custGeom>
                  <a:avLst/>
                  <a:gdLst>
                    <a:gd name="T0" fmla="*/ 0 w 21"/>
                    <a:gd name="T1" fmla="*/ 28 h 29"/>
                    <a:gd name="T2" fmla="*/ 2 w 21"/>
                    <a:gd name="T3" fmla="*/ 25 h 29"/>
                    <a:gd name="T4" fmla="*/ 2 w 21"/>
                    <a:gd name="T5" fmla="*/ 19 h 29"/>
                    <a:gd name="T6" fmla="*/ 4 w 21"/>
                    <a:gd name="T7" fmla="*/ 14 h 29"/>
                    <a:gd name="T8" fmla="*/ 6 w 21"/>
                    <a:gd name="T9" fmla="*/ 9 h 29"/>
                    <a:gd name="T10" fmla="*/ 11 w 21"/>
                    <a:gd name="T11" fmla="*/ 5 h 29"/>
                    <a:gd name="T12" fmla="*/ 13 w 21"/>
                    <a:gd name="T13" fmla="*/ 2 h 29"/>
                    <a:gd name="T14" fmla="*/ 15 w 21"/>
                    <a:gd name="T15" fmla="*/ 0 h 29"/>
                    <a:gd name="T16" fmla="*/ 20 w 21"/>
                    <a:gd name="T17" fmla="*/ 1 h 29"/>
                    <a:gd name="T18" fmla="*/ 15 w 21"/>
                    <a:gd name="T19" fmla="*/ 4 h 29"/>
                    <a:gd name="T20" fmla="*/ 11 w 21"/>
                    <a:gd name="T21" fmla="*/ 8 h 29"/>
                    <a:gd name="T22" fmla="*/ 8 w 21"/>
                    <a:gd name="T23" fmla="*/ 12 h 29"/>
                    <a:gd name="T24" fmla="*/ 4 w 21"/>
                    <a:gd name="T25" fmla="*/ 18 h 29"/>
                    <a:gd name="T26" fmla="*/ 2 w 21"/>
                    <a:gd name="T27" fmla="*/ 22 h 29"/>
                    <a:gd name="T28" fmla="*/ 2 w 21"/>
                    <a:gd name="T29" fmla="*/ 28 h 29"/>
                    <a:gd name="T30" fmla="*/ 0 w 21"/>
                    <a:gd name="T31" fmla="*/ 28 h 2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29"/>
                    <a:gd name="T50" fmla="*/ 21 w 21"/>
                    <a:gd name="T51" fmla="*/ 29 h 2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29">
                      <a:moveTo>
                        <a:pt x="0" y="28"/>
                      </a:moveTo>
                      <a:lnTo>
                        <a:pt x="2" y="25"/>
                      </a:lnTo>
                      <a:lnTo>
                        <a:pt x="2" y="19"/>
                      </a:lnTo>
                      <a:lnTo>
                        <a:pt x="4" y="14"/>
                      </a:lnTo>
                      <a:lnTo>
                        <a:pt x="6" y="9"/>
                      </a:lnTo>
                      <a:lnTo>
                        <a:pt x="11" y="5"/>
                      </a:lnTo>
                      <a:lnTo>
                        <a:pt x="13" y="2"/>
                      </a:lnTo>
                      <a:lnTo>
                        <a:pt x="15" y="0"/>
                      </a:lnTo>
                      <a:lnTo>
                        <a:pt x="20" y="1"/>
                      </a:lnTo>
                      <a:lnTo>
                        <a:pt x="15" y="4"/>
                      </a:lnTo>
                      <a:lnTo>
                        <a:pt x="11" y="8"/>
                      </a:lnTo>
                      <a:lnTo>
                        <a:pt x="8" y="12"/>
                      </a:lnTo>
                      <a:lnTo>
                        <a:pt x="4" y="18"/>
                      </a:lnTo>
                      <a:lnTo>
                        <a:pt x="2" y="22"/>
                      </a:lnTo>
                      <a:lnTo>
                        <a:pt x="2" y="28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768" name="Freeform 266"/>
              <p:cNvSpPr>
                <a:spLocks/>
              </p:cNvSpPr>
              <p:nvPr/>
            </p:nvSpPr>
            <p:spPr bwMode="auto">
              <a:xfrm>
                <a:off x="1935" y="1323"/>
                <a:ext cx="57" cy="29"/>
              </a:xfrm>
              <a:custGeom>
                <a:avLst/>
                <a:gdLst>
                  <a:gd name="T0" fmla="*/ 0 w 57"/>
                  <a:gd name="T1" fmla="*/ 4 h 29"/>
                  <a:gd name="T2" fmla="*/ 3 w 57"/>
                  <a:gd name="T3" fmla="*/ 6 h 29"/>
                  <a:gd name="T4" fmla="*/ 7 w 57"/>
                  <a:gd name="T5" fmla="*/ 10 h 29"/>
                  <a:gd name="T6" fmla="*/ 10 w 57"/>
                  <a:gd name="T7" fmla="*/ 16 h 29"/>
                  <a:gd name="T8" fmla="*/ 14 w 57"/>
                  <a:gd name="T9" fmla="*/ 22 h 29"/>
                  <a:gd name="T10" fmla="*/ 18 w 57"/>
                  <a:gd name="T11" fmla="*/ 24 h 29"/>
                  <a:gd name="T12" fmla="*/ 21 w 57"/>
                  <a:gd name="T13" fmla="*/ 26 h 29"/>
                  <a:gd name="T14" fmla="*/ 24 w 57"/>
                  <a:gd name="T15" fmla="*/ 28 h 29"/>
                  <a:gd name="T16" fmla="*/ 29 w 57"/>
                  <a:gd name="T17" fmla="*/ 26 h 29"/>
                  <a:gd name="T18" fmla="*/ 31 w 57"/>
                  <a:gd name="T19" fmla="*/ 24 h 29"/>
                  <a:gd name="T20" fmla="*/ 35 w 57"/>
                  <a:gd name="T21" fmla="*/ 22 h 29"/>
                  <a:gd name="T22" fmla="*/ 37 w 57"/>
                  <a:gd name="T23" fmla="*/ 20 h 29"/>
                  <a:gd name="T24" fmla="*/ 40 w 57"/>
                  <a:gd name="T25" fmla="*/ 16 h 29"/>
                  <a:gd name="T26" fmla="*/ 42 w 57"/>
                  <a:gd name="T27" fmla="*/ 12 h 29"/>
                  <a:gd name="T28" fmla="*/ 45 w 57"/>
                  <a:gd name="T29" fmla="*/ 8 h 29"/>
                  <a:gd name="T30" fmla="*/ 47 w 57"/>
                  <a:gd name="T31" fmla="*/ 6 h 29"/>
                  <a:gd name="T32" fmla="*/ 49 w 57"/>
                  <a:gd name="T33" fmla="*/ 2 h 29"/>
                  <a:gd name="T34" fmla="*/ 53 w 57"/>
                  <a:gd name="T35" fmla="*/ 2 h 29"/>
                  <a:gd name="T36" fmla="*/ 56 w 57"/>
                  <a:gd name="T37" fmla="*/ 0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7"/>
                  <a:gd name="T58" fmla="*/ 0 h 29"/>
                  <a:gd name="T59" fmla="*/ 57 w 57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7" h="29">
                    <a:moveTo>
                      <a:pt x="0" y="4"/>
                    </a:moveTo>
                    <a:lnTo>
                      <a:pt x="3" y="6"/>
                    </a:lnTo>
                    <a:lnTo>
                      <a:pt x="7" y="10"/>
                    </a:lnTo>
                    <a:lnTo>
                      <a:pt x="10" y="16"/>
                    </a:lnTo>
                    <a:lnTo>
                      <a:pt x="14" y="22"/>
                    </a:lnTo>
                    <a:lnTo>
                      <a:pt x="18" y="24"/>
                    </a:lnTo>
                    <a:lnTo>
                      <a:pt x="21" y="26"/>
                    </a:lnTo>
                    <a:lnTo>
                      <a:pt x="24" y="28"/>
                    </a:lnTo>
                    <a:lnTo>
                      <a:pt x="29" y="26"/>
                    </a:lnTo>
                    <a:lnTo>
                      <a:pt x="31" y="24"/>
                    </a:lnTo>
                    <a:lnTo>
                      <a:pt x="35" y="22"/>
                    </a:lnTo>
                    <a:lnTo>
                      <a:pt x="37" y="20"/>
                    </a:lnTo>
                    <a:lnTo>
                      <a:pt x="40" y="16"/>
                    </a:lnTo>
                    <a:lnTo>
                      <a:pt x="42" y="12"/>
                    </a:lnTo>
                    <a:lnTo>
                      <a:pt x="45" y="8"/>
                    </a:lnTo>
                    <a:lnTo>
                      <a:pt x="47" y="6"/>
                    </a:lnTo>
                    <a:lnTo>
                      <a:pt x="49" y="2"/>
                    </a:lnTo>
                    <a:lnTo>
                      <a:pt x="53" y="2"/>
                    </a:lnTo>
                    <a:lnTo>
                      <a:pt x="56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33" name="Freeform 267"/>
            <p:cNvSpPr>
              <a:spLocks/>
            </p:cNvSpPr>
            <p:nvPr/>
          </p:nvSpPr>
          <p:spPr bwMode="auto">
            <a:xfrm>
              <a:off x="2342" y="1378"/>
              <a:ext cx="184" cy="189"/>
            </a:xfrm>
            <a:custGeom>
              <a:avLst/>
              <a:gdLst>
                <a:gd name="T0" fmla="*/ 98 w 184"/>
                <a:gd name="T1" fmla="*/ 20 h 189"/>
                <a:gd name="T2" fmla="*/ 107 w 184"/>
                <a:gd name="T3" fmla="*/ 14 h 189"/>
                <a:gd name="T4" fmla="*/ 113 w 184"/>
                <a:gd name="T5" fmla="*/ 8 h 189"/>
                <a:gd name="T6" fmla="*/ 120 w 184"/>
                <a:gd name="T7" fmla="*/ 2 h 189"/>
                <a:gd name="T8" fmla="*/ 127 w 184"/>
                <a:gd name="T9" fmla="*/ 1 h 189"/>
                <a:gd name="T10" fmla="*/ 136 w 184"/>
                <a:gd name="T11" fmla="*/ 1 h 189"/>
                <a:gd name="T12" fmla="*/ 145 w 184"/>
                <a:gd name="T13" fmla="*/ 2 h 189"/>
                <a:gd name="T14" fmla="*/ 154 w 184"/>
                <a:gd name="T15" fmla="*/ 5 h 189"/>
                <a:gd name="T16" fmla="*/ 162 w 184"/>
                <a:gd name="T17" fmla="*/ 10 h 189"/>
                <a:gd name="T18" fmla="*/ 168 w 184"/>
                <a:gd name="T19" fmla="*/ 17 h 189"/>
                <a:gd name="T20" fmla="*/ 174 w 184"/>
                <a:gd name="T21" fmla="*/ 26 h 189"/>
                <a:gd name="T22" fmla="*/ 179 w 184"/>
                <a:gd name="T23" fmla="*/ 36 h 189"/>
                <a:gd name="T24" fmla="*/ 181 w 184"/>
                <a:gd name="T25" fmla="*/ 45 h 189"/>
                <a:gd name="T26" fmla="*/ 183 w 184"/>
                <a:gd name="T27" fmla="*/ 57 h 189"/>
                <a:gd name="T28" fmla="*/ 183 w 184"/>
                <a:gd name="T29" fmla="*/ 69 h 189"/>
                <a:gd name="T30" fmla="*/ 181 w 184"/>
                <a:gd name="T31" fmla="*/ 84 h 189"/>
                <a:gd name="T32" fmla="*/ 179 w 184"/>
                <a:gd name="T33" fmla="*/ 94 h 189"/>
                <a:gd name="T34" fmla="*/ 175 w 184"/>
                <a:gd name="T35" fmla="*/ 105 h 189"/>
                <a:gd name="T36" fmla="*/ 172 w 184"/>
                <a:gd name="T37" fmla="*/ 116 h 189"/>
                <a:gd name="T38" fmla="*/ 167 w 184"/>
                <a:gd name="T39" fmla="*/ 128 h 189"/>
                <a:gd name="T40" fmla="*/ 161 w 184"/>
                <a:gd name="T41" fmla="*/ 137 h 189"/>
                <a:gd name="T42" fmla="*/ 154 w 184"/>
                <a:gd name="T43" fmla="*/ 146 h 189"/>
                <a:gd name="T44" fmla="*/ 144 w 184"/>
                <a:gd name="T45" fmla="*/ 160 h 189"/>
                <a:gd name="T46" fmla="*/ 134 w 184"/>
                <a:gd name="T47" fmla="*/ 172 h 189"/>
                <a:gd name="T48" fmla="*/ 119 w 184"/>
                <a:gd name="T49" fmla="*/ 182 h 189"/>
                <a:gd name="T50" fmla="*/ 103 w 184"/>
                <a:gd name="T51" fmla="*/ 188 h 189"/>
                <a:gd name="T52" fmla="*/ 93 w 184"/>
                <a:gd name="T53" fmla="*/ 186 h 189"/>
                <a:gd name="T54" fmla="*/ 84 w 184"/>
                <a:gd name="T55" fmla="*/ 184 h 189"/>
                <a:gd name="T56" fmla="*/ 73 w 184"/>
                <a:gd name="T57" fmla="*/ 185 h 189"/>
                <a:gd name="T58" fmla="*/ 63 w 184"/>
                <a:gd name="T59" fmla="*/ 184 h 189"/>
                <a:gd name="T60" fmla="*/ 55 w 184"/>
                <a:gd name="T61" fmla="*/ 180 h 189"/>
                <a:gd name="T62" fmla="*/ 37 w 184"/>
                <a:gd name="T63" fmla="*/ 156 h 189"/>
                <a:gd name="T64" fmla="*/ 27 w 184"/>
                <a:gd name="T65" fmla="*/ 144 h 189"/>
                <a:gd name="T66" fmla="*/ 21 w 184"/>
                <a:gd name="T67" fmla="*/ 134 h 189"/>
                <a:gd name="T68" fmla="*/ 14 w 184"/>
                <a:gd name="T69" fmla="*/ 124 h 189"/>
                <a:gd name="T70" fmla="*/ 8 w 184"/>
                <a:gd name="T71" fmla="*/ 112 h 189"/>
                <a:gd name="T72" fmla="*/ 4 w 184"/>
                <a:gd name="T73" fmla="*/ 101 h 189"/>
                <a:gd name="T74" fmla="*/ 1 w 184"/>
                <a:gd name="T75" fmla="*/ 90 h 189"/>
                <a:gd name="T76" fmla="*/ 0 w 184"/>
                <a:gd name="T77" fmla="*/ 78 h 189"/>
                <a:gd name="T78" fmla="*/ 0 w 184"/>
                <a:gd name="T79" fmla="*/ 66 h 189"/>
                <a:gd name="T80" fmla="*/ 1 w 184"/>
                <a:gd name="T81" fmla="*/ 54 h 189"/>
                <a:gd name="T82" fmla="*/ 3 w 184"/>
                <a:gd name="T83" fmla="*/ 42 h 189"/>
                <a:gd name="T84" fmla="*/ 7 w 184"/>
                <a:gd name="T85" fmla="*/ 33 h 189"/>
                <a:gd name="T86" fmla="*/ 13 w 184"/>
                <a:gd name="T87" fmla="*/ 24 h 189"/>
                <a:gd name="T88" fmla="*/ 20 w 184"/>
                <a:gd name="T89" fmla="*/ 16 h 189"/>
                <a:gd name="T90" fmla="*/ 30 w 184"/>
                <a:gd name="T91" fmla="*/ 8 h 189"/>
                <a:gd name="T92" fmla="*/ 40 w 184"/>
                <a:gd name="T93" fmla="*/ 2 h 189"/>
                <a:gd name="T94" fmla="*/ 49 w 184"/>
                <a:gd name="T95" fmla="*/ 1 h 189"/>
                <a:gd name="T96" fmla="*/ 60 w 184"/>
                <a:gd name="T97" fmla="*/ 1 h 189"/>
                <a:gd name="T98" fmla="*/ 67 w 184"/>
                <a:gd name="T99" fmla="*/ 4 h 189"/>
                <a:gd name="T100" fmla="*/ 74 w 184"/>
                <a:gd name="T101" fmla="*/ 8 h 189"/>
                <a:gd name="T102" fmla="*/ 80 w 184"/>
                <a:gd name="T103" fmla="*/ 14 h 189"/>
                <a:gd name="T104" fmla="*/ 87 w 184"/>
                <a:gd name="T105" fmla="*/ 20 h 1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89"/>
                <a:gd name="T161" fmla="*/ 184 w 184"/>
                <a:gd name="T162" fmla="*/ 189 h 1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89">
                  <a:moveTo>
                    <a:pt x="92" y="21"/>
                  </a:moveTo>
                  <a:lnTo>
                    <a:pt x="98" y="20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0" y="12"/>
                  </a:lnTo>
                  <a:lnTo>
                    <a:pt x="113" y="8"/>
                  </a:lnTo>
                  <a:lnTo>
                    <a:pt x="117" y="5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45" y="2"/>
                  </a:lnTo>
                  <a:lnTo>
                    <a:pt x="150" y="4"/>
                  </a:lnTo>
                  <a:lnTo>
                    <a:pt x="154" y="5"/>
                  </a:lnTo>
                  <a:lnTo>
                    <a:pt x="157" y="8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6"/>
                  </a:lnTo>
                  <a:lnTo>
                    <a:pt x="180" y="40"/>
                  </a:lnTo>
                  <a:lnTo>
                    <a:pt x="181" y="45"/>
                  </a:lnTo>
                  <a:lnTo>
                    <a:pt x="183" y="50"/>
                  </a:lnTo>
                  <a:lnTo>
                    <a:pt x="183" y="57"/>
                  </a:lnTo>
                  <a:lnTo>
                    <a:pt x="183" y="61"/>
                  </a:lnTo>
                  <a:lnTo>
                    <a:pt x="183" y="69"/>
                  </a:lnTo>
                  <a:lnTo>
                    <a:pt x="183" y="77"/>
                  </a:lnTo>
                  <a:lnTo>
                    <a:pt x="181" y="84"/>
                  </a:lnTo>
                  <a:lnTo>
                    <a:pt x="180" y="90"/>
                  </a:lnTo>
                  <a:lnTo>
                    <a:pt x="179" y="94"/>
                  </a:lnTo>
                  <a:lnTo>
                    <a:pt x="178" y="100"/>
                  </a:lnTo>
                  <a:lnTo>
                    <a:pt x="175" y="105"/>
                  </a:lnTo>
                  <a:lnTo>
                    <a:pt x="174" y="110"/>
                  </a:lnTo>
                  <a:lnTo>
                    <a:pt x="172" y="116"/>
                  </a:lnTo>
                  <a:lnTo>
                    <a:pt x="169" y="122"/>
                  </a:lnTo>
                  <a:lnTo>
                    <a:pt x="167" y="128"/>
                  </a:lnTo>
                  <a:lnTo>
                    <a:pt x="163" y="133"/>
                  </a:lnTo>
                  <a:lnTo>
                    <a:pt x="161" y="137"/>
                  </a:lnTo>
                  <a:lnTo>
                    <a:pt x="157" y="141"/>
                  </a:lnTo>
                  <a:lnTo>
                    <a:pt x="154" y="146"/>
                  </a:lnTo>
                  <a:lnTo>
                    <a:pt x="149" y="153"/>
                  </a:lnTo>
                  <a:lnTo>
                    <a:pt x="144" y="160"/>
                  </a:lnTo>
                  <a:lnTo>
                    <a:pt x="140" y="165"/>
                  </a:lnTo>
                  <a:lnTo>
                    <a:pt x="134" y="172"/>
                  </a:lnTo>
                  <a:lnTo>
                    <a:pt x="128" y="177"/>
                  </a:lnTo>
                  <a:lnTo>
                    <a:pt x="119" y="182"/>
                  </a:lnTo>
                  <a:lnTo>
                    <a:pt x="110" y="186"/>
                  </a:lnTo>
                  <a:lnTo>
                    <a:pt x="103" y="188"/>
                  </a:lnTo>
                  <a:lnTo>
                    <a:pt x="98" y="188"/>
                  </a:lnTo>
                  <a:lnTo>
                    <a:pt x="93" y="186"/>
                  </a:lnTo>
                  <a:lnTo>
                    <a:pt x="89" y="185"/>
                  </a:lnTo>
                  <a:lnTo>
                    <a:pt x="84" y="184"/>
                  </a:lnTo>
                  <a:lnTo>
                    <a:pt x="80" y="184"/>
                  </a:lnTo>
                  <a:lnTo>
                    <a:pt x="73" y="185"/>
                  </a:lnTo>
                  <a:lnTo>
                    <a:pt x="67" y="185"/>
                  </a:lnTo>
                  <a:lnTo>
                    <a:pt x="63" y="184"/>
                  </a:lnTo>
                  <a:lnTo>
                    <a:pt x="57" y="181"/>
                  </a:lnTo>
                  <a:lnTo>
                    <a:pt x="55" y="180"/>
                  </a:lnTo>
                  <a:lnTo>
                    <a:pt x="49" y="173"/>
                  </a:lnTo>
                  <a:lnTo>
                    <a:pt x="37" y="156"/>
                  </a:lnTo>
                  <a:lnTo>
                    <a:pt x="32" y="149"/>
                  </a:lnTo>
                  <a:lnTo>
                    <a:pt x="27" y="144"/>
                  </a:lnTo>
                  <a:lnTo>
                    <a:pt x="25" y="138"/>
                  </a:lnTo>
                  <a:lnTo>
                    <a:pt x="21" y="134"/>
                  </a:lnTo>
                  <a:lnTo>
                    <a:pt x="18" y="129"/>
                  </a:lnTo>
                  <a:lnTo>
                    <a:pt x="14" y="124"/>
                  </a:lnTo>
                  <a:lnTo>
                    <a:pt x="10" y="117"/>
                  </a:lnTo>
                  <a:lnTo>
                    <a:pt x="8" y="112"/>
                  </a:lnTo>
                  <a:lnTo>
                    <a:pt x="7" y="108"/>
                  </a:lnTo>
                  <a:lnTo>
                    <a:pt x="4" y="101"/>
                  </a:lnTo>
                  <a:lnTo>
                    <a:pt x="2" y="94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8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8"/>
                  </a:lnTo>
                  <a:lnTo>
                    <a:pt x="13" y="24"/>
                  </a:lnTo>
                  <a:lnTo>
                    <a:pt x="18" y="18"/>
                  </a:lnTo>
                  <a:lnTo>
                    <a:pt x="20" y="16"/>
                  </a:lnTo>
                  <a:lnTo>
                    <a:pt x="25" y="12"/>
                  </a:lnTo>
                  <a:lnTo>
                    <a:pt x="30" y="8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71" y="5"/>
                  </a:lnTo>
                  <a:lnTo>
                    <a:pt x="74" y="8"/>
                  </a:lnTo>
                  <a:lnTo>
                    <a:pt x="77" y="12"/>
                  </a:lnTo>
                  <a:lnTo>
                    <a:pt x="80" y="14"/>
                  </a:lnTo>
                  <a:lnTo>
                    <a:pt x="84" y="17"/>
                  </a:lnTo>
                  <a:lnTo>
                    <a:pt x="87" y="20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34" name="Freeform 268"/>
            <p:cNvSpPr>
              <a:spLocks/>
            </p:cNvSpPr>
            <p:nvPr/>
          </p:nvSpPr>
          <p:spPr bwMode="auto">
            <a:xfrm>
              <a:off x="2345" y="1385"/>
              <a:ext cx="171" cy="175"/>
            </a:xfrm>
            <a:custGeom>
              <a:avLst/>
              <a:gdLst>
                <a:gd name="T0" fmla="*/ 91 w 171"/>
                <a:gd name="T1" fmla="*/ 17 h 175"/>
                <a:gd name="T2" fmla="*/ 98 w 171"/>
                <a:gd name="T3" fmla="*/ 13 h 175"/>
                <a:gd name="T4" fmla="*/ 104 w 171"/>
                <a:gd name="T5" fmla="*/ 6 h 175"/>
                <a:gd name="T6" fmla="*/ 112 w 171"/>
                <a:gd name="T7" fmla="*/ 2 h 175"/>
                <a:gd name="T8" fmla="*/ 118 w 171"/>
                <a:gd name="T9" fmla="*/ 0 h 175"/>
                <a:gd name="T10" fmla="*/ 126 w 171"/>
                <a:gd name="T11" fmla="*/ 0 h 175"/>
                <a:gd name="T12" fmla="*/ 135 w 171"/>
                <a:gd name="T13" fmla="*/ 1 h 175"/>
                <a:gd name="T14" fmla="*/ 143 w 171"/>
                <a:gd name="T15" fmla="*/ 3 h 175"/>
                <a:gd name="T16" fmla="*/ 151 w 171"/>
                <a:gd name="T17" fmla="*/ 9 h 175"/>
                <a:gd name="T18" fmla="*/ 156 w 171"/>
                <a:gd name="T19" fmla="*/ 15 h 175"/>
                <a:gd name="T20" fmla="*/ 161 w 171"/>
                <a:gd name="T21" fmla="*/ 22 h 175"/>
                <a:gd name="T22" fmla="*/ 166 w 171"/>
                <a:gd name="T23" fmla="*/ 31 h 175"/>
                <a:gd name="T24" fmla="*/ 168 w 171"/>
                <a:gd name="T25" fmla="*/ 42 h 175"/>
                <a:gd name="T26" fmla="*/ 170 w 171"/>
                <a:gd name="T27" fmla="*/ 51 h 175"/>
                <a:gd name="T28" fmla="*/ 170 w 171"/>
                <a:gd name="T29" fmla="*/ 63 h 175"/>
                <a:gd name="T30" fmla="*/ 168 w 171"/>
                <a:gd name="T31" fmla="*/ 77 h 175"/>
                <a:gd name="T32" fmla="*/ 166 w 171"/>
                <a:gd name="T33" fmla="*/ 87 h 175"/>
                <a:gd name="T34" fmla="*/ 162 w 171"/>
                <a:gd name="T35" fmla="*/ 98 h 175"/>
                <a:gd name="T36" fmla="*/ 159 w 171"/>
                <a:gd name="T37" fmla="*/ 108 h 175"/>
                <a:gd name="T38" fmla="*/ 155 w 171"/>
                <a:gd name="T39" fmla="*/ 119 h 175"/>
                <a:gd name="T40" fmla="*/ 149 w 171"/>
                <a:gd name="T41" fmla="*/ 127 h 175"/>
                <a:gd name="T42" fmla="*/ 142 w 171"/>
                <a:gd name="T43" fmla="*/ 136 h 175"/>
                <a:gd name="T44" fmla="*/ 133 w 171"/>
                <a:gd name="T45" fmla="*/ 148 h 175"/>
                <a:gd name="T46" fmla="*/ 126 w 171"/>
                <a:gd name="T47" fmla="*/ 159 h 175"/>
                <a:gd name="T48" fmla="*/ 110 w 171"/>
                <a:gd name="T49" fmla="*/ 170 h 175"/>
                <a:gd name="T50" fmla="*/ 96 w 171"/>
                <a:gd name="T51" fmla="*/ 174 h 175"/>
                <a:gd name="T52" fmla="*/ 86 w 171"/>
                <a:gd name="T53" fmla="*/ 174 h 175"/>
                <a:gd name="T54" fmla="*/ 78 w 171"/>
                <a:gd name="T55" fmla="*/ 171 h 175"/>
                <a:gd name="T56" fmla="*/ 68 w 171"/>
                <a:gd name="T57" fmla="*/ 172 h 175"/>
                <a:gd name="T58" fmla="*/ 59 w 171"/>
                <a:gd name="T59" fmla="*/ 171 h 175"/>
                <a:gd name="T60" fmla="*/ 50 w 171"/>
                <a:gd name="T61" fmla="*/ 167 h 175"/>
                <a:gd name="T62" fmla="*/ 34 w 171"/>
                <a:gd name="T63" fmla="*/ 146 h 175"/>
                <a:gd name="T64" fmla="*/ 25 w 171"/>
                <a:gd name="T65" fmla="*/ 134 h 175"/>
                <a:gd name="T66" fmla="*/ 20 w 171"/>
                <a:gd name="T67" fmla="*/ 124 h 175"/>
                <a:gd name="T68" fmla="*/ 14 w 171"/>
                <a:gd name="T69" fmla="*/ 115 h 175"/>
                <a:gd name="T70" fmla="*/ 8 w 171"/>
                <a:gd name="T71" fmla="*/ 104 h 175"/>
                <a:gd name="T72" fmla="*/ 3 w 171"/>
                <a:gd name="T73" fmla="*/ 92 h 175"/>
                <a:gd name="T74" fmla="*/ 1 w 171"/>
                <a:gd name="T75" fmla="*/ 83 h 175"/>
                <a:gd name="T76" fmla="*/ 0 w 171"/>
                <a:gd name="T77" fmla="*/ 73 h 175"/>
                <a:gd name="T78" fmla="*/ 0 w 171"/>
                <a:gd name="T79" fmla="*/ 61 h 175"/>
                <a:gd name="T80" fmla="*/ 1 w 171"/>
                <a:gd name="T81" fmla="*/ 50 h 175"/>
                <a:gd name="T82" fmla="*/ 3 w 171"/>
                <a:gd name="T83" fmla="*/ 39 h 175"/>
                <a:gd name="T84" fmla="*/ 7 w 171"/>
                <a:gd name="T85" fmla="*/ 29 h 175"/>
                <a:gd name="T86" fmla="*/ 13 w 171"/>
                <a:gd name="T87" fmla="*/ 21 h 175"/>
                <a:gd name="T88" fmla="*/ 19 w 171"/>
                <a:gd name="T89" fmla="*/ 13 h 175"/>
                <a:gd name="T90" fmla="*/ 27 w 171"/>
                <a:gd name="T91" fmla="*/ 6 h 175"/>
                <a:gd name="T92" fmla="*/ 38 w 171"/>
                <a:gd name="T93" fmla="*/ 2 h 175"/>
                <a:gd name="T94" fmla="*/ 45 w 171"/>
                <a:gd name="T95" fmla="*/ 0 h 175"/>
                <a:gd name="T96" fmla="*/ 55 w 171"/>
                <a:gd name="T97" fmla="*/ 0 h 175"/>
                <a:gd name="T98" fmla="*/ 62 w 171"/>
                <a:gd name="T99" fmla="*/ 2 h 175"/>
                <a:gd name="T100" fmla="*/ 68 w 171"/>
                <a:gd name="T101" fmla="*/ 6 h 175"/>
                <a:gd name="T102" fmla="*/ 74 w 171"/>
                <a:gd name="T103" fmla="*/ 13 h 175"/>
                <a:gd name="T104" fmla="*/ 80 w 171"/>
                <a:gd name="T105" fmla="*/ 17 h 17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5"/>
                <a:gd name="T161" fmla="*/ 171 w 171"/>
                <a:gd name="T162" fmla="*/ 175 h 17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5">
                  <a:moveTo>
                    <a:pt x="86" y="18"/>
                  </a:moveTo>
                  <a:lnTo>
                    <a:pt x="91" y="17"/>
                  </a:lnTo>
                  <a:lnTo>
                    <a:pt x="96" y="15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3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1"/>
                  </a:lnTo>
                  <a:lnTo>
                    <a:pt x="156" y="15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7"/>
                  </a:lnTo>
                  <a:lnTo>
                    <a:pt x="166" y="31"/>
                  </a:lnTo>
                  <a:lnTo>
                    <a:pt x="167" y="35"/>
                  </a:lnTo>
                  <a:lnTo>
                    <a:pt x="168" y="42"/>
                  </a:lnTo>
                  <a:lnTo>
                    <a:pt x="168" y="46"/>
                  </a:lnTo>
                  <a:lnTo>
                    <a:pt x="170" y="51"/>
                  </a:lnTo>
                  <a:lnTo>
                    <a:pt x="170" y="55"/>
                  </a:lnTo>
                  <a:lnTo>
                    <a:pt x="170" y="63"/>
                  </a:lnTo>
                  <a:lnTo>
                    <a:pt x="168" y="71"/>
                  </a:lnTo>
                  <a:lnTo>
                    <a:pt x="168" y="77"/>
                  </a:lnTo>
                  <a:lnTo>
                    <a:pt x="167" y="83"/>
                  </a:lnTo>
                  <a:lnTo>
                    <a:pt x="166" y="87"/>
                  </a:lnTo>
                  <a:lnTo>
                    <a:pt x="165" y="92"/>
                  </a:lnTo>
                  <a:lnTo>
                    <a:pt x="162" y="98"/>
                  </a:lnTo>
                  <a:lnTo>
                    <a:pt x="161" y="103"/>
                  </a:lnTo>
                  <a:lnTo>
                    <a:pt x="159" y="108"/>
                  </a:lnTo>
                  <a:lnTo>
                    <a:pt x="156" y="114"/>
                  </a:lnTo>
                  <a:lnTo>
                    <a:pt x="155" y="119"/>
                  </a:lnTo>
                  <a:lnTo>
                    <a:pt x="153" y="123"/>
                  </a:lnTo>
                  <a:lnTo>
                    <a:pt x="149" y="127"/>
                  </a:lnTo>
                  <a:lnTo>
                    <a:pt x="147" y="131"/>
                  </a:lnTo>
                  <a:lnTo>
                    <a:pt x="142" y="136"/>
                  </a:lnTo>
                  <a:lnTo>
                    <a:pt x="138" y="143"/>
                  </a:lnTo>
                  <a:lnTo>
                    <a:pt x="133" y="148"/>
                  </a:lnTo>
                  <a:lnTo>
                    <a:pt x="130" y="154"/>
                  </a:lnTo>
                  <a:lnTo>
                    <a:pt x="126" y="159"/>
                  </a:lnTo>
                  <a:lnTo>
                    <a:pt x="119" y="164"/>
                  </a:lnTo>
                  <a:lnTo>
                    <a:pt x="110" y="170"/>
                  </a:lnTo>
                  <a:lnTo>
                    <a:pt x="102" y="174"/>
                  </a:lnTo>
                  <a:lnTo>
                    <a:pt x="96" y="174"/>
                  </a:lnTo>
                  <a:lnTo>
                    <a:pt x="91" y="174"/>
                  </a:lnTo>
                  <a:lnTo>
                    <a:pt x="86" y="174"/>
                  </a:lnTo>
                  <a:lnTo>
                    <a:pt x="81" y="172"/>
                  </a:lnTo>
                  <a:lnTo>
                    <a:pt x="78" y="171"/>
                  </a:lnTo>
                  <a:lnTo>
                    <a:pt x="73" y="171"/>
                  </a:lnTo>
                  <a:lnTo>
                    <a:pt x="68" y="172"/>
                  </a:lnTo>
                  <a:lnTo>
                    <a:pt x="62" y="172"/>
                  </a:lnTo>
                  <a:lnTo>
                    <a:pt x="59" y="171"/>
                  </a:lnTo>
                  <a:lnTo>
                    <a:pt x="53" y="168"/>
                  </a:lnTo>
                  <a:lnTo>
                    <a:pt x="50" y="167"/>
                  </a:lnTo>
                  <a:lnTo>
                    <a:pt x="44" y="160"/>
                  </a:lnTo>
                  <a:lnTo>
                    <a:pt x="34" y="146"/>
                  </a:lnTo>
                  <a:lnTo>
                    <a:pt x="30" y="139"/>
                  </a:lnTo>
                  <a:lnTo>
                    <a:pt x="25" y="134"/>
                  </a:lnTo>
                  <a:lnTo>
                    <a:pt x="22" y="128"/>
                  </a:lnTo>
                  <a:lnTo>
                    <a:pt x="20" y="124"/>
                  </a:lnTo>
                  <a:lnTo>
                    <a:pt x="16" y="120"/>
                  </a:lnTo>
                  <a:lnTo>
                    <a:pt x="14" y="115"/>
                  </a:lnTo>
                  <a:lnTo>
                    <a:pt x="9" y="108"/>
                  </a:lnTo>
                  <a:lnTo>
                    <a:pt x="8" y="104"/>
                  </a:lnTo>
                  <a:lnTo>
                    <a:pt x="7" y="99"/>
                  </a:lnTo>
                  <a:lnTo>
                    <a:pt x="3" y="92"/>
                  </a:lnTo>
                  <a:lnTo>
                    <a:pt x="2" y="87"/>
                  </a:lnTo>
                  <a:lnTo>
                    <a:pt x="1" y="83"/>
                  </a:lnTo>
                  <a:lnTo>
                    <a:pt x="0" y="78"/>
                  </a:lnTo>
                  <a:lnTo>
                    <a:pt x="0" y="73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5"/>
                  </a:lnTo>
                  <a:lnTo>
                    <a:pt x="1" y="50"/>
                  </a:lnTo>
                  <a:lnTo>
                    <a:pt x="2" y="45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7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5"/>
                  </a:lnTo>
                  <a:lnTo>
                    <a:pt x="80" y="17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35" name="Group 269"/>
            <p:cNvGrpSpPr>
              <a:grpSpLocks/>
            </p:cNvGrpSpPr>
            <p:nvPr/>
          </p:nvGrpSpPr>
          <p:grpSpPr bwMode="auto">
            <a:xfrm>
              <a:off x="2355" y="1387"/>
              <a:ext cx="154" cy="141"/>
              <a:chOff x="2355" y="1387"/>
              <a:chExt cx="154" cy="141"/>
            </a:xfrm>
          </p:grpSpPr>
          <p:sp>
            <p:nvSpPr>
              <p:cNvPr id="18764" name="Oval 270"/>
              <p:cNvSpPr>
                <a:spLocks noChangeArrowheads="1"/>
              </p:cNvSpPr>
              <p:nvPr/>
            </p:nvSpPr>
            <p:spPr bwMode="auto">
              <a:xfrm>
                <a:off x="2431" y="1387"/>
                <a:ext cx="78" cy="117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65" name="Oval 271"/>
              <p:cNvSpPr>
                <a:spLocks noChangeArrowheads="1"/>
              </p:cNvSpPr>
              <p:nvPr/>
            </p:nvSpPr>
            <p:spPr bwMode="auto">
              <a:xfrm>
                <a:off x="2355" y="1396"/>
                <a:ext cx="90" cy="132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36" name="Group 272"/>
            <p:cNvGrpSpPr>
              <a:grpSpLocks/>
            </p:cNvGrpSpPr>
            <p:nvPr/>
          </p:nvGrpSpPr>
          <p:grpSpPr bwMode="auto">
            <a:xfrm>
              <a:off x="2460" y="1383"/>
              <a:ext cx="36" cy="37"/>
              <a:chOff x="2460" y="1383"/>
              <a:chExt cx="36" cy="37"/>
            </a:xfrm>
          </p:grpSpPr>
          <p:sp>
            <p:nvSpPr>
              <p:cNvPr id="18761" name="Oval 273"/>
              <p:cNvSpPr>
                <a:spLocks noChangeArrowheads="1"/>
              </p:cNvSpPr>
              <p:nvPr/>
            </p:nvSpPr>
            <p:spPr bwMode="auto">
              <a:xfrm>
                <a:off x="2460" y="1387"/>
                <a:ext cx="36" cy="33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62" name="Oval 274"/>
              <p:cNvSpPr>
                <a:spLocks noChangeArrowheads="1"/>
              </p:cNvSpPr>
              <p:nvPr/>
            </p:nvSpPr>
            <p:spPr bwMode="auto">
              <a:xfrm>
                <a:off x="2477" y="1385"/>
                <a:ext cx="19" cy="25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63" name="Oval 275"/>
              <p:cNvSpPr>
                <a:spLocks noChangeArrowheads="1"/>
              </p:cNvSpPr>
              <p:nvPr/>
            </p:nvSpPr>
            <p:spPr bwMode="auto">
              <a:xfrm>
                <a:off x="2472" y="1383"/>
                <a:ext cx="20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37" name="Group 276"/>
            <p:cNvGrpSpPr>
              <a:grpSpLocks/>
            </p:cNvGrpSpPr>
            <p:nvPr/>
          </p:nvGrpSpPr>
          <p:grpSpPr bwMode="auto">
            <a:xfrm>
              <a:off x="2367" y="1338"/>
              <a:ext cx="70" cy="37"/>
              <a:chOff x="2367" y="1338"/>
              <a:chExt cx="70" cy="37"/>
            </a:xfrm>
          </p:grpSpPr>
          <p:sp>
            <p:nvSpPr>
              <p:cNvPr id="18759" name="Freeform 277"/>
              <p:cNvSpPr>
                <a:spLocks/>
              </p:cNvSpPr>
              <p:nvPr/>
            </p:nvSpPr>
            <p:spPr bwMode="auto">
              <a:xfrm>
                <a:off x="2367" y="1338"/>
                <a:ext cx="70" cy="31"/>
              </a:xfrm>
              <a:custGeom>
                <a:avLst/>
                <a:gdLst>
                  <a:gd name="T0" fmla="*/ 0 w 70"/>
                  <a:gd name="T1" fmla="*/ 20 h 31"/>
                  <a:gd name="T2" fmla="*/ 3 w 70"/>
                  <a:gd name="T3" fmla="*/ 16 h 31"/>
                  <a:gd name="T4" fmla="*/ 6 w 70"/>
                  <a:gd name="T5" fmla="*/ 16 h 31"/>
                  <a:gd name="T6" fmla="*/ 8 w 70"/>
                  <a:gd name="T7" fmla="*/ 15 h 31"/>
                  <a:gd name="T8" fmla="*/ 12 w 70"/>
                  <a:gd name="T9" fmla="*/ 14 h 31"/>
                  <a:gd name="T10" fmla="*/ 16 w 70"/>
                  <a:gd name="T11" fmla="*/ 14 h 31"/>
                  <a:gd name="T12" fmla="*/ 18 w 70"/>
                  <a:gd name="T13" fmla="*/ 15 h 31"/>
                  <a:gd name="T14" fmla="*/ 20 w 70"/>
                  <a:gd name="T15" fmla="*/ 16 h 31"/>
                  <a:gd name="T16" fmla="*/ 23 w 70"/>
                  <a:gd name="T17" fmla="*/ 20 h 31"/>
                  <a:gd name="T18" fmla="*/ 27 w 70"/>
                  <a:gd name="T19" fmla="*/ 23 h 31"/>
                  <a:gd name="T20" fmla="*/ 29 w 70"/>
                  <a:gd name="T21" fmla="*/ 27 h 31"/>
                  <a:gd name="T22" fmla="*/ 34 w 70"/>
                  <a:gd name="T23" fmla="*/ 27 h 31"/>
                  <a:gd name="T24" fmla="*/ 36 w 70"/>
                  <a:gd name="T25" fmla="*/ 30 h 31"/>
                  <a:gd name="T26" fmla="*/ 40 w 70"/>
                  <a:gd name="T27" fmla="*/ 30 h 31"/>
                  <a:gd name="T28" fmla="*/ 45 w 70"/>
                  <a:gd name="T29" fmla="*/ 30 h 31"/>
                  <a:gd name="T30" fmla="*/ 51 w 70"/>
                  <a:gd name="T31" fmla="*/ 30 h 31"/>
                  <a:gd name="T32" fmla="*/ 55 w 70"/>
                  <a:gd name="T33" fmla="*/ 30 h 31"/>
                  <a:gd name="T34" fmla="*/ 60 w 70"/>
                  <a:gd name="T35" fmla="*/ 28 h 31"/>
                  <a:gd name="T36" fmla="*/ 64 w 70"/>
                  <a:gd name="T37" fmla="*/ 27 h 31"/>
                  <a:gd name="T38" fmla="*/ 66 w 70"/>
                  <a:gd name="T39" fmla="*/ 27 h 31"/>
                  <a:gd name="T40" fmla="*/ 69 w 70"/>
                  <a:gd name="T41" fmla="*/ 27 h 31"/>
                  <a:gd name="T42" fmla="*/ 66 w 70"/>
                  <a:gd name="T43" fmla="*/ 16 h 31"/>
                  <a:gd name="T44" fmla="*/ 65 w 70"/>
                  <a:gd name="T45" fmla="*/ 13 h 31"/>
                  <a:gd name="T46" fmla="*/ 64 w 70"/>
                  <a:gd name="T47" fmla="*/ 10 h 31"/>
                  <a:gd name="T48" fmla="*/ 62 w 70"/>
                  <a:gd name="T49" fmla="*/ 7 h 31"/>
                  <a:gd name="T50" fmla="*/ 59 w 70"/>
                  <a:gd name="T51" fmla="*/ 5 h 31"/>
                  <a:gd name="T52" fmla="*/ 55 w 70"/>
                  <a:gd name="T53" fmla="*/ 2 h 31"/>
                  <a:gd name="T54" fmla="*/ 51 w 70"/>
                  <a:gd name="T55" fmla="*/ 1 h 31"/>
                  <a:gd name="T56" fmla="*/ 43 w 70"/>
                  <a:gd name="T57" fmla="*/ 0 h 31"/>
                  <a:gd name="T58" fmla="*/ 36 w 70"/>
                  <a:gd name="T59" fmla="*/ 0 h 31"/>
                  <a:gd name="T60" fmla="*/ 29 w 70"/>
                  <a:gd name="T61" fmla="*/ 1 h 31"/>
                  <a:gd name="T62" fmla="*/ 25 w 70"/>
                  <a:gd name="T63" fmla="*/ 2 h 31"/>
                  <a:gd name="T64" fmla="*/ 19 w 70"/>
                  <a:gd name="T65" fmla="*/ 3 h 31"/>
                  <a:gd name="T66" fmla="*/ 16 w 70"/>
                  <a:gd name="T67" fmla="*/ 6 h 31"/>
                  <a:gd name="T68" fmla="*/ 11 w 70"/>
                  <a:gd name="T69" fmla="*/ 7 h 31"/>
                  <a:gd name="T70" fmla="*/ 7 w 70"/>
                  <a:gd name="T71" fmla="*/ 11 h 31"/>
                  <a:gd name="T72" fmla="*/ 4 w 70"/>
                  <a:gd name="T73" fmla="*/ 15 h 31"/>
                  <a:gd name="T74" fmla="*/ 0 w 70"/>
                  <a:gd name="T75" fmla="*/ 20 h 3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0"/>
                  <a:gd name="T115" fmla="*/ 0 h 31"/>
                  <a:gd name="T116" fmla="*/ 70 w 70"/>
                  <a:gd name="T117" fmla="*/ 31 h 3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0" h="31">
                    <a:moveTo>
                      <a:pt x="0" y="20"/>
                    </a:moveTo>
                    <a:lnTo>
                      <a:pt x="3" y="16"/>
                    </a:lnTo>
                    <a:lnTo>
                      <a:pt x="6" y="16"/>
                    </a:lnTo>
                    <a:lnTo>
                      <a:pt x="8" y="15"/>
                    </a:lnTo>
                    <a:lnTo>
                      <a:pt x="12" y="14"/>
                    </a:lnTo>
                    <a:lnTo>
                      <a:pt x="16" y="14"/>
                    </a:lnTo>
                    <a:lnTo>
                      <a:pt x="18" y="15"/>
                    </a:lnTo>
                    <a:lnTo>
                      <a:pt x="20" y="16"/>
                    </a:lnTo>
                    <a:lnTo>
                      <a:pt x="23" y="20"/>
                    </a:lnTo>
                    <a:lnTo>
                      <a:pt x="27" y="23"/>
                    </a:lnTo>
                    <a:lnTo>
                      <a:pt x="29" y="27"/>
                    </a:lnTo>
                    <a:lnTo>
                      <a:pt x="34" y="27"/>
                    </a:lnTo>
                    <a:lnTo>
                      <a:pt x="36" y="30"/>
                    </a:lnTo>
                    <a:lnTo>
                      <a:pt x="40" y="30"/>
                    </a:lnTo>
                    <a:lnTo>
                      <a:pt x="45" y="30"/>
                    </a:lnTo>
                    <a:lnTo>
                      <a:pt x="51" y="30"/>
                    </a:lnTo>
                    <a:lnTo>
                      <a:pt x="55" y="30"/>
                    </a:lnTo>
                    <a:lnTo>
                      <a:pt x="60" y="28"/>
                    </a:lnTo>
                    <a:lnTo>
                      <a:pt x="64" y="27"/>
                    </a:lnTo>
                    <a:lnTo>
                      <a:pt x="66" y="27"/>
                    </a:lnTo>
                    <a:lnTo>
                      <a:pt x="69" y="27"/>
                    </a:lnTo>
                    <a:lnTo>
                      <a:pt x="66" y="16"/>
                    </a:lnTo>
                    <a:lnTo>
                      <a:pt x="65" y="13"/>
                    </a:lnTo>
                    <a:lnTo>
                      <a:pt x="64" y="10"/>
                    </a:lnTo>
                    <a:lnTo>
                      <a:pt x="62" y="7"/>
                    </a:lnTo>
                    <a:lnTo>
                      <a:pt x="59" y="5"/>
                    </a:lnTo>
                    <a:lnTo>
                      <a:pt x="55" y="2"/>
                    </a:lnTo>
                    <a:lnTo>
                      <a:pt x="51" y="1"/>
                    </a:lnTo>
                    <a:lnTo>
                      <a:pt x="43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6" y="6"/>
                    </a:lnTo>
                    <a:lnTo>
                      <a:pt x="11" y="7"/>
                    </a:lnTo>
                    <a:lnTo>
                      <a:pt x="7" y="11"/>
                    </a:lnTo>
                    <a:lnTo>
                      <a:pt x="4" y="15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60" name="Freeform 278"/>
              <p:cNvSpPr>
                <a:spLocks/>
              </p:cNvSpPr>
              <p:nvPr/>
            </p:nvSpPr>
            <p:spPr bwMode="auto">
              <a:xfrm>
                <a:off x="2367" y="1348"/>
                <a:ext cx="70" cy="27"/>
              </a:xfrm>
              <a:custGeom>
                <a:avLst/>
                <a:gdLst>
                  <a:gd name="T0" fmla="*/ 0 w 70"/>
                  <a:gd name="T1" fmla="*/ 15 h 27"/>
                  <a:gd name="T2" fmla="*/ 3 w 70"/>
                  <a:gd name="T3" fmla="*/ 10 h 27"/>
                  <a:gd name="T4" fmla="*/ 6 w 70"/>
                  <a:gd name="T5" fmla="*/ 10 h 27"/>
                  <a:gd name="T6" fmla="*/ 8 w 70"/>
                  <a:gd name="T7" fmla="*/ 8 h 27"/>
                  <a:gd name="T8" fmla="*/ 12 w 70"/>
                  <a:gd name="T9" fmla="*/ 6 h 27"/>
                  <a:gd name="T10" fmla="*/ 16 w 70"/>
                  <a:gd name="T11" fmla="*/ 6 h 27"/>
                  <a:gd name="T12" fmla="*/ 18 w 70"/>
                  <a:gd name="T13" fmla="*/ 8 h 27"/>
                  <a:gd name="T14" fmla="*/ 20 w 70"/>
                  <a:gd name="T15" fmla="*/ 10 h 27"/>
                  <a:gd name="T16" fmla="*/ 23 w 70"/>
                  <a:gd name="T17" fmla="*/ 15 h 27"/>
                  <a:gd name="T18" fmla="*/ 27 w 70"/>
                  <a:gd name="T19" fmla="*/ 19 h 27"/>
                  <a:gd name="T20" fmla="*/ 28 w 70"/>
                  <a:gd name="T21" fmla="*/ 22 h 27"/>
                  <a:gd name="T22" fmla="*/ 34 w 70"/>
                  <a:gd name="T23" fmla="*/ 24 h 27"/>
                  <a:gd name="T24" fmla="*/ 36 w 70"/>
                  <a:gd name="T25" fmla="*/ 26 h 27"/>
                  <a:gd name="T26" fmla="*/ 40 w 70"/>
                  <a:gd name="T27" fmla="*/ 26 h 27"/>
                  <a:gd name="T28" fmla="*/ 45 w 70"/>
                  <a:gd name="T29" fmla="*/ 26 h 27"/>
                  <a:gd name="T30" fmla="*/ 51 w 70"/>
                  <a:gd name="T31" fmla="*/ 26 h 27"/>
                  <a:gd name="T32" fmla="*/ 55 w 70"/>
                  <a:gd name="T33" fmla="*/ 26 h 27"/>
                  <a:gd name="T34" fmla="*/ 60 w 70"/>
                  <a:gd name="T35" fmla="*/ 24 h 27"/>
                  <a:gd name="T36" fmla="*/ 64 w 70"/>
                  <a:gd name="T37" fmla="*/ 24 h 27"/>
                  <a:gd name="T38" fmla="*/ 66 w 70"/>
                  <a:gd name="T39" fmla="*/ 22 h 27"/>
                  <a:gd name="T40" fmla="*/ 69 w 70"/>
                  <a:gd name="T41" fmla="*/ 22 h 27"/>
                  <a:gd name="T42" fmla="*/ 66 w 70"/>
                  <a:gd name="T43" fmla="*/ 19 h 27"/>
                  <a:gd name="T44" fmla="*/ 64 w 70"/>
                  <a:gd name="T45" fmla="*/ 17 h 27"/>
                  <a:gd name="T46" fmla="*/ 62 w 70"/>
                  <a:gd name="T47" fmla="*/ 15 h 27"/>
                  <a:gd name="T48" fmla="*/ 57 w 70"/>
                  <a:gd name="T49" fmla="*/ 10 h 27"/>
                  <a:gd name="T50" fmla="*/ 54 w 70"/>
                  <a:gd name="T51" fmla="*/ 8 h 27"/>
                  <a:gd name="T52" fmla="*/ 49 w 70"/>
                  <a:gd name="T53" fmla="*/ 5 h 27"/>
                  <a:gd name="T54" fmla="*/ 44 w 70"/>
                  <a:gd name="T55" fmla="*/ 3 h 27"/>
                  <a:gd name="T56" fmla="*/ 40 w 70"/>
                  <a:gd name="T57" fmla="*/ 1 h 27"/>
                  <a:gd name="T58" fmla="*/ 34 w 70"/>
                  <a:gd name="T59" fmla="*/ 1 h 27"/>
                  <a:gd name="T60" fmla="*/ 28 w 70"/>
                  <a:gd name="T61" fmla="*/ 1 h 27"/>
                  <a:gd name="T62" fmla="*/ 22 w 70"/>
                  <a:gd name="T63" fmla="*/ 0 h 27"/>
                  <a:gd name="T64" fmla="*/ 17 w 70"/>
                  <a:gd name="T65" fmla="*/ 1 h 27"/>
                  <a:gd name="T66" fmla="*/ 12 w 70"/>
                  <a:gd name="T67" fmla="*/ 3 h 27"/>
                  <a:gd name="T68" fmla="*/ 8 w 70"/>
                  <a:gd name="T69" fmla="*/ 6 h 27"/>
                  <a:gd name="T70" fmla="*/ 4 w 70"/>
                  <a:gd name="T71" fmla="*/ 8 h 27"/>
                  <a:gd name="T72" fmla="*/ 0 w 70"/>
                  <a:gd name="T73" fmla="*/ 15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0"/>
                  <a:gd name="T112" fmla="*/ 0 h 27"/>
                  <a:gd name="T113" fmla="*/ 70 w 70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0" h="27">
                    <a:moveTo>
                      <a:pt x="0" y="15"/>
                    </a:moveTo>
                    <a:lnTo>
                      <a:pt x="3" y="10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6" y="6"/>
                    </a:lnTo>
                    <a:lnTo>
                      <a:pt x="18" y="8"/>
                    </a:lnTo>
                    <a:lnTo>
                      <a:pt x="20" y="10"/>
                    </a:lnTo>
                    <a:lnTo>
                      <a:pt x="23" y="15"/>
                    </a:lnTo>
                    <a:lnTo>
                      <a:pt x="27" y="19"/>
                    </a:lnTo>
                    <a:lnTo>
                      <a:pt x="28" y="22"/>
                    </a:lnTo>
                    <a:lnTo>
                      <a:pt x="34" y="24"/>
                    </a:lnTo>
                    <a:lnTo>
                      <a:pt x="36" y="26"/>
                    </a:lnTo>
                    <a:lnTo>
                      <a:pt x="40" y="26"/>
                    </a:lnTo>
                    <a:lnTo>
                      <a:pt x="45" y="26"/>
                    </a:lnTo>
                    <a:lnTo>
                      <a:pt x="51" y="26"/>
                    </a:lnTo>
                    <a:lnTo>
                      <a:pt x="55" y="26"/>
                    </a:lnTo>
                    <a:lnTo>
                      <a:pt x="60" y="24"/>
                    </a:lnTo>
                    <a:lnTo>
                      <a:pt x="64" y="24"/>
                    </a:lnTo>
                    <a:lnTo>
                      <a:pt x="66" y="22"/>
                    </a:lnTo>
                    <a:lnTo>
                      <a:pt x="69" y="22"/>
                    </a:lnTo>
                    <a:lnTo>
                      <a:pt x="66" y="19"/>
                    </a:lnTo>
                    <a:lnTo>
                      <a:pt x="64" y="17"/>
                    </a:lnTo>
                    <a:lnTo>
                      <a:pt x="62" y="15"/>
                    </a:lnTo>
                    <a:lnTo>
                      <a:pt x="57" y="10"/>
                    </a:lnTo>
                    <a:lnTo>
                      <a:pt x="54" y="8"/>
                    </a:lnTo>
                    <a:lnTo>
                      <a:pt x="49" y="5"/>
                    </a:lnTo>
                    <a:lnTo>
                      <a:pt x="44" y="3"/>
                    </a:lnTo>
                    <a:lnTo>
                      <a:pt x="40" y="1"/>
                    </a:lnTo>
                    <a:lnTo>
                      <a:pt x="34" y="1"/>
                    </a:lnTo>
                    <a:lnTo>
                      <a:pt x="28" y="1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38" name="Group 279"/>
            <p:cNvGrpSpPr>
              <a:grpSpLocks/>
            </p:cNvGrpSpPr>
            <p:nvPr/>
          </p:nvGrpSpPr>
          <p:grpSpPr bwMode="auto">
            <a:xfrm>
              <a:off x="2342" y="1378"/>
              <a:ext cx="185" cy="189"/>
              <a:chOff x="2342" y="1378"/>
              <a:chExt cx="185" cy="189"/>
            </a:xfrm>
          </p:grpSpPr>
          <p:sp>
            <p:nvSpPr>
              <p:cNvPr id="18757" name="Freeform 280"/>
              <p:cNvSpPr>
                <a:spLocks/>
              </p:cNvSpPr>
              <p:nvPr/>
            </p:nvSpPr>
            <p:spPr bwMode="auto">
              <a:xfrm>
                <a:off x="2410" y="1540"/>
                <a:ext cx="39" cy="27"/>
              </a:xfrm>
              <a:custGeom>
                <a:avLst/>
                <a:gdLst>
                  <a:gd name="T0" fmla="*/ 16 w 39"/>
                  <a:gd name="T1" fmla="*/ 0 h 27"/>
                  <a:gd name="T2" fmla="*/ 15 w 39"/>
                  <a:gd name="T3" fmla="*/ 9 h 27"/>
                  <a:gd name="T4" fmla="*/ 15 w 39"/>
                  <a:gd name="T5" fmla="*/ 13 h 27"/>
                  <a:gd name="T6" fmla="*/ 14 w 39"/>
                  <a:gd name="T7" fmla="*/ 14 h 27"/>
                  <a:gd name="T8" fmla="*/ 13 w 39"/>
                  <a:gd name="T9" fmla="*/ 18 h 27"/>
                  <a:gd name="T10" fmla="*/ 10 w 39"/>
                  <a:gd name="T11" fmla="*/ 18 h 27"/>
                  <a:gd name="T12" fmla="*/ 9 w 39"/>
                  <a:gd name="T13" fmla="*/ 18 h 27"/>
                  <a:gd name="T14" fmla="*/ 5 w 39"/>
                  <a:gd name="T15" fmla="*/ 20 h 27"/>
                  <a:gd name="T16" fmla="*/ 3 w 39"/>
                  <a:gd name="T17" fmla="*/ 22 h 27"/>
                  <a:gd name="T18" fmla="*/ 0 w 39"/>
                  <a:gd name="T19" fmla="*/ 24 h 27"/>
                  <a:gd name="T20" fmla="*/ 4 w 39"/>
                  <a:gd name="T21" fmla="*/ 24 h 27"/>
                  <a:gd name="T22" fmla="*/ 8 w 39"/>
                  <a:gd name="T23" fmla="*/ 24 h 27"/>
                  <a:gd name="T24" fmla="*/ 14 w 39"/>
                  <a:gd name="T25" fmla="*/ 24 h 27"/>
                  <a:gd name="T26" fmla="*/ 19 w 39"/>
                  <a:gd name="T27" fmla="*/ 24 h 27"/>
                  <a:gd name="T28" fmla="*/ 22 w 39"/>
                  <a:gd name="T29" fmla="*/ 24 h 27"/>
                  <a:gd name="T30" fmla="*/ 28 w 39"/>
                  <a:gd name="T31" fmla="*/ 26 h 27"/>
                  <a:gd name="T32" fmla="*/ 34 w 39"/>
                  <a:gd name="T33" fmla="*/ 24 h 27"/>
                  <a:gd name="T34" fmla="*/ 38 w 39"/>
                  <a:gd name="T35" fmla="*/ 24 h 27"/>
                  <a:gd name="T36" fmla="*/ 29 w 39"/>
                  <a:gd name="T37" fmla="*/ 22 h 27"/>
                  <a:gd name="T38" fmla="*/ 26 w 39"/>
                  <a:gd name="T39" fmla="*/ 20 h 27"/>
                  <a:gd name="T40" fmla="*/ 23 w 39"/>
                  <a:gd name="T41" fmla="*/ 20 h 27"/>
                  <a:gd name="T42" fmla="*/ 22 w 39"/>
                  <a:gd name="T43" fmla="*/ 18 h 27"/>
                  <a:gd name="T44" fmla="*/ 20 w 39"/>
                  <a:gd name="T45" fmla="*/ 16 h 27"/>
                  <a:gd name="T46" fmla="*/ 20 w 39"/>
                  <a:gd name="T47" fmla="*/ 13 h 27"/>
                  <a:gd name="T48" fmla="*/ 19 w 39"/>
                  <a:gd name="T49" fmla="*/ 13 h 27"/>
                  <a:gd name="T50" fmla="*/ 17 w 39"/>
                  <a:gd name="T51" fmla="*/ 11 h 27"/>
                  <a:gd name="T52" fmla="*/ 16 w 39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7"/>
                  <a:gd name="T83" fmla="*/ 39 w 39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7">
                    <a:moveTo>
                      <a:pt x="16" y="0"/>
                    </a:moveTo>
                    <a:lnTo>
                      <a:pt x="15" y="9"/>
                    </a:lnTo>
                    <a:lnTo>
                      <a:pt x="15" y="13"/>
                    </a:lnTo>
                    <a:lnTo>
                      <a:pt x="14" y="14"/>
                    </a:lnTo>
                    <a:lnTo>
                      <a:pt x="13" y="18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5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2" y="24"/>
                    </a:lnTo>
                    <a:lnTo>
                      <a:pt x="28" y="26"/>
                    </a:lnTo>
                    <a:lnTo>
                      <a:pt x="34" y="24"/>
                    </a:lnTo>
                    <a:lnTo>
                      <a:pt x="38" y="24"/>
                    </a:lnTo>
                    <a:lnTo>
                      <a:pt x="29" y="22"/>
                    </a:lnTo>
                    <a:lnTo>
                      <a:pt x="26" y="20"/>
                    </a:lnTo>
                    <a:lnTo>
                      <a:pt x="23" y="20"/>
                    </a:lnTo>
                    <a:lnTo>
                      <a:pt x="22" y="18"/>
                    </a:lnTo>
                    <a:lnTo>
                      <a:pt x="20" y="16"/>
                    </a:lnTo>
                    <a:lnTo>
                      <a:pt x="20" y="13"/>
                    </a:lnTo>
                    <a:lnTo>
                      <a:pt x="19" y="13"/>
                    </a:lnTo>
                    <a:lnTo>
                      <a:pt x="17" y="11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58" name="Freeform 281"/>
              <p:cNvSpPr>
                <a:spLocks/>
              </p:cNvSpPr>
              <p:nvPr/>
            </p:nvSpPr>
            <p:spPr bwMode="auto">
              <a:xfrm>
                <a:off x="2342" y="1378"/>
                <a:ext cx="185" cy="189"/>
              </a:xfrm>
              <a:custGeom>
                <a:avLst/>
                <a:gdLst>
                  <a:gd name="T0" fmla="*/ 98 w 185"/>
                  <a:gd name="T1" fmla="*/ 18 h 189"/>
                  <a:gd name="T2" fmla="*/ 108 w 185"/>
                  <a:gd name="T3" fmla="*/ 14 h 189"/>
                  <a:gd name="T4" fmla="*/ 114 w 185"/>
                  <a:gd name="T5" fmla="*/ 8 h 189"/>
                  <a:gd name="T6" fmla="*/ 121 w 185"/>
                  <a:gd name="T7" fmla="*/ 2 h 189"/>
                  <a:gd name="T8" fmla="*/ 128 w 185"/>
                  <a:gd name="T9" fmla="*/ 1 h 189"/>
                  <a:gd name="T10" fmla="*/ 137 w 185"/>
                  <a:gd name="T11" fmla="*/ 0 h 189"/>
                  <a:gd name="T12" fmla="*/ 146 w 185"/>
                  <a:gd name="T13" fmla="*/ 1 h 189"/>
                  <a:gd name="T14" fmla="*/ 155 w 185"/>
                  <a:gd name="T15" fmla="*/ 5 h 189"/>
                  <a:gd name="T16" fmla="*/ 163 w 185"/>
                  <a:gd name="T17" fmla="*/ 10 h 189"/>
                  <a:gd name="T18" fmla="*/ 169 w 185"/>
                  <a:gd name="T19" fmla="*/ 17 h 189"/>
                  <a:gd name="T20" fmla="*/ 175 w 185"/>
                  <a:gd name="T21" fmla="*/ 25 h 189"/>
                  <a:gd name="T22" fmla="*/ 179 w 185"/>
                  <a:gd name="T23" fmla="*/ 36 h 189"/>
                  <a:gd name="T24" fmla="*/ 182 w 185"/>
                  <a:gd name="T25" fmla="*/ 45 h 189"/>
                  <a:gd name="T26" fmla="*/ 184 w 185"/>
                  <a:gd name="T27" fmla="*/ 57 h 189"/>
                  <a:gd name="T28" fmla="*/ 184 w 185"/>
                  <a:gd name="T29" fmla="*/ 69 h 189"/>
                  <a:gd name="T30" fmla="*/ 182 w 185"/>
                  <a:gd name="T31" fmla="*/ 84 h 189"/>
                  <a:gd name="T32" fmla="*/ 180 w 185"/>
                  <a:gd name="T33" fmla="*/ 96 h 189"/>
                  <a:gd name="T34" fmla="*/ 176 w 185"/>
                  <a:gd name="T35" fmla="*/ 106 h 189"/>
                  <a:gd name="T36" fmla="*/ 173 w 185"/>
                  <a:gd name="T37" fmla="*/ 117 h 189"/>
                  <a:gd name="T38" fmla="*/ 167 w 185"/>
                  <a:gd name="T39" fmla="*/ 129 h 189"/>
                  <a:gd name="T40" fmla="*/ 161 w 185"/>
                  <a:gd name="T41" fmla="*/ 138 h 189"/>
                  <a:gd name="T42" fmla="*/ 153 w 185"/>
                  <a:gd name="T43" fmla="*/ 148 h 189"/>
                  <a:gd name="T44" fmla="*/ 145 w 185"/>
                  <a:gd name="T45" fmla="*/ 160 h 189"/>
                  <a:gd name="T46" fmla="*/ 135 w 185"/>
                  <a:gd name="T47" fmla="*/ 172 h 189"/>
                  <a:gd name="T48" fmla="*/ 120 w 185"/>
                  <a:gd name="T49" fmla="*/ 184 h 189"/>
                  <a:gd name="T50" fmla="*/ 104 w 185"/>
                  <a:gd name="T51" fmla="*/ 188 h 189"/>
                  <a:gd name="T52" fmla="*/ 93 w 185"/>
                  <a:gd name="T53" fmla="*/ 188 h 189"/>
                  <a:gd name="T54" fmla="*/ 85 w 185"/>
                  <a:gd name="T55" fmla="*/ 185 h 189"/>
                  <a:gd name="T56" fmla="*/ 74 w 185"/>
                  <a:gd name="T57" fmla="*/ 186 h 189"/>
                  <a:gd name="T58" fmla="*/ 63 w 185"/>
                  <a:gd name="T59" fmla="*/ 185 h 189"/>
                  <a:gd name="T60" fmla="*/ 55 w 185"/>
                  <a:gd name="T61" fmla="*/ 181 h 189"/>
                  <a:gd name="T62" fmla="*/ 38 w 185"/>
                  <a:gd name="T63" fmla="*/ 157 h 189"/>
                  <a:gd name="T64" fmla="*/ 28 w 185"/>
                  <a:gd name="T65" fmla="*/ 145 h 189"/>
                  <a:gd name="T66" fmla="*/ 22 w 185"/>
                  <a:gd name="T67" fmla="*/ 134 h 189"/>
                  <a:gd name="T68" fmla="*/ 15 w 185"/>
                  <a:gd name="T69" fmla="*/ 124 h 189"/>
                  <a:gd name="T70" fmla="*/ 9 w 185"/>
                  <a:gd name="T71" fmla="*/ 113 h 189"/>
                  <a:gd name="T72" fmla="*/ 4 w 185"/>
                  <a:gd name="T73" fmla="*/ 101 h 189"/>
                  <a:gd name="T74" fmla="*/ 2 w 185"/>
                  <a:gd name="T75" fmla="*/ 89 h 189"/>
                  <a:gd name="T76" fmla="*/ 1 w 185"/>
                  <a:gd name="T77" fmla="*/ 78 h 189"/>
                  <a:gd name="T78" fmla="*/ 1 w 185"/>
                  <a:gd name="T79" fmla="*/ 66 h 189"/>
                  <a:gd name="T80" fmla="*/ 2 w 185"/>
                  <a:gd name="T81" fmla="*/ 54 h 189"/>
                  <a:gd name="T82" fmla="*/ 4 w 185"/>
                  <a:gd name="T83" fmla="*/ 42 h 189"/>
                  <a:gd name="T84" fmla="*/ 8 w 185"/>
                  <a:gd name="T85" fmla="*/ 32 h 189"/>
                  <a:gd name="T86" fmla="*/ 14 w 185"/>
                  <a:gd name="T87" fmla="*/ 24 h 189"/>
                  <a:gd name="T88" fmla="*/ 21 w 185"/>
                  <a:gd name="T89" fmla="*/ 14 h 189"/>
                  <a:gd name="T90" fmla="*/ 31 w 185"/>
                  <a:gd name="T91" fmla="*/ 8 h 189"/>
                  <a:gd name="T92" fmla="*/ 42 w 185"/>
                  <a:gd name="T93" fmla="*/ 2 h 189"/>
                  <a:gd name="T94" fmla="*/ 50 w 185"/>
                  <a:gd name="T95" fmla="*/ 0 h 189"/>
                  <a:gd name="T96" fmla="*/ 60 w 185"/>
                  <a:gd name="T97" fmla="*/ 1 h 189"/>
                  <a:gd name="T98" fmla="*/ 68 w 185"/>
                  <a:gd name="T99" fmla="*/ 4 h 189"/>
                  <a:gd name="T100" fmla="*/ 74 w 185"/>
                  <a:gd name="T101" fmla="*/ 8 h 189"/>
                  <a:gd name="T102" fmla="*/ 81 w 185"/>
                  <a:gd name="T103" fmla="*/ 14 h 189"/>
                  <a:gd name="T104" fmla="*/ 87 w 185"/>
                  <a:gd name="T105" fmla="*/ 18 h 18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5"/>
                  <a:gd name="T160" fmla="*/ 0 h 189"/>
                  <a:gd name="T161" fmla="*/ 185 w 185"/>
                  <a:gd name="T162" fmla="*/ 189 h 18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5" h="189">
                    <a:moveTo>
                      <a:pt x="93" y="20"/>
                    </a:moveTo>
                    <a:lnTo>
                      <a:pt x="98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0" y="10"/>
                    </a:lnTo>
                    <a:lnTo>
                      <a:pt x="114" y="8"/>
                    </a:lnTo>
                    <a:lnTo>
                      <a:pt x="117" y="4"/>
                    </a:lnTo>
                    <a:lnTo>
                      <a:pt x="121" y="2"/>
                    </a:lnTo>
                    <a:lnTo>
                      <a:pt x="125" y="1"/>
                    </a:lnTo>
                    <a:lnTo>
                      <a:pt x="128" y="1"/>
                    </a:lnTo>
                    <a:lnTo>
                      <a:pt x="132" y="0"/>
                    </a:lnTo>
                    <a:lnTo>
                      <a:pt x="137" y="0"/>
                    </a:lnTo>
                    <a:lnTo>
                      <a:pt x="141" y="1"/>
                    </a:lnTo>
                    <a:lnTo>
                      <a:pt x="146" y="1"/>
                    </a:lnTo>
                    <a:lnTo>
                      <a:pt x="150" y="2"/>
                    </a:lnTo>
                    <a:lnTo>
                      <a:pt x="155" y="5"/>
                    </a:lnTo>
                    <a:lnTo>
                      <a:pt x="158" y="6"/>
                    </a:lnTo>
                    <a:lnTo>
                      <a:pt x="163" y="10"/>
                    </a:lnTo>
                    <a:lnTo>
                      <a:pt x="165" y="13"/>
                    </a:lnTo>
                    <a:lnTo>
                      <a:pt x="169" y="17"/>
                    </a:lnTo>
                    <a:lnTo>
                      <a:pt x="171" y="21"/>
                    </a:lnTo>
                    <a:lnTo>
                      <a:pt x="175" y="25"/>
                    </a:lnTo>
                    <a:lnTo>
                      <a:pt x="177" y="30"/>
                    </a:lnTo>
                    <a:lnTo>
                      <a:pt x="179" y="36"/>
                    </a:lnTo>
                    <a:lnTo>
                      <a:pt x="180" y="40"/>
                    </a:lnTo>
                    <a:lnTo>
                      <a:pt x="182" y="45"/>
                    </a:lnTo>
                    <a:lnTo>
                      <a:pt x="182" y="50"/>
                    </a:lnTo>
                    <a:lnTo>
                      <a:pt x="184" y="57"/>
                    </a:lnTo>
                    <a:lnTo>
                      <a:pt x="184" y="61"/>
                    </a:lnTo>
                    <a:lnTo>
                      <a:pt x="184" y="69"/>
                    </a:lnTo>
                    <a:lnTo>
                      <a:pt x="182" y="77"/>
                    </a:lnTo>
                    <a:lnTo>
                      <a:pt x="182" y="84"/>
                    </a:lnTo>
                    <a:lnTo>
                      <a:pt x="181" y="90"/>
                    </a:lnTo>
                    <a:lnTo>
                      <a:pt x="180" y="96"/>
                    </a:lnTo>
                    <a:lnTo>
                      <a:pt x="179" y="101"/>
                    </a:lnTo>
                    <a:lnTo>
                      <a:pt x="176" y="106"/>
                    </a:lnTo>
                    <a:lnTo>
                      <a:pt x="175" y="112"/>
                    </a:lnTo>
                    <a:lnTo>
                      <a:pt x="173" y="117"/>
                    </a:lnTo>
                    <a:lnTo>
                      <a:pt x="170" y="124"/>
                    </a:lnTo>
                    <a:lnTo>
                      <a:pt x="167" y="129"/>
                    </a:lnTo>
                    <a:lnTo>
                      <a:pt x="164" y="134"/>
                    </a:lnTo>
                    <a:lnTo>
                      <a:pt x="161" y="138"/>
                    </a:lnTo>
                    <a:lnTo>
                      <a:pt x="158" y="142"/>
                    </a:lnTo>
                    <a:lnTo>
                      <a:pt x="153" y="148"/>
                    </a:lnTo>
                    <a:lnTo>
                      <a:pt x="150" y="154"/>
                    </a:lnTo>
                    <a:lnTo>
                      <a:pt x="145" y="160"/>
                    </a:lnTo>
                    <a:lnTo>
                      <a:pt x="141" y="165"/>
                    </a:lnTo>
                    <a:lnTo>
                      <a:pt x="135" y="172"/>
                    </a:lnTo>
                    <a:lnTo>
                      <a:pt x="129" y="178"/>
                    </a:lnTo>
                    <a:lnTo>
                      <a:pt x="120" y="184"/>
                    </a:lnTo>
                    <a:lnTo>
                      <a:pt x="111" y="188"/>
                    </a:lnTo>
                    <a:lnTo>
                      <a:pt x="104" y="188"/>
                    </a:lnTo>
                    <a:lnTo>
                      <a:pt x="99" y="188"/>
                    </a:lnTo>
                    <a:lnTo>
                      <a:pt x="93" y="188"/>
                    </a:lnTo>
                    <a:lnTo>
                      <a:pt x="90" y="186"/>
                    </a:lnTo>
                    <a:lnTo>
                      <a:pt x="85" y="185"/>
                    </a:lnTo>
                    <a:lnTo>
                      <a:pt x="80" y="185"/>
                    </a:lnTo>
                    <a:lnTo>
                      <a:pt x="74" y="186"/>
                    </a:lnTo>
                    <a:lnTo>
                      <a:pt x="68" y="186"/>
                    </a:lnTo>
                    <a:lnTo>
                      <a:pt x="63" y="185"/>
                    </a:lnTo>
                    <a:lnTo>
                      <a:pt x="58" y="182"/>
                    </a:lnTo>
                    <a:lnTo>
                      <a:pt x="55" y="181"/>
                    </a:lnTo>
                    <a:lnTo>
                      <a:pt x="49" y="174"/>
                    </a:lnTo>
                    <a:lnTo>
                      <a:pt x="38" y="157"/>
                    </a:lnTo>
                    <a:lnTo>
                      <a:pt x="33" y="150"/>
                    </a:lnTo>
                    <a:lnTo>
                      <a:pt x="28" y="145"/>
                    </a:lnTo>
                    <a:lnTo>
                      <a:pt x="25" y="140"/>
                    </a:lnTo>
                    <a:lnTo>
                      <a:pt x="22" y="134"/>
                    </a:lnTo>
                    <a:lnTo>
                      <a:pt x="19" y="130"/>
                    </a:lnTo>
                    <a:lnTo>
                      <a:pt x="15" y="124"/>
                    </a:lnTo>
                    <a:lnTo>
                      <a:pt x="12" y="118"/>
                    </a:lnTo>
                    <a:lnTo>
                      <a:pt x="9" y="113"/>
                    </a:lnTo>
                    <a:lnTo>
                      <a:pt x="8" y="108"/>
                    </a:lnTo>
                    <a:lnTo>
                      <a:pt x="4" y="101"/>
                    </a:lnTo>
                    <a:lnTo>
                      <a:pt x="3" y="94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4"/>
                    </a:lnTo>
                    <a:lnTo>
                      <a:pt x="72" y="5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1" y="14"/>
                    </a:lnTo>
                    <a:lnTo>
                      <a:pt x="85" y="17"/>
                    </a:lnTo>
                    <a:lnTo>
                      <a:pt x="87" y="18"/>
                    </a:lnTo>
                    <a:lnTo>
                      <a:pt x="93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39" name="Group 282"/>
            <p:cNvGrpSpPr>
              <a:grpSpLocks/>
            </p:cNvGrpSpPr>
            <p:nvPr/>
          </p:nvGrpSpPr>
          <p:grpSpPr bwMode="auto">
            <a:xfrm>
              <a:off x="2410" y="1365"/>
              <a:ext cx="56" cy="58"/>
              <a:chOff x="2410" y="1365"/>
              <a:chExt cx="56" cy="58"/>
            </a:xfrm>
          </p:grpSpPr>
          <p:sp>
            <p:nvSpPr>
              <p:cNvPr id="18752" name="Freeform 283"/>
              <p:cNvSpPr>
                <a:spLocks/>
              </p:cNvSpPr>
              <p:nvPr/>
            </p:nvSpPr>
            <p:spPr bwMode="auto">
              <a:xfrm>
                <a:off x="2420" y="1397"/>
                <a:ext cx="24" cy="26"/>
              </a:xfrm>
              <a:custGeom>
                <a:avLst/>
                <a:gdLst>
                  <a:gd name="T0" fmla="*/ 13 w 24"/>
                  <a:gd name="T1" fmla="*/ 0 h 26"/>
                  <a:gd name="T2" fmla="*/ 16 w 24"/>
                  <a:gd name="T3" fmla="*/ 0 h 26"/>
                  <a:gd name="T4" fmla="*/ 19 w 24"/>
                  <a:gd name="T5" fmla="*/ 0 h 26"/>
                  <a:gd name="T6" fmla="*/ 23 w 24"/>
                  <a:gd name="T7" fmla="*/ 0 h 26"/>
                  <a:gd name="T8" fmla="*/ 16 w 24"/>
                  <a:gd name="T9" fmla="*/ 25 h 26"/>
                  <a:gd name="T10" fmla="*/ 14 w 24"/>
                  <a:gd name="T11" fmla="*/ 25 h 26"/>
                  <a:gd name="T12" fmla="*/ 10 w 24"/>
                  <a:gd name="T13" fmla="*/ 25 h 26"/>
                  <a:gd name="T14" fmla="*/ 8 w 24"/>
                  <a:gd name="T15" fmla="*/ 25 h 26"/>
                  <a:gd name="T16" fmla="*/ 4 w 24"/>
                  <a:gd name="T17" fmla="*/ 25 h 26"/>
                  <a:gd name="T18" fmla="*/ 2 w 24"/>
                  <a:gd name="T19" fmla="*/ 0 h 26"/>
                  <a:gd name="T20" fmla="*/ 0 w 24"/>
                  <a:gd name="T21" fmla="*/ 0 h 26"/>
                  <a:gd name="T22" fmla="*/ 4 w 24"/>
                  <a:gd name="T23" fmla="*/ 0 h 26"/>
                  <a:gd name="T24" fmla="*/ 7 w 24"/>
                  <a:gd name="T25" fmla="*/ 25 h 26"/>
                  <a:gd name="T26" fmla="*/ 10 w 24"/>
                  <a:gd name="T27" fmla="*/ 0 h 26"/>
                  <a:gd name="T28" fmla="*/ 13 w 24"/>
                  <a:gd name="T29" fmla="*/ 0 h 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6"/>
                  <a:gd name="T47" fmla="*/ 24 w 24"/>
                  <a:gd name="T48" fmla="*/ 26 h 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6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5"/>
                    </a:lnTo>
                    <a:lnTo>
                      <a:pt x="14" y="25"/>
                    </a:lnTo>
                    <a:lnTo>
                      <a:pt x="10" y="25"/>
                    </a:lnTo>
                    <a:lnTo>
                      <a:pt x="8" y="25"/>
                    </a:lnTo>
                    <a:lnTo>
                      <a:pt x="4" y="25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5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753" name="Group 284"/>
              <p:cNvGrpSpPr>
                <a:grpSpLocks/>
              </p:cNvGrpSpPr>
              <p:nvPr/>
            </p:nvGrpSpPr>
            <p:grpSpPr bwMode="auto">
              <a:xfrm>
                <a:off x="2430" y="1365"/>
                <a:ext cx="26" cy="34"/>
                <a:chOff x="2430" y="1365"/>
                <a:chExt cx="26" cy="34"/>
              </a:xfrm>
            </p:grpSpPr>
            <p:sp>
              <p:nvSpPr>
                <p:cNvPr id="18755" name="Freeform 285"/>
                <p:cNvSpPr>
                  <a:spLocks/>
                </p:cNvSpPr>
                <p:nvPr/>
              </p:nvSpPr>
              <p:spPr bwMode="auto">
                <a:xfrm>
                  <a:off x="2430" y="1365"/>
                  <a:ext cx="19" cy="34"/>
                </a:xfrm>
                <a:custGeom>
                  <a:avLst/>
                  <a:gdLst>
                    <a:gd name="T0" fmla="*/ 1 w 19"/>
                    <a:gd name="T1" fmla="*/ 31 h 34"/>
                    <a:gd name="T2" fmla="*/ 0 w 19"/>
                    <a:gd name="T3" fmla="*/ 27 h 34"/>
                    <a:gd name="T4" fmla="*/ 1 w 19"/>
                    <a:gd name="T5" fmla="*/ 22 h 34"/>
                    <a:gd name="T6" fmla="*/ 1 w 19"/>
                    <a:gd name="T7" fmla="*/ 16 h 34"/>
                    <a:gd name="T8" fmla="*/ 3 w 19"/>
                    <a:gd name="T9" fmla="*/ 12 h 34"/>
                    <a:gd name="T10" fmla="*/ 5 w 19"/>
                    <a:gd name="T11" fmla="*/ 8 h 34"/>
                    <a:gd name="T12" fmla="*/ 7 w 19"/>
                    <a:gd name="T13" fmla="*/ 4 h 34"/>
                    <a:gd name="T14" fmla="*/ 10 w 19"/>
                    <a:gd name="T15" fmla="*/ 0 h 34"/>
                    <a:gd name="T16" fmla="*/ 18 w 19"/>
                    <a:gd name="T17" fmla="*/ 4 h 34"/>
                    <a:gd name="T18" fmla="*/ 15 w 19"/>
                    <a:gd name="T19" fmla="*/ 8 h 34"/>
                    <a:gd name="T20" fmla="*/ 11 w 19"/>
                    <a:gd name="T21" fmla="*/ 12 h 34"/>
                    <a:gd name="T22" fmla="*/ 9 w 19"/>
                    <a:gd name="T23" fmla="*/ 16 h 34"/>
                    <a:gd name="T24" fmla="*/ 7 w 19"/>
                    <a:gd name="T25" fmla="*/ 22 h 34"/>
                    <a:gd name="T26" fmla="*/ 6 w 19"/>
                    <a:gd name="T27" fmla="*/ 27 h 34"/>
                    <a:gd name="T28" fmla="*/ 5 w 19"/>
                    <a:gd name="T29" fmla="*/ 33 h 34"/>
                    <a:gd name="T30" fmla="*/ 1 w 19"/>
                    <a:gd name="T31" fmla="*/ 31 h 3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9"/>
                    <a:gd name="T49" fmla="*/ 0 h 34"/>
                    <a:gd name="T50" fmla="*/ 19 w 19"/>
                    <a:gd name="T51" fmla="*/ 34 h 3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9" h="34">
                      <a:moveTo>
                        <a:pt x="1" y="31"/>
                      </a:moveTo>
                      <a:lnTo>
                        <a:pt x="0" y="27"/>
                      </a:lnTo>
                      <a:lnTo>
                        <a:pt x="1" y="22"/>
                      </a:lnTo>
                      <a:lnTo>
                        <a:pt x="1" y="16"/>
                      </a:lnTo>
                      <a:lnTo>
                        <a:pt x="3" y="12"/>
                      </a:lnTo>
                      <a:lnTo>
                        <a:pt x="5" y="8"/>
                      </a:lnTo>
                      <a:lnTo>
                        <a:pt x="7" y="4"/>
                      </a:lnTo>
                      <a:lnTo>
                        <a:pt x="10" y="0"/>
                      </a:lnTo>
                      <a:lnTo>
                        <a:pt x="18" y="4"/>
                      </a:lnTo>
                      <a:lnTo>
                        <a:pt x="15" y="8"/>
                      </a:lnTo>
                      <a:lnTo>
                        <a:pt x="11" y="12"/>
                      </a:lnTo>
                      <a:lnTo>
                        <a:pt x="9" y="16"/>
                      </a:lnTo>
                      <a:lnTo>
                        <a:pt x="7" y="22"/>
                      </a:lnTo>
                      <a:lnTo>
                        <a:pt x="6" y="27"/>
                      </a:lnTo>
                      <a:lnTo>
                        <a:pt x="5" y="33"/>
                      </a:lnTo>
                      <a:lnTo>
                        <a:pt x="1" y="31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756" name="Freeform 286"/>
                <p:cNvSpPr>
                  <a:spLocks/>
                </p:cNvSpPr>
                <p:nvPr/>
              </p:nvSpPr>
              <p:spPr bwMode="auto">
                <a:xfrm>
                  <a:off x="2436" y="1370"/>
                  <a:ext cx="20" cy="28"/>
                </a:xfrm>
                <a:custGeom>
                  <a:avLst/>
                  <a:gdLst>
                    <a:gd name="T0" fmla="*/ 0 w 20"/>
                    <a:gd name="T1" fmla="*/ 27 h 28"/>
                    <a:gd name="T2" fmla="*/ 2 w 20"/>
                    <a:gd name="T3" fmla="*/ 24 h 28"/>
                    <a:gd name="T4" fmla="*/ 2 w 20"/>
                    <a:gd name="T5" fmla="*/ 18 h 28"/>
                    <a:gd name="T6" fmla="*/ 4 w 20"/>
                    <a:gd name="T7" fmla="*/ 13 h 28"/>
                    <a:gd name="T8" fmla="*/ 6 w 20"/>
                    <a:gd name="T9" fmla="*/ 9 h 28"/>
                    <a:gd name="T10" fmla="*/ 10 w 20"/>
                    <a:gd name="T11" fmla="*/ 5 h 28"/>
                    <a:gd name="T12" fmla="*/ 12 w 20"/>
                    <a:gd name="T13" fmla="*/ 2 h 28"/>
                    <a:gd name="T14" fmla="*/ 14 w 20"/>
                    <a:gd name="T15" fmla="*/ 0 h 28"/>
                    <a:gd name="T16" fmla="*/ 19 w 20"/>
                    <a:gd name="T17" fmla="*/ 1 h 28"/>
                    <a:gd name="T18" fmla="*/ 14 w 20"/>
                    <a:gd name="T19" fmla="*/ 4 h 28"/>
                    <a:gd name="T20" fmla="*/ 10 w 20"/>
                    <a:gd name="T21" fmla="*/ 8 h 28"/>
                    <a:gd name="T22" fmla="*/ 8 w 20"/>
                    <a:gd name="T23" fmla="*/ 12 h 28"/>
                    <a:gd name="T24" fmla="*/ 4 w 20"/>
                    <a:gd name="T25" fmla="*/ 17 h 28"/>
                    <a:gd name="T26" fmla="*/ 2 w 20"/>
                    <a:gd name="T27" fmla="*/ 21 h 28"/>
                    <a:gd name="T28" fmla="*/ 2 w 20"/>
                    <a:gd name="T29" fmla="*/ 27 h 28"/>
                    <a:gd name="T30" fmla="*/ 0 w 20"/>
                    <a:gd name="T31" fmla="*/ 27 h 2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8"/>
                    <a:gd name="T50" fmla="*/ 20 w 20"/>
                    <a:gd name="T51" fmla="*/ 28 h 2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8">
                      <a:moveTo>
                        <a:pt x="0" y="27"/>
                      </a:moveTo>
                      <a:lnTo>
                        <a:pt x="2" y="24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4"/>
                      </a:lnTo>
                      <a:lnTo>
                        <a:pt x="10" y="8"/>
                      </a:lnTo>
                      <a:lnTo>
                        <a:pt x="8" y="12"/>
                      </a:lnTo>
                      <a:lnTo>
                        <a:pt x="4" y="17"/>
                      </a:lnTo>
                      <a:lnTo>
                        <a:pt x="2" y="21"/>
                      </a:lnTo>
                      <a:lnTo>
                        <a:pt x="2" y="27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754" name="Freeform 287"/>
              <p:cNvSpPr>
                <a:spLocks/>
              </p:cNvSpPr>
              <p:nvPr/>
            </p:nvSpPr>
            <p:spPr bwMode="auto">
              <a:xfrm>
                <a:off x="2410" y="1387"/>
                <a:ext cx="56" cy="25"/>
              </a:xfrm>
              <a:custGeom>
                <a:avLst/>
                <a:gdLst>
                  <a:gd name="T0" fmla="*/ 0 w 56"/>
                  <a:gd name="T1" fmla="*/ 3 h 25"/>
                  <a:gd name="T2" fmla="*/ 3 w 56"/>
                  <a:gd name="T3" fmla="*/ 5 h 25"/>
                  <a:gd name="T4" fmla="*/ 7 w 56"/>
                  <a:gd name="T5" fmla="*/ 8 h 25"/>
                  <a:gd name="T6" fmla="*/ 10 w 56"/>
                  <a:gd name="T7" fmla="*/ 13 h 25"/>
                  <a:gd name="T8" fmla="*/ 14 w 56"/>
                  <a:gd name="T9" fmla="*/ 18 h 25"/>
                  <a:gd name="T10" fmla="*/ 17 w 56"/>
                  <a:gd name="T11" fmla="*/ 20 h 25"/>
                  <a:gd name="T12" fmla="*/ 21 w 56"/>
                  <a:gd name="T13" fmla="*/ 22 h 25"/>
                  <a:gd name="T14" fmla="*/ 23 w 56"/>
                  <a:gd name="T15" fmla="*/ 24 h 25"/>
                  <a:gd name="T16" fmla="*/ 28 w 56"/>
                  <a:gd name="T17" fmla="*/ 22 h 25"/>
                  <a:gd name="T18" fmla="*/ 31 w 56"/>
                  <a:gd name="T19" fmla="*/ 20 h 25"/>
                  <a:gd name="T20" fmla="*/ 34 w 56"/>
                  <a:gd name="T21" fmla="*/ 18 h 25"/>
                  <a:gd name="T22" fmla="*/ 37 w 56"/>
                  <a:gd name="T23" fmla="*/ 17 h 25"/>
                  <a:gd name="T24" fmla="*/ 39 w 56"/>
                  <a:gd name="T25" fmla="*/ 13 h 25"/>
                  <a:gd name="T26" fmla="*/ 41 w 56"/>
                  <a:gd name="T27" fmla="*/ 10 h 25"/>
                  <a:gd name="T28" fmla="*/ 44 w 56"/>
                  <a:gd name="T29" fmla="*/ 6 h 25"/>
                  <a:gd name="T30" fmla="*/ 46 w 56"/>
                  <a:gd name="T31" fmla="*/ 5 h 25"/>
                  <a:gd name="T32" fmla="*/ 49 w 56"/>
                  <a:gd name="T33" fmla="*/ 1 h 25"/>
                  <a:gd name="T34" fmla="*/ 52 w 56"/>
                  <a:gd name="T35" fmla="*/ 1 h 25"/>
                  <a:gd name="T36" fmla="*/ 55 w 56"/>
                  <a:gd name="T37" fmla="*/ 0 h 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5"/>
                  <a:gd name="T59" fmla="*/ 56 w 56"/>
                  <a:gd name="T60" fmla="*/ 25 h 2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5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3"/>
                    </a:lnTo>
                    <a:lnTo>
                      <a:pt x="14" y="18"/>
                    </a:lnTo>
                    <a:lnTo>
                      <a:pt x="17" y="20"/>
                    </a:lnTo>
                    <a:lnTo>
                      <a:pt x="21" y="22"/>
                    </a:lnTo>
                    <a:lnTo>
                      <a:pt x="23" y="24"/>
                    </a:lnTo>
                    <a:lnTo>
                      <a:pt x="28" y="22"/>
                    </a:lnTo>
                    <a:lnTo>
                      <a:pt x="31" y="20"/>
                    </a:lnTo>
                    <a:lnTo>
                      <a:pt x="34" y="18"/>
                    </a:lnTo>
                    <a:lnTo>
                      <a:pt x="37" y="17"/>
                    </a:lnTo>
                    <a:lnTo>
                      <a:pt x="39" y="13"/>
                    </a:lnTo>
                    <a:lnTo>
                      <a:pt x="41" y="10"/>
                    </a:lnTo>
                    <a:lnTo>
                      <a:pt x="44" y="6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40" name="Freeform 288"/>
            <p:cNvSpPr>
              <a:spLocks/>
            </p:cNvSpPr>
            <p:nvPr/>
          </p:nvSpPr>
          <p:spPr bwMode="auto">
            <a:xfrm>
              <a:off x="893" y="1531"/>
              <a:ext cx="184" cy="188"/>
            </a:xfrm>
            <a:custGeom>
              <a:avLst/>
              <a:gdLst>
                <a:gd name="T0" fmla="*/ 98 w 184"/>
                <a:gd name="T1" fmla="*/ 19 h 188"/>
                <a:gd name="T2" fmla="*/ 106 w 184"/>
                <a:gd name="T3" fmla="*/ 14 h 188"/>
                <a:gd name="T4" fmla="*/ 113 w 184"/>
                <a:gd name="T5" fmla="*/ 7 h 188"/>
                <a:gd name="T6" fmla="*/ 121 w 184"/>
                <a:gd name="T7" fmla="*/ 2 h 188"/>
                <a:gd name="T8" fmla="*/ 127 w 184"/>
                <a:gd name="T9" fmla="*/ 1 h 188"/>
                <a:gd name="T10" fmla="*/ 136 w 184"/>
                <a:gd name="T11" fmla="*/ 1 h 188"/>
                <a:gd name="T12" fmla="*/ 145 w 184"/>
                <a:gd name="T13" fmla="*/ 2 h 188"/>
                <a:gd name="T14" fmla="*/ 155 w 184"/>
                <a:gd name="T15" fmla="*/ 5 h 188"/>
                <a:gd name="T16" fmla="*/ 162 w 184"/>
                <a:gd name="T17" fmla="*/ 10 h 188"/>
                <a:gd name="T18" fmla="*/ 168 w 184"/>
                <a:gd name="T19" fmla="*/ 17 h 188"/>
                <a:gd name="T20" fmla="*/ 174 w 184"/>
                <a:gd name="T21" fmla="*/ 26 h 188"/>
                <a:gd name="T22" fmla="*/ 179 w 184"/>
                <a:gd name="T23" fmla="*/ 35 h 188"/>
                <a:gd name="T24" fmla="*/ 181 w 184"/>
                <a:gd name="T25" fmla="*/ 44 h 188"/>
                <a:gd name="T26" fmla="*/ 183 w 184"/>
                <a:gd name="T27" fmla="*/ 56 h 188"/>
                <a:gd name="T28" fmla="*/ 183 w 184"/>
                <a:gd name="T29" fmla="*/ 68 h 188"/>
                <a:gd name="T30" fmla="*/ 181 w 184"/>
                <a:gd name="T31" fmla="*/ 82 h 188"/>
                <a:gd name="T32" fmla="*/ 179 w 184"/>
                <a:gd name="T33" fmla="*/ 94 h 188"/>
                <a:gd name="T34" fmla="*/ 175 w 184"/>
                <a:gd name="T35" fmla="*/ 105 h 188"/>
                <a:gd name="T36" fmla="*/ 172 w 184"/>
                <a:gd name="T37" fmla="*/ 115 h 188"/>
                <a:gd name="T38" fmla="*/ 167 w 184"/>
                <a:gd name="T39" fmla="*/ 127 h 188"/>
                <a:gd name="T40" fmla="*/ 161 w 184"/>
                <a:gd name="T41" fmla="*/ 136 h 188"/>
                <a:gd name="T42" fmla="*/ 153 w 184"/>
                <a:gd name="T43" fmla="*/ 146 h 188"/>
                <a:gd name="T44" fmla="*/ 144 w 184"/>
                <a:gd name="T45" fmla="*/ 159 h 188"/>
                <a:gd name="T46" fmla="*/ 135 w 184"/>
                <a:gd name="T47" fmla="*/ 171 h 188"/>
                <a:gd name="T48" fmla="*/ 118 w 184"/>
                <a:gd name="T49" fmla="*/ 181 h 188"/>
                <a:gd name="T50" fmla="*/ 104 w 184"/>
                <a:gd name="T51" fmla="*/ 187 h 188"/>
                <a:gd name="T52" fmla="*/ 93 w 184"/>
                <a:gd name="T53" fmla="*/ 185 h 188"/>
                <a:gd name="T54" fmla="*/ 84 w 184"/>
                <a:gd name="T55" fmla="*/ 183 h 188"/>
                <a:gd name="T56" fmla="*/ 73 w 184"/>
                <a:gd name="T57" fmla="*/ 184 h 188"/>
                <a:gd name="T58" fmla="*/ 63 w 184"/>
                <a:gd name="T59" fmla="*/ 183 h 188"/>
                <a:gd name="T60" fmla="*/ 54 w 184"/>
                <a:gd name="T61" fmla="*/ 179 h 188"/>
                <a:gd name="T62" fmla="*/ 37 w 184"/>
                <a:gd name="T63" fmla="*/ 155 h 188"/>
                <a:gd name="T64" fmla="*/ 27 w 184"/>
                <a:gd name="T65" fmla="*/ 143 h 188"/>
                <a:gd name="T66" fmla="*/ 21 w 184"/>
                <a:gd name="T67" fmla="*/ 134 h 188"/>
                <a:gd name="T68" fmla="*/ 14 w 184"/>
                <a:gd name="T69" fmla="*/ 123 h 188"/>
                <a:gd name="T70" fmla="*/ 8 w 184"/>
                <a:gd name="T71" fmla="*/ 111 h 188"/>
                <a:gd name="T72" fmla="*/ 3 w 184"/>
                <a:gd name="T73" fmla="*/ 101 h 188"/>
                <a:gd name="T74" fmla="*/ 1 w 184"/>
                <a:gd name="T75" fmla="*/ 89 h 188"/>
                <a:gd name="T76" fmla="*/ 0 w 184"/>
                <a:gd name="T77" fmla="*/ 77 h 188"/>
                <a:gd name="T78" fmla="*/ 0 w 184"/>
                <a:gd name="T79" fmla="*/ 65 h 188"/>
                <a:gd name="T80" fmla="*/ 1 w 184"/>
                <a:gd name="T81" fmla="*/ 53 h 188"/>
                <a:gd name="T82" fmla="*/ 3 w 184"/>
                <a:gd name="T83" fmla="*/ 42 h 188"/>
                <a:gd name="T84" fmla="*/ 7 w 184"/>
                <a:gd name="T85" fmla="*/ 32 h 188"/>
                <a:gd name="T86" fmla="*/ 13 w 184"/>
                <a:gd name="T87" fmla="*/ 23 h 188"/>
                <a:gd name="T88" fmla="*/ 20 w 184"/>
                <a:gd name="T89" fmla="*/ 15 h 188"/>
                <a:gd name="T90" fmla="*/ 30 w 184"/>
                <a:gd name="T91" fmla="*/ 7 h 188"/>
                <a:gd name="T92" fmla="*/ 41 w 184"/>
                <a:gd name="T93" fmla="*/ 2 h 188"/>
                <a:gd name="T94" fmla="*/ 49 w 184"/>
                <a:gd name="T95" fmla="*/ 1 h 188"/>
                <a:gd name="T96" fmla="*/ 59 w 184"/>
                <a:gd name="T97" fmla="*/ 1 h 188"/>
                <a:gd name="T98" fmla="*/ 67 w 184"/>
                <a:gd name="T99" fmla="*/ 3 h 188"/>
                <a:gd name="T100" fmla="*/ 73 w 184"/>
                <a:gd name="T101" fmla="*/ 7 h 188"/>
                <a:gd name="T102" fmla="*/ 81 w 184"/>
                <a:gd name="T103" fmla="*/ 14 h 188"/>
                <a:gd name="T104" fmla="*/ 87 w 184"/>
                <a:gd name="T105" fmla="*/ 19 h 1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88"/>
                <a:gd name="T161" fmla="*/ 184 w 184"/>
                <a:gd name="T162" fmla="*/ 188 h 18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88">
                  <a:moveTo>
                    <a:pt x="93" y="21"/>
                  </a:moveTo>
                  <a:lnTo>
                    <a:pt x="98" y="19"/>
                  </a:lnTo>
                  <a:lnTo>
                    <a:pt x="103" y="17"/>
                  </a:lnTo>
                  <a:lnTo>
                    <a:pt x="106" y="14"/>
                  </a:lnTo>
                  <a:lnTo>
                    <a:pt x="110" y="11"/>
                  </a:lnTo>
                  <a:lnTo>
                    <a:pt x="113" y="7"/>
                  </a:lnTo>
                  <a:lnTo>
                    <a:pt x="117" y="5"/>
                  </a:lnTo>
                  <a:lnTo>
                    <a:pt x="121" y="2"/>
                  </a:lnTo>
                  <a:lnTo>
                    <a:pt x="123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5" y="2"/>
                  </a:lnTo>
                  <a:lnTo>
                    <a:pt x="150" y="3"/>
                  </a:lnTo>
                  <a:lnTo>
                    <a:pt x="155" y="5"/>
                  </a:lnTo>
                  <a:lnTo>
                    <a:pt x="158" y="7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5"/>
                  </a:lnTo>
                  <a:lnTo>
                    <a:pt x="180" y="39"/>
                  </a:lnTo>
                  <a:lnTo>
                    <a:pt x="181" y="44"/>
                  </a:lnTo>
                  <a:lnTo>
                    <a:pt x="183" y="50"/>
                  </a:lnTo>
                  <a:lnTo>
                    <a:pt x="183" y="56"/>
                  </a:lnTo>
                  <a:lnTo>
                    <a:pt x="183" y="60"/>
                  </a:lnTo>
                  <a:lnTo>
                    <a:pt x="183" y="68"/>
                  </a:lnTo>
                  <a:lnTo>
                    <a:pt x="183" y="76"/>
                  </a:lnTo>
                  <a:lnTo>
                    <a:pt x="181" y="82"/>
                  </a:lnTo>
                  <a:lnTo>
                    <a:pt x="180" y="89"/>
                  </a:lnTo>
                  <a:lnTo>
                    <a:pt x="179" y="94"/>
                  </a:lnTo>
                  <a:lnTo>
                    <a:pt x="178" y="100"/>
                  </a:lnTo>
                  <a:lnTo>
                    <a:pt x="175" y="105"/>
                  </a:lnTo>
                  <a:lnTo>
                    <a:pt x="174" y="110"/>
                  </a:lnTo>
                  <a:lnTo>
                    <a:pt x="172" y="115"/>
                  </a:lnTo>
                  <a:lnTo>
                    <a:pt x="169" y="122"/>
                  </a:lnTo>
                  <a:lnTo>
                    <a:pt x="167" y="127"/>
                  </a:lnTo>
                  <a:lnTo>
                    <a:pt x="163" y="133"/>
                  </a:lnTo>
                  <a:lnTo>
                    <a:pt x="161" y="136"/>
                  </a:lnTo>
                  <a:lnTo>
                    <a:pt x="157" y="140"/>
                  </a:lnTo>
                  <a:lnTo>
                    <a:pt x="153" y="146"/>
                  </a:lnTo>
                  <a:lnTo>
                    <a:pt x="149" y="152"/>
                  </a:lnTo>
                  <a:lnTo>
                    <a:pt x="144" y="159"/>
                  </a:lnTo>
                  <a:lnTo>
                    <a:pt x="140" y="164"/>
                  </a:lnTo>
                  <a:lnTo>
                    <a:pt x="135" y="171"/>
                  </a:lnTo>
                  <a:lnTo>
                    <a:pt x="128" y="176"/>
                  </a:lnTo>
                  <a:lnTo>
                    <a:pt x="118" y="181"/>
                  </a:lnTo>
                  <a:lnTo>
                    <a:pt x="110" y="185"/>
                  </a:lnTo>
                  <a:lnTo>
                    <a:pt x="104" y="187"/>
                  </a:lnTo>
                  <a:lnTo>
                    <a:pt x="99" y="187"/>
                  </a:lnTo>
                  <a:lnTo>
                    <a:pt x="93" y="185"/>
                  </a:lnTo>
                  <a:lnTo>
                    <a:pt x="88" y="184"/>
                  </a:lnTo>
                  <a:lnTo>
                    <a:pt x="84" y="183"/>
                  </a:lnTo>
                  <a:lnTo>
                    <a:pt x="79" y="183"/>
                  </a:lnTo>
                  <a:lnTo>
                    <a:pt x="73" y="184"/>
                  </a:lnTo>
                  <a:lnTo>
                    <a:pt x="67" y="184"/>
                  </a:lnTo>
                  <a:lnTo>
                    <a:pt x="63" y="183"/>
                  </a:lnTo>
                  <a:lnTo>
                    <a:pt x="58" y="180"/>
                  </a:lnTo>
                  <a:lnTo>
                    <a:pt x="54" y="179"/>
                  </a:lnTo>
                  <a:lnTo>
                    <a:pt x="48" y="172"/>
                  </a:lnTo>
                  <a:lnTo>
                    <a:pt x="37" y="155"/>
                  </a:lnTo>
                  <a:lnTo>
                    <a:pt x="32" y="148"/>
                  </a:lnTo>
                  <a:lnTo>
                    <a:pt x="27" y="143"/>
                  </a:lnTo>
                  <a:lnTo>
                    <a:pt x="25" y="138"/>
                  </a:lnTo>
                  <a:lnTo>
                    <a:pt x="21" y="134"/>
                  </a:lnTo>
                  <a:lnTo>
                    <a:pt x="18" y="129"/>
                  </a:lnTo>
                  <a:lnTo>
                    <a:pt x="14" y="123"/>
                  </a:lnTo>
                  <a:lnTo>
                    <a:pt x="10" y="117"/>
                  </a:lnTo>
                  <a:lnTo>
                    <a:pt x="8" y="111"/>
                  </a:lnTo>
                  <a:lnTo>
                    <a:pt x="7" y="107"/>
                  </a:lnTo>
                  <a:lnTo>
                    <a:pt x="3" y="101"/>
                  </a:lnTo>
                  <a:lnTo>
                    <a:pt x="2" y="94"/>
                  </a:lnTo>
                  <a:lnTo>
                    <a:pt x="1" y="89"/>
                  </a:lnTo>
                  <a:lnTo>
                    <a:pt x="0" y="84"/>
                  </a:lnTo>
                  <a:lnTo>
                    <a:pt x="0" y="77"/>
                  </a:lnTo>
                  <a:lnTo>
                    <a:pt x="0" y="73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1" y="53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6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59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0" y="5"/>
                  </a:lnTo>
                  <a:lnTo>
                    <a:pt x="73" y="7"/>
                  </a:lnTo>
                  <a:lnTo>
                    <a:pt x="77" y="11"/>
                  </a:lnTo>
                  <a:lnTo>
                    <a:pt x="81" y="14"/>
                  </a:lnTo>
                  <a:lnTo>
                    <a:pt x="83" y="17"/>
                  </a:lnTo>
                  <a:lnTo>
                    <a:pt x="87" y="19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41" name="Freeform 289"/>
            <p:cNvSpPr>
              <a:spLocks/>
            </p:cNvSpPr>
            <p:nvPr/>
          </p:nvSpPr>
          <p:spPr bwMode="auto">
            <a:xfrm>
              <a:off x="896" y="1539"/>
              <a:ext cx="170" cy="173"/>
            </a:xfrm>
            <a:custGeom>
              <a:avLst/>
              <a:gdLst>
                <a:gd name="T0" fmla="*/ 90 w 170"/>
                <a:gd name="T1" fmla="*/ 17 h 173"/>
                <a:gd name="T2" fmla="*/ 98 w 170"/>
                <a:gd name="T3" fmla="*/ 13 h 173"/>
                <a:gd name="T4" fmla="*/ 103 w 170"/>
                <a:gd name="T5" fmla="*/ 6 h 173"/>
                <a:gd name="T6" fmla="*/ 111 w 170"/>
                <a:gd name="T7" fmla="*/ 2 h 173"/>
                <a:gd name="T8" fmla="*/ 118 w 170"/>
                <a:gd name="T9" fmla="*/ 0 h 173"/>
                <a:gd name="T10" fmla="*/ 126 w 170"/>
                <a:gd name="T11" fmla="*/ 0 h 173"/>
                <a:gd name="T12" fmla="*/ 133 w 170"/>
                <a:gd name="T13" fmla="*/ 1 h 173"/>
                <a:gd name="T14" fmla="*/ 142 w 170"/>
                <a:gd name="T15" fmla="*/ 3 h 173"/>
                <a:gd name="T16" fmla="*/ 150 w 170"/>
                <a:gd name="T17" fmla="*/ 9 h 173"/>
                <a:gd name="T18" fmla="*/ 155 w 170"/>
                <a:gd name="T19" fmla="*/ 14 h 173"/>
                <a:gd name="T20" fmla="*/ 160 w 170"/>
                <a:gd name="T21" fmla="*/ 22 h 173"/>
                <a:gd name="T22" fmla="*/ 165 w 170"/>
                <a:gd name="T23" fmla="*/ 31 h 173"/>
                <a:gd name="T24" fmla="*/ 167 w 170"/>
                <a:gd name="T25" fmla="*/ 42 h 173"/>
                <a:gd name="T26" fmla="*/ 169 w 170"/>
                <a:gd name="T27" fmla="*/ 51 h 173"/>
                <a:gd name="T28" fmla="*/ 169 w 170"/>
                <a:gd name="T29" fmla="*/ 63 h 173"/>
                <a:gd name="T30" fmla="*/ 167 w 170"/>
                <a:gd name="T31" fmla="*/ 75 h 173"/>
                <a:gd name="T32" fmla="*/ 165 w 170"/>
                <a:gd name="T33" fmla="*/ 87 h 173"/>
                <a:gd name="T34" fmla="*/ 161 w 170"/>
                <a:gd name="T35" fmla="*/ 97 h 173"/>
                <a:gd name="T36" fmla="*/ 158 w 170"/>
                <a:gd name="T37" fmla="*/ 107 h 173"/>
                <a:gd name="T38" fmla="*/ 154 w 170"/>
                <a:gd name="T39" fmla="*/ 117 h 173"/>
                <a:gd name="T40" fmla="*/ 148 w 170"/>
                <a:gd name="T41" fmla="*/ 127 h 173"/>
                <a:gd name="T42" fmla="*/ 141 w 170"/>
                <a:gd name="T43" fmla="*/ 134 h 173"/>
                <a:gd name="T44" fmla="*/ 132 w 170"/>
                <a:gd name="T45" fmla="*/ 146 h 173"/>
                <a:gd name="T46" fmla="*/ 125 w 170"/>
                <a:gd name="T47" fmla="*/ 157 h 173"/>
                <a:gd name="T48" fmla="*/ 109 w 170"/>
                <a:gd name="T49" fmla="*/ 168 h 173"/>
                <a:gd name="T50" fmla="*/ 96 w 170"/>
                <a:gd name="T51" fmla="*/ 172 h 173"/>
                <a:gd name="T52" fmla="*/ 85 w 170"/>
                <a:gd name="T53" fmla="*/ 172 h 173"/>
                <a:gd name="T54" fmla="*/ 77 w 170"/>
                <a:gd name="T55" fmla="*/ 169 h 173"/>
                <a:gd name="T56" fmla="*/ 68 w 170"/>
                <a:gd name="T57" fmla="*/ 170 h 173"/>
                <a:gd name="T58" fmla="*/ 57 w 170"/>
                <a:gd name="T59" fmla="*/ 169 h 173"/>
                <a:gd name="T60" fmla="*/ 50 w 170"/>
                <a:gd name="T61" fmla="*/ 165 h 173"/>
                <a:gd name="T62" fmla="*/ 33 w 170"/>
                <a:gd name="T63" fmla="*/ 144 h 173"/>
                <a:gd name="T64" fmla="*/ 25 w 170"/>
                <a:gd name="T65" fmla="*/ 132 h 173"/>
                <a:gd name="T66" fmla="*/ 19 w 170"/>
                <a:gd name="T67" fmla="*/ 124 h 173"/>
                <a:gd name="T68" fmla="*/ 13 w 170"/>
                <a:gd name="T69" fmla="*/ 113 h 173"/>
                <a:gd name="T70" fmla="*/ 8 w 170"/>
                <a:gd name="T71" fmla="*/ 103 h 173"/>
                <a:gd name="T72" fmla="*/ 3 w 170"/>
                <a:gd name="T73" fmla="*/ 92 h 173"/>
                <a:gd name="T74" fmla="*/ 1 w 170"/>
                <a:gd name="T75" fmla="*/ 82 h 173"/>
                <a:gd name="T76" fmla="*/ 0 w 170"/>
                <a:gd name="T77" fmla="*/ 71 h 173"/>
                <a:gd name="T78" fmla="*/ 0 w 170"/>
                <a:gd name="T79" fmla="*/ 60 h 173"/>
                <a:gd name="T80" fmla="*/ 1 w 170"/>
                <a:gd name="T81" fmla="*/ 48 h 173"/>
                <a:gd name="T82" fmla="*/ 3 w 170"/>
                <a:gd name="T83" fmla="*/ 39 h 173"/>
                <a:gd name="T84" fmla="*/ 7 w 170"/>
                <a:gd name="T85" fmla="*/ 29 h 173"/>
                <a:gd name="T86" fmla="*/ 12 w 170"/>
                <a:gd name="T87" fmla="*/ 21 h 173"/>
                <a:gd name="T88" fmla="*/ 18 w 170"/>
                <a:gd name="T89" fmla="*/ 13 h 173"/>
                <a:gd name="T90" fmla="*/ 27 w 170"/>
                <a:gd name="T91" fmla="*/ 6 h 173"/>
                <a:gd name="T92" fmla="*/ 37 w 170"/>
                <a:gd name="T93" fmla="*/ 2 h 173"/>
                <a:gd name="T94" fmla="*/ 45 w 170"/>
                <a:gd name="T95" fmla="*/ 0 h 173"/>
                <a:gd name="T96" fmla="*/ 55 w 170"/>
                <a:gd name="T97" fmla="*/ 0 h 173"/>
                <a:gd name="T98" fmla="*/ 62 w 170"/>
                <a:gd name="T99" fmla="*/ 2 h 173"/>
                <a:gd name="T100" fmla="*/ 68 w 170"/>
                <a:gd name="T101" fmla="*/ 6 h 173"/>
                <a:gd name="T102" fmla="*/ 73 w 170"/>
                <a:gd name="T103" fmla="*/ 13 h 173"/>
                <a:gd name="T104" fmla="*/ 80 w 170"/>
                <a:gd name="T105" fmla="*/ 15 h 1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0"/>
                <a:gd name="T160" fmla="*/ 0 h 173"/>
                <a:gd name="T161" fmla="*/ 170 w 170"/>
                <a:gd name="T162" fmla="*/ 173 h 1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0" h="173">
                  <a:moveTo>
                    <a:pt x="85" y="18"/>
                  </a:moveTo>
                  <a:lnTo>
                    <a:pt x="90" y="17"/>
                  </a:lnTo>
                  <a:lnTo>
                    <a:pt x="95" y="14"/>
                  </a:lnTo>
                  <a:lnTo>
                    <a:pt x="98" y="13"/>
                  </a:lnTo>
                  <a:lnTo>
                    <a:pt x="101" y="10"/>
                  </a:lnTo>
                  <a:lnTo>
                    <a:pt x="103" y="6"/>
                  </a:lnTo>
                  <a:lnTo>
                    <a:pt x="108" y="3"/>
                  </a:lnTo>
                  <a:lnTo>
                    <a:pt x="111" y="2"/>
                  </a:lnTo>
                  <a:lnTo>
                    <a:pt x="114" y="1"/>
                  </a:lnTo>
                  <a:lnTo>
                    <a:pt x="118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30" y="0"/>
                  </a:lnTo>
                  <a:lnTo>
                    <a:pt x="133" y="1"/>
                  </a:lnTo>
                  <a:lnTo>
                    <a:pt x="138" y="2"/>
                  </a:lnTo>
                  <a:lnTo>
                    <a:pt x="142" y="3"/>
                  </a:lnTo>
                  <a:lnTo>
                    <a:pt x="146" y="6"/>
                  </a:lnTo>
                  <a:lnTo>
                    <a:pt x="150" y="9"/>
                  </a:lnTo>
                  <a:lnTo>
                    <a:pt x="153" y="11"/>
                  </a:lnTo>
                  <a:lnTo>
                    <a:pt x="155" y="14"/>
                  </a:lnTo>
                  <a:lnTo>
                    <a:pt x="158" y="18"/>
                  </a:lnTo>
                  <a:lnTo>
                    <a:pt x="160" y="22"/>
                  </a:lnTo>
                  <a:lnTo>
                    <a:pt x="162" y="27"/>
                  </a:lnTo>
                  <a:lnTo>
                    <a:pt x="165" y="31"/>
                  </a:lnTo>
                  <a:lnTo>
                    <a:pt x="166" y="35"/>
                  </a:lnTo>
                  <a:lnTo>
                    <a:pt x="167" y="42"/>
                  </a:lnTo>
                  <a:lnTo>
                    <a:pt x="169" y="44"/>
                  </a:lnTo>
                  <a:lnTo>
                    <a:pt x="169" y="51"/>
                  </a:lnTo>
                  <a:lnTo>
                    <a:pt x="169" y="55"/>
                  </a:lnTo>
                  <a:lnTo>
                    <a:pt x="169" y="63"/>
                  </a:lnTo>
                  <a:lnTo>
                    <a:pt x="169" y="71"/>
                  </a:lnTo>
                  <a:lnTo>
                    <a:pt x="167" y="75"/>
                  </a:lnTo>
                  <a:lnTo>
                    <a:pt x="166" y="82"/>
                  </a:lnTo>
                  <a:lnTo>
                    <a:pt x="165" y="87"/>
                  </a:lnTo>
                  <a:lnTo>
                    <a:pt x="164" y="92"/>
                  </a:lnTo>
                  <a:lnTo>
                    <a:pt x="161" y="97"/>
                  </a:lnTo>
                  <a:lnTo>
                    <a:pt x="160" y="101"/>
                  </a:lnTo>
                  <a:lnTo>
                    <a:pt x="158" y="107"/>
                  </a:lnTo>
                  <a:lnTo>
                    <a:pt x="155" y="112"/>
                  </a:lnTo>
                  <a:lnTo>
                    <a:pt x="154" y="117"/>
                  </a:lnTo>
                  <a:lnTo>
                    <a:pt x="152" y="123"/>
                  </a:lnTo>
                  <a:lnTo>
                    <a:pt x="148" y="127"/>
                  </a:lnTo>
                  <a:lnTo>
                    <a:pt x="146" y="129"/>
                  </a:lnTo>
                  <a:lnTo>
                    <a:pt x="141" y="134"/>
                  </a:lnTo>
                  <a:lnTo>
                    <a:pt x="137" y="141"/>
                  </a:lnTo>
                  <a:lnTo>
                    <a:pt x="132" y="146"/>
                  </a:lnTo>
                  <a:lnTo>
                    <a:pt x="129" y="152"/>
                  </a:lnTo>
                  <a:lnTo>
                    <a:pt x="125" y="157"/>
                  </a:lnTo>
                  <a:lnTo>
                    <a:pt x="119" y="162"/>
                  </a:lnTo>
                  <a:lnTo>
                    <a:pt x="109" y="168"/>
                  </a:lnTo>
                  <a:lnTo>
                    <a:pt x="101" y="172"/>
                  </a:lnTo>
                  <a:lnTo>
                    <a:pt x="96" y="172"/>
                  </a:lnTo>
                  <a:lnTo>
                    <a:pt x="91" y="172"/>
                  </a:lnTo>
                  <a:lnTo>
                    <a:pt x="85" y="172"/>
                  </a:lnTo>
                  <a:lnTo>
                    <a:pt x="82" y="170"/>
                  </a:lnTo>
                  <a:lnTo>
                    <a:pt x="77" y="169"/>
                  </a:lnTo>
                  <a:lnTo>
                    <a:pt x="73" y="169"/>
                  </a:lnTo>
                  <a:lnTo>
                    <a:pt x="68" y="170"/>
                  </a:lnTo>
                  <a:lnTo>
                    <a:pt x="62" y="170"/>
                  </a:lnTo>
                  <a:lnTo>
                    <a:pt x="57" y="169"/>
                  </a:lnTo>
                  <a:lnTo>
                    <a:pt x="53" y="166"/>
                  </a:lnTo>
                  <a:lnTo>
                    <a:pt x="50" y="165"/>
                  </a:lnTo>
                  <a:lnTo>
                    <a:pt x="44" y="158"/>
                  </a:lnTo>
                  <a:lnTo>
                    <a:pt x="33" y="144"/>
                  </a:lnTo>
                  <a:lnTo>
                    <a:pt x="30" y="137"/>
                  </a:lnTo>
                  <a:lnTo>
                    <a:pt x="25" y="132"/>
                  </a:lnTo>
                  <a:lnTo>
                    <a:pt x="22" y="128"/>
                  </a:lnTo>
                  <a:lnTo>
                    <a:pt x="19" y="124"/>
                  </a:lnTo>
                  <a:lnTo>
                    <a:pt x="15" y="119"/>
                  </a:lnTo>
                  <a:lnTo>
                    <a:pt x="13" y="113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2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1" y="48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2" y="21"/>
                  </a:lnTo>
                  <a:lnTo>
                    <a:pt x="15" y="15"/>
                  </a:lnTo>
                  <a:lnTo>
                    <a:pt x="18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7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5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3" y="13"/>
                  </a:lnTo>
                  <a:lnTo>
                    <a:pt x="77" y="14"/>
                  </a:lnTo>
                  <a:lnTo>
                    <a:pt x="80" y="15"/>
                  </a:lnTo>
                  <a:lnTo>
                    <a:pt x="85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42" name="Group 290"/>
            <p:cNvGrpSpPr>
              <a:grpSpLocks/>
            </p:cNvGrpSpPr>
            <p:nvPr/>
          </p:nvGrpSpPr>
          <p:grpSpPr bwMode="auto">
            <a:xfrm>
              <a:off x="906" y="1539"/>
              <a:ext cx="154" cy="141"/>
              <a:chOff x="906" y="1539"/>
              <a:chExt cx="154" cy="141"/>
            </a:xfrm>
          </p:grpSpPr>
          <p:sp>
            <p:nvSpPr>
              <p:cNvPr id="18750" name="Oval 291"/>
              <p:cNvSpPr>
                <a:spLocks noChangeArrowheads="1"/>
              </p:cNvSpPr>
              <p:nvPr/>
            </p:nvSpPr>
            <p:spPr bwMode="auto">
              <a:xfrm>
                <a:off x="983" y="1539"/>
                <a:ext cx="77" cy="118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51" name="Oval 292"/>
              <p:cNvSpPr>
                <a:spLocks noChangeArrowheads="1"/>
              </p:cNvSpPr>
              <p:nvPr/>
            </p:nvSpPr>
            <p:spPr bwMode="auto">
              <a:xfrm>
                <a:off x="906" y="1549"/>
                <a:ext cx="90" cy="131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43" name="Group 293"/>
            <p:cNvGrpSpPr>
              <a:grpSpLocks/>
            </p:cNvGrpSpPr>
            <p:nvPr/>
          </p:nvGrpSpPr>
          <p:grpSpPr bwMode="auto">
            <a:xfrm>
              <a:off x="1013" y="1539"/>
              <a:ext cx="35" cy="36"/>
              <a:chOff x="1013" y="1539"/>
              <a:chExt cx="35" cy="36"/>
            </a:xfrm>
          </p:grpSpPr>
          <p:sp>
            <p:nvSpPr>
              <p:cNvPr id="18747" name="Oval 294"/>
              <p:cNvSpPr>
                <a:spLocks noChangeArrowheads="1"/>
              </p:cNvSpPr>
              <p:nvPr/>
            </p:nvSpPr>
            <p:spPr bwMode="auto">
              <a:xfrm>
                <a:off x="1013" y="1539"/>
                <a:ext cx="34" cy="36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48" name="Oval 295"/>
              <p:cNvSpPr>
                <a:spLocks noChangeArrowheads="1"/>
              </p:cNvSpPr>
              <p:nvPr/>
            </p:nvSpPr>
            <p:spPr bwMode="auto">
              <a:xfrm>
                <a:off x="1029" y="1539"/>
                <a:ext cx="19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49" name="Oval 296"/>
              <p:cNvSpPr>
                <a:spLocks noChangeArrowheads="1"/>
              </p:cNvSpPr>
              <p:nvPr/>
            </p:nvSpPr>
            <p:spPr bwMode="auto">
              <a:xfrm>
                <a:off x="1024" y="1539"/>
                <a:ext cx="19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44" name="Group 297"/>
            <p:cNvGrpSpPr>
              <a:grpSpLocks/>
            </p:cNvGrpSpPr>
            <p:nvPr/>
          </p:nvGrpSpPr>
          <p:grpSpPr bwMode="auto">
            <a:xfrm>
              <a:off x="918" y="1489"/>
              <a:ext cx="69" cy="40"/>
              <a:chOff x="918" y="1489"/>
              <a:chExt cx="69" cy="40"/>
            </a:xfrm>
          </p:grpSpPr>
          <p:sp>
            <p:nvSpPr>
              <p:cNvPr id="18745" name="Freeform 298"/>
              <p:cNvSpPr>
                <a:spLocks/>
              </p:cNvSpPr>
              <p:nvPr/>
            </p:nvSpPr>
            <p:spPr bwMode="auto">
              <a:xfrm>
                <a:off x="919" y="1489"/>
                <a:ext cx="68" cy="32"/>
              </a:xfrm>
              <a:custGeom>
                <a:avLst/>
                <a:gdLst>
                  <a:gd name="T0" fmla="*/ 0 w 68"/>
                  <a:gd name="T1" fmla="*/ 21 h 32"/>
                  <a:gd name="T2" fmla="*/ 3 w 68"/>
                  <a:gd name="T3" fmla="*/ 18 h 32"/>
                  <a:gd name="T4" fmla="*/ 6 w 68"/>
                  <a:gd name="T5" fmla="*/ 16 h 32"/>
                  <a:gd name="T6" fmla="*/ 8 w 68"/>
                  <a:gd name="T7" fmla="*/ 15 h 32"/>
                  <a:gd name="T8" fmla="*/ 12 w 68"/>
                  <a:gd name="T9" fmla="*/ 15 h 32"/>
                  <a:gd name="T10" fmla="*/ 15 w 68"/>
                  <a:gd name="T11" fmla="*/ 15 h 32"/>
                  <a:gd name="T12" fmla="*/ 18 w 68"/>
                  <a:gd name="T13" fmla="*/ 15 h 32"/>
                  <a:gd name="T14" fmla="*/ 20 w 68"/>
                  <a:gd name="T15" fmla="*/ 18 h 32"/>
                  <a:gd name="T16" fmla="*/ 21 w 68"/>
                  <a:gd name="T17" fmla="*/ 21 h 32"/>
                  <a:gd name="T18" fmla="*/ 25 w 68"/>
                  <a:gd name="T19" fmla="*/ 24 h 32"/>
                  <a:gd name="T20" fmla="*/ 28 w 68"/>
                  <a:gd name="T21" fmla="*/ 28 h 32"/>
                  <a:gd name="T22" fmla="*/ 32 w 68"/>
                  <a:gd name="T23" fmla="*/ 28 h 32"/>
                  <a:gd name="T24" fmla="*/ 36 w 68"/>
                  <a:gd name="T25" fmla="*/ 31 h 32"/>
                  <a:gd name="T26" fmla="*/ 38 w 68"/>
                  <a:gd name="T27" fmla="*/ 31 h 32"/>
                  <a:gd name="T28" fmla="*/ 43 w 68"/>
                  <a:gd name="T29" fmla="*/ 31 h 32"/>
                  <a:gd name="T30" fmla="*/ 49 w 68"/>
                  <a:gd name="T31" fmla="*/ 31 h 32"/>
                  <a:gd name="T32" fmla="*/ 53 w 68"/>
                  <a:gd name="T33" fmla="*/ 31 h 32"/>
                  <a:gd name="T34" fmla="*/ 59 w 68"/>
                  <a:gd name="T35" fmla="*/ 29 h 32"/>
                  <a:gd name="T36" fmla="*/ 62 w 68"/>
                  <a:gd name="T37" fmla="*/ 28 h 32"/>
                  <a:gd name="T38" fmla="*/ 65 w 68"/>
                  <a:gd name="T39" fmla="*/ 28 h 32"/>
                  <a:gd name="T40" fmla="*/ 67 w 68"/>
                  <a:gd name="T41" fmla="*/ 28 h 32"/>
                  <a:gd name="T42" fmla="*/ 65 w 68"/>
                  <a:gd name="T43" fmla="*/ 18 h 32"/>
                  <a:gd name="T44" fmla="*/ 64 w 68"/>
                  <a:gd name="T45" fmla="*/ 14 h 32"/>
                  <a:gd name="T46" fmla="*/ 62 w 68"/>
                  <a:gd name="T47" fmla="*/ 10 h 32"/>
                  <a:gd name="T48" fmla="*/ 60 w 68"/>
                  <a:gd name="T49" fmla="*/ 7 h 32"/>
                  <a:gd name="T50" fmla="*/ 58 w 68"/>
                  <a:gd name="T51" fmla="*/ 5 h 32"/>
                  <a:gd name="T52" fmla="*/ 54 w 68"/>
                  <a:gd name="T53" fmla="*/ 2 h 32"/>
                  <a:gd name="T54" fmla="*/ 49 w 68"/>
                  <a:gd name="T55" fmla="*/ 1 h 32"/>
                  <a:gd name="T56" fmla="*/ 42 w 68"/>
                  <a:gd name="T57" fmla="*/ 0 h 32"/>
                  <a:gd name="T58" fmla="*/ 35 w 68"/>
                  <a:gd name="T59" fmla="*/ 0 h 32"/>
                  <a:gd name="T60" fmla="*/ 29 w 68"/>
                  <a:gd name="T61" fmla="*/ 1 h 32"/>
                  <a:gd name="T62" fmla="*/ 25 w 68"/>
                  <a:gd name="T63" fmla="*/ 2 h 32"/>
                  <a:gd name="T64" fmla="*/ 19 w 68"/>
                  <a:gd name="T65" fmla="*/ 3 h 32"/>
                  <a:gd name="T66" fmla="*/ 15 w 68"/>
                  <a:gd name="T67" fmla="*/ 6 h 32"/>
                  <a:gd name="T68" fmla="*/ 10 w 68"/>
                  <a:gd name="T69" fmla="*/ 9 h 32"/>
                  <a:gd name="T70" fmla="*/ 6 w 68"/>
                  <a:gd name="T71" fmla="*/ 11 h 32"/>
                  <a:gd name="T72" fmla="*/ 3 w 68"/>
                  <a:gd name="T73" fmla="*/ 15 h 32"/>
                  <a:gd name="T74" fmla="*/ 0 w 68"/>
                  <a:gd name="T75" fmla="*/ 21 h 3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2"/>
                  <a:gd name="T116" fmla="*/ 68 w 68"/>
                  <a:gd name="T117" fmla="*/ 32 h 3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2">
                    <a:moveTo>
                      <a:pt x="0" y="21"/>
                    </a:moveTo>
                    <a:lnTo>
                      <a:pt x="3" y="18"/>
                    </a:lnTo>
                    <a:lnTo>
                      <a:pt x="6" y="16"/>
                    </a:lnTo>
                    <a:lnTo>
                      <a:pt x="8" y="15"/>
                    </a:lnTo>
                    <a:lnTo>
                      <a:pt x="12" y="15"/>
                    </a:lnTo>
                    <a:lnTo>
                      <a:pt x="15" y="15"/>
                    </a:lnTo>
                    <a:lnTo>
                      <a:pt x="18" y="15"/>
                    </a:lnTo>
                    <a:lnTo>
                      <a:pt x="20" y="18"/>
                    </a:lnTo>
                    <a:lnTo>
                      <a:pt x="21" y="21"/>
                    </a:lnTo>
                    <a:lnTo>
                      <a:pt x="25" y="24"/>
                    </a:lnTo>
                    <a:lnTo>
                      <a:pt x="28" y="28"/>
                    </a:lnTo>
                    <a:lnTo>
                      <a:pt x="32" y="28"/>
                    </a:lnTo>
                    <a:lnTo>
                      <a:pt x="36" y="31"/>
                    </a:lnTo>
                    <a:lnTo>
                      <a:pt x="38" y="31"/>
                    </a:lnTo>
                    <a:lnTo>
                      <a:pt x="43" y="31"/>
                    </a:lnTo>
                    <a:lnTo>
                      <a:pt x="49" y="31"/>
                    </a:lnTo>
                    <a:lnTo>
                      <a:pt x="53" y="31"/>
                    </a:lnTo>
                    <a:lnTo>
                      <a:pt x="59" y="29"/>
                    </a:lnTo>
                    <a:lnTo>
                      <a:pt x="62" y="28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65" y="18"/>
                    </a:lnTo>
                    <a:lnTo>
                      <a:pt x="64" y="14"/>
                    </a:lnTo>
                    <a:lnTo>
                      <a:pt x="62" y="10"/>
                    </a:lnTo>
                    <a:lnTo>
                      <a:pt x="60" y="7"/>
                    </a:lnTo>
                    <a:lnTo>
                      <a:pt x="58" y="5"/>
                    </a:lnTo>
                    <a:lnTo>
                      <a:pt x="54" y="2"/>
                    </a:lnTo>
                    <a:lnTo>
                      <a:pt x="49" y="1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1"/>
                    </a:lnTo>
                    <a:lnTo>
                      <a:pt x="3" y="15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46" name="Freeform 299"/>
              <p:cNvSpPr>
                <a:spLocks/>
              </p:cNvSpPr>
              <p:nvPr/>
            </p:nvSpPr>
            <p:spPr bwMode="auto">
              <a:xfrm>
                <a:off x="918" y="1501"/>
                <a:ext cx="69" cy="28"/>
              </a:xfrm>
              <a:custGeom>
                <a:avLst/>
                <a:gdLst>
                  <a:gd name="T0" fmla="*/ 0 w 69"/>
                  <a:gd name="T1" fmla="*/ 15 h 28"/>
                  <a:gd name="T2" fmla="*/ 4 w 69"/>
                  <a:gd name="T3" fmla="*/ 11 h 28"/>
                  <a:gd name="T4" fmla="*/ 6 w 69"/>
                  <a:gd name="T5" fmla="*/ 10 h 28"/>
                  <a:gd name="T6" fmla="*/ 9 w 69"/>
                  <a:gd name="T7" fmla="*/ 8 h 28"/>
                  <a:gd name="T8" fmla="*/ 13 w 69"/>
                  <a:gd name="T9" fmla="*/ 8 h 28"/>
                  <a:gd name="T10" fmla="*/ 17 w 69"/>
                  <a:gd name="T11" fmla="*/ 8 h 28"/>
                  <a:gd name="T12" fmla="*/ 19 w 69"/>
                  <a:gd name="T13" fmla="*/ 8 h 28"/>
                  <a:gd name="T14" fmla="*/ 21 w 69"/>
                  <a:gd name="T15" fmla="*/ 11 h 28"/>
                  <a:gd name="T16" fmla="*/ 23 w 69"/>
                  <a:gd name="T17" fmla="*/ 15 h 28"/>
                  <a:gd name="T18" fmla="*/ 26 w 69"/>
                  <a:gd name="T19" fmla="*/ 18 h 28"/>
                  <a:gd name="T20" fmla="*/ 29 w 69"/>
                  <a:gd name="T21" fmla="*/ 23 h 28"/>
                  <a:gd name="T22" fmla="*/ 34 w 69"/>
                  <a:gd name="T23" fmla="*/ 23 h 28"/>
                  <a:gd name="T24" fmla="*/ 37 w 69"/>
                  <a:gd name="T25" fmla="*/ 27 h 28"/>
                  <a:gd name="T26" fmla="*/ 40 w 69"/>
                  <a:gd name="T27" fmla="*/ 27 h 28"/>
                  <a:gd name="T28" fmla="*/ 44 w 69"/>
                  <a:gd name="T29" fmla="*/ 27 h 28"/>
                  <a:gd name="T30" fmla="*/ 51 w 69"/>
                  <a:gd name="T31" fmla="*/ 27 h 28"/>
                  <a:gd name="T32" fmla="*/ 54 w 69"/>
                  <a:gd name="T33" fmla="*/ 27 h 28"/>
                  <a:gd name="T34" fmla="*/ 59 w 69"/>
                  <a:gd name="T35" fmla="*/ 25 h 28"/>
                  <a:gd name="T36" fmla="*/ 63 w 69"/>
                  <a:gd name="T37" fmla="*/ 23 h 28"/>
                  <a:gd name="T38" fmla="*/ 66 w 69"/>
                  <a:gd name="T39" fmla="*/ 23 h 28"/>
                  <a:gd name="T40" fmla="*/ 68 w 69"/>
                  <a:gd name="T41" fmla="*/ 23 h 28"/>
                  <a:gd name="T42" fmla="*/ 65 w 69"/>
                  <a:gd name="T43" fmla="*/ 20 h 28"/>
                  <a:gd name="T44" fmla="*/ 64 w 69"/>
                  <a:gd name="T45" fmla="*/ 18 h 28"/>
                  <a:gd name="T46" fmla="*/ 61 w 69"/>
                  <a:gd name="T47" fmla="*/ 15 h 28"/>
                  <a:gd name="T48" fmla="*/ 58 w 69"/>
                  <a:gd name="T49" fmla="*/ 11 h 28"/>
                  <a:gd name="T50" fmla="*/ 53 w 69"/>
                  <a:gd name="T51" fmla="*/ 8 h 28"/>
                  <a:gd name="T52" fmla="*/ 49 w 69"/>
                  <a:gd name="T53" fmla="*/ 5 h 28"/>
                  <a:gd name="T54" fmla="*/ 44 w 69"/>
                  <a:gd name="T55" fmla="*/ 3 h 28"/>
                  <a:gd name="T56" fmla="*/ 40 w 69"/>
                  <a:gd name="T57" fmla="*/ 3 h 28"/>
                  <a:gd name="T58" fmla="*/ 35 w 69"/>
                  <a:gd name="T59" fmla="*/ 1 h 28"/>
                  <a:gd name="T60" fmla="*/ 29 w 69"/>
                  <a:gd name="T61" fmla="*/ 1 h 28"/>
                  <a:gd name="T62" fmla="*/ 23 w 69"/>
                  <a:gd name="T63" fmla="*/ 0 h 28"/>
                  <a:gd name="T64" fmla="*/ 17 w 69"/>
                  <a:gd name="T65" fmla="*/ 1 h 28"/>
                  <a:gd name="T66" fmla="*/ 13 w 69"/>
                  <a:gd name="T67" fmla="*/ 3 h 28"/>
                  <a:gd name="T68" fmla="*/ 8 w 69"/>
                  <a:gd name="T69" fmla="*/ 6 h 28"/>
                  <a:gd name="T70" fmla="*/ 6 w 69"/>
                  <a:gd name="T71" fmla="*/ 8 h 28"/>
                  <a:gd name="T72" fmla="*/ 0 w 69"/>
                  <a:gd name="T73" fmla="*/ 15 h 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9"/>
                  <a:gd name="T112" fmla="*/ 0 h 28"/>
                  <a:gd name="T113" fmla="*/ 69 w 69"/>
                  <a:gd name="T114" fmla="*/ 28 h 2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9" h="28">
                    <a:moveTo>
                      <a:pt x="0" y="15"/>
                    </a:moveTo>
                    <a:lnTo>
                      <a:pt x="4" y="11"/>
                    </a:lnTo>
                    <a:lnTo>
                      <a:pt x="6" y="10"/>
                    </a:lnTo>
                    <a:lnTo>
                      <a:pt x="9" y="8"/>
                    </a:lnTo>
                    <a:lnTo>
                      <a:pt x="13" y="8"/>
                    </a:lnTo>
                    <a:lnTo>
                      <a:pt x="17" y="8"/>
                    </a:lnTo>
                    <a:lnTo>
                      <a:pt x="19" y="8"/>
                    </a:lnTo>
                    <a:lnTo>
                      <a:pt x="21" y="11"/>
                    </a:lnTo>
                    <a:lnTo>
                      <a:pt x="23" y="15"/>
                    </a:lnTo>
                    <a:lnTo>
                      <a:pt x="26" y="18"/>
                    </a:lnTo>
                    <a:lnTo>
                      <a:pt x="29" y="23"/>
                    </a:lnTo>
                    <a:lnTo>
                      <a:pt x="34" y="23"/>
                    </a:lnTo>
                    <a:lnTo>
                      <a:pt x="37" y="27"/>
                    </a:lnTo>
                    <a:lnTo>
                      <a:pt x="40" y="27"/>
                    </a:lnTo>
                    <a:lnTo>
                      <a:pt x="44" y="27"/>
                    </a:lnTo>
                    <a:lnTo>
                      <a:pt x="51" y="27"/>
                    </a:lnTo>
                    <a:lnTo>
                      <a:pt x="54" y="27"/>
                    </a:lnTo>
                    <a:lnTo>
                      <a:pt x="59" y="25"/>
                    </a:lnTo>
                    <a:lnTo>
                      <a:pt x="63" y="23"/>
                    </a:lnTo>
                    <a:lnTo>
                      <a:pt x="66" y="23"/>
                    </a:lnTo>
                    <a:lnTo>
                      <a:pt x="68" y="23"/>
                    </a:lnTo>
                    <a:lnTo>
                      <a:pt x="65" y="20"/>
                    </a:lnTo>
                    <a:lnTo>
                      <a:pt x="64" y="18"/>
                    </a:lnTo>
                    <a:lnTo>
                      <a:pt x="61" y="15"/>
                    </a:lnTo>
                    <a:lnTo>
                      <a:pt x="58" y="11"/>
                    </a:lnTo>
                    <a:lnTo>
                      <a:pt x="53" y="8"/>
                    </a:lnTo>
                    <a:lnTo>
                      <a:pt x="49" y="5"/>
                    </a:lnTo>
                    <a:lnTo>
                      <a:pt x="44" y="3"/>
                    </a:lnTo>
                    <a:lnTo>
                      <a:pt x="40" y="3"/>
                    </a:lnTo>
                    <a:lnTo>
                      <a:pt x="35" y="1"/>
                    </a:lnTo>
                    <a:lnTo>
                      <a:pt x="29" y="1"/>
                    </a:lnTo>
                    <a:lnTo>
                      <a:pt x="23" y="0"/>
                    </a:lnTo>
                    <a:lnTo>
                      <a:pt x="17" y="1"/>
                    </a:lnTo>
                    <a:lnTo>
                      <a:pt x="13" y="3"/>
                    </a:lnTo>
                    <a:lnTo>
                      <a:pt x="8" y="6"/>
                    </a:lnTo>
                    <a:lnTo>
                      <a:pt x="6" y="8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45" name="Group 300"/>
            <p:cNvGrpSpPr>
              <a:grpSpLocks/>
            </p:cNvGrpSpPr>
            <p:nvPr/>
          </p:nvGrpSpPr>
          <p:grpSpPr bwMode="auto">
            <a:xfrm>
              <a:off x="893" y="1533"/>
              <a:ext cx="185" cy="187"/>
              <a:chOff x="893" y="1533"/>
              <a:chExt cx="185" cy="187"/>
            </a:xfrm>
          </p:grpSpPr>
          <p:sp>
            <p:nvSpPr>
              <p:cNvPr id="18743" name="Freeform 301"/>
              <p:cNvSpPr>
                <a:spLocks/>
              </p:cNvSpPr>
              <p:nvPr/>
            </p:nvSpPr>
            <p:spPr bwMode="auto">
              <a:xfrm>
                <a:off x="960" y="1693"/>
                <a:ext cx="40" cy="27"/>
              </a:xfrm>
              <a:custGeom>
                <a:avLst/>
                <a:gdLst>
                  <a:gd name="T0" fmla="*/ 17 w 40"/>
                  <a:gd name="T1" fmla="*/ 0 h 27"/>
                  <a:gd name="T2" fmla="*/ 15 w 40"/>
                  <a:gd name="T3" fmla="*/ 10 h 27"/>
                  <a:gd name="T4" fmla="*/ 15 w 40"/>
                  <a:gd name="T5" fmla="*/ 12 h 27"/>
                  <a:gd name="T6" fmla="*/ 15 w 40"/>
                  <a:gd name="T7" fmla="*/ 16 h 27"/>
                  <a:gd name="T8" fmla="*/ 13 w 40"/>
                  <a:gd name="T9" fmla="*/ 18 h 27"/>
                  <a:gd name="T10" fmla="*/ 12 w 40"/>
                  <a:gd name="T11" fmla="*/ 20 h 27"/>
                  <a:gd name="T12" fmla="*/ 9 w 40"/>
                  <a:gd name="T13" fmla="*/ 20 h 27"/>
                  <a:gd name="T14" fmla="*/ 7 w 40"/>
                  <a:gd name="T15" fmla="*/ 20 h 27"/>
                  <a:gd name="T16" fmla="*/ 3 w 40"/>
                  <a:gd name="T17" fmla="*/ 22 h 27"/>
                  <a:gd name="T18" fmla="*/ 0 w 40"/>
                  <a:gd name="T19" fmla="*/ 24 h 27"/>
                  <a:gd name="T20" fmla="*/ 4 w 40"/>
                  <a:gd name="T21" fmla="*/ 24 h 27"/>
                  <a:gd name="T22" fmla="*/ 9 w 40"/>
                  <a:gd name="T23" fmla="*/ 24 h 27"/>
                  <a:gd name="T24" fmla="*/ 15 w 40"/>
                  <a:gd name="T25" fmla="*/ 24 h 27"/>
                  <a:gd name="T26" fmla="*/ 19 w 40"/>
                  <a:gd name="T27" fmla="*/ 24 h 27"/>
                  <a:gd name="T28" fmla="*/ 23 w 40"/>
                  <a:gd name="T29" fmla="*/ 24 h 27"/>
                  <a:gd name="T30" fmla="*/ 29 w 40"/>
                  <a:gd name="T31" fmla="*/ 26 h 27"/>
                  <a:gd name="T32" fmla="*/ 35 w 40"/>
                  <a:gd name="T33" fmla="*/ 24 h 27"/>
                  <a:gd name="T34" fmla="*/ 39 w 40"/>
                  <a:gd name="T35" fmla="*/ 24 h 27"/>
                  <a:gd name="T36" fmla="*/ 30 w 40"/>
                  <a:gd name="T37" fmla="*/ 22 h 27"/>
                  <a:gd name="T38" fmla="*/ 26 w 40"/>
                  <a:gd name="T39" fmla="*/ 20 h 27"/>
                  <a:gd name="T40" fmla="*/ 24 w 40"/>
                  <a:gd name="T41" fmla="*/ 20 h 27"/>
                  <a:gd name="T42" fmla="*/ 23 w 40"/>
                  <a:gd name="T43" fmla="*/ 18 h 27"/>
                  <a:gd name="T44" fmla="*/ 21 w 40"/>
                  <a:gd name="T45" fmla="*/ 16 h 27"/>
                  <a:gd name="T46" fmla="*/ 20 w 40"/>
                  <a:gd name="T47" fmla="*/ 14 h 27"/>
                  <a:gd name="T48" fmla="*/ 19 w 40"/>
                  <a:gd name="T49" fmla="*/ 12 h 27"/>
                  <a:gd name="T50" fmla="*/ 19 w 40"/>
                  <a:gd name="T51" fmla="*/ 10 h 27"/>
                  <a:gd name="T52" fmla="*/ 17 w 40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0"/>
                  <a:gd name="T82" fmla="*/ 0 h 27"/>
                  <a:gd name="T83" fmla="*/ 40 w 40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0" h="27">
                    <a:moveTo>
                      <a:pt x="17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5" y="16"/>
                    </a:lnTo>
                    <a:lnTo>
                      <a:pt x="13" y="18"/>
                    </a:lnTo>
                    <a:lnTo>
                      <a:pt x="12" y="20"/>
                    </a:lnTo>
                    <a:lnTo>
                      <a:pt x="9" y="20"/>
                    </a:lnTo>
                    <a:lnTo>
                      <a:pt x="7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9" y="24"/>
                    </a:lnTo>
                    <a:lnTo>
                      <a:pt x="15" y="24"/>
                    </a:lnTo>
                    <a:lnTo>
                      <a:pt x="19" y="24"/>
                    </a:lnTo>
                    <a:lnTo>
                      <a:pt x="23" y="24"/>
                    </a:lnTo>
                    <a:lnTo>
                      <a:pt x="29" y="26"/>
                    </a:lnTo>
                    <a:lnTo>
                      <a:pt x="35" y="24"/>
                    </a:lnTo>
                    <a:lnTo>
                      <a:pt x="39" y="24"/>
                    </a:lnTo>
                    <a:lnTo>
                      <a:pt x="30" y="22"/>
                    </a:lnTo>
                    <a:lnTo>
                      <a:pt x="26" y="20"/>
                    </a:lnTo>
                    <a:lnTo>
                      <a:pt x="24" y="20"/>
                    </a:lnTo>
                    <a:lnTo>
                      <a:pt x="23" y="18"/>
                    </a:lnTo>
                    <a:lnTo>
                      <a:pt x="21" y="16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9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44" name="Freeform 302"/>
              <p:cNvSpPr>
                <a:spLocks/>
              </p:cNvSpPr>
              <p:nvPr/>
            </p:nvSpPr>
            <p:spPr bwMode="auto">
              <a:xfrm>
                <a:off x="893" y="1533"/>
                <a:ext cx="185" cy="186"/>
              </a:xfrm>
              <a:custGeom>
                <a:avLst/>
                <a:gdLst>
                  <a:gd name="T0" fmla="*/ 99 w 185"/>
                  <a:gd name="T1" fmla="*/ 18 h 186"/>
                  <a:gd name="T2" fmla="*/ 107 w 185"/>
                  <a:gd name="T3" fmla="*/ 14 h 186"/>
                  <a:gd name="T4" fmla="*/ 113 w 185"/>
                  <a:gd name="T5" fmla="*/ 7 h 186"/>
                  <a:gd name="T6" fmla="*/ 121 w 185"/>
                  <a:gd name="T7" fmla="*/ 2 h 186"/>
                  <a:gd name="T8" fmla="*/ 128 w 185"/>
                  <a:gd name="T9" fmla="*/ 1 h 186"/>
                  <a:gd name="T10" fmla="*/ 136 w 185"/>
                  <a:gd name="T11" fmla="*/ 0 h 186"/>
                  <a:gd name="T12" fmla="*/ 146 w 185"/>
                  <a:gd name="T13" fmla="*/ 1 h 186"/>
                  <a:gd name="T14" fmla="*/ 154 w 185"/>
                  <a:gd name="T15" fmla="*/ 5 h 186"/>
                  <a:gd name="T16" fmla="*/ 163 w 185"/>
                  <a:gd name="T17" fmla="*/ 10 h 186"/>
                  <a:gd name="T18" fmla="*/ 169 w 185"/>
                  <a:gd name="T19" fmla="*/ 17 h 186"/>
                  <a:gd name="T20" fmla="*/ 175 w 185"/>
                  <a:gd name="T21" fmla="*/ 25 h 186"/>
                  <a:gd name="T22" fmla="*/ 179 w 185"/>
                  <a:gd name="T23" fmla="*/ 35 h 186"/>
                  <a:gd name="T24" fmla="*/ 182 w 185"/>
                  <a:gd name="T25" fmla="*/ 44 h 186"/>
                  <a:gd name="T26" fmla="*/ 184 w 185"/>
                  <a:gd name="T27" fmla="*/ 56 h 186"/>
                  <a:gd name="T28" fmla="*/ 184 w 185"/>
                  <a:gd name="T29" fmla="*/ 68 h 186"/>
                  <a:gd name="T30" fmla="*/ 182 w 185"/>
                  <a:gd name="T31" fmla="*/ 83 h 186"/>
                  <a:gd name="T32" fmla="*/ 180 w 185"/>
                  <a:gd name="T33" fmla="*/ 93 h 186"/>
                  <a:gd name="T34" fmla="*/ 176 w 185"/>
                  <a:gd name="T35" fmla="*/ 104 h 186"/>
                  <a:gd name="T36" fmla="*/ 173 w 185"/>
                  <a:gd name="T37" fmla="*/ 114 h 186"/>
                  <a:gd name="T38" fmla="*/ 167 w 185"/>
                  <a:gd name="T39" fmla="*/ 126 h 186"/>
                  <a:gd name="T40" fmla="*/ 161 w 185"/>
                  <a:gd name="T41" fmla="*/ 136 h 186"/>
                  <a:gd name="T42" fmla="*/ 153 w 185"/>
                  <a:gd name="T43" fmla="*/ 145 h 186"/>
                  <a:gd name="T44" fmla="*/ 145 w 185"/>
                  <a:gd name="T45" fmla="*/ 157 h 186"/>
                  <a:gd name="T46" fmla="*/ 135 w 185"/>
                  <a:gd name="T47" fmla="*/ 169 h 186"/>
                  <a:gd name="T48" fmla="*/ 119 w 185"/>
                  <a:gd name="T49" fmla="*/ 181 h 186"/>
                  <a:gd name="T50" fmla="*/ 104 w 185"/>
                  <a:gd name="T51" fmla="*/ 185 h 186"/>
                  <a:gd name="T52" fmla="*/ 94 w 185"/>
                  <a:gd name="T53" fmla="*/ 185 h 186"/>
                  <a:gd name="T54" fmla="*/ 84 w 185"/>
                  <a:gd name="T55" fmla="*/ 182 h 186"/>
                  <a:gd name="T56" fmla="*/ 75 w 185"/>
                  <a:gd name="T57" fmla="*/ 183 h 186"/>
                  <a:gd name="T58" fmla="*/ 64 w 185"/>
                  <a:gd name="T59" fmla="*/ 182 h 186"/>
                  <a:gd name="T60" fmla="*/ 55 w 185"/>
                  <a:gd name="T61" fmla="*/ 178 h 186"/>
                  <a:gd name="T62" fmla="*/ 37 w 185"/>
                  <a:gd name="T63" fmla="*/ 154 h 186"/>
                  <a:gd name="T64" fmla="*/ 29 w 185"/>
                  <a:gd name="T65" fmla="*/ 142 h 186"/>
                  <a:gd name="T66" fmla="*/ 23 w 185"/>
                  <a:gd name="T67" fmla="*/ 132 h 186"/>
                  <a:gd name="T68" fmla="*/ 15 w 185"/>
                  <a:gd name="T69" fmla="*/ 121 h 186"/>
                  <a:gd name="T70" fmla="*/ 9 w 185"/>
                  <a:gd name="T71" fmla="*/ 111 h 186"/>
                  <a:gd name="T72" fmla="*/ 4 w 185"/>
                  <a:gd name="T73" fmla="*/ 99 h 186"/>
                  <a:gd name="T74" fmla="*/ 2 w 185"/>
                  <a:gd name="T75" fmla="*/ 88 h 186"/>
                  <a:gd name="T76" fmla="*/ 1 w 185"/>
                  <a:gd name="T77" fmla="*/ 77 h 186"/>
                  <a:gd name="T78" fmla="*/ 1 w 185"/>
                  <a:gd name="T79" fmla="*/ 66 h 186"/>
                  <a:gd name="T80" fmla="*/ 2 w 185"/>
                  <a:gd name="T81" fmla="*/ 54 h 186"/>
                  <a:gd name="T82" fmla="*/ 4 w 185"/>
                  <a:gd name="T83" fmla="*/ 42 h 186"/>
                  <a:gd name="T84" fmla="*/ 8 w 185"/>
                  <a:gd name="T85" fmla="*/ 31 h 186"/>
                  <a:gd name="T86" fmla="*/ 14 w 185"/>
                  <a:gd name="T87" fmla="*/ 23 h 186"/>
                  <a:gd name="T88" fmla="*/ 21 w 185"/>
                  <a:gd name="T89" fmla="*/ 14 h 186"/>
                  <a:gd name="T90" fmla="*/ 31 w 185"/>
                  <a:gd name="T91" fmla="*/ 7 h 186"/>
                  <a:gd name="T92" fmla="*/ 41 w 185"/>
                  <a:gd name="T93" fmla="*/ 2 h 186"/>
                  <a:gd name="T94" fmla="*/ 50 w 185"/>
                  <a:gd name="T95" fmla="*/ 0 h 186"/>
                  <a:gd name="T96" fmla="*/ 60 w 185"/>
                  <a:gd name="T97" fmla="*/ 1 h 186"/>
                  <a:gd name="T98" fmla="*/ 69 w 185"/>
                  <a:gd name="T99" fmla="*/ 3 h 186"/>
                  <a:gd name="T100" fmla="*/ 75 w 185"/>
                  <a:gd name="T101" fmla="*/ 7 h 186"/>
                  <a:gd name="T102" fmla="*/ 81 w 185"/>
                  <a:gd name="T103" fmla="*/ 14 h 186"/>
                  <a:gd name="T104" fmla="*/ 88 w 185"/>
                  <a:gd name="T105" fmla="*/ 18 h 1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5"/>
                  <a:gd name="T160" fmla="*/ 0 h 186"/>
                  <a:gd name="T161" fmla="*/ 185 w 185"/>
                  <a:gd name="T162" fmla="*/ 186 h 1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5" h="186">
                    <a:moveTo>
                      <a:pt x="93" y="19"/>
                    </a:moveTo>
                    <a:lnTo>
                      <a:pt x="99" y="18"/>
                    </a:lnTo>
                    <a:lnTo>
                      <a:pt x="104" y="17"/>
                    </a:lnTo>
                    <a:lnTo>
                      <a:pt x="107" y="14"/>
                    </a:lnTo>
                    <a:lnTo>
                      <a:pt x="111" y="10"/>
                    </a:lnTo>
                    <a:lnTo>
                      <a:pt x="113" y="7"/>
                    </a:lnTo>
                    <a:lnTo>
                      <a:pt x="118" y="3"/>
                    </a:lnTo>
                    <a:lnTo>
                      <a:pt x="121" y="2"/>
                    </a:lnTo>
                    <a:lnTo>
                      <a:pt x="124" y="1"/>
                    </a:lnTo>
                    <a:lnTo>
                      <a:pt x="128" y="1"/>
                    </a:lnTo>
                    <a:lnTo>
                      <a:pt x="133" y="0"/>
                    </a:lnTo>
                    <a:lnTo>
                      <a:pt x="136" y="0"/>
                    </a:lnTo>
                    <a:lnTo>
                      <a:pt x="141" y="1"/>
                    </a:lnTo>
                    <a:lnTo>
                      <a:pt x="146" y="1"/>
                    </a:lnTo>
                    <a:lnTo>
                      <a:pt x="151" y="2"/>
                    </a:lnTo>
                    <a:lnTo>
                      <a:pt x="154" y="5"/>
                    </a:lnTo>
                    <a:lnTo>
                      <a:pt x="158" y="6"/>
                    </a:lnTo>
                    <a:lnTo>
                      <a:pt x="163" y="10"/>
                    </a:lnTo>
                    <a:lnTo>
                      <a:pt x="167" y="13"/>
                    </a:lnTo>
                    <a:lnTo>
                      <a:pt x="169" y="17"/>
                    </a:lnTo>
                    <a:lnTo>
                      <a:pt x="171" y="21"/>
                    </a:lnTo>
                    <a:lnTo>
                      <a:pt x="175" y="25"/>
                    </a:lnTo>
                    <a:lnTo>
                      <a:pt x="177" y="30"/>
                    </a:lnTo>
                    <a:lnTo>
                      <a:pt x="179" y="35"/>
                    </a:lnTo>
                    <a:lnTo>
                      <a:pt x="180" y="39"/>
                    </a:lnTo>
                    <a:lnTo>
                      <a:pt x="182" y="44"/>
                    </a:lnTo>
                    <a:lnTo>
                      <a:pt x="182" y="50"/>
                    </a:lnTo>
                    <a:lnTo>
                      <a:pt x="184" y="56"/>
                    </a:lnTo>
                    <a:lnTo>
                      <a:pt x="184" y="60"/>
                    </a:lnTo>
                    <a:lnTo>
                      <a:pt x="184" y="68"/>
                    </a:lnTo>
                    <a:lnTo>
                      <a:pt x="182" y="76"/>
                    </a:lnTo>
                    <a:lnTo>
                      <a:pt x="182" y="83"/>
                    </a:lnTo>
                    <a:lnTo>
                      <a:pt x="181" y="89"/>
                    </a:lnTo>
                    <a:lnTo>
                      <a:pt x="180" y="93"/>
                    </a:lnTo>
                    <a:lnTo>
                      <a:pt x="179" y="99"/>
                    </a:lnTo>
                    <a:lnTo>
                      <a:pt x="176" y="104"/>
                    </a:lnTo>
                    <a:lnTo>
                      <a:pt x="175" y="109"/>
                    </a:lnTo>
                    <a:lnTo>
                      <a:pt x="173" y="114"/>
                    </a:lnTo>
                    <a:lnTo>
                      <a:pt x="170" y="121"/>
                    </a:lnTo>
                    <a:lnTo>
                      <a:pt x="167" y="126"/>
                    </a:lnTo>
                    <a:lnTo>
                      <a:pt x="164" y="132"/>
                    </a:lnTo>
                    <a:lnTo>
                      <a:pt x="161" y="136"/>
                    </a:lnTo>
                    <a:lnTo>
                      <a:pt x="158" y="140"/>
                    </a:lnTo>
                    <a:lnTo>
                      <a:pt x="153" y="145"/>
                    </a:lnTo>
                    <a:lnTo>
                      <a:pt x="150" y="151"/>
                    </a:lnTo>
                    <a:lnTo>
                      <a:pt x="145" y="157"/>
                    </a:lnTo>
                    <a:lnTo>
                      <a:pt x="141" y="162"/>
                    </a:lnTo>
                    <a:lnTo>
                      <a:pt x="135" y="169"/>
                    </a:lnTo>
                    <a:lnTo>
                      <a:pt x="129" y="175"/>
                    </a:lnTo>
                    <a:lnTo>
                      <a:pt x="119" y="181"/>
                    </a:lnTo>
                    <a:lnTo>
                      <a:pt x="111" y="185"/>
                    </a:lnTo>
                    <a:lnTo>
                      <a:pt x="104" y="185"/>
                    </a:lnTo>
                    <a:lnTo>
                      <a:pt x="99" y="185"/>
                    </a:lnTo>
                    <a:lnTo>
                      <a:pt x="94" y="185"/>
                    </a:lnTo>
                    <a:lnTo>
                      <a:pt x="89" y="183"/>
                    </a:lnTo>
                    <a:lnTo>
                      <a:pt x="84" y="182"/>
                    </a:lnTo>
                    <a:lnTo>
                      <a:pt x="81" y="182"/>
                    </a:lnTo>
                    <a:lnTo>
                      <a:pt x="75" y="183"/>
                    </a:lnTo>
                    <a:lnTo>
                      <a:pt x="67" y="183"/>
                    </a:lnTo>
                    <a:lnTo>
                      <a:pt x="64" y="182"/>
                    </a:lnTo>
                    <a:lnTo>
                      <a:pt x="59" y="179"/>
                    </a:lnTo>
                    <a:lnTo>
                      <a:pt x="55" y="178"/>
                    </a:lnTo>
                    <a:lnTo>
                      <a:pt x="49" y="171"/>
                    </a:lnTo>
                    <a:lnTo>
                      <a:pt x="37" y="154"/>
                    </a:lnTo>
                    <a:lnTo>
                      <a:pt x="32" y="148"/>
                    </a:lnTo>
                    <a:lnTo>
                      <a:pt x="29" y="142"/>
                    </a:lnTo>
                    <a:lnTo>
                      <a:pt x="25" y="137"/>
                    </a:lnTo>
                    <a:lnTo>
                      <a:pt x="23" y="132"/>
                    </a:lnTo>
                    <a:lnTo>
                      <a:pt x="19" y="128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9" y="111"/>
                    </a:lnTo>
                    <a:lnTo>
                      <a:pt x="8" y="105"/>
                    </a:lnTo>
                    <a:lnTo>
                      <a:pt x="4" y="99"/>
                    </a:lnTo>
                    <a:lnTo>
                      <a:pt x="3" y="92"/>
                    </a:lnTo>
                    <a:lnTo>
                      <a:pt x="2" y="88"/>
                    </a:lnTo>
                    <a:lnTo>
                      <a:pt x="1" y="84"/>
                    </a:lnTo>
                    <a:lnTo>
                      <a:pt x="1" y="77"/>
                    </a:lnTo>
                    <a:lnTo>
                      <a:pt x="0" y="72"/>
                    </a:lnTo>
                    <a:lnTo>
                      <a:pt x="1" y="66"/>
                    </a:lnTo>
                    <a:lnTo>
                      <a:pt x="1" y="60"/>
                    </a:lnTo>
                    <a:lnTo>
                      <a:pt x="2" y="54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1" y="2"/>
                    </a:lnTo>
                    <a:lnTo>
                      <a:pt x="46" y="1"/>
                    </a:lnTo>
                    <a:lnTo>
                      <a:pt x="50" y="0"/>
                    </a:lnTo>
                    <a:lnTo>
                      <a:pt x="54" y="0"/>
                    </a:lnTo>
                    <a:lnTo>
                      <a:pt x="60" y="1"/>
                    </a:lnTo>
                    <a:lnTo>
                      <a:pt x="65" y="2"/>
                    </a:lnTo>
                    <a:lnTo>
                      <a:pt x="69" y="3"/>
                    </a:lnTo>
                    <a:lnTo>
                      <a:pt x="71" y="5"/>
                    </a:lnTo>
                    <a:lnTo>
                      <a:pt x="75" y="7"/>
                    </a:lnTo>
                    <a:lnTo>
                      <a:pt x="78" y="10"/>
                    </a:lnTo>
                    <a:lnTo>
                      <a:pt x="81" y="14"/>
                    </a:lnTo>
                    <a:lnTo>
                      <a:pt x="84" y="17"/>
                    </a:lnTo>
                    <a:lnTo>
                      <a:pt x="88" y="18"/>
                    </a:lnTo>
                    <a:lnTo>
                      <a:pt x="93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46" name="Group 303"/>
            <p:cNvGrpSpPr>
              <a:grpSpLocks/>
            </p:cNvGrpSpPr>
            <p:nvPr/>
          </p:nvGrpSpPr>
          <p:grpSpPr bwMode="auto">
            <a:xfrm>
              <a:off x="961" y="1518"/>
              <a:ext cx="56" cy="58"/>
              <a:chOff x="961" y="1518"/>
              <a:chExt cx="56" cy="58"/>
            </a:xfrm>
          </p:grpSpPr>
          <p:sp>
            <p:nvSpPr>
              <p:cNvPr id="18738" name="Freeform 304"/>
              <p:cNvSpPr>
                <a:spLocks/>
              </p:cNvSpPr>
              <p:nvPr/>
            </p:nvSpPr>
            <p:spPr bwMode="auto">
              <a:xfrm>
                <a:off x="970" y="1549"/>
                <a:ext cx="24" cy="27"/>
              </a:xfrm>
              <a:custGeom>
                <a:avLst/>
                <a:gdLst>
                  <a:gd name="T0" fmla="*/ 13 w 24"/>
                  <a:gd name="T1" fmla="*/ 0 h 27"/>
                  <a:gd name="T2" fmla="*/ 16 w 24"/>
                  <a:gd name="T3" fmla="*/ 0 h 27"/>
                  <a:gd name="T4" fmla="*/ 19 w 24"/>
                  <a:gd name="T5" fmla="*/ 0 h 27"/>
                  <a:gd name="T6" fmla="*/ 23 w 24"/>
                  <a:gd name="T7" fmla="*/ 0 h 27"/>
                  <a:gd name="T8" fmla="*/ 18 w 24"/>
                  <a:gd name="T9" fmla="*/ 26 h 27"/>
                  <a:gd name="T10" fmla="*/ 15 w 24"/>
                  <a:gd name="T11" fmla="*/ 26 h 27"/>
                  <a:gd name="T12" fmla="*/ 12 w 24"/>
                  <a:gd name="T13" fmla="*/ 26 h 27"/>
                  <a:gd name="T14" fmla="*/ 9 w 24"/>
                  <a:gd name="T15" fmla="*/ 26 h 27"/>
                  <a:gd name="T16" fmla="*/ 6 w 24"/>
                  <a:gd name="T17" fmla="*/ 26 h 27"/>
                  <a:gd name="T18" fmla="*/ 2 w 24"/>
                  <a:gd name="T19" fmla="*/ 0 h 27"/>
                  <a:gd name="T20" fmla="*/ 0 w 24"/>
                  <a:gd name="T21" fmla="*/ 0 h 27"/>
                  <a:gd name="T22" fmla="*/ 4 w 24"/>
                  <a:gd name="T23" fmla="*/ 0 h 27"/>
                  <a:gd name="T24" fmla="*/ 8 w 24"/>
                  <a:gd name="T25" fmla="*/ 26 h 27"/>
                  <a:gd name="T26" fmla="*/ 10 w 24"/>
                  <a:gd name="T27" fmla="*/ 0 h 27"/>
                  <a:gd name="T28" fmla="*/ 13 w 24"/>
                  <a:gd name="T29" fmla="*/ 0 h 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7"/>
                  <a:gd name="T47" fmla="*/ 24 w 24"/>
                  <a:gd name="T48" fmla="*/ 27 h 2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7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8" y="26"/>
                    </a:lnTo>
                    <a:lnTo>
                      <a:pt x="15" y="26"/>
                    </a:lnTo>
                    <a:lnTo>
                      <a:pt x="12" y="26"/>
                    </a:lnTo>
                    <a:lnTo>
                      <a:pt x="9" y="26"/>
                    </a:lnTo>
                    <a:lnTo>
                      <a:pt x="6" y="2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8" y="26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739" name="Group 305"/>
              <p:cNvGrpSpPr>
                <a:grpSpLocks/>
              </p:cNvGrpSpPr>
              <p:nvPr/>
            </p:nvGrpSpPr>
            <p:grpSpPr bwMode="auto">
              <a:xfrm>
                <a:off x="982" y="1518"/>
                <a:ext cx="25" cy="33"/>
                <a:chOff x="982" y="1518"/>
                <a:chExt cx="25" cy="33"/>
              </a:xfrm>
            </p:grpSpPr>
            <p:sp>
              <p:nvSpPr>
                <p:cNvPr id="18741" name="Freeform 306"/>
                <p:cNvSpPr>
                  <a:spLocks/>
                </p:cNvSpPr>
                <p:nvPr/>
              </p:nvSpPr>
              <p:spPr bwMode="auto">
                <a:xfrm>
                  <a:off x="982" y="1518"/>
                  <a:ext cx="19" cy="33"/>
                </a:xfrm>
                <a:custGeom>
                  <a:avLst/>
                  <a:gdLst>
                    <a:gd name="T0" fmla="*/ 0 w 19"/>
                    <a:gd name="T1" fmla="*/ 30 h 33"/>
                    <a:gd name="T2" fmla="*/ 0 w 19"/>
                    <a:gd name="T3" fmla="*/ 26 h 33"/>
                    <a:gd name="T4" fmla="*/ 1 w 19"/>
                    <a:gd name="T5" fmla="*/ 21 h 33"/>
                    <a:gd name="T6" fmla="*/ 1 w 19"/>
                    <a:gd name="T7" fmla="*/ 16 h 33"/>
                    <a:gd name="T8" fmla="*/ 2 w 19"/>
                    <a:gd name="T9" fmla="*/ 12 h 33"/>
                    <a:gd name="T10" fmla="*/ 4 w 19"/>
                    <a:gd name="T11" fmla="*/ 8 h 33"/>
                    <a:gd name="T12" fmla="*/ 6 w 19"/>
                    <a:gd name="T13" fmla="*/ 4 h 33"/>
                    <a:gd name="T14" fmla="*/ 11 w 19"/>
                    <a:gd name="T15" fmla="*/ 0 h 33"/>
                    <a:gd name="T16" fmla="*/ 18 w 19"/>
                    <a:gd name="T17" fmla="*/ 4 h 33"/>
                    <a:gd name="T18" fmla="*/ 15 w 19"/>
                    <a:gd name="T19" fmla="*/ 8 h 33"/>
                    <a:gd name="T20" fmla="*/ 11 w 19"/>
                    <a:gd name="T21" fmla="*/ 12 h 33"/>
                    <a:gd name="T22" fmla="*/ 9 w 19"/>
                    <a:gd name="T23" fmla="*/ 16 h 33"/>
                    <a:gd name="T24" fmla="*/ 6 w 19"/>
                    <a:gd name="T25" fmla="*/ 21 h 33"/>
                    <a:gd name="T26" fmla="*/ 5 w 19"/>
                    <a:gd name="T27" fmla="*/ 26 h 33"/>
                    <a:gd name="T28" fmla="*/ 5 w 19"/>
                    <a:gd name="T29" fmla="*/ 32 h 33"/>
                    <a:gd name="T30" fmla="*/ 0 w 19"/>
                    <a:gd name="T31" fmla="*/ 30 h 3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9"/>
                    <a:gd name="T49" fmla="*/ 0 h 33"/>
                    <a:gd name="T50" fmla="*/ 19 w 19"/>
                    <a:gd name="T51" fmla="*/ 33 h 3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9" h="33">
                      <a:moveTo>
                        <a:pt x="0" y="30"/>
                      </a:move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1" y="16"/>
                      </a:lnTo>
                      <a:lnTo>
                        <a:pt x="2" y="12"/>
                      </a:lnTo>
                      <a:lnTo>
                        <a:pt x="4" y="8"/>
                      </a:lnTo>
                      <a:lnTo>
                        <a:pt x="6" y="4"/>
                      </a:lnTo>
                      <a:lnTo>
                        <a:pt x="11" y="0"/>
                      </a:lnTo>
                      <a:lnTo>
                        <a:pt x="18" y="4"/>
                      </a:lnTo>
                      <a:lnTo>
                        <a:pt x="15" y="8"/>
                      </a:lnTo>
                      <a:lnTo>
                        <a:pt x="11" y="12"/>
                      </a:lnTo>
                      <a:lnTo>
                        <a:pt x="9" y="16"/>
                      </a:lnTo>
                      <a:lnTo>
                        <a:pt x="6" y="21"/>
                      </a:lnTo>
                      <a:lnTo>
                        <a:pt x="5" y="26"/>
                      </a:lnTo>
                      <a:lnTo>
                        <a:pt x="5" y="32"/>
                      </a:lnTo>
                      <a:lnTo>
                        <a:pt x="0" y="30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742" name="Freeform 307"/>
                <p:cNvSpPr>
                  <a:spLocks/>
                </p:cNvSpPr>
                <p:nvPr/>
              </p:nvSpPr>
              <p:spPr bwMode="auto">
                <a:xfrm>
                  <a:off x="987" y="1520"/>
                  <a:ext cx="20" cy="30"/>
                </a:xfrm>
                <a:custGeom>
                  <a:avLst/>
                  <a:gdLst>
                    <a:gd name="T0" fmla="*/ 0 w 20"/>
                    <a:gd name="T1" fmla="*/ 29 h 30"/>
                    <a:gd name="T2" fmla="*/ 0 w 20"/>
                    <a:gd name="T3" fmla="*/ 26 h 30"/>
                    <a:gd name="T4" fmla="*/ 2 w 20"/>
                    <a:gd name="T5" fmla="*/ 20 h 30"/>
                    <a:gd name="T6" fmla="*/ 4 w 20"/>
                    <a:gd name="T7" fmla="*/ 14 h 30"/>
                    <a:gd name="T8" fmla="*/ 7 w 20"/>
                    <a:gd name="T9" fmla="*/ 10 h 30"/>
                    <a:gd name="T10" fmla="*/ 9 w 20"/>
                    <a:gd name="T11" fmla="*/ 5 h 30"/>
                    <a:gd name="T12" fmla="*/ 11 w 20"/>
                    <a:gd name="T13" fmla="*/ 2 h 30"/>
                    <a:gd name="T14" fmla="*/ 14 w 20"/>
                    <a:gd name="T15" fmla="*/ 0 h 30"/>
                    <a:gd name="T16" fmla="*/ 19 w 20"/>
                    <a:gd name="T17" fmla="*/ 1 h 30"/>
                    <a:gd name="T18" fmla="*/ 14 w 20"/>
                    <a:gd name="T19" fmla="*/ 4 h 30"/>
                    <a:gd name="T20" fmla="*/ 11 w 20"/>
                    <a:gd name="T21" fmla="*/ 8 h 30"/>
                    <a:gd name="T22" fmla="*/ 7 w 20"/>
                    <a:gd name="T23" fmla="*/ 13 h 30"/>
                    <a:gd name="T24" fmla="*/ 4 w 20"/>
                    <a:gd name="T25" fmla="*/ 18 h 30"/>
                    <a:gd name="T26" fmla="*/ 2 w 20"/>
                    <a:gd name="T27" fmla="*/ 23 h 30"/>
                    <a:gd name="T28" fmla="*/ 2 w 20"/>
                    <a:gd name="T29" fmla="*/ 29 h 30"/>
                    <a:gd name="T30" fmla="*/ 0 w 20"/>
                    <a:gd name="T31" fmla="*/ 29 h 3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0"/>
                    <a:gd name="T50" fmla="*/ 20 w 20"/>
                    <a:gd name="T51" fmla="*/ 30 h 3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0">
                      <a:moveTo>
                        <a:pt x="0" y="29"/>
                      </a:moveTo>
                      <a:lnTo>
                        <a:pt x="0" y="26"/>
                      </a:lnTo>
                      <a:lnTo>
                        <a:pt x="2" y="20"/>
                      </a:lnTo>
                      <a:lnTo>
                        <a:pt x="4" y="14"/>
                      </a:lnTo>
                      <a:lnTo>
                        <a:pt x="7" y="10"/>
                      </a:lnTo>
                      <a:lnTo>
                        <a:pt x="9" y="5"/>
                      </a:lnTo>
                      <a:lnTo>
                        <a:pt x="11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4"/>
                      </a:lnTo>
                      <a:lnTo>
                        <a:pt x="11" y="8"/>
                      </a:lnTo>
                      <a:lnTo>
                        <a:pt x="7" y="13"/>
                      </a:lnTo>
                      <a:lnTo>
                        <a:pt x="4" y="18"/>
                      </a:lnTo>
                      <a:lnTo>
                        <a:pt x="2" y="23"/>
                      </a:lnTo>
                      <a:lnTo>
                        <a:pt x="2" y="29"/>
                      </a:lnTo>
                      <a:lnTo>
                        <a:pt x="0" y="29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740" name="Freeform 308"/>
              <p:cNvSpPr>
                <a:spLocks/>
              </p:cNvSpPr>
              <p:nvPr/>
            </p:nvSpPr>
            <p:spPr bwMode="auto">
              <a:xfrm>
                <a:off x="961" y="1539"/>
                <a:ext cx="56" cy="27"/>
              </a:xfrm>
              <a:custGeom>
                <a:avLst/>
                <a:gdLst>
                  <a:gd name="T0" fmla="*/ 0 w 56"/>
                  <a:gd name="T1" fmla="*/ 3 h 27"/>
                  <a:gd name="T2" fmla="*/ 2 w 56"/>
                  <a:gd name="T3" fmla="*/ 5 h 27"/>
                  <a:gd name="T4" fmla="*/ 7 w 56"/>
                  <a:gd name="T5" fmla="*/ 8 h 27"/>
                  <a:gd name="T6" fmla="*/ 9 w 56"/>
                  <a:gd name="T7" fmla="*/ 15 h 27"/>
                  <a:gd name="T8" fmla="*/ 14 w 56"/>
                  <a:gd name="T9" fmla="*/ 20 h 27"/>
                  <a:gd name="T10" fmla="*/ 17 w 56"/>
                  <a:gd name="T11" fmla="*/ 22 h 27"/>
                  <a:gd name="T12" fmla="*/ 22 w 56"/>
                  <a:gd name="T13" fmla="*/ 24 h 27"/>
                  <a:gd name="T14" fmla="*/ 24 w 56"/>
                  <a:gd name="T15" fmla="*/ 26 h 27"/>
                  <a:gd name="T16" fmla="*/ 28 w 56"/>
                  <a:gd name="T17" fmla="*/ 24 h 27"/>
                  <a:gd name="T18" fmla="*/ 31 w 56"/>
                  <a:gd name="T19" fmla="*/ 22 h 27"/>
                  <a:gd name="T20" fmla="*/ 35 w 56"/>
                  <a:gd name="T21" fmla="*/ 20 h 27"/>
                  <a:gd name="T22" fmla="*/ 36 w 56"/>
                  <a:gd name="T23" fmla="*/ 19 h 27"/>
                  <a:gd name="T24" fmla="*/ 40 w 56"/>
                  <a:gd name="T25" fmla="*/ 15 h 27"/>
                  <a:gd name="T26" fmla="*/ 41 w 56"/>
                  <a:gd name="T27" fmla="*/ 10 h 27"/>
                  <a:gd name="T28" fmla="*/ 45 w 56"/>
                  <a:gd name="T29" fmla="*/ 6 h 27"/>
                  <a:gd name="T30" fmla="*/ 47 w 56"/>
                  <a:gd name="T31" fmla="*/ 5 h 27"/>
                  <a:gd name="T32" fmla="*/ 50 w 56"/>
                  <a:gd name="T33" fmla="*/ 1 h 27"/>
                  <a:gd name="T34" fmla="*/ 52 w 56"/>
                  <a:gd name="T35" fmla="*/ 1 h 27"/>
                  <a:gd name="T36" fmla="*/ 55 w 56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7"/>
                  <a:gd name="T59" fmla="*/ 56 w 56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7">
                    <a:moveTo>
                      <a:pt x="0" y="3"/>
                    </a:moveTo>
                    <a:lnTo>
                      <a:pt x="2" y="5"/>
                    </a:lnTo>
                    <a:lnTo>
                      <a:pt x="7" y="8"/>
                    </a:lnTo>
                    <a:lnTo>
                      <a:pt x="9" y="15"/>
                    </a:lnTo>
                    <a:lnTo>
                      <a:pt x="14" y="20"/>
                    </a:lnTo>
                    <a:lnTo>
                      <a:pt x="17" y="22"/>
                    </a:lnTo>
                    <a:lnTo>
                      <a:pt x="22" y="24"/>
                    </a:lnTo>
                    <a:lnTo>
                      <a:pt x="24" y="26"/>
                    </a:lnTo>
                    <a:lnTo>
                      <a:pt x="28" y="24"/>
                    </a:lnTo>
                    <a:lnTo>
                      <a:pt x="31" y="22"/>
                    </a:lnTo>
                    <a:lnTo>
                      <a:pt x="35" y="20"/>
                    </a:lnTo>
                    <a:lnTo>
                      <a:pt x="36" y="19"/>
                    </a:lnTo>
                    <a:lnTo>
                      <a:pt x="40" y="15"/>
                    </a:lnTo>
                    <a:lnTo>
                      <a:pt x="41" y="10"/>
                    </a:lnTo>
                    <a:lnTo>
                      <a:pt x="45" y="6"/>
                    </a:lnTo>
                    <a:lnTo>
                      <a:pt x="47" y="5"/>
                    </a:lnTo>
                    <a:lnTo>
                      <a:pt x="50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47" name="Freeform 309"/>
            <p:cNvSpPr>
              <a:spLocks/>
            </p:cNvSpPr>
            <p:nvPr/>
          </p:nvSpPr>
          <p:spPr bwMode="auto">
            <a:xfrm>
              <a:off x="1194" y="1671"/>
              <a:ext cx="184" cy="189"/>
            </a:xfrm>
            <a:custGeom>
              <a:avLst/>
              <a:gdLst>
                <a:gd name="T0" fmla="*/ 98 w 184"/>
                <a:gd name="T1" fmla="*/ 19 h 189"/>
                <a:gd name="T2" fmla="*/ 107 w 184"/>
                <a:gd name="T3" fmla="*/ 14 h 189"/>
                <a:gd name="T4" fmla="*/ 113 w 184"/>
                <a:gd name="T5" fmla="*/ 7 h 189"/>
                <a:gd name="T6" fmla="*/ 120 w 184"/>
                <a:gd name="T7" fmla="*/ 2 h 189"/>
                <a:gd name="T8" fmla="*/ 127 w 184"/>
                <a:gd name="T9" fmla="*/ 1 h 189"/>
                <a:gd name="T10" fmla="*/ 136 w 184"/>
                <a:gd name="T11" fmla="*/ 1 h 189"/>
                <a:gd name="T12" fmla="*/ 145 w 184"/>
                <a:gd name="T13" fmla="*/ 2 h 189"/>
                <a:gd name="T14" fmla="*/ 154 w 184"/>
                <a:gd name="T15" fmla="*/ 5 h 189"/>
                <a:gd name="T16" fmla="*/ 162 w 184"/>
                <a:gd name="T17" fmla="*/ 10 h 189"/>
                <a:gd name="T18" fmla="*/ 168 w 184"/>
                <a:gd name="T19" fmla="*/ 17 h 189"/>
                <a:gd name="T20" fmla="*/ 174 w 184"/>
                <a:gd name="T21" fmla="*/ 26 h 189"/>
                <a:gd name="T22" fmla="*/ 179 w 184"/>
                <a:gd name="T23" fmla="*/ 35 h 189"/>
                <a:gd name="T24" fmla="*/ 181 w 184"/>
                <a:gd name="T25" fmla="*/ 45 h 189"/>
                <a:gd name="T26" fmla="*/ 183 w 184"/>
                <a:gd name="T27" fmla="*/ 56 h 189"/>
                <a:gd name="T28" fmla="*/ 183 w 184"/>
                <a:gd name="T29" fmla="*/ 68 h 189"/>
                <a:gd name="T30" fmla="*/ 181 w 184"/>
                <a:gd name="T31" fmla="*/ 83 h 189"/>
                <a:gd name="T32" fmla="*/ 179 w 184"/>
                <a:gd name="T33" fmla="*/ 95 h 189"/>
                <a:gd name="T34" fmla="*/ 175 w 184"/>
                <a:gd name="T35" fmla="*/ 105 h 189"/>
                <a:gd name="T36" fmla="*/ 172 w 184"/>
                <a:gd name="T37" fmla="*/ 116 h 189"/>
                <a:gd name="T38" fmla="*/ 167 w 184"/>
                <a:gd name="T39" fmla="*/ 128 h 189"/>
                <a:gd name="T40" fmla="*/ 161 w 184"/>
                <a:gd name="T41" fmla="*/ 137 h 189"/>
                <a:gd name="T42" fmla="*/ 154 w 184"/>
                <a:gd name="T43" fmla="*/ 146 h 189"/>
                <a:gd name="T44" fmla="*/ 144 w 184"/>
                <a:gd name="T45" fmla="*/ 160 h 189"/>
                <a:gd name="T46" fmla="*/ 134 w 184"/>
                <a:gd name="T47" fmla="*/ 172 h 189"/>
                <a:gd name="T48" fmla="*/ 119 w 184"/>
                <a:gd name="T49" fmla="*/ 182 h 189"/>
                <a:gd name="T50" fmla="*/ 103 w 184"/>
                <a:gd name="T51" fmla="*/ 188 h 189"/>
                <a:gd name="T52" fmla="*/ 93 w 184"/>
                <a:gd name="T53" fmla="*/ 186 h 189"/>
                <a:gd name="T54" fmla="*/ 84 w 184"/>
                <a:gd name="T55" fmla="*/ 184 h 189"/>
                <a:gd name="T56" fmla="*/ 73 w 184"/>
                <a:gd name="T57" fmla="*/ 185 h 189"/>
                <a:gd name="T58" fmla="*/ 63 w 184"/>
                <a:gd name="T59" fmla="*/ 184 h 189"/>
                <a:gd name="T60" fmla="*/ 55 w 184"/>
                <a:gd name="T61" fmla="*/ 180 h 189"/>
                <a:gd name="T62" fmla="*/ 37 w 184"/>
                <a:gd name="T63" fmla="*/ 156 h 189"/>
                <a:gd name="T64" fmla="*/ 27 w 184"/>
                <a:gd name="T65" fmla="*/ 144 h 189"/>
                <a:gd name="T66" fmla="*/ 21 w 184"/>
                <a:gd name="T67" fmla="*/ 135 h 189"/>
                <a:gd name="T68" fmla="*/ 14 w 184"/>
                <a:gd name="T69" fmla="*/ 124 h 189"/>
                <a:gd name="T70" fmla="*/ 8 w 184"/>
                <a:gd name="T71" fmla="*/ 112 h 189"/>
                <a:gd name="T72" fmla="*/ 4 w 184"/>
                <a:gd name="T73" fmla="*/ 101 h 189"/>
                <a:gd name="T74" fmla="*/ 1 w 184"/>
                <a:gd name="T75" fmla="*/ 90 h 189"/>
                <a:gd name="T76" fmla="*/ 0 w 184"/>
                <a:gd name="T77" fmla="*/ 78 h 189"/>
                <a:gd name="T78" fmla="*/ 0 w 184"/>
                <a:gd name="T79" fmla="*/ 66 h 189"/>
                <a:gd name="T80" fmla="*/ 1 w 184"/>
                <a:gd name="T81" fmla="*/ 54 h 189"/>
                <a:gd name="T82" fmla="*/ 3 w 184"/>
                <a:gd name="T83" fmla="*/ 42 h 189"/>
                <a:gd name="T84" fmla="*/ 7 w 184"/>
                <a:gd name="T85" fmla="*/ 33 h 189"/>
                <a:gd name="T86" fmla="*/ 13 w 184"/>
                <a:gd name="T87" fmla="*/ 23 h 189"/>
                <a:gd name="T88" fmla="*/ 20 w 184"/>
                <a:gd name="T89" fmla="*/ 15 h 189"/>
                <a:gd name="T90" fmla="*/ 30 w 184"/>
                <a:gd name="T91" fmla="*/ 7 h 189"/>
                <a:gd name="T92" fmla="*/ 40 w 184"/>
                <a:gd name="T93" fmla="*/ 2 h 189"/>
                <a:gd name="T94" fmla="*/ 49 w 184"/>
                <a:gd name="T95" fmla="*/ 1 h 189"/>
                <a:gd name="T96" fmla="*/ 60 w 184"/>
                <a:gd name="T97" fmla="*/ 1 h 189"/>
                <a:gd name="T98" fmla="*/ 67 w 184"/>
                <a:gd name="T99" fmla="*/ 3 h 189"/>
                <a:gd name="T100" fmla="*/ 74 w 184"/>
                <a:gd name="T101" fmla="*/ 7 h 189"/>
                <a:gd name="T102" fmla="*/ 80 w 184"/>
                <a:gd name="T103" fmla="*/ 14 h 189"/>
                <a:gd name="T104" fmla="*/ 87 w 184"/>
                <a:gd name="T105" fmla="*/ 19 h 1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89"/>
                <a:gd name="T161" fmla="*/ 184 w 184"/>
                <a:gd name="T162" fmla="*/ 189 h 1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89">
                  <a:moveTo>
                    <a:pt x="92" y="21"/>
                  </a:moveTo>
                  <a:lnTo>
                    <a:pt x="98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0" y="11"/>
                  </a:lnTo>
                  <a:lnTo>
                    <a:pt x="113" y="7"/>
                  </a:lnTo>
                  <a:lnTo>
                    <a:pt x="117" y="5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45" y="2"/>
                  </a:lnTo>
                  <a:lnTo>
                    <a:pt x="150" y="3"/>
                  </a:lnTo>
                  <a:lnTo>
                    <a:pt x="154" y="5"/>
                  </a:lnTo>
                  <a:lnTo>
                    <a:pt x="157" y="7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5"/>
                  </a:lnTo>
                  <a:lnTo>
                    <a:pt x="180" y="39"/>
                  </a:lnTo>
                  <a:lnTo>
                    <a:pt x="181" y="45"/>
                  </a:lnTo>
                  <a:lnTo>
                    <a:pt x="183" y="50"/>
                  </a:lnTo>
                  <a:lnTo>
                    <a:pt x="183" y="56"/>
                  </a:lnTo>
                  <a:lnTo>
                    <a:pt x="183" y="60"/>
                  </a:lnTo>
                  <a:lnTo>
                    <a:pt x="183" y="68"/>
                  </a:lnTo>
                  <a:lnTo>
                    <a:pt x="183" y="76"/>
                  </a:lnTo>
                  <a:lnTo>
                    <a:pt x="181" y="83"/>
                  </a:lnTo>
                  <a:lnTo>
                    <a:pt x="180" y="90"/>
                  </a:lnTo>
                  <a:lnTo>
                    <a:pt x="179" y="95"/>
                  </a:lnTo>
                  <a:lnTo>
                    <a:pt x="178" y="100"/>
                  </a:lnTo>
                  <a:lnTo>
                    <a:pt x="175" y="105"/>
                  </a:lnTo>
                  <a:lnTo>
                    <a:pt x="174" y="111"/>
                  </a:lnTo>
                  <a:lnTo>
                    <a:pt x="172" y="116"/>
                  </a:lnTo>
                  <a:lnTo>
                    <a:pt x="169" y="123"/>
                  </a:lnTo>
                  <a:lnTo>
                    <a:pt x="167" y="128"/>
                  </a:lnTo>
                  <a:lnTo>
                    <a:pt x="163" y="133"/>
                  </a:lnTo>
                  <a:lnTo>
                    <a:pt x="161" y="137"/>
                  </a:lnTo>
                  <a:lnTo>
                    <a:pt x="157" y="141"/>
                  </a:lnTo>
                  <a:lnTo>
                    <a:pt x="154" y="146"/>
                  </a:lnTo>
                  <a:lnTo>
                    <a:pt x="149" y="153"/>
                  </a:lnTo>
                  <a:lnTo>
                    <a:pt x="144" y="160"/>
                  </a:lnTo>
                  <a:lnTo>
                    <a:pt x="140" y="165"/>
                  </a:lnTo>
                  <a:lnTo>
                    <a:pt x="134" y="172"/>
                  </a:lnTo>
                  <a:lnTo>
                    <a:pt x="128" y="177"/>
                  </a:lnTo>
                  <a:lnTo>
                    <a:pt x="119" y="182"/>
                  </a:lnTo>
                  <a:lnTo>
                    <a:pt x="110" y="186"/>
                  </a:lnTo>
                  <a:lnTo>
                    <a:pt x="103" y="188"/>
                  </a:lnTo>
                  <a:lnTo>
                    <a:pt x="98" y="188"/>
                  </a:lnTo>
                  <a:lnTo>
                    <a:pt x="93" y="186"/>
                  </a:lnTo>
                  <a:lnTo>
                    <a:pt x="89" y="185"/>
                  </a:lnTo>
                  <a:lnTo>
                    <a:pt x="84" y="184"/>
                  </a:lnTo>
                  <a:lnTo>
                    <a:pt x="80" y="184"/>
                  </a:lnTo>
                  <a:lnTo>
                    <a:pt x="73" y="185"/>
                  </a:lnTo>
                  <a:lnTo>
                    <a:pt x="67" y="185"/>
                  </a:lnTo>
                  <a:lnTo>
                    <a:pt x="63" y="184"/>
                  </a:lnTo>
                  <a:lnTo>
                    <a:pt x="57" y="181"/>
                  </a:lnTo>
                  <a:lnTo>
                    <a:pt x="55" y="180"/>
                  </a:lnTo>
                  <a:lnTo>
                    <a:pt x="49" y="173"/>
                  </a:lnTo>
                  <a:lnTo>
                    <a:pt x="37" y="156"/>
                  </a:lnTo>
                  <a:lnTo>
                    <a:pt x="32" y="149"/>
                  </a:lnTo>
                  <a:lnTo>
                    <a:pt x="27" y="144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29"/>
                  </a:lnTo>
                  <a:lnTo>
                    <a:pt x="14" y="124"/>
                  </a:lnTo>
                  <a:lnTo>
                    <a:pt x="10" y="117"/>
                  </a:lnTo>
                  <a:lnTo>
                    <a:pt x="8" y="112"/>
                  </a:lnTo>
                  <a:lnTo>
                    <a:pt x="7" y="108"/>
                  </a:lnTo>
                  <a:lnTo>
                    <a:pt x="4" y="101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4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0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4" y="7"/>
                  </a:lnTo>
                  <a:lnTo>
                    <a:pt x="77" y="11"/>
                  </a:lnTo>
                  <a:lnTo>
                    <a:pt x="80" y="14"/>
                  </a:lnTo>
                  <a:lnTo>
                    <a:pt x="84" y="17"/>
                  </a:lnTo>
                  <a:lnTo>
                    <a:pt x="87" y="19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48" name="Freeform 310"/>
            <p:cNvSpPr>
              <a:spLocks/>
            </p:cNvSpPr>
            <p:nvPr/>
          </p:nvSpPr>
          <p:spPr bwMode="auto">
            <a:xfrm>
              <a:off x="1197" y="1679"/>
              <a:ext cx="171" cy="174"/>
            </a:xfrm>
            <a:custGeom>
              <a:avLst/>
              <a:gdLst>
                <a:gd name="T0" fmla="*/ 91 w 171"/>
                <a:gd name="T1" fmla="*/ 17 h 174"/>
                <a:gd name="T2" fmla="*/ 98 w 171"/>
                <a:gd name="T3" fmla="*/ 13 h 174"/>
                <a:gd name="T4" fmla="*/ 104 w 171"/>
                <a:gd name="T5" fmla="*/ 6 h 174"/>
                <a:gd name="T6" fmla="*/ 112 w 171"/>
                <a:gd name="T7" fmla="*/ 2 h 174"/>
                <a:gd name="T8" fmla="*/ 118 w 171"/>
                <a:gd name="T9" fmla="*/ 0 h 174"/>
                <a:gd name="T10" fmla="*/ 126 w 171"/>
                <a:gd name="T11" fmla="*/ 0 h 174"/>
                <a:gd name="T12" fmla="*/ 135 w 171"/>
                <a:gd name="T13" fmla="*/ 1 h 174"/>
                <a:gd name="T14" fmla="*/ 143 w 171"/>
                <a:gd name="T15" fmla="*/ 3 h 174"/>
                <a:gd name="T16" fmla="*/ 151 w 171"/>
                <a:gd name="T17" fmla="*/ 9 h 174"/>
                <a:gd name="T18" fmla="*/ 156 w 171"/>
                <a:gd name="T19" fmla="*/ 14 h 174"/>
                <a:gd name="T20" fmla="*/ 161 w 171"/>
                <a:gd name="T21" fmla="*/ 22 h 174"/>
                <a:gd name="T22" fmla="*/ 166 w 171"/>
                <a:gd name="T23" fmla="*/ 31 h 174"/>
                <a:gd name="T24" fmla="*/ 168 w 171"/>
                <a:gd name="T25" fmla="*/ 42 h 174"/>
                <a:gd name="T26" fmla="*/ 170 w 171"/>
                <a:gd name="T27" fmla="*/ 51 h 174"/>
                <a:gd name="T28" fmla="*/ 170 w 171"/>
                <a:gd name="T29" fmla="*/ 63 h 174"/>
                <a:gd name="T30" fmla="*/ 168 w 171"/>
                <a:gd name="T31" fmla="*/ 75 h 174"/>
                <a:gd name="T32" fmla="*/ 166 w 171"/>
                <a:gd name="T33" fmla="*/ 87 h 174"/>
                <a:gd name="T34" fmla="*/ 162 w 171"/>
                <a:gd name="T35" fmla="*/ 98 h 174"/>
                <a:gd name="T36" fmla="*/ 159 w 171"/>
                <a:gd name="T37" fmla="*/ 107 h 174"/>
                <a:gd name="T38" fmla="*/ 155 w 171"/>
                <a:gd name="T39" fmla="*/ 118 h 174"/>
                <a:gd name="T40" fmla="*/ 149 w 171"/>
                <a:gd name="T41" fmla="*/ 127 h 174"/>
                <a:gd name="T42" fmla="*/ 142 w 171"/>
                <a:gd name="T43" fmla="*/ 135 h 174"/>
                <a:gd name="T44" fmla="*/ 133 w 171"/>
                <a:gd name="T45" fmla="*/ 147 h 174"/>
                <a:gd name="T46" fmla="*/ 126 w 171"/>
                <a:gd name="T47" fmla="*/ 158 h 174"/>
                <a:gd name="T48" fmla="*/ 110 w 171"/>
                <a:gd name="T49" fmla="*/ 169 h 174"/>
                <a:gd name="T50" fmla="*/ 96 w 171"/>
                <a:gd name="T51" fmla="*/ 173 h 174"/>
                <a:gd name="T52" fmla="*/ 86 w 171"/>
                <a:gd name="T53" fmla="*/ 173 h 174"/>
                <a:gd name="T54" fmla="*/ 78 w 171"/>
                <a:gd name="T55" fmla="*/ 170 h 174"/>
                <a:gd name="T56" fmla="*/ 68 w 171"/>
                <a:gd name="T57" fmla="*/ 171 h 174"/>
                <a:gd name="T58" fmla="*/ 59 w 171"/>
                <a:gd name="T59" fmla="*/ 170 h 174"/>
                <a:gd name="T60" fmla="*/ 50 w 171"/>
                <a:gd name="T61" fmla="*/ 166 h 174"/>
                <a:gd name="T62" fmla="*/ 34 w 171"/>
                <a:gd name="T63" fmla="*/ 145 h 174"/>
                <a:gd name="T64" fmla="*/ 25 w 171"/>
                <a:gd name="T65" fmla="*/ 133 h 174"/>
                <a:gd name="T66" fmla="*/ 20 w 171"/>
                <a:gd name="T67" fmla="*/ 125 h 174"/>
                <a:gd name="T68" fmla="*/ 14 w 171"/>
                <a:gd name="T69" fmla="*/ 114 h 174"/>
                <a:gd name="T70" fmla="*/ 8 w 171"/>
                <a:gd name="T71" fmla="*/ 103 h 174"/>
                <a:gd name="T72" fmla="*/ 3 w 171"/>
                <a:gd name="T73" fmla="*/ 93 h 174"/>
                <a:gd name="T74" fmla="*/ 1 w 171"/>
                <a:gd name="T75" fmla="*/ 82 h 174"/>
                <a:gd name="T76" fmla="*/ 0 w 171"/>
                <a:gd name="T77" fmla="*/ 71 h 174"/>
                <a:gd name="T78" fmla="*/ 0 w 171"/>
                <a:gd name="T79" fmla="*/ 61 h 174"/>
                <a:gd name="T80" fmla="*/ 1 w 171"/>
                <a:gd name="T81" fmla="*/ 49 h 174"/>
                <a:gd name="T82" fmla="*/ 3 w 171"/>
                <a:gd name="T83" fmla="*/ 39 h 174"/>
                <a:gd name="T84" fmla="*/ 7 w 171"/>
                <a:gd name="T85" fmla="*/ 29 h 174"/>
                <a:gd name="T86" fmla="*/ 13 w 171"/>
                <a:gd name="T87" fmla="*/ 21 h 174"/>
                <a:gd name="T88" fmla="*/ 19 w 171"/>
                <a:gd name="T89" fmla="*/ 13 h 174"/>
                <a:gd name="T90" fmla="*/ 27 w 171"/>
                <a:gd name="T91" fmla="*/ 6 h 174"/>
                <a:gd name="T92" fmla="*/ 38 w 171"/>
                <a:gd name="T93" fmla="*/ 2 h 174"/>
                <a:gd name="T94" fmla="*/ 45 w 171"/>
                <a:gd name="T95" fmla="*/ 0 h 174"/>
                <a:gd name="T96" fmla="*/ 55 w 171"/>
                <a:gd name="T97" fmla="*/ 0 h 174"/>
                <a:gd name="T98" fmla="*/ 62 w 171"/>
                <a:gd name="T99" fmla="*/ 2 h 174"/>
                <a:gd name="T100" fmla="*/ 68 w 171"/>
                <a:gd name="T101" fmla="*/ 6 h 174"/>
                <a:gd name="T102" fmla="*/ 74 w 171"/>
                <a:gd name="T103" fmla="*/ 13 h 174"/>
                <a:gd name="T104" fmla="*/ 80 w 171"/>
                <a:gd name="T105" fmla="*/ 15 h 17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4"/>
                <a:gd name="T161" fmla="*/ 171 w 171"/>
                <a:gd name="T162" fmla="*/ 174 h 17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4">
                  <a:moveTo>
                    <a:pt x="86" y="18"/>
                  </a:moveTo>
                  <a:lnTo>
                    <a:pt x="91" y="17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3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7"/>
                  </a:lnTo>
                  <a:lnTo>
                    <a:pt x="166" y="31"/>
                  </a:lnTo>
                  <a:lnTo>
                    <a:pt x="167" y="35"/>
                  </a:lnTo>
                  <a:lnTo>
                    <a:pt x="168" y="42"/>
                  </a:lnTo>
                  <a:lnTo>
                    <a:pt x="168" y="45"/>
                  </a:lnTo>
                  <a:lnTo>
                    <a:pt x="170" y="51"/>
                  </a:lnTo>
                  <a:lnTo>
                    <a:pt x="170" y="55"/>
                  </a:lnTo>
                  <a:lnTo>
                    <a:pt x="170" y="63"/>
                  </a:lnTo>
                  <a:lnTo>
                    <a:pt x="168" y="71"/>
                  </a:lnTo>
                  <a:lnTo>
                    <a:pt x="168" y="75"/>
                  </a:lnTo>
                  <a:lnTo>
                    <a:pt x="167" y="82"/>
                  </a:lnTo>
                  <a:lnTo>
                    <a:pt x="166" y="87"/>
                  </a:lnTo>
                  <a:lnTo>
                    <a:pt x="165" y="93"/>
                  </a:lnTo>
                  <a:lnTo>
                    <a:pt x="162" y="98"/>
                  </a:lnTo>
                  <a:lnTo>
                    <a:pt x="161" y="102"/>
                  </a:lnTo>
                  <a:lnTo>
                    <a:pt x="159" y="107"/>
                  </a:lnTo>
                  <a:lnTo>
                    <a:pt x="156" y="113"/>
                  </a:lnTo>
                  <a:lnTo>
                    <a:pt x="155" y="118"/>
                  </a:lnTo>
                  <a:lnTo>
                    <a:pt x="153" y="123"/>
                  </a:lnTo>
                  <a:lnTo>
                    <a:pt x="149" y="127"/>
                  </a:lnTo>
                  <a:lnTo>
                    <a:pt x="147" y="130"/>
                  </a:lnTo>
                  <a:lnTo>
                    <a:pt x="142" y="135"/>
                  </a:lnTo>
                  <a:lnTo>
                    <a:pt x="138" y="142"/>
                  </a:lnTo>
                  <a:lnTo>
                    <a:pt x="133" y="147"/>
                  </a:lnTo>
                  <a:lnTo>
                    <a:pt x="130" y="153"/>
                  </a:lnTo>
                  <a:lnTo>
                    <a:pt x="126" y="158"/>
                  </a:lnTo>
                  <a:lnTo>
                    <a:pt x="119" y="163"/>
                  </a:lnTo>
                  <a:lnTo>
                    <a:pt x="110" y="169"/>
                  </a:lnTo>
                  <a:lnTo>
                    <a:pt x="102" y="173"/>
                  </a:lnTo>
                  <a:lnTo>
                    <a:pt x="96" y="173"/>
                  </a:lnTo>
                  <a:lnTo>
                    <a:pt x="91" y="173"/>
                  </a:lnTo>
                  <a:lnTo>
                    <a:pt x="86" y="173"/>
                  </a:lnTo>
                  <a:lnTo>
                    <a:pt x="81" y="171"/>
                  </a:lnTo>
                  <a:lnTo>
                    <a:pt x="78" y="170"/>
                  </a:lnTo>
                  <a:lnTo>
                    <a:pt x="73" y="170"/>
                  </a:lnTo>
                  <a:lnTo>
                    <a:pt x="68" y="171"/>
                  </a:lnTo>
                  <a:lnTo>
                    <a:pt x="62" y="171"/>
                  </a:lnTo>
                  <a:lnTo>
                    <a:pt x="59" y="170"/>
                  </a:lnTo>
                  <a:lnTo>
                    <a:pt x="53" y="167"/>
                  </a:lnTo>
                  <a:lnTo>
                    <a:pt x="50" y="166"/>
                  </a:lnTo>
                  <a:lnTo>
                    <a:pt x="44" y="159"/>
                  </a:lnTo>
                  <a:lnTo>
                    <a:pt x="34" y="145"/>
                  </a:lnTo>
                  <a:lnTo>
                    <a:pt x="30" y="138"/>
                  </a:lnTo>
                  <a:lnTo>
                    <a:pt x="25" y="133"/>
                  </a:lnTo>
                  <a:lnTo>
                    <a:pt x="22" y="129"/>
                  </a:lnTo>
                  <a:lnTo>
                    <a:pt x="20" y="125"/>
                  </a:lnTo>
                  <a:lnTo>
                    <a:pt x="16" y="119"/>
                  </a:lnTo>
                  <a:lnTo>
                    <a:pt x="14" y="114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3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7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5"/>
                  </a:lnTo>
                  <a:lnTo>
                    <a:pt x="1" y="49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5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49" name="Group 311"/>
            <p:cNvGrpSpPr>
              <a:grpSpLocks/>
            </p:cNvGrpSpPr>
            <p:nvPr/>
          </p:nvGrpSpPr>
          <p:grpSpPr bwMode="auto">
            <a:xfrm>
              <a:off x="1207" y="1680"/>
              <a:ext cx="154" cy="140"/>
              <a:chOff x="1207" y="1680"/>
              <a:chExt cx="154" cy="140"/>
            </a:xfrm>
          </p:grpSpPr>
          <p:sp>
            <p:nvSpPr>
              <p:cNvPr id="18736" name="Oval 312"/>
              <p:cNvSpPr>
                <a:spLocks noChangeArrowheads="1"/>
              </p:cNvSpPr>
              <p:nvPr/>
            </p:nvSpPr>
            <p:spPr bwMode="auto">
              <a:xfrm>
                <a:off x="1284" y="1680"/>
                <a:ext cx="77" cy="119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37" name="Oval 313"/>
              <p:cNvSpPr>
                <a:spLocks noChangeArrowheads="1"/>
              </p:cNvSpPr>
              <p:nvPr/>
            </p:nvSpPr>
            <p:spPr bwMode="auto">
              <a:xfrm>
                <a:off x="1207" y="1687"/>
                <a:ext cx="90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50" name="Group 314"/>
            <p:cNvGrpSpPr>
              <a:grpSpLocks/>
            </p:cNvGrpSpPr>
            <p:nvPr/>
          </p:nvGrpSpPr>
          <p:grpSpPr bwMode="auto">
            <a:xfrm>
              <a:off x="1312" y="1677"/>
              <a:ext cx="36" cy="38"/>
              <a:chOff x="1312" y="1677"/>
              <a:chExt cx="36" cy="38"/>
            </a:xfrm>
          </p:grpSpPr>
          <p:sp>
            <p:nvSpPr>
              <p:cNvPr id="18733" name="Oval 315"/>
              <p:cNvSpPr>
                <a:spLocks noChangeArrowheads="1"/>
              </p:cNvSpPr>
              <p:nvPr/>
            </p:nvSpPr>
            <p:spPr bwMode="auto">
              <a:xfrm>
                <a:off x="1312" y="1680"/>
                <a:ext cx="36" cy="35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34" name="Oval 316"/>
              <p:cNvSpPr>
                <a:spLocks noChangeArrowheads="1"/>
              </p:cNvSpPr>
              <p:nvPr/>
            </p:nvSpPr>
            <p:spPr bwMode="auto">
              <a:xfrm>
                <a:off x="1329" y="1679"/>
                <a:ext cx="19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35" name="Oval 317"/>
              <p:cNvSpPr>
                <a:spLocks noChangeArrowheads="1"/>
              </p:cNvSpPr>
              <p:nvPr/>
            </p:nvSpPr>
            <p:spPr bwMode="auto">
              <a:xfrm>
                <a:off x="1325" y="1677"/>
                <a:ext cx="19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51" name="Group 318"/>
            <p:cNvGrpSpPr>
              <a:grpSpLocks/>
            </p:cNvGrpSpPr>
            <p:nvPr/>
          </p:nvGrpSpPr>
          <p:grpSpPr bwMode="auto">
            <a:xfrm>
              <a:off x="1220" y="1631"/>
              <a:ext cx="69" cy="37"/>
              <a:chOff x="1220" y="1631"/>
              <a:chExt cx="69" cy="37"/>
            </a:xfrm>
          </p:grpSpPr>
          <p:sp>
            <p:nvSpPr>
              <p:cNvPr id="18731" name="Freeform 319"/>
              <p:cNvSpPr>
                <a:spLocks/>
              </p:cNvSpPr>
              <p:nvPr/>
            </p:nvSpPr>
            <p:spPr bwMode="auto">
              <a:xfrm>
                <a:off x="1220" y="1631"/>
                <a:ext cx="69" cy="33"/>
              </a:xfrm>
              <a:custGeom>
                <a:avLst/>
                <a:gdLst>
                  <a:gd name="T0" fmla="*/ 0 w 69"/>
                  <a:gd name="T1" fmla="*/ 22 h 33"/>
                  <a:gd name="T2" fmla="*/ 3 w 69"/>
                  <a:gd name="T3" fmla="*/ 18 h 33"/>
                  <a:gd name="T4" fmla="*/ 6 w 69"/>
                  <a:gd name="T5" fmla="*/ 18 h 33"/>
                  <a:gd name="T6" fmla="*/ 8 w 69"/>
                  <a:gd name="T7" fmla="*/ 16 h 33"/>
                  <a:gd name="T8" fmla="*/ 12 w 69"/>
                  <a:gd name="T9" fmla="*/ 15 h 33"/>
                  <a:gd name="T10" fmla="*/ 15 w 69"/>
                  <a:gd name="T11" fmla="*/ 15 h 33"/>
                  <a:gd name="T12" fmla="*/ 18 w 69"/>
                  <a:gd name="T13" fmla="*/ 16 h 33"/>
                  <a:gd name="T14" fmla="*/ 20 w 69"/>
                  <a:gd name="T15" fmla="*/ 18 h 33"/>
                  <a:gd name="T16" fmla="*/ 23 w 69"/>
                  <a:gd name="T17" fmla="*/ 22 h 33"/>
                  <a:gd name="T18" fmla="*/ 26 w 69"/>
                  <a:gd name="T19" fmla="*/ 25 h 33"/>
                  <a:gd name="T20" fmla="*/ 29 w 69"/>
                  <a:gd name="T21" fmla="*/ 29 h 33"/>
                  <a:gd name="T22" fmla="*/ 34 w 69"/>
                  <a:gd name="T23" fmla="*/ 29 h 33"/>
                  <a:gd name="T24" fmla="*/ 36 w 69"/>
                  <a:gd name="T25" fmla="*/ 32 h 33"/>
                  <a:gd name="T26" fmla="*/ 40 w 69"/>
                  <a:gd name="T27" fmla="*/ 32 h 33"/>
                  <a:gd name="T28" fmla="*/ 44 w 69"/>
                  <a:gd name="T29" fmla="*/ 32 h 33"/>
                  <a:gd name="T30" fmla="*/ 51 w 69"/>
                  <a:gd name="T31" fmla="*/ 32 h 33"/>
                  <a:gd name="T32" fmla="*/ 54 w 69"/>
                  <a:gd name="T33" fmla="*/ 32 h 33"/>
                  <a:gd name="T34" fmla="*/ 59 w 69"/>
                  <a:gd name="T35" fmla="*/ 30 h 33"/>
                  <a:gd name="T36" fmla="*/ 63 w 69"/>
                  <a:gd name="T37" fmla="*/ 29 h 33"/>
                  <a:gd name="T38" fmla="*/ 65 w 69"/>
                  <a:gd name="T39" fmla="*/ 29 h 33"/>
                  <a:gd name="T40" fmla="*/ 68 w 69"/>
                  <a:gd name="T41" fmla="*/ 29 h 33"/>
                  <a:gd name="T42" fmla="*/ 65 w 69"/>
                  <a:gd name="T43" fmla="*/ 18 h 33"/>
                  <a:gd name="T44" fmla="*/ 64 w 69"/>
                  <a:gd name="T45" fmla="*/ 13 h 33"/>
                  <a:gd name="T46" fmla="*/ 63 w 69"/>
                  <a:gd name="T47" fmla="*/ 11 h 33"/>
                  <a:gd name="T48" fmla="*/ 61 w 69"/>
                  <a:gd name="T49" fmla="*/ 8 h 33"/>
                  <a:gd name="T50" fmla="*/ 58 w 69"/>
                  <a:gd name="T51" fmla="*/ 5 h 33"/>
                  <a:gd name="T52" fmla="*/ 54 w 69"/>
                  <a:gd name="T53" fmla="*/ 2 h 33"/>
                  <a:gd name="T54" fmla="*/ 51 w 69"/>
                  <a:gd name="T55" fmla="*/ 1 h 33"/>
                  <a:gd name="T56" fmla="*/ 42 w 69"/>
                  <a:gd name="T57" fmla="*/ 0 h 33"/>
                  <a:gd name="T58" fmla="*/ 36 w 69"/>
                  <a:gd name="T59" fmla="*/ 0 h 33"/>
                  <a:gd name="T60" fmla="*/ 29 w 69"/>
                  <a:gd name="T61" fmla="*/ 1 h 33"/>
                  <a:gd name="T62" fmla="*/ 25 w 69"/>
                  <a:gd name="T63" fmla="*/ 2 h 33"/>
                  <a:gd name="T64" fmla="*/ 19 w 69"/>
                  <a:gd name="T65" fmla="*/ 4 h 33"/>
                  <a:gd name="T66" fmla="*/ 15 w 69"/>
                  <a:gd name="T67" fmla="*/ 6 h 33"/>
                  <a:gd name="T68" fmla="*/ 10 w 69"/>
                  <a:gd name="T69" fmla="*/ 8 h 33"/>
                  <a:gd name="T70" fmla="*/ 7 w 69"/>
                  <a:gd name="T71" fmla="*/ 12 h 33"/>
                  <a:gd name="T72" fmla="*/ 4 w 69"/>
                  <a:gd name="T73" fmla="*/ 16 h 33"/>
                  <a:gd name="T74" fmla="*/ 0 w 69"/>
                  <a:gd name="T75" fmla="*/ 22 h 3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9"/>
                  <a:gd name="T115" fmla="*/ 0 h 33"/>
                  <a:gd name="T116" fmla="*/ 69 w 69"/>
                  <a:gd name="T117" fmla="*/ 33 h 3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9" h="33">
                    <a:moveTo>
                      <a:pt x="0" y="22"/>
                    </a:moveTo>
                    <a:lnTo>
                      <a:pt x="3" y="18"/>
                    </a:lnTo>
                    <a:lnTo>
                      <a:pt x="6" y="18"/>
                    </a:lnTo>
                    <a:lnTo>
                      <a:pt x="8" y="16"/>
                    </a:lnTo>
                    <a:lnTo>
                      <a:pt x="12" y="15"/>
                    </a:lnTo>
                    <a:lnTo>
                      <a:pt x="15" y="15"/>
                    </a:lnTo>
                    <a:lnTo>
                      <a:pt x="18" y="16"/>
                    </a:lnTo>
                    <a:lnTo>
                      <a:pt x="20" y="18"/>
                    </a:lnTo>
                    <a:lnTo>
                      <a:pt x="23" y="22"/>
                    </a:lnTo>
                    <a:lnTo>
                      <a:pt x="26" y="25"/>
                    </a:lnTo>
                    <a:lnTo>
                      <a:pt x="29" y="29"/>
                    </a:lnTo>
                    <a:lnTo>
                      <a:pt x="34" y="29"/>
                    </a:lnTo>
                    <a:lnTo>
                      <a:pt x="36" y="32"/>
                    </a:lnTo>
                    <a:lnTo>
                      <a:pt x="40" y="32"/>
                    </a:lnTo>
                    <a:lnTo>
                      <a:pt x="44" y="32"/>
                    </a:lnTo>
                    <a:lnTo>
                      <a:pt x="51" y="32"/>
                    </a:lnTo>
                    <a:lnTo>
                      <a:pt x="54" y="32"/>
                    </a:lnTo>
                    <a:lnTo>
                      <a:pt x="59" y="30"/>
                    </a:lnTo>
                    <a:lnTo>
                      <a:pt x="63" y="29"/>
                    </a:lnTo>
                    <a:lnTo>
                      <a:pt x="65" y="29"/>
                    </a:lnTo>
                    <a:lnTo>
                      <a:pt x="68" y="29"/>
                    </a:lnTo>
                    <a:lnTo>
                      <a:pt x="65" y="18"/>
                    </a:lnTo>
                    <a:lnTo>
                      <a:pt x="64" y="13"/>
                    </a:lnTo>
                    <a:lnTo>
                      <a:pt x="63" y="11"/>
                    </a:lnTo>
                    <a:lnTo>
                      <a:pt x="61" y="8"/>
                    </a:lnTo>
                    <a:lnTo>
                      <a:pt x="58" y="5"/>
                    </a:lnTo>
                    <a:lnTo>
                      <a:pt x="54" y="2"/>
                    </a:lnTo>
                    <a:lnTo>
                      <a:pt x="51" y="1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6"/>
                    </a:lnTo>
                    <a:lnTo>
                      <a:pt x="10" y="8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32" name="Freeform 320"/>
              <p:cNvSpPr>
                <a:spLocks/>
              </p:cNvSpPr>
              <p:nvPr/>
            </p:nvSpPr>
            <p:spPr bwMode="auto">
              <a:xfrm>
                <a:off x="1220" y="1643"/>
                <a:ext cx="69" cy="25"/>
              </a:xfrm>
              <a:custGeom>
                <a:avLst/>
                <a:gdLst>
                  <a:gd name="T0" fmla="*/ 0 w 69"/>
                  <a:gd name="T1" fmla="*/ 14 h 25"/>
                  <a:gd name="T2" fmla="*/ 3 w 69"/>
                  <a:gd name="T3" fmla="*/ 9 h 25"/>
                  <a:gd name="T4" fmla="*/ 6 w 69"/>
                  <a:gd name="T5" fmla="*/ 9 h 25"/>
                  <a:gd name="T6" fmla="*/ 8 w 69"/>
                  <a:gd name="T7" fmla="*/ 8 h 25"/>
                  <a:gd name="T8" fmla="*/ 12 w 69"/>
                  <a:gd name="T9" fmla="*/ 6 h 25"/>
                  <a:gd name="T10" fmla="*/ 15 w 69"/>
                  <a:gd name="T11" fmla="*/ 6 h 25"/>
                  <a:gd name="T12" fmla="*/ 18 w 69"/>
                  <a:gd name="T13" fmla="*/ 8 h 25"/>
                  <a:gd name="T14" fmla="*/ 20 w 69"/>
                  <a:gd name="T15" fmla="*/ 9 h 25"/>
                  <a:gd name="T16" fmla="*/ 23 w 69"/>
                  <a:gd name="T17" fmla="*/ 14 h 25"/>
                  <a:gd name="T18" fmla="*/ 26 w 69"/>
                  <a:gd name="T19" fmla="*/ 17 h 25"/>
                  <a:gd name="T20" fmla="*/ 27 w 69"/>
                  <a:gd name="T21" fmla="*/ 20 h 25"/>
                  <a:gd name="T22" fmla="*/ 34 w 69"/>
                  <a:gd name="T23" fmla="*/ 22 h 25"/>
                  <a:gd name="T24" fmla="*/ 36 w 69"/>
                  <a:gd name="T25" fmla="*/ 24 h 25"/>
                  <a:gd name="T26" fmla="*/ 40 w 69"/>
                  <a:gd name="T27" fmla="*/ 24 h 25"/>
                  <a:gd name="T28" fmla="*/ 44 w 69"/>
                  <a:gd name="T29" fmla="*/ 24 h 25"/>
                  <a:gd name="T30" fmla="*/ 51 w 69"/>
                  <a:gd name="T31" fmla="*/ 24 h 25"/>
                  <a:gd name="T32" fmla="*/ 54 w 69"/>
                  <a:gd name="T33" fmla="*/ 24 h 25"/>
                  <a:gd name="T34" fmla="*/ 59 w 69"/>
                  <a:gd name="T35" fmla="*/ 22 h 25"/>
                  <a:gd name="T36" fmla="*/ 63 w 69"/>
                  <a:gd name="T37" fmla="*/ 22 h 25"/>
                  <a:gd name="T38" fmla="*/ 65 w 69"/>
                  <a:gd name="T39" fmla="*/ 20 h 25"/>
                  <a:gd name="T40" fmla="*/ 68 w 69"/>
                  <a:gd name="T41" fmla="*/ 20 h 25"/>
                  <a:gd name="T42" fmla="*/ 65 w 69"/>
                  <a:gd name="T43" fmla="*/ 17 h 25"/>
                  <a:gd name="T44" fmla="*/ 63 w 69"/>
                  <a:gd name="T45" fmla="*/ 16 h 25"/>
                  <a:gd name="T46" fmla="*/ 61 w 69"/>
                  <a:gd name="T47" fmla="*/ 14 h 25"/>
                  <a:gd name="T48" fmla="*/ 57 w 69"/>
                  <a:gd name="T49" fmla="*/ 9 h 25"/>
                  <a:gd name="T50" fmla="*/ 53 w 69"/>
                  <a:gd name="T51" fmla="*/ 8 h 25"/>
                  <a:gd name="T52" fmla="*/ 48 w 69"/>
                  <a:gd name="T53" fmla="*/ 4 h 25"/>
                  <a:gd name="T54" fmla="*/ 43 w 69"/>
                  <a:gd name="T55" fmla="*/ 3 h 25"/>
                  <a:gd name="T56" fmla="*/ 40 w 69"/>
                  <a:gd name="T57" fmla="*/ 1 h 25"/>
                  <a:gd name="T58" fmla="*/ 34 w 69"/>
                  <a:gd name="T59" fmla="*/ 1 h 25"/>
                  <a:gd name="T60" fmla="*/ 27 w 69"/>
                  <a:gd name="T61" fmla="*/ 1 h 25"/>
                  <a:gd name="T62" fmla="*/ 21 w 69"/>
                  <a:gd name="T63" fmla="*/ 0 h 25"/>
                  <a:gd name="T64" fmla="*/ 17 w 69"/>
                  <a:gd name="T65" fmla="*/ 1 h 25"/>
                  <a:gd name="T66" fmla="*/ 12 w 69"/>
                  <a:gd name="T67" fmla="*/ 3 h 25"/>
                  <a:gd name="T68" fmla="*/ 8 w 69"/>
                  <a:gd name="T69" fmla="*/ 6 h 25"/>
                  <a:gd name="T70" fmla="*/ 4 w 69"/>
                  <a:gd name="T71" fmla="*/ 8 h 25"/>
                  <a:gd name="T72" fmla="*/ 0 w 69"/>
                  <a:gd name="T73" fmla="*/ 14 h 2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9"/>
                  <a:gd name="T112" fmla="*/ 0 h 25"/>
                  <a:gd name="T113" fmla="*/ 69 w 69"/>
                  <a:gd name="T114" fmla="*/ 25 h 2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9" h="25">
                    <a:moveTo>
                      <a:pt x="0" y="14"/>
                    </a:moveTo>
                    <a:lnTo>
                      <a:pt x="3" y="9"/>
                    </a:lnTo>
                    <a:lnTo>
                      <a:pt x="6" y="9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6"/>
                    </a:lnTo>
                    <a:lnTo>
                      <a:pt x="18" y="8"/>
                    </a:lnTo>
                    <a:lnTo>
                      <a:pt x="20" y="9"/>
                    </a:lnTo>
                    <a:lnTo>
                      <a:pt x="23" y="14"/>
                    </a:lnTo>
                    <a:lnTo>
                      <a:pt x="26" y="17"/>
                    </a:lnTo>
                    <a:lnTo>
                      <a:pt x="27" y="20"/>
                    </a:lnTo>
                    <a:lnTo>
                      <a:pt x="34" y="22"/>
                    </a:lnTo>
                    <a:lnTo>
                      <a:pt x="36" y="24"/>
                    </a:lnTo>
                    <a:lnTo>
                      <a:pt x="40" y="24"/>
                    </a:lnTo>
                    <a:lnTo>
                      <a:pt x="44" y="24"/>
                    </a:lnTo>
                    <a:lnTo>
                      <a:pt x="51" y="24"/>
                    </a:lnTo>
                    <a:lnTo>
                      <a:pt x="54" y="24"/>
                    </a:lnTo>
                    <a:lnTo>
                      <a:pt x="59" y="22"/>
                    </a:lnTo>
                    <a:lnTo>
                      <a:pt x="63" y="22"/>
                    </a:lnTo>
                    <a:lnTo>
                      <a:pt x="65" y="20"/>
                    </a:lnTo>
                    <a:lnTo>
                      <a:pt x="68" y="20"/>
                    </a:lnTo>
                    <a:lnTo>
                      <a:pt x="65" y="17"/>
                    </a:lnTo>
                    <a:lnTo>
                      <a:pt x="63" y="16"/>
                    </a:lnTo>
                    <a:lnTo>
                      <a:pt x="61" y="14"/>
                    </a:lnTo>
                    <a:lnTo>
                      <a:pt x="57" y="9"/>
                    </a:lnTo>
                    <a:lnTo>
                      <a:pt x="53" y="8"/>
                    </a:lnTo>
                    <a:lnTo>
                      <a:pt x="48" y="4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52" name="Group 321"/>
            <p:cNvGrpSpPr>
              <a:grpSpLocks/>
            </p:cNvGrpSpPr>
            <p:nvPr/>
          </p:nvGrpSpPr>
          <p:grpSpPr bwMode="auto">
            <a:xfrm>
              <a:off x="1194" y="1671"/>
              <a:ext cx="186" cy="191"/>
              <a:chOff x="1194" y="1671"/>
              <a:chExt cx="186" cy="191"/>
            </a:xfrm>
          </p:grpSpPr>
          <p:sp>
            <p:nvSpPr>
              <p:cNvPr id="18729" name="Freeform 322"/>
              <p:cNvSpPr>
                <a:spLocks/>
              </p:cNvSpPr>
              <p:nvPr/>
            </p:nvSpPr>
            <p:spPr bwMode="auto">
              <a:xfrm>
                <a:off x="1262" y="1836"/>
                <a:ext cx="40" cy="26"/>
              </a:xfrm>
              <a:custGeom>
                <a:avLst/>
                <a:gdLst>
                  <a:gd name="T0" fmla="*/ 17 w 40"/>
                  <a:gd name="T1" fmla="*/ 0 h 26"/>
                  <a:gd name="T2" fmla="*/ 15 w 40"/>
                  <a:gd name="T3" fmla="*/ 8 h 26"/>
                  <a:gd name="T4" fmla="*/ 15 w 40"/>
                  <a:gd name="T5" fmla="*/ 12 h 26"/>
                  <a:gd name="T6" fmla="*/ 14 w 40"/>
                  <a:gd name="T7" fmla="*/ 14 h 26"/>
                  <a:gd name="T8" fmla="*/ 13 w 40"/>
                  <a:gd name="T9" fmla="*/ 16 h 26"/>
                  <a:gd name="T10" fmla="*/ 10 w 40"/>
                  <a:gd name="T11" fmla="*/ 18 h 26"/>
                  <a:gd name="T12" fmla="*/ 9 w 40"/>
                  <a:gd name="T13" fmla="*/ 18 h 26"/>
                  <a:gd name="T14" fmla="*/ 6 w 40"/>
                  <a:gd name="T15" fmla="*/ 18 h 26"/>
                  <a:gd name="T16" fmla="*/ 3 w 40"/>
                  <a:gd name="T17" fmla="*/ 20 h 26"/>
                  <a:gd name="T18" fmla="*/ 0 w 40"/>
                  <a:gd name="T19" fmla="*/ 22 h 26"/>
                  <a:gd name="T20" fmla="*/ 4 w 40"/>
                  <a:gd name="T21" fmla="*/ 22 h 26"/>
                  <a:gd name="T22" fmla="*/ 8 w 40"/>
                  <a:gd name="T23" fmla="*/ 22 h 26"/>
                  <a:gd name="T24" fmla="*/ 14 w 40"/>
                  <a:gd name="T25" fmla="*/ 22 h 26"/>
                  <a:gd name="T26" fmla="*/ 19 w 40"/>
                  <a:gd name="T27" fmla="*/ 22 h 26"/>
                  <a:gd name="T28" fmla="*/ 23 w 40"/>
                  <a:gd name="T29" fmla="*/ 22 h 26"/>
                  <a:gd name="T30" fmla="*/ 29 w 40"/>
                  <a:gd name="T31" fmla="*/ 25 h 26"/>
                  <a:gd name="T32" fmla="*/ 35 w 40"/>
                  <a:gd name="T33" fmla="*/ 22 h 26"/>
                  <a:gd name="T34" fmla="*/ 39 w 40"/>
                  <a:gd name="T35" fmla="*/ 22 h 26"/>
                  <a:gd name="T36" fmla="*/ 30 w 40"/>
                  <a:gd name="T37" fmla="*/ 20 h 26"/>
                  <a:gd name="T38" fmla="*/ 26 w 40"/>
                  <a:gd name="T39" fmla="*/ 18 h 26"/>
                  <a:gd name="T40" fmla="*/ 24 w 40"/>
                  <a:gd name="T41" fmla="*/ 18 h 26"/>
                  <a:gd name="T42" fmla="*/ 23 w 40"/>
                  <a:gd name="T43" fmla="*/ 16 h 26"/>
                  <a:gd name="T44" fmla="*/ 20 w 40"/>
                  <a:gd name="T45" fmla="*/ 16 h 26"/>
                  <a:gd name="T46" fmla="*/ 20 w 40"/>
                  <a:gd name="T47" fmla="*/ 12 h 26"/>
                  <a:gd name="T48" fmla="*/ 19 w 40"/>
                  <a:gd name="T49" fmla="*/ 12 h 26"/>
                  <a:gd name="T50" fmla="*/ 18 w 40"/>
                  <a:gd name="T51" fmla="*/ 10 h 26"/>
                  <a:gd name="T52" fmla="*/ 17 w 40"/>
                  <a:gd name="T53" fmla="*/ 0 h 2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0"/>
                  <a:gd name="T82" fmla="*/ 0 h 26"/>
                  <a:gd name="T83" fmla="*/ 40 w 40"/>
                  <a:gd name="T84" fmla="*/ 26 h 2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0" h="26">
                    <a:moveTo>
                      <a:pt x="17" y="0"/>
                    </a:moveTo>
                    <a:lnTo>
                      <a:pt x="15" y="8"/>
                    </a:lnTo>
                    <a:lnTo>
                      <a:pt x="15" y="12"/>
                    </a:lnTo>
                    <a:lnTo>
                      <a:pt x="14" y="14"/>
                    </a:lnTo>
                    <a:lnTo>
                      <a:pt x="13" y="16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20"/>
                    </a:lnTo>
                    <a:lnTo>
                      <a:pt x="0" y="22"/>
                    </a:lnTo>
                    <a:lnTo>
                      <a:pt x="4" y="22"/>
                    </a:lnTo>
                    <a:lnTo>
                      <a:pt x="8" y="22"/>
                    </a:lnTo>
                    <a:lnTo>
                      <a:pt x="14" y="22"/>
                    </a:lnTo>
                    <a:lnTo>
                      <a:pt x="19" y="22"/>
                    </a:lnTo>
                    <a:lnTo>
                      <a:pt x="23" y="22"/>
                    </a:lnTo>
                    <a:lnTo>
                      <a:pt x="29" y="25"/>
                    </a:lnTo>
                    <a:lnTo>
                      <a:pt x="35" y="22"/>
                    </a:lnTo>
                    <a:lnTo>
                      <a:pt x="39" y="22"/>
                    </a:lnTo>
                    <a:lnTo>
                      <a:pt x="30" y="20"/>
                    </a:lnTo>
                    <a:lnTo>
                      <a:pt x="26" y="18"/>
                    </a:lnTo>
                    <a:lnTo>
                      <a:pt x="24" y="18"/>
                    </a:lnTo>
                    <a:lnTo>
                      <a:pt x="23" y="16"/>
                    </a:lnTo>
                    <a:lnTo>
                      <a:pt x="20" y="16"/>
                    </a:lnTo>
                    <a:lnTo>
                      <a:pt x="20" y="12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30" name="Freeform 323"/>
              <p:cNvSpPr>
                <a:spLocks/>
              </p:cNvSpPr>
              <p:nvPr/>
            </p:nvSpPr>
            <p:spPr bwMode="auto">
              <a:xfrm>
                <a:off x="1194" y="1671"/>
                <a:ext cx="186" cy="189"/>
              </a:xfrm>
              <a:custGeom>
                <a:avLst/>
                <a:gdLst>
                  <a:gd name="T0" fmla="*/ 99 w 186"/>
                  <a:gd name="T1" fmla="*/ 18 h 189"/>
                  <a:gd name="T2" fmla="*/ 108 w 186"/>
                  <a:gd name="T3" fmla="*/ 14 h 189"/>
                  <a:gd name="T4" fmla="*/ 114 w 186"/>
                  <a:gd name="T5" fmla="*/ 8 h 189"/>
                  <a:gd name="T6" fmla="*/ 122 w 186"/>
                  <a:gd name="T7" fmla="*/ 2 h 189"/>
                  <a:gd name="T8" fmla="*/ 129 w 186"/>
                  <a:gd name="T9" fmla="*/ 1 h 189"/>
                  <a:gd name="T10" fmla="*/ 137 w 186"/>
                  <a:gd name="T11" fmla="*/ 0 h 189"/>
                  <a:gd name="T12" fmla="*/ 147 w 186"/>
                  <a:gd name="T13" fmla="*/ 1 h 189"/>
                  <a:gd name="T14" fmla="*/ 155 w 186"/>
                  <a:gd name="T15" fmla="*/ 5 h 189"/>
                  <a:gd name="T16" fmla="*/ 164 w 186"/>
                  <a:gd name="T17" fmla="*/ 10 h 189"/>
                  <a:gd name="T18" fmla="*/ 170 w 186"/>
                  <a:gd name="T19" fmla="*/ 17 h 189"/>
                  <a:gd name="T20" fmla="*/ 176 w 186"/>
                  <a:gd name="T21" fmla="*/ 25 h 189"/>
                  <a:gd name="T22" fmla="*/ 180 w 186"/>
                  <a:gd name="T23" fmla="*/ 36 h 189"/>
                  <a:gd name="T24" fmla="*/ 183 w 186"/>
                  <a:gd name="T25" fmla="*/ 45 h 189"/>
                  <a:gd name="T26" fmla="*/ 185 w 186"/>
                  <a:gd name="T27" fmla="*/ 57 h 189"/>
                  <a:gd name="T28" fmla="*/ 185 w 186"/>
                  <a:gd name="T29" fmla="*/ 69 h 189"/>
                  <a:gd name="T30" fmla="*/ 183 w 186"/>
                  <a:gd name="T31" fmla="*/ 84 h 189"/>
                  <a:gd name="T32" fmla="*/ 181 w 186"/>
                  <a:gd name="T33" fmla="*/ 96 h 189"/>
                  <a:gd name="T34" fmla="*/ 177 w 186"/>
                  <a:gd name="T35" fmla="*/ 106 h 189"/>
                  <a:gd name="T36" fmla="*/ 174 w 186"/>
                  <a:gd name="T37" fmla="*/ 117 h 189"/>
                  <a:gd name="T38" fmla="*/ 168 w 186"/>
                  <a:gd name="T39" fmla="*/ 129 h 189"/>
                  <a:gd name="T40" fmla="*/ 162 w 186"/>
                  <a:gd name="T41" fmla="*/ 138 h 189"/>
                  <a:gd name="T42" fmla="*/ 154 w 186"/>
                  <a:gd name="T43" fmla="*/ 148 h 189"/>
                  <a:gd name="T44" fmla="*/ 146 w 186"/>
                  <a:gd name="T45" fmla="*/ 160 h 189"/>
                  <a:gd name="T46" fmla="*/ 136 w 186"/>
                  <a:gd name="T47" fmla="*/ 172 h 189"/>
                  <a:gd name="T48" fmla="*/ 120 w 186"/>
                  <a:gd name="T49" fmla="*/ 184 h 189"/>
                  <a:gd name="T50" fmla="*/ 105 w 186"/>
                  <a:gd name="T51" fmla="*/ 188 h 189"/>
                  <a:gd name="T52" fmla="*/ 94 w 186"/>
                  <a:gd name="T53" fmla="*/ 188 h 189"/>
                  <a:gd name="T54" fmla="*/ 85 w 186"/>
                  <a:gd name="T55" fmla="*/ 185 h 189"/>
                  <a:gd name="T56" fmla="*/ 74 w 186"/>
                  <a:gd name="T57" fmla="*/ 186 h 189"/>
                  <a:gd name="T58" fmla="*/ 64 w 186"/>
                  <a:gd name="T59" fmla="*/ 185 h 189"/>
                  <a:gd name="T60" fmla="*/ 55 w 186"/>
                  <a:gd name="T61" fmla="*/ 181 h 189"/>
                  <a:gd name="T62" fmla="*/ 38 w 186"/>
                  <a:gd name="T63" fmla="*/ 157 h 189"/>
                  <a:gd name="T64" fmla="*/ 29 w 186"/>
                  <a:gd name="T65" fmla="*/ 145 h 189"/>
                  <a:gd name="T66" fmla="*/ 22 w 186"/>
                  <a:gd name="T67" fmla="*/ 134 h 189"/>
                  <a:gd name="T68" fmla="*/ 15 w 186"/>
                  <a:gd name="T69" fmla="*/ 124 h 189"/>
                  <a:gd name="T70" fmla="*/ 9 w 186"/>
                  <a:gd name="T71" fmla="*/ 113 h 189"/>
                  <a:gd name="T72" fmla="*/ 4 w 186"/>
                  <a:gd name="T73" fmla="*/ 101 h 189"/>
                  <a:gd name="T74" fmla="*/ 2 w 186"/>
                  <a:gd name="T75" fmla="*/ 89 h 189"/>
                  <a:gd name="T76" fmla="*/ 1 w 186"/>
                  <a:gd name="T77" fmla="*/ 78 h 189"/>
                  <a:gd name="T78" fmla="*/ 1 w 186"/>
                  <a:gd name="T79" fmla="*/ 66 h 189"/>
                  <a:gd name="T80" fmla="*/ 2 w 186"/>
                  <a:gd name="T81" fmla="*/ 54 h 189"/>
                  <a:gd name="T82" fmla="*/ 4 w 186"/>
                  <a:gd name="T83" fmla="*/ 42 h 189"/>
                  <a:gd name="T84" fmla="*/ 8 w 186"/>
                  <a:gd name="T85" fmla="*/ 32 h 189"/>
                  <a:gd name="T86" fmla="*/ 14 w 186"/>
                  <a:gd name="T87" fmla="*/ 24 h 189"/>
                  <a:gd name="T88" fmla="*/ 21 w 186"/>
                  <a:gd name="T89" fmla="*/ 14 h 189"/>
                  <a:gd name="T90" fmla="*/ 31 w 186"/>
                  <a:gd name="T91" fmla="*/ 8 h 189"/>
                  <a:gd name="T92" fmla="*/ 42 w 186"/>
                  <a:gd name="T93" fmla="*/ 2 h 189"/>
                  <a:gd name="T94" fmla="*/ 50 w 186"/>
                  <a:gd name="T95" fmla="*/ 0 h 189"/>
                  <a:gd name="T96" fmla="*/ 60 w 186"/>
                  <a:gd name="T97" fmla="*/ 1 h 189"/>
                  <a:gd name="T98" fmla="*/ 68 w 186"/>
                  <a:gd name="T99" fmla="*/ 4 h 189"/>
                  <a:gd name="T100" fmla="*/ 74 w 186"/>
                  <a:gd name="T101" fmla="*/ 8 h 189"/>
                  <a:gd name="T102" fmla="*/ 82 w 186"/>
                  <a:gd name="T103" fmla="*/ 14 h 189"/>
                  <a:gd name="T104" fmla="*/ 88 w 186"/>
                  <a:gd name="T105" fmla="*/ 18 h 18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9"/>
                  <a:gd name="T161" fmla="*/ 186 w 186"/>
                  <a:gd name="T162" fmla="*/ 189 h 18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9">
                    <a:moveTo>
                      <a:pt x="94" y="20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8"/>
                    </a:lnTo>
                    <a:lnTo>
                      <a:pt x="118" y="4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6"/>
                    </a:lnTo>
                    <a:lnTo>
                      <a:pt x="181" y="40"/>
                    </a:lnTo>
                    <a:lnTo>
                      <a:pt x="183" y="45"/>
                    </a:lnTo>
                    <a:lnTo>
                      <a:pt x="183" y="50"/>
                    </a:lnTo>
                    <a:lnTo>
                      <a:pt x="185" y="57"/>
                    </a:lnTo>
                    <a:lnTo>
                      <a:pt x="185" y="61"/>
                    </a:lnTo>
                    <a:lnTo>
                      <a:pt x="185" y="69"/>
                    </a:lnTo>
                    <a:lnTo>
                      <a:pt x="183" y="77"/>
                    </a:lnTo>
                    <a:lnTo>
                      <a:pt x="183" y="84"/>
                    </a:lnTo>
                    <a:lnTo>
                      <a:pt x="182" y="90"/>
                    </a:lnTo>
                    <a:lnTo>
                      <a:pt x="181" y="96"/>
                    </a:lnTo>
                    <a:lnTo>
                      <a:pt x="180" y="101"/>
                    </a:lnTo>
                    <a:lnTo>
                      <a:pt x="177" y="106"/>
                    </a:lnTo>
                    <a:lnTo>
                      <a:pt x="176" y="112"/>
                    </a:lnTo>
                    <a:lnTo>
                      <a:pt x="174" y="117"/>
                    </a:lnTo>
                    <a:lnTo>
                      <a:pt x="171" y="124"/>
                    </a:lnTo>
                    <a:lnTo>
                      <a:pt x="168" y="129"/>
                    </a:lnTo>
                    <a:lnTo>
                      <a:pt x="165" y="134"/>
                    </a:lnTo>
                    <a:lnTo>
                      <a:pt x="162" y="138"/>
                    </a:lnTo>
                    <a:lnTo>
                      <a:pt x="159" y="142"/>
                    </a:lnTo>
                    <a:lnTo>
                      <a:pt x="154" y="148"/>
                    </a:lnTo>
                    <a:lnTo>
                      <a:pt x="151" y="154"/>
                    </a:lnTo>
                    <a:lnTo>
                      <a:pt x="146" y="160"/>
                    </a:lnTo>
                    <a:lnTo>
                      <a:pt x="142" y="165"/>
                    </a:lnTo>
                    <a:lnTo>
                      <a:pt x="136" y="172"/>
                    </a:lnTo>
                    <a:lnTo>
                      <a:pt x="130" y="178"/>
                    </a:lnTo>
                    <a:lnTo>
                      <a:pt x="120" y="184"/>
                    </a:lnTo>
                    <a:lnTo>
                      <a:pt x="112" y="188"/>
                    </a:lnTo>
                    <a:lnTo>
                      <a:pt x="105" y="188"/>
                    </a:lnTo>
                    <a:lnTo>
                      <a:pt x="100" y="188"/>
                    </a:lnTo>
                    <a:lnTo>
                      <a:pt x="94" y="188"/>
                    </a:lnTo>
                    <a:lnTo>
                      <a:pt x="90" y="186"/>
                    </a:lnTo>
                    <a:lnTo>
                      <a:pt x="85" y="185"/>
                    </a:lnTo>
                    <a:lnTo>
                      <a:pt x="81" y="185"/>
                    </a:lnTo>
                    <a:lnTo>
                      <a:pt x="74" y="186"/>
                    </a:lnTo>
                    <a:lnTo>
                      <a:pt x="68" y="186"/>
                    </a:lnTo>
                    <a:lnTo>
                      <a:pt x="64" y="185"/>
                    </a:lnTo>
                    <a:lnTo>
                      <a:pt x="59" y="182"/>
                    </a:lnTo>
                    <a:lnTo>
                      <a:pt x="55" y="181"/>
                    </a:lnTo>
                    <a:lnTo>
                      <a:pt x="49" y="174"/>
                    </a:lnTo>
                    <a:lnTo>
                      <a:pt x="38" y="157"/>
                    </a:lnTo>
                    <a:lnTo>
                      <a:pt x="33" y="150"/>
                    </a:lnTo>
                    <a:lnTo>
                      <a:pt x="29" y="145"/>
                    </a:lnTo>
                    <a:lnTo>
                      <a:pt x="25" y="140"/>
                    </a:lnTo>
                    <a:lnTo>
                      <a:pt x="22" y="134"/>
                    </a:lnTo>
                    <a:lnTo>
                      <a:pt x="19" y="130"/>
                    </a:lnTo>
                    <a:lnTo>
                      <a:pt x="15" y="124"/>
                    </a:lnTo>
                    <a:lnTo>
                      <a:pt x="12" y="118"/>
                    </a:lnTo>
                    <a:lnTo>
                      <a:pt x="9" y="113"/>
                    </a:lnTo>
                    <a:lnTo>
                      <a:pt x="8" y="108"/>
                    </a:lnTo>
                    <a:lnTo>
                      <a:pt x="4" y="101"/>
                    </a:lnTo>
                    <a:lnTo>
                      <a:pt x="3" y="94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4"/>
                    </a:lnTo>
                    <a:lnTo>
                      <a:pt x="72" y="5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53" name="Group 324"/>
            <p:cNvGrpSpPr>
              <a:grpSpLocks/>
            </p:cNvGrpSpPr>
            <p:nvPr/>
          </p:nvGrpSpPr>
          <p:grpSpPr bwMode="auto">
            <a:xfrm>
              <a:off x="1262" y="1661"/>
              <a:ext cx="57" cy="55"/>
              <a:chOff x="1262" y="1661"/>
              <a:chExt cx="57" cy="55"/>
            </a:xfrm>
          </p:grpSpPr>
          <p:sp>
            <p:nvSpPr>
              <p:cNvPr id="18724" name="Freeform 325"/>
              <p:cNvSpPr>
                <a:spLocks/>
              </p:cNvSpPr>
              <p:nvPr/>
            </p:nvSpPr>
            <p:spPr bwMode="auto">
              <a:xfrm>
                <a:off x="1272" y="1687"/>
                <a:ext cx="24" cy="29"/>
              </a:xfrm>
              <a:custGeom>
                <a:avLst/>
                <a:gdLst>
                  <a:gd name="T0" fmla="*/ 13 w 24"/>
                  <a:gd name="T1" fmla="*/ 14 h 29"/>
                  <a:gd name="T2" fmla="*/ 16 w 24"/>
                  <a:gd name="T3" fmla="*/ 14 h 29"/>
                  <a:gd name="T4" fmla="*/ 19 w 24"/>
                  <a:gd name="T5" fmla="*/ 14 h 29"/>
                  <a:gd name="T6" fmla="*/ 23 w 24"/>
                  <a:gd name="T7" fmla="*/ 0 h 29"/>
                  <a:gd name="T8" fmla="*/ 16 w 24"/>
                  <a:gd name="T9" fmla="*/ 14 h 29"/>
                  <a:gd name="T10" fmla="*/ 14 w 24"/>
                  <a:gd name="T11" fmla="*/ 28 h 29"/>
                  <a:gd name="T12" fmla="*/ 10 w 24"/>
                  <a:gd name="T13" fmla="*/ 28 h 29"/>
                  <a:gd name="T14" fmla="*/ 8 w 24"/>
                  <a:gd name="T15" fmla="*/ 28 h 29"/>
                  <a:gd name="T16" fmla="*/ 4 w 24"/>
                  <a:gd name="T17" fmla="*/ 14 h 29"/>
                  <a:gd name="T18" fmla="*/ 2 w 24"/>
                  <a:gd name="T19" fmla="*/ 14 h 29"/>
                  <a:gd name="T20" fmla="*/ 0 w 24"/>
                  <a:gd name="T21" fmla="*/ 0 h 29"/>
                  <a:gd name="T22" fmla="*/ 4 w 24"/>
                  <a:gd name="T23" fmla="*/ 14 h 29"/>
                  <a:gd name="T24" fmla="*/ 7 w 24"/>
                  <a:gd name="T25" fmla="*/ 14 h 29"/>
                  <a:gd name="T26" fmla="*/ 10 w 24"/>
                  <a:gd name="T27" fmla="*/ 14 h 29"/>
                  <a:gd name="T28" fmla="*/ 13 w 24"/>
                  <a:gd name="T29" fmla="*/ 14 h 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9"/>
                  <a:gd name="T47" fmla="*/ 24 w 24"/>
                  <a:gd name="T48" fmla="*/ 29 h 2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9">
                    <a:moveTo>
                      <a:pt x="13" y="14"/>
                    </a:moveTo>
                    <a:lnTo>
                      <a:pt x="16" y="14"/>
                    </a:lnTo>
                    <a:lnTo>
                      <a:pt x="19" y="14"/>
                    </a:lnTo>
                    <a:lnTo>
                      <a:pt x="23" y="0"/>
                    </a:lnTo>
                    <a:lnTo>
                      <a:pt x="16" y="14"/>
                    </a:lnTo>
                    <a:lnTo>
                      <a:pt x="14" y="28"/>
                    </a:lnTo>
                    <a:lnTo>
                      <a:pt x="10" y="28"/>
                    </a:lnTo>
                    <a:lnTo>
                      <a:pt x="8" y="28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0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3" y="14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725" name="Group 326"/>
              <p:cNvGrpSpPr>
                <a:grpSpLocks/>
              </p:cNvGrpSpPr>
              <p:nvPr/>
            </p:nvGrpSpPr>
            <p:grpSpPr bwMode="auto">
              <a:xfrm>
                <a:off x="1283" y="1661"/>
                <a:ext cx="25" cy="32"/>
                <a:chOff x="1283" y="1661"/>
                <a:chExt cx="25" cy="32"/>
              </a:xfrm>
            </p:grpSpPr>
            <p:sp>
              <p:nvSpPr>
                <p:cNvPr id="18727" name="Freeform 327"/>
                <p:cNvSpPr>
                  <a:spLocks/>
                </p:cNvSpPr>
                <p:nvPr/>
              </p:nvSpPr>
              <p:spPr bwMode="auto">
                <a:xfrm>
                  <a:off x="1283" y="1661"/>
                  <a:ext cx="19" cy="32"/>
                </a:xfrm>
                <a:custGeom>
                  <a:avLst/>
                  <a:gdLst>
                    <a:gd name="T0" fmla="*/ 1 w 19"/>
                    <a:gd name="T1" fmla="*/ 29 h 32"/>
                    <a:gd name="T2" fmla="*/ 0 w 19"/>
                    <a:gd name="T3" fmla="*/ 25 h 32"/>
                    <a:gd name="T4" fmla="*/ 1 w 19"/>
                    <a:gd name="T5" fmla="*/ 20 h 32"/>
                    <a:gd name="T6" fmla="*/ 1 w 19"/>
                    <a:gd name="T7" fmla="*/ 15 h 32"/>
                    <a:gd name="T8" fmla="*/ 3 w 19"/>
                    <a:gd name="T9" fmla="*/ 11 h 32"/>
                    <a:gd name="T10" fmla="*/ 5 w 19"/>
                    <a:gd name="T11" fmla="*/ 7 h 32"/>
                    <a:gd name="T12" fmla="*/ 7 w 19"/>
                    <a:gd name="T13" fmla="*/ 3 h 32"/>
                    <a:gd name="T14" fmla="*/ 10 w 19"/>
                    <a:gd name="T15" fmla="*/ 0 h 32"/>
                    <a:gd name="T16" fmla="*/ 18 w 19"/>
                    <a:gd name="T17" fmla="*/ 3 h 32"/>
                    <a:gd name="T18" fmla="*/ 15 w 19"/>
                    <a:gd name="T19" fmla="*/ 7 h 32"/>
                    <a:gd name="T20" fmla="*/ 11 w 19"/>
                    <a:gd name="T21" fmla="*/ 11 h 32"/>
                    <a:gd name="T22" fmla="*/ 9 w 19"/>
                    <a:gd name="T23" fmla="*/ 15 h 32"/>
                    <a:gd name="T24" fmla="*/ 7 w 19"/>
                    <a:gd name="T25" fmla="*/ 20 h 32"/>
                    <a:gd name="T26" fmla="*/ 6 w 19"/>
                    <a:gd name="T27" fmla="*/ 25 h 32"/>
                    <a:gd name="T28" fmla="*/ 5 w 19"/>
                    <a:gd name="T29" fmla="*/ 31 h 32"/>
                    <a:gd name="T30" fmla="*/ 1 w 19"/>
                    <a:gd name="T31" fmla="*/ 29 h 3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9"/>
                    <a:gd name="T49" fmla="*/ 0 h 32"/>
                    <a:gd name="T50" fmla="*/ 19 w 19"/>
                    <a:gd name="T51" fmla="*/ 32 h 3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9" h="32">
                      <a:moveTo>
                        <a:pt x="1" y="29"/>
                      </a:move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1" y="15"/>
                      </a:lnTo>
                      <a:lnTo>
                        <a:pt x="3" y="11"/>
                      </a:lnTo>
                      <a:lnTo>
                        <a:pt x="5" y="7"/>
                      </a:lnTo>
                      <a:lnTo>
                        <a:pt x="7" y="3"/>
                      </a:lnTo>
                      <a:lnTo>
                        <a:pt x="10" y="0"/>
                      </a:lnTo>
                      <a:lnTo>
                        <a:pt x="18" y="3"/>
                      </a:lnTo>
                      <a:lnTo>
                        <a:pt x="15" y="7"/>
                      </a:lnTo>
                      <a:lnTo>
                        <a:pt x="11" y="11"/>
                      </a:lnTo>
                      <a:lnTo>
                        <a:pt x="9" y="15"/>
                      </a:lnTo>
                      <a:lnTo>
                        <a:pt x="7" y="20"/>
                      </a:lnTo>
                      <a:lnTo>
                        <a:pt x="6" y="25"/>
                      </a:lnTo>
                      <a:lnTo>
                        <a:pt x="5" y="31"/>
                      </a:lnTo>
                      <a:lnTo>
                        <a:pt x="1" y="29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728" name="Freeform 328"/>
                <p:cNvSpPr>
                  <a:spLocks/>
                </p:cNvSpPr>
                <p:nvPr/>
              </p:nvSpPr>
              <p:spPr bwMode="auto">
                <a:xfrm>
                  <a:off x="1288" y="1663"/>
                  <a:ext cx="20" cy="25"/>
                </a:xfrm>
                <a:custGeom>
                  <a:avLst/>
                  <a:gdLst>
                    <a:gd name="T0" fmla="*/ 0 w 20"/>
                    <a:gd name="T1" fmla="*/ 24 h 25"/>
                    <a:gd name="T2" fmla="*/ 2 w 20"/>
                    <a:gd name="T3" fmla="*/ 21 h 25"/>
                    <a:gd name="T4" fmla="*/ 2 w 20"/>
                    <a:gd name="T5" fmla="*/ 16 h 25"/>
                    <a:gd name="T6" fmla="*/ 4 w 20"/>
                    <a:gd name="T7" fmla="*/ 12 h 25"/>
                    <a:gd name="T8" fmla="*/ 6 w 20"/>
                    <a:gd name="T9" fmla="*/ 8 h 25"/>
                    <a:gd name="T10" fmla="*/ 10 w 20"/>
                    <a:gd name="T11" fmla="*/ 4 h 25"/>
                    <a:gd name="T12" fmla="*/ 12 w 20"/>
                    <a:gd name="T13" fmla="*/ 2 h 25"/>
                    <a:gd name="T14" fmla="*/ 14 w 20"/>
                    <a:gd name="T15" fmla="*/ 0 h 25"/>
                    <a:gd name="T16" fmla="*/ 19 w 20"/>
                    <a:gd name="T17" fmla="*/ 1 h 25"/>
                    <a:gd name="T18" fmla="*/ 14 w 20"/>
                    <a:gd name="T19" fmla="*/ 3 h 25"/>
                    <a:gd name="T20" fmla="*/ 10 w 20"/>
                    <a:gd name="T21" fmla="*/ 7 h 25"/>
                    <a:gd name="T22" fmla="*/ 8 w 20"/>
                    <a:gd name="T23" fmla="*/ 10 h 25"/>
                    <a:gd name="T24" fmla="*/ 4 w 20"/>
                    <a:gd name="T25" fmla="*/ 15 h 25"/>
                    <a:gd name="T26" fmla="*/ 2 w 20"/>
                    <a:gd name="T27" fmla="*/ 19 h 25"/>
                    <a:gd name="T28" fmla="*/ 2 w 20"/>
                    <a:gd name="T29" fmla="*/ 24 h 25"/>
                    <a:gd name="T30" fmla="*/ 0 w 20"/>
                    <a:gd name="T31" fmla="*/ 24 h 2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5"/>
                    <a:gd name="T50" fmla="*/ 20 w 20"/>
                    <a:gd name="T51" fmla="*/ 25 h 2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5">
                      <a:moveTo>
                        <a:pt x="0" y="24"/>
                      </a:moveTo>
                      <a:lnTo>
                        <a:pt x="2" y="21"/>
                      </a:lnTo>
                      <a:lnTo>
                        <a:pt x="2" y="16"/>
                      </a:lnTo>
                      <a:lnTo>
                        <a:pt x="4" y="12"/>
                      </a:lnTo>
                      <a:lnTo>
                        <a:pt x="6" y="8"/>
                      </a:lnTo>
                      <a:lnTo>
                        <a:pt x="10" y="4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10" y="7"/>
                      </a:lnTo>
                      <a:lnTo>
                        <a:pt x="8" y="10"/>
                      </a:lnTo>
                      <a:lnTo>
                        <a:pt x="4" y="15"/>
                      </a:lnTo>
                      <a:lnTo>
                        <a:pt x="2" y="19"/>
                      </a:lnTo>
                      <a:lnTo>
                        <a:pt x="2" y="24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726" name="Freeform 329"/>
              <p:cNvSpPr>
                <a:spLocks/>
              </p:cNvSpPr>
              <p:nvPr/>
            </p:nvSpPr>
            <p:spPr bwMode="auto">
              <a:xfrm>
                <a:off x="1262" y="1680"/>
                <a:ext cx="57" cy="27"/>
              </a:xfrm>
              <a:custGeom>
                <a:avLst/>
                <a:gdLst>
                  <a:gd name="T0" fmla="*/ 0 w 57"/>
                  <a:gd name="T1" fmla="*/ 4 h 27"/>
                  <a:gd name="T2" fmla="*/ 3 w 57"/>
                  <a:gd name="T3" fmla="*/ 6 h 27"/>
                  <a:gd name="T4" fmla="*/ 7 w 57"/>
                  <a:gd name="T5" fmla="*/ 10 h 27"/>
                  <a:gd name="T6" fmla="*/ 10 w 57"/>
                  <a:gd name="T7" fmla="*/ 14 h 27"/>
                  <a:gd name="T8" fmla="*/ 14 w 57"/>
                  <a:gd name="T9" fmla="*/ 20 h 27"/>
                  <a:gd name="T10" fmla="*/ 18 w 57"/>
                  <a:gd name="T11" fmla="*/ 22 h 27"/>
                  <a:gd name="T12" fmla="*/ 21 w 57"/>
                  <a:gd name="T13" fmla="*/ 24 h 27"/>
                  <a:gd name="T14" fmla="*/ 24 w 57"/>
                  <a:gd name="T15" fmla="*/ 26 h 27"/>
                  <a:gd name="T16" fmla="*/ 29 w 57"/>
                  <a:gd name="T17" fmla="*/ 24 h 27"/>
                  <a:gd name="T18" fmla="*/ 31 w 57"/>
                  <a:gd name="T19" fmla="*/ 22 h 27"/>
                  <a:gd name="T20" fmla="*/ 35 w 57"/>
                  <a:gd name="T21" fmla="*/ 20 h 27"/>
                  <a:gd name="T22" fmla="*/ 37 w 57"/>
                  <a:gd name="T23" fmla="*/ 18 h 27"/>
                  <a:gd name="T24" fmla="*/ 40 w 57"/>
                  <a:gd name="T25" fmla="*/ 14 h 27"/>
                  <a:gd name="T26" fmla="*/ 42 w 57"/>
                  <a:gd name="T27" fmla="*/ 12 h 27"/>
                  <a:gd name="T28" fmla="*/ 45 w 57"/>
                  <a:gd name="T29" fmla="*/ 8 h 27"/>
                  <a:gd name="T30" fmla="*/ 47 w 57"/>
                  <a:gd name="T31" fmla="*/ 6 h 27"/>
                  <a:gd name="T32" fmla="*/ 49 w 57"/>
                  <a:gd name="T33" fmla="*/ 2 h 27"/>
                  <a:gd name="T34" fmla="*/ 53 w 57"/>
                  <a:gd name="T35" fmla="*/ 2 h 27"/>
                  <a:gd name="T36" fmla="*/ 56 w 57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7"/>
                  <a:gd name="T58" fmla="*/ 0 h 27"/>
                  <a:gd name="T59" fmla="*/ 57 w 57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7" h="27">
                    <a:moveTo>
                      <a:pt x="0" y="4"/>
                    </a:moveTo>
                    <a:lnTo>
                      <a:pt x="3" y="6"/>
                    </a:lnTo>
                    <a:lnTo>
                      <a:pt x="7" y="10"/>
                    </a:lnTo>
                    <a:lnTo>
                      <a:pt x="10" y="14"/>
                    </a:lnTo>
                    <a:lnTo>
                      <a:pt x="14" y="20"/>
                    </a:lnTo>
                    <a:lnTo>
                      <a:pt x="18" y="22"/>
                    </a:lnTo>
                    <a:lnTo>
                      <a:pt x="21" y="24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31" y="22"/>
                    </a:lnTo>
                    <a:lnTo>
                      <a:pt x="35" y="20"/>
                    </a:lnTo>
                    <a:lnTo>
                      <a:pt x="37" y="18"/>
                    </a:lnTo>
                    <a:lnTo>
                      <a:pt x="40" y="14"/>
                    </a:lnTo>
                    <a:lnTo>
                      <a:pt x="42" y="12"/>
                    </a:lnTo>
                    <a:lnTo>
                      <a:pt x="45" y="8"/>
                    </a:lnTo>
                    <a:lnTo>
                      <a:pt x="47" y="6"/>
                    </a:lnTo>
                    <a:lnTo>
                      <a:pt x="49" y="2"/>
                    </a:lnTo>
                    <a:lnTo>
                      <a:pt x="53" y="2"/>
                    </a:lnTo>
                    <a:lnTo>
                      <a:pt x="56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54" name="Freeform 330"/>
            <p:cNvSpPr>
              <a:spLocks/>
            </p:cNvSpPr>
            <p:nvPr/>
          </p:nvSpPr>
          <p:spPr bwMode="auto">
            <a:xfrm>
              <a:off x="1553" y="1658"/>
              <a:ext cx="185" cy="191"/>
            </a:xfrm>
            <a:custGeom>
              <a:avLst/>
              <a:gdLst>
                <a:gd name="T0" fmla="*/ 99 w 185"/>
                <a:gd name="T1" fmla="*/ 20 h 191"/>
                <a:gd name="T2" fmla="*/ 107 w 185"/>
                <a:gd name="T3" fmla="*/ 14 h 191"/>
                <a:gd name="T4" fmla="*/ 113 w 185"/>
                <a:gd name="T5" fmla="*/ 8 h 191"/>
                <a:gd name="T6" fmla="*/ 121 w 185"/>
                <a:gd name="T7" fmla="*/ 2 h 191"/>
                <a:gd name="T8" fmla="*/ 128 w 185"/>
                <a:gd name="T9" fmla="*/ 1 h 191"/>
                <a:gd name="T10" fmla="*/ 136 w 185"/>
                <a:gd name="T11" fmla="*/ 1 h 191"/>
                <a:gd name="T12" fmla="*/ 146 w 185"/>
                <a:gd name="T13" fmla="*/ 2 h 191"/>
                <a:gd name="T14" fmla="*/ 154 w 185"/>
                <a:gd name="T15" fmla="*/ 5 h 191"/>
                <a:gd name="T16" fmla="*/ 163 w 185"/>
                <a:gd name="T17" fmla="*/ 10 h 191"/>
                <a:gd name="T18" fmla="*/ 169 w 185"/>
                <a:gd name="T19" fmla="*/ 17 h 191"/>
                <a:gd name="T20" fmla="*/ 175 w 185"/>
                <a:gd name="T21" fmla="*/ 26 h 191"/>
                <a:gd name="T22" fmla="*/ 180 w 185"/>
                <a:gd name="T23" fmla="*/ 36 h 191"/>
                <a:gd name="T24" fmla="*/ 182 w 185"/>
                <a:gd name="T25" fmla="*/ 45 h 191"/>
                <a:gd name="T26" fmla="*/ 184 w 185"/>
                <a:gd name="T27" fmla="*/ 57 h 191"/>
                <a:gd name="T28" fmla="*/ 184 w 185"/>
                <a:gd name="T29" fmla="*/ 69 h 191"/>
                <a:gd name="T30" fmla="*/ 182 w 185"/>
                <a:gd name="T31" fmla="*/ 84 h 191"/>
                <a:gd name="T32" fmla="*/ 180 w 185"/>
                <a:gd name="T33" fmla="*/ 96 h 191"/>
                <a:gd name="T34" fmla="*/ 176 w 185"/>
                <a:gd name="T35" fmla="*/ 107 h 191"/>
                <a:gd name="T36" fmla="*/ 173 w 185"/>
                <a:gd name="T37" fmla="*/ 117 h 191"/>
                <a:gd name="T38" fmla="*/ 168 w 185"/>
                <a:gd name="T39" fmla="*/ 129 h 191"/>
                <a:gd name="T40" fmla="*/ 162 w 185"/>
                <a:gd name="T41" fmla="*/ 139 h 191"/>
                <a:gd name="T42" fmla="*/ 154 w 185"/>
                <a:gd name="T43" fmla="*/ 148 h 191"/>
                <a:gd name="T44" fmla="*/ 145 w 185"/>
                <a:gd name="T45" fmla="*/ 161 h 191"/>
                <a:gd name="T46" fmla="*/ 135 w 185"/>
                <a:gd name="T47" fmla="*/ 173 h 191"/>
                <a:gd name="T48" fmla="*/ 119 w 185"/>
                <a:gd name="T49" fmla="*/ 184 h 191"/>
                <a:gd name="T50" fmla="*/ 104 w 185"/>
                <a:gd name="T51" fmla="*/ 190 h 191"/>
                <a:gd name="T52" fmla="*/ 94 w 185"/>
                <a:gd name="T53" fmla="*/ 188 h 191"/>
                <a:gd name="T54" fmla="*/ 84 w 185"/>
                <a:gd name="T55" fmla="*/ 185 h 191"/>
                <a:gd name="T56" fmla="*/ 73 w 185"/>
                <a:gd name="T57" fmla="*/ 187 h 191"/>
                <a:gd name="T58" fmla="*/ 64 w 185"/>
                <a:gd name="T59" fmla="*/ 185 h 191"/>
                <a:gd name="T60" fmla="*/ 55 w 185"/>
                <a:gd name="T61" fmla="*/ 181 h 191"/>
                <a:gd name="T62" fmla="*/ 37 w 185"/>
                <a:gd name="T63" fmla="*/ 157 h 191"/>
                <a:gd name="T64" fmla="*/ 27 w 185"/>
                <a:gd name="T65" fmla="*/ 145 h 191"/>
                <a:gd name="T66" fmla="*/ 21 w 185"/>
                <a:gd name="T67" fmla="*/ 136 h 191"/>
                <a:gd name="T68" fmla="*/ 14 w 185"/>
                <a:gd name="T69" fmla="*/ 125 h 191"/>
                <a:gd name="T70" fmla="*/ 8 w 185"/>
                <a:gd name="T71" fmla="*/ 113 h 191"/>
                <a:gd name="T72" fmla="*/ 4 w 185"/>
                <a:gd name="T73" fmla="*/ 103 h 191"/>
                <a:gd name="T74" fmla="*/ 1 w 185"/>
                <a:gd name="T75" fmla="*/ 90 h 191"/>
                <a:gd name="T76" fmla="*/ 0 w 185"/>
                <a:gd name="T77" fmla="*/ 78 h 191"/>
                <a:gd name="T78" fmla="*/ 0 w 185"/>
                <a:gd name="T79" fmla="*/ 66 h 191"/>
                <a:gd name="T80" fmla="*/ 1 w 185"/>
                <a:gd name="T81" fmla="*/ 54 h 191"/>
                <a:gd name="T82" fmla="*/ 3 w 185"/>
                <a:gd name="T83" fmla="*/ 42 h 191"/>
                <a:gd name="T84" fmla="*/ 7 w 185"/>
                <a:gd name="T85" fmla="*/ 33 h 191"/>
                <a:gd name="T86" fmla="*/ 13 w 185"/>
                <a:gd name="T87" fmla="*/ 24 h 191"/>
                <a:gd name="T88" fmla="*/ 20 w 185"/>
                <a:gd name="T89" fmla="*/ 16 h 191"/>
                <a:gd name="T90" fmla="*/ 30 w 185"/>
                <a:gd name="T91" fmla="*/ 8 h 191"/>
                <a:gd name="T92" fmla="*/ 41 w 185"/>
                <a:gd name="T93" fmla="*/ 2 h 191"/>
                <a:gd name="T94" fmla="*/ 49 w 185"/>
                <a:gd name="T95" fmla="*/ 1 h 191"/>
                <a:gd name="T96" fmla="*/ 60 w 185"/>
                <a:gd name="T97" fmla="*/ 1 h 191"/>
                <a:gd name="T98" fmla="*/ 67 w 185"/>
                <a:gd name="T99" fmla="*/ 4 h 191"/>
                <a:gd name="T100" fmla="*/ 75 w 185"/>
                <a:gd name="T101" fmla="*/ 8 h 191"/>
                <a:gd name="T102" fmla="*/ 81 w 185"/>
                <a:gd name="T103" fmla="*/ 14 h 191"/>
                <a:gd name="T104" fmla="*/ 88 w 185"/>
                <a:gd name="T105" fmla="*/ 20 h 19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91"/>
                <a:gd name="T161" fmla="*/ 185 w 185"/>
                <a:gd name="T162" fmla="*/ 191 h 19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91">
                  <a:moveTo>
                    <a:pt x="93" y="21"/>
                  </a:moveTo>
                  <a:lnTo>
                    <a:pt x="99" y="20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1" y="12"/>
                  </a:lnTo>
                  <a:lnTo>
                    <a:pt x="113" y="8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6" y="2"/>
                  </a:lnTo>
                  <a:lnTo>
                    <a:pt x="151" y="4"/>
                  </a:lnTo>
                  <a:lnTo>
                    <a:pt x="154" y="5"/>
                  </a:lnTo>
                  <a:lnTo>
                    <a:pt x="158" y="8"/>
                  </a:lnTo>
                  <a:lnTo>
                    <a:pt x="163" y="10"/>
                  </a:lnTo>
                  <a:lnTo>
                    <a:pt x="167" y="13"/>
                  </a:lnTo>
                  <a:lnTo>
                    <a:pt x="169" y="17"/>
                  </a:lnTo>
                  <a:lnTo>
                    <a:pt x="173" y="21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6"/>
                  </a:lnTo>
                  <a:lnTo>
                    <a:pt x="181" y="40"/>
                  </a:lnTo>
                  <a:lnTo>
                    <a:pt x="182" y="45"/>
                  </a:lnTo>
                  <a:lnTo>
                    <a:pt x="184" y="50"/>
                  </a:lnTo>
                  <a:lnTo>
                    <a:pt x="184" y="57"/>
                  </a:lnTo>
                  <a:lnTo>
                    <a:pt x="184" y="61"/>
                  </a:lnTo>
                  <a:lnTo>
                    <a:pt x="184" y="69"/>
                  </a:lnTo>
                  <a:lnTo>
                    <a:pt x="184" y="77"/>
                  </a:lnTo>
                  <a:lnTo>
                    <a:pt x="182" y="84"/>
                  </a:lnTo>
                  <a:lnTo>
                    <a:pt x="181" y="90"/>
                  </a:lnTo>
                  <a:lnTo>
                    <a:pt x="180" y="96"/>
                  </a:lnTo>
                  <a:lnTo>
                    <a:pt x="179" y="101"/>
                  </a:lnTo>
                  <a:lnTo>
                    <a:pt x="176" y="107"/>
                  </a:lnTo>
                  <a:lnTo>
                    <a:pt x="175" y="112"/>
                  </a:lnTo>
                  <a:lnTo>
                    <a:pt x="173" y="117"/>
                  </a:lnTo>
                  <a:lnTo>
                    <a:pt x="170" y="124"/>
                  </a:lnTo>
                  <a:lnTo>
                    <a:pt x="168" y="129"/>
                  </a:lnTo>
                  <a:lnTo>
                    <a:pt x="164" y="135"/>
                  </a:lnTo>
                  <a:lnTo>
                    <a:pt x="162" y="139"/>
                  </a:lnTo>
                  <a:lnTo>
                    <a:pt x="158" y="143"/>
                  </a:lnTo>
                  <a:lnTo>
                    <a:pt x="154" y="148"/>
                  </a:lnTo>
                  <a:lnTo>
                    <a:pt x="150" y="155"/>
                  </a:lnTo>
                  <a:lnTo>
                    <a:pt x="145" y="161"/>
                  </a:lnTo>
                  <a:lnTo>
                    <a:pt x="141" y="167"/>
                  </a:lnTo>
                  <a:lnTo>
                    <a:pt x="135" y="173"/>
                  </a:lnTo>
                  <a:lnTo>
                    <a:pt x="129" y="179"/>
                  </a:lnTo>
                  <a:lnTo>
                    <a:pt x="119" y="184"/>
                  </a:lnTo>
                  <a:lnTo>
                    <a:pt x="111" y="188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4" y="188"/>
                  </a:lnTo>
                  <a:lnTo>
                    <a:pt x="89" y="187"/>
                  </a:lnTo>
                  <a:lnTo>
                    <a:pt x="84" y="185"/>
                  </a:lnTo>
                  <a:lnTo>
                    <a:pt x="81" y="185"/>
                  </a:lnTo>
                  <a:lnTo>
                    <a:pt x="73" y="187"/>
                  </a:lnTo>
                  <a:lnTo>
                    <a:pt x="67" y="187"/>
                  </a:lnTo>
                  <a:lnTo>
                    <a:pt x="64" y="185"/>
                  </a:lnTo>
                  <a:lnTo>
                    <a:pt x="58" y="183"/>
                  </a:lnTo>
                  <a:lnTo>
                    <a:pt x="55" y="181"/>
                  </a:lnTo>
                  <a:lnTo>
                    <a:pt x="49" y="175"/>
                  </a:lnTo>
                  <a:lnTo>
                    <a:pt x="37" y="157"/>
                  </a:lnTo>
                  <a:lnTo>
                    <a:pt x="32" y="151"/>
                  </a:lnTo>
                  <a:lnTo>
                    <a:pt x="27" y="145"/>
                  </a:lnTo>
                  <a:lnTo>
                    <a:pt x="25" y="140"/>
                  </a:lnTo>
                  <a:lnTo>
                    <a:pt x="21" y="136"/>
                  </a:lnTo>
                  <a:lnTo>
                    <a:pt x="18" y="131"/>
                  </a:lnTo>
                  <a:lnTo>
                    <a:pt x="14" y="125"/>
                  </a:lnTo>
                  <a:lnTo>
                    <a:pt x="10" y="119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3"/>
                  </a:lnTo>
                  <a:lnTo>
                    <a:pt x="2" y="96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8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8"/>
                  </a:lnTo>
                  <a:lnTo>
                    <a:pt x="13" y="24"/>
                  </a:lnTo>
                  <a:lnTo>
                    <a:pt x="18" y="18"/>
                  </a:lnTo>
                  <a:lnTo>
                    <a:pt x="20" y="16"/>
                  </a:lnTo>
                  <a:lnTo>
                    <a:pt x="25" y="12"/>
                  </a:lnTo>
                  <a:lnTo>
                    <a:pt x="30" y="8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71" y="5"/>
                  </a:lnTo>
                  <a:lnTo>
                    <a:pt x="75" y="8"/>
                  </a:lnTo>
                  <a:lnTo>
                    <a:pt x="77" y="12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8" y="20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55" name="Freeform 331"/>
            <p:cNvSpPr>
              <a:spLocks/>
            </p:cNvSpPr>
            <p:nvPr/>
          </p:nvSpPr>
          <p:spPr bwMode="auto">
            <a:xfrm>
              <a:off x="1557" y="1666"/>
              <a:ext cx="171" cy="174"/>
            </a:xfrm>
            <a:custGeom>
              <a:avLst/>
              <a:gdLst>
                <a:gd name="T0" fmla="*/ 91 w 171"/>
                <a:gd name="T1" fmla="*/ 17 h 174"/>
                <a:gd name="T2" fmla="*/ 98 w 171"/>
                <a:gd name="T3" fmla="*/ 13 h 174"/>
                <a:gd name="T4" fmla="*/ 104 w 171"/>
                <a:gd name="T5" fmla="*/ 6 h 174"/>
                <a:gd name="T6" fmla="*/ 112 w 171"/>
                <a:gd name="T7" fmla="*/ 2 h 174"/>
                <a:gd name="T8" fmla="*/ 118 w 171"/>
                <a:gd name="T9" fmla="*/ 0 h 174"/>
                <a:gd name="T10" fmla="*/ 126 w 171"/>
                <a:gd name="T11" fmla="*/ 0 h 174"/>
                <a:gd name="T12" fmla="*/ 135 w 171"/>
                <a:gd name="T13" fmla="*/ 1 h 174"/>
                <a:gd name="T14" fmla="*/ 143 w 171"/>
                <a:gd name="T15" fmla="*/ 3 h 174"/>
                <a:gd name="T16" fmla="*/ 151 w 171"/>
                <a:gd name="T17" fmla="*/ 9 h 174"/>
                <a:gd name="T18" fmla="*/ 156 w 171"/>
                <a:gd name="T19" fmla="*/ 14 h 174"/>
                <a:gd name="T20" fmla="*/ 161 w 171"/>
                <a:gd name="T21" fmla="*/ 22 h 174"/>
                <a:gd name="T22" fmla="*/ 166 w 171"/>
                <a:gd name="T23" fmla="*/ 31 h 174"/>
                <a:gd name="T24" fmla="*/ 168 w 171"/>
                <a:gd name="T25" fmla="*/ 42 h 174"/>
                <a:gd name="T26" fmla="*/ 170 w 171"/>
                <a:gd name="T27" fmla="*/ 51 h 174"/>
                <a:gd name="T28" fmla="*/ 170 w 171"/>
                <a:gd name="T29" fmla="*/ 63 h 174"/>
                <a:gd name="T30" fmla="*/ 168 w 171"/>
                <a:gd name="T31" fmla="*/ 75 h 174"/>
                <a:gd name="T32" fmla="*/ 166 w 171"/>
                <a:gd name="T33" fmla="*/ 87 h 174"/>
                <a:gd name="T34" fmla="*/ 162 w 171"/>
                <a:gd name="T35" fmla="*/ 98 h 174"/>
                <a:gd name="T36" fmla="*/ 159 w 171"/>
                <a:gd name="T37" fmla="*/ 107 h 174"/>
                <a:gd name="T38" fmla="*/ 155 w 171"/>
                <a:gd name="T39" fmla="*/ 118 h 174"/>
                <a:gd name="T40" fmla="*/ 149 w 171"/>
                <a:gd name="T41" fmla="*/ 127 h 174"/>
                <a:gd name="T42" fmla="*/ 142 w 171"/>
                <a:gd name="T43" fmla="*/ 135 h 174"/>
                <a:gd name="T44" fmla="*/ 133 w 171"/>
                <a:gd name="T45" fmla="*/ 147 h 174"/>
                <a:gd name="T46" fmla="*/ 126 w 171"/>
                <a:gd name="T47" fmla="*/ 158 h 174"/>
                <a:gd name="T48" fmla="*/ 110 w 171"/>
                <a:gd name="T49" fmla="*/ 169 h 174"/>
                <a:gd name="T50" fmla="*/ 96 w 171"/>
                <a:gd name="T51" fmla="*/ 173 h 174"/>
                <a:gd name="T52" fmla="*/ 86 w 171"/>
                <a:gd name="T53" fmla="*/ 173 h 174"/>
                <a:gd name="T54" fmla="*/ 78 w 171"/>
                <a:gd name="T55" fmla="*/ 170 h 174"/>
                <a:gd name="T56" fmla="*/ 68 w 171"/>
                <a:gd name="T57" fmla="*/ 171 h 174"/>
                <a:gd name="T58" fmla="*/ 59 w 171"/>
                <a:gd name="T59" fmla="*/ 170 h 174"/>
                <a:gd name="T60" fmla="*/ 50 w 171"/>
                <a:gd name="T61" fmla="*/ 166 h 174"/>
                <a:gd name="T62" fmla="*/ 34 w 171"/>
                <a:gd name="T63" fmla="*/ 145 h 174"/>
                <a:gd name="T64" fmla="*/ 25 w 171"/>
                <a:gd name="T65" fmla="*/ 133 h 174"/>
                <a:gd name="T66" fmla="*/ 20 w 171"/>
                <a:gd name="T67" fmla="*/ 125 h 174"/>
                <a:gd name="T68" fmla="*/ 14 w 171"/>
                <a:gd name="T69" fmla="*/ 114 h 174"/>
                <a:gd name="T70" fmla="*/ 8 w 171"/>
                <a:gd name="T71" fmla="*/ 103 h 174"/>
                <a:gd name="T72" fmla="*/ 3 w 171"/>
                <a:gd name="T73" fmla="*/ 93 h 174"/>
                <a:gd name="T74" fmla="*/ 1 w 171"/>
                <a:gd name="T75" fmla="*/ 82 h 174"/>
                <a:gd name="T76" fmla="*/ 0 w 171"/>
                <a:gd name="T77" fmla="*/ 71 h 174"/>
                <a:gd name="T78" fmla="*/ 0 w 171"/>
                <a:gd name="T79" fmla="*/ 61 h 174"/>
                <a:gd name="T80" fmla="*/ 1 w 171"/>
                <a:gd name="T81" fmla="*/ 49 h 174"/>
                <a:gd name="T82" fmla="*/ 3 w 171"/>
                <a:gd name="T83" fmla="*/ 39 h 174"/>
                <a:gd name="T84" fmla="*/ 7 w 171"/>
                <a:gd name="T85" fmla="*/ 29 h 174"/>
                <a:gd name="T86" fmla="*/ 13 w 171"/>
                <a:gd name="T87" fmla="*/ 21 h 174"/>
                <a:gd name="T88" fmla="*/ 19 w 171"/>
                <a:gd name="T89" fmla="*/ 13 h 174"/>
                <a:gd name="T90" fmla="*/ 27 w 171"/>
                <a:gd name="T91" fmla="*/ 6 h 174"/>
                <a:gd name="T92" fmla="*/ 38 w 171"/>
                <a:gd name="T93" fmla="*/ 2 h 174"/>
                <a:gd name="T94" fmla="*/ 45 w 171"/>
                <a:gd name="T95" fmla="*/ 0 h 174"/>
                <a:gd name="T96" fmla="*/ 55 w 171"/>
                <a:gd name="T97" fmla="*/ 0 h 174"/>
                <a:gd name="T98" fmla="*/ 62 w 171"/>
                <a:gd name="T99" fmla="*/ 2 h 174"/>
                <a:gd name="T100" fmla="*/ 68 w 171"/>
                <a:gd name="T101" fmla="*/ 6 h 174"/>
                <a:gd name="T102" fmla="*/ 74 w 171"/>
                <a:gd name="T103" fmla="*/ 13 h 174"/>
                <a:gd name="T104" fmla="*/ 80 w 171"/>
                <a:gd name="T105" fmla="*/ 15 h 17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4"/>
                <a:gd name="T161" fmla="*/ 171 w 171"/>
                <a:gd name="T162" fmla="*/ 174 h 17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4">
                  <a:moveTo>
                    <a:pt x="86" y="18"/>
                  </a:moveTo>
                  <a:lnTo>
                    <a:pt x="91" y="17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3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7"/>
                  </a:lnTo>
                  <a:lnTo>
                    <a:pt x="166" y="31"/>
                  </a:lnTo>
                  <a:lnTo>
                    <a:pt x="167" y="35"/>
                  </a:lnTo>
                  <a:lnTo>
                    <a:pt x="168" y="42"/>
                  </a:lnTo>
                  <a:lnTo>
                    <a:pt x="168" y="45"/>
                  </a:lnTo>
                  <a:lnTo>
                    <a:pt x="170" y="51"/>
                  </a:lnTo>
                  <a:lnTo>
                    <a:pt x="170" y="55"/>
                  </a:lnTo>
                  <a:lnTo>
                    <a:pt x="170" y="63"/>
                  </a:lnTo>
                  <a:lnTo>
                    <a:pt x="168" y="71"/>
                  </a:lnTo>
                  <a:lnTo>
                    <a:pt x="168" y="75"/>
                  </a:lnTo>
                  <a:lnTo>
                    <a:pt x="167" y="82"/>
                  </a:lnTo>
                  <a:lnTo>
                    <a:pt x="166" y="87"/>
                  </a:lnTo>
                  <a:lnTo>
                    <a:pt x="165" y="93"/>
                  </a:lnTo>
                  <a:lnTo>
                    <a:pt x="162" y="98"/>
                  </a:lnTo>
                  <a:lnTo>
                    <a:pt x="161" y="102"/>
                  </a:lnTo>
                  <a:lnTo>
                    <a:pt x="159" y="107"/>
                  </a:lnTo>
                  <a:lnTo>
                    <a:pt x="156" y="113"/>
                  </a:lnTo>
                  <a:lnTo>
                    <a:pt x="155" y="118"/>
                  </a:lnTo>
                  <a:lnTo>
                    <a:pt x="153" y="123"/>
                  </a:lnTo>
                  <a:lnTo>
                    <a:pt x="149" y="127"/>
                  </a:lnTo>
                  <a:lnTo>
                    <a:pt x="147" y="130"/>
                  </a:lnTo>
                  <a:lnTo>
                    <a:pt x="142" y="135"/>
                  </a:lnTo>
                  <a:lnTo>
                    <a:pt x="138" y="142"/>
                  </a:lnTo>
                  <a:lnTo>
                    <a:pt x="133" y="147"/>
                  </a:lnTo>
                  <a:lnTo>
                    <a:pt x="130" y="153"/>
                  </a:lnTo>
                  <a:lnTo>
                    <a:pt x="126" y="158"/>
                  </a:lnTo>
                  <a:lnTo>
                    <a:pt x="119" y="163"/>
                  </a:lnTo>
                  <a:lnTo>
                    <a:pt x="110" y="169"/>
                  </a:lnTo>
                  <a:lnTo>
                    <a:pt x="102" y="173"/>
                  </a:lnTo>
                  <a:lnTo>
                    <a:pt x="96" y="173"/>
                  </a:lnTo>
                  <a:lnTo>
                    <a:pt x="91" y="173"/>
                  </a:lnTo>
                  <a:lnTo>
                    <a:pt x="86" y="173"/>
                  </a:lnTo>
                  <a:lnTo>
                    <a:pt x="81" y="171"/>
                  </a:lnTo>
                  <a:lnTo>
                    <a:pt x="78" y="170"/>
                  </a:lnTo>
                  <a:lnTo>
                    <a:pt x="73" y="170"/>
                  </a:lnTo>
                  <a:lnTo>
                    <a:pt x="68" y="171"/>
                  </a:lnTo>
                  <a:lnTo>
                    <a:pt x="62" y="171"/>
                  </a:lnTo>
                  <a:lnTo>
                    <a:pt x="59" y="170"/>
                  </a:lnTo>
                  <a:lnTo>
                    <a:pt x="53" y="167"/>
                  </a:lnTo>
                  <a:lnTo>
                    <a:pt x="50" y="166"/>
                  </a:lnTo>
                  <a:lnTo>
                    <a:pt x="44" y="159"/>
                  </a:lnTo>
                  <a:lnTo>
                    <a:pt x="34" y="145"/>
                  </a:lnTo>
                  <a:lnTo>
                    <a:pt x="30" y="138"/>
                  </a:lnTo>
                  <a:lnTo>
                    <a:pt x="25" y="133"/>
                  </a:lnTo>
                  <a:lnTo>
                    <a:pt x="22" y="129"/>
                  </a:lnTo>
                  <a:lnTo>
                    <a:pt x="20" y="125"/>
                  </a:lnTo>
                  <a:lnTo>
                    <a:pt x="16" y="119"/>
                  </a:lnTo>
                  <a:lnTo>
                    <a:pt x="14" y="114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9"/>
                  </a:lnTo>
                  <a:lnTo>
                    <a:pt x="3" y="93"/>
                  </a:lnTo>
                  <a:lnTo>
                    <a:pt x="2" y="87"/>
                  </a:lnTo>
                  <a:lnTo>
                    <a:pt x="1" y="82"/>
                  </a:lnTo>
                  <a:lnTo>
                    <a:pt x="0" y="77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5"/>
                  </a:lnTo>
                  <a:lnTo>
                    <a:pt x="1" y="49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5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56" name="Group 332"/>
            <p:cNvGrpSpPr>
              <a:grpSpLocks/>
            </p:cNvGrpSpPr>
            <p:nvPr/>
          </p:nvGrpSpPr>
          <p:grpSpPr bwMode="auto">
            <a:xfrm>
              <a:off x="1566" y="1666"/>
              <a:ext cx="155" cy="143"/>
              <a:chOff x="1566" y="1666"/>
              <a:chExt cx="155" cy="143"/>
            </a:xfrm>
          </p:grpSpPr>
          <p:sp>
            <p:nvSpPr>
              <p:cNvPr id="18722" name="Oval 333"/>
              <p:cNvSpPr>
                <a:spLocks noChangeArrowheads="1"/>
              </p:cNvSpPr>
              <p:nvPr/>
            </p:nvSpPr>
            <p:spPr bwMode="auto">
              <a:xfrm>
                <a:off x="1643" y="1666"/>
                <a:ext cx="78" cy="118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23" name="Oval 334"/>
              <p:cNvSpPr>
                <a:spLocks noChangeArrowheads="1"/>
              </p:cNvSpPr>
              <p:nvPr/>
            </p:nvSpPr>
            <p:spPr bwMode="auto">
              <a:xfrm>
                <a:off x="1566" y="1676"/>
                <a:ext cx="91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57" name="Group 335"/>
            <p:cNvGrpSpPr>
              <a:grpSpLocks/>
            </p:cNvGrpSpPr>
            <p:nvPr/>
          </p:nvGrpSpPr>
          <p:grpSpPr bwMode="auto">
            <a:xfrm>
              <a:off x="1672" y="1666"/>
              <a:ext cx="35" cy="37"/>
              <a:chOff x="1672" y="1666"/>
              <a:chExt cx="35" cy="37"/>
            </a:xfrm>
          </p:grpSpPr>
          <p:sp>
            <p:nvSpPr>
              <p:cNvPr id="18719" name="Oval 336"/>
              <p:cNvSpPr>
                <a:spLocks noChangeArrowheads="1"/>
              </p:cNvSpPr>
              <p:nvPr/>
            </p:nvSpPr>
            <p:spPr bwMode="auto">
              <a:xfrm>
                <a:off x="1672" y="1666"/>
                <a:ext cx="35" cy="37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20" name="Oval 337"/>
              <p:cNvSpPr>
                <a:spLocks noChangeArrowheads="1"/>
              </p:cNvSpPr>
              <p:nvPr/>
            </p:nvSpPr>
            <p:spPr bwMode="auto">
              <a:xfrm>
                <a:off x="1689" y="1666"/>
                <a:ext cx="18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21" name="Oval 338"/>
              <p:cNvSpPr>
                <a:spLocks noChangeArrowheads="1"/>
              </p:cNvSpPr>
              <p:nvPr/>
            </p:nvSpPr>
            <p:spPr bwMode="auto">
              <a:xfrm>
                <a:off x="1685" y="1666"/>
                <a:ext cx="19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58" name="Group 339"/>
            <p:cNvGrpSpPr>
              <a:grpSpLocks/>
            </p:cNvGrpSpPr>
            <p:nvPr/>
          </p:nvGrpSpPr>
          <p:grpSpPr bwMode="auto">
            <a:xfrm>
              <a:off x="1580" y="1617"/>
              <a:ext cx="68" cy="38"/>
              <a:chOff x="1580" y="1617"/>
              <a:chExt cx="68" cy="38"/>
            </a:xfrm>
          </p:grpSpPr>
          <p:sp>
            <p:nvSpPr>
              <p:cNvPr id="18717" name="Freeform 340"/>
              <p:cNvSpPr>
                <a:spLocks/>
              </p:cNvSpPr>
              <p:nvPr/>
            </p:nvSpPr>
            <p:spPr bwMode="auto">
              <a:xfrm>
                <a:off x="1580" y="1617"/>
                <a:ext cx="68" cy="35"/>
              </a:xfrm>
              <a:custGeom>
                <a:avLst/>
                <a:gdLst>
                  <a:gd name="T0" fmla="*/ 0 w 68"/>
                  <a:gd name="T1" fmla="*/ 24 h 35"/>
                  <a:gd name="T2" fmla="*/ 3 w 68"/>
                  <a:gd name="T3" fmla="*/ 19 h 35"/>
                  <a:gd name="T4" fmla="*/ 5 w 68"/>
                  <a:gd name="T5" fmla="*/ 18 h 35"/>
                  <a:gd name="T6" fmla="*/ 8 w 68"/>
                  <a:gd name="T7" fmla="*/ 17 h 35"/>
                  <a:gd name="T8" fmla="*/ 11 w 68"/>
                  <a:gd name="T9" fmla="*/ 17 h 35"/>
                  <a:gd name="T10" fmla="*/ 15 w 68"/>
                  <a:gd name="T11" fmla="*/ 17 h 35"/>
                  <a:gd name="T12" fmla="*/ 17 w 68"/>
                  <a:gd name="T13" fmla="*/ 17 h 35"/>
                  <a:gd name="T14" fmla="*/ 20 w 68"/>
                  <a:gd name="T15" fmla="*/ 19 h 35"/>
                  <a:gd name="T16" fmla="*/ 22 w 68"/>
                  <a:gd name="T17" fmla="*/ 24 h 35"/>
                  <a:gd name="T18" fmla="*/ 26 w 68"/>
                  <a:gd name="T19" fmla="*/ 26 h 35"/>
                  <a:gd name="T20" fmla="*/ 28 w 68"/>
                  <a:gd name="T21" fmla="*/ 31 h 35"/>
                  <a:gd name="T22" fmla="*/ 33 w 68"/>
                  <a:gd name="T23" fmla="*/ 31 h 35"/>
                  <a:gd name="T24" fmla="*/ 35 w 68"/>
                  <a:gd name="T25" fmla="*/ 34 h 35"/>
                  <a:gd name="T26" fmla="*/ 39 w 68"/>
                  <a:gd name="T27" fmla="*/ 34 h 35"/>
                  <a:gd name="T28" fmla="*/ 44 w 68"/>
                  <a:gd name="T29" fmla="*/ 34 h 35"/>
                  <a:gd name="T30" fmla="*/ 50 w 68"/>
                  <a:gd name="T31" fmla="*/ 34 h 35"/>
                  <a:gd name="T32" fmla="*/ 53 w 68"/>
                  <a:gd name="T33" fmla="*/ 34 h 35"/>
                  <a:gd name="T34" fmla="*/ 58 w 68"/>
                  <a:gd name="T35" fmla="*/ 32 h 35"/>
                  <a:gd name="T36" fmla="*/ 62 w 68"/>
                  <a:gd name="T37" fmla="*/ 31 h 35"/>
                  <a:gd name="T38" fmla="*/ 64 w 68"/>
                  <a:gd name="T39" fmla="*/ 31 h 35"/>
                  <a:gd name="T40" fmla="*/ 67 w 68"/>
                  <a:gd name="T41" fmla="*/ 31 h 35"/>
                  <a:gd name="T42" fmla="*/ 64 w 68"/>
                  <a:gd name="T43" fmla="*/ 19 h 35"/>
                  <a:gd name="T44" fmla="*/ 63 w 68"/>
                  <a:gd name="T45" fmla="*/ 15 h 35"/>
                  <a:gd name="T46" fmla="*/ 62 w 68"/>
                  <a:gd name="T47" fmla="*/ 11 h 35"/>
                  <a:gd name="T48" fmla="*/ 61 w 68"/>
                  <a:gd name="T49" fmla="*/ 8 h 35"/>
                  <a:gd name="T50" fmla="*/ 57 w 68"/>
                  <a:gd name="T51" fmla="*/ 5 h 35"/>
                  <a:gd name="T52" fmla="*/ 53 w 68"/>
                  <a:gd name="T53" fmla="*/ 2 h 35"/>
                  <a:gd name="T54" fmla="*/ 50 w 68"/>
                  <a:gd name="T55" fmla="*/ 1 h 35"/>
                  <a:gd name="T56" fmla="*/ 41 w 68"/>
                  <a:gd name="T57" fmla="*/ 0 h 35"/>
                  <a:gd name="T58" fmla="*/ 35 w 68"/>
                  <a:gd name="T59" fmla="*/ 0 h 35"/>
                  <a:gd name="T60" fmla="*/ 28 w 68"/>
                  <a:gd name="T61" fmla="*/ 1 h 35"/>
                  <a:gd name="T62" fmla="*/ 25 w 68"/>
                  <a:gd name="T63" fmla="*/ 2 h 35"/>
                  <a:gd name="T64" fmla="*/ 19 w 68"/>
                  <a:gd name="T65" fmla="*/ 4 h 35"/>
                  <a:gd name="T66" fmla="*/ 15 w 68"/>
                  <a:gd name="T67" fmla="*/ 7 h 35"/>
                  <a:gd name="T68" fmla="*/ 10 w 68"/>
                  <a:gd name="T69" fmla="*/ 9 h 35"/>
                  <a:gd name="T70" fmla="*/ 7 w 68"/>
                  <a:gd name="T71" fmla="*/ 12 h 35"/>
                  <a:gd name="T72" fmla="*/ 4 w 68"/>
                  <a:gd name="T73" fmla="*/ 17 h 35"/>
                  <a:gd name="T74" fmla="*/ 0 w 68"/>
                  <a:gd name="T75" fmla="*/ 24 h 3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5"/>
                  <a:gd name="T116" fmla="*/ 68 w 68"/>
                  <a:gd name="T117" fmla="*/ 35 h 3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5">
                    <a:moveTo>
                      <a:pt x="0" y="24"/>
                    </a:moveTo>
                    <a:lnTo>
                      <a:pt x="3" y="19"/>
                    </a:lnTo>
                    <a:lnTo>
                      <a:pt x="5" y="18"/>
                    </a:lnTo>
                    <a:lnTo>
                      <a:pt x="8" y="17"/>
                    </a:lnTo>
                    <a:lnTo>
                      <a:pt x="11" y="17"/>
                    </a:lnTo>
                    <a:lnTo>
                      <a:pt x="15" y="17"/>
                    </a:lnTo>
                    <a:lnTo>
                      <a:pt x="17" y="17"/>
                    </a:lnTo>
                    <a:lnTo>
                      <a:pt x="20" y="19"/>
                    </a:lnTo>
                    <a:lnTo>
                      <a:pt x="22" y="24"/>
                    </a:lnTo>
                    <a:lnTo>
                      <a:pt x="26" y="26"/>
                    </a:lnTo>
                    <a:lnTo>
                      <a:pt x="28" y="31"/>
                    </a:lnTo>
                    <a:lnTo>
                      <a:pt x="33" y="31"/>
                    </a:lnTo>
                    <a:lnTo>
                      <a:pt x="35" y="34"/>
                    </a:lnTo>
                    <a:lnTo>
                      <a:pt x="39" y="34"/>
                    </a:lnTo>
                    <a:lnTo>
                      <a:pt x="44" y="34"/>
                    </a:lnTo>
                    <a:lnTo>
                      <a:pt x="50" y="34"/>
                    </a:lnTo>
                    <a:lnTo>
                      <a:pt x="53" y="34"/>
                    </a:lnTo>
                    <a:lnTo>
                      <a:pt x="58" y="32"/>
                    </a:lnTo>
                    <a:lnTo>
                      <a:pt x="62" y="31"/>
                    </a:lnTo>
                    <a:lnTo>
                      <a:pt x="64" y="31"/>
                    </a:lnTo>
                    <a:lnTo>
                      <a:pt x="67" y="31"/>
                    </a:lnTo>
                    <a:lnTo>
                      <a:pt x="64" y="19"/>
                    </a:lnTo>
                    <a:lnTo>
                      <a:pt x="63" y="15"/>
                    </a:lnTo>
                    <a:lnTo>
                      <a:pt x="62" y="11"/>
                    </a:lnTo>
                    <a:lnTo>
                      <a:pt x="61" y="8"/>
                    </a:lnTo>
                    <a:lnTo>
                      <a:pt x="57" y="5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0" y="9"/>
                    </a:lnTo>
                    <a:lnTo>
                      <a:pt x="7" y="12"/>
                    </a:lnTo>
                    <a:lnTo>
                      <a:pt x="4" y="17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18" name="Freeform 341"/>
              <p:cNvSpPr>
                <a:spLocks/>
              </p:cNvSpPr>
              <p:nvPr/>
            </p:nvSpPr>
            <p:spPr bwMode="auto">
              <a:xfrm>
                <a:off x="1580" y="1628"/>
                <a:ext cx="68" cy="27"/>
              </a:xfrm>
              <a:custGeom>
                <a:avLst/>
                <a:gdLst>
                  <a:gd name="T0" fmla="*/ 0 w 68"/>
                  <a:gd name="T1" fmla="*/ 14 h 27"/>
                  <a:gd name="T2" fmla="*/ 3 w 68"/>
                  <a:gd name="T3" fmla="*/ 11 h 27"/>
                  <a:gd name="T4" fmla="*/ 5 w 68"/>
                  <a:gd name="T5" fmla="*/ 9 h 27"/>
                  <a:gd name="T6" fmla="*/ 8 w 68"/>
                  <a:gd name="T7" fmla="*/ 8 h 27"/>
                  <a:gd name="T8" fmla="*/ 11 w 68"/>
                  <a:gd name="T9" fmla="*/ 8 h 27"/>
                  <a:gd name="T10" fmla="*/ 15 w 68"/>
                  <a:gd name="T11" fmla="*/ 8 h 27"/>
                  <a:gd name="T12" fmla="*/ 17 w 68"/>
                  <a:gd name="T13" fmla="*/ 8 h 27"/>
                  <a:gd name="T14" fmla="*/ 20 w 68"/>
                  <a:gd name="T15" fmla="*/ 11 h 27"/>
                  <a:gd name="T16" fmla="*/ 22 w 68"/>
                  <a:gd name="T17" fmla="*/ 14 h 27"/>
                  <a:gd name="T18" fmla="*/ 26 w 68"/>
                  <a:gd name="T19" fmla="*/ 17 h 27"/>
                  <a:gd name="T20" fmla="*/ 27 w 68"/>
                  <a:gd name="T21" fmla="*/ 22 h 27"/>
                  <a:gd name="T22" fmla="*/ 33 w 68"/>
                  <a:gd name="T23" fmla="*/ 22 h 27"/>
                  <a:gd name="T24" fmla="*/ 35 w 68"/>
                  <a:gd name="T25" fmla="*/ 26 h 27"/>
                  <a:gd name="T26" fmla="*/ 39 w 68"/>
                  <a:gd name="T27" fmla="*/ 26 h 27"/>
                  <a:gd name="T28" fmla="*/ 44 w 68"/>
                  <a:gd name="T29" fmla="*/ 26 h 27"/>
                  <a:gd name="T30" fmla="*/ 50 w 68"/>
                  <a:gd name="T31" fmla="*/ 26 h 27"/>
                  <a:gd name="T32" fmla="*/ 53 w 68"/>
                  <a:gd name="T33" fmla="*/ 26 h 27"/>
                  <a:gd name="T34" fmla="*/ 58 w 68"/>
                  <a:gd name="T35" fmla="*/ 24 h 27"/>
                  <a:gd name="T36" fmla="*/ 62 w 68"/>
                  <a:gd name="T37" fmla="*/ 22 h 27"/>
                  <a:gd name="T38" fmla="*/ 64 w 68"/>
                  <a:gd name="T39" fmla="*/ 22 h 27"/>
                  <a:gd name="T40" fmla="*/ 67 w 68"/>
                  <a:gd name="T41" fmla="*/ 22 h 27"/>
                  <a:gd name="T42" fmla="*/ 64 w 68"/>
                  <a:gd name="T43" fmla="*/ 19 h 27"/>
                  <a:gd name="T44" fmla="*/ 62 w 68"/>
                  <a:gd name="T45" fmla="*/ 17 h 27"/>
                  <a:gd name="T46" fmla="*/ 61 w 68"/>
                  <a:gd name="T47" fmla="*/ 14 h 27"/>
                  <a:gd name="T48" fmla="*/ 56 w 68"/>
                  <a:gd name="T49" fmla="*/ 11 h 27"/>
                  <a:gd name="T50" fmla="*/ 52 w 68"/>
                  <a:gd name="T51" fmla="*/ 8 h 27"/>
                  <a:gd name="T52" fmla="*/ 47 w 68"/>
                  <a:gd name="T53" fmla="*/ 4 h 27"/>
                  <a:gd name="T54" fmla="*/ 43 w 68"/>
                  <a:gd name="T55" fmla="*/ 3 h 27"/>
                  <a:gd name="T56" fmla="*/ 39 w 68"/>
                  <a:gd name="T57" fmla="*/ 3 h 27"/>
                  <a:gd name="T58" fmla="*/ 33 w 68"/>
                  <a:gd name="T59" fmla="*/ 1 h 27"/>
                  <a:gd name="T60" fmla="*/ 27 w 68"/>
                  <a:gd name="T61" fmla="*/ 1 h 27"/>
                  <a:gd name="T62" fmla="*/ 21 w 68"/>
                  <a:gd name="T63" fmla="*/ 0 h 27"/>
                  <a:gd name="T64" fmla="*/ 16 w 68"/>
                  <a:gd name="T65" fmla="*/ 1 h 27"/>
                  <a:gd name="T66" fmla="*/ 11 w 68"/>
                  <a:gd name="T67" fmla="*/ 3 h 27"/>
                  <a:gd name="T68" fmla="*/ 8 w 68"/>
                  <a:gd name="T69" fmla="*/ 6 h 27"/>
                  <a:gd name="T70" fmla="*/ 4 w 68"/>
                  <a:gd name="T71" fmla="*/ 8 h 27"/>
                  <a:gd name="T72" fmla="*/ 0 w 68"/>
                  <a:gd name="T73" fmla="*/ 14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7"/>
                  <a:gd name="T113" fmla="*/ 68 w 68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7">
                    <a:moveTo>
                      <a:pt x="0" y="14"/>
                    </a:moveTo>
                    <a:lnTo>
                      <a:pt x="3" y="11"/>
                    </a:lnTo>
                    <a:lnTo>
                      <a:pt x="5" y="9"/>
                    </a:lnTo>
                    <a:lnTo>
                      <a:pt x="8" y="8"/>
                    </a:lnTo>
                    <a:lnTo>
                      <a:pt x="11" y="8"/>
                    </a:lnTo>
                    <a:lnTo>
                      <a:pt x="15" y="8"/>
                    </a:lnTo>
                    <a:lnTo>
                      <a:pt x="17" y="8"/>
                    </a:lnTo>
                    <a:lnTo>
                      <a:pt x="20" y="11"/>
                    </a:lnTo>
                    <a:lnTo>
                      <a:pt x="22" y="14"/>
                    </a:lnTo>
                    <a:lnTo>
                      <a:pt x="26" y="17"/>
                    </a:lnTo>
                    <a:lnTo>
                      <a:pt x="27" y="22"/>
                    </a:lnTo>
                    <a:lnTo>
                      <a:pt x="33" y="22"/>
                    </a:lnTo>
                    <a:lnTo>
                      <a:pt x="35" y="26"/>
                    </a:lnTo>
                    <a:lnTo>
                      <a:pt x="39" y="26"/>
                    </a:lnTo>
                    <a:lnTo>
                      <a:pt x="44" y="26"/>
                    </a:lnTo>
                    <a:lnTo>
                      <a:pt x="50" y="26"/>
                    </a:lnTo>
                    <a:lnTo>
                      <a:pt x="53" y="26"/>
                    </a:lnTo>
                    <a:lnTo>
                      <a:pt x="58" y="24"/>
                    </a:lnTo>
                    <a:lnTo>
                      <a:pt x="62" y="22"/>
                    </a:lnTo>
                    <a:lnTo>
                      <a:pt x="64" y="22"/>
                    </a:lnTo>
                    <a:lnTo>
                      <a:pt x="67" y="22"/>
                    </a:lnTo>
                    <a:lnTo>
                      <a:pt x="64" y="19"/>
                    </a:lnTo>
                    <a:lnTo>
                      <a:pt x="62" y="17"/>
                    </a:lnTo>
                    <a:lnTo>
                      <a:pt x="61" y="14"/>
                    </a:lnTo>
                    <a:lnTo>
                      <a:pt x="56" y="11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3" y="3"/>
                    </a:lnTo>
                    <a:lnTo>
                      <a:pt x="39" y="3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59" name="Group 342"/>
            <p:cNvGrpSpPr>
              <a:grpSpLocks/>
            </p:cNvGrpSpPr>
            <p:nvPr/>
          </p:nvGrpSpPr>
          <p:grpSpPr bwMode="auto">
            <a:xfrm>
              <a:off x="1553" y="1661"/>
              <a:ext cx="186" cy="188"/>
              <a:chOff x="1553" y="1661"/>
              <a:chExt cx="186" cy="188"/>
            </a:xfrm>
          </p:grpSpPr>
          <p:sp>
            <p:nvSpPr>
              <p:cNvPr id="18715" name="Freeform 343"/>
              <p:cNvSpPr>
                <a:spLocks/>
              </p:cNvSpPr>
              <p:nvPr/>
            </p:nvSpPr>
            <p:spPr bwMode="auto">
              <a:xfrm>
                <a:off x="1622" y="1820"/>
                <a:ext cx="39" cy="29"/>
              </a:xfrm>
              <a:custGeom>
                <a:avLst/>
                <a:gdLst>
                  <a:gd name="T0" fmla="*/ 16 w 39"/>
                  <a:gd name="T1" fmla="*/ 0 h 29"/>
                  <a:gd name="T2" fmla="*/ 15 w 39"/>
                  <a:gd name="T3" fmla="*/ 10 h 29"/>
                  <a:gd name="T4" fmla="*/ 15 w 39"/>
                  <a:gd name="T5" fmla="*/ 12 h 29"/>
                  <a:gd name="T6" fmla="*/ 14 w 39"/>
                  <a:gd name="T7" fmla="*/ 17 h 29"/>
                  <a:gd name="T8" fmla="*/ 13 w 39"/>
                  <a:gd name="T9" fmla="*/ 19 h 29"/>
                  <a:gd name="T10" fmla="*/ 10 w 39"/>
                  <a:gd name="T11" fmla="*/ 21 h 29"/>
                  <a:gd name="T12" fmla="*/ 9 w 39"/>
                  <a:gd name="T13" fmla="*/ 21 h 29"/>
                  <a:gd name="T14" fmla="*/ 5 w 39"/>
                  <a:gd name="T15" fmla="*/ 21 h 29"/>
                  <a:gd name="T16" fmla="*/ 3 w 39"/>
                  <a:gd name="T17" fmla="*/ 23 h 29"/>
                  <a:gd name="T18" fmla="*/ 0 w 39"/>
                  <a:gd name="T19" fmla="*/ 25 h 29"/>
                  <a:gd name="T20" fmla="*/ 4 w 39"/>
                  <a:gd name="T21" fmla="*/ 25 h 29"/>
                  <a:gd name="T22" fmla="*/ 8 w 39"/>
                  <a:gd name="T23" fmla="*/ 25 h 29"/>
                  <a:gd name="T24" fmla="*/ 14 w 39"/>
                  <a:gd name="T25" fmla="*/ 25 h 29"/>
                  <a:gd name="T26" fmla="*/ 19 w 39"/>
                  <a:gd name="T27" fmla="*/ 25 h 29"/>
                  <a:gd name="T28" fmla="*/ 22 w 39"/>
                  <a:gd name="T29" fmla="*/ 25 h 29"/>
                  <a:gd name="T30" fmla="*/ 28 w 39"/>
                  <a:gd name="T31" fmla="*/ 28 h 29"/>
                  <a:gd name="T32" fmla="*/ 34 w 39"/>
                  <a:gd name="T33" fmla="*/ 25 h 29"/>
                  <a:gd name="T34" fmla="*/ 38 w 39"/>
                  <a:gd name="T35" fmla="*/ 25 h 29"/>
                  <a:gd name="T36" fmla="*/ 29 w 39"/>
                  <a:gd name="T37" fmla="*/ 23 h 29"/>
                  <a:gd name="T38" fmla="*/ 26 w 39"/>
                  <a:gd name="T39" fmla="*/ 21 h 29"/>
                  <a:gd name="T40" fmla="*/ 23 w 39"/>
                  <a:gd name="T41" fmla="*/ 21 h 29"/>
                  <a:gd name="T42" fmla="*/ 22 w 39"/>
                  <a:gd name="T43" fmla="*/ 19 h 29"/>
                  <a:gd name="T44" fmla="*/ 20 w 39"/>
                  <a:gd name="T45" fmla="*/ 17 h 29"/>
                  <a:gd name="T46" fmla="*/ 20 w 39"/>
                  <a:gd name="T47" fmla="*/ 15 h 29"/>
                  <a:gd name="T48" fmla="*/ 19 w 39"/>
                  <a:gd name="T49" fmla="*/ 12 h 29"/>
                  <a:gd name="T50" fmla="*/ 17 w 39"/>
                  <a:gd name="T51" fmla="*/ 10 h 29"/>
                  <a:gd name="T52" fmla="*/ 16 w 39"/>
                  <a:gd name="T53" fmla="*/ 0 h 2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9"/>
                  <a:gd name="T83" fmla="*/ 39 w 39"/>
                  <a:gd name="T84" fmla="*/ 29 h 2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9">
                    <a:moveTo>
                      <a:pt x="16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4" y="17"/>
                    </a:lnTo>
                    <a:lnTo>
                      <a:pt x="13" y="19"/>
                    </a:lnTo>
                    <a:lnTo>
                      <a:pt x="10" y="21"/>
                    </a:lnTo>
                    <a:lnTo>
                      <a:pt x="9" y="21"/>
                    </a:lnTo>
                    <a:lnTo>
                      <a:pt x="5" y="21"/>
                    </a:lnTo>
                    <a:lnTo>
                      <a:pt x="3" y="23"/>
                    </a:lnTo>
                    <a:lnTo>
                      <a:pt x="0" y="25"/>
                    </a:lnTo>
                    <a:lnTo>
                      <a:pt x="4" y="25"/>
                    </a:lnTo>
                    <a:lnTo>
                      <a:pt x="8" y="25"/>
                    </a:lnTo>
                    <a:lnTo>
                      <a:pt x="14" y="25"/>
                    </a:lnTo>
                    <a:lnTo>
                      <a:pt x="19" y="25"/>
                    </a:lnTo>
                    <a:lnTo>
                      <a:pt x="22" y="25"/>
                    </a:lnTo>
                    <a:lnTo>
                      <a:pt x="28" y="28"/>
                    </a:lnTo>
                    <a:lnTo>
                      <a:pt x="34" y="25"/>
                    </a:lnTo>
                    <a:lnTo>
                      <a:pt x="38" y="25"/>
                    </a:lnTo>
                    <a:lnTo>
                      <a:pt x="29" y="23"/>
                    </a:lnTo>
                    <a:lnTo>
                      <a:pt x="26" y="21"/>
                    </a:lnTo>
                    <a:lnTo>
                      <a:pt x="23" y="21"/>
                    </a:lnTo>
                    <a:lnTo>
                      <a:pt x="22" y="19"/>
                    </a:lnTo>
                    <a:lnTo>
                      <a:pt x="20" y="17"/>
                    </a:lnTo>
                    <a:lnTo>
                      <a:pt x="20" y="15"/>
                    </a:lnTo>
                    <a:lnTo>
                      <a:pt x="19" y="12"/>
                    </a:lnTo>
                    <a:lnTo>
                      <a:pt x="17" y="10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16" name="Freeform 344"/>
              <p:cNvSpPr>
                <a:spLocks/>
              </p:cNvSpPr>
              <p:nvPr/>
            </p:nvSpPr>
            <p:spPr bwMode="auto">
              <a:xfrm>
                <a:off x="1553" y="1661"/>
                <a:ext cx="186" cy="188"/>
              </a:xfrm>
              <a:custGeom>
                <a:avLst/>
                <a:gdLst>
                  <a:gd name="T0" fmla="*/ 99 w 186"/>
                  <a:gd name="T1" fmla="*/ 18 h 188"/>
                  <a:gd name="T2" fmla="*/ 108 w 186"/>
                  <a:gd name="T3" fmla="*/ 14 h 188"/>
                  <a:gd name="T4" fmla="*/ 114 w 186"/>
                  <a:gd name="T5" fmla="*/ 8 h 188"/>
                  <a:gd name="T6" fmla="*/ 122 w 186"/>
                  <a:gd name="T7" fmla="*/ 2 h 188"/>
                  <a:gd name="T8" fmla="*/ 129 w 186"/>
                  <a:gd name="T9" fmla="*/ 1 h 188"/>
                  <a:gd name="T10" fmla="*/ 137 w 186"/>
                  <a:gd name="T11" fmla="*/ 0 h 188"/>
                  <a:gd name="T12" fmla="*/ 147 w 186"/>
                  <a:gd name="T13" fmla="*/ 1 h 188"/>
                  <a:gd name="T14" fmla="*/ 155 w 186"/>
                  <a:gd name="T15" fmla="*/ 5 h 188"/>
                  <a:gd name="T16" fmla="*/ 164 w 186"/>
                  <a:gd name="T17" fmla="*/ 10 h 188"/>
                  <a:gd name="T18" fmla="*/ 170 w 186"/>
                  <a:gd name="T19" fmla="*/ 17 h 188"/>
                  <a:gd name="T20" fmla="*/ 176 w 186"/>
                  <a:gd name="T21" fmla="*/ 25 h 188"/>
                  <a:gd name="T22" fmla="*/ 180 w 186"/>
                  <a:gd name="T23" fmla="*/ 36 h 188"/>
                  <a:gd name="T24" fmla="*/ 183 w 186"/>
                  <a:gd name="T25" fmla="*/ 45 h 188"/>
                  <a:gd name="T26" fmla="*/ 185 w 186"/>
                  <a:gd name="T27" fmla="*/ 57 h 188"/>
                  <a:gd name="T28" fmla="*/ 185 w 186"/>
                  <a:gd name="T29" fmla="*/ 69 h 188"/>
                  <a:gd name="T30" fmla="*/ 183 w 186"/>
                  <a:gd name="T31" fmla="*/ 84 h 188"/>
                  <a:gd name="T32" fmla="*/ 181 w 186"/>
                  <a:gd name="T33" fmla="*/ 94 h 188"/>
                  <a:gd name="T34" fmla="*/ 177 w 186"/>
                  <a:gd name="T35" fmla="*/ 105 h 188"/>
                  <a:gd name="T36" fmla="*/ 174 w 186"/>
                  <a:gd name="T37" fmla="*/ 116 h 188"/>
                  <a:gd name="T38" fmla="*/ 168 w 186"/>
                  <a:gd name="T39" fmla="*/ 128 h 188"/>
                  <a:gd name="T40" fmla="*/ 162 w 186"/>
                  <a:gd name="T41" fmla="*/ 137 h 188"/>
                  <a:gd name="T42" fmla="*/ 154 w 186"/>
                  <a:gd name="T43" fmla="*/ 146 h 188"/>
                  <a:gd name="T44" fmla="*/ 146 w 186"/>
                  <a:gd name="T45" fmla="*/ 158 h 188"/>
                  <a:gd name="T46" fmla="*/ 136 w 186"/>
                  <a:gd name="T47" fmla="*/ 170 h 188"/>
                  <a:gd name="T48" fmla="*/ 120 w 186"/>
                  <a:gd name="T49" fmla="*/ 182 h 188"/>
                  <a:gd name="T50" fmla="*/ 105 w 186"/>
                  <a:gd name="T51" fmla="*/ 187 h 188"/>
                  <a:gd name="T52" fmla="*/ 94 w 186"/>
                  <a:gd name="T53" fmla="*/ 187 h 188"/>
                  <a:gd name="T54" fmla="*/ 85 w 186"/>
                  <a:gd name="T55" fmla="*/ 184 h 188"/>
                  <a:gd name="T56" fmla="*/ 74 w 186"/>
                  <a:gd name="T57" fmla="*/ 185 h 188"/>
                  <a:gd name="T58" fmla="*/ 64 w 186"/>
                  <a:gd name="T59" fmla="*/ 184 h 188"/>
                  <a:gd name="T60" fmla="*/ 55 w 186"/>
                  <a:gd name="T61" fmla="*/ 180 h 188"/>
                  <a:gd name="T62" fmla="*/ 38 w 186"/>
                  <a:gd name="T63" fmla="*/ 156 h 188"/>
                  <a:gd name="T64" fmla="*/ 29 w 186"/>
                  <a:gd name="T65" fmla="*/ 144 h 188"/>
                  <a:gd name="T66" fmla="*/ 22 w 186"/>
                  <a:gd name="T67" fmla="*/ 133 h 188"/>
                  <a:gd name="T68" fmla="*/ 15 w 186"/>
                  <a:gd name="T69" fmla="*/ 122 h 188"/>
                  <a:gd name="T70" fmla="*/ 9 w 186"/>
                  <a:gd name="T71" fmla="*/ 112 h 188"/>
                  <a:gd name="T72" fmla="*/ 4 w 186"/>
                  <a:gd name="T73" fmla="*/ 100 h 188"/>
                  <a:gd name="T74" fmla="*/ 2 w 186"/>
                  <a:gd name="T75" fmla="*/ 89 h 188"/>
                  <a:gd name="T76" fmla="*/ 1 w 186"/>
                  <a:gd name="T77" fmla="*/ 78 h 188"/>
                  <a:gd name="T78" fmla="*/ 1 w 186"/>
                  <a:gd name="T79" fmla="*/ 66 h 188"/>
                  <a:gd name="T80" fmla="*/ 2 w 186"/>
                  <a:gd name="T81" fmla="*/ 54 h 188"/>
                  <a:gd name="T82" fmla="*/ 4 w 186"/>
                  <a:gd name="T83" fmla="*/ 42 h 188"/>
                  <a:gd name="T84" fmla="*/ 8 w 186"/>
                  <a:gd name="T85" fmla="*/ 32 h 188"/>
                  <a:gd name="T86" fmla="*/ 14 w 186"/>
                  <a:gd name="T87" fmla="*/ 24 h 188"/>
                  <a:gd name="T88" fmla="*/ 21 w 186"/>
                  <a:gd name="T89" fmla="*/ 14 h 188"/>
                  <a:gd name="T90" fmla="*/ 31 w 186"/>
                  <a:gd name="T91" fmla="*/ 8 h 188"/>
                  <a:gd name="T92" fmla="*/ 42 w 186"/>
                  <a:gd name="T93" fmla="*/ 2 h 188"/>
                  <a:gd name="T94" fmla="*/ 50 w 186"/>
                  <a:gd name="T95" fmla="*/ 0 h 188"/>
                  <a:gd name="T96" fmla="*/ 60 w 186"/>
                  <a:gd name="T97" fmla="*/ 1 h 188"/>
                  <a:gd name="T98" fmla="*/ 68 w 186"/>
                  <a:gd name="T99" fmla="*/ 4 h 188"/>
                  <a:gd name="T100" fmla="*/ 74 w 186"/>
                  <a:gd name="T101" fmla="*/ 8 h 188"/>
                  <a:gd name="T102" fmla="*/ 82 w 186"/>
                  <a:gd name="T103" fmla="*/ 14 h 188"/>
                  <a:gd name="T104" fmla="*/ 88 w 186"/>
                  <a:gd name="T105" fmla="*/ 18 h 18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8"/>
                  <a:gd name="T161" fmla="*/ 186 w 186"/>
                  <a:gd name="T162" fmla="*/ 188 h 18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8">
                    <a:moveTo>
                      <a:pt x="94" y="20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8"/>
                    </a:lnTo>
                    <a:lnTo>
                      <a:pt x="118" y="4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6"/>
                    </a:lnTo>
                    <a:lnTo>
                      <a:pt x="181" y="40"/>
                    </a:lnTo>
                    <a:lnTo>
                      <a:pt x="183" y="45"/>
                    </a:lnTo>
                    <a:lnTo>
                      <a:pt x="183" y="50"/>
                    </a:lnTo>
                    <a:lnTo>
                      <a:pt x="185" y="57"/>
                    </a:lnTo>
                    <a:lnTo>
                      <a:pt x="185" y="61"/>
                    </a:lnTo>
                    <a:lnTo>
                      <a:pt x="185" y="69"/>
                    </a:lnTo>
                    <a:lnTo>
                      <a:pt x="183" y="77"/>
                    </a:lnTo>
                    <a:lnTo>
                      <a:pt x="183" y="84"/>
                    </a:lnTo>
                    <a:lnTo>
                      <a:pt x="182" y="90"/>
                    </a:lnTo>
                    <a:lnTo>
                      <a:pt x="181" y="94"/>
                    </a:lnTo>
                    <a:lnTo>
                      <a:pt x="180" y="100"/>
                    </a:lnTo>
                    <a:lnTo>
                      <a:pt x="177" y="105"/>
                    </a:lnTo>
                    <a:lnTo>
                      <a:pt x="176" y="110"/>
                    </a:lnTo>
                    <a:lnTo>
                      <a:pt x="174" y="116"/>
                    </a:lnTo>
                    <a:lnTo>
                      <a:pt x="171" y="122"/>
                    </a:lnTo>
                    <a:lnTo>
                      <a:pt x="168" y="128"/>
                    </a:lnTo>
                    <a:lnTo>
                      <a:pt x="165" y="133"/>
                    </a:lnTo>
                    <a:lnTo>
                      <a:pt x="162" y="137"/>
                    </a:lnTo>
                    <a:lnTo>
                      <a:pt x="159" y="141"/>
                    </a:lnTo>
                    <a:lnTo>
                      <a:pt x="154" y="146"/>
                    </a:lnTo>
                    <a:lnTo>
                      <a:pt x="151" y="153"/>
                    </a:lnTo>
                    <a:lnTo>
                      <a:pt x="146" y="158"/>
                    </a:lnTo>
                    <a:lnTo>
                      <a:pt x="142" y="164"/>
                    </a:lnTo>
                    <a:lnTo>
                      <a:pt x="136" y="170"/>
                    </a:lnTo>
                    <a:lnTo>
                      <a:pt x="130" y="177"/>
                    </a:lnTo>
                    <a:lnTo>
                      <a:pt x="120" y="182"/>
                    </a:lnTo>
                    <a:lnTo>
                      <a:pt x="112" y="187"/>
                    </a:lnTo>
                    <a:lnTo>
                      <a:pt x="105" y="187"/>
                    </a:lnTo>
                    <a:lnTo>
                      <a:pt x="100" y="187"/>
                    </a:lnTo>
                    <a:lnTo>
                      <a:pt x="94" y="187"/>
                    </a:lnTo>
                    <a:lnTo>
                      <a:pt x="90" y="185"/>
                    </a:lnTo>
                    <a:lnTo>
                      <a:pt x="85" y="184"/>
                    </a:lnTo>
                    <a:lnTo>
                      <a:pt x="81" y="184"/>
                    </a:lnTo>
                    <a:lnTo>
                      <a:pt x="74" y="185"/>
                    </a:lnTo>
                    <a:lnTo>
                      <a:pt x="68" y="185"/>
                    </a:lnTo>
                    <a:lnTo>
                      <a:pt x="64" y="184"/>
                    </a:lnTo>
                    <a:lnTo>
                      <a:pt x="59" y="181"/>
                    </a:lnTo>
                    <a:lnTo>
                      <a:pt x="55" y="180"/>
                    </a:lnTo>
                    <a:lnTo>
                      <a:pt x="49" y="173"/>
                    </a:lnTo>
                    <a:lnTo>
                      <a:pt x="38" y="156"/>
                    </a:lnTo>
                    <a:lnTo>
                      <a:pt x="33" y="149"/>
                    </a:lnTo>
                    <a:lnTo>
                      <a:pt x="29" y="144"/>
                    </a:lnTo>
                    <a:lnTo>
                      <a:pt x="25" y="138"/>
                    </a:lnTo>
                    <a:lnTo>
                      <a:pt x="22" y="133"/>
                    </a:lnTo>
                    <a:lnTo>
                      <a:pt x="19" y="129"/>
                    </a:lnTo>
                    <a:lnTo>
                      <a:pt x="15" y="122"/>
                    </a:lnTo>
                    <a:lnTo>
                      <a:pt x="12" y="117"/>
                    </a:lnTo>
                    <a:lnTo>
                      <a:pt x="9" y="112"/>
                    </a:lnTo>
                    <a:lnTo>
                      <a:pt x="8" y="106"/>
                    </a:lnTo>
                    <a:lnTo>
                      <a:pt x="4" y="100"/>
                    </a:lnTo>
                    <a:lnTo>
                      <a:pt x="3" y="93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4"/>
                    </a:lnTo>
                    <a:lnTo>
                      <a:pt x="72" y="5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60" name="Group 345"/>
            <p:cNvGrpSpPr>
              <a:grpSpLocks/>
            </p:cNvGrpSpPr>
            <p:nvPr/>
          </p:nvGrpSpPr>
          <p:grpSpPr bwMode="auto">
            <a:xfrm>
              <a:off x="1622" y="1645"/>
              <a:ext cx="57" cy="58"/>
              <a:chOff x="1622" y="1645"/>
              <a:chExt cx="57" cy="58"/>
            </a:xfrm>
          </p:grpSpPr>
          <p:sp>
            <p:nvSpPr>
              <p:cNvPr id="18710" name="Freeform 346"/>
              <p:cNvSpPr>
                <a:spLocks/>
              </p:cNvSpPr>
              <p:nvPr/>
            </p:nvSpPr>
            <p:spPr bwMode="auto">
              <a:xfrm>
                <a:off x="1632" y="1676"/>
                <a:ext cx="24" cy="27"/>
              </a:xfrm>
              <a:custGeom>
                <a:avLst/>
                <a:gdLst>
                  <a:gd name="T0" fmla="*/ 13 w 24"/>
                  <a:gd name="T1" fmla="*/ 0 h 27"/>
                  <a:gd name="T2" fmla="*/ 16 w 24"/>
                  <a:gd name="T3" fmla="*/ 0 h 27"/>
                  <a:gd name="T4" fmla="*/ 19 w 24"/>
                  <a:gd name="T5" fmla="*/ 0 h 27"/>
                  <a:gd name="T6" fmla="*/ 23 w 24"/>
                  <a:gd name="T7" fmla="*/ 0 h 27"/>
                  <a:gd name="T8" fmla="*/ 16 w 24"/>
                  <a:gd name="T9" fmla="*/ 26 h 27"/>
                  <a:gd name="T10" fmla="*/ 14 w 24"/>
                  <a:gd name="T11" fmla="*/ 26 h 27"/>
                  <a:gd name="T12" fmla="*/ 10 w 24"/>
                  <a:gd name="T13" fmla="*/ 26 h 27"/>
                  <a:gd name="T14" fmla="*/ 8 w 24"/>
                  <a:gd name="T15" fmla="*/ 26 h 27"/>
                  <a:gd name="T16" fmla="*/ 4 w 24"/>
                  <a:gd name="T17" fmla="*/ 26 h 27"/>
                  <a:gd name="T18" fmla="*/ 2 w 24"/>
                  <a:gd name="T19" fmla="*/ 0 h 27"/>
                  <a:gd name="T20" fmla="*/ 0 w 24"/>
                  <a:gd name="T21" fmla="*/ 0 h 27"/>
                  <a:gd name="T22" fmla="*/ 4 w 24"/>
                  <a:gd name="T23" fmla="*/ 0 h 27"/>
                  <a:gd name="T24" fmla="*/ 7 w 24"/>
                  <a:gd name="T25" fmla="*/ 26 h 27"/>
                  <a:gd name="T26" fmla="*/ 10 w 24"/>
                  <a:gd name="T27" fmla="*/ 0 h 27"/>
                  <a:gd name="T28" fmla="*/ 13 w 24"/>
                  <a:gd name="T29" fmla="*/ 0 h 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7"/>
                  <a:gd name="T47" fmla="*/ 24 w 24"/>
                  <a:gd name="T48" fmla="*/ 27 h 2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7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6"/>
                    </a:lnTo>
                    <a:lnTo>
                      <a:pt x="14" y="26"/>
                    </a:lnTo>
                    <a:lnTo>
                      <a:pt x="10" y="26"/>
                    </a:lnTo>
                    <a:lnTo>
                      <a:pt x="8" y="26"/>
                    </a:lnTo>
                    <a:lnTo>
                      <a:pt x="4" y="2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6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711" name="Group 347"/>
              <p:cNvGrpSpPr>
                <a:grpSpLocks/>
              </p:cNvGrpSpPr>
              <p:nvPr/>
            </p:nvGrpSpPr>
            <p:grpSpPr bwMode="auto">
              <a:xfrm>
                <a:off x="1641" y="1645"/>
                <a:ext cx="27" cy="33"/>
                <a:chOff x="1641" y="1645"/>
                <a:chExt cx="27" cy="33"/>
              </a:xfrm>
            </p:grpSpPr>
            <p:sp>
              <p:nvSpPr>
                <p:cNvPr id="18713" name="Freeform 348"/>
                <p:cNvSpPr>
                  <a:spLocks/>
                </p:cNvSpPr>
                <p:nvPr/>
              </p:nvSpPr>
              <p:spPr bwMode="auto">
                <a:xfrm>
                  <a:off x="1641" y="1645"/>
                  <a:ext cx="20" cy="33"/>
                </a:xfrm>
                <a:custGeom>
                  <a:avLst/>
                  <a:gdLst>
                    <a:gd name="T0" fmla="*/ 1 w 20"/>
                    <a:gd name="T1" fmla="*/ 30 h 33"/>
                    <a:gd name="T2" fmla="*/ 0 w 20"/>
                    <a:gd name="T3" fmla="*/ 26 h 33"/>
                    <a:gd name="T4" fmla="*/ 1 w 20"/>
                    <a:gd name="T5" fmla="*/ 21 h 33"/>
                    <a:gd name="T6" fmla="*/ 1 w 20"/>
                    <a:gd name="T7" fmla="*/ 16 h 33"/>
                    <a:gd name="T8" fmla="*/ 4 w 20"/>
                    <a:gd name="T9" fmla="*/ 12 h 33"/>
                    <a:gd name="T10" fmla="*/ 5 w 20"/>
                    <a:gd name="T11" fmla="*/ 8 h 33"/>
                    <a:gd name="T12" fmla="*/ 8 w 20"/>
                    <a:gd name="T13" fmla="*/ 4 h 33"/>
                    <a:gd name="T14" fmla="*/ 10 w 20"/>
                    <a:gd name="T15" fmla="*/ 0 h 33"/>
                    <a:gd name="T16" fmla="*/ 19 w 20"/>
                    <a:gd name="T17" fmla="*/ 4 h 33"/>
                    <a:gd name="T18" fmla="*/ 16 w 20"/>
                    <a:gd name="T19" fmla="*/ 8 h 33"/>
                    <a:gd name="T20" fmla="*/ 12 w 20"/>
                    <a:gd name="T21" fmla="*/ 12 h 33"/>
                    <a:gd name="T22" fmla="*/ 9 w 20"/>
                    <a:gd name="T23" fmla="*/ 16 h 33"/>
                    <a:gd name="T24" fmla="*/ 8 w 20"/>
                    <a:gd name="T25" fmla="*/ 21 h 33"/>
                    <a:gd name="T26" fmla="*/ 6 w 20"/>
                    <a:gd name="T27" fmla="*/ 26 h 33"/>
                    <a:gd name="T28" fmla="*/ 5 w 20"/>
                    <a:gd name="T29" fmla="*/ 32 h 33"/>
                    <a:gd name="T30" fmla="*/ 1 w 20"/>
                    <a:gd name="T31" fmla="*/ 30 h 3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3"/>
                    <a:gd name="T50" fmla="*/ 20 w 20"/>
                    <a:gd name="T51" fmla="*/ 33 h 3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3">
                      <a:moveTo>
                        <a:pt x="1" y="30"/>
                      </a:move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5" y="8"/>
                      </a:lnTo>
                      <a:lnTo>
                        <a:pt x="8" y="4"/>
                      </a:lnTo>
                      <a:lnTo>
                        <a:pt x="10" y="0"/>
                      </a:lnTo>
                      <a:lnTo>
                        <a:pt x="19" y="4"/>
                      </a:lnTo>
                      <a:lnTo>
                        <a:pt x="16" y="8"/>
                      </a:lnTo>
                      <a:lnTo>
                        <a:pt x="12" y="12"/>
                      </a:lnTo>
                      <a:lnTo>
                        <a:pt x="9" y="16"/>
                      </a:lnTo>
                      <a:lnTo>
                        <a:pt x="8" y="21"/>
                      </a:lnTo>
                      <a:lnTo>
                        <a:pt x="6" y="26"/>
                      </a:lnTo>
                      <a:lnTo>
                        <a:pt x="5" y="32"/>
                      </a:lnTo>
                      <a:lnTo>
                        <a:pt x="1" y="30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714" name="Freeform 349"/>
                <p:cNvSpPr>
                  <a:spLocks/>
                </p:cNvSpPr>
                <p:nvPr/>
              </p:nvSpPr>
              <p:spPr bwMode="auto">
                <a:xfrm>
                  <a:off x="1647" y="1651"/>
                  <a:ext cx="21" cy="26"/>
                </a:xfrm>
                <a:custGeom>
                  <a:avLst/>
                  <a:gdLst>
                    <a:gd name="T0" fmla="*/ 0 w 21"/>
                    <a:gd name="T1" fmla="*/ 25 h 26"/>
                    <a:gd name="T2" fmla="*/ 2 w 21"/>
                    <a:gd name="T3" fmla="*/ 22 h 26"/>
                    <a:gd name="T4" fmla="*/ 2 w 21"/>
                    <a:gd name="T5" fmla="*/ 17 h 26"/>
                    <a:gd name="T6" fmla="*/ 4 w 21"/>
                    <a:gd name="T7" fmla="*/ 12 h 26"/>
                    <a:gd name="T8" fmla="*/ 6 w 21"/>
                    <a:gd name="T9" fmla="*/ 8 h 26"/>
                    <a:gd name="T10" fmla="*/ 11 w 21"/>
                    <a:gd name="T11" fmla="*/ 5 h 26"/>
                    <a:gd name="T12" fmla="*/ 13 w 21"/>
                    <a:gd name="T13" fmla="*/ 2 h 26"/>
                    <a:gd name="T14" fmla="*/ 15 w 21"/>
                    <a:gd name="T15" fmla="*/ 0 h 26"/>
                    <a:gd name="T16" fmla="*/ 20 w 21"/>
                    <a:gd name="T17" fmla="*/ 1 h 26"/>
                    <a:gd name="T18" fmla="*/ 15 w 21"/>
                    <a:gd name="T19" fmla="*/ 3 h 26"/>
                    <a:gd name="T20" fmla="*/ 11 w 21"/>
                    <a:gd name="T21" fmla="*/ 7 h 26"/>
                    <a:gd name="T22" fmla="*/ 8 w 21"/>
                    <a:gd name="T23" fmla="*/ 11 h 26"/>
                    <a:gd name="T24" fmla="*/ 4 w 21"/>
                    <a:gd name="T25" fmla="*/ 16 h 26"/>
                    <a:gd name="T26" fmla="*/ 2 w 21"/>
                    <a:gd name="T27" fmla="*/ 20 h 26"/>
                    <a:gd name="T28" fmla="*/ 2 w 21"/>
                    <a:gd name="T29" fmla="*/ 25 h 26"/>
                    <a:gd name="T30" fmla="*/ 0 w 21"/>
                    <a:gd name="T31" fmla="*/ 25 h 2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26"/>
                    <a:gd name="T50" fmla="*/ 21 w 21"/>
                    <a:gd name="T51" fmla="*/ 26 h 2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26">
                      <a:moveTo>
                        <a:pt x="0" y="25"/>
                      </a:moveTo>
                      <a:lnTo>
                        <a:pt x="2" y="22"/>
                      </a:lnTo>
                      <a:lnTo>
                        <a:pt x="2" y="17"/>
                      </a:lnTo>
                      <a:lnTo>
                        <a:pt x="4" y="12"/>
                      </a:lnTo>
                      <a:lnTo>
                        <a:pt x="6" y="8"/>
                      </a:lnTo>
                      <a:lnTo>
                        <a:pt x="11" y="5"/>
                      </a:lnTo>
                      <a:lnTo>
                        <a:pt x="13" y="2"/>
                      </a:lnTo>
                      <a:lnTo>
                        <a:pt x="15" y="0"/>
                      </a:lnTo>
                      <a:lnTo>
                        <a:pt x="20" y="1"/>
                      </a:lnTo>
                      <a:lnTo>
                        <a:pt x="15" y="3"/>
                      </a:lnTo>
                      <a:lnTo>
                        <a:pt x="11" y="7"/>
                      </a:lnTo>
                      <a:lnTo>
                        <a:pt x="8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5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712" name="Freeform 350"/>
              <p:cNvSpPr>
                <a:spLocks/>
              </p:cNvSpPr>
              <p:nvPr/>
            </p:nvSpPr>
            <p:spPr bwMode="auto">
              <a:xfrm>
                <a:off x="1622" y="1666"/>
                <a:ext cx="57" cy="27"/>
              </a:xfrm>
              <a:custGeom>
                <a:avLst/>
                <a:gdLst>
                  <a:gd name="T0" fmla="*/ 0 w 57"/>
                  <a:gd name="T1" fmla="*/ 3 h 27"/>
                  <a:gd name="T2" fmla="*/ 3 w 57"/>
                  <a:gd name="T3" fmla="*/ 5 h 27"/>
                  <a:gd name="T4" fmla="*/ 7 w 57"/>
                  <a:gd name="T5" fmla="*/ 8 h 27"/>
                  <a:gd name="T6" fmla="*/ 10 w 57"/>
                  <a:gd name="T7" fmla="*/ 15 h 27"/>
                  <a:gd name="T8" fmla="*/ 14 w 57"/>
                  <a:gd name="T9" fmla="*/ 20 h 27"/>
                  <a:gd name="T10" fmla="*/ 18 w 57"/>
                  <a:gd name="T11" fmla="*/ 22 h 27"/>
                  <a:gd name="T12" fmla="*/ 21 w 57"/>
                  <a:gd name="T13" fmla="*/ 24 h 27"/>
                  <a:gd name="T14" fmla="*/ 24 w 57"/>
                  <a:gd name="T15" fmla="*/ 26 h 27"/>
                  <a:gd name="T16" fmla="*/ 29 w 57"/>
                  <a:gd name="T17" fmla="*/ 24 h 27"/>
                  <a:gd name="T18" fmla="*/ 31 w 57"/>
                  <a:gd name="T19" fmla="*/ 22 h 27"/>
                  <a:gd name="T20" fmla="*/ 35 w 57"/>
                  <a:gd name="T21" fmla="*/ 20 h 27"/>
                  <a:gd name="T22" fmla="*/ 37 w 57"/>
                  <a:gd name="T23" fmla="*/ 19 h 27"/>
                  <a:gd name="T24" fmla="*/ 40 w 57"/>
                  <a:gd name="T25" fmla="*/ 15 h 27"/>
                  <a:gd name="T26" fmla="*/ 42 w 57"/>
                  <a:gd name="T27" fmla="*/ 10 h 27"/>
                  <a:gd name="T28" fmla="*/ 45 w 57"/>
                  <a:gd name="T29" fmla="*/ 6 h 27"/>
                  <a:gd name="T30" fmla="*/ 47 w 57"/>
                  <a:gd name="T31" fmla="*/ 5 h 27"/>
                  <a:gd name="T32" fmla="*/ 49 w 57"/>
                  <a:gd name="T33" fmla="*/ 1 h 27"/>
                  <a:gd name="T34" fmla="*/ 53 w 57"/>
                  <a:gd name="T35" fmla="*/ 1 h 27"/>
                  <a:gd name="T36" fmla="*/ 56 w 57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7"/>
                  <a:gd name="T58" fmla="*/ 0 h 27"/>
                  <a:gd name="T59" fmla="*/ 57 w 57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7" h="27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5"/>
                    </a:lnTo>
                    <a:lnTo>
                      <a:pt x="14" y="20"/>
                    </a:lnTo>
                    <a:lnTo>
                      <a:pt x="18" y="22"/>
                    </a:lnTo>
                    <a:lnTo>
                      <a:pt x="21" y="24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31" y="22"/>
                    </a:lnTo>
                    <a:lnTo>
                      <a:pt x="35" y="20"/>
                    </a:lnTo>
                    <a:lnTo>
                      <a:pt x="37" y="19"/>
                    </a:lnTo>
                    <a:lnTo>
                      <a:pt x="40" y="15"/>
                    </a:lnTo>
                    <a:lnTo>
                      <a:pt x="42" y="10"/>
                    </a:lnTo>
                    <a:lnTo>
                      <a:pt x="45" y="6"/>
                    </a:lnTo>
                    <a:lnTo>
                      <a:pt x="47" y="5"/>
                    </a:lnTo>
                    <a:lnTo>
                      <a:pt x="49" y="1"/>
                    </a:lnTo>
                    <a:lnTo>
                      <a:pt x="53" y="1"/>
                    </a:lnTo>
                    <a:lnTo>
                      <a:pt x="56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61" name="Freeform 351"/>
            <p:cNvSpPr>
              <a:spLocks/>
            </p:cNvSpPr>
            <p:nvPr/>
          </p:nvSpPr>
          <p:spPr bwMode="auto">
            <a:xfrm>
              <a:off x="2225" y="1699"/>
              <a:ext cx="185" cy="186"/>
            </a:xfrm>
            <a:custGeom>
              <a:avLst/>
              <a:gdLst>
                <a:gd name="T0" fmla="*/ 99 w 185"/>
                <a:gd name="T1" fmla="*/ 19 h 186"/>
                <a:gd name="T2" fmla="*/ 107 w 185"/>
                <a:gd name="T3" fmla="*/ 14 h 186"/>
                <a:gd name="T4" fmla="*/ 113 w 185"/>
                <a:gd name="T5" fmla="*/ 7 h 186"/>
                <a:gd name="T6" fmla="*/ 121 w 185"/>
                <a:gd name="T7" fmla="*/ 2 h 186"/>
                <a:gd name="T8" fmla="*/ 128 w 185"/>
                <a:gd name="T9" fmla="*/ 1 h 186"/>
                <a:gd name="T10" fmla="*/ 136 w 185"/>
                <a:gd name="T11" fmla="*/ 1 h 186"/>
                <a:gd name="T12" fmla="*/ 146 w 185"/>
                <a:gd name="T13" fmla="*/ 2 h 186"/>
                <a:gd name="T14" fmla="*/ 154 w 185"/>
                <a:gd name="T15" fmla="*/ 5 h 186"/>
                <a:gd name="T16" fmla="*/ 163 w 185"/>
                <a:gd name="T17" fmla="*/ 10 h 186"/>
                <a:gd name="T18" fmla="*/ 169 w 185"/>
                <a:gd name="T19" fmla="*/ 17 h 186"/>
                <a:gd name="T20" fmla="*/ 175 w 185"/>
                <a:gd name="T21" fmla="*/ 26 h 186"/>
                <a:gd name="T22" fmla="*/ 180 w 185"/>
                <a:gd name="T23" fmla="*/ 35 h 186"/>
                <a:gd name="T24" fmla="*/ 182 w 185"/>
                <a:gd name="T25" fmla="*/ 44 h 186"/>
                <a:gd name="T26" fmla="*/ 184 w 185"/>
                <a:gd name="T27" fmla="*/ 56 h 186"/>
                <a:gd name="T28" fmla="*/ 184 w 185"/>
                <a:gd name="T29" fmla="*/ 68 h 186"/>
                <a:gd name="T30" fmla="*/ 182 w 185"/>
                <a:gd name="T31" fmla="*/ 82 h 186"/>
                <a:gd name="T32" fmla="*/ 180 w 185"/>
                <a:gd name="T33" fmla="*/ 93 h 186"/>
                <a:gd name="T34" fmla="*/ 176 w 185"/>
                <a:gd name="T35" fmla="*/ 103 h 186"/>
                <a:gd name="T36" fmla="*/ 173 w 185"/>
                <a:gd name="T37" fmla="*/ 114 h 186"/>
                <a:gd name="T38" fmla="*/ 168 w 185"/>
                <a:gd name="T39" fmla="*/ 125 h 186"/>
                <a:gd name="T40" fmla="*/ 162 w 185"/>
                <a:gd name="T41" fmla="*/ 135 h 186"/>
                <a:gd name="T42" fmla="*/ 154 w 185"/>
                <a:gd name="T43" fmla="*/ 144 h 186"/>
                <a:gd name="T44" fmla="*/ 145 w 185"/>
                <a:gd name="T45" fmla="*/ 157 h 186"/>
                <a:gd name="T46" fmla="*/ 135 w 185"/>
                <a:gd name="T47" fmla="*/ 169 h 186"/>
                <a:gd name="T48" fmla="*/ 119 w 185"/>
                <a:gd name="T49" fmla="*/ 179 h 186"/>
                <a:gd name="T50" fmla="*/ 104 w 185"/>
                <a:gd name="T51" fmla="*/ 185 h 186"/>
                <a:gd name="T52" fmla="*/ 94 w 185"/>
                <a:gd name="T53" fmla="*/ 183 h 186"/>
                <a:gd name="T54" fmla="*/ 84 w 185"/>
                <a:gd name="T55" fmla="*/ 181 h 186"/>
                <a:gd name="T56" fmla="*/ 73 w 185"/>
                <a:gd name="T57" fmla="*/ 182 h 186"/>
                <a:gd name="T58" fmla="*/ 64 w 185"/>
                <a:gd name="T59" fmla="*/ 181 h 186"/>
                <a:gd name="T60" fmla="*/ 55 w 185"/>
                <a:gd name="T61" fmla="*/ 177 h 186"/>
                <a:gd name="T62" fmla="*/ 37 w 185"/>
                <a:gd name="T63" fmla="*/ 153 h 186"/>
                <a:gd name="T64" fmla="*/ 27 w 185"/>
                <a:gd name="T65" fmla="*/ 141 h 186"/>
                <a:gd name="T66" fmla="*/ 21 w 185"/>
                <a:gd name="T67" fmla="*/ 132 h 186"/>
                <a:gd name="T68" fmla="*/ 14 w 185"/>
                <a:gd name="T69" fmla="*/ 122 h 186"/>
                <a:gd name="T70" fmla="*/ 8 w 185"/>
                <a:gd name="T71" fmla="*/ 110 h 186"/>
                <a:gd name="T72" fmla="*/ 4 w 185"/>
                <a:gd name="T73" fmla="*/ 99 h 186"/>
                <a:gd name="T74" fmla="*/ 1 w 185"/>
                <a:gd name="T75" fmla="*/ 89 h 186"/>
                <a:gd name="T76" fmla="*/ 0 w 185"/>
                <a:gd name="T77" fmla="*/ 77 h 186"/>
                <a:gd name="T78" fmla="*/ 0 w 185"/>
                <a:gd name="T79" fmla="*/ 65 h 186"/>
                <a:gd name="T80" fmla="*/ 1 w 185"/>
                <a:gd name="T81" fmla="*/ 53 h 186"/>
                <a:gd name="T82" fmla="*/ 3 w 185"/>
                <a:gd name="T83" fmla="*/ 41 h 186"/>
                <a:gd name="T84" fmla="*/ 7 w 185"/>
                <a:gd name="T85" fmla="*/ 32 h 186"/>
                <a:gd name="T86" fmla="*/ 13 w 185"/>
                <a:gd name="T87" fmla="*/ 23 h 186"/>
                <a:gd name="T88" fmla="*/ 20 w 185"/>
                <a:gd name="T89" fmla="*/ 15 h 186"/>
                <a:gd name="T90" fmla="*/ 30 w 185"/>
                <a:gd name="T91" fmla="*/ 7 h 186"/>
                <a:gd name="T92" fmla="*/ 41 w 185"/>
                <a:gd name="T93" fmla="*/ 2 h 186"/>
                <a:gd name="T94" fmla="*/ 49 w 185"/>
                <a:gd name="T95" fmla="*/ 1 h 186"/>
                <a:gd name="T96" fmla="*/ 60 w 185"/>
                <a:gd name="T97" fmla="*/ 1 h 186"/>
                <a:gd name="T98" fmla="*/ 67 w 185"/>
                <a:gd name="T99" fmla="*/ 3 h 186"/>
                <a:gd name="T100" fmla="*/ 75 w 185"/>
                <a:gd name="T101" fmla="*/ 7 h 186"/>
                <a:gd name="T102" fmla="*/ 81 w 185"/>
                <a:gd name="T103" fmla="*/ 14 h 186"/>
                <a:gd name="T104" fmla="*/ 88 w 185"/>
                <a:gd name="T105" fmla="*/ 19 h 18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86"/>
                <a:gd name="T161" fmla="*/ 185 w 185"/>
                <a:gd name="T162" fmla="*/ 186 h 18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86">
                  <a:moveTo>
                    <a:pt x="93" y="20"/>
                  </a:moveTo>
                  <a:lnTo>
                    <a:pt x="99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1" y="11"/>
                  </a:lnTo>
                  <a:lnTo>
                    <a:pt x="113" y="7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4" y="5"/>
                  </a:lnTo>
                  <a:lnTo>
                    <a:pt x="158" y="7"/>
                  </a:lnTo>
                  <a:lnTo>
                    <a:pt x="163" y="10"/>
                  </a:lnTo>
                  <a:lnTo>
                    <a:pt x="167" y="13"/>
                  </a:lnTo>
                  <a:lnTo>
                    <a:pt x="169" y="17"/>
                  </a:lnTo>
                  <a:lnTo>
                    <a:pt x="173" y="20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5"/>
                  </a:lnTo>
                  <a:lnTo>
                    <a:pt x="181" y="39"/>
                  </a:lnTo>
                  <a:lnTo>
                    <a:pt x="182" y="44"/>
                  </a:lnTo>
                  <a:lnTo>
                    <a:pt x="184" y="49"/>
                  </a:lnTo>
                  <a:lnTo>
                    <a:pt x="184" y="56"/>
                  </a:lnTo>
                  <a:lnTo>
                    <a:pt x="184" y="60"/>
                  </a:lnTo>
                  <a:lnTo>
                    <a:pt x="184" y="68"/>
                  </a:lnTo>
                  <a:lnTo>
                    <a:pt x="184" y="76"/>
                  </a:lnTo>
                  <a:lnTo>
                    <a:pt x="182" y="82"/>
                  </a:lnTo>
                  <a:lnTo>
                    <a:pt x="181" y="89"/>
                  </a:lnTo>
                  <a:lnTo>
                    <a:pt x="180" y="93"/>
                  </a:lnTo>
                  <a:lnTo>
                    <a:pt x="179" y="98"/>
                  </a:lnTo>
                  <a:lnTo>
                    <a:pt x="176" y="103"/>
                  </a:lnTo>
                  <a:lnTo>
                    <a:pt x="175" y="108"/>
                  </a:lnTo>
                  <a:lnTo>
                    <a:pt x="173" y="114"/>
                  </a:lnTo>
                  <a:lnTo>
                    <a:pt x="170" y="120"/>
                  </a:lnTo>
                  <a:lnTo>
                    <a:pt x="168" y="125"/>
                  </a:lnTo>
                  <a:lnTo>
                    <a:pt x="164" y="131"/>
                  </a:lnTo>
                  <a:lnTo>
                    <a:pt x="162" y="135"/>
                  </a:lnTo>
                  <a:lnTo>
                    <a:pt x="158" y="139"/>
                  </a:lnTo>
                  <a:lnTo>
                    <a:pt x="154" y="144"/>
                  </a:lnTo>
                  <a:lnTo>
                    <a:pt x="150" y="150"/>
                  </a:lnTo>
                  <a:lnTo>
                    <a:pt x="145" y="157"/>
                  </a:lnTo>
                  <a:lnTo>
                    <a:pt x="141" y="162"/>
                  </a:lnTo>
                  <a:lnTo>
                    <a:pt x="135" y="169"/>
                  </a:lnTo>
                  <a:lnTo>
                    <a:pt x="129" y="174"/>
                  </a:lnTo>
                  <a:lnTo>
                    <a:pt x="119" y="179"/>
                  </a:lnTo>
                  <a:lnTo>
                    <a:pt x="111" y="183"/>
                  </a:lnTo>
                  <a:lnTo>
                    <a:pt x="104" y="185"/>
                  </a:lnTo>
                  <a:lnTo>
                    <a:pt x="99" y="185"/>
                  </a:lnTo>
                  <a:lnTo>
                    <a:pt x="94" y="183"/>
                  </a:lnTo>
                  <a:lnTo>
                    <a:pt x="89" y="182"/>
                  </a:lnTo>
                  <a:lnTo>
                    <a:pt x="84" y="181"/>
                  </a:lnTo>
                  <a:lnTo>
                    <a:pt x="81" y="181"/>
                  </a:lnTo>
                  <a:lnTo>
                    <a:pt x="73" y="182"/>
                  </a:lnTo>
                  <a:lnTo>
                    <a:pt x="67" y="182"/>
                  </a:lnTo>
                  <a:lnTo>
                    <a:pt x="64" y="181"/>
                  </a:lnTo>
                  <a:lnTo>
                    <a:pt x="58" y="178"/>
                  </a:lnTo>
                  <a:lnTo>
                    <a:pt x="55" y="177"/>
                  </a:lnTo>
                  <a:lnTo>
                    <a:pt x="49" y="170"/>
                  </a:lnTo>
                  <a:lnTo>
                    <a:pt x="37" y="153"/>
                  </a:lnTo>
                  <a:lnTo>
                    <a:pt x="32" y="146"/>
                  </a:lnTo>
                  <a:lnTo>
                    <a:pt x="27" y="141"/>
                  </a:lnTo>
                  <a:lnTo>
                    <a:pt x="25" y="136"/>
                  </a:lnTo>
                  <a:lnTo>
                    <a:pt x="21" y="132"/>
                  </a:lnTo>
                  <a:lnTo>
                    <a:pt x="18" y="127"/>
                  </a:lnTo>
                  <a:lnTo>
                    <a:pt x="14" y="122"/>
                  </a:lnTo>
                  <a:lnTo>
                    <a:pt x="10" y="115"/>
                  </a:lnTo>
                  <a:lnTo>
                    <a:pt x="8" y="110"/>
                  </a:lnTo>
                  <a:lnTo>
                    <a:pt x="7" y="106"/>
                  </a:lnTo>
                  <a:lnTo>
                    <a:pt x="4" y="99"/>
                  </a:lnTo>
                  <a:lnTo>
                    <a:pt x="2" y="93"/>
                  </a:lnTo>
                  <a:lnTo>
                    <a:pt x="1" y="89"/>
                  </a:lnTo>
                  <a:lnTo>
                    <a:pt x="0" y="83"/>
                  </a:lnTo>
                  <a:lnTo>
                    <a:pt x="0" y="77"/>
                  </a:lnTo>
                  <a:lnTo>
                    <a:pt x="0" y="73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1" y="53"/>
                  </a:lnTo>
                  <a:lnTo>
                    <a:pt x="2" y="47"/>
                  </a:lnTo>
                  <a:lnTo>
                    <a:pt x="3" y="41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5" y="7"/>
                  </a:lnTo>
                  <a:lnTo>
                    <a:pt x="77" y="11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8" y="19"/>
                  </a:lnTo>
                  <a:lnTo>
                    <a:pt x="93" y="20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62" name="Freeform 352"/>
            <p:cNvSpPr>
              <a:spLocks/>
            </p:cNvSpPr>
            <p:nvPr/>
          </p:nvSpPr>
          <p:spPr bwMode="auto">
            <a:xfrm>
              <a:off x="2230" y="1705"/>
              <a:ext cx="170" cy="173"/>
            </a:xfrm>
            <a:custGeom>
              <a:avLst/>
              <a:gdLst>
                <a:gd name="T0" fmla="*/ 91 w 170"/>
                <a:gd name="T1" fmla="*/ 17 h 173"/>
                <a:gd name="T2" fmla="*/ 98 w 170"/>
                <a:gd name="T3" fmla="*/ 13 h 173"/>
                <a:gd name="T4" fmla="*/ 104 w 170"/>
                <a:gd name="T5" fmla="*/ 6 h 173"/>
                <a:gd name="T6" fmla="*/ 111 w 170"/>
                <a:gd name="T7" fmla="*/ 2 h 173"/>
                <a:gd name="T8" fmla="*/ 117 w 170"/>
                <a:gd name="T9" fmla="*/ 0 h 173"/>
                <a:gd name="T10" fmla="*/ 125 w 170"/>
                <a:gd name="T11" fmla="*/ 0 h 173"/>
                <a:gd name="T12" fmla="*/ 134 w 170"/>
                <a:gd name="T13" fmla="*/ 1 h 173"/>
                <a:gd name="T14" fmla="*/ 142 w 170"/>
                <a:gd name="T15" fmla="*/ 3 h 173"/>
                <a:gd name="T16" fmla="*/ 151 w 170"/>
                <a:gd name="T17" fmla="*/ 9 h 173"/>
                <a:gd name="T18" fmla="*/ 155 w 170"/>
                <a:gd name="T19" fmla="*/ 15 h 173"/>
                <a:gd name="T20" fmla="*/ 160 w 170"/>
                <a:gd name="T21" fmla="*/ 22 h 173"/>
                <a:gd name="T22" fmla="*/ 165 w 170"/>
                <a:gd name="T23" fmla="*/ 31 h 173"/>
                <a:gd name="T24" fmla="*/ 167 w 170"/>
                <a:gd name="T25" fmla="*/ 42 h 173"/>
                <a:gd name="T26" fmla="*/ 169 w 170"/>
                <a:gd name="T27" fmla="*/ 51 h 173"/>
                <a:gd name="T28" fmla="*/ 169 w 170"/>
                <a:gd name="T29" fmla="*/ 63 h 173"/>
                <a:gd name="T30" fmla="*/ 167 w 170"/>
                <a:gd name="T31" fmla="*/ 76 h 173"/>
                <a:gd name="T32" fmla="*/ 165 w 170"/>
                <a:gd name="T33" fmla="*/ 86 h 173"/>
                <a:gd name="T34" fmla="*/ 161 w 170"/>
                <a:gd name="T35" fmla="*/ 97 h 173"/>
                <a:gd name="T36" fmla="*/ 158 w 170"/>
                <a:gd name="T37" fmla="*/ 107 h 173"/>
                <a:gd name="T38" fmla="*/ 154 w 170"/>
                <a:gd name="T39" fmla="*/ 118 h 173"/>
                <a:gd name="T40" fmla="*/ 148 w 170"/>
                <a:gd name="T41" fmla="*/ 126 h 173"/>
                <a:gd name="T42" fmla="*/ 141 w 170"/>
                <a:gd name="T43" fmla="*/ 135 h 173"/>
                <a:gd name="T44" fmla="*/ 133 w 170"/>
                <a:gd name="T45" fmla="*/ 147 h 173"/>
                <a:gd name="T46" fmla="*/ 125 w 170"/>
                <a:gd name="T47" fmla="*/ 157 h 173"/>
                <a:gd name="T48" fmla="*/ 110 w 170"/>
                <a:gd name="T49" fmla="*/ 168 h 173"/>
                <a:gd name="T50" fmla="*/ 95 w 170"/>
                <a:gd name="T51" fmla="*/ 172 h 173"/>
                <a:gd name="T52" fmla="*/ 86 w 170"/>
                <a:gd name="T53" fmla="*/ 172 h 173"/>
                <a:gd name="T54" fmla="*/ 77 w 170"/>
                <a:gd name="T55" fmla="*/ 169 h 173"/>
                <a:gd name="T56" fmla="*/ 68 w 170"/>
                <a:gd name="T57" fmla="*/ 170 h 173"/>
                <a:gd name="T58" fmla="*/ 58 w 170"/>
                <a:gd name="T59" fmla="*/ 169 h 173"/>
                <a:gd name="T60" fmla="*/ 50 w 170"/>
                <a:gd name="T61" fmla="*/ 165 h 173"/>
                <a:gd name="T62" fmla="*/ 34 w 170"/>
                <a:gd name="T63" fmla="*/ 144 h 173"/>
                <a:gd name="T64" fmla="*/ 25 w 170"/>
                <a:gd name="T65" fmla="*/ 132 h 173"/>
                <a:gd name="T66" fmla="*/ 20 w 170"/>
                <a:gd name="T67" fmla="*/ 123 h 173"/>
                <a:gd name="T68" fmla="*/ 14 w 170"/>
                <a:gd name="T69" fmla="*/ 114 h 173"/>
                <a:gd name="T70" fmla="*/ 8 w 170"/>
                <a:gd name="T71" fmla="*/ 103 h 173"/>
                <a:gd name="T72" fmla="*/ 3 w 170"/>
                <a:gd name="T73" fmla="*/ 91 h 173"/>
                <a:gd name="T74" fmla="*/ 1 w 170"/>
                <a:gd name="T75" fmla="*/ 82 h 173"/>
                <a:gd name="T76" fmla="*/ 0 w 170"/>
                <a:gd name="T77" fmla="*/ 72 h 173"/>
                <a:gd name="T78" fmla="*/ 0 w 170"/>
                <a:gd name="T79" fmla="*/ 60 h 173"/>
                <a:gd name="T80" fmla="*/ 1 w 170"/>
                <a:gd name="T81" fmla="*/ 49 h 173"/>
                <a:gd name="T82" fmla="*/ 3 w 170"/>
                <a:gd name="T83" fmla="*/ 39 h 173"/>
                <a:gd name="T84" fmla="*/ 7 w 170"/>
                <a:gd name="T85" fmla="*/ 28 h 173"/>
                <a:gd name="T86" fmla="*/ 13 w 170"/>
                <a:gd name="T87" fmla="*/ 21 h 173"/>
                <a:gd name="T88" fmla="*/ 19 w 170"/>
                <a:gd name="T89" fmla="*/ 13 h 173"/>
                <a:gd name="T90" fmla="*/ 27 w 170"/>
                <a:gd name="T91" fmla="*/ 6 h 173"/>
                <a:gd name="T92" fmla="*/ 38 w 170"/>
                <a:gd name="T93" fmla="*/ 2 h 173"/>
                <a:gd name="T94" fmla="*/ 45 w 170"/>
                <a:gd name="T95" fmla="*/ 0 h 173"/>
                <a:gd name="T96" fmla="*/ 55 w 170"/>
                <a:gd name="T97" fmla="*/ 0 h 173"/>
                <a:gd name="T98" fmla="*/ 62 w 170"/>
                <a:gd name="T99" fmla="*/ 2 h 173"/>
                <a:gd name="T100" fmla="*/ 68 w 170"/>
                <a:gd name="T101" fmla="*/ 6 h 173"/>
                <a:gd name="T102" fmla="*/ 74 w 170"/>
                <a:gd name="T103" fmla="*/ 13 h 173"/>
                <a:gd name="T104" fmla="*/ 80 w 170"/>
                <a:gd name="T105" fmla="*/ 17 h 1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0"/>
                <a:gd name="T160" fmla="*/ 0 h 173"/>
                <a:gd name="T161" fmla="*/ 170 w 170"/>
                <a:gd name="T162" fmla="*/ 173 h 1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0" h="173">
                  <a:moveTo>
                    <a:pt x="86" y="18"/>
                  </a:moveTo>
                  <a:lnTo>
                    <a:pt x="91" y="17"/>
                  </a:lnTo>
                  <a:lnTo>
                    <a:pt x="95" y="15"/>
                  </a:lnTo>
                  <a:lnTo>
                    <a:pt x="98" y="13"/>
                  </a:lnTo>
                  <a:lnTo>
                    <a:pt x="101" y="10"/>
                  </a:lnTo>
                  <a:lnTo>
                    <a:pt x="104" y="6"/>
                  </a:lnTo>
                  <a:lnTo>
                    <a:pt x="107" y="3"/>
                  </a:lnTo>
                  <a:lnTo>
                    <a:pt x="111" y="2"/>
                  </a:lnTo>
                  <a:lnTo>
                    <a:pt x="115" y="1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5" y="0"/>
                  </a:lnTo>
                  <a:lnTo>
                    <a:pt x="130" y="0"/>
                  </a:lnTo>
                  <a:lnTo>
                    <a:pt x="134" y="1"/>
                  </a:lnTo>
                  <a:lnTo>
                    <a:pt x="139" y="2"/>
                  </a:lnTo>
                  <a:lnTo>
                    <a:pt x="142" y="3"/>
                  </a:lnTo>
                  <a:lnTo>
                    <a:pt x="146" y="6"/>
                  </a:lnTo>
                  <a:lnTo>
                    <a:pt x="151" y="9"/>
                  </a:lnTo>
                  <a:lnTo>
                    <a:pt x="153" y="11"/>
                  </a:lnTo>
                  <a:lnTo>
                    <a:pt x="155" y="15"/>
                  </a:lnTo>
                  <a:lnTo>
                    <a:pt x="158" y="18"/>
                  </a:lnTo>
                  <a:lnTo>
                    <a:pt x="160" y="22"/>
                  </a:lnTo>
                  <a:lnTo>
                    <a:pt x="163" y="27"/>
                  </a:lnTo>
                  <a:lnTo>
                    <a:pt x="165" y="31"/>
                  </a:lnTo>
                  <a:lnTo>
                    <a:pt x="166" y="35"/>
                  </a:lnTo>
                  <a:lnTo>
                    <a:pt x="167" y="42"/>
                  </a:lnTo>
                  <a:lnTo>
                    <a:pt x="167" y="45"/>
                  </a:lnTo>
                  <a:lnTo>
                    <a:pt x="169" y="51"/>
                  </a:lnTo>
                  <a:lnTo>
                    <a:pt x="169" y="55"/>
                  </a:lnTo>
                  <a:lnTo>
                    <a:pt x="169" y="63"/>
                  </a:lnTo>
                  <a:lnTo>
                    <a:pt x="167" y="70"/>
                  </a:lnTo>
                  <a:lnTo>
                    <a:pt x="167" y="76"/>
                  </a:lnTo>
                  <a:lnTo>
                    <a:pt x="166" y="82"/>
                  </a:lnTo>
                  <a:lnTo>
                    <a:pt x="165" y="86"/>
                  </a:lnTo>
                  <a:lnTo>
                    <a:pt x="164" y="91"/>
                  </a:lnTo>
                  <a:lnTo>
                    <a:pt x="161" y="97"/>
                  </a:lnTo>
                  <a:lnTo>
                    <a:pt x="160" y="102"/>
                  </a:lnTo>
                  <a:lnTo>
                    <a:pt x="158" y="107"/>
                  </a:lnTo>
                  <a:lnTo>
                    <a:pt x="155" y="112"/>
                  </a:lnTo>
                  <a:lnTo>
                    <a:pt x="154" y="118"/>
                  </a:lnTo>
                  <a:lnTo>
                    <a:pt x="152" y="122"/>
                  </a:lnTo>
                  <a:lnTo>
                    <a:pt x="148" y="126"/>
                  </a:lnTo>
                  <a:lnTo>
                    <a:pt x="146" y="129"/>
                  </a:lnTo>
                  <a:lnTo>
                    <a:pt x="141" y="135"/>
                  </a:lnTo>
                  <a:lnTo>
                    <a:pt x="137" y="141"/>
                  </a:lnTo>
                  <a:lnTo>
                    <a:pt x="133" y="147"/>
                  </a:lnTo>
                  <a:lnTo>
                    <a:pt x="129" y="152"/>
                  </a:lnTo>
                  <a:lnTo>
                    <a:pt x="125" y="157"/>
                  </a:lnTo>
                  <a:lnTo>
                    <a:pt x="118" y="162"/>
                  </a:lnTo>
                  <a:lnTo>
                    <a:pt x="110" y="168"/>
                  </a:lnTo>
                  <a:lnTo>
                    <a:pt x="101" y="172"/>
                  </a:lnTo>
                  <a:lnTo>
                    <a:pt x="95" y="172"/>
                  </a:lnTo>
                  <a:lnTo>
                    <a:pt x="91" y="172"/>
                  </a:lnTo>
                  <a:lnTo>
                    <a:pt x="86" y="172"/>
                  </a:lnTo>
                  <a:lnTo>
                    <a:pt x="81" y="170"/>
                  </a:lnTo>
                  <a:lnTo>
                    <a:pt x="77" y="169"/>
                  </a:lnTo>
                  <a:lnTo>
                    <a:pt x="73" y="169"/>
                  </a:lnTo>
                  <a:lnTo>
                    <a:pt x="68" y="170"/>
                  </a:lnTo>
                  <a:lnTo>
                    <a:pt x="62" y="170"/>
                  </a:lnTo>
                  <a:lnTo>
                    <a:pt x="58" y="169"/>
                  </a:lnTo>
                  <a:lnTo>
                    <a:pt x="52" y="166"/>
                  </a:lnTo>
                  <a:lnTo>
                    <a:pt x="50" y="165"/>
                  </a:lnTo>
                  <a:lnTo>
                    <a:pt x="44" y="158"/>
                  </a:lnTo>
                  <a:lnTo>
                    <a:pt x="34" y="144"/>
                  </a:lnTo>
                  <a:lnTo>
                    <a:pt x="29" y="137"/>
                  </a:lnTo>
                  <a:lnTo>
                    <a:pt x="25" y="132"/>
                  </a:lnTo>
                  <a:lnTo>
                    <a:pt x="22" y="127"/>
                  </a:lnTo>
                  <a:lnTo>
                    <a:pt x="20" y="123"/>
                  </a:lnTo>
                  <a:lnTo>
                    <a:pt x="16" y="119"/>
                  </a:lnTo>
                  <a:lnTo>
                    <a:pt x="14" y="114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98"/>
                  </a:lnTo>
                  <a:lnTo>
                    <a:pt x="3" y="91"/>
                  </a:lnTo>
                  <a:lnTo>
                    <a:pt x="2" y="86"/>
                  </a:lnTo>
                  <a:lnTo>
                    <a:pt x="1" y="82"/>
                  </a:lnTo>
                  <a:lnTo>
                    <a:pt x="0" y="77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4" y="34"/>
                  </a:lnTo>
                  <a:lnTo>
                    <a:pt x="7" y="28"/>
                  </a:lnTo>
                  <a:lnTo>
                    <a:pt x="9" y="24"/>
                  </a:lnTo>
                  <a:lnTo>
                    <a:pt x="13" y="21"/>
                  </a:lnTo>
                  <a:lnTo>
                    <a:pt x="15" y="17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3"/>
                  </a:lnTo>
                  <a:lnTo>
                    <a:pt x="38" y="2"/>
                  </a:lnTo>
                  <a:lnTo>
                    <a:pt x="41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59" y="1"/>
                  </a:lnTo>
                  <a:lnTo>
                    <a:pt x="62" y="2"/>
                  </a:lnTo>
                  <a:lnTo>
                    <a:pt x="65" y="5"/>
                  </a:lnTo>
                  <a:lnTo>
                    <a:pt x="68" y="6"/>
                  </a:lnTo>
                  <a:lnTo>
                    <a:pt x="70" y="10"/>
                  </a:lnTo>
                  <a:lnTo>
                    <a:pt x="74" y="13"/>
                  </a:lnTo>
                  <a:lnTo>
                    <a:pt x="77" y="15"/>
                  </a:lnTo>
                  <a:lnTo>
                    <a:pt x="80" y="17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63" name="Group 353"/>
            <p:cNvGrpSpPr>
              <a:grpSpLocks/>
            </p:cNvGrpSpPr>
            <p:nvPr/>
          </p:nvGrpSpPr>
          <p:grpSpPr bwMode="auto">
            <a:xfrm>
              <a:off x="2239" y="1706"/>
              <a:ext cx="154" cy="142"/>
              <a:chOff x="2239" y="1706"/>
              <a:chExt cx="154" cy="142"/>
            </a:xfrm>
          </p:grpSpPr>
          <p:sp>
            <p:nvSpPr>
              <p:cNvPr id="18708" name="Oval 354"/>
              <p:cNvSpPr>
                <a:spLocks noChangeArrowheads="1"/>
              </p:cNvSpPr>
              <p:nvPr/>
            </p:nvSpPr>
            <p:spPr bwMode="auto">
              <a:xfrm>
                <a:off x="2314" y="1706"/>
                <a:ext cx="79" cy="114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09" name="Oval 355"/>
              <p:cNvSpPr>
                <a:spLocks noChangeArrowheads="1"/>
              </p:cNvSpPr>
              <p:nvPr/>
            </p:nvSpPr>
            <p:spPr bwMode="auto">
              <a:xfrm>
                <a:off x="2239" y="1715"/>
                <a:ext cx="91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64" name="Group 356"/>
            <p:cNvGrpSpPr>
              <a:grpSpLocks/>
            </p:cNvGrpSpPr>
            <p:nvPr/>
          </p:nvGrpSpPr>
          <p:grpSpPr bwMode="auto">
            <a:xfrm>
              <a:off x="2345" y="1703"/>
              <a:ext cx="35" cy="38"/>
              <a:chOff x="2345" y="1703"/>
              <a:chExt cx="35" cy="38"/>
            </a:xfrm>
          </p:grpSpPr>
          <p:sp>
            <p:nvSpPr>
              <p:cNvPr id="18705" name="Oval 357"/>
              <p:cNvSpPr>
                <a:spLocks noChangeArrowheads="1"/>
              </p:cNvSpPr>
              <p:nvPr/>
            </p:nvSpPr>
            <p:spPr bwMode="auto">
              <a:xfrm>
                <a:off x="2345" y="1706"/>
                <a:ext cx="35" cy="35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06" name="Oval 358"/>
              <p:cNvSpPr>
                <a:spLocks noChangeArrowheads="1"/>
              </p:cNvSpPr>
              <p:nvPr/>
            </p:nvSpPr>
            <p:spPr bwMode="auto">
              <a:xfrm>
                <a:off x="2360" y="1705"/>
                <a:ext cx="20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707" name="Oval 359"/>
              <p:cNvSpPr>
                <a:spLocks noChangeArrowheads="1"/>
              </p:cNvSpPr>
              <p:nvPr/>
            </p:nvSpPr>
            <p:spPr bwMode="auto">
              <a:xfrm>
                <a:off x="2357" y="1703"/>
                <a:ext cx="20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65" name="Group 360"/>
            <p:cNvGrpSpPr>
              <a:grpSpLocks/>
            </p:cNvGrpSpPr>
            <p:nvPr/>
          </p:nvGrpSpPr>
          <p:grpSpPr bwMode="auto">
            <a:xfrm>
              <a:off x="2252" y="1657"/>
              <a:ext cx="68" cy="36"/>
              <a:chOff x="2252" y="1657"/>
              <a:chExt cx="68" cy="36"/>
            </a:xfrm>
          </p:grpSpPr>
          <p:sp>
            <p:nvSpPr>
              <p:cNvPr id="18703" name="Freeform 361"/>
              <p:cNvSpPr>
                <a:spLocks/>
              </p:cNvSpPr>
              <p:nvPr/>
            </p:nvSpPr>
            <p:spPr bwMode="auto">
              <a:xfrm>
                <a:off x="2252" y="1657"/>
                <a:ext cx="68" cy="30"/>
              </a:xfrm>
              <a:custGeom>
                <a:avLst/>
                <a:gdLst>
                  <a:gd name="T0" fmla="*/ 0 w 68"/>
                  <a:gd name="T1" fmla="*/ 20 h 30"/>
                  <a:gd name="T2" fmla="*/ 3 w 68"/>
                  <a:gd name="T3" fmla="*/ 16 h 30"/>
                  <a:gd name="T4" fmla="*/ 5 w 68"/>
                  <a:gd name="T5" fmla="*/ 16 h 30"/>
                  <a:gd name="T6" fmla="*/ 8 w 68"/>
                  <a:gd name="T7" fmla="*/ 15 h 30"/>
                  <a:gd name="T8" fmla="*/ 11 w 68"/>
                  <a:gd name="T9" fmla="*/ 13 h 30"/>
                  <a:gd name="T10" fmla="*/ 15 w 68"/>
                  <a:gd name="T11" fmla="*/ 13 h 30"/>
                  <a:gd name="T12" fmla="*/ 17 w 68"/>
                  <a:gd name="T13" fmla="*/ 15 h 30"/>
                  <a:gd name="T14" fmla="*/ 20 w 68"/>
                  <a:gd name="T15" fmla="*/ 16 h 30"/>
                  <a:gd name="T16" fmla="*/ 22 w 68"/>
                  <a:gd name="T17" fmla="*/ 20 h 30"/>
                  <a:gd name="T18" fmla="*/ 26 w 68"/>
                  <a:gd name="T19" fmla="*/ 22 h 30"/>
                  <a:gd name="T20" fmla="*/ 28 w 68"/>
                  <a:gd name="T21" fmla="*/ 26 h 30"/>
                  <a:gd name="T22" fmla="*/ 33 w 68"/>
                  <a:gd name="T23" fmla="*/ 26 h 30"/>
                  <a:gd name="T24" fmla="*/ 35 w 68"/>
                  <a:gd name="T25" fmla="*/ 29 h 30"/>
                  <a:gd name="T26" fmla="*/ 39 w 68"/>
                  <a:gd name="T27" fmla="*/ 29 h 30"/>
                  <a:gd name="T28" fmla="*/ 44 w 68"/>
                  <a:gd name="T29" fmla="*/ 29 h 30"/>
                  <a:gd name="T30" fmla="*/ 50 w 68"/>
                  <a:gd name="T31" fmla="*/ 29 h 30"/>
                  <a:gd name="T32" fmla="*/ 53 w 68"/>
                  <a:gd name="T33" fmla="*/ 29 h 30"/>
                  <a:gd name="T34" fmla="*/ 58 w 68"/>
                  <a:gd name="T35" fmla="*/ 27 h 30"/>
                  <a:gd name="T36" fmla="*/ 62 w 68"/>
                  <a:gd name="T37" fmla="*/ 26 h 30"/>
                  <a:gd name="T38" fmla="*/ 64 w 68"/>
                  <a:gd name="T39" fmla="*/ 26 h 30"/>
                  <a:gd name="T40" fmla="*/ 67 w 68"/>
                  <a:gd name="T41" fmla="*/ 26 h 30"/>
                  <a:gd name="T42" fmla="*/ 64 w 68"/>
                  <a:gd name="T43" fmla="*/ 16 h 30"/>
                  <a:gd name="T44" fmla="*/ 63 w 68"/>
                  <a:gd name="T45" fmla="*/ 12 h 30"/>
                  <a:gd name="T46" fmla="*/ 62 w 68"/>
                  <a:gd name="T47" fmla="*/ 10 h 30"/>
                  <a:gd name="T48" fmla="*/ 61 w 68"/>
                  <a:gd name="T49" fmla="*/ 7 h 30"/>
                  <a:gd name="T50" fmla="*/ 57 w 68"/>
                  <a:gd name="T51" fmla="*/ 5 h 30"/>
                  <a:gd name="T52" fmla="*/ 53 w 68"/>
                  <a:gd name="T53" fmla="*/ 2 h 30"/>
                  <a:gd name="T54" fmla="*/ 50 w 68"/>
                  <a:gd name="T55" fmla="*/ 1 h 30"/>
                  <a:gd name="T56" fmla="*/ 41 w 68"/>
                  <a:gd name="T57" fmla="*/ 0 h 30"/>
                  <a:gd name="T58" fmla="*/ 35 w 68"/>
                  <a:gd name="T59" fmla="*/ 0 h 30"/>
                  <a:gd name="T60" fmla="*/ 28 w 68"/>
                  <a:gd name="T61" fmla="*/ 1 h 30"/>
                  <a:gd name="T62" fmla="*/ 25 w 68"/>
                  <a:gd name="T63" fmla="*/ 2 h 30"/>
                  <a:gd name="T64" fmla="*/ 19 w 68"/>
                  <a:gd name="T65" fmla="*/ 3 h 30"/>
                  <a:gd name="T66" fmla="*/ 15 w 68"/>
                  <a:gd name="T67" fmla="*/ 6 h 30"/>
                  <a:gd name="T68" fmla="*/ 10 w 68"/>
                  <a:gd name="T69" fmla="*/ 7 h 30"/>
                  <a:gd name="T70" fmla="*/ 7 w 68"/>
                  <a:gd name="T71" fmla="*/ 11 h 30"/>
                  <a:gd name="T72" fmla="*/ 4 w 68"/>
                  <a:gd name="T73" fmla="*/ 15 h 30"/>
                  <a:gd name="T74" fmla="*/ 0 w 68"/>
                  <a:gd name="T75" fmla="*/ 20 h 3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0"/>
                  <a:gd name="T116" fmla="*/ 68 w 68"/>
                  <a:gd name="T117" fmla="*/ 30 h 3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0">
                    <a:moveTo>
                      <a:pt x="0" y="20"/>
                    </a:moveTo>
                    <a:lnTo>
                      <a:pt x="3" y="16"/>
                    </a:lnTo>
                    <a:lnTo>
                      <a:pt x="5" y="16"/>
                    </a:lnTo>
                    <a:lnTo>
                      <a:pt x="8" y="15"/>
                    </a:lnTo>
                    <a:lnTo>
                      <a:pt x="11" y="13"/>
                    </a:lnTo>
                    <a:lnTo>
                      <a:pt x="15" y="13"/>
                    </a:lnTo>
                    <a:lnTo>
                      <a:pt x="17" y="15"/>
                    </a:lnTo>
                    <a:lnTo>
                      <a:pt x="20" y="16"/>
                    </a:lnTo>
                    <a:lnTo>
                      <a:pt x="22" y="20"/>
                    </a:lnTo>
                    <a:lnTo>
                      <a:pt x="26" y="22"/>
                    </a:lnTo>
                    <a:lnTo>
                      <a:pt x="28" y="26"/>
                    </a:lnTo>
                    <a:lnTo>
                      <a:pt x="33" y="26"/>
                    </a:lnTo>
                    <a:lnTo>
                      <a:pt x="35" y="29"/>
                    </a:lnTo>
                    <a:lnTo>
                      <a:pt x="39" y="29"/>
                    </a:lnTo>
                    <a:lnTo>
                      <a:pt x="44" y="29"/>
                    </a:lnTo>
                    <a:lnTo>
                      <a:pt x="50" y="29"/>
                    </a:lnTo>
                    <a:lnTo>
                      <a:pt x="53" y="29"/>
                    </a:lnTo>
                    <a:lnTo>
                      <a:pt x="58" y="27"/>
                    </a:lnTo>
                    <a:lnTo>
                      <a:pt x="62" y="26"/>
                    </a:lnTo>
                    <a:lnTo>
                      <a:pt x="64" y="26"/>
                    </a:lnTo>
                    <a:lnTo>
                      <a:pt x="67" y="26"/>
                    </a:lnTo>
                    <a:lnTo>
                      <a:pt x="64" y="16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1" y="7"/>
                    </a:lnTo>
                    <a:lnTo>
                      <a:pt x="57" y="5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5" y="6"/>
                    </a:lnTo>
                    <a:lnTo>
                      <a:pt x="10" y="7"/>
                    </a:lnTo>
                    <a:lnTo>
                      <a:pt x="7" y="11"/>
                    </a:lnTo>
                    <a:lnTo>
                      <a:pt x="4" y="15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04" name="Freeform 362"/>
              <p:cNvSpPr>
                <a:spLocks/>
              </p:cNvSpPr>
              <p:nvPr/>
            </p:nvSpPr>
            <p:spPr bwMode="auto">
              <a:xfrm>
                <a:off x="2252" y="1666"/>
                <a:ext cx="68" cy="27"/>
              </a:xfrm>
              <a:custGeom>
                <a:avLst/>
                <a:gdLst>
                  <a:gd name="T0" fmla="*/ 0 w 68"/>
                  <a:gd name="T1" fmla="*/ 15 h 27"/>
                  <a:gd name="T2" fmla="*/ 3 w 68"/>
                  <a:gd name="T3" fmla="*/ 10 h 27"/>
                  <a:gd name="T4" fmla="*/ 5 w 68"/>
                  <a:gd name="T5" fmla="*/ 10 h 27"/>
                  <a:gd name="T6" fmla="*/ 8 w 68"/>
                  <a:gd name="T7" fmla="*/ 8 h 27"/>
                  <a:gd name="T8" fmla="*/ 11 w 68"/>
                  <a:gd name="T9" fmla="*/ 6 h 27"/>
                  <a:gd name="T10" fmla="*/ 15 w 68"/>
                  <a:gd name="T11" fmla="*/ 6 h 27"/>
                  <a:gd name="T12" fmla="*/ 17 w 68"/>
                  <a:gd name="T13" fmla="*/ 8 h 27"/>
                  <a:gd name="T14" fmla="*/ 20 w 68"/>
                  <a:gd name="T15" fmla="*/ 10 h 27"/>
                  <a:gd name="T16" fmla="*/ 22 w 68"/>
                  <a:gd name="T17" fmla="*/ 15 h 27"/>
                  <a:gd name="T18" fmla="*/ 26 w 68"/>
                  <a:gd name="T19" fmla="*/ 19 h 27"/>
                  <a:gd name="T20" fmla="*/ 27 w 68"/>
                  <a:gd name="T21" fmla="*/ 22 h 27"/>
                  <a:gd name="T22" fmla="*/ 33 w 68"/>
                  <a:gd name="T23" fmla="*/ 24 h 27"/>
                  <a:gd name="T24" fmla="*/ 35 w 68"/>
                  <a:gd name="T25" fmla="*/ 26 h 27"/>
                  <a:gd name="T26" fmla="*/ 39 w 68"/>
                  <a:gd name="T27" fmla="*/ 26 h 27"/>
                  <a:gd name="T28" fmla="*/ 44 w 68"/>
                  <a:gd name="T29" fmla="*/ 26 h 27"/>
                  <a:gd name="T30" fmla="*/ 50 w 68"/>
                  <a:gd name="T31" fmla="*/ 26 h 27"/>
                  <a:gd name="T32" fmla="*/ 53 w 68"/>
                  <a:gd name="T33" fmla="*/ 26 h 27"/>
                  <a:gd name="T34" fmla="*/ 58 w 68"/>
                  <a:gd name="T35" fmla="*/ 24 h 27"/>
                  <a:gd name="T36" fmla="*/ 62 w 68"/>
                  <a:gd name="T37" fmla="*/ 24 h 27"/>
                  <a:gd name="T38" fmla="*/ 64 w 68"/>
                  <a:gd name="T39" fmla="*/ 22 h 27"/>
                  <a:gd name="T40" fmla="*/ 67 w 68"/>
                  <a:gd name="T41" fmla="*/ 22 h 27"/>
                  <a:gd name="T42" fmla="*/ 64 w 68"/>
                  <a:gd name="T43" fmla="*/ 19 h 27"/>
                  <a:gd name="T44" fmla="*/ 62 w 68"/>
                  <a:gd name="T45" fmla="*/ 17 h 27"/>
                  <a:gd name="T46" fmla="*/ 61 w 68"/>
                  <a:gd name="T47" fmla="*/ 15 h 27"/>
                  <a:gd name="T48" fmla="*/ 56 w 68"/>
                  <a:gd name="T49" fmla="*/ 10 h 27"/>
                  <a:gd name="T50" fmla="*/ 52 w 68"/>
                  <a:gd name="T51" fmla="*/ 8 h 27"/>
                  <a:gd name="T52" fmla="*/ 47 w 68"/>
                  <a:gd name="T53" fmla="*/ 5 h 27"/>
                  <a:gd name="T54" fmla="*/ 43 w 68"/>
                  <a:gd name="T55" fmla="*/ 3 h 27"/>
                  <a:gd name="T56" fmla="*/ 39 w 68"/>
                  <a:gd name="T57" fmla="*/ 1 h 27"/>
                  <a:gd name="T58" fmla="*/ 33 w 68"/>
                  <a:gd name="T59" fmla="*/ 1 h 27"/>
                  <a:gd name="T60" fmla="*/ 27 w 68"/>
                  <a:gd name="T61" fmla="*/ 1 h 27"/>
                  <a:gd name="T62" fmla="*/ 21 w 68"/>
                  <a:gd name="T63" fmla="*/ 0 h 27"/>
                  <a:gd name="T64" fmla="*/ 16 w 68"/>
                  <a:gd name="T65" fmla="*/ 1 h 27"/>
                  <a:gd name="T66" fmla="*/ 11 w 68"/>
                  <a:gd name="T67" fmla="*/ 3 h 27"/>
                  <a:gd name="T68" fmla="*/ 8 w 68"/>
                  <a:gd name="T69" fmla="*/ 6 h 27"/>
                  <a:gd name="T70" fmla="*/ 4 w 68"/>
                  <a:gd name="T71" fmla="*/ 8 h 27"/>
                  <a:gd name="T72" fmla="*/ 0 w 68"/>
                  <a:gd name="T73" fmla="*/ 15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7"/>
                  <a:gd name="T113" fmla="*/ 68 w 68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7">
                    <a:moveTo>
                      <a:pt x="0" y="15"/>
                    </a:moveTo>
                    <a:lnTo>
                      <a:pt x="3" y="10"/>
                    </a:lnTo>
                    <a:lnTo>
                      <a:pt x="5" y="10"/>
                    </a:lnTo>
                    <a:lnTo>
                      <a:pt x="8" y="8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20" y="10"/>
                    </a:lnTo>
                    <a:lnTo>
                      <a:pt x="22" y="15"/>
                    </a:lnTo>
                    <a:lnTo>
                      <a:pt x="26" y="19"/>
                    </a:lnTo>
                    <a:lnTo>
                      <a:pt x="27" y="22"/>
                    </a:lnTo>
                    <a:lnTo>
                      <a:pt x="33" y="24"/>
                    </a:lnTo>
                    <a:lnTo>
                      <a:pt x="35" y="26"/>
                    </a:lnTo>
                    <a:lnTo>
                      <a:pt x="39" y="26"/>
                    </a:lnTo>
                    <a:lnTo>
                      <a:pt x="44" y="26"/>
                    </a:lnTo>
                    <a:lnTo>
                      <a:pt x="50" y="26"/>
                    </a:lnTo>
                    <a:lnTo>
                      <a:pt x="53" y="26"/>
                    </a:lnTo>
                    <a:lnTo>
                      <a:pt x="58" y="24"/>
                    </a:lnTo>
                    <a:lnTo>
                      <a:pt x="62" y="24"/>
                    </a:lnTo>
                    <a:lnTo>
                      <a:pt x="64" y="22"/>
                    </a:lnTo>
                    <a:lnTo>
                      <a:pt x="67" y="22"/>
                    </a:lnTo>
                    <a:lnTo>
                      <a:pt x="64" y="19"/>
                    </a:lnTo>
                    <a:lnTo>
                      <a:pt x="62" y="17"/>
                    </a:lnTo>
                    <a:lnTo>
                      <a:pt x="61" y="15"/>
                    </a:lnTo>
                    <a:lnTo>
                      <a:pt x="56" y="10"/>
                    </a:lnTo>
                    <a:lnTo>
                      <a:pt x="52" y="8"/>
                    </a:lnTo>
                    <a:lnTo>
                      <a:pt x="47" y="5"/>
                    </a:lnTo>
                    <a:lnTo>
                      <a:pt x="43" y="3"/>
                    </a:lnTo>
                    <a:lnTo>
                      <a:pt x="39" y="1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66" name="Group 363"/>
            <p:cNvGrpSpPr>
              <a:grpSpLocks/>
            </p:cNvGrpSpPr>
            <p:nvPr/>
          </p:nvGrpSpPr>
          <p:grpSpPr bwMode="auto">
            <a:xfrm>
              <a:off x="2225" y="1699"/>
              <a:ext cx="186" cy="187"/>
              <a:chOff x="2225" y="1699"/>
              <a:chExt cx="186" cy="187"/>
            </a:xfrm>
          </p:grpSpPr>
          <p:sp>
            <p:nvSpPr>
              <p:cNvPr id="18701" name="Freeform 364"/>
              <p:cNvSpPr>
                <a:spLocks/>
              </p:cNvSpPr>
              <p:nvPr/>
            </p:nvSpPr>
            <p:spPr bwMode="auto">
              <a:xfrm>
                <a:off x="2295" y="1859"/>
                <a:ext cx="39" cy="27"/>
              </a:xfrm>
              <a:custGeom>
                <a:avLst/>
                <a:gdLst>
                  <a:gd name="T0" fmla="*/ 16 w 39"/>
                  <a:gd name="T1" fmla="*/ 0 h 27"/>
                  <a:gd name="T2" fmla="*/ 15 w 39"/>
                  <a:gd name="T3" fmla="*/ 9 h 27"/>
                  <a:gd name="T4" fmla="*/ 15 w 39"/>
                  <a:gd name="T5" fmla="*/ 13 h 27"/>
                  <a:gd name="T6" fmla="*/ 14 w 39"/>
                  <a:gd name="T7" fmla="*/ 14 h 27"/>
                  <a:gd name="T8" fmla="*/ 13 w 39"/>
                  <a:gd name="T9" fmla="*/ 18 h 27"/>
                  <a:gd name="T10" fmla="*/ 10 w 39"/>
                  <a:gd name="T11" fmla="*/ 18 h 27"/>
                  <a:gd name="T12" fmla="*/ 9 w 39"/>
                  <a:gd name="T13" fmla="*/ 18 h 27"/>
                  <a:gd name="T14" fmla="*/ 5 w 39"/>
                  <a:gd name="T15" fmla="*/ 20 h 27"/>
                  <a:gd name="T16" fmla="*/ 3 w 39"/>
                  <a:gd name="T17" fmla="*/ 22 h 27"/>
                  <a:gd name="T18" fmla="*/ 0 w 39"/>
                  <a:gd name="T19" fmla="*/ 24 h 27"/>
                  <a:gd name="T20" fmla="*/ 4 w 39"/>
                  <a:gd name="T21" fmla="*/ 24 h 27"/>
                  <a:gd name="T22" fmla="*/ 8 w 39"/>
                  <a:gd name="T23" fmla="*/ 24 h 27"/>
                  <a:gd name="T24" fmla="*/ 14 w 39"/>
                  <a:gd name="T25" fmla="*/ 24 h 27"/>
                  <a:gd name="T26" fmla="*/ 19 w 39"/>
                  <a:gd name="T27" fmla="*/ 24 h 27"/>
                  <a:gd name="T28" fmla="*/ 22 w 39"/>
                  <a:gd name="T29" fmla="*/ 24 h 27"/>
                  <a:gd name="T30" fmla="*/ 28 w 39"/>
                  <a:gd name="T31" fmla="*/ 26 h 27"/>
                  <a:gd name="T32" fmla="*/ 34 w 39"/>
                  <a:gd name="T33" fmla="*/ 24 h 27"/>
                  <a:gd name="T34" fmla="*/ 38 w 39"/>
                  <a:gd name="T35" fmla="*/ 24 h 27"/>
                  <a:gd name="T36" fmla="*/ 29 w 39"/>
                  <a:gd name="T37" fmla="*/ 22 h 27"/>
                  <a:gd name="T38" fmla="*/ 26 w 39"/>
                  <a:gd name="T39" fmla="*/ 20 h 27"/>
                  <a:gd name="T40" fmla="*/ 23 w 39"/>
                  <a:gd name="T41" fmla="*/ 20 h 27"/>
                  <a:gd name="T42" fmla="*/ 22 w 39"/>
                  <a:gd name="T43" fmla="*/ 18 h 27"/>
                  <a:gd name="T44" fmla="*/ 20 w 39"/>
                  <a:gd name="T45" fmla="*/ 16 h 27"/>
                  <a:gd name="T46" fmla="*/ 20 w 39"/>
                  <a:gd name="T47" fmla="*/ 13 h 27"/>
                  <a:gd name="T48" fmla="*/ 19 w 39"/>
                  <a:gd name="T49" fmla="*/ 13 h 27"/>
                  <a:gd name="T50" fmla="*/ 17 w 39"/>
                  <a:gd name="T51" fmla="*/ 11 h 27"/>
                  <a:gd name="T52" fmla="*/ 16 w 39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7"/>
                  <a:gd name="T83" fmla="*/ 39 w 39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7">
                    <a:moveTo>
                      <a:pt x="16" y="0"/>
                    </a:moveTo>
                    <a:lnTo>
                      <a:pt x="15" y="9"/>
                    </a:lnTo>
                    <a:lnTo>
                      <a:pt x="15" y="13"/>
                    </a:lnTo>
                    <a:lnTo>
                      <a:pt x="14" y="14"/>
                    </a:lnTo>
                    <a:lnTo>
                      <a:pt x="13" y="18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5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2" y="24"/>
                    </a:lnTo>
                    <a:lnTo>
                      <a:pt x="28" y="26"/>
                    </a:lnTo>
                    <a:lnTo>
                      <a:pt x="34" y="24"/>
                    </a:lnTo>
                    <a:lnTo>
                      <a:pt x="38" y="24"/>
                    </a:lnTo>
                    <a:lnTo>
                      <a:pt x="29" y="22"/>
                    </a:lnTo>
                    <a:lnTo>
                      <a:pt x="26" y="20"/>
                    </a:lnTo>
                    <a:lnTo>
                      <a:pt x="23" y="20"/>
                    </a:lnTo>
                    <a:lnTo>
                      <a:pt x="22" y="18"/>
                    </a:lnTo>
                    <a:lnTo>
                      <a:pt x="20" y="16"/>
                    </a:lnTo>
                    <a:lnTo>
                      <a:pt x="20" y="13"/>
                    </a:lnTo>
                    <a:lnTo>
                      <a:pt x="19" y="13"/>
                    </a:lnTo>
                    <a:lnTo>
                      <a:pt x="17" y="11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702" name="Freeform 365"/>
              <p:cNvSpPr>
                <a:spLocks/>
              </p:cNvSpPr>
              <p:nvPr/>
            </p:nvSpPr>
            <p:spPr bwMode="auto">
              <a:xfrm>
                <a:off x="2225" y="1699"/>
                <a:ext cx="186" cy="186"/>
              </a:xfrm>
              <a:custGeom>
                <a:avLst/>
                <a:gdLst>
                  <a:gd name="T0" fmla="*/ 99 w 186"/>
                  <a:gd name="T1" fmla="*/ 18 h 186"/>
                  <a:gd name="T2" fmla="*/ 108 w 186"/>
                  <a:gd name="T3" fmla="*/ 14 h 186"/>
                  <a:gd name="T4" fmla="*/ 114 w 186"/>
                  <a:gd name="T5" fmla="*/ 7 h 186"/>
                  <a:gd name="T6" fmla="*/ 122 w 186"/>
                  <a:gd name="T7" fmla="*/ 2 h 186"/>
                  <a:gd name="T8" fmla="*/ 129 w 186"/>
                  <a:gd name="T9" fmla="*/ 1 h 186"/>
                  <a:gd name="T10" fmla="*/ 137 w 186"/>
                  <a:gd name="T11" fmla="*/ 0 h 186"/>
                  <a:gd name="T12" fmla="*/ 147 w 186"/>
                  <a:gd name="T13" fmla="*/ 1 h 186"/>
                  <a:gd name="T14" fmla="*/ 155 w 186"/>
                  <a:gd name="T15" fmla="*/ 5 h 186"/>
                  <a:gd name="T16" fmla="*/ 164 w 186"/>
                  <a:gd name="T17" fmla="*/ 10 h 186"/>
                  <a:gd name="T18" fmla="*/ 170 w 186"/>
                  <a:gd name="T19" fmla="*/ 17 h 186"/>
                  <a:gd name="T20" fmla="*/ 176 w 186"/>
                  <a:gd name="T21" fmla="*/ 24 h 186"/>
                  <a:gd name="T22" fmla="*/ 180 w 186"/>
                  <a:gd name="T23" fmla="*/ 35 h 186"/>
                  <a:gd name="T24" fmla="*/ 183 w 186"/>
                  <a:gd name="T25" fmla="*/ 44 h 186"/>
                  <a:gd name="T26" fmla="*/ 185 w 186"/>
                  <a:gd name="T27" fmla="*/ 56 h 186"/>
                  <a:gd name="T28" fmla="*/ 185 w 186"/>
                  <a:gd name="T29" fmla="*/ 68 h 186"/>
                  <a:gd name="T30" fmla="*/ 183 w 186"/>
                  <a:gd name="T31" fmla="*/ 82 h 186"/>
                  <a:gd name="T32" fmla="*/ 181 w 186"/>
                  <a:gd name="T33" fmla="*/ 94 h 186"/>
                  <a:gd name="T34" fmla="*/ 177 w 186"/>
                  <a:gd name="T35" fmla="*/ 104 h 186"/>
                  <a:gd name="T36" fmla="*/ 174 w 186"/>
                  <a:gd name="T37" fmla="*/ 115 h 186"/>
                  <a:gd name="T38" fmla="*/ 168 w 186"/>
                  <a:gd name="T39" fmla="*/ 127 h 186"/>
                  <a:gd name="T40" fmla="*/ 162 w 186"/>
                  <a:gd name="T41" fmla="*/ 136 h 186"/>
                  <a:gd name="T42" fmla="*/ 154 w 186"/>
                  <a:gd name="T43" fmla="*/ 145 h 186"/>
                  <a:gd name="T44" fmla="*/ 146 w 186"/>
                  <a:gd name="T45" fmla="*/ 157 h 186"/>
                  <a:gd name="T46" fmla="*/ 136 w 186"/>
                  <a:gd name="T47" fmla="*/ 169 h 186"/>
                  <a:gd name="T48" fmla="*/ 120 w 186"/>
                  <a:gd name="T49" fmla="*/ 181 h 186"/>
                  <a:gd name="T50" fmla="*/ 105 w 186"/>
                  <a:gd name="T51" fmla="*/ 185 h 186"/>
                  <a:gd name="T52" fmla="*/ 94 w 186"/>
                  <a:gd name="T53" fmla="*/ 185 h 186"/>
                  <a:gd name="T54" fmla="*/ 85 w 186"/>
                  <a:gd name="T55" fmla="*/ 182 h 186"/>
                  <a:gd name="T56" fmla="*/ 74 w 186"/>
                  <a:gd name="T57" fmla="*/ 183 h 186"/>
                  <a:gd name="T58" fmla="*/ 64 w 186"/>
                  <a:gd name="T59" fmla="*/ 182 h 186"/>
                  <a:gd name="T60" fmla="*/ 55 w 186"/>
                  <a:gd name="T61" fmla="*/ 178 h 186"/>
                  <a:gd name="T62" fmla="*/ 38 w 186"/>
                  <a:gd name="T63" fmla="*/ 154 h 186"/>
                  <a:gd name="T64" fmla="*/ 29 w 186"/>
                  <a:gd name="T65" fmla="*/ 143 h 186"/>
                  <a:gd name="T66" fmla="*/ 22 w 186"/>
                  <a:gd name="T67" fmla="*/ 132 h 186"/>
                  <a:gd name="T68" fmla="*/ 15 w 186"/>
                  <a:gd name="T69" fmla="*/ 122 h 186"/>
                  <a:gd name="T70" fmla="*/ 9 w 186"/>
                  <a:gd name="T71" fmla="*/ 111 h 186"/>
                  <a:gd name="T72" fmla="*/ 4 w 186"/>
                  <a:gd name="T73" fmla="*/ 99 h 186"/>
                  <a:gd name="T74" fmla="*/ 2 w 186"/>
                  <a:gd name="T75" fmla="*/ 87 h 186"/>
                  <a:gd name="T76" fmla="*/ 1 w 186"/>
                  <a:gd name="T77" fmla="*/ 77 h 186"/>
                  <a:gd name="T78" fmla="*/ 1 w 186"/>
                  <a:gd name="T79" fmla="*/ 65 h 186"/>
                  <a:gd name="T80" fmla="*/ 2 w 186"/>
                  <a:gd name="T81" fmla="*/ 53 h 186"/>
                  <a:gd name="T82" fmla="*/ 4 w 186"/>
                  <a:gd name="T83" fmla="*/ 41 h 186"/>
                  <a:gd name="T84" fmla="*/ 8 w 186"/>
                  <a:gd name="T85" fmla="*/ 31 h 186"/>
                  <a:gd name="T86" fmla="*/ 14 w 186"/>
                  <a:gd name="T87" fmla="*/ 23 h 186"/>
                  <a:gd name="T88" fmla="*/ 21 w 186"/>
                  <a:gd name="T89" fmla="*/ 14 h 186"/>
                  <a:gd name="T90" fmla="*/ 31 w 186"/>
                  <a:gd name="T91" fmla="*/ 7 h 186"/>
                  <a:gd name="T92" fmla="*/ 42 w 186"/>
                  <a:gd name="T93" fmla="*/ 2 h 186"/>
                  <a:gd name="T94" fmla="*/ 50 w 186"/>
                  <a:gd name="T95" fmla="*/ 0 h 186"/>
                  <a:gd name="T96" fmla="*/ 60 w 186"/>
                  <a:gd name="T97" fmla="*/ 1 h 186"/>
                  <a:gd name="T98" fmla="*/ 68 w 186"/>
                  <a:gd name="T99" fmla="*/ 3 h 186"/>
                  <a:gd name="T100" fmla="*/ 74 w 186"/>
                  <a:gd name="T101" fmla="*/ 7 h 186"/>
                  <a:gd name="T102" fmla="*/ 82 w 186"/>
                  <a:gd name="T103" fmla="*/ 14 h 186"/>
                  <a:gd name="T104" fmla="*/ 88 w 186"/>
                  <a:gd name="T105" fmla="*/ 18 h 1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6"/>
                  <a:gd name="T161" fmla="*/ 186 w 186"/>
                  <a:gd name="T162" fmla="*/ 186 h 1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6">
                    <a:moveTo>
                      <a:pt x="94" y="19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7"/>
                    </a:lnTo>
                    <a:lnTo>
                      <a:pt x="118" y="3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0"/>
                    </a:lnTo>
                    <a:lnTo>
                      <a:pt x="176" y="24"/>
                    </a:lnTo>
                    <a:lnTo>
                      <a:pt x="178" y="30"/>
                    </a:lnTo>
                    <a:lnTo>
                      <a:pt x="180" y="35"/>
                    </a:lnTo>
                    <a:lnTo>
                      <a:pt x="181" y="39"/>
                    </a:lnTo>
                    <a:lnTo>
                      <a:pt x="183" y="44"/>
                    </a:lnTo>
                    <a:lnTo>
                      <a:pt x="183" y="49"/>
                    </a:lnTo>
                    <a:lnTo>
                      <a:pt x="185" y="56"/>
                    </a:lnTo>
                    <a:lnTo>
                      <a:pt x="185" y="60"/>
                    </a:lnTo>
                    <a:lnTo>
                      <a:pt x="185" y="68"/>
                    </a:lnTo>
                    <a:lnTo>
                      <a:pt x="183" y="76"/>
                    </a:lnTo>
                    <a:lnTo>
                      <a:pt x="183" y="82"/>
                    </a:lnTo>
                    <a:lnTo>
                      <a:pt x="182" y="89"/>
                    </a:lnTo>
                    <a:lnTo>
                      <a:pt x="181" y="94"/>
                    </a:lnTo>
                    <a:lnTo>
                      <a:pt x="180" y="99"/>
                    </a:lnTo>
                    <a:lnTo>
                      <a:pt x="177" y="104"/>
                    </a:lnTo>
                    <a:lnTo>
                      <a:pt x="176" y="110"/>
                    </a:lnTo>
                    <a:lnTo>
                      <a:pt x="174" y="115"/>
                    </a:lnTo>
                    <a:lnTo>
                      <a:pt x="171" y="122"/>
                    </a:lnTo>
                    <a:lnTo>
                      <a:pt x="168" y="127"/>
                    </a:lnTo>
                    <a:lnTo>
                      <a:pt x="165" y="132"/>
                    </a:lnTo>
                    <a:lnTo>
                      <a:pt x="162" y="136"/>
                    </a:lnTo>
                    <a:lnTo>
                      <a:pt x="159" y="140"/>
                    </a:lnTo>
                    <a:lnTo>
                      <a:pt x="154" y="145"/>
                    </a:lnTo>
                    <a:lnTo>
                      <a:pt x="151" y="152"/>
                    </a:lnTo>
                    <a:lnTo>
                      <a:pt x="146" y="157"/>
                    </a:lnTo>
                    <a:lnTo>
                      <a:pt x="142" y="162"/>
                    </a:lnTo>
                    <a:lnTo>
                      <a:pt x="136" y="169"/>
                    </a:lnTo>
                    <a:lnTo>
                      <a:pt x="130" y="175"/>
                    </a:lnTo>
                    <a:lnTo>
                      <a:pt x="120" y="181"/>
                    </a:lnTo>
                    <a:lnTo>
                      <a:pt x="112" y="185"/>
                    </a:lnTo>
                    <a:lnTo>
                      <a:pt x="105" y="185"/>
                    </a:lnTo>
                    <a:lnTo>
                      <a:pt x="100" y="185"/>
                    </a:lnTo>
                    <a:lnTo>
                      <a:pt x="94" y="185"/>
                    </a:lnTo>
                    <a:lnTo>
                      <a:pt x="90" y="183"/>
                    </a:lnTo>
                    <a:lnTo>
                      <a:pt x="85" y="182"/>
                    </a:lnTo>
                    <a:lnTo>
                      <a:pt x="81" y="182"/>
                    </a:lnTo>
                    <a:lnTo>
                      <a:pt x="74" y="183"/>
                    </a:lnTo>
                    <a:lnTo>
                      <a:pt x="68" y="183"/>
                    </a:lnTo>
                    <a:lnTo>
                      <a:pt x="64" y="182"/>
                    </a:lnTo>
                    <a:lnTo>
                      <a:pt x="59" y="179"/>
                    </a:lnTo>
                    <a:lnTo>
                      <a:pt x="55" y="178"/>
                    </a:lnTo>
                    <a:lnTo>
                      <a:pt x="49" y="171"/>
                    </a:lnTo>
                    <a:lnTo>
                      <a:pt x="38" y="154"/>
                    </a:lnTo>
                    <a:lnTo>
                      <a:pt x="33" y="148"/>
                    </a:lnTo>
                    <a:lnTo>
                      <a:pt x="29" y="143"/>
                    </a:lnTo>
                    <a:lnTo>
                      <a:pt x="25" y="137"/>
                    </a:lnTo>
                    <a:lnTo>
                      <a:pt x="22" y="132"/>
                    </a:lnTo>
                    <a:lnTo>
                      <a:pt x="19" y="128"/>
                    </a:lnTo>
                    <a:lnTo>
                      <a:pt x="15" y="122"/>
                    </a:lnTo>
                    <a:lnTo>
                      <a:pt x="12" y="116"/>
                    </a:lnTo>
                    <a:lnTo>
                      <a:pt x="9" y="111"/>
                    </a:lnTo>
                    <a:lnTo>
                      <a:pt x="8" y="106"/>
                    </a:lnTo>
                    <a:lnTo>
                      <a:pt x="4" y="99"/>
                    </a:lnTo>
                    <a:lnTo>
                      <a:pt x="3" y="93"/>
                    </a:lnTo>
                    <a:lnTo>
                      <a:pt x="2" y="87"/>
                    </a:lnTo>
                    <a:lnTo>
                      <a:pt x="1" y="83"/>
                    </a:lnTo>
                    <a:lnTo>
                      <a:pt x="1" y="77"/>
                    </a:lnTo>
                    <a:lnTo>
                      <a:pt x="0" y="72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2" y="53"/>
                    </a:lnTo>
                    <a:lnTo>
                      <a:pt x="3" y="47"/>
                    </a:lnTo>
                    <a:lnTo>
                      <a:pt x="4" y="41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67" name="Group 366"/>
            <p:cNvGrpSpPr>
              <a:grpSpLocks/>
            </p:cNvGrpSpPr>
            <p:nvPr/>
          </p:nvGrpSpPr>
          <p:grpSpPr bwMode="auto">
            <a:xfrm>
              <a:off x="2295" y="1683"/>
              <a:ext cx="56" cy="59"/>
              <a:chOff x="2295" y="1683"/>
              <a:chExt cx="56" cy="59"/>
            </a:xfrm>
          </p:grpSpPr>
          <p:sp>
            <p:nvSpPr>
              <p:cNvPr id="18696" name="Freeform 367"/>
              <p:cNvSpPr>
                <a:spLocks/>
              </p:cNvSpPr>
              <p:nvPr/>
            </p:nvSpPr>
            <p:spPr bwMode="auto">
              <a:xfrm>
                <a:off x="2303" y="1715"/>
                <a:ext cx="25" cy="27"/>
              </a:xfrm>
              <a:custGeom>
                <a:avLst/>
                <a:gdLst>
                  <a:gd name="T0" fmla="*/ 13 w 25"/>
                  <a:gd name="T1" fmla="*/ 0 h 27"/>
                  <a:gd name="T2" fmla="*/ 17 w 25"/>
                  <a:gd name="T3" fmla="*/ 0 h 27"/>
                  <a:gd name="T4" fmla="*/ 20 w 25"/>
                  <a:gd name="T5" fmla="*/ 0 h 27"/>
                  <a:gd name="T6" fmla="*/ 24 w 25"/>
                  <a:gd name="T7" fmla="*/ 0 h 27"/>
                  <a:gd name="T8" fmla="*/ 17 w 25"/>
                  <a:gd name="T9" fmla="*/ 26 h 27"/>
                  <a:gd name="T10" fmla="*/ 15 w 25"/>
                  <a:gd name="T11" fmla="*/ 26 h 27"/>
                  <a:gd name="T12" fmla="*/ 11 w 25"/>
                  <a:gd name="T13" fmla="*/ 26 h 27"/>
                  <a:gd name="T14" fmla="*/ 8 w 25"/>
                  <a:gd name="T15" fmla="*/ 26 h 27"/>
                  <a:gd name="T16" fmla="*/ 5 w 25"/>
                  <a:gd name="T17" fmla="*/ 26 h 27"/>
                  <a:gd name="T18" fmla="*/ 2 w 25"/>
                  <a:gd name="T19" fmla="*/ 0 h 27"/>
                  <a:gd name="T20" fmla="*/ 0 w 25"/>
                  <a:gd name="T21" fmla="*/ 0 h 27"/>
                  <a:gd name="T22" fmla="*/ 5 w 25"/>
                  <a:gd name="T23" fmla="*/ 0 h 27"/>
                  <a:gd name="T24" fmla="*/ 7 w 25"/>
                  <a:gd name="T25" fmla="*/ 26 h 27"/>
                  <a:gd name="T26" fmla="*/ 11 w 25"/>
                  <a:gd name="T27" fmla="*/ 0 h 27"/>
                  <a:gd name="T28" fmla="*/ 13 w 25"/>
                  <a:gd name="T29" fmla="*/ 0 h 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5"/>
                  <a:gd name="T46" fmla="*/ 0 h 27"/>
                  <a:gd name="T47" fmla="*/ 25 w 25"/>
                  <a:gd name="T48" fmla="*/ 27 h 2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5" h="27">
                    <a:moveTo>
                      <a:pt x="13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6"/>
                    </a:lnTo>
                    <a:lnTo>
                      <a:pt x="8" y="26"/>
                    </a:lnTo>
                    <a:lnTo>
                      <a:pt x="5" y="2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7" y="26"/>
                    </a:lnTo>
                    <a:lnTo>
                      <a:pt x="11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697" name="Group 368"/>
              <p:cNvGrpSpPr>
                <a:grpSpLocks/>
              </p:cNvGrpSpPr>
              <p:nvPr/>
            </p:nvGrpSpPr>
            <p:grpSpPr bwMode="auto">
              <a:xfrm>
                <a:off x="2313" y="1683"/>
                <a:ext cx="28" cy="33"/>
                <a:chOff x="2313" y="1683"/>
                <a:chExt cx="28" cy="33"/>
              </a:xfrm>
            </p:grpSpPr>
            <p:sp>
              <p:nvSpPr>
                <p:cNvPr id="18699" name="Freeform 369"/>
                <p:cNvSpPr>
                  <a:spLocks/>
                </p:cNvSpPr>
                <p:nvPr/>
              </p:nvSpPr>
              <p:spPr bwMode="auto">
                <a:xfrm>
                  <a:off x="2313" y="1683"/>
                  <a:ext cx="21" cy="33"/>
                </a:xfrm>
                <a:custGeom>
                  <a:avLst/>
                  <a:gdLst>
                    <a:gd name="T0" fmla="*/ 1 w 21"/>
                    <a:gd name="T1" fmla="*/ 30 h 33"/>
                    <a:gd name="T2" fmla="*/ 0 w 21"/>
                    <a:gd name="T3" fmla="*/ 26 h 33"/>
                    <a:gd name="T4" fmla="*/ 1 w 21"/>
                    <a:gd name="T5" fmla="*/ 21 h 33"/>
                    <a:gd name="T6" fmla="*/ 1 w 21"/>
                    <a:gd name="T7" fmla="*/ 16 h 33"/>
                    <a:gd name="T8" fmla="*/ 4 w 21"/>
                    <a:gd name="T9" fmla="*/ 12 h 33"/>
                    <a:gd name="T10" fmla="*/ 5 w 21"/>
                    <a:gd name="T11" fmla="*/ 8 h 33"/>
                    <a:gd name="T12" fmla="*/ 8 w 21"/>
                    <a:gd name="T13" fmla="*/ 4 h 33"/>
                    <a:gd name="T14" fmla="*/ 11 w 21"/>
                    <a:gd name="T15" fmla="*/ 0 h 33"/>
                    <a:gd name="T16" fmla="*/ 20 w 21"/>
                    <a:gd name="T17" fmla="*/ 4 h 33"/>
                    <a:gd name="T18" fmla="*/ 17 w 21"/>
                    <a:gd name="T19" fmla="*/ 8 h 33"/>
                    <a:gd name="T20" fmla="*/ 12 w 21"/>
                    <a:gd name="T21" fmla="*/ 12 h 33"/>
                    <a:gd name="T22" fmla="*/ 10 w 21"/>
                    <a:gd name="T23" fmla="*/ 16 h 33"/>
                    <a:gd name="T24" fmla="*/ 8 w 21"/>
                    <a:gd name="T25" fmla="*/ 21 h 33"/>
                    <a:gd name="T26" fmla="*/ 7 w 21"/>
                    <a:gd name="T27" fmla="*/ 26 h 33"/>
                    <a:gd name="T28" fmla="*/ 5 w 21"/>
                    <a:gd name="T29" fmla="*/ 32 h 33"/>
                    <a:gd name="T30" fmla="*/ 1 w 21"/>
                    <a:gd name="T31" fmla="*/ 30 h 3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33"/>
                    <a:gd name="T50" fmla="*/ 21 w 21"/>
                    <a:gd name="T51" fmla="*/ 33 h 3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33">
                      <a:moveTo>
                        <a:pt x="1" y="30"/>
                      </a:move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5" y="8"/>
                      </a:lnTo>
                      <a:lnTo>
                        <a:pt x="8" y="4"/>
                      </a:lnTo>
                      <a:lnTo>
                        <a:pt x="11" y="0"/>
                      </a:lnTo>
                      <a:lnTo>
                        <a:pt x="20" y="4"/>
                      </a:lnTo>
                      <a:lnTo>
                        <a:pt x="17" y="8"/>
                      </a:lnTo>
                      <a:lnTo>
                        <a:pt x="12" y="12"/>
                      </a:lnTo>
                      <a:lnTo>
                        <a:pt x="10" y="16"/>
                      </a:lnTo>
                      <a:lnTo>
                        <a:pt x="8" y="21"/>
                      </a:lnTo>
                      <a:lnTo>
                        <a:pt x="7" y="26"/>
                      </a:lnTo>
                      <a:lnTo>
                        <a:pt x="5" y="32"/>
                      </a:lnTo>
                      <a:lnTo>
                        <a:pt x="1" y="30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700" name="Freeform 370"/>
                <p:cNvSpPr>
                  <a:spLocks/>
                </p:cNvSpPr>
                <p:nvPr/>
              </p:nvSpPr>
              <p:spPr bwMode="auto">
                <a:xfrm>
                  <a:off x="2319" y="1687"/>
                  <a:ext cx="22" cy="29"/>
                </a:xfrm>
                <a:custGeom>
                  <a:avLst/>
                  <a:gdLst>
                    <a:gd name="T0" fmla="*/ 0 w 22"/>
                    <a:gd name="T1" fmla="*/ 28 h 29"/>
                    <a:gd name="T2" fmla="*/ 2 w 22"/>
                    <a:gd name="T3" fmla="*/ 25 h 29"/>
                    <a:gd name="T4" fmla="*/ 2 w 22"/>
                    <a:gd name="T5" fmla="*/ 19 h 29"/>
                    <a:gd name="T6" fmla="*/ 4 w 22"/>
                    <a:gd name="T7" fmla="*/ 14 h 29"/>
                    <a:gd name="T8" fmla="*/ 7 w 22"/>
                    <a:gd name="T9" fmla="*/ 9 h 29"/>
                    <a:gd name="T10" fmla="*/ 11 w 22"/>
                    <a:gd name="T11" fmla="*/ 5 h 29"/>
                    <a:gd name="T12" fmla="*/ 14 w 22"/>
                    <a:gd name="T13" fmla="*/ 2 h 29"/>
                    <a:gd name="T14" fmla="*/ 16 w 22"/>
                    <a:gd name="T15" fmla="*/ 0 h 29"/>
                    <a:gd name="T16" fmla="*/ 21 w 22"/>
                    <a:gd name="T17" fmla="*/ 1 h 29"/>
                    <a:gd name="T18" fmla="*/ 16 w 22"/>
                    <a:gd name="T19" fmla="*/ 4 h 29"/>
                    <a:gd name="T20" fmla="*/ 11 w 22"/>
                    <a:gd name="T21" fmla="*/ 8 h 29"/>
                    <a:gd name="T22" fmla="*/ 9 w 22"/>
                    <a:gd name="T23" fmla="*/ 12 h 29"/>
                    <a:gd name="T24" fmla="*/ 4 w 22"/>
                    <a:gd name="T25" fmla="*/ 18 h 29"/>
                    <a:gd name="T26" fmla="*/ 2 w 22"/>
                    <a:gd name="T27" fmla="*/ 22 h 29"/>
                    <a:gd name="T28" fmla="*/ 2 w 22"/>
                    <a:gd name="T29" fmla="*/ 28 h 29"/>
                    <a:gd name="T30" fmla="*/ 0 w 22"/>
                    <a:gd name="T31" fmla="*/ 28 h 2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2"/>
                    <a:gd name="T49" fmla="*/ 0 h 29"/>
                    <a:gd name="T50" fmla="*/ 22 w 22"/>
                    <a:gd name="T51" fmla="*/ 29 h 2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2" h="29">
                      <a:moveTo>
                        <a:pt x="0" y="28"/>
                      </a:moveTo>
                      <a:lnTo>
                        <a:pt x="2" y="25"/>
                      </a:lnTo>
                      <a:lnTo>
                        <a:pt x="2" y="19"/>
                      </a:lnTo>
                      <a:lnTo>
                        <a:pt x="4" y="14"/>
                      </a:lnTo>
                      <a:lnTo>
                        <a:pt x="7" y="9"/>
                      </a:lnTo>
                      <a:lnTo>
                        <a:pt x="11" y="5"/>
                      </a:lnTo>
                      <a:lnTo>
                        <a:pt x="14" y="2"/>
                      </a:lnTo>
                      <a:lnTo>
                        <a:pt x="16" y="0"/>
                      </a:lnTo>
                      <a:lnTo>
                        <a:pt x="21" y="1"/>
                      </a:lnTo>
                      <a:lnTo>
                        <a:pt x="16" y="4"/>
                      </a:lnTo>
                      <a:lnTo>
                        <a:pt x="11" y="8"/>
                      </a:lnTo>
                      <a:lnTo>
                        <a:pt x="9" y="12"/>
                      </a:lnTo>
                      <a:lnTo>
                        <a:pt x="4" y="18"/>
                      </a:lnTo>
                      <a:lnTo>
                        <a:pt x="2" y="22"/>
                      </a:lnTo>
                      <a:lnTo>
                        <a:pt x="2" y="28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698" name="Freeform 371"/>
              <p:cNvSpPr>
                <a:spLocks/>
              </p:cNvSpPr>
              <p:nvPr/>
            </p:nvSpPr>
            <p:spPr bwMode="auto">
              <a:xfrm>
                <a:off x="2295" y="1706"/>
                <a:ext cx="56" cy="27"/>
              </a:xfrm>
              <a:custGeom>
                <a:avLst/>
                <a:gdLst>
                  <a:gd name="T0" fmla="*/ 0 w 56"/>
                  <a:gd name="T1" fmla="*/ 3 h 27"/>
                  <a:gd name="T2" fmla="*/ 3 w 56"/>
                  <a:gd name="T3" fmla="*/ 5 h 27"/>
                  <a:gd name="T4" fmla="*/ 7 w 56"/>
                  <a:gd name="T5" fmla="*/ 9 h 27"/>
                  <a:gd name="T6" fmla="*/ 10 w 56"/>
                  <a:gd name="T7" fmla="*/ 14 h 27"/>
                  <a:gd name="T8" fmla="*/ 14 w 56"/>
                  <a:gd name="T9" fmla="*/ 20 h 27"/>
                  <a:gd name="T10" fmla="*/ 17 w 56"/>
                  <a:gd name="T11" fmla="*/ 22 h 27"/>
                  <a:gd name="T12" fmla="*/ 21 w 56"/>
                  <a:gd name="T13" fmla="*/ 24 h 27"/>
                  <a:gd name="T14" fmla="*/ 23 w 56"/>
                  <a:gd name="T15" fmla="*/ 26 h 27"/>
                  <a:gd name="T16" fmla="*/ 28 w 56"/>
                  <a:gd name="T17" fmla="*/ 24 h 27"/>
                  <a:gd name="T18" fmla="*/ 31 w 56"/>
                  <a:gd name="T19" fmla="*/ 22 h 27"/>
                  <a:gd name="T20" fmla="*/ 34 w 56"/>
                  <a:gd name="T21" fmla="*/ 20 h 27"/>
                  <a:gd name="T22" fmla="*/ 37 w 56"/>
                  <a:gd name="T23" fmla="*/ 18 h 27"/>
                  <a:gd name="T24" fmla="*/ 39 w 56"/>
                  <a:gd name="T25" fmla="*/ 14 h 27"/>
                  <a:gd name="T26" fmla="*/ 41 w 56"/>
                  <a:gd name="T27" fmla="*/ 11 h 27"/>
                  <a:gd name="T28" fmla="*/ 44 w 56"/>
                  <a:gd name="T29" fmla="*/ 7 h 27"/>
                  <a:gd name="T30" fmla="*/ 46 w 56"/>
                  <a:gd name="T31" fmla="*/ 5 h 27"/>
                  <a:gd name="T32" fmla="*/ 49 w 56"/>
                  <a:gd name="T33" fmla="*/ 1 h 27"/>
                  <a:gd name="T34" fmla="*/ 52 w 56"/>
                  <a:gd name="T35" fmla="*/ 1 h 27"/>
                  <a:gd name="T36" fmla="*/ 55 w 56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7"/>
                  <a:gd name="T59" fmla="*/ 56 w 56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7">
                    <a:moveTo>
                      <a:pt x="0" y="3"/>
                    </a:moveTo>
                    <a:lnTo>
                      <a:pt x="3" y="5"/>
                    </a:lnTo>
                    <a:lnTo>
                      <a:pt x="7" y="9"/>
                    </a:lnTo>
                    <a:lnTo>
                      <a:pt x="10" y="14"/>
                    </a:lnTo>
                    <a:lnTo>
                      <a:pt x="14" y="20"/>
                    </a:lnTo>
                    <a:lnTo>
                      <a:pt x="17" y="22"/>
                    </a:lnTo>
                    <a:lnTo>
                      <a:pt x="21" y="24"/>
                    </a:lnTo>
                    <a:lnTo>
                      <a:pt x="23" y="26"/>
                    </a:lnTo>
                    <a:lnTo>
                      <a:pt x="28" y="24"/>
                    </a:lnTo>
                    <a:lnTo>
                      <a:pt x="31" y="22"/>
                    </a:lnTo>
                    <a:lnTo>
                      <a:pt x="34" y="20"/>
                    </a:lnTo>
                    <a:lnTo>
                      <a:pt x="37" y="18"/>
                    </a:lnTo>
                    <a:lnTo>
                      <a:pt x="39" y="14"/>
                    </a:lnTo>
                    <a:lnTo>
                      <a:pt x="41" y="11"/>
                    </a:lnTo>
                    <a:lnTo>
                      <a:pt x="44" y="7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68" name="Freeform 372"/>
            <p:cNvSpPr>
              <a:spLocks/>
            </p:cNvSpPr>
            <p:nvPr/>
          </p:nvSpPr>
          <p:spPr bwMode="auto">
            <a:xfrm>
              <a:off x="2280" y="2007"/>
              <a:ext cx="184" cy="190"/>
            </a:xfrm>
            <a:custGeom>
              <a:avLst/>
              <a:gdLst>
                <a:gd name="T0" fmla="*/ 98 w 184"/>
                <a:gd name="T1" fmla="*/ 19 h 190"/>
                <a:gd name="T2" fmla="*/ 107 w 184"/>
                <a:gd name="T3" fmla="*/ 14 h 190"/>
                <a:gd name="T4" fmla="*/ 113 w 184"/>
                <a:gd name="T5" fmla="*/ 7 h 190"/>
                <a:gd name="T6" fmla="*/ 120 w 184"/>
                <a:gd name="T7" fmla="*/ 2 h 190"/>
                <a:gd name="T8" fmla="*/ 127 w 184"/>
                <a:gd name="T9" fmla="*/ 1 h 190"/>
                <a:gd name="T10" fmla="*/ 136 w 184"/>
                <a:gd name="T11" fmla="*/ 1 h 190"/>
                <a:gd name="T12" fmla="*/ 145 w 184"/>
                <a:gd name="T13" fmla="*/ 2 h 190"/>
                <a:gd name="T14" fmla="*/ 154 w 184"/>
                <a:gd name="T15" fmla="*/ 5 h 190"/>
                <a:gd name="T16" fmla="*/ 162 w 184"/>
                <a:gd name="T17" fmla="*/ 10 h 190"/>
                <a:gd name="T18" fmla="*/ 168 w 184"/>
                <a:gd name="T19" fmla="*/ 17 h 190"/>
                <a:gd name="T20" fmla="*/ 174 w 184"/>
                <a:gd name="T21" fmla="*/ 26 h 190"/>
                <a:gd name="T22" fmla="*/ 179 w 184"/>
                <a:gd name="T23" fmla="*/ 35 h 190"/>
                <a:gd name="T24" fmla="*/ 181 w 184"/>
                <a:gd name="T25" fmla="*/ 45 h 190"/>
                <a:gd name="T26" fmla="*/ 183 w 184"/>
                <a:gd name="T27" fmla="*/ 57 h 190"/>
                <a:gd name="T28" fmla="*/ 183 w 184"/>
                <a:gd name="T29" fmla="*/ 69 h 190"/>
                <a:gd name="T30" fmla="*/ 181 w 184"/>
                <a:gd name="T31" fmla="*/ 83 h 190"/>
                <a:gd name="T32" fmla="*/ 179 w 184"/>
                <a:gd name="T33" fmla="*/ 95 h 190"/>
                <a:gd name="T34" fmla="*/ 175 w 184"/>
                <a:gd name="T35" fmla="*/ 106 h 190"/>
                <a:gd name="T36" fmla="*/ 172 w 184"/>
                <a:gd name="T37" fmla="*/ 117 h 190"/>
                <a:gd name="T38" fmla="*/ 167 w 184"/>
                <a:gd name="T39" fmla="*/ 129 h 190"/>
                <a:gd name="T40" fmla="*/ 161 w 184"/>
                <a:gd name="T41" fmla="*/ 138 h 190"/>
                <a:gd name="T42" fmla="*/ 154 w 184"/>
                <a:gd name="T43" fmla="*/ 147 h 190"/>
                <a:gd name="T44" fmla="*/ 144 w 184"/>
                <a:gd name="T45" fmla="*/ 161 h 190"/>
                <a:gd name="T46" fmla="*/ 134 w 184"/>
                <a:gd name="T47" fmla="*/ 173 h 190"/>
                <a:gd name="T48" fmla="*/ 119 w 184"/>
                <a:gd name="T49" fmla="*/ 183 h 190"/>
                <a:gd name="T50" fmla="*/ 103 w 184"/>
                <a:gd name="T51" fmla="*/ 189 h 190"/>
                <a:gd name="T52" fmla="*/ 93 w 184"/>
                <a:gd name="T53" fmla="*/ 187 h 190"/>
                <a:gd name="T54" fmla="*/ 84 w 184"/>
                <a:gd name="T55" fmla="*/ 185 h 190"/>
                <a:gd name="T56" fmla="*/ 73 w 184"/>
                <a:gd name="T57" fmla="*/ 186 h 190"/>
                <a:gd name="T58" fmla="*/ 63 w 184"/>
                <a:gd name="T59" fmla="*/ 185 h 190"/>
                <a:gd name="T60" fmla="*/ 55 w 184"/>
                <a:gd name="T61" fmla="*/ 181 h 190"/>
                <a:gd name="T62" fmla="*/ 37 w 184"/>
                <a:gd name="T63" fmla="*/ 157 h 190"/>
                <a:gd name="T64" fmla="*/ 27 w 184"/>
                <a:gd name="T65" fmla="*/ 145 h 190"/>
                <a:gd name="T66" fmla="*/ 21 w 184"/>
                <a:gd name="T67" fmla="*/ 135 h 190"/>
                <a:gd name="T68" fmla="*/ 14 w 184"/>
                <a:gd name="T69" fmla="*/ 125 h 190"/>
                <a:gd name="T70" fmla="*/ 8 w 184"/>
                <a:gd name="T71" fmla="*/ 113 h 190"/>
                <a:gd name="T72" fmla="*/ 4 w 184"/>
                <a:gd name="T73" fmla="*/ 102 h 190"/>
                <a:gd name="T74" fmla="*/ 1 w 184"/>
                <a:gd name="T75" fmla="*/ 90 h 190"/>
                <a:gd name="T76" fmla="*/ 0 w 184"/>
                <a:gd name="T77" fmla="*/ 78 h 190"/>
                <a:gd name="T78" fmla="*/ 0 w 184"/>
                <a:gd name="T79" fmla="*/ 66 h 190"/>
                <a:gd name="T80" fmla="*/ 1 w 184"/>
                <a:gd name="T81" fmla="*/ 54 h 190"/>
                <a:gd name="T82" fmla="*/ 3 w 184"/>
                <a:gd name="T83" fmla="*/ 42 h 190"/>
                <a:gd name="T84" fmla="*/ 7 w 184"/>
                <a:gd name="T85" fmla="*/ 33 h 190"/>
                <a:gd name="T86" fmla="*/ 13 w 184"/>
                <a:gd name="T87" fmla="*/ 23 h 190"/>
                <a:gd name="T88" fmla="*/ 20 w 184"/>
                <a:gd name="T89" fmla="*/ 15 h 190"/>
                <a:gd name="T90" fmla="*/ 30 w 184"/>
                <a:gd name="T91" fmla="*/ 7 h 190"/>
                <a:gd name="T92" fmla="*/ 40 w 184"/>
                <a:gd name="T93" fmla="*/ 2 h 190"/>
                <a:gd name="T94" fmla="*/ 49 w 184"/>
                <a:gd name="T95" fmla="*/ 1 h 190"/>
                <a:gd name="T96" fmla="*/ 60 w 184"/>
                <a:gd name="T97" fmla="*/ 1 h 190"/>
                <a:gd name="T98" fmla="*/ 67 w 184"/>
                <a:gd name="T99" fmla="*/ 3 h 190"/>
                <a:gd name="T100" fmla="*/ 74 w 184"/>
                <a:gd name="T101" fmla="*/ 7 h 190"/>
                <a:gd name="T102" fmla="*/ 80 w 184"/>
                <a:gd name="T103" fmla="*/ 14 h 190"/>
                <a:gd name="T104" fmla="*/ 87 w 184"/>
                <a:gd name="T105" fmla="*/ 19 h 1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90"/>
                <a:gd name="T161" fmla="*/ 184 w 184"/>
                <a:gd name="T162" fmla="*/ 190 h 1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90">
                  <a:moveTo>
                    <a:pt x="92" y="21"/>
                  </a:moveTo>
                  <a:lnTo>
                    <a:pt x="98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0" y="11"/>
                  </a:lnTo>
                  <a:lnTo>
                    <a:pt x="113" y="7"/>
                  </a:lnTo>
                  <a:lnTo>
                    <a:pt x="117" y="5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45" y="2"/>
                  </a:lnTo>
                  <a:lnTo>
                    <a:pt x="150" y="3"/>
                  </a:lnTo>
                  <a:lnTo>
                    <a:pt x="154" y="5"/>
                  </a:lnTo>
                  <a:lnTo>
                    <a:pt x="157" y="7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5"/>
                  </a:lnTo>
                  <a:lnTo>
                    <a:pt x="180" y="39"/>
                  </a:lnTo>
                  <a:lnTo>
                    <a:pt x="181" y="45"/>
                  </a:lnTo>
                  <a:lnTo>
                    <a:pt x="183" y="50"/>
                  </a:lnTo>
                  <a:lnTo>
                    <a:pt x="183" y="57"/>
                  </a:lnTo>
                  <a:lnTo>
                    <a:pt x="183" y="61"/>
                  </a:lnTo>
                  <a:lnTo>
                    <a:pt x="183" y="69"/>
                  </a:lnTo>
                  <a:lnTo>
                    <a:pt x="183" y="77"/>
                  </a:lnTo>
                  <a:lnTo>
                    <a:pt x="181" y="83"/>
                  </a:lnTo>
                  <a:lnTo>
                    <a:pt x="180" y="90"/>
                  </a:lnTo>
                  <a:lnTo>
                    <a:pt x="179" y="95"/>
                  </a:lnTo>
                  <a:lnTo>
                    <a:pt x="178" y="101"/>
                  </a:lnTo>
                  <a:lnTo>
                    <a:pt x="175" y="106"/>
                  </a:lnTo>
                  <a:lnTo>
                    <a:pt x="174" y="111"/>
                  </a:lnTo>
                  <a:lnTo>
                    <a:pt x="172" y="117"/>
                  </a:lnTo>
                  <a:lnTo>
                    <a:pt x="169" y="123"/>
                  </a:lnTo>
                  <a:lnTo>
                    <a:pt x="167" y="129"/>
                  </a:lnTo>
                  <a:lnTo>
                    <a:pt x="163" y="134"/>
                  </a:lnTo>
                  <a:lnTo>
                    <a:pt x="161" y="138"/>
                  </a:lnTo>
                  <a:lnTo>
                    <a:pt x="157" y="142"/>
                  </a:lnTo>
                  <a:lnTo>
                    <a:pt x="154" y="147"/>
                  </a:lnTo>
                  <a:lnTo>
                    <a:pt x="149" y="154"/>
                  </a:lnTo>
                  <a:lnTo>
                    <a:pt x="144" y="161"/>
                  </a:lnTo>
                  <a:lnTo>
                    <a:pt x="140" y="166"/>
                  </a:lnTo>
                  <a:lnTo>
                    <a:pt x="134" y="173"/>
                  </a:lnTo>
                  <a:lnTo>
                    <a:pt x="128" y="178"/>
                  </a:lnTo>
                  <a:lnTo>
                    <a:pt x="119" y="183"/>
                  </a:lnTo>
                  <a:lnTo>
                    <a:pt x="110" y="187"/>
                  </a:lnTo>
                  <a:lnTo>
                    <a:pt x="103" y="189"/>
                  </a:lnTo>
                  <a:lnTo>
                    <a:pt x="98" y="189"/>
                  </a:lnTo>
                  <a:lnTo>
                    <a:pt x="93" y="187"/>
                  </a:lnTo>
                  <a:lnTo>
                    <a:pt x="89" y="186"/>
                  </a:lnTo>
                  <a:lnTo>
                    <a:pt x="84" y="185"/>
                  </a:lnTo>
                  <a:lnTo>
                    <a:pt x="80" y="185"/>
                  </a:lnTo>
                  <a:lnTo>
                    <a:pt x="73" y="186"/>
                  </a:lnTo>
                  <a:lnTo>
                    <a:pt x="67" y="186"/>
                  </a:lnTo>
                  <a:lnTo>
                    <a:pt x="63" y="185"/>
                  </a:lnTo>
                  <a:lnTo>
                    <a:pt x="57" y="182"/>
                  </a:lnTo>
                  <a:lnTo>
                    <a:pt x="55" y="181"/>
                  </a:lnTo>
                  <a:lnTo>
                    <a:pt x="49" y="174"/>
                  </a:lnTo>
                  <a:lnTo>
                    <a:pt x="37" y="157"/>
                  </a:lnTo>
                  <a:lnTo>
                    <a:pt x="32" y="150"/>
                  </a:lnTo>
                  <a:lnTo>
                    <a:pt x="27" y="145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30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2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4" y="7"/>
                  </a:lnTo>
                  <a:lnTo>
                    <a:pt x="77" y="11"/>
                  </a:lnTo>
                  <a:lnTo>
                    <a:pt x="80" y="14"/>
                  </a:lnTo>
                  <a:lnTo>
                    <a:pt x="84" y="17"/>
                  </a:lnTo>
                  <a:lnTo>
                    <a:pt x="87" y="19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69" name="Freeform 373"/>
            <p:cNvSpPr>
              <a:spLocks/>
            </p:cNvSpPr>
            <p:nvPr/>
          </p:nvSpPr>
          <p:spPr bwMode="auto">
            <a:xfrm>
              <a:off x="2284" y="2015"/>
              <a:ext cx="171" cy="175"/>
            </a:xfrm>
            <a:custGeom>
              <a:avLst/>
              <a:gdLst>
                <a:gd name="T0" fmla="*/ 91 w 171"/>
                <a:gd name="T1" fmla="*/ 17 h 175"/>
                <a:gd name="T2" fmla="*/ 98 w 171"/>
                <a:gd name="T3" fmla="*/ 13 h 175"/>
                <a:gd name="T4" fmla="*/ 104 w 171"/>
                <a:gd name="T5" fmla="*/ 6 h 175"/>
                <a:gd name="T6" fmla="*/ 112 w 171"/>
                <a:gd name="T7" fmla="*/ 2 h 175"/>
                <a:gd name="T8" fmla="*/ 118 w 171"/>
                <a:gd name="T9" fmla="*/ 0 h 175"/>
                <a:gd name="T10" fmla="*/ 126 w 171"/>
                <a:gd name="T11" fmla="*/ 0 h 175"/>
                <a:gd name="T12" fmla="*/ 135 w 171"/>
                <a:gd name="T13" fmla="*/ 1 h 175"/>
                <a:gd name="T14" fmla="*/ 143 w 171"/>
                <a:gd name="T15" fmla="*/ 4 h 175"/>
                <a:gd name="T16" fmla="*/ 151 w 171"/>
                <a:gd name="T17" fmla="*/ 9 h 175"/>
                <a:gd name="T18" fmla="*/ 156 w 171"/>
                <a:gd name="T19" fmla="*/ 14 h 175"/>
                <a:gd name="T20" fmla="*/ 161 w 171"/>
                <a:gd name="T21" fmla="*/ 22 h 175"/>
                <a:gd name="T22" fmla="*/ 166 w 171"/>
                <a:gd name="T23" fmla="*/ 32 h 175"/>
                <a:gd name="T24" fmla="*/ 168 w 171"/>
                <a:gd name="T25" fmla="*/ 42 h 175"/>
                <a:gd name="T26" fmla="*/ 170 w 171"/>
                <a:gd name="T27" fmla="*/ 52 h 175"/>
                <a:gd name="T28" fmla="*/ 170 w 171"/>
                <a:gd name="T29" fmla="*/ 64 h 175"/>
                <a:gd name="T30" fmla="*/ 168 w 171"/>
                <a:gd name="T31" fmla="*/ 76 h 175"/>
                <a:gd name="T32" fmla="*/ 166 w 171"/>
                <a:gd name="T33" fmla="*/ 88 h 175"/>
                <a:gd name="T34" fmla="*/ 162 w 171"/>
                <a:gd name="T35" fmla="*/ 99 h 175"/>
                <a:gd name="T36" fmla="*/ 159 w 171"/>
                <a:gd name="T37" fmla="*/ 108 h 175"/>
                <a:gd name="T38" fmla="*/ 155 w 171"/>
                <a:gd name="T39" fmla="*/ 119 h 175"/>
                <a:gd name="T40" fmla="*/ 149 w 171"/>
                <a:gd name="T41" fmla="*/ 128 h 175"/>
                <a:gd name="T42" fmla="*/ 142 w 171"/>
                <a:gd name="T43" fmla="*/ 136 h 175"/>
                <a:gd name="T44" fmla="*/ 133 w 171"/>
                <a:gd name="T45" fmla="*/ 148 h 175"/>
                <a:gd name="T46" fmla="*/ 126 w 171"/>
                <a:gd name="T47" fmla="*/ 159 h 175"/>
                <a:gd name="T48" fmla="*/ 110 w 171"/>
                <a:gd name="T49" fmla="*/ 169 h 175"/>
                <a:gd name="T50" fmla="*/ 96 w 171"/>
                <a:gd name="T51" fmla="*/ 174 h 175"/>
                <a:gd name="T52" fmla="*/ 86 w 171"/>
                <a:gd name="T53" fmla="*/ 174 h 175"/>
                <a:gd name="T54" fmla="*/ 78 w 171"/>
                <a:gd name="T55" fmla="*/ 171 h 175"/>
                <a:gd name="T56" fmla="*/ 68 w 171"/>
                <a:gd name="T57" fmla="*/ 172 h 175"/>
                <a:gd name="T58" fmla="*/ 59 w 171"/>
                <a:gd name="T59" fmla="*/ 171 h 175"/>
                <a:gd name="T60" fmla="*/ 50 w 171"/>
                <a:gd name="T61" fmla="*/ 167 h 175"/>
                <a:gd name="T62" fmla="*/ 34 w 171"/>
                <a:gd name="T63" fmla="*/ 145 h 175"/>
                <a:gd name="T64" fmla="*/ 25 w 171"/>
                <a:gd name="T65" fmla="*/ 133 h 175"/>
                <a:gd name="T66" fmla="*/ 20 w 171"/>
                <a:gd name="T67" fmla="*/ 125 h 175"/>
                <a:gd name="T68" fmla="*/ 14 w 171"/>
                <a:gd name="T69" fmla="*/ 115 h 175"/>
                <a:gd name="T70" fmla="*/ 8 w 171"/>
                <a:gd name="T71" fmla="*/ 104 h 175"/>
                <a:gd name="T72" fmla="*/ 3 w 171"/>
                <a:gd name="T73" fmla="*/ 93 h 175"/>
                <a:gd name="T74" fmla="*/ 1 w 171"/>
                <a:gd name="T75" fmla="*/ 82 h 175"/>
                <a:gd name="T76" fmla="*/ 0 w 171"/>
                <a:gd name="T77" fmla="*/ 72 h 175"/>
                <a:gd name="T78" fmla="*/ 0 w 171"/>
                <a:gd name="T79" fmla="*/ 61 h 175"/>
                <a:gd name="T80" fmla="*/ 1 w 171"/>
                <a:gd name="T81" fmla="*/ 49 h 175"/>
                <a:gd name="T82" fmla="*/ 3 w 171"/>
                <a:gd name="T83" fmla="*/ 40 h 175"/>
                <a:gd name="T84" fmla="*/ 7 w 171"/>
                <a:gd name="T85" fmla="*/ 29 h 175"/>
                <a:gd name="T86" fmla="*/ 13 w 171"/>
                <a:gd name="T87" fmla="*/ 21 h 175"/>
                <a:gd name="T88" fmla="*/ 19 w 171"/>
                <a:gd name="T89" fmla="*/ 13 h 175"/>
                <a:gd name="T90" fmla="*/ 27 w 171"/>
                <a:gd name="T91" fmla="*/ 6 h 175"/>
                <a:gd name="T92" fmla="*/ 38 w 171"/>
                <a:gd name="T93" fmla="*/ 2 h 175"/>
                <a:gd name="T94" fmla="*/ 45 w 171"/>
                <a:gd name="T95" fmla="*/ 0 h 175"/>
                <a:gd name="T96" fmla="*/ 55 w 171"/>
                <a:gd name="T97" fmla="*/ 0 h 175"/>
                <a:gd name="T98" fmla="*/ 62 w 171"/>
                <a:gd name="T99" fmla="*/ 2 h 175"/>
                <a:gd name="T100" fmla="*/ 68 w 171"/>
                <a:gd name="T101" fmla="*/ 6 h 175"/>
                <a:gd name="T102" fmla="*/ 74 w 171"/>
                <a:gd name="T103" fmla="*/ 13 h 175"/>
                <a:gd name="T104" fmla="*/ 80 w 171"/>
                <a:gd name="T105" fmla="*/ 16 h 17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5"/>
                <a:gd name="T161" fmla="*/ 171 w 171"/>
                <a:gd name="T162" fmla="*/ 175 h 17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5">
                  <a:moveTo>
                    <a:pt x="86" y="18"/>
                  </a:moveTo>
                  <a:lnTo>
                    <a:pt x="91" y="17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4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4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2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8"/>
                  </a:lnTo>
                  <a:lnTo>
                    <a:pt x="166" y="32"/>
                  </a:lnTo>
                  <a:lnTo>
                    <a:pt x="167" y="36"/>
                  </a:lnTo>
                  <a:lnTo>
                    <a:pt x="168" y="42"/>
                  </a:lnTo>
                  <a:lnTo>
                    <a:pt x="168" y="45"/>
                  </a:lnTo>
                  <a:lnTo>
                    <a:pt x="170" y="52"/>
                  </a:lnTo>
                  <a:lnTo>
                    <a:pt x="170" y="56"/>
                  </a:lnTo>
                  <a:lnTo>
                    <a:pt x="170" y="64"/>
                  </a:lnTo>
                  <a:lnTo>
                    <a:pt x="168" y="72"/>
                  </a:lnTo>
                  <a:lnTo>
                    <a:pt x="168" y="76"/>
                  </a:lnTo>
                  <a:lnTo>
                    <a:pt x="167" y="82"/>
                  </a:lnTo>
                  <a:lnTo>
                    <a:pt x="166" y="88"/>
                  </a:lnTo>
                  <a:lnTo>
                    <a:pt x="165" y="93"/>
                  </a:lnTo>
                  <a:lnTo>
                    <a:pt x="162" y="99"/>
                  </a:lnTo>
                  <a:lnTo>
                    <a:pt x="161" y="103"/>
                  </a:lnTo>
                  <a:lnTo>
                    <a:pt x="159" y="108"/>
                  </a:lnTo>
                  <a:lnTo>
                    <a:pt x="156" y="113"/>
                  </a:lnTo>
                  <a:lnTo>
                    <a:pt x="155" y="119"/>
                  </a:lnTo>
                  <a:lnTo>
                    <a:pt x="153" y="124"/>
                  </a:lnTo>
                  <a:lnTo>
                    <a:pt x="149" y="128"/>
                  </a:lnTo>
                  <a:lnTo>
                    <a:pt x="147" y="131"/>
                  </a:lnTo>
                  <a:lnTo>
                    <a:pt x="142" y="136"/>
                  </a:lnTo>
                  <a:lnTo>
                    <a:pt x="138" y="143"/>
                  </a:lnTo>
                  <a:lnTo>
                    <a:pt x="133" y="148"/>
                  </a:lnTo>
                  <a:lnTo>
                    <a:pt x="130" y="153"/>
                  </a:lnTo>
                  <a:lnTo>
                    <a:pt x="126" y="159"/>
                  </a:lnTo>
                  <a:lnTo>
                    <a:pt x="119" y="164"/>
                  </a:lnTo>
                  <a:lnTo>
                    <a:pt x="110" y="169"/>
                  </a:lnTo>
                  <a:lnTo>
                    <a:pt x="102" y="174"/>
                  </a:lnTo>
                  <a:lnTo>
                    <a:pt x="96" y="174"/>
                  </a:lnTo>
                  <a:lnTo>
                    <a:pt x="91" y="174"/>
                  </a:lnTo>
                  <a:lnTo>
                    <a:pt x="86" y="174"/>
                  </a:lnTo>
                  <a:lnTo>
                    <a:pt x="81" y="172"/>
                  </a:lnTo>
                  <a:lnTo>
                    <a:pt x="78" y="171"/>
                  </a:lnTo>
                  <a:lnTo>
                    <a:pt x="73" y="171"/>
                  </a:lnTo>
                  <a:lnTo>
                    <a:pt x="68" y="172"/>
                  </a:lnTo>
                  <a:lnTo>
                    <a:pt x="62" y="172"/>
                  </a:lnTo>
                  <a:lnTo>
                    <a:pt x="59" y="171"/>
                  </a:lnTo>
                  <a:lnTo>
                    <a:pt x="53" y="168"/>
                  </a:lnTo>
                  <a:lnTo>
                    <a:pt x="50" y="167"/>
                  </a:lnTo>
                  <a:lnTo>
                    <a:pt x="44" y="160"/>
                  </a:lnTo>
                  <a:lnTo>
                    <a:pt x="34" y="145"/>
                  </a:lnTo>
                  <a:lnTo>
                    <a:pt x="30" y="139"/>
                  </a:lnTo>
                  <a:lnTo>
                    <a:pt x="25" y="133"/>
                  </a:lnTo>
                  <a:lnTo>
                    <a:pt x="22" y="129"/>
                  </a:lnTo>
                  <a:lnTo>
                    <a:pt x="20" y="125"/>
                  </a:lnTo>
                  <a:lnTo>
                    <a:pt x="16" y="120"/>
                  </a:lnTo>
                  <a:lnTo>
                    <a:pt x="14" y="115"/>
                  </a:lnTo>
                  <a:lnTo>
                    <a:pt x="9" y="108"/>
                  </a:lnTo>
                  <a:lnTo>
                    <a:pt x="8" y="104"/>
                  </a:lnTo>
                  <a:lnTo>
                    <a:pt x="7" y="100"/>
                  </a:lnTo>
                  <a:lnTo>
                    <a:pt x="3" y="93"/>
                  </a:lnTo>
                  <a:lnTo>
                    <a:pt x="2" y="88"/>
                  </a:lnTo>
                  <a:lnTo>
                    <a:pt x="1" y="82"/>
                  </a:lnTo>
                  <a:lnTo>
                    <a:pt x="0" y="77"/>
                  </a:lnTo>
                  <a:lnTo>
                    <a:pt x="0" y="72"/>
                  </a:lnTo>
                  <a:lnTo>
                    <a:pt x="0" y="68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40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6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4"/>
                  </a:lnTo>
                  <a:lnTo>
                    <a:pt x="80" y="16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70" name="Group 374"/>
            <p:cNvGrpSpPr>
              <a:grpSpLocks/>
            </p:cNvGrpSpPr>
            <p:nvPr/>
          </p:nvGrpSpPr>
          <p:grpSpPr bwMode="auto">
            <a:xfrm>
              <a:off x="2293" y="2017"/>
              <a:ext cx="154" cy="141"/>
              <a:chOff x="2293" y="2017"/>
              <a:chExt cx="154" cy="141"/>
            </a:xfrm>
          </p:grpSpPr>
          <p:sp>
            <p:nvSpPr>
              <p:cNvPr id="18694" name="Oval 375"/>
              <p:cNvSpPr>
                <a:spLocks noChangeArrowheads="1"/>
              </p:cNvSpPr>
              <p:nvPr/>
            </p:nvSpPr>
            <p:spPr bwMode="auto">
              <a:xfrm>
                <a:off x="2368" y="2017"/>
                <a:ext cx="79" cy="117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95" name="Oval 376"/>
              <p:cNvSpPr>
                <a:spLocks noChangeArrowheads="1"/>
              </p:cNvSpPr>
              <p:nvPr/>
            </p:nvSpPr>
            <p:spPr bwMode="auto">
              <a:xfrm>
                <a:off x="2293" y="2027"/>
                <a:ext cx="91" cy="131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71" name="Group 377"/>
            <p:cNvGrpSpPr>
              <a:grpSpLocks/>
            </p:cNvGrpSpPr>
            <p:nvPr/>
          </p:nvGrpSpPr>
          <p:grpSpPr bwMode="auto">
            <a:xfrm>
              <a:off x="2399" y="2015"/>
              <a:ext cx="36" cy="38"/>
              <a:chOff x="2399" y="2015"/>
              <a:chExt cx="36" cy="38"/>
            </a:xfrm>
          </p:grpSpPr>
          <p:sp>
            <p:nvSpPr>
              <p:cNvPr id="18691" name="Oval 378"/>
              <p:cNvSpPr>
                <a:spLocks noChangeArrowheads="1"/>
              </p:cNvSpPr>
              <p:nvPr/>
            </p:nvSpPr>
            <p:spPr bwMode="auto">
              <a:xfrm>
                <a:off x="2399" y="2017"/>
                <a:ext cx="36" cy="36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92" name="Oval 379"/>
              <p:cNvSpPr>
                <a:spLocks noChangeArrowheads="1"/>
              </p:cNvSpPr>
              <p:nvPr/>
            </p:nvSpPr>
            <p:spPr bwMode="auto">
              <a:xfrm>
                <a:off x="2414" y="2015"/>
                <a:ext cx="21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93" name="Oval 380"/>
              <p:cNvSpPr>
                <a:spLocks noChangeArrowheads="1"/>
              </p:cNvSpPr>
              <p:nvPr/>
            </p:nvSpPr>
            <p:spPr bwMode="auto">
              <a:xfrm>
                <a:off x="2411" y="2015"/>
                <a:ext cx="20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72" name="Group 381"/>
            <p:cNvGrpSpPr>
              <a:grpSpLocks/>
            </p:cNvGrpSpPr>
            <p:nvPr/>
          </p:nvGrpSpPr>
          <p:grpSpPr bwMode="auto">
            <a:xfrm>
              <a:off x="2307" y="1968"/>
              <a:ext cx="69" cy="37"/>
              <a:chOff x="2307" y="1968"/>
              <a:chExt cx="69" cy="37"/>
            </a:xfrm>
          </p:grpSpPr>
          <p:sp>
            <p:nvSpPr>
              <p:cNvPr id="18689" name="Freeform 382"/>
              <p:cNvSpPr>
                <a:spLocks/>
              </p:cNvSpPr>
              <p:nvPr/>
            </p:nvSpPr>
            <p:spPr bwMode="auto">
              <a:xfrm>
                <a:off x="2307" y="1968"/>
                <a:ext cx="69" cy="32"/>
              </a:xfrm>
              <a:custGeom>
                <a:avLst/>
                <a:gdLst>
                  <a:gd name="T0" fmla="*/ 0 w 69"/>
                  <a:gd name="T1" fmla="*/ 21 h 32"/>
                  <a:gd name="T2" fmla="*/ 3 w 69"/>
                  <a:gd name="T3" fmla="*/ 18 h 32"/>
                  <a:gd name="T4" fmla="*/ 6 w 69"/>
                  <a:gd name="T5" fmla="*/ 16 h 32"/>
                  <a:gd name="T6" fmla="*/ 8 w 69"/>
                  <a:gd name="T7" fmla="*/ 15 h 32"/>
                  <a:gd name="T8" fmla="*/ 12 w 69"/>
                  <a:gd name="T9" fmla="*/ 15 h 32"/>
                  <a:gd name="T10" fmla="*/ 15 w 69"/>
                  <a:gd name="T11" fmla="*/ 15 h 32"/>
                  <a:gd name="T12" fmla="*/ 18 w 69"/>
                  <a:gd name="T13" fmla="*/ 15 h 32"/>
                  <a:gd name="T14" fmla="*/ 20 w 69"/>
                  <a:gd name="T15" fmla="*/ 18 h 32"/>
                  <a:gd name="T16" fmla="*/ 23 w 69"/>
                  <a:gd name="T17" fmla="*/ 21 h 32"/>
                  <a:gd name="T18" fmla="*/ 26 w 69"/>
                  <a:gd name="T19" fmla="*/ 24 h 32"/>
                  <a:gd name="T20" fmla="*/ 29 w 69"/>
                  <a:gd name="T21" fmla="*/ 28 h 32"/>
                  <a:gd name="T22" fmla="*/ 34 w 69"/>
                  <a:gd name="T23" fmla="*/ 28 h 32"/>
                  <a:gd name="T24" fmla="*/ 36 w 69"/>
                  <a:gd name="T25" fmla="*/ 31 h 32"/>
                  <a:gd name="T26" fmla="*/ 40 w 69"/>
                  <a:gd name="T27" fmla="*/ 31 h 32"/>
                  <a:gd name="T28" fmla="*/ 44 w 69"/>
                  <a:gd name="T29" fmla="*/ 31 h 32"/>
                  <a:gd name="T30" fmla="*/ 51 w 69"/>
                  <a:gd name="T31" fmla="*/ 31 h 32"/>
                  <a:gd name="T32" fmla="*/ 54 w 69"/>
                  <a:gd name="T33" fmla="*/ 31 h 32"/>
                  <a:gd name="T34" fmla="*/ 59 w 69"/>
                  <a:gd name="T35" fmla="*/ 29 h 32"/>
                  <a:gd name="T36" fmla="*/ 63 w 69"/>
                  <a:gd name="T37" fmla="*/ 28 h 32"/>
                  <a:gd name="T38" fmla="*/ 65 w 69"/>
                  <a:gd name="T39" fmla="*/ 28 h 32"/>
                  <a:gd name="T40" fmla="*/ 68 w 69"/>
                  <a:gd name="T41" fmla="*/ 28 h 32"/>
                  <a:gd name="T42" fmla="*/ 65 w 69"/>
                  <a:gd name="T43" fmla="*/ 18 h 32"/>
                  <a:gd name="T44" fmla="*/ 64 w 69"/>
                  <a:gd name="T45" fmla="*/ 14 h 32"/>
                  <a:gd name="T46" fmla="*/ 63 w 69"/>
                  <a:gd name="T47" fmla="*/ 10 h 32"/>
                  <a:gd name="T48" fmla="*/ 61 w 69"/>
                  <a:gd name="T49" fmla="*/ 7 h 32"/>
                  <a:gd name="T50" fmla="*/ 58 w 69"/>
                  <a:gd name="T51" fmla="*/ 5 h 32"/>
                  <a:gd name="T52" fmla="*/ 54 w 69"/>
                  <a:gd name="T53" fmla="*/ 2 h 32"/>
                  <a:gd name="T54" fmla="*/ 51 w 69"/>
                  <a:gd name="T55" fmla="*/ 1 h 32"/>
                  <a:gd name="T56" fmla="*/ 42 w 69"/>
                  <a:gd name="T57" fmla="*/ 0 h 32"/>
                  <a:gd name="T58" fmla="*/ 36 w 69"/>
                  <a:gd name="T59" fmla="*/ 0 h 32"/>
                  <a:gd name="T60" fmla="*/ 29 w 69"/>
                  <a:gd name="T61" fmla="*/ 1 h 32"/>
                  <a:gd name="T62" fmla="*/ 25 w 69"/>
                  <a:gd name="T63" fmla="*/ 2 h 32"/>
                  <a:gd name="T64" fmla="*/ 19 w 69"/>
                  <a:gd name="T65" fmla="*/ 3 h 32"/>
                  <a:gd name="T66" fmla="*/ 15 w 69"/>
                  <a:gd name="T67" fmla="*/ 6 h 32"/>
                  <a:gd name="T68" fmla="*/ 10 w 69"/>
                  <a:gd name="T69" fmla="*/ 9 h 32"/>
                  <a:gd name="T70" fmla="*/ 7 w 69"/>
                  <a:gd name="T71" fmla="*/ 11 h 32"/>
                  <a:gd name="T72" fmla="*/ 4 w 69"/>
                  <a:gd name="T73" fmla="*/ 15 h 32"/>
                  <a:gd name="T74" fmla="*/ 0 w 69"/>
                  <a:gd name="T75" fmla="*/ 21 h 3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9"/>
                  <a:gd name="T115" fmla="*/ 0 h 32"/>
                  <a:gd name="T116" fmla="*/ 69 w 69"/>
                  <a:gd name="T117" fmla="*/ 32 h 3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9" h="32">
                    <a:moveTo>
                      <a:pt x="0" y="21"/>
                    </a:moveTo>
                    <a:lnTo>
                      <a:pt x="3" y="18"/>
                    </a:lnTo>
                    <a:lnTo>
                      <a:pt x="6" y="16"/>
                    </a:lnTo>
                    <a:lnTo>
                      <a:pt x="8" y="15"/>
                    </a:lnTo>
                    <a:lnTo>
                      <a:pt x="12" y="15"/>
                    </a:lnTo>
                    <a:lnTo>
                      <a:pt x="15" y="15"/>
                    </a:lnTo>
                    <a:lnTo>
                      <a:pt x="18" y="15"/>
                    </a:lnTo>
                    <a:lnTo>
                      <a:pt x="20" y="18"/>
                    </a:lnTo>
                    <a:lnTo>
                      <a:pt x="23" y="21"/>
                    </a:lnTo>
                    <a:lnTo>
                      <a:pt x="26" y="24"/>
                    </a:lnTo>
                    <a:lnTo>
                      <a:pt x="29" y="28"/>
                    </a:lnTo>
                    <a:lnTo>
                      <a:pt x="34" y="28"/>
                    </a:lnTo>
                    <a:lnTo>
                      <a:pt x="36" y="31"/>
                    </a:lnTo>
                    <a:lnTo>
                      <a:pt x="40" y="31"/>
                    </a:lnTo>
                    <a:lnTo>
                      <a:pt x="44" y="31"/>
                    </a:lnTo>
                    <a:lnTo>
                      <a:pt x="51" y="31"/>
                    </a:lnTo>
                    <a:lnTo>
                      <a:pt x="54" y="31"/>
                    </a:lnTo>
                    <a:lnTo>
                      <a:pt x="59" y="29"/>
                    </a:lnTo>
                    <a:lnTo>
                      <a:pt x="63" y="28"/>
                    </a:lnTo>
                    <a:lnTo>
                      <a:pt x="65" y="28"/>
                    </a:lnTo>
                    <a:lnTo>
                      <a:pt x="68" y="28"/>
                    </a:lnTo>
                    <a:lnTo>
                      <a:pt x="65" y="18"/>
                    </a:lnTo>
                    <a:lnTo>
                      <a:pt x="64" y="14"/>
                    </a:lnTo>
                    <a:lnTo>
                      <a:pt x="63" y="10"/>
                    </a:lnTo>
                    <a:lnTo>
                      <a:pt x="61" y="7"/>
                    </a:lnTo>
                    <a:lnTo>
                      <a:pt x="58" y="5"/>
                    </a:lnTo>
                    <a:lnTo>
                      <a:pt x="54" y="2"/>
                    </a:lnTo>
                    <a:lnTo>
                      <a:pt x="51" y="1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7" y="11"/>
                    </a:lnTo>
                    <a:lnTo>
                      <a:pt x="4" y="15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90" name="Freeform 383"/>
              <p:cNvSpPr>
                <a:spLocks/>
              </p:cNvSpPr>
              <p:nvPr/>
            </p:nvSpPr>
            <p:spPr bwMode="auto">
              <a:xfrm>
                <a:off x="2307" y="1979"/>
                <a:ext cx="69" cy="26"/>
              </a:xfrm>
              <a:custGeom>
                <a:avLst/>
                <a:gdLst>
                  <a:gd name="T0" fmla="*/ 0 w 69"/>
                  <a:gd name="T1" fmla="*/ 14 h 26"/>
                  <a:gd name="T2" fmla="*/ 3 w 69"/>
                  <a:gd name="T3" fmla="*/ 10 h 26"/>
                  <a:gd name="T4" fmla="*/ 6 w 69"/>
                  <a:gd name="T5" fmla="*/ 9 h 26"/>
                  <a:gd name="T6" fmla="*/ 8 w 69"/>
                  <a:gd name="T7" fmla="*/ 7 h 26"/>
                  <a:gd name="T8" fmla="*/ 12 w 69"/>
                  <a:gd name="T9" fmla="*/ 7 h 26"/>
                  <a:gd name="T10" fmla="*/ 15 w 69"/>
                  <a:gd name="T11" fmla="*/ 7 h 26"/>
                  <a:gd name="T12" fmla="*/ 18 w 69"/>
                  <a:gd name="T13" fmla="*/ 7 h 26"/>
                  <a:gd name="T14" fmla="*/ 20 w 69"/>
                  <a:gd name="T15" fmla="*/ 10 h 26"/>
                  <a:gd name="T16" fmla="*/ 23 w 69"/>
                  <a:gd name="T17" fmla="*/ 14 h 26"/>
                  <a:gd name="T18" fmla="*/ 26 w 69"/>
                  <a:gd name="T19" fmla="*/ 17 h 26"/>
                  <a:gd name="T20" fmla="*/ 27 w 69"/>
                  <a:gd name="T21" fmla="*/ 21 h 26"/>
                  <a:gd name="T22" fmla="*/ 34 w 69"/>
                  <a:gd name="T23" fmla="*/ 21 h 26"/>
                  <a:gd name="T24" fmla="*/ 36 w 69"/>
                  <a:gd name="T25" fmla="*/ 25 h 26"/>
                  <a:gd name="T26" fmla="*/ 40 w 69"/>
                  <a:gd name="T27" fmla="*/ 25 h 26"/>
                  <a:gd name="T28" fmla="*/ 44 w 69"/>
                  <a:gd name="T29" fmla="*/ 25 h 26"/>
                  <a:gd name="T30" fmla="*/ 51 w 69"/>
                  <a:gd name="T31" fmla="*/ 25 h 26"/>
                  <a:gd name="T32" fmla="*/ 54 w 69"/>
                  <a:gd name="T33" fmla="*/ 25 h 26"/>
                  <a:gd name="T34" fmla="*/ 59 w 69"/>
                  <a:gd name="T35" fmla="*/ 23 h 26"/>
                  <a:gd name="T36" fmla="*/ 63 w 69"/>
                  <a:gd name="T37" fmla="*/ 21 h 26"/>
                  <a:gd name="T38" fmla="*/ 65 w 69"/>
                  <a:gd name="T39" fmla="*/ 21 h 26"/>
                  <a:gd name="T40" fmla="*/ 68 w 69"/>
                  <a:gd name="T41" fmla="*/ 21 h 26"/>
                  <a:gd name="T42" fmla="*/ 65 w 69"/>
                  <a:gd name="T43" fmla="*/ 18 h 26"/>
                  <a:gd name="T44" fmla="*/ 63 w 69"/>
                  <a:gd name="T45" fmla="*/ 17 h 26"/>
                  <a:gd name="T46" fmla="*/ 61 w 69"/>
                  <a:gd name="T47" fmla="*/ 14 h 26"/>
                  <a:gd name="T48" fmla="*/ 57 w 69"/>
                  <a:gd name="T49" fmla="*/ 10 h 26"/>
                  <a:gd name="T50" fmla="*/ 53 w 69"/>
                  <a:gd name="T51" fmla="*/ 7 h 26"/>
                  <a:gd name="T52" fmla="*/ 48 w 69"/>
                  <a:gd name="T53" fmla="*/ 4 h 26"/>
                  <a:gd name="T54" fmla="*/ 43 w 69"/>
                  <a:gd name="T55" fmla="*/ 3 h 26"/>
                  <a:gd name="T56" fmla="*/ 40 w 69"/>
                  <a:gd name="T57" fmla="*/ 3 h 26"/>
                  <a:gd name="T58" fmla="*/ 34 w 69"/>
                  <a:gd name="T59" fmla="*/ 1 h 26"/>
                  <a:gd name="T60" fmla="*/ 27 w 69"/>
                  <a:gd name="T61" fmla="*/ 1 h 26"/>
                  <a:gd name="T62" fmla="*/ 21 w 69"/>
                  <a:gd name="T63" fmla="*/ 0 h 26"/>
                  <a:gd name="T64" fmla="*/ 17 w 69"/>
                  <a:gd name="T65" fmla="*/ 1 h 26"/>
                  <a:gd name="T66" fmla="*/ 12 w 69"/>
                  <a:gd name="T67" fmla="*/ 3 h 26"/>
                  <a:gd name="T68" fmla="*/ 8 w 69"/>
                  <a:gd name="T69" fmla="*/ 6 h 26"/>
                  <a:gd name="T70" fmla="*/ 4 w 69"/>
                  <a:gd name="T71" fmla="*/ 7 h 26"/>
                  <a:gd name="T72" fmla="*/ 0 w 69"/>
                  <a:gd name="T73" fmla="*/ 14 h 2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9"/>
                  <a:gd name="T112" fmla="*/ 0 h 26"/>
                  <a:gd name="T113" fmla="*/ 69 w 69"/>
                  <a:gd name="T114" fmla="*/ 26 h 2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9" h="26">
                    <a:moveTo>
                      <a:pt x="0" y="14"/>
                    </a:moveTo>
                    <a:lnTo>
                      <a:pt x="3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2" y="7"/>
                    </a:lnTo>
                    <a:lnTo>
                      <a:pt x="15" y="7"/>
                    </a:lnTo>
                    <a:lnTo>
                      <a:pt x="18" y="7"/>
                    </a:lnTo>
                    <a:lnTo>
                      <a:pt x="20" y="10"/>
                    </a:lnTo>
                    <a:lnTo>
                      <a:pt x="23" y="14"/>
                    </a:lnTo>
                    <a:lnTo>
                      <a:pt x="26" y="17"/>
                    </a:lnTo>
                    <a:lnTo>
                      <a:pt x="27" y="21"/>
                    </a:lnTo>
                    <a:lnTo>
                      <a:pt x="34" y="21"/>
                    </a:lnTo>
                    <a:lnTo>
                      <a:pt x="36" y="25"/>
                    </a:lnTo>
                    <a:lnTo>
                      <a:pt x="40" y="25"/>
                    </a:lnTo>
                    <a:lnTo>
                      <a:pt x="44" y="25"/>
                    </a:lnTo>
                    <a:lnTo>
                      <a:pt x="51" y="25"/>
                    </a:lnTo>
                    <a:lnTo>
                      <a:pt x="54" y="25"/>
                    </a:lnTo>
                    <a:lnTo>
                      <a:pt x="59" y="23"/>
                    </a:lnTo>
                    <a:lnTo>
                      <a:pt x="63" y="21"/>
                    </a:lnTo>
                    <a:lnTo>
                      <a:pt x="65" y="21"/>
                    </a:lnTo>
                    <a:lnTo>
                      <a:pt x="68" y="21"/>
                    </a:lnTo>
                    <a:lnTo>
                      <a:pt x="65" y="18"/>
                    </a:lnTo>
                    <a:lnTo>
                      <a:pt x="63" y="17"/>
                    </a:lnTo>
                    <a:lnTo>
                      <a:pt x="61" y="14"/>
                    </a:lnTo>
                    <a:lnTo>
                      <a:pt x="57" y="10"/>
                    </a:lnTo>
                    <a:lnTo>
                      <a:pt x="53" y="7"/>
                    </a:lnTo>
                    <a:lnTo>
                      <a:pt x="48" y="4"/>
                    </a:lnTo>
                    <a:lnTo>
                      <a:pt x="43" y="3"/>
                    </a:lnTo>
                    <a:lnTo>
                      <a:pt x="40" y="3"/>
                    </a:lnTo>
                    <a:lnTo>
                      <a:pt x="34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4" y="7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73" name="Group 384"/>
            <p:cNvGrpSpPr>
              <a:grpSpLocks/>
            </p:cNvGrpSpPr>
            <p:nvPr/>
          </p:nvGrpSpPr>
          <p:grpSpPr bwMode="auto">
            <a:xfrm>
              <a:off x="2280" y="2008"/>
              <a:ext cx="185" cy="189"/>
              <a:chOff x="2280" y="2008"/>
              <a:chExt cx="185" cy="189"/>
            </a:xfrm>
          </p:grpSpPr>
          <p:sp>
            <p:nvSpPr>
              <p:cNvPr id="18687" name="Freeform 385"/>
              <p:cNvSpPr>
                <a:spLocks/>
              </p:cNvSpPr>
              <p:nvPr/>
            </p:nvSpPr>
            <p:spPr bwMode="auto">
              <a:xfrm>
                <a:off x="2348" y="2171"/>
                <a:ext cx="41" cy="26"/>
              </a:xfrm>
              <a:custGeom>
                <a:avLst/>
                <a:gdLst>
                  <a:gd name="T0" fmla="*/ 17 w 41"/>
                  <a:gd name="T1" fmla="*/ 0 h 26"/>
                  <a:gd name="T2" fmla="*/ 16 w 41"/>
                  <a:gd name="T3" fmla="*/ 9 h 26"/>
                  <a:gd name="T4" fmla="*/ 16 w 41"/>
                  <a:gd name="T5" fmla="*/ 11 h 26"/>
                  <a:gd name="T6" fmla="*/ 15 w 41"/>
                  <a:gd name="T7" fmla="*/ 15 h 26"/>
                  <a:gd name="T8" fmla="*/ 13 w 41"/>
                  <a:gd name="T9" fmla="*/ 17 h 26"/>
                  <a:gd name="T10" fmla="*/ 11 w 41"/>
                  <a:gd name="T11" fmla="*/ 19 h 26"/>
                  <a:gd name="T12" fmla="*/ 10 w 41"/>
                  <a:gd name="T13" fmla="*/ 19 h 26"/>
                  <a:gd name="T14" fmla="*/ 6 w 41"/>
                  <a:gd name="T15" fmla="*/ 19 h 26"/>
                  <a:gd name="T16" fmla="*/ 3 w 41"/>
                  <a:gd name="T17" fmla="*/ 21 h 26"/>
                  <a:gd name="T18" fmla="*/ 0 w 41"/>
                  <a:gd name="T19" fmla="*/ 23 h 26"/>
                  <a:gd name="T20" fmla="*/ 5 w 41"/>
                  <a:gd name="T21" fmla="*/ 23 h 26"/>
                  <a:gd name="T22" fmla="*/ 8 w 41"/>
                  <a:gd name="T23" fmla="*/ 23 h 26"/>
                  <a:gd name="T24" fmla="*/ 15 w 41"/>
                  <a:gd name="T25" fmla="*/ 23 h 26"/>
                  <a:gd name="T26" fmla="*/ 20 w 41"/>
                  <a:gd name="T27" fmla="*/ 23 h 26"/>
                  <a:gd name="T28" fmla="*/ 23 w 41"/>
                  <a:gd name="T29" fmla="*/ 23 h 26"/>
                  <a:gd name="T30" fmla="*/ 30 w 41"/>
                  <a:gd name="T31" fmla="*/ 25 h 26"/>
                  <a:gd name="T32" fmla="*/ 36 w 41"/>
                  <a:gd name="T33" fmla="*/ 23 h 26"/>
                  <a:gd name="T34" fmla="*/ 40 w 41"/>
                  <a:gd name="T35" fmla="*/ 23 h 26"/>
                  <a:gd name="T36" fmla="*/ 31 w 41"/>
                  <a:gd name="T37" fmla="*/ 21 h 26"/>
                  <a:gd name="T38" fmla="*/ 27 w 41"/>
                  <a:gd name="T39" fmla="*/ 19 h 26"/>
                  <a:gd name="T40" fmla="*/ 25 w 41"/>
                  <a:gd name="T41" fmla="*/ 19 h 26"/>
                  <a:gd name="T42" fmla="*/ 23 w 41"/>
                  <a:gd name="T43" fmla="*/ 17 h 26"/>
                  <a:gd name="T44" fmla="*/ 21 w 41"/>
                  <a:gd name="T45" fmla="*/ 15 h 26"/>
                  <a:gd name="T46" fmla="*/ 21 w 41"/>
                  <a:gd name="T47" fmla="*/ 13 h 26"/>
                  <a:gd name="T48" fmla="*/ 20 w 41"/>
                  <a:gd name="T49" fmla="*/ 11 h 26"/>
                  <a:gd name="T50" fmla="*/ 18 w 41"/>
                  <a:gd name="T51" fmla="*/ 9 h 26"/>
                  <a:gd name="T52" fmla="*/ 17 w 41"/>
                  <a:gd name="T53" fmla="*/ 0 h 2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1"/>
                  <a:gd name="T82" fmla="*/ 0 h 26"/>
                  <a:gd name="T83" fmla="*/ 41 w 41"/>
                  <a:gd name="T84" fmla="*/ 26 h 2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1" h="26">
                    <a:moveTo>
                      <a:pt x="17" y="0"/>
                    </a:moveTo>
                    <a:lnTo>
                      <a:pt x="16" y="9"/>
                    </a:lnTo>
                    <a:lnTo>
                      <a:pt x="16" y="11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10" y="19"/>
                    </a:lnTo>
                    <a:lnTo>
                      <a:pt x="6" y="19"/>
                    </a:lnTo>
                    <a:lnTo>
                      <a:pt x="3" y="21"/>
                    </a:lnTo>
                    <a:lnTo>
                      <a:pt x="0" y="23"/>
                    </a:lnTo>
                    <a:lnTo>
                      <a:pt x="5" y="23"/>
                    </a:lnTo>
                    <a:lnTo>
                      <a:pt x="8" y="23"/>
                    </a:lnTo>
                    <a:lnTo>
                      <a:pt x="15" y="23"/>
                    </a:lnTo>
                    <a:lnTo>
                      <a:pt x="20" y="23"/>
                    </a:lnTo>
                    <a:lnTo>
                      <a:pt x="23" y="23"/>
                    </a:lnTo>
                    <a:lnTo>
                      <a:pt x="30" y="25"/>
                    </a:lnTo>
                    <a:lnTo>
                      <a:pt x="36" y="23"/>
                    </a:lnTo>
                    <a:lnTo>
                      <a:pt x="40" y="23"/>
                    </a:lnTo>
                    <a:lnTo>
                      <a:pt x="31" y="21"/>
                    </a:lnTo>
                    <a:lnTo>
                      <a:pt x="27" y="19"/>
                    </a:lnTo>
                    <a:lnTo>
                      <a:pt x="25" y="19"/>
                    </a:lnTo>
                    <a:lnTo>
                      <a:pt x="23" y="17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0" y="11"/>
                    </a:lnTo>
                    <a:lnTo>
                      <a:pt x="18" y="9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88" name="Freeform 386"/>
              <p:cNvSpPr>
                <a:spLocks/>
              </p:cNvSpPr>
              <p:nvPr/>
            </p:nvSpPr>
            <p:spPr bwMode="auto">
              <a:xfrm>
                <a:off x="2280" y="2008"/>
                <a:ext cx="185" cy="189"/>
              </a:xfrm>
              <a:custGeom>
                <a:avLst/>
                <a:gdLst>
                  <a:gd name="T0" fmla="*/ 98 w 185"/>
                  <a:gd name="T1" fmla="*/ 18 h 189"/>
                  <a:gd name="T2" fmla="*/ 108 w 185"/>
                  <a:gd name="T3" fmla="*/ 14 h 189"/>
                  <a:gd name="T4" fmla="*/ 114 w 185"/>
                  <a:gd name="T5" fmla="*/ 8 h 189"/>
                  <a:gd name="T6" fmla="*/ 121 w 185"/>
                  <a:gd name="T7" fmla="*/ 2 h 189"/>
                  <a:gd name="T8" fmla="*/ 128 w 185"/>
                  <a:gd name="T9" fmla="*/ 1 h 189"/>
                  <a:gd name="T10" fmla="*/ 137 w 185"/>
                  <a:gd name="T11" fmla="*/ 0 h 189"/>
                  <a:gd name="T12" fmla="*/ 146 w 185"/>
                  <a:gd name="T13" fmla="*/ 1 h 189"/>
                  <a:gd name="T14" fmla="*/ 155 w 185"/>
                  <a:gd name="T15" fmla="*/ 5 h 189"/>
                  <a:gd name="T16" fmla="*/ 163 w 185"/>
                  <a:gd name="T17" fmla="*/ 10 h 189"/>
                  <a:gd name="T18" fmla="*/ 169 w 185"/>
                  <a:gd name="T19" fmla="*/ 17 h 189"/>
                  <a:gd name="T20" fmla="*/ 175 w 185"/>
                  <a:gd name="T21" fmla="*/ 25 h 189"/>
                  <a:gd name="T22" fmla="*/ 179 w 185"/>
                  <a:gd name="T23" fmla="*/ 36 h 189"/>
                  <a:gd name="T24" fmla="*/ 182 w 185"/>
                  <a:gd name="T25" fmla="*/ 45 h 189"/>
                  <a:gd name="T26" fmla="*/ 184 w 185"/>
                  <a:gd name="T27" fmla="*/ 57 h 189"/>
                  <a:gd name="T28" fmla="*/ 184 w 185"/>
                  <a:gd name="T29" fmla="*/ 69 h 189"/>
                  <a:gd name="T30" fmla="*/ 182 w 185"/>
                  <a:gd name="T31" fmla="*/ 84 h 189"/>
                  <a:gd name="T32" fmla="*/ 180 w 185"/>
                  <a:gd name="T33" fmla="*/ 95 h 189"/>
                  <a:gd name="T34" fmla="*/ 176 w 185"/>
                  <a:gd name="T35" fmla="*/ 106 h 189"/>
                  <a:gd name="T36" fmla="*/ 173 w 185"/>
                  <a:gd name="T37" fmla="*/ 116 h 189"/>
                  <a:gd name="T38" fmla="*/ 167 w 185"/>
                  <a:gd name="T39" fmla="*/ 128 h 189"/>
                  <a:gd name="T40" fmla="*/ 161 w 185"/>
                  <a:gd name="T41" fmla="*/ 138 h 189"/>
                  <a:gd name="T42" fmla="*/ 153 w 185"/>
                  <a:gd name="T43" fmla="*/ 147 h 189"/>
                  <a:gd name="T44" fmla="*/ 145 w 185"/>
                  <a:gd name="T45" fmla="*/ 159 h 189"/>
                  <a:gd name="T46" fmla="*/ 135 w 185"/>
                  <a:gd name="T47" fmla="*/ 171 h 189"/>
                  <a:gd name="T48" fmla="*/ 120 w 185"/>
                  <a:gd name="T49" fmla="*/ 183 h 189"/>
                  <a:gd name="T50" fmla="*/ 104 w 185"/>
                  <a:gd name="T51" fmla="*/ 188 h 189"/>
                  <a:gd name="T52" fmla="*/ 93 w 185"/>
                  <a:gd name="T53" fmla="*/ 188 h 189"/>
                  <a:gd name="T54" fmla="*/ 85 w 185"/>
                  <a:gd name="T55" fmla="*/ 185 h 189"/>
                  <a:gd name="T56" fmla="*/ 74 w 185"/>
                  <a:gd name="T57" fmla="*/ 186 h 189"/>
                  <a:gd name="T58" fmla="*/ 63 w 185"/>
                  <a:gd name="T59" fmla="*/ 185 h 189"/>
                  <a:gd name="T60" fmla="*/ 55 w 185"/>
                  <a:gd name="T61" fmla="*/ 181 h 189"/>
                  <a:gd name="T62" fmla="*/ 38 w 185"/>
                  <a:gd name="T63" fmla="*/ 157 h 189"/>
                  <a:gd name="T64" fmla="*/ 28 w 185"/>
                  <a:gd name="T65" fmla="*/ 145 h 189"/>
                  <a:gd name="T66" fmla="*/ 22 w 185"/>
                  <a:gd name="T67" fmla="*/ 134 h 189"/>
                  <a:gd name="T68" fmla="*/ 15 w 185"/>
                  <a:gd name="T69" fmla="*/ 123 h 189"/>
                  <a:gd name="T70" fmla="*/ 9 w 185"/>
                  <a:gd name="T71" fmla="*/ 112 h 189"/>
                  <a:gd name="T72" fmla="*/ 4 w 185"/>
                  <a:gd name="T73" fmla="*/ 100 h 189"/>
                  <a:gd name="T74" fmla="*/ 2 w 185"/>
                  <a:gd name="T75" fmla="*/ 89 h 189"/>
                  <a:gd name="T76" fmla="*/ 1 w 185"/>
                  <a:gd name="T77" fmla="*/ 79 h 189"/>
                  <a:gd name="T78" fmla="*/ 1 w 185"/>
                  <a:gd name="T79" fmla="*/ 67 h 189"/>
                  <a:gd name="T80" fmla="*/ 2 w 185"/>
                  <a:gd name="T81" fmla="*/ 55 h 189"/>
                  <a:gd name="T82" fmla="*/ 4 w 185"/>
                  <a:gd name="T83" fmla="*/ 42 h 189"/>
                  <a:gd name="T84" fmla="*/ 8 w 185"/>
                  <a:gd name="T85" fmla="*/ 32 h 189"/>
                  <a:gd name="T86" fmla="*/ 14 w 185"/>
                  <a:gd name="T87" fmla="*/ 24 h 189"/>
                  <a:gd name="T88" fmla="*/ 21 w 185"/>
                  <a:gd name="T89" fmla="*/ 14 h 189"/>
                  <a:gd name="T90" fmla="*/ 31 w 185"/>
                  <a:gd name="T91" fmla="*/ 8 h 189"/>
                  <a:gd name="T92" fmla="*/ 42 w 185"/>
                  <a:gd name="T93" fmla="*/ 2 h 189"/>
                  <a:gd name="T94" fmla="*/ 50 w 185"/>
                  <a:gd name="T95" fmla="*/ 0 h 189"/>
                  <a:gd name="T96" fmla="*/ 60 w 185"/>
                  <a:gd name="T97" fmla="*/ 1 h 189"/>
                  <a:gd name="T98" fmla="*/ 68 w 185"/>
                  <a:gd name="T99" fmla="*/ 4 h 189"/>
                  <a:gd name="T100" fmla="*/ 74 w 185"/>
                  <a:gd name="T101" fmla="*/ 8 h 189"/>
                  <a:gd name="T102" fmla="*/ 81 w 185"/>
                  <a:gd name="T103" fmla="*/ 14 h 189"/>
                  <a:gd name="T104" fmla="*/ 87 w 185"/>
                  <a:gd name="T105" fmla="*/ 18 h 18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5"/>
                  <a:gd name="T160" fmla="*/ 0 h 189"/>
                  <a:gd name="T161" fmla="*/ 185 w 185"/>
                  <a:gd name="T162" fmla="*/ 189 h 18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5" h="189">
                    <a:moveTo>
                      <a:pt x="93" y="20"/>
                    </a:moveTo>
                    <a:lnTo>
                      <a:pt x="98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0" y="10"/>
                    </a:lnTo>
                    <a:lnTo>
                      <a:pt x="114" y="8"/>
                    </a:lnTo>
                    <a:lnTo>
                      <a:pt x="117" y="4"/>
                    </a:lnTo>
                    <a:lnTo>
                      <a:pt x="121" y="2"/>
                    </a:lnTo>
                    <a:lnTo>
                      <a:pt x="125" y="1"/>
                    </a:lnTo>
                    <a:lnTo>
                      <a:pt x="128" y="1"/>
                    </a:lnTo>
                    <a:lnTo>
                      <a:pt x="132" y="0"/>
                    </a:lnTo>
                    <a:lnTo>
                      <a:pt x="137" y="0"/>
                    </a:lnTo>
                    <a:lnTo>
                      <a:pt x="141" y="1"/>
                    </a:lnTo>
                    <a:lnTo>
                      <a:pt x="146" y="1"/>
                    </a:lnTo>
                    <a:lnTo>
                      <a:pt x="150" y="2"/>
                    </a:lnTo>
                    <a:lnTo>
                      <a:pt x="155" y="5"/>
                    </a:lnTo>
                    <a:lnTo>
                      <a:pt x="158" y="6"/>
                    </a:lnTo>
                    <a:lnTo>
                      <a:pt x="163" y="10"/>
                    </a:lnTo>
                    <a:lnTo>
                      <a:pt x="165" y="13"/>
                    </a:lnTo>
                    <a:lnTo>
                      <a:pt x="169" y="17"/>
                    </a:lnTo>
                    <a:lnTo>
                      <a:pt x="171" y="21"/>
                    </a:lnTo>
                    <a:lnTo>
                      <a:pt x="175" y="25"/>
                    </a:lnTo>
                    <a:lnTo>
                      <a:pt x="177" y="30"/>
                    </a:lnTo>
                    <a:lnTo>
                      <a:pt x="179" y="36"/>
                    </a:lnTo>
                    <a:lnTo>
                      <a:pt x="180" y="40"/>
                    </a:lnTo>
                    <a:lnTo>
                      <a:pt x="182" y="45"/>
                    </a:lnTo>
                    <a:lnTo>
                      <a:pt x="182" y="51"/>
                    </a:lnTo>
                    <a:lnTo>
                      <a:pt x="184" y="57"/>
                    </a:lnTo>
                    <a:lnTo>
                      <a:pt x="184" y="61"/>
                    </a:lnTo>
                    <a:lnTo>
                      <a:pt x="184" y="69"/>
                    </a:lnTo>
                    <a:lnTo>
                      <a:pt x="182" y="77"/>
                    </a:lnTo>
                    <a:lnTo>
                      <a:pt x="182" y="84"/>
                    </a:lnTo>
                    <a:lnTo>
                      <a:pt x="181" y="91"/>
                    </a:lnTo>
                    <a:lnTo>
                      <a:pt x="180" y="95"/>
                    </a:lnTo>
                    <a:lnTo>
                      <a:pt x="179" y="100"/>
                    </a:lnTo>
                    <a:lnTo>
                      <a:pt x="176" y="106"/>
                    </a:lnTo>
                    <a:lnTo>
                      <a:pt x="175" y="111"/>
                    </a:lnTo>
                    <a:lnTo>
                      <a:pt x="173" y="116"/>
                    </a:lnTo>
                    <a:lnTo>
                      <a:pt x="170" y="123"/>
                    </a:lnTo>
                    <a:lnTo>
                      <a:pt x="167" y="128"/>
                    </a:lnTo>
                    <a:lnTo>
                      <a:pt x="164" y="134"/>
                    </a:lnTo>
                    <a:lnTo>
                      <a:pt x="161" y="138"/>
                    </a:lnTo>
                    <a:lnTo>
                      <a:pt x="158" y="142"/>
                    </a:lnTo>
                    <a:lnTo>
                      <a:pt x="153" y="147"/>
                    </a:lnTo>
                    <a:lnTo>
                      <a:pt x="150" y="154"/>
                    </a:lnTo>
                    <a:lnTo>
                      <a:pt x="145" y="159"/>
                    </a:lnTo>
                    <a:lnTo>
                      <a:pt x="141" y="165"/>
                    </a:lnTo>
                    <a:lnTo>
                      <a:pt x="135" y="171"/>
                    </a:lnTo>
                    <a:lnTo>
                      <a:pt x="129" y="178"/>
                    </a:lnTo>
                    <a:lnTo>
                      <a:pt x="120" y="183"/>
                    </a:lnTo>
                    <a:lnTo>
                      <a:pt x="111" y="188"/>
                    </a:lnTo>
                    <a:lnTo>
                      <a:pt x="104" y="188"/>
                    </a:lnTo>
                    <a:lnTo>
                      <a:pt x="99" y="188"/>
                    </a:lnTo>
                    <a:lnTo>
                      <a:pt x="93" y="188"/>
                    </a:lnTo>
                    <a:lnTo>
                      <a:pt x="90" y="186"/>
                    </a:lnTo>
                    <a:lnTo>
                      <a:pt x="85" y="185"/>
                    </a:lnTo>
                    <a:lnTo>
                      <a:pt x="80" y="185"/>
                    </a:lnTo>
                    <a:lnTo>
                      <a:pt x="74" y="186"/>
                    </a:lnTo>
                    <a:lnTo>
                      <a:pt x="68" y="186"/>
                    </a:lnTo>
                    <a:lnTo>
                      <a:pt x="63" y="185"/>
                    </a:lnTo>
                    <a:lnTo>
                      <a:pt x="58" y="182"/>
                    </a:lnTo>
                    <a:lnTo>
                      <a:pt x="55" y="181"/>
                    </a:lnTo>
                    <a:lnTo>
                      <a:pt x="49" y="174"/>
                    </a:lnTo>
                    <a:lnTo>
                      <a:pt x="38" y="157"/>
                    </a:lnTo>
                    <a:lnTo>
                      <a:pt x="33" y="150"/>
                    </a:lnTo>
                    <a:lnTo>
                      <a:pt x="28" y="145"/>
                    </a:lnTo>
                    <a:lnTo>
                      <a:pt x="25" y="139"/>
                    </a:lnTo>
                    <a:lnTo>
                      <a:pt x="22" y="134"/>
                    </a:lnTo>
                    <a:lnTo>
                      <a:pt x="19" y="130"/>
                    </a:lnTo>
                    <a:lnTo>
                      <a:pt x="15" y="123"/>
                    </a:lnTo>
                    <a:lnTo>
                      <a:pt x="12" y="118"/>
                    </a:lnTo>
                    <a:lnTo>
                      <a:pt x="9" y="112"/>
                    </a:lnTo>
                    <a:lnTo>
                      <a:pt x="8" y="107"/>
                    </a:lnTo>
                    <a:lnTo>
                      <a:pt x="4" y="100"/>
                    </a:lnTo>
                    <a:lnTo>
                      <a:pt x="3" y="94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9"/>
                    </a:lnTo>
                    <a:lnTo>
                      <a:pt x="0" y="73"/>
                    </a:lnTo>
                    <a:lnTo>
                      <a:pt x="1" y="67"/>
                    </a:lnTo>
                    <a:lnTo>
                      <a:pt x="1" y="61"/>
                    </a:lnTo>
                    <a:lnTo>
                      <a:pt x="2" y="55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4"/>
                    </a:lnTo>
                    <a:lnTo>
                      <a:pt x="72" y="5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1" y="14"/>
                    </a:lnTo>
                    <a:lnTo>
                      <a:pt x="85" y="17"/>
                    </a:lnTo>
                    <a:lnTo>
                      <a:pt x="87" y="18"/>
                    </a:lnTo>
                    <a:lnTo>
                      <a:pt x="93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74" name="Group 387"/>
            <p:cNvGrpSpPr>
              <a:grpSpLocks/>
            </p:cNvGrpSpPr>
            <p:nvPr/>
          </p:nvGrpSpPr>
          <p:grpSpPr bwMode="auto">
            <a:xfrm>
              <a:off x="2348" y="1997"/>
              <a:ext cx="57" cy="55"/>
              <a:chOff x="2348" y="1997"/>
              <a:chExt cx="57" cy="55"/>
            </a:xfrm>
          </p:grpSpPr>
          <p:sp>
            <p:nvSpPr>
              <p:cNvPr id="18682" name="Freeform 388"/>
              <p:cNvSpPr>
                <a:spLocks/>
              </p:cNvSpPr>
              <p:nvPr/>
            </p:nvSpPr>
            <p:spPr bwMode="auto">
              <a:xfrm>
                <a:off x="2358" y="2027"/>
                <a:ext cx="24" cy="25"/>
              </a:xfrm>
              <a:custGeom>
                <a:avLst/>
                <a:gdLst>
                  <a:gd name="T0" fmla="*/ 13 w 24"/>
                  <a:gd name="T1" fmla="*/ 0 h 25"/>
                  <a:gd name="T2" fmla="*/ 16 w 24"/>
                  <a:gd name="T3" fmla="*/ 0 h 25"/>
                  <a:gd name="T4" fmla="*/ 19 w 24"/>
                  <a:gd name="T5" fmla="*/ 0 h 25"/>
                  <a:gd name="T6" fmla="*/ 23 w 24"/>
                  <a:gd name="T7" fmla="*/ 0 h 25"/>
                  <a:gd name="T8" fmla="*/ 16 w 24"/>
                  <a:gd name="T9" fmla="*/ 24 h 25"/>
                  <a:gd name="T10" fmla="*/ 14 w 24"/>
                  <a:gd name="T11" fmla="*/ 24 h 25"/>
                  <a:gd name="T12" fmla="*/ 10 w 24"/>
                  <a:gd name="T13" fmla="*/ 24 h 25"/>
                  <a:gd name="T14" fmla="*/ 8 w 24"/>
                  <a:gd name="T15" fmla="*/ 24 h 25"/>
                  <a:gd name="T16" fmla="*/ 4 w 24"/>
                  <a:gd name="T17" fmla="*/ 24 h 25"/>
                  <a:gd name="T18" fmla="*/ 2 w 24"/>
                  <a:gd name="T19" fmla="*/ 0 h 25"/>
                  <a:gd name="T20" fmla="*/ 0 w 24"/>
                  <a:gd name="T21" fmla="*/ 0 h 25"/>
                  <a:gd name="T22" fmla="*/ 4 w 24"/>
                  <a:gd name="T23" fmla="*/ 0 h 25"/>
                  <a:gd name="T24" fmla="*/ 7 w 24"/>
                  <a:gd name="T25" fmla="*/ 24 h 25"/>
                  <a:gd name="T26" fmla="*/ 10 w 24"/>
                  <a:gd name="T27" fmla="*/ 0 h 25"/>
                  <a:gd name="T28" fmla="*/ 13 w 24"/>
                  <a:gd name="T29" fmla="*/ 0 h 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5"/>
                  <a:gd name="T47" fmla="*/ 24 w 24"/>
                  <a:gd name="T48" fmla="*/ 25 h 2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5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24"/>
                    </a:lnTo>
                    <a:lnTo>
                      <a:pt x="14" y="24"/>
                    </a:lnTo>
                    <a:lnTo>
                      <a:pt x="10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24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683" name="Group 389"/>
              <p:cNvGrpSpPr>
                <a:grpSpLocks/>
              </p:cNvGrpSpPr>
              <p:nvPr/>
            </p:nvGrpSpPr>
            <p:grpSpPr bwMode="auto">
              <a:xfrm>
                <a:off x="2367" y="1997"/>
                <a:ext cx="27" cy="32"/>
                <a:chOff x="2367" y="1997"/>
                <a:chExt cx="27" cy="32"/>
              </a:xfrm>
            </p:grpSpPr>
            <p:sp>
              <p:nvSpPr>
                <p:cNvPr id="18685" name="Freeform 390"/>
                <p:cNvSpPr>
                  <a:spLocks/>
                </p:cNvSpPr>
                <p:nvPr/>
              </p:nvSpPr>
              <p:spPr bwMode="auto">
                <a:xfrm>
                  <a:off x="2367" y="1997"/>
                  <a:ext cx="22" cy="32"/>
                </a:xfrm>
                <a:custGeom>
                  <a:avLst/>
                  <a:gdLst>
                    <a:gd name="T0" fmla="*/ 1 w 22"/>
                    <a:gd name="T1" fmla="*/ 29 h 32"/>
                    <a:gd name="T2" fmla="*/ 0 w 22"/>
                    <a:gd name="T3" fmla="*/ 25 h 32"/>
                    <a:gd name="T4" fmla="*/ 1 w 22"/>
                    <a:gd name="T5" fmla="*/ 20 h 32"/>
                    <a:gd name="T6" fmla="*/ 1 w 22"/>
                    <a:gd name="T7" fmla="*/ 15 h 32"/>
                    <a:gd name="T8" fmla="*/ 4 w 22"/>
                    <a:gd name="T9" fmla="*/ 11 h 32"/>
                    <a:gd name="T10" fmla="*/ 6 w 22"/>
                    <a:gd name="T11" fmla="*/ 7 h 32"/>
                    <a:gd name="T12" fmla="*/ 9 w 22"/>
                    <a:gd name="T13" fmla="*/ 3 h 32"/>
                    <a:gd name="T14" fmla="*/ 12 w 22"/>
                    <a:gd name="T15" fmla="*/ 0 h 32"/>
                    <a:gd name="T16" fmla="*/ 21 w 22"/>
                    <a:gd name="T17" fmla="*/ 3 h 32"/>
                    <a:gd name="T18" fmla="*/ 18 w 22"/>
                    <a:gd name="T19" fmla="*/ 7 h 32"/>
                    <a:gd name="T20" fmla="*/ 13 w 22"/>
                    <a:gd name="T21" fmla="*/ 11 h 32"/>
                    <a:gd name="T22" fmla="*/ 10 w 22"/>
                    <a:gd name="T23" fmla="*/ 15 h 32"/>
                    <a:gd name="T24" fmla="*/ 9 w 22"/>
                    <a:gd name="T25" fmla="*/ 20 h 32"/>
                    <a:gd name="T26" fmla="*/ 7 w 22"/>
                    <a:gd name="T27" fmla="*/ 25 h 32"/>
                    <a:gd name="T28" fmla="*/ 6 w 22"/>
                    <a:gd name="T29" fmla="*/ 31 h 32"/>
                    <a:gd name="T30" fmla="*/ 1 w 22"/>
                    <a:gd name="T31" fmla="*/ 29 h 3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2"/>
                    <a:gd name="T49" fmla="*/ 0 h 32"/>
                    <a:gd name="T50" fmla="*/ 22 w 22"/>
                    <a:gd name="T51" fmla="*/ 32 h 3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2" h="32">
                      <a:moveTo>
                        <a:pt x="1" y="29"/>
                      </a:move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6" y="7"/>
                      </a:lnTo>
                      <a:lnTo>
                        <a:pt x="9" y="3"/>
                      </a:lnTo>
                      <a:lnTo>
                        <a:pt x="12" y="0"/>
                      </a:lnTo>
                      <a:lnTo>
                        <a:pt x="21" y="3"/>
                      </a:lnTo>
                      <a:lnTo>
                        <a:pt x="18" y="7"/>
                      </a:lnTo>
                      <a:lnTo>
                        <a:pt x="13" y="11"/>
                      </a:lnTo>
                      <a:lnTo>
                        <a:pt x="10" y="15"/>
                      </a:lnTo>
                      <a:lnTo>
                        <a:pt x="9" y="20"/>
                      </a:lnTo>
                      <a:lnTo>
                        <a:pt x="7" y="25"/>
                      </a:lnTo>
                      <a:lnTo>
                        <a:pt x="6" y="31"/>
                      </a:lnTo>
                      <a:lnTo>
                        <a:pt x="1" y="29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686" name="Freeform 391"/>
                <p:cNvSpPr>
                  <a:spLocks/>
                </p:cNvSpPr>
                <p:nvPr/>
              </p:nvSpPr>
              <p:spPr bwMode="auto">
                <a:xfrm>
                  <a:off x="2375" y="1999"/>
                  <a:ext cx="19" cy="29"/>
                </a:xfrm>
                <a:custGeom>
                  <a:avLst/>
                  <a:gdLst>
                    <a:gd name="T0" fmla="*/ 0 w 19"/>
                    <a:gd name="T1" fmla="*/ 28 h 29"/>
                    <a:gd name="T2" fmla="*/ 2 w 19"/>
                    <a:gd name="T3" fmla="*/ 25 h 29"/>
                    <a:gd name="T4" fmla="*/ 2 w 19"/>
                    <a:gd name="T5" fmla="*/ 19 h 29"/>
                    <a:gd name="T6" fmla="*/ 4 w 19"/>
                    <a:gd name="T7" fmla="*/ 14 h 29"/>
                    <a:gd name="T8" fmla="*/ 6 w 19"/>
                    <a:gd name="T9" fmla="*/ 9 h 29"/>
                    <a:gd name="T10" fmla="*/ 10 w 19"/>
                    <a:gd name="T11" fmla="*/ 5 h 29"/>
                    <a:gd name="T12" fmla="*/ 12 w 19"/>
                    <a:gd name="T13" fmla="*/ 2 h 29"/>
                    <a:gd name="T14" fmla="*/ 14 w 19"/>
                    <a:gd name="T15" fmla="*/ 0 h 29"/>
                    <a:gd name="T16" fmla="*/ 18 w 19"/>
                    <a:gd name="T17" fmla="*/ 1 h 29"/>
                    <a:gd name="T18" fmla="*/ 14 w 19"/>
                    <a:gd name="T19" fmla="*/ 4 h 29"/>
                    <a:gd name="T20" fmla="*/ 10 w 19"/>
                    <a:gd name="T21" fmla="*/ 8 h 29"/>
                    <a:gd name="T22" fmla="*/ 8 w 19"/>
                    <a:gd name="T23" fmla="*/ 12 h 29"/>
                    <a:gd name="T24" fmla="*/ 4 w 19"/>
                    <a:gd name="T25" fmla="*/ 18 h 29"/>
                    <a:gd name="T26" fmla="*/ 2 w 19"/>
                    <a:gd name="T27" fmla="*/ 22 h 29"/>
                    <a:gd name="T28" fmla="*/ 2 w 19"/>
                    <a:gd name="T29" fmla="*/ 28 h 29"/>
                    <a:gd name="T30" fmla="*/ 0 w 19"/>
                    <a:gd name="T31" fmla="*/ 28 h 2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9"/>
                    <a:gd name="T49" fmla="*/ 0 h 29"/>
                    <a:gd name="T50" fmla="*/ 19 w 19"/>
                    <a:gd name="T51" fmla="*/ 29 h 2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9" h="29">
                      <a:moveTo>
                        <a:pt x="0" y="28"/>
                      </a:moveTo>
                      <a:lnTo>
                        <a:pt x="2" y="25"/>
                      </a:lnTo>
                      <a:lnTo>
                        <a:pt x="2" y="19"/>
                      </a:lnTo>
                      <a:lnTo>
                        <a:pt x="4" y="14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8" y="1"/>
                      </a:lnTo>
                      <a:lnTo>
                        <a:pt x="14" y="4"/>
                      </a:lnTo>
                      <a:lnTo>
                        <a:pt x="10" y="8"/>
                      </a:lnTo>
                      <a:lnTo>
                        <a:pt x="8" y="12"/>
                      </a:lnTo>
                      <a:lnTo>
                        <a:pt x="4" y="18"/>
                      </a:lnTo>
                      <a:lnTo>
                        <a:pt x="2" y="22"/>
                      </a:lnTo>
                      <a:lnTo>
                        <a:pt x="2" y="28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684" name="Freeform 392"/>
              <p:cNvSpPr>
                <a:spLocks/>
              </p:cNvSpPr>
              <p:nvPr/>
            </p:nvSpPr>
            <p:spPr bwMode="auto">
              <a:xfrm>
                <a:off x="2348" y="2017"/>
                <a:ext cx="57" cy="27"/>
              </a:xfrm>
              <a:custGeom>
                <a:avLst/>
                <a:gdLst>
                  <a:gd name="T0" fmla="*/ 0 w 57"/>
                  <a:gd name="T1" fmla="*/ 3 h 27"/>
                  <a:gd name="T2" fmla="*/ 3 w 57"/>
                  <a:gd name="T3" fmla="*/ 5 h 27"/>
                  <a:gd name="T4" fmla="*/ 7 w 57"/>
                  <a:gd name="T5" fmla="*/ 8 h 27"/>
                  <a:gd name="T6" fmla="*/ 10 w 57"/>
                  <a:gd name="T7" fmla="*/ 15 h 27"/>
                  <a:gd name="T8" fmla="*/ 14 w 57"/>
                  <a:gd name="T9" fmla="*/ 20 h 27"/>
                  <a:gd name="T10" fmla="*/ 18 w 57"/>
                  <a:gd name="T11" fmla="*/ 22 h 27"/>
                  <a:gd name="T12" fmla="*/ 21 w 57"/>
                  <a:gd name="T13" fmla="*/ 24 h 27"/>
                  <a:gd name="T14" fmla="*/ 24 w 57"/>
                  <a:gd name="T15" fmla="*/ 26 h 27"/>
                  <a:gd name="T16" fmla="*/ 29 w 57"/>
                  <a:gd name="T17" fmla="*/ 24 h 27"/>
                  <a:gd name="T18" fmla="*/ 31 w 57"/>
                  <a:gd name="T19" fmla="*/ 22 h 27"/>
                  <a:gd name="T20" fmla="*/ 35 w 57"/>
                  <a:gd name="T21" fmla="*/ 20 h 27"/>
                  <a:gd name="T22" fmla="*/ 37 w 57"/>
                  <a:gd name="T23" fmla="*/ 19 h 27"/>
                  <a:gd name="T24" fmla="*/ 40 w 57"/>
                  <a:gd name="T25" fmla="*/ 15 h 27"/>
                  <a:gd name="T26" fmla="*/ 42 w 57"/>
                  <a:gd name="T27" fmla="*/ 10 h 27"/>
                  <a:gd name="T28" fmla="*/ 45 w 57"/>
                  <a:gd name="T29" fmla="*/ 6 h 27"/>
                  <a:gd name="T30" fmla="*/ 47 w 57"/>
                  <a:gd name="T31" fmla="*/ 5 h 27"/>
                  <a:gd name="T32" fmla="*/ 49 w 57"/>
                  <a:gd name="T33" fmla="*/ 1 h 27"/>
                  <a:gd name="T34" fmla="*/ 53 w 57"/>
                  <a:gd name="T35" fmla="*/ 1 h 27"/>
                  <a:gd name="T36" fmla="*/ 56 w 57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7"/>
                  <a:gd name="T58" fmla="*/ 0 h 27"/>
                  <a:gd name="T59" fmla="*/ 57 w 57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7" h="27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5"/>
                    </a:lnTo>
                    <a:lnTo>
                      <a:pt x="14" y="20"/>
                    </a:lnTo>
                    <a:lnTo>
                      <a:pt x="18" y="22"/>
                    </a:lnTo>
                    <a:lnTo>
                      <a:pt x="21" y="24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31" y="22"/>
                    </a:lnTo>
                    <a:lnTo>
                      <a:pt x="35" y="20"/>
                    </a:lnTo>
                    <a:lnTo>
                      <a:pt x="37" y="19"/>
                    </a:lnTo>
                    <a:lnTo>
                      <a:pt x="40" y="15"/>
                    </a:lnTo>
                    <a:lnTo>
                      <a:pt x="42" y="10"/>
                    </a:lnTo>
                    <a:lnTo>
                      <a:pt x="45" y="6"/>
                    </a:lnTo>
                    <a:lnTo>
                      <a:pt x="47" y="5"/>
                    </a:lnTo>
                    <a:lnTo>
                      <a:pt x="49" y="1"/>
                    </a:lnTo>
                    <a:lnTo>
                      <a:pt x="53" y="1"/>
                    </a:lnTo>
                    <a:lnTo>
                      <a:pt x="56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75" name="Freeform 393"/>
            <p:cNvSpPr>
              <a:spLocks/>
            </p:cNvSpPr>
            <p:nvPr/>
          </p:nvSpPr>
          <p:spPr bwMode="auto">
            <a:xfrm>
              <a:off x="534" y="2306"/>
              <a:ext cx="183" cy="191"/>
            </a:xfrm>
            <a:custGeom>
              <a:avLst/>
              <a:gdLst>
                <a:gd name="T0" fmla="*/ 98 w 183"/>
                <a:gd name="T1" fmla="*/ 20 h 191"/>
                <a:gd name="T2" fmla="*/ 106 w 183"/>
                <a:gd name="T3" fmla="*/ 14 h 191"/>
                <a:gd name="T4" fmla="*/ 112 w 183"/>
                <a:gd name="T5" fmla="*/ 8 h 191"/>
                <a:gd name="T6" fmla="*/ 119 w 183"/>
                <a:gd name="T7" fmla="*/ 2 h 191"/>
                <a:gd name="T8" fmla="*/ 126 w 183"/>
                <a:gd name="T9" fmla="*/ 1 h 191"/>
                <a:gd name="T10" fmla="*/ 135 w 183"/>
                <a:gd name="T11" fmla="*/ 1 h 191"/>
                <a:gd name="T12" fmla="*/ 144 w 183"/>
                <a:gd name="T13" fmla="*/ 2 h 191"/>
                <a:gd name="T14" fmla="*/ 153 w 183"/>
                <a:gd name="T15" fmla="*/ 5 h 191"/>
                <a:gd name="T16" fmla="*/ 161 w 183"/>
                <a:gd name="T17" fmla="*/ 10 h 191"/>
                <a:gd name="T18" fmla="*/ 167 w 183"/>
                <a:gd name="T19" fmla="*/ 17 h 191"/>
                <a:gd name="T20" fmla="*/ 173 w 183"/>
                <a:gd name="T21" fmla="*/ 26 h 191"/>
                <a:gd name="T22" fmla="*/ 178 w 183"/>
                <a:gd name="T23" fmla="*/ 36 h 191"/>
                <a:gd name="T24" fmla="*/ 180 w 183"/>
                <a:gd name="T25" fmla="*/ 45 h 191"/>
                <a:gd name="T26" fmla="*/ 182 w 183"/>
                <a:gd name="T27" fmla="*/ 57 h 191"/>
                <a:gd name="T28" fmla="*/ 182 w 183"/>
                <a:gd name="T29" fmla="*/ 69 h 191"/>
                <a:gd name="T30" fmla="*/ 180 w 183"/>
                <a:gd name="T31" fmla="*/ 84 h 191"/>
                <a:gd name="T32" fmla="*/ 178 w 183"/>
                <a:gd name="T33" fmla="*/ 96 h 191"/>
                <a:gd name="T34" fmla="*/ 174 w 183"/>
                <a:gd name="T35" fmla="*/ 107 h 191"/>
                <a:gd name="T36" fmla="*/ 171 w 183"/>
                <a:gd name="T37" fmla="*/ 117 h 191"/>
                <a:gd name="T38" fmla="*/ 166 w 183"/>
                <a:gd name="T39" fmla="*/ 129 h 191"/>
                <a:gd name="T40" fmla="*/ 160 w 183"/>
                <a:gd name="T41" fmla="*/ 139 h 191"/>
                <a:gd name="T42" fmla="*/ 153 w 183"/>
                <a:gd name="T43" fmla="*/ 148 h 191"/>
                <a:gd name="T44" fmla="*/ 143 w 183"/>
                <a:gd name="T45" fmla="*/ 161 h 191"/>
                <a:gd name="T46" fmla="*/ 134 w 183"/>
                <a:gd name="T47" fmla="*/ 173 h 191"/>
                <a:gd name="T48" fmla="*/ 118 w 183"/>
                <a:gd name="T49" fmla="*/ 184 h 191"/>
                <a:gd name="T50" fmla="*/ 102 w 183"/>
                <a:gd name="T51" fmla="*/ 190 h 191"/>
                <a:gd name="T52" fmla="*/ 93 w 183"/>
                <a:gd name="T53" fmla="*/ 188 h 191"/>
                <a:gd name="T54" fmla="*/ 83 w 183"/>
                <a:gd name="T55" fmla="*/ 185 h 191"/>
                <a:gd name="T56" fmla="*/ 73 w 183"/>
                <a:gd name="T57" fmla="*/ 187 h 191"/>
                <a:gd name="T58" fmla="*/ 63 w 183"/>
                <a:gd name="T59" fmla="*/ 185 h 191"/>
                <a:gd name="T60" fmla="*/ 55 w 183"/>
                <a:gd name="T61" fmla="*/ 181 h 191"/>
                <a:gd name="T62" fmla="*/ 37 w 183"/>
                <a:gd name="T63" fmla="*/ 157 h 191"/>
                <a:gd name="T64" fmla="*/ 27 w 183"/>
                <a:gd name="T65" fmla="*/ 145 h 191"/>
                <a:gd name="T66" fmla="*/ 21 w 183"/>
                <a:gd name="T67" fmla="*/ 136 h 191"/>
                <a:gd name="T68" fmla="*/ 14 w 183"/>
                <a:gd name="T69" fmla="*/ 125 h 191"/>
                <a:gd name="T70" fmla="*/ 8 w 183"/>
                <a:gd name="T71" fmla="*/ 113 h 191"/>
                <a:gd name="T72" fmla="*/ 4 w 183"/>
                <a:gd name="T73" fmla="*/ 103 h 191"/>
                <a:gd name="T74" fmla="*/ 1 w 183"/>
                <a:gd name="T75" fmla="*/ 90 h 191"/>
                <a:gd name="T76" fmla="*/ 0 w 183"/>
                <a:gd name="T77" fmla="*/ 78 h 191"/>
                <a:gd name="T78" fmla="*/ 0 w 183"/>
                <a:gd name="T79" fmla="*/ 66 h 191"/>
                <a:gd name="T80" fmla="*/ 1 w 183"/>
                <a:gd name="T81" fmla="*/ 54 h 191"/>
                <a:gd name="T82" fmla="*/ 3 w 183"/>
                <a:gd name="T83" fmla="*/ 42 h 191"/>
                <a:gd name="T84" fmla="*/ 7 w 183"/>
                <a:gd name="T85" fmla="*/ 33 h 191"/>
                <a:gd name="T86" fmla="*/ 13 w 183"/>
                <a:gd name="T87" fmla="*/ 24 h 191"/>
                <a:gd name="T88" fmla="*/ 20 w 183"/>
                <a:gd name="T89" fmla="*/ 16 h 191"/>
                <a:gd name="T90" fmla="*/ 29 w 183"/>
                <a:gd name="T91" fmla="*/ 8 h 191"/>
                <a:gd name="T92" fmla="*/ 40 w 183"/>
                <a:gd name="T93" fmla="*/ 2 h 191"/>
                <a:gd name="T94" fmla="*/ 49 w 183"/>
                <a:gd name="T95" fmla="*/ 1 h 191"/>
                <a:gd name="T96" fmla="*/ 59 w 183"/>
                <a:gd name="T97" fmla="*/ 1 h 191"/>
                <a:gd name="T98" fmla="*/ 67 w 183"/>
                <a:gd name="T99" fmla="*/ 4 h 191"/>
                <a:gd name="T100" fmla="*/ 74 w 183"/>
                <a:gd name="T101" fmla="*/ 8 h 191"/>
                <a:gd name="T102" fmla="*/ 80 w 183"/>
                <a:gd name="T103" fmla="*/ 14 h 191"/>
                <a:gd name="T104" fmla="*/ 87 w 183"/>
                <a:gd name="T105" fmla="*/ 20 h 19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191"/>
                <a:gd name="T161" fmla="*/ 183 w 183"/>
                <a:gd name="T162" fmla="*/ 191 h 19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191">
                  <a:moveTo>
                    <a:pt x="92" y="21"/>
                  </a:moveTo>
                  <a:lnTo>
                    <a:pt x="98" y="20"/>
                  </a:lnTo>
                  <a:lnTo>
                    <a:pt x="101" y="17"/>
                  </a:lnTo>
                  <a:lnTo>
                    <a:pt x="106" y="14"/>
                  </a:lnTo>
                  <a:lnTo>
                    <a:pt x="110" y="12"/>
                  </a:lnTo>
                  <a:lnTo>
                    <a:pt x="112" y="8"/>
                  </a:lnTo>
                  <a:lnTo>
                    <a:pt x="117" y="5"/>
                  </a:lnTo>
                  <a:lnTo>
                    <a:pt x="119" y="2"/>
                  </a:lnTo>
                  <a:lnTo>
                    <a:pt x="123" y="2"/>
                  </a:lnTo>
                  <a:lnTo>
                    <a:pt x="126" y="1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40" y="1"/>
                  </a:lnTo>
                  <a:lnTo>
                    <a:pt x="144" y="2"/>
                  </a:lnTo>
                  <a:lnTo>
                    <a:pt x="149" y="4"/>
                  </a:lnTo>
                  <a:lnTo>
                    <a:pt x="153" y="5"/>
                  </a:lnTo>
                  <a:lnTo>
                    <a:pt x="156" y="8"/>
                  </a:lnTo>
                  <a:lnTo>
                    <a:pt x="161" y="10"/>
                  </a:lnTo>
                  <a:lnTo>
                    <a:pt x="165" y="13"/>
                  </a:lnTo>
                  <a:lnTo>
                    <a:pt x="167" y="17"/>
                  </a:lnTo>
                  <a:lnTo>
                    <a:pt x="171" y="21"/>
                  </a:lnTo>
                  <a:lnTo>
                    <a:pt x="173" y="26"/>
                  </a:lnTo>
                  <a:lnTo>
                    <a:pt x="176" y="30"/>
                  </a:lnTo>
                  <a:lnTo>
                    <a:pt x="178" y="36"/>
                  </a:lnTo>
                  <a:lnTo>
                    <a:pt x="179" y="40"/>
                  </a:lnTo>
                  <a:lnTo>
                    <a:pt x="180" y="45"/>
                  </a:lnTo>
                  <a:lnTo>
                    <a:pt x="182" y="50"/>
                  </a:lnTo>
                  <a:lnTo>
                    <a:pt x="182" y="57"/>
                  </a:lnTo>
                  <a:lnTo>
                    <a:pt x="182" y="61"/>
                  </a:lnTo>
                  <a:lnTo>
                    <a:pt x="182" y="69"/>
                  </a:lnTo>
                  <a:lnTo>
                    <a:pt x="182" y="77"/>
                  </a:lnTo>
                  <a:lnTo>
                    <a:pt x="180" y="84"/>
                  </a:lnTo>
                  <a:lnTo>
                    <a:pt x="179" y="90"/>
                  </a:lnTo>
                  <a:lnTo>
                    <a:pt x="178" y="96"/>
                  </a:lnTo>
                  <a:lnTo>
                    <a:pt x="177" y="101"/>
                  </a:lnTo>
                  <a:lnTo>
                    <a:pt x="174" y="107"/>
                  </a:lnTo>
                  <a:lnTo>
                    <a:pt x="173" y="112"/>
                  </a:lnTo>
                  <a:lnTo>
                    <a:pt x="171" y="117"/>
                  </a:lnTo>
                  <a:lnTo>
                    <a:pt x="168" y="124"/>
                  </a:lnTo>
                  <a:lnTo>
                    <a:pt x="166" y="129"/>
                  </a:lnTo>
                  <a:lnTo>
                    <a:pt x="162" y="135"/>
                  </a:lnTo>
                  <a:lnTo>
                    <a:pt x="160" y="139"/>
                  </a:lnTo>
                  <a:lnTo>
                    <a:pt x="156" y="143"/>
                  </a:lnTo>
                  <a:lnTo>
                    <a:pt x="153" y="148"/>
                  </a:lnTo>
                  <a:lnTo>
                    <a:pt x="148" y="155"/>
                  </a:lnTo>
                  <a:lnTo>
                    <a:pt x="143" y="161"/>
                  </a:lnTo>
                  <a:lnTo>
                    <a:pt x="140" y="167"/>
                  </a:lnTo>
                  <a:lnTo>
                    <a:pt x="134" y="173"/>
                  </a:lnTo>
                  <a:lnTo>
                    <a:pt x="128" y="179"/>
                  </a:lnTo>
                  <a:lnTo>
                    <a:pt x="118" y="184"/>
                  </a:lnTo>
                  <a:lnTo>
                    <a:pt x="110" y="188"/>
                  </a:lnTo>
                  <a:lnTo>
                    <a:pt x="102" y="190"/>
                  </a:lnTo>
                  <a:lnTo>
                    <a:pt x="98" y="190"/>
                  </a:lnTo>
                  <a:lnTo>
                    <a:pt x="93" y="188"/>
                  </a:lnTo>
                  <a:lnTo>
                    <a:pt x="88" y="187"/>
                  </a:lnTo>
                  <a:lnTo>
                    <a:pt x="83" y="185"/>
                  </a:lnTo>
                  <a:lnTo>
                    <a:pt x="80" y="185"/>
                  </a:lnTo>
                  <a:lnTo>
                    <a:pt x="73" y="187"/>
                  </a:lnTo>
                  <a:lnTo>
                    <a:pt x="67" y="187"/>
                  </a:lnTo>
                  <a:lnTo>
                    <a:pt x="63" y="185"/>
                  </a:lnTo>
                  <a:lnTo>
                    <a:pt x="57" y="183"/>
                  </a:lnTo>
                  <a:lnTo>
                    <a:pt x="55" y="181"/>
                  </a:lnTo>
                  <a:lnTo>
                    <a:pt x="49" y="175"/>
                  </a:lnTo>
                  <a:lnTo>
                    <a:pt x="37" y="157"/>
                  </a:lnTo>
                  <a:lnTo>
                    <a:pt x="32" y="151"/>
                  </a:lnTo>
                  <a:lnTo>
                    <a:pt x="27" y="145"/>
                  </a:lnTo>
                  <a:lnTo>
                    <a:pt x="25" y="140"/>
                  </a:lnTo>
                  <a:lnTo>
                    <a:pt x="21" y="136"/>
                  </a:lnTo>
                  <a:lnTo>
                    <a:pt x="17" y="131"/>
                  </a:lnTo>
                  <a:lnTo>
                    <a:pt x="14" y="125"/>
                  </a:lnTo>
                  <a:lnTo>
                    <a:pt x="10" y="119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3"/>
                  </a:lnTo>
                  <a:lnTo>
                    <a:pt x="2" y="96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8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8"/>
                  </a:lnTo>
                  <a:lnTo>
                    <a:pt x="13" y="24"/>
                  </a:lnTo>
                  <a:lnTo>
                    <a:pt x="17" y="18"/>
                  </a:lnTo>
                  <a:lnTo>
                    <a:pt x="20" y="16"/>
                  </a:lnTo>
                  <a:lnTo>
                    <a:pt x="25" y="12"/>
                  </a:lnTo>
                  <a:lnTo>
                    <a:pt x="29" y="8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3" y="1"/>
                  </a:lnTo>
                  <a:lnTo>
                    <a:pt x="59" y="1"/>
                  </a:lnTo>
                  <a:lnTo>
                    <a:pt x="64" y="2"/>
                  </a:lnTo>
                  <a:lnTo>
                    <a:pt x="67" y="4"/>
                  </a:lnTo>
                  <a:lnTo>
                    <a:pt x="70" y="5"/>
                  </a:lnTo>
                  <a:lnTo>
                    <a:pt x="74" y="8"/>
                  </a:lnTo>
                  <a:lnTo>
                    <a:pt x="76" y="12"/>
                  </a:lnTo>
                  <a:lnTo>
                    <a:pt x="80" y="14"/>
                  </a:lnTo>
                  <a:lnTo>
                    <a:pt x="83" y="17"/>
                  </a:lnTo>
                  <a:lnTo>
                    <a:pt x="87" y="20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76" name="Freeform 394"/>
            <p:cNvSpPr>
              <a:spLocks/>
            </p:cNvSpPr>
            <p:nvPr/>
          </p:nvSpPr>
          <p:spPr bwMode="auto">
            <a:xfrm>
              <a:off x="537" y="2314"/>
              <a:ext cx="171" cy="176"/>
            </a:xfrm>
            <a:custGeom>
              <a:avLst/>
              <a:gdLst>
                <a:gd name="T0" fmla="*/ 91 w 171"/>
                <a:gd name="T1" fmla="*/ 17 h 176"/>
                <a:gd name="T2" fmla="*/ 98 w 171"/>
                <a:gd name="T3" fmla="*/ 13 h 176"/>
                <a:gd name="T4" fmla="*/ 104 w 171"/>
                <a:gd name="T5" fmla="*/ 6 h 176"/>
                <a:gd name="T6" fmla="*/ 112 w 171"/>
                <a:gd name="T7" fmla="*/ 2 h 176"/>
                <a:gd name="T8" fmla="*/ 118 w 171"/>
                <a:gd name="T9" fmla="*/ 0 h 176"/>
                <a:gd name="T10" fmla="*/ 126 w 171"/>
                <a:gd name="T11" fmla="*/ 0 h 176"/>
                <a:gd name="T12" fmla="*/ 135 w 171"/>
                <a:gd name="T13" fmla="*/ 1 h 176"/>
                <a:gd name="T14" fmla="*/ 143 w 171"/>
                <a:gd name="T15" fmla="*/ 4 h 176"/>
                <a:gd name="T16" fmla="*/ 151 w 171"/>
                <a:gd name="T17" fmla="*/ 9 h 176"/>
                <a:gd name="T18" fmla="*/ 156 w 171"/>
                <a:gd name="T19" fmla="*/ 14 h 176"/>
                <a:gd name="T20" fmla="*/ 161 w 171"/>
                <a:gd name="T21" fmla="*/ 22 h 176"/>
                <a:gd name="T22" fmla="*/ 166 w 171"/>
                <a:gd name="T23" fmla="*/ 32 h 176"/>
                <a:gd name="T24" fmla="*/ 168 w 171"/>
                <a:gd name="T25" fmla="*/ 43 h 176"/>
                <a:gd name="T26" fmla="*/ 170 w 171"/>
                <a:gd name="T27" fmla="*/ 52 h 176"/>
                <a:gd name="T28" fmla="*/ 170 w 171"/>
                <a:gd name="T29" fmla="*/ 64 h 176"/>
                <a:gd name="T30" fmla="*/ 168 w 171"/>
                <a:gd name="T31" fmla="*/ 76 h 176"/>
                <a:gd name="T32" fmla="*/ 166 w 171"/>
                <a:gd name="T33" fmla="*/ 88 h 176"/>
                <a:gd name="T34" fmla="*/ 162 w 171"/>
                <a:gd name="T35" fmla="*/ 99 h 176"/>
                <a:gd name="T36" fmla="*/ 159 w 171"/>
                <a:gd name="T37" fmla="*/ 109 h 176"/>
                <a:gd name="T38" fmla="*/ 155 w 171"/>
                <a:gd name="T39" fmla="*/ 119 h 176"/>
                <a:gd name="T40" fmla="*/ 149 w 171"/>
                <a:gd name="T41" fmla="*/ 129 h 176"/>
                <a:gd name="T42" fmla="*/ 142 w 171"/>
                <a:gd name="T43" fmla="*/ 137 h 176"/>
                <a:gd name="T44" fmla="*/ 133 w 171"/>
                <a:gd name="T45" fmla="*/ 149 h 176"/>
                <a:gd name="T46" fmla="*/ 126 w 171"/>
                <a:gd name="T47" fmla="*/ 160 h 176"/>
                <a:gd name="T48" fmla="*/ 110 w 171"/>
                <a:gd name="T49" fmla="*/ 170 h 176"/>
                <a:gd name="T50" fmla="*/ 96 w 171"/>
                <a:gd name="T51" fmla="*/ 175 h 176"/>
                <a:gd name="T52" fmla="*/ 86 w 171"/>
                <a:gd name="T53" fmla="*/ 175 h 176"/>
                <a:gd name="T54" fmla="*/ 78 w 171"/>
                <a:gd name="T55" fmla="*/ 172 h 176"/>
                <a:gd name="T56" fmla="*/ 68 w 171"/>
                <a:gd name="T57" fmla="*/ 173 h 176"/>
                <a:gd name="T58" fmla="*/ 59 w 171"/>
                <a:gd name="T59" fmla="*/ 172 h 176"/>
                <a:gd name="T60" fmla="*/ 50 w 171"/>
                <a:gd name="T61" fmla="*/ 168 h 176"/>
                <a:gd name="T62" fmla="*/ 34 w 171"/>
                <a:gd name="T63" fmla="*/ 146 h 176"/>
                <a:gd name="T64" fmla="*/ 25 w 171"/>
                <a:gd name="T65" fmla="*/ 134 h 176"/>
                <a:gd name="T66" fmla="*/ 20 w 171"/>
                <a:gd name="T67" fmla="*/ 126 h 176"/>
                <a:gd name="T68" fmla="*/ 14 w 171"/>
                <a:gd name="T69" fmla="*/ 115 h 176"/>
                <a:gd name="T70" fmla="*/ 8 w 171"/>
                <a:gd name="T71" fmla="*/ 105 h 176"/>
                <a:gd name="T72" fmla="*/ 3 w 171"/>
                <a:gd name="T73" fmla="*/ 94 h 176"/>
                <a:gd name="T74" fmla="*/ 1 w 171"/>
                <a:gd name="T75" fmla="*/ 83 h 176"/>
                <a:gd name="T76" fmla="*/ 0 w 171"/>
                <a:gd name="T77" fmla="*/ 72 h 176"/>
                <a:gd name="T78" fmla="*/ 0 w 171"/>
                <a:gd name="T79" fmla="*/ 61 h 176"/>
                <a:gd name="T80" fmla="*/ 1 w 171"/>
                <a:gd name="T81" fmla="*/ 49 h 176"/>
                <a:gd name="T82" fmla="*/ 3 w 171"/>
                <a:gd name="T83" fmla="*/ 40 h 176"/>
                <a:gd name="T84" fmla="*/ 7 w 171"/>
                <a:gd name="T85" fmla="*/ 29 h 176"/>
                <a:gd name="T86" fmla="*/ 13 w 171"/>
                <a:gd name="T87" fmla="*/ 21 h 176"/>
                <a:gd name="T88" fmla="*/ 19 w 171"/>
                <a:gd name="T89" fmla="*/ 13 h 176"/>
                <a:gd name="T90" fmla="*/ 27 w 171"/>
                <a:gd name="T91" fmla="*/ 6 h 176"/>
                <a:gd name="T92" fmla="*/ 38 w 171"/>
                <a:gd name="T93" fmla="*/ 2 h 176"/>
                <a:gd name="T94" fmla="*/ 45 w 171"/>
                <a:gd name="T95" fmla="*/ 0 h 176"/>
                <a:gd name="T96" fmla="*/ 55 w 171"/>
                <a:gd name="T97" fmla="*/ 0 h 176"/>
                <a:gd name="T98" fmla="*/ 62 w 171"/>
                <a:gd name="T99" fmla="*/ 2 h 176"/>
                <a:gd name="T100" fmla="*/ 68 w 171"/>
                <a:gd name="T101" fmla="*/ 6 h 176"/>
                <a:gd name="T102" fmla="*/ 74 w 171"/>
                <a:gd name="T103" fmla="*/ 13 h 176"/>
                <a:gd name="T104" fmla="*/ 80 w 171"/>
                <a:gd name="T105" fmla="*/ 16 h 1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1"/>
                <a:gd name="T160" fmla="*/ 0 h 176"/>
                <a:gd name="T161" fmla="*/ 171 w 171"/>
                <a:gd name="T162" fmla="*/ 176 h 17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1" h="176">
                  <a:moveTo>
                    <a:pt x="86" y="18"/>
                  </a:moveTo>
                  <a:lnTo>
                    <a:pt x="91" y="17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2" y="10"/>
                  </a:lnTo>
                  <a:lnTo>
                    <a:pt x="104" y="6"/>
                  </a:lnTo>
                  <a:lnTo>
                    <a:pt x="108" y="4"/>
                  </a:lnTo>
                  <a:lnTo>
                    <a:pt x="112" y="2"/>
                  </a:lnTo>
                  <a:lnTo>
                    <a:pt x="115" y="1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1"/>
                  </a:lnTo>
                  <a:lnTo>
                    <a:pt x="139" y="2"/>
                  </a:lnTo>
                  <a:lnTo>
                    <a:pt x="143" y="4"/>
                  </a:lnTo>
                  <a:lnTo>
                    <a:pt x="147" y="6"/>
                  </a:lnTo>
                  <a:lnTo>
                    <a:pt x="151" y="9"/>
                  </a:lnTo>
                  <a:lnTo>
                    <a:pt x="154" y="12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61" y="22"/>
                  </a:lnTo>
                  <a:lnTo>
                    <a:pt x="163" y="28"/>
                  </a:lnTo>
                  <a:lnTo>
                    <a:pt x="166" y="32"/>
                  </a:lnTo>
                  <a:lnTo>
                    <a:pt x="167" y="36"/>
                  </a:lnTo>
                  <a:lnTo>
                    <a:pt x="168" y="43"/>
                  </a:lnTo>
                  <a:lnTo>
                    <a:pt x="168" y="45"/>
                  </a:lnTo>
                  <a:lnTo>
                    <a:pt x="170" y="52"/>
                  </a:lnTo>
                  <a:lnTo>
                    <a:pt x="170" y="56"/>
                  </a:lnTo>
                  <a:lnTo>
                    <a:pt x="170" y="64"/>
                  </a:lnTo>
                  <a:lnTo>
                    <a:pt x="168" y="72"/>
                  </a:lnTo>
                  <a:lnTo>
                    <a:pt x="168" y="76"/>
                  </a:lnTo>
                  <a:lnTo>
                    <a:pt x="167" y="83"/>
                  </a:lnTo>
                  <a:lnTo>
                    <a:pt x="166" y="88"/>
                  </a:lnTo>
                  <a:lnTo>
                    <a:pt x="165" y="94"/>
                  </a:lnTo>
                  <a:lnTo>
                    <a:pt x="162" y="99"/>
                  </a:lnTo>
                  <a:lnTo>
                    <a:pt x="161" y="103"/>
                  </a:lnTo>
                  <a:lnTo>
                    <a:pt x="159" y="109"/>
                  </a:lnTo>
                  <a:lnTo>
                    <a:pt x="156" y="114"/>
                  </a:lnTo>
                  <a:lnTo>
                    <a:pt x="155" y="119"/>
                  </a:lnTo>
                  <a:lnTo>
                    <a:pt x="153" y="125"/>
                  </a:lnTo>
                  <a:lnTo>
                    <a:pt x="149" y="129"/>
                  </a:lnTo>
                  <a:lnTo>
                    <a:pt x="147" y="131"/>
                  </a:lnTo>
                  <a:lnTo>
                    <a:pt x="142" y="137"/>
                  </a:lnTo>
                  <a:lnTo>
                    <a:pt x="138" y="144"/>
                  </a:lnTo>
                  <a:lnTo>
                    <a:pt x="133" y="149"/>
                  </a:lnTo>
                  <a:lnTo>
                    <a:pt x="130" y="154"/>
                  </a:lnTo>
                  <a:lnTo>
                    <a:pt x="126" y="160"/>
                  </a:lnTo>
                  <a:lnTo>
                    <a:pt x="119" y="165"/>
                  </a:lnTo>
                  <a:lnTo>
                    <a:pt x="110" y="170"/>
                  </a:lnTo>
                  <a:lnTo>
                    <a:pt x="102" y="175"/>
                  </a:lnTo>
                  <a:lnTo>
                    <a:pt x="96" y="175"/>
                  </a:lnTo>
                  <a:lnTo>
                    <a:pt x="91" y="175"/>
                  </a:lnTo>
                  <a:lnTo>
                    <a:pt x="86" y="175"/>
                  </a:lnTo>
                  <a:lnTo>
                    <a:pt x="81" y="173"/>
                  </a:lnTo>
                  <a:lnTo>
                    <a:pt x="78" y="172"/>
                  </a:lnTo>
                  <a:lnTo>
                    <a:pt x="73" y="172"/>
                  </a:lnTo>
                  <a:lnTo>
                    <a:pt x="68" y="173"/>
                  </a:lnTo>
                  <a:lnTo>
                    <a:pt x="62" y="173"/>
                  </a:lnTo>
                  <a:lnTo>
                    <a:pt x="59" y="172"/>
                  </a:lnTo>
                  <a:lnTo>
                    <a:pt x="53" y="169"/>
                  </a:lnTo>
                  <a:lnTo>
                    <a:pt x="50" y="168"/>
                  </a:lnTo>
                  <a:lnTo>
                    <a:pt x="44" y="161"/>
                  </a:lnTo>
                  <a:lnTo>
                    <a:pt x="34" y="146"/>
                  </a:lnTo>
                  <a:lnTo>
                    <a:pt x="30" y="140"/>
                  </a:lnTo>
                  <a:lnTo>
                    <a:pt x="25" y="134"/>
                  </a:lnTo>
                  <a:lnTo>
                    <a:pt x="22" y="130"/>
                  </a:lnTo>
                  <a:lnTo>
                    <a:pt x="20" y="126"/>
                  </a:lnTo>
                  <a:lnTo>
                    <a:pt x="16" y="121"/>
                  </a:lnTo>
                  <a:lnTo>
                    <a:pt x="14" y="115"/>
                  </a:lnTo>
                  <a:lnTo>
                    <a:pt x="9" y="109"/>
                  </a:lnTo>
                  <a:lnTo>
                    <a:pt x="8" y="105"/>
                  </a:lnTo>
                  <a:lnTo>
                    <a:pt x="7" y="100"/>
                  </a:lnTo>
                  <a:lnTo>
                    <a:pt x="3" y="94"/>
                  </a:lnTo>
                  <a:lnTo>
                    <a:pt x="2" y="88"/>
                  </a:lnTo>
                  <a:lnTo>
                    <a:pt x="1" y="83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8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40"/>
                  </a:lnTo>
                  <a:lnTo>
                    <a:pt x="4" y="35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6"/>
                  </a:lnTo>
                  <a:lnTo>
                    <a:pt x="19" y="13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6" y="5"/>
                  </a:lnTo>
                  <a:lnTo>
                    <a:pt x="68" y="6"/>
                  </a:lnTo>
                  <a:lnTo>
                    <a:pt x="71" y="10"/>
                  </a:lnTo>
                  <a:lnTo>
                    <a:pt x="74" y="13"/>
                  </a:lnTo>
                  <a:lnTo>
                    <a:pt x="78" y="14"/>
                  </a:lnTo>
                  <a:lnTo>
                    <a:pt x="80" y="16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77" name="Group 395"/>
            <p:cNvGrpSpPr>
              <a:grpSpLocks/>
            </p:cNvGrpSpPr>
            <p:nvPr/>
          </p:nvGrpSpPr>
          <p:grpSpPr bwMode="auto">
            <a:xfrm>
              <a:off x="547" y="2317"/>
              <a:ext cx="154" cy="140"/>
              <a:chOff x="547" y="2317"/>
              <a:chExt cx="154" cy="140"/>
            </a:xfrm>
          </p:grpSpPr>
          <p:sp>
            <p:nvSpPr>
              <p:cNvPr id="18680" name="Oval 396"/>
              <p:cNvSpPr>
                <a:spLocks noChangeArrowheads="1"/>
              </p:cNvSpPr>
              <p:nvPr/>
            </p:nvSpPr>
            <p:spPr bwMode="auto">
              <a:xfrm>
                <a:off x="622" y="2317"/>
                <a:ext cx="79" cy="119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81" name="Oval 397"/>
              <p:cNvSpPr>
                <a:spLocks noChangeArrowheads="1"/>
              </p:cNvSpPr>
              <p:nvPr/>
            </p:nvSpPr>
            <p:spPr bwMode="auto">
              <a:xfrm>
                <a:off x="547" y="2325"/>
                <a:ext cx="90" cy="132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78" name="Group 398"/>
            <p:cNvGrpSpPr>
              <a:grpSpLocks/>
            </p:cNvGrpSpPr>
            <p:nvPr/>
          </p:nvGrpSpPr>
          <p:grpSpPr bwMode="auto">
            <a:xfrm>
              <a:off x="653" y="2314"/>
              <a:ext cx="35" cy="38"/>
              <a:chOff x="653" y="2314"/>
              <a:chExt cx="35" cy="38"/>
            </a:xfrm>
          </p:grpSpPr>
          <p:sp>
            <p:nvSpPr>
              <p:cNvPr id="18677" name="Oval 399"/>
              <p:cNvSpPr>
                <a:spLocks noChangeArrowheads="1"/>
              </p:cNvSpPr>
              <p:nvPr/>
            </p:nvSpPr>
            <p:spPr bwMode="auto">
              <a:xfrm>
                <a:off x="653" y="2317"/>
                <a:ext cx="35" cy="35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78" name="Oval 400"/>
              <p:cNvSpPr>
                <a:spLocks noChangeArrowheads="1"/>
              </p:cNvSpPr>
              <p:nvPr/>
            </p:nvSpPr>
            <p:spPr bwMode="auto">
              <a:xfrm>
                <a:off x="668" y="2314"/>
                <a:ext cx="20" cy="28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79" name="Oval 401"/>
              <p:cNvSpPr>
                <a:spLocks noChangeArrowheads="1"/>
              </p:cNvSpPr>
              <p:nvPr/>
            </p:nvSpPr>
            <p:spPr bwMode="auto">
              <a:xfrm>
                <a:off x="665" y="2314"/>
                <a:ext cx="19" cy="28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79" name="Group 402"/>
            <p:cNvGrpSpPr>
              <a:grpSpLocks/>
            </p:cNvGrpSpPr>
            <p:nvPr/>
          </p:nvGrpSpPr>
          <p:grpSpPr bwMode="auto">
            <a:xfrm>
              <a:off x="559" y="2270"/>
              <a:ext cx="70" cy="35"/>
              <a:chOff x="559" y="2270"/>
              <a:chExt cx="70" cy="35"/>
            </a:xfrm>
          </p:grpSpPr>
          <p:sp>
            <p:nvSpPr>
              <p:cNvPr id="18675" name="Freeform 403"/>
              <p:cNvSpPr>
                <a:spLocks/>
              </p:cNvSpPr>
              <p:nvPr/>
            </p:nvSpPr>
            <p:spPr bwMode="auto">
              <a:xfrm>
                <a:off x="559" y="2270"/>
                <a:ext cx="70" cy="30"/>
              </a:xfrm>
              <a:custGeom>
                <a:avLst/>
                <a:gdLst>
                  <a:gd name="T0" fmla="*/ 0 w 70"/>
                  <a:gd name="T1" fmla="*/ 20 h 30"/>
                  <a:gd name="T2" fmla="*/ 3 w 70"/>
                  <a:gd name="T3" fmla="*/ 16 h 30"/>
                  <a:gd name="T4" fmla="*/ 6 w 70"/>
                  <a:gd name="T5" fmla="*/ 16 h 30"/>
                  <a:gd name="T6" fmla="*/ 8 w 70"/>
                  <a:gd name="T7" fmla="*/ 15 h 30"/>
                  <a:gd name="T8" fmla="*/ 12 w 70"/>
                  <a:gd name="T9" fmla="*/ 13 h 30"/>
                  <a:gd name="T10" fmla="*/ 16 w 70"/>
                  <a:gd name="T11" fmla="*/ 13 h 30"/>
                  <a:gd name="T12" fmla="*/ 18 w 70"/>
                  <a:gd name="T13" fmla="*/ 15 h 30"/>
                  <a:gd name="T14" fmla="*/ 20 w 70"/>
                  <a:gd name="T15" fmla="*/ 16 h 30"/>
                  <a:gd name="T16" fmla="*/ 23 w 70"/>
                  <a:gd name="T17" fmla="*/ 20 h 30"/>
                  <a:gd name="T18" fmla="*/ 27 w 70"/>
                  <a:gd name="T19" fmla="*/ 22 h 30"/>
                  <a:gd name="T20" fmla="*/ 29 w 70"/>
                  <a:gd name="T21" fmla="*/ 26 h 30"/>
                  <a:gd name="T22" fmla="*/ 34 w 70"/>
                  <a:gd name="T23" fmla="*/ 26 h 30"/>
                  <a:gd name="T24" fmla="*/ 36 w 70"/>
                  <a:gd name="T25" fmla="*/ 29 h 30"/>
                  <a:gd name="T26" fmla="*/ 40 w 70"/>
                  <a:gd name="T27" fmla="*/ 29 h 30"/>
                  <a:gd name="T28" fmla="*/ 45 w 70"/>
                  <a:gd name="T29" fmla="*/ 29 h 30"/>
                  <a:gd name="T30" fmla="*/ 51 w 70"/>
                  <a:gd name="T31" fmla="*/ 29 h 30"/>
                  <a:gd name="T32" fmla="*/ 55 w 70"/>
                  <a:gd name="T33" fmla="*/ 29 h 30"/>
                  <a:gd name="T34" fmla="*/ 60 w 70"/>
                  <a:gd name="T35" fmla="*/ 27 h 30"/>
                  <a:gd name="T36" fmla="*/ 64 w 70"/>
                  <a:gd name="T37" fmla="*/ 26 h 30"/>
                  <a:gd name="T38" fmla="*/ 66 w 70"/>
                  <a:gd name="T39" fmla="*/ 26 h 30"/>
                  <a:gd name="T40" fmla="*/ 69 w 70"/>
                  <a:gd name="T41" fmla="*/ 26 h 30"/>
                  <a:gd name="T42" fmla="*/ 66 w 70"/>
                  <a:gd name="T43" fmla="*/ 16 h 30"/>
                  <a:gd name="T44" fmla="*/ 65 w 70"/>
                  <a:gd name="T45" fmla="*/ 12 h 30"/>
                  <a:gd name="T46" fmla="*/ 64 w 70"/>
                  <a:gd name="T47" fmla="*/ 10 h 30"/>
                  <a:gd name="T48" fmla="*/ 62 w 70"/>
                  <a:gd name="T49" fmla="*/ 7 h 30"/>
                  <a:gd name="T50" fmla="*/ 59 w 70"/>
                  <a:gd name="T51" fmla="*/ 5 h 30"/>
                  <a:gd name="T52" fmla="*/ 55 w 70"/>
                  <a:gd name="T53" fmla="*/ 2 h 30"/>
                  <a:gd name="T54" fmla="*/ 51 w 70"/>
                  <a:gd name="T55" fmla="*/ 1 h 30"/>
                  <a:gd name="T56" fmla="*/ 43 w 70"/>
                  <a:gd name="T57" fmla="*/ 0 h 30"/>
                  <a:gd name="T58" fmla="*/ 36 w 70"/>
                  <a:gd name="T59" fmla="*/ 0 h 30"/>
                  <a:gd name="T60" fmla="*/ 29 w 70"/>
                  <a:gd name="T61" fmla="*/ 1 h 30"/>
                  <a:gd name="T62" fmla="*/ 25 w 70"/>
                  <a:gd name="T63" fmla="*/ 2 h 30"/>
                  <a:gd name="T64" fmla="*/ 19 w 70"/>
                  <a:gd name="T65" fmla="*/ 3 h 30"/>
                  <a:gd name="T66" fmla="*/ 16 w 70"/>
                  <a:gd name="T67" fmla="*/ 6 h 30"/>
                  <a:gd name="T68" fmla="*/ 11 w 70"/>
                  <a:gd name="T69" fmla="*/ 7 h 30"/>
                  <a:gd name="T70" fmla="*/ 7 w 70"/>
                  <a:gd name="T71" fmla="*/ 11 h 30"/>
                  <a:gd name="T72" fmla="*/ 4 w 70"/>
                  <a:gd name="T73" fmla="*/ 15 h 30"/>
                  <a:gd name="T74" fmla="*/ 0 w 70"/>
                  <a:gd name="T75" fmla="*/ 20 h 3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0"/>
                  <a:gd name="T115" fmla="*/ 0 h 30"/>
                  <a:gd name="T116" fmla="*/ 70 w 70"/>
                  <a:gd name="T117" fmla="*/ 30 h 3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0" h="30">
                    <a:moveTo>
                      <a:pt x="0" y="20"/>
                    </a:moveTo>
                    <a:lnTo>
                      <a:pt x="3" y="16"/>
                    </a:lnTo>
                    <a:lnTo>
                      <a:pt x="6" y="16"/>
                    </a:lnTo>
                    <a:lnTo>
                      <a:pt x="8" y="15"/>
                    </a:lnTo>
                    <a:lnTo>
                      <a:pt x="12" y="13"/>
                    </a:lnTo>
                    <a:lnTo>
                      <a:pt x="16" y="13"/>
                    </a:lnTo>
                    <a:lnTo>
                      <a:pt x="18" y="15"/>
                    </a:lnTo>
                    <a:lnTo>
                      <a:pt x="20" y="16"/>
                    </a:lnTo>
                    <a:lnTo>
                      <a:pt x="23" y="20"/>
                    </a:lnTo>
                    <a:lnTo>
                      <a:pt x="27" y="22"/>
                    </a:lnTo>
                    <a:lnTo>
                      <a:pt x="29" y="26"/>
                    </a:lnTo>
                    <a:lnTo>
                      <a:pt x="34" y="26"/>
                    </a:lnTo>
                    <a:lnTo>
                      <a:pt x="36" y="29"/>
                    </a:lnTo>
                    <a:lnTo>
                      <a:pt x="40" y="29"/>
                    </a:lnTo>
                    <a:lnTo>
                      <a:pt x="45" y="29"/>
                    </a:lnTo>
                    <a:lnTo>
                      <a:pt x="51" y="29"/>
                    </a:lnTo>
                    <a:lnTo>
                      <a:pt x="55" y="29"/>
                    </a:lnTo>
                    <a:lnTo>
                      <a:pt x="60" y="27"/>
                    </a:lnTo>
                    <a:lnTo>
                      <a:pt x="64" y="26"/>
                    </a:lnTo>
                    <a:lnTo>
                      <a:pt x="66" y="26"/>
                    </a:lnTo>
                    <a:lnTo>
                      <a:pt x="69" y="26"/>
                    </a:lnTo>
                    <a:lnTo>
                      <a:pt x="66" y="16"/>
                    </a:lnTo>
                    <a:lnTo>
                      <a:pt x="65" y="12"/>
                    </a:lnTo>
                    <a:lnTo>
                      <a:pt x="64" y="10"/>
                    </a:lnTo>
                    <a:lnTo>
                      <a:pt x="62" y="7"/>
                    </a:lnTo>
                    <a:lnTo>
                      <a:pt x="59" y="5"/>
                    </a:lnTo>
                    <a:lnTo>
                      <a:pt x="55" y="2"/>
                    </a:lnTo>
                    <a:lnTo>
                      <a:pt x="51" y="1"/>
                    </a:lnTo>
                    <a:lnTo>
                      <a:pt x="43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6" y="6"/>
                    </a:lnTo>
                    <a:lnTo>
                      <a:pt x="11" y="7"/>
                    </a:lnTo>
                    <a:lnTo>
                      <a:pt x="7" y="11"/>
                    </a:lnTo>
                    <a:lnTo>
                      <a:pt x="4" y="15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76" name="Freeform 404"/>
              <p:cNvSpPr>
                <a:spLocks/>
              </p:cNvSpPr>
              <p:nvPr/>
            </p:nvSpPr>
            <p:spPr bwMode="auto">
              <a:xfrm>
                <a:off x="559" y="2280"/>
                <a:ext cx="70" cy="25"/>
              </a:xfrm>
              <a:custGeom>
                <a:avLst/>
                <a:gdLst>
                  <a:gd name="T0" fmla="*/ 0 w 70"/>
                  <a:gd name="T1" fmla="*/ 14 h 25"/>
                  <a:gd name="T2" fmla="*/ 3 w 70"/>
                  <a:gd name="T3" fmla="*/ 9 h 25"/>
                  <a:gd name="T4" fmla="*/ 6 w 70"/>
                  <a:gd name="T5" fmla="*/ 9 h 25"/>
                  <a:gd name="T6" fmla="*/ 8 w 70"/>
                  <a:gd name="T7" fmla="*/ 8 h 25"/>
                  <a:gd name="T8" fmla="*/ 12 w 70"/>
                  <a:gd name="T9" fmla="*/ 6 h 25"/>
                  <a:gd name="T10" fmla="*/ 16 w 70"/>
                  <a:gd name="T11" fmla="*/ 6 h 25"/>
                  <a:gd name="T12" fmla="*/ 18 w 70"/>
                  <a:gd name="T13" fmla="*/ 8 h 25"/>
                  <a:gd name="T14" fmla="*/ 20 w 70"/>
                  <a:gd name="T15" fmla="*/ 9 h 25"/>
                  <a:gd name="T16" fmla="*/ 23 w 70"/>
                  <a:gd name="T17" fmla="*/ 14 h 25"/>
                  <a:gd name="T18" fmla="*/ 27 w 70"/>
                  <a:gd name="T19" fmla="*/ 17 h 25"/>
                  <a:gd name="T20" fmla="*/ 28 w 70"/>
                  <a:gd name="T21" fmla="*/ 20 h 25"/>
                  <a:gd name="T22" fmla="*/ 34 w 70"/>
                  <a:gd name="T23" fmla="*/ 22 h 25"/>
                  <a:gd name="T24" fmla="*/ 36 w 70"/>
                  <a:gd name="T25" fmla="*/ 24 h 25"/>
                  <a:gd name="T26" fmla="*/ 40 w 70"/>
                  <a:gd name="T27" fmla="*/ 24 h 25"/>
                  <a:gd name="T28" fmla="*/ 45 w 70"/>
                  <a:gd name="T29" fmla="*/ 24 h 25"/>
                  <a:gd name="T30" fmla="*/ 51 w 70"/>
                  <a:gd name="T31" fmla="*/ 24 h 25"/>
                  <a:gd name="T32" fmla="*/ 55 w 70"/>
                  <a:gd name="T33" fmla="*/ 24 h 25"/>
                  <a:gd name="T34" fmla="*/ 60 w 70"/>
                  <a:gd name="T35" fmla="*/ 22 h 25"/>
                  <a:gd name="T36" fmla="*/ 64 w 70"/>
                  <a:gd name="T37" fmla="*/ 22 h 25"/>
                  <a:gd name="T38" fmla="*/ 66 w 70"/>
                  <a:gd name="T39" fmla="*/ 20 h 25"/>
                  <a:gd name="T40" fmla="*/ 69 w 70"/>
                  <a:gd name="T41" fmla="*/ 20 h 25"/>
                  <a:gd name="T42" fmla="*/ 66 w 70"/>
                  <a:gd name="T43" fmla="*/ 17 h 25"/>
                  <a:gd name="T44" fmla="*/ 64 w 70"/>
                  <a:gd name="T45" fmla="*/ 16 h 25"/>
                  <a:gd name="T46" fmla="*/ 62 w 70"/>
                  <a:gd name="T47" fmla="*/ 14 h 25"/>
                  <a:gd name="T48" fmla="*/ 57 w 70"/>
                  <a:gd name="T49" fmla="*/ 9 h 25"/>
                  <a:gd name="T50" fmla="*/ 54 w 70"/>
                  <a:gd name="T51" fmla="*/ 8 h 25"/>
                  <a:gd name="T52" fmla="*/ 49 w 70"/>
                  <a:gd name="T53" fmla="*/ 4 h 25"/>
                  <a:gd name="T54" fmla="*/ 44 w 70"/>
                  <a:gd name="T55" fmla="*/ 3 h 25"/>
                  <a:gd name="T56" fmla="*/ 40 w 70"/>
                  <a:gd name="T57" fmla="*/ 1 h 25"/>
                  <a:gd name="T58" fmla="*/ 34 w 70"/>
                  <a:gd name="T59" fmla="*/ 1 h 25"/>
                  <a:gd name="T60" fmla="*/ 28 w 70"/>
                  <a:gd name="T61" fmla="*/ 1 h 25"/>
                  <a:gd name="T62" fmla="*/ 22 w 70"/>
                  <a:gd name="T63" fmla="*/ 0 h 25"/>
                  <a:gd name="T64" fmla="*/ 17 w 70"/>
                  <a:gd name="T65" fmla="*/ 1 h 25"/>
                  <a:gd name="T66" fmla="*/ 12 w 70"/>
                  <a:gd name="T67" fmla="*/ 3 h 25"/>
                  <a:gd name="T68" fmla="*/ 8 w 70"/>
                  <a:gd name="T69" fmla="*/ 6 h 25"/>
                  <a:gd name="T70" fmla="*/ 4 w 70"/>
                  <a:gd name="T71" fmla="*/ 8 h 25"/>
                  <a:gd name="T72" fmla="*/ 0 w 70"/>
                  <a:gd name="T73" fmla="*/ 14 h 2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0"/>
                  <a:gd name="T112" fmla="*/ 0 h 25"/>
                  <a:gd name="T113" fmla="*/ 70 w 70"/>
                  <a:gd name="T114" fmla="*/ 25 h 2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0" h="25">
                    <a:moveTo>
                      <a:pt x="0" y="14"/>
                    </a:moveTo>
                    <a:lnTo>
                      <a:pt x="3" y="9"/>
                    </a:lnTo>
                    <a:lnTo>
                      <a:pt x="6" y="9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6" y="6"/>
                    </a:lnTo>
                    <a:lnTo>
                      <a:pt x="18" y="8"/>
                    </a:lnTo>
                    <a:lnTo>
                      <a:pt x="20" y="9"/>
                    </a:lnTo>
                    <a:lnTo>
                      <a:pt x="23" y="14"/>
                    </a:lnTo>
                    <a:lnTo>
                      <a:pt x="27" y="17"/>
                    </a:lnTo>
                    <a:lnTo>
                      <a:pt x="28" y="20"/>
                    </a:lnTo>
                    <a:lnTo>
                      <a:pt x="34" y="22"/>
                    </a:lnTo>
                    <a:lnTo>
                      <a:pt x="36" y="24"/>
                    </a:lnTo>
                    <a:lnTo>
                      <a:pt x="40" y="24"/>
                    </a:lnTo>
                    <a:lnTo>
                      <a:pt x="45" y="24"/>
                    </a:lnTo>
                    <a:lnTo>
                      <a:pt x="51" y="24"/>
                    </a:lnTo>
                    <a:lnTo>
                      <a:pt x="55" y="24"/>
                    </a:lnTo>
                    <a:lnTo>
                      <a:pt x="60" y="22"/>
                    </a:lnTo>
                    <a:lnTo>
                      <a:pt x="64" y="22"/>
                    </a:lnTo>
                    <a:lnTo>
                      <a:pt x="66" y="20"/>
                    </a:lnTo>
                    <a:lnTo>
                      <a:pt x="69" y="20"/>
                    </a:lnTo>
                    <a:lnTo>
                      <a:pt x="66" y="17"/>
                    </a:lnTo>
                    <a:lnTo>
                      <a:pt x="64" y="16"/>
                    </a:lnTo>
                    <a:lnTo>
                      <a:pt x="62" y="14"/>
                    </a:lnTo>
                    <a:lnTo>
                      <a:pt x="57" y="9"/>
                    </a:lnTo>
                    <a:lnTo>
                      <a:pt x="54" y="8"/>
                    </a:lnTo>
                    <a:lnTo>
                      <a:pt x="49" y="4"/>
                    </a:lnTo>
                    <a:lnTo>
                      <a:pt x="44" y="3"/>
                    </a:lnTo>
                    <a:lnTo>
                      <a:pt x="40" y="1"/>
                    </a:lnTo>
                    <a:lnTo>
                      <a:pt x="34" y="1"/>
                    </a:lnTo>
                    <a:lnTo>
                      <a:pt x="28" y="1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80" name="Group 405"/>
            <p:cNvGrpSpPr>
              <a:grpSpLocks/>
            </p:cNvGrpSpPr>
            <p:nvPr/>
          </p:nvGrpSpPr>
          <p:grpSpPr bwMode="auto">
            <a:xfrm>
              <a:off x="534" y="2307"/>
              <a:ext cx="184" cy="192"/>
              <a:chOff x="534" y="2307"/>
              <a:chExt cx="184" cy="192"/>
            </a:xfrm>
          </p:grpSpPr>
          <p:sp>
            <p:nvSpPr>
              <p:cNvPr id="18673" name="Freeform 406"/>
              <p:cNvSpPr>
                <a:spLocks/>
              </p:cNvSpPr>
              <p:nvPr/>
            </p:nvSpPr>
            <p:spPr bwMode="auto">
              <a:xfrm>
                <a:off x="602" y="2473"/>
                <a:ext cx="39" cy="26"/>
              </a:xfrm>
              <a:custGeom>
                <a:avLst/>
                <a:gdLst>
                  <a:gd name="T0" fmla="*/ 16 w 39"/>
                  <a:gd name="T1" fmla="*/ 0 h 26"/>
                  <a:gd name="T2" fmla="*/ 15 w 39"/>
                  <a:gd name="T3" fmla="*/ 8 h 26"/>
                  <a:gd name="T4" fmla="*/ 15 w 39"/>
                  <a:gd name="T5" fmla="*/ 12 h 26"/>
                  <a:gd name="T6" fmla="*/ 14 w 39"/>
                  <a:gd name="T7" fmla="*/ 14 h 26"/>
                  <a:gd name="T8" fmla="*/ 13 w 39"/>
                  <a:gd name="T9" fmla="*/ 16 h 26"/>
                  <a:gd name="T10" fmla="*/ 10 w 39"/>
                  <a:gd name="T11" fmla="*/ 18 h 26"/>
                  <a:gd name="T12" fmla="*/ 9 w 39"/>
                  <a:gd name="T13" fmla="*/ 18 h 26"/>
                  <a:gd name="T14" fmla="*/ 5 w 39"/>
                  <a:gd name="T15" fmla="*/ 18 h 26"/>
                  <a:gd name="T16" fmla="*/ 3 w 39"/>
                  <a:gd name="T17" fmla="*/ 20 h 26"/>
                  <a:gd name="T18" fmla="*/ 0 w 39"/>
                  <a:gd name="T19" fmla="*/ 22 h 26"/>
                  <a:gd name="T20" fmla="*/ 4 w 39"/>
                  <a:gd name="T21" fmla="*/ 22 h 26"/>
                  <a:gd name="T22" fmla="*/ 8 w 39"/>
                  <a:gd name="T23" fmla="*/ 22 h 26"/>
                  <a:gd name="T24" fmla="*/ 14 w 39"/>
                  <a:gd name="T25" fmla="*/ 22 h 26"/>
                  <a:gd name="T26" fmla="*/ 19 w 39"/>
                  <a:gd name="T27" fmla="*/ 22 h 26"/>
                  <a:gd name="T28" fmla="*/ 22 w 39"/>
                  <a:gd name="T29" fmla="*/ 22 h 26"/>
                  <a:gd name="T30" fmla="*/ 28 w 39"/>
                  <a:gd name="T31" fmla="*/ 25 h 26"/>
                  <a:gd name="T32" fmla="*/ 34 w 39"/>
                  <a:gd name="T33" fmla="*/ 22 h 26"/>
                  <a:gd name="T34" fmla="*/ 38 w 39"/>
                  <a:gd name="T35" fmla="*/ 22 h 26"/>
                  <a:gd name="T36" fmla="*/ 29 w 39"/>
                  <a:gd name="T37" fmla="*/ 20 h 26"/>
                  <a:gd name="T38" fmla="*/ 26 w 39"/>
                  <a:gd name="T39" fmla="*/ 18 h 26"/>
                  <a:gd name="T40" fmla="*/ 23 w 39"/>
                  <a:gd name="T41" fmla="*/ 18 h 26"/>
                  <a:gd name="T42" fmla="*/ 22 w 39"/>
                  <a:gd name="T43" fmla="*/ 16 h 26"/>
                  <a:gd name="T44" fmla="*/ 20 w 39"/>
                  <a:gd name="T45" fmla="*/ 16 h 26"/>
                  <a:gd name="T46" fmla="*/ 20 w 39"/>
                  <a:gd name="T47" fmla="*/ 12 h 26"/>
                  <a:gd name="T48" fmla="*/ 19 w 39"/>
                  <a:gd name="T49" fmla="*/ 12 h 26"/>
                  <a:gd name="T50" fmla="*/ 17 w 39"/>
                  <a:gd name="T51" fmla="*/ 10 h 26"/>
                  <a:gd name="T52" fmla="*/ 16 w 39"/>
                  <a:gd name="T53" fmla="*/ 0 h 2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26"/>
                  <a:gd name="T83" fmla="*/ 39 w 39"/>
                  <a:gd name="T84" fmla="*/ 26 h 2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26">
                    <a:moveTo>
                      <a:pt x="16" y="0"/>
                    </a:moveTo>
                    <a:lnTo>
                      <a:pt x="15" y="8"/>
                    </a:lnTo>
                    <a:lnTo>
                      <a:pt x="15" y="12"/>
                    </a:lnTo>
                    <a:lnTo>
                      <a:pt x="14" y="14"/>
                    </a:lnTo>
                    <a:lnTo>
                      <a:pt x="13" y="16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5" y="18"/>
                    </a:lnTo>
                    <a:lnTo>
                      <a:pt x="3" y="20"/>
                    </a:lnTo>
                    <a:lnTo>
                      <a:pt x="0" y="22"/>
                    </a:lnTo>
                    <a:lnTo>
                      <a:pt x="4" y="22"/>
                    </a:lnTo>
                    <a:lnTo>
                      <a:pt x="8" y="22"/>
                    </a:lnTo>
                    <a:lnTo>
                      <a:pt x="14" y="22"/>
                    </a:lnTo>
                    <a:lnTo>
                      <a:pt x="19" y="22"/>
                    </a:lnTo>
                    <a:lnTo>
                      <a:pt x="22" y="22"/>
                    </a:lnTo>
                    <a:lnTo>
                      <a:pt x="28" y="25"/>
                    </a:lnTo>
                    <a:lnTo>
                      <a:pt x="34" y="22"/>
                    </a:lnTo>
                    <a:lnTo>
                      <a:pt x="38" y="22"/>
                    </a:lnTo>
                    <a:lnTo>
                      <a:pt x="29" y="20"/>
                    </a:lnTo>
                    <a:lnTo>
                      <a:pt x="26" y="18"/>
                    </a:lnTo>
                    <a:lnTo>
                      <a:pt x="23" y="18"/>
                    </a:lnTo>
                    <a:lnTo>
                      <a:pt x="22" y="16"/>
                    </a:lnTo>
                    <a:lnTo>
                      <a:pt x="20" y="16"/>
                    </a:lnTo>
                    <a:lnTo>
                      <a:pt x="20" y="12"/>
                    </a:lnTo>
                    <a:lnTo>
                      <a:pt x="19" y="12"/>
                    </a:lnTo>
                    <a:lnTo>
                      <a:pt x="17" y="10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74" name="Freeform 407"/>
              <p:cNvSpPr>
                <a:spLocks/>
              </p:cNvSpPr>
              <p:nvPr/>
            </p:nvSpPr>
            <p:spPr bwMode="auto">
              <a:xfrm>
                <a:off x="534" y="2307"/>
                <a:ext cx="184" cy="190"/>
              </a:xfrm>
              <a:custGeom>
                <a:avLst/>
                <a:gdLst>
                  <a:gd name="T0" fmla="*/ 98 w 184"/>
                  <a:gd name="T1" fmla="*/ 18 h 190"/>
                  <a:gd name="T2" fmla="*/ 107 w 184"/>
                  <a:gd name="T3" fmla="*/ 14 h 190"/>
                  <a:gd name="T4" fmla="*/ 113 w 184"/>
                  <a:gd name="T5" fmla="*/ 8 h 190"/>
                  <a:gd name="T6" fmla="*/ 120 w 184"/>
                  <a:gd name="T7" fmla="*/ 2 h 190"/>
                  <a:gd name="T8" fmla="*/ 127 w 184"/>
                  <a:gd name="T9" fmla="*/ 1 h 190"/>
                  <a:gd name="T10" fmla="*/ 136 w 184"/>
                  <a:gd name="T11" fmla="*/ 0 h 190"/>
                  <a:gd name="T12" fmla="*/ 145 w 184"/>
                  <a:gd name="T13" fmla="*/ 1 h 190"/>
                  <a:gd name="T14" fmla="*/ 154 w 184"/>
                  <a:gd name="T15" fmla="*/ 5 h 190"/>
                  <a:gd name="T16" fmla="*/ 162 w 184"/>
                  <a:gd name="T17" fmla="*/ 10 h 190"/>
                  <a:gd name="T18" fmla="*/ 168 w 184"/>
                  <a:gd name="T19" fmla="*/ 17 h 190"/>
                  <a:gd name="T20" fmla="*/ 174 w 184"/>
                  <a:gd name="T21" fmla="*/ 25 h 190"/>
                  <a:gd name="T22" fmla="*/ 178 w 184"/>
                  <a:gd name="T23" fmla="*/ 36 h 190"/>
                  <a:gd name="T24" fmla="*/ 181 w 184"/>
                  <a:gd name="T25" fmla="*/ 45 h 190"/>
                  <a:gd name="T26" fmla="*/ 183 w 184"/>
                  <a:gd name="T27" fmla="*/ 57 h 190"/>
                  <a:gd name="T28" fmla="*/ 183 w 184"/>
                  <a:gd name="T29" fmla="*/ 69 h 190"/>
                  <a:gd name="T30" fmla="*/ 181 w 184"/>
                  <a:gd name="T31" fmla="*/ 84 h 190"/>
                  <a:gd name="T32" fmla="*/ 179 w 184"/>
                  <a:gd name="T33" fmla="*/ 96 h 190"/>
                  <a:gd name="T34" fmla="*/ 175 w 184"/>
                  <a:gd name="T35" fmla="*/ 107 h 190"/>
                  <a:gd name="T36" fmla="*/ 172 w 184"/>
                  <a:gd name="T37" fmla="*/ 117 h 190"/>
                  <a:gd name="T38" fmla="*/ 166 w 184"/>
                  <a:gd name="T39" fmla="*/ 130 h 190"/>
                  <a:gd name="T40" fmla="*/ 160 w 184"/>
                  <a:gd name="T41" fmla="*/ 139 h 190"/>
                  <a:gd name="T42" fmla="*/ 153 w 184"/>
                  <a:gd name="T43" fmla="*/ 148 h 190"/>
                  <a:gd name="T44" fmla="*/ 144 w 184"/>
                  <a:gd name="T45" fmla="*/ 160 h 190"/>
                  <a:gd name="T46" fmla="*/ 135 w 184"/>
                  <a:gd name="T47" fmla="*/ 172 h 190"/>
                  <a:gd name="T48" fmla="*/ 119 w 184"/>
                  <a:gd name="T49" fmla="*/ 184 h 190"/>
                  <a:gd name="T50" fmla="*/ 104 w 184"/>
                  <a:gd name="T51" fmla="*/ 189 h 190"/>
                  <a:gd name="T52" fmla="*/ 93 w 184"/>
                  <a:gd name="T53" fmla="*/ 189 h 190"/>
                  <a:gd name="T54" fmla="*/ 84 w 184"/>
                  <a:gd name="T55" fmla="*/ 186 h 190"/>
                  <a:gd name="T56" fmla="*/ 74 w 184"/>
                  <a:gd name="T57" fmla="*/ 187 h 190"/>
                  <a:gd name="T58" fmla="*/ 63 w 184"/>
                  <a:gd name="T59" fmla="*/ 186 h 190"/>
                  <a:gd name="T60" fmla="*/ 55 w 184"/>
                  <a:gd name="T61" fmla="*/ 182 h 190"/>
                  <a:gd name="T62" fmla="*/ 38 w 184"/>
                  <a:gd name="T63" fmla="*/ 158 h 190"/>
                  <a:gd name="T64" fmla="*/ 28 w 184"/>
                  <a:gd name="T65" fmla="*/ 146 h 190"/>
                  <a:gd name="T66" fmla="*/ 22 w 184"/>
                  <a:gd name="T67" fmla="*/ 135 h 190"/>
                  <a:gd name="T68" fmla="*/ 15 w 184"/>
                  <a:gd name="T69" fmla="*/ 124 h 190"/>
                  <a:gd name="T70" fmla="*/ 9 w 184"/>
                  <a:gd name="T71" fmla="*/ 113 h 190"/>
                  <a:gd name="T72" fmla="*/ 4 w 184"/>
                  <a:gd name="T73" fmla="*/ 101 h 190"/>
                  <a:gd name="T74" fmla="*/ 2 w 184"/>
                  <a:gd name="T75" fmla="*/ 89 h 190"/>
                  <a:gd name="T76" fmla="*/ 1 w 184"/>
                  <a:gd name="T77" fmla="*/ 79 h 190"/>
                  <a:gd name="T78" fmla="*/ 1 w 184"/>
                  <a:gd name="T79" fmla="*/ 67 h 190"/>
                  <a:gd name="T80" fmla="*/ 2 w 184"/>
                  <a:gd name="T81" fmla="*/ 54 h 190"/>
                  <a:gd name="T82" fmla="*/ 4 w 184"/>
                  <a:gd name="T83" fmla="*/ 42 h 190"/>
                  <a:gd name="T84" fmla="*/ 8 w 184"/>
                  <a:gd name="T85" fmla="*/ 32 h 190"/>
                  <a:gd name="T86" fmla="*/ 14 w 184"/>
                  <a:gd name="T87" fmla="*/ 24 h 190"/>
                  <a:gd name="T88" fmla="*/ 21 w 184"/>
                  <a:gd name="T89" fmla="*/ 14 h 190"/>
                  <a:gd name="T90" fmla="*/ 31 w 184"/>
                  <a:gd name="T91" fmla="*/ 8 h 190"/>
                  <a:gd name="T92" fmla="*/ 41 w 184"/>
                  <a:gd name="T93" fmla="*/ 2 h 190"/>
                  <a:gd name="T94" fmla="*/ 50 w 184"/>
                  <a:gd name="T95" fmla="*/ 0 h 190"/>
                  <a:gd name="T96" fmla="*/ 59 w 184"/>
                  <a:gd name="T97" fmla="*/ 1 h 190"/>
                  <a:gd name="T98" fmla="*/ 68 w 184"/>
                  <a:gd name="T99" fmla="*/ 4 h 190"/>
                  <a:gd name="T100" fmla="*/ 74 w 184"/>
                  <a:gd name="T101" fmla="*/ 8 h 190"/>
                  <a:gd name="T102" fmla="*/ 81 w 184"/>
                  <a:gd name="T103" fmla="*/ 14 h 190"/>
                  <a:gd name="T104" fmla="*/ 87 w 184"/>
                  <a:gd name="T105" fmla="*/ 18 h 19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4"/>
                  <a:gd name="T160" fmla="*/ 0 h 190"/>
                  <a:gd name="T161" fmla="*/ 184 w 184"/>
                  <a:gd name="T162" fmla="*/ 190 h 19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4" h="190">
                    <a:moveTo>
                      <a:pt x="93" y="20"/>
                    </a:moveTo>
                    <a:lnTo>
                      <a:pt x="98" y="18"/>
                    </a:lnTo>
                    <a:lnTo>
                      <a:pt x="102" y="17"/>
                    </a:lnTo>
                    <a:lnTo>
                      <a:pt x="107" y="14"/>
                    </a:lnTo>
                    <a:lnTo>
                      <a:pt x="110" y="10"/>
                    </a:lnTo>
                    <a:lnTo>
                      <a:pt x="113" y="8"/>
                    </a:lnTo>
                    <a:lnTo>
                      <a:pt x="117" y="4"/>
                    </a:lnTo>
                    <a:lnTo>
                      <a:pt x="120" y="2"/>
                    </a:lnTo>
                    <a:lnTo>
                      <a:pt x="124" y="1"/>
                    </a:lnTo>
                    <a:lnTo>
                      <a:pt x="127" y="1"/>
                    </a:lnTo>
                    <a:lnTo>
                      <a:pt x="131" y="0"/>
                    </a:lnTo>
                    <a:lnTo>
                      <a:pt x="136" y="0"/>
                    </a:lnTo>
                    <a:lnTo>
                      <a:pt x="141" y="1"/>
                    </a:lnTo>
                    <a:lnTo>
                      <a:pt x="145" y="1"/>
                    </a:lnTo>
                    <a:lnTo>
                      <a:pt x="149" y="2"/>
                    </a:lnTo>
                    <a:lnTo>
                      <a:pt x="154" y="5"/>
                    </a:lnTo>
                    <a:lnTo>
                      <a:pt x="157" y="6"/>
                    </a:lnTo>
                    <a:lnTo>
                      <a:pt x="162" y="10"/>
                    </a:lnTo>
                    <a:lnTo>
                      <a:pt x="165" y="13"/>
                    </a:lnTo>
                    <a:lnTo>
                      <a:pt x="168" y="17"/>
                    </a:lnTo>
                    <a:lnTo>
                      <a:pt x="171" y="21"/>
                    </a:lnTo>
                    <a:lnTo>
                      <a:pt x="174" y="25"/>
                    </a:lnTo>
                    <a:lnTo>
                      <a:pt x="177" y="30"/>
                    </a:lnTo>
                    <a:lnTo>
                      <a:pt x="178" y="36"/>
                    </a:lnTo>
                    <a:lnTo>
                      <a:pt x="179" y="40"/>
                    </a:lnTo>
                    <a:lnTo>
                      <a:pt x="181" y="45"/>
                    </a:lnTo>
                    <a:lnTo>
                      <a:pt x="181" y="50"/>
                    </a:lnTo>
                    <a:lnTo>
                      <a:pt x="183" y="57"/>
                    </a:lnTo>
                    <a:lnTo>
                      <a:pt x="183" y="61"/>
                    </a:lnTo>
                    <a:lnTo>
                      <a:pt x="183" y="69"/>
                    </a:lnTo>
                    <a:lnTo>
                      <a:pt x="181" y="77"/>
                    </a:lnTo>
                    <a:lnTo>
                      <a:pt x="181" y="84"/>
                    </a:lnTo>
                    <a:lnTo>
                      <a:pt x="180" y="91"/>
                    </a:lnTo>
                    <a:lnTo>
                      <a:pt x="179" y="96"/>
                    </a:lnTo>
                    <a:lnTo>
                      <a:pt x="178" y="101"/>
                    </a:lnTo>
                    <a:lnTo>
                      <a:pt x="175" y="107"/>
                    </a:lnTo>
                    <a:lnTo>
                      <a:pt x="174" y="112"/>
                    </a:lnTo>
                    <a:lnTo>
                      <a:pt x="172" y="117"/>
                    </a:lnTo>
                    <a:lnTo>
                      <a:pt x="169" y="124"/>
                    </a:lnTo>
                    <a:lnTo>
                      <a:pt x="166" y="130"/>
                    </a:lnTo>
                    <a:lnTo>
                      <a:pt x="163" y="135"/>
                    </a:lnTo>
                    <a:lnTo>
                      <a:pt x="160" y="139"/>
                    </a:lnTo>
                    <a:lnTo>
                      <a:pt x="157" y="143"/>
                    </a:lnTo>
                    <a:lnTo>
                      <a:pt x="153" y="148"/>
                    </a:lnTo>
                    <a:lnTo>
                      <a:pt x="149" y="155"/>
                    </a:lnTo>
                    <a:lnTo>
                      <a:pt x="144" y="160"/>
                    </a:lnTo>
                    <a:lnTo>
                      <a:pt x="141" y="166"/>
                    </a:lnTo>
                    <a:lnTo>
                      <a:pt x="135" y="172"/>
                    </a:lnTo>
                    <a:lnTo>
                      <a:pt x="129" y="179"/>
                    </a:lnTo>
                    <a:lnTo>
                      <a:pt x="119" y="184"/>
                    </a:lnTo>
                    <a:lnTo>
                      <a:pt x="111" y="189"/>
                    </a:lnTo>
                    <a:lnTo>
                      <a:pt x="104" y="189"/>
                    </a:lnTo>
                    <a:lnTo>
                      <a:pt x="99" y="189"/>
                    </a:lnTo>
                    <a:lnTo>
                      <a:pt x="93" y="189"/>
                    </a:lnTo>
                    <a:lnTo>
                      <a:pt x="89" y="187"/>
                    </a:lnTo>
                    <a:lnTo>
                      <a:pt x="84" y="186"/>
                    </a:lnTo>
                    <a:lnTo>
                      <a:pt x="80" y="186"/>
                    </a:lnTo>
                    <a:lnTo>
                      <a:pt x="74" y="187"/>
                    </a:lnTo>
                    <a:lnTo>
                      <a:pt x="68" y="187"/>
                    </a:lnTo>
                    <a:lnTo>
                      <a:pt x="63" y="186"/>
                    </a:lnTo>
                    <a:lnTo>
                      <a:pt x="58" y="183"/>
                    </a:lnTo>
                    <a:lnTo>
                      <a:pt x="55" y="182"/>
                    </a:lnTo>
                    <a:lnTo>
                      <a:pt x="49" y="175"/>
                    </a:lnTo>
                    <a:lnTo>
                      <a:pt x="38" y="158"/>
                    </a:lnTo>
                    <a:lnTo>
                      <a:pt x="33" y="151"/>
                    </a:lnTo>
                    <a:lnTo>
                      <a:pt x="28" y="146"/>
                    </a:lnTo>
                    <a:lnTo>
                      <a:pt x="25" y="140"/>
                    </a:lnTo>
                    <a:lnTo>
                      <a:pt x="22" y="135"/>
                    </a:lnTo>
                    <a:lnTo>
                      <a:pt x="19" y="131"/>
                    </a:lnTo>
                    <a:lnTo>
                      <a:pt x="15" y="124"/>
                    </a:lnTo>
                    <a:lnTo>
                      <a:pt x="11" y="119"/>
                    </a:lnTo>
                    <a:lnTo>
                      <a:pt x="9" y="113"/>
                    </a:lnTo>
                    <a:lnTo>
                      <a:pt x="8" y="108"/>
                    </a:lnTo>
                    <a:lnTo>
                      <a:pt x="4" y="101"/>
                    </a:lnTo>
                    <a:lnTo>
                      <a:pt x="3" y="95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9"/>
                    </a:lnTo>
                    <a:lnTo>
                      <a:pt x="0" y="73"/>
                    </a:lnTo>
                    <a:lnTo>
                      <a:pt x="1" y="67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5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7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5" y="5"/>
                    </a:lnTo>
                    <a:lnTo>
                      <a:pt x="41" y="2"/>
                    </a:lnTo>
                    <a:lnTo>
                      <a:pt x="46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59" y="1"/>
                    </a:lnTo>
                    <a:lnTo>
                      <a:pt x="65" y="2"/>
                    </a:lnTo>
                    <a:lnTo>
                      <a:pt x="68" y="4"/>
                    </a:lnTo>
                    <a:lnTo>
                      <a:pt x="71" y="5"/>
                    </a:lnTo>
                    <a:lnTo>
                      <a:pt x="74" y="8"/>
                    </a:lnTo>
                    <a:lnTo>
                      <a:pt x="77" y="10"/>
                    </a:lnTo>
                    <a:lnTo>
                      <a:pt x="81" y="14"/>
                    </a:lnTo>
                    <a:lnTo>
                      <a:pt x="84" y="17"/>
                    </a:lnTo>
                    <a:lnTo>
                      <a:pt x="87" y="18"/>
                    </a:lnTo>
                    <a:lnTo>
                      <a:pt x="93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81" name="Group 408"/>
            <p:cNvGrpSpPr>
              <a:grpSpLocks/>
            </p:cNvGrpSpPr>
            <p:nvPr/>
          </p:nvGrpSpPr>
          <p:grpSpPr bwMode="auto">
            <a:xfrm>
              <a:off x="602" y="2297"/>
              <a:ext cx="56" cy="56"/>
              <a:chOff x="602" y="2297"/>
              <a:chExt cx="56" cy="56"/>
            </a:xfrm>
          </p:grpSpPr>
          <p:sp>
            <p:nvSpPr>
              <p:cNvPr id="18668" name="Freeform 409"/>
              <p:cNvSpPr>
                <a:spLocks/>
              </p:cNvSpPr>
              <p:nvPr/>
            </p:nvSpPr>
            <p:spPr bwMode="auto">
              <a:xfrm>
                <a:off x="612" y="2327"/>
                <a:ext cx="24" cy="26"/>
              </a:xfrm>
              <a:custGeom>
                <a:avLst/>
                <a:gdLst>
                  <a:gd name="T0" fmla="*/ 13 w 24"/>
                  <a:gd name="T1" fmla="*/ 12 h 26"/>
                  <a:gd name="T2" fmla="*/ 16 w 24"/>
                  <a:gd name="T3" fmla="*/ 12 h 26"/>
                  <a:gd name="T4" fmla="*/ 19 w 24"/>
                  <a:gd name="T5" fmla="*/ 12 h 26"/>
                  <a:gd name="T6" fmla="*/ 23 w 24"/>
                  <a:gd name="T7" fmla="*/ 0 h 26"/>
                  <a:gd name="T8" fmla="*/ 16 w 24"/>
                  <a:gd name="T9" fmla="*/ 12 h 26"/>
                  <a:gd name="T10" fmla="*/ 14 w 24"/>
                  <a:gd name="T11" fmla="*/ 25 h 26"/>
                  <a:gd name="T12" fmla="*/ 10 w 24"/>
                  <a:gd name="T13" fmla="*/ 25 h 26"/>
                  <a:gd name="T14" fmla="*/ 8 w 24"/>
                  <a:gd name="T15" fmla="*/ 25 h 26"/>
                  <a:gd name="T16" fmla="*/ 4 w 24"/>
                  <a:gd name="T17" fmla="*/ 12 h 26"/>
                  <a:gd name="T18" fmla="*/ 2 w 24"/>
                  <a:gd name="T19" fmla="*/ 12 h 26"/>
                  <a:gd name="T20" fmla="*/ 0 w 24"/>
                  <a:gd name="T21" fmla="*/ 0 h 26"/>
                  <a:gd name="T22" fmla="*/ 4 w 24"/>
                  <a:gd name="T23" fmla="*/ 12 h 26"/>
                  <a:gd name="T24" fmla="*/ 7 w 24"/>
                  <a:gd name="T25" fmla="*/ 12 h 26"/>
                  <a:gd name="T26" fmla="*/ 10 w 24"/>
                  <a:gd name="T27" fmla="*/ 12 h 26"/>
                  <a:gd name="T28" fmla="*/ 13 w 24"/>
                  <a:gd name="T29" fmla="*/ 12 h 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26"/>
                  <a:gd name="T47" fmla="*/ 24 w 24"/>
                  <a:gd name="T48" fmla="*/ 26 h 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26">
                    <a:moveTo>
                      <a:pt x="13" y="12"/>
                    </a:moveTo>
                    <a:lnTo>
                      <a:pt x="16" y="12"/>
                    </a:lnTo>
                    <a:lnTo>
                      <a:pt x="19" y="12"/>
                    </a:lnTo>
                    <a:lnTo>
                      <a:pt x="23" y="0"/>
                    </a:lnTo>
                    <a:lnTo>
                      <a:pt x="16" y="12"/>
                    </a:lnTo>
                    <a:lnTo>
                      <a:pt x="14" y="25"/>
                    </a:lnTo>
                    <a:lnTo>
                      <a:pt x="10" y="25"/>
                    </a:lnTo>
                    <a:lnTo>
                      <a:pt x="8" y="25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0"/>
                    </a:lnTo>
                    <a:lnTo>
                      <a:pt x="4" y="12"/>
                    </a:lnTo>
                    <a:lnTo>
                      <a:pt x="7" y="12"/>
                    </a:lnTo>
                    <a:lnTo>
                      <a:pt x="10" y="12"/>
                    </a:lnTo>
                    <a:lnTo>
                      <a:pt x="13" y="12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669" name="Group 410"/>
              <p:cNvGrpSpPr>
                <a:grpSpLocks/>
              </p:cNvGrpSpPr>
              <p:nvPr/>
            </p:nvGrpSpPr>
            <p:grpSpPr bwMode="auto">
              <a:xfrm>
                <a:off x="621" y="2297"/>
                <a:ext cx="27" cy="34"/>
                <a:chOff x="621" y="2297"/>
                <a:chExt cx="27" cy="34"/>
              </a:xfrm>
            </p:grpSpPr>
            <p:sp>
              <p:nvSpPr>
                <p:cNvPr id="18671" name="Freeform 411"/>
                <p:cNvSpPr>
                  <a:spLocks/>
                </p:cNvSpPr>
                <p:nvPr/>
              </p:nvSpPr>
              <p:spPr bwMode="auto">
                <a:xfrm>
                  <a:off x="621" y="2297"/>
                  <a:ext cx="20" cy="34"/>
                </a:xfrm>
                <a:custGeom>
                  <a:avLst/>
                  <a:gdLst>
                    <a:gd name="T0" fmla="*/ 1 w 20"/>
                    <a:gd name="T1" fmla="*/ 31 h 34"/>
                    <a:gd name="T2" fmla="*/ 0 w 20"/>
                    <a:gd name="T3" fmla="*/ 27 h 34"/>
                    <a:gd name="T4" fmla="*/ 1 w 20"/>
                    <a:gd name="T5" fmla="*/ 22 h 34"/>
                    <a:gd name="T6" fmla="*/ 1 w 20"/>
                    <a:gd name="T7" fmla="*/ 16 h 34"/>
                    <a:gd name="T8" fmla="*/ 4 w 20"/>
                    <a:gd name="T9" fmla="*/ 12 h 34"/>
                    <a:gd name="T10" fmla="*/ 5 w 20"/>
                    <a:gd name="T11" fmla="*/ 8 h 34"/>
                    <a:gd name="T12" fmla="*/ 8 w 20"/>
                    <a:gd name="T13" fmla="*/ 4 h 34"/>
                    <a:gd name="T14" fmla="*/ 10 w 20"/>
                    <a:gd name="T15" fmla="*/ 0 h 34"/>
                    <a:gd name="T16" fmla="*/ 19 w 20"/>
                    <a:gd name="T17" fmla="*/ 4 h 34"/>
                    <a:gd name="T18" fmla="*/ 16 w 20"/>
                    <a:gd name="T19" fmla="*/ 8 h 34"/>
                    <a:gd name="T20" fmla="*/ 12 w 20"/>
                    <a:gd name="T21" fmla="*/ 12 h 34"/>
                    <a:gd name="T22" fmla="*/ 9 w 20"/>
                    <a:gd name="T23" fmla="*/ 16 h 34"/>
                    <a:gd name="T24" fmla="*/ 8 w 20"/>
                    <a:gd name="T25" fmla="*/ 22 h 34"/>
                    <a:gd name="T26" fmla="*/ 6 w 20"/>
                    <a:gd name="T27" fmla="*/ 27 h 34"/>
                    <a:gd name="T28" fmla="*/ 5 w 20"/>
                    <a:gd name="T29" fmla="*/ 33 h 34"/>
                    <a:gd name="T30" fmla="*/ 1 w 20"/>
                    <a:gd name="T31" fmla="*/ 31 h 3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34"/>
                    <a:gd name="T50" fmla="*/ 20 w 20"/>
                    <a:gd name="T51" fmla="*/ 34 h 3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34">
                      <a:moveTo>
                        <a:pt x="1" y="31"/>
                      </a:moveTo>
                      <a:lnTo>
                        <a:pt x="0" y="27"/>
                      </a:lnTo>
                      <a:lnTo>
                        <a:pt x="1" y="22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5" y="8"/>
                      </a:lnTo>
                      <a:lnTo>
                        <a:pt x="8" y="4"/>
                      </a:lnTo>
                      <a:lnTo>
                        <a:pt x="10" y="0"/>
                      </a:lnTo>
                      <a:lnTo>
                        <a:pt x="19" y="4"/>
                      </a:lnTo>
                      <a:lnTo>
                        <a:pt x="16" y="8"/>
                      </a:lnTo>
                      <a:lnTo>
                        <a:pt x="12" y="12"/>
                      </a:lnTo>
                      <a:lnTo>
                        <a:pt x="9" y="16"/>
                      </a:lnTo>
                      <a:lnTo>
                        <a:pt x="8" y="22"/>
                      </a:lnTo>
                      <a:lnTo>
                        <a:pt x="6" y="27"/>
                      </a:lnTo>
                      <a:lnTo>
                        <a:pt x="5" y="33"/>
                      </a:lnTo>
                      <a:lnTo>
                        <a:pt x="1" y="31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672" name="Freeform 412"/>
                <p:cNvSpPr>
                  <a:spLocks/>
                </p:cNvSpPr>
                <p:nvPr/>
              </p:nvSpPr>
              <p:spPr bwMode="auto">
                <a:xfrm>
                  <a:off x="628" y="2300"/>
                  <a:ext cx="20" cy="28"/>
                </a:xfrm>
                <a:custGeom>
                  <a:avLst/>
                  <a:gdLst>
                    <a:gd name="T0" fmla="*/ 0 w 20"/>
                    <a:gd name="T1" fmla="*/ 27 h 28"/>
                    <a:gd name="T2" fmla="*/ 2 w 20"/>
                    <a:gd name="T3" fmla="*/ 24 h 28"/>
                    <a:gd name="T4" fmla="*/ 2 w 20"/>
                    <a:gd name="T5" fmla="*/ 18 h 28"/>
                    <a:gd name="T6" fmla="*/ 4 w 20"/>
                    <a:gd name="T7" fmla="*/ 13 h 28"/>
                    <a:gd name="T8" fmla="*/ 6 w 20"/>
                    <a:gd name="T9" fmla="*/ 9 h 28"/>
                    <a:gd name="T10" fmla="*/ 10 w 20"/>
                    <a:gd name="T11" fmla="*/ 5 h 28"/>
                    <a:gd name="T12" fmla="*/ 12 w 20"/>
                    <a:gd name="T13" fmla="*/ 2 h 28"/>
                    <a:gd name="T14" fmla="*/ 14 w 20"/>
                    <a:gd name="T15" fmla="*/ 0 h 28"/>
                    <a:gd name="T16" fmla="*/ 19 w 20"/>
                    <a:gd name="T17" fmla="*/ 1 h 28"/>
                    <a:gd name="T18" fmla="*/ 14 w 20"/>
                    <a:gd name="T19" fmla="*/ 4 h 28"/>
                    <a:gd name="T20" fmla="*/ 10 w 20"/>
                    <a:gd name="T21" fmla="*/ 8 h 28"/>
                    <a:gd name="T22" fmla="*/ 8 w 20"/>
                    <a:gd name="T23" fmla="*/ 12 h 28"/>
                    <a:gd name="T24" fmla="*/ 4 w 20"/>
                    <a:gd name="T25" fmla="*/ 17 h 28"/>
                    <a:gd name="T26" fmla="*/ 2 w 20"/>
                    <a:gd name="T27" fmla="*/ 21 h 28"/>
                    <a:gd name="T28" fmla="*/ 2 w 20"/>
                    <a:gd name="T29" fmla="*/ 27 h 28"/>
                    <a:gd name="T30" fmla="*/ 0 w 20"/>
                    <a:gd name="T31" fmla="*/ 27 h 2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8"/>
                    <a:gd name="T50" fmla="*/ 20 w 20"/>
                    <a:gd name="T51" fmla="*/ 28 h 2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8">
                      <a:moveTo>
                        <a:pt x="0" y="27"/>
                      </a:moveTo>
                      <a:lnTo>
                        <a:pt x="2" y="24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4"/>
                      </a:lnTo>
                      <a:lnTo>
                        <a:pt x="10" y="8"/>
                      </a:lnTo>
                      <a:lnTo>
                        <a:pt x="8" y="12"/>
                      </a:lnTo>
                      <a:lnTo>
                        <a:pt x="4" y="17"/>
                      </a:lnTo>
                      <a:lnTo>
                        <a:pt x="2" y="21"/>
                      </a:lnTo>
                      <a:lnTo>
                        <a:pt x="2" y="27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670" name="Freeform 413"/>
              <p:cNvSpPr>
                <a:spLocks/>
              </p:cNvSpPr>
              <p:nvPr/>
            </p:nvSpPr>
            <p:spPr bwMode="auto">
              <a:xfrm>
                <a:off x="602" y="2317"/>
                <a:ext cx="56" cy="29"/>
              </a:xfrm>
              <a:custGeom>
                <a:avLst/>
                <a:gdLst>
                  <a:gd name="T0" fmla="*/ 0 w 56"/>
                  <a:gd name="T1" fmla="*/ 4 h 29"/>
                  <a:gd name="T2" fmla="*/ 3 w 56"/>
                  <a:gd name="T3" fmla="*/ 6 h 29"/>
                  <a:gd name="T4" fmla="*/ 7 w 56"/>
                  <a:gd name="T5" fmla="*/ 10 h 29"/>
                  <a:gd name="T6" fmla="*/ 10 w 56"/>
                  <a:gd name="T7" fmla="*/ 15 h 29"/>
                  <a:gd name="T8" fmla="*/ 14 w 56"/>
                  <a:gd name="T9" fmla="*/ 21 h 29"/>
                  <a:gd name="T10" fmla="*/ 17 w 56"/>
                  <a:gd name="T11" fmla="*/ 23 h 29"/>
                  <a:gd name="T12" fmla="*/ 21 w 56"/>
                  <a:gd name="T13" fmla="*/ 25 h 29"/>
                  <a:gd name="T14" fmla="*/ 23 w 56"/>
                  <a:gd name="T15" fmla="*/ 28 h 29"/>
                  <a:gd name="T16" fmla="*/ 28 w 56"/>
                  <a:gd name="T17" fmla="*/ 25 h 29"/>
                  <a:gd name="T18" fmla="*/ 31 w 56"/>
                  <a:gd name="T19" fmla="*/ 23 h 29"/>
                  <a:gd name="T20" fmla="*/ 34 w 56"/>
                  <a:gd name="T21" fmla="*/ 21 h 29"/>
                  <a:gd name="T22" fmla="*/ 37 w 56"/>
                  <a:gd name="T23" fmla="*/ 19 h 29"/>
                  <a:gd name="T24" fmla="*/ 39 w 56"/>
                  <a:gd name="T25" fmla="*/ 15 h 29"/>
                  <a:gd name="T26" fmla="*/ 41 w 56"/>
                  <a:gd name="T27" fmla="*/ 12 h 29"/>
                  <a:gd name="T28" fmla="*/ 44 w 56"/>
                  <a:gd name="T29" fmla="*/ 8 h 29"/>
                  <a:gd name="T30" fmla="*/ 46 w 56"/>
                  <a:gd name="T31" fmla="*/ 6 h 29"/>
                  <a:gd name="T32" fmla="*/ 49 w 56"/>
                  <a:gd name="T33" fmla="*/ 2 h 29"/>
                  <a:gd name="T34" fmla="*/ 52 w 56"/>
                  <a:gd name="T35" fmla="*/ 2 h 29"/>
                  <a:gd name="T36" fmla="*/ 55 w 56"/>
                  <a:gd name="T37" fmla="*/ 0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9"/>
                  <a:gd name="T59" fmla="*/ 56 w 56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9">
                    <a:moveTo>
                      <a:pt x="0" y="4"/>
                    </a:moveTo>
                    <a:lnTo>
                      <a:pt x="3" y="6"/>
                    </a:lnTo>
                    <a:lnTo>
                      <a:pt x="7" y="10"/>
                    </a:lnTo>
                    <a:lnTo>
                      <a:pt x="10" y="15"/>
                    </a:lnTo>
                    <a:lnTo>
                      <a:pt x="14" y="21"/>
                    </a:lnTo>
                    <a:lnTo>
                      <a:pt x="17" y="23"/>
                    </a:lnTo>
                    <a:lnTo>
                      <a:pt x="21" y="25"/>
                    </a:lnTo>
                    <a:lnTo>
                      <a:pt x="23" y="28"/>
                    </a:lnTo>
                    <a:lnTo>
                      <a:pt x="28" y="25"/>
                    </a:lnTo>
                    <a:lnTo>
                      <a:pt x="31" y="23"/>
                    </a:lnTo>
                    <a:lnTo>
                      <a:pt x="34" y="21"/>
                    </a:lnTo>
                    <a:lnTo>
                      <a:pt x="37" y="19"/>
                    </a:lnTo>
                    <a:lnTo>
                      <a:pt x="39" y="15"/>
                    </a:lnTo>
                    <a:lnTo>
                      <a:pt x="41" y="12"/>
                    </a:lnTo>
                    <a:lnTo>
                      <a:pt x="44" y="8"/>
                    </a:lnTo>
                    <a:lnTo>
                      <a:pt x="46" y="6"/>
                    </a:lnTo>
                    <a:lnTo>
                      <a:pt x="49" y="2"/>
                    </a:lnTo>
                    <a:lnTo>
                      <a:pt x="52" y="2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82" name="Freeform 414"/>
            <p:cNvSpPr>
              <a:spLocks/>
            </p:cNvSpPr>
            <p:nvPr/>
          </p:nvSpPr>
          <p:spPr bwMode="auto">
            <a:xfrm>
              <a:off x="974" y="2449"/>
              <a:ext cx="184" cy="190"/>
            </a:xfrm>
            <a:custGeom>
              <a:avLst/>
              <a:gdLst>
                <a:gd name="T0" fmla="*/ 98 w 184"/>
                <a:gd name="T1" fmla="*/ 19 h 190"/>
                <a:gd name="T2" fmla="*/ 107 w 184"/>
                <a:gd name="T3" fmla="*/ 14 h 190"/>
                <a:gd name="T4" fmla="*/ 113 w 184"/>
                <a:gd name="T5" fmla="*/ 7 h 190"/>
                <a:gd name="T6" fmla="*/ 120 w 184"/>
                <a:gd name="T7" fmla="*/ 2 h 190"/>
                <a:gd name="T8" fmla="*/ 127 w 184"/>
                <a:gd name="T9" fmla="*/ 1 h 190"/>
                <a:gd name="T10" fmla="*/ 136 w 184"/>
                <a:gd name="T11" fmla="*/ 1 h 190"/>
                <a:gd name="T12" fmla="*/ 145 w 184"/>
                <a:gd name="T13" fmla="*/ 2 h 190"/>
                <a:gd name="T14" fmla="*/ 154 w 184"/>
                <a:gd name="T15" fmla="*/ 5 h 190"/>
                <a:gd name="T16" fmla="*/ 162 w 184"/>
                <a:gd name="T17" fmla="*/ 10 h 190"/>
                <a:gd name="T18" fmla="*/ 168 w 184"/>
                <a:gd name="T19" fmla="*/ 17 h 190"/>
                <a:gd name="T20" fmla="*/ 174 w 184"/>
                <a:gd name="T21" fmla="*/ 26 h 190"/>
                <a:gd name="T22" fmla="*/ 179 w 184"/>
                <a:gd name="T23" fmla="*/ 35 h 190"/>
                <a:gd name="T24" fmla="*/ 181 w 184"/>
                <a:gd name="T25" fmla="*/ 45 h 190"/>
                <a:gd name="T26" fmla="*/ 183 w 184"/>
                <a:gd name="T27" fmla="*/ 57 h 190"/>
                <a:gd name="T28" fmla="*/ 183 w 184"/>
                <a:gd name="T29" fmla="*/ 69 h 190"/>
                <a:gd name="T30" fmla="*/ 181 w 184"/>
                <a:gd name="T31" fmla="*/ 83 h 190"/>
                <a:gd name="T32" fmla="*/ 179 w 184"/>
                <a:gd name="T33" fmla="*/ 95 h 190"/>
                <a:gd name="T34" fmla="*/ 175 w 184"/>
                <a:gd name="T35" fmla="*/ 106 h 190"/>
                <a:gd name="T36" fmla="*/ 172 w 184"/>
                <a:gd name="T37" fmla="*/ 117 h 190"/>
                <a:gd name="T38" fmla="*/ 167 w 184"/>
                <a:gd name="T39" fmla="*/ 129 h 190"/>
                <a:gd name="T40" fmla="*/ 161 w 184"/>
                <a:gd name="T41" fmla="*/ 138 h 190"/>
                <a:gd name="T42" fmla="*/ 154 w 184"/>
                <a:gd name="T43" fmla="*/ 147 h 190"/>
                <a:gd name="T44" fmla="*/ 144 w 184"/>
                <a:gd name="T45" fmla="*/ 161 h 190"/>
                <a:gd name="T46" fmla="*/ 134 w 184"/>
                <a:gd name="T47" fmla="*/ 173 h 190"/>
                <a:gd name="T48" fmla="*/ 119 w 184"/>
                <a:gd name="T49" fmla="*/ 183 h 190"/>
                <a:gd name="T50" fmla="*/ 103 w 184"/>
                <a:gd name="T51" fmla="*/ 189 h 190"/>
                <a:gd name="T52" fmla="*/ 93 w 184"/>
                <a:gd name="T53" fmla="*/ 187 h 190"/>
                <a:gd name="T54" fmla="*/ 84 w 184"/>
                <a:gd name="T55" fmla="*/ 185 h 190"/>
                <a:gd name="T56" fmla="*/ 73 w 184"/>
                <a:gd name="T57" fmla="*/ 186 h 190"/>
                <a:gd name="T58" fmla="*/ 63 w 184"/>
                <a:gd name="T59" fmla="*/ 185 h 190"/>
                <a:gd name="T60" fmla="*/ 55 w 184"/>
                <a:gd name="T61" fmla="*/ 181 h 190"/>
                <a:gd name="T62" fmla="*/ 37 w 184"/>
                <a:gd name="T63" fmla="*/ 157 h 190"/>
                <a:gd name="T64" fmla="*/ 27 w 184"/>
                <a:gd name="T65" fmla="*/ 145 h 190"/>
                <a:gd name="T66" fmla="*/ 21 w 184"/>
                <a:gd name="T67" fmla="*/ 135 h 190"/>
                <a:gd name="T68" fmla="*/ 14 w 184"/>
                <a:gd name="T69" fmla="*/ 125 h 190"/>
                <a:gd name="T70" fmla="*/ 8 w 184"/>
                <a:gd name="T71" fmla="*/ 113 h 190"/>
                <a:gd name="T72" fmla="*/ 4 w 184"/>
                <a:gd name="T73" fmla="*/ 102 h 190"/>
                <a:gd name="T74" fmla="*/ 1 w 184"/>
                <a:gd name="T75" fmla="*/ 90 h 190"/>
                <a:gd name="T76" fmla="*/ 0 w 184"/>
                <a:gd name="T77" fmla="*/ 78 h 190"/>
                <a:gd name="T78" fmla="*/ 0 w 184"/>
                <a:gd name="T79" fmla="*/ 66 h 190"/>
                <a:gd name="T80" fmla="*/ 1 w 184"/>
                <a:gd name="T81" fmla="*/ 54 h 190"/>
                <a:gd name="T82" fmla="*/ 3 w 184"/>
                <a:gd name="T83" fmla="*/ 42 h 190"/>
                <a:gd name="T84" fmla="*/ 7 w 184"/>
                <a:gd name="T85" fmla="*/ 33 h 190"/>
                <a:gd name="T86" fmla="*/ 13 w 184"/>
                <a:gd name="T87" fmla="*/ 23 h 190"/>
                <a:gd name="T88" fmla="*/ 20 w 184"/>
                <a:gd name="T89" fmla="*/ 15 h 190"/>
                <a:gd name="T90" fmla="*/ 30 w 184"/>
                <a:gd name="T91" fmla="*/ 7 h 190"/>
                <a:gd name="T92" fmla="*/ 40 w 184"/>
                <a:gd name="T93" fmla="*/ 2 h 190"/>
                <a:gd name="T94" fmla="*/ 49 w 184"/>
                <a:gd name="T95" fmla="*/ 1 h 190"/>
                <a:gd name="T96" fmla="*/ 60 w 184"/>
                <a:gd name="T97" fmla="*/ 1 h 190"/>
                <a:gd name="T98" fmla="*/ 67 w 184"/>
                <a:gd name="T99" fmla="*/ 3 h 190"/>
                <a:gd name="T100" fmla="*/ 74 w 184"/>
                <a:gd name="T101" fmla="*/ 7 h 190"/>
                <a:gd name="T102" fmla="*/ 80 w 184"/>
                <a:gd name="T103" fmla="*/ 14 h 190"/>
                <a:gd name="T104" fmla="*/ 87 w 184"/>
                <a:gd name="T105" fmla="*/ 19 h 1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90"/>
                <a:gd name="T161" fmla="*/ 184 w 184"/>
                <a:gd name="T162" fmla="*/ 190 h 1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90">
                  <a:moveTo>
                    <a:pt x="92" y="21"/>
                  </a:moveTo>
                  <a:lnTo>
                    <a:pt x="98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0" y="11"/>
                  </a:lnTo>
                  <a:lnTo>
                    <a:pt x="113" y="7"/>
                  </a:lnTo>
                  <a:lnTo>
                    <a:pt x="117" y="5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45" y="2"/>
                  </a:lnTo>
                  <a:lnTo>
                    <a:pt x="150" y="3"/>
                  </a:lnTo>
                  <a:lnTo>
                    <a:pt x="154" y="5"/>
                  </a:lnTo>
                  <a:lnTo>
                    <a:pt x="157" y="7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5"/>
                  </a:lnTo>
                  <a:lnTo>
                    <a:pt x="180" y="39"/>
                  </a:lnTo>
                  <a:lnTo>
                    <a:pt x="181" y="45"/>
                  </a:lnTo>
                  <a:lnTo>
                    <a:pt x="183" y="50"/>
                  </a:lnTo>
                  <a:lnTo>
                    <a:pt x="183" y="57"/>
                  </a:lnTo>
                  <a:lnTo>
                    <a:pt x="183" y="61"/>
                  </a:lnTo>
                  <a:lnTo>
                    <a:pt x="183" y="69"/>
                  </a:lnTo>
                  <a:lnTo>
                    <a:pt x="183" y="77"/>
                  </a:lnTo>
                  <a:lnTo>
                    <a:pt x="181" y="83"/>
                  </a:lnTo>
                  <a:lnTo>
                    <a:pt x="180" y="90"/>
                  </a:lnTo>
                  <a:lnTo>
                    <a:pt x="179" y="95"/>
                  </a:lnTo>
                  <a:lnTo>
                    <a:pt x="178" y="101"/>
                  </a:lnTo>
                  <a:lnTo>
                    <a:pt x="175" y="106"/>
                  </a:lnTo>
                  <a:lnTo>
                    <a:pt x="174" y="111"/>
                  </a:lnTo>
                  <a:lnTo>
                    <a:pt x="172" y="117"/>
                  </a:lnTo>
                  <a:lnTo>
                    <a:pt x="169" y="123"/>
                  </a:lnTo>
                  <a:lnTo>
                    <a:pt x="167" y="129"/>
                  </a:lnTo>
                  <a:lnTo>
                    <a:pt x="163" y="134"/>
                  </a:lnTo>
                  <a:lnTo>
                    <a:pt x="161" y="138"/>
                  </a:lnTo>
                  <a:lnTo>
                    <a:pt x="157" y="142"/>
                  </a:lnTo>
                  <a:lnTo>
                    <a:pt x="154" y="147"/>
                  </a:lnTo>
                  <a:lnTo>
                    <a:pt x="149" y="154"/>
                  </a:lnTo>
                  <a:lnTo>
                    <a:pt x="144" y="161"/>
                  </a:lnTo>
                  <a:lnTo>
                    <a:pt x="140" y="166"/>
                  </a:lnTo>
                  <a:lnTo>
                    <a:pt x="134" y="173"/>
                  </a:lnTo>
                  <a:lnTo>
                    <a:pt x="128" y="178"/>
                  </a:lnTo>
                  <a:lnTo>
                    <a:pt x="119" y="183"/>
                  </a:lnTo>
                  <a:lnTo>
                    <a:pt x="110" y="187"/>
                  </a:lnTo>
                  <a:lnTo>
                    <a:pt x="103" y="189"/>
                  </a:lnTo>
                  <a:lnTo>
                    <a:pt x="98" y="189"/>
                  </a:lnTo>
                  <a:lnTo>
                    <a:pt x="93" y="187"/>
                  </a:lnTo>
                  <a:lnTo>
                    <a:pt x="89" y="186"/>
                  </a:lnTo>
                  <a:lnTo>
                    <a:pt x="84" y="185"/>
                  </a:lnTo>
                  <a:lnTo>
                    <a:pt x="80" y="185"/>
                  </a:lnTo>
                  <a:lnTo>
                    <a:pt x="73" y="186"/>
                  </a:lnTo>
                  <a:lnTo>
                    <a:pt x="67" y="186"/>
                  </a:lnTo>
                  <a:lnTo>
                    <a:pt x="63" y="185"/>
                  </a:lnTo>
                  <a:lnTo>
                    <a:pt x="57" y="182"/>
                  </a:lnTo>
                  <a:lnTo>
                    <a:pt x="55" y="181"/>
                  </a:lnTo>
                  <a:lnTo>
                    <a:pt x="49" y="174"/>
                  </a:lnTo>
                  <a:lnTo>
                    <a:pt x="37" y="157"/>
                  </a:lnTo>
                  <a:lnTo>
                    <a:pt x="32" y="150"/>
                  </a:lnTo>
                  <a:lnTo>
                    <a:pt x="27" y="145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30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2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4" y="7"/>
                  </a:lnTo>
                  <a:lnTo>
                    <a:pt x="77" y="11"/>
                  </a:lnTo>
                  <a:lnTo>
                    <a:pt x="80" y="14"/>
                  </a:lnTo>
                  <a:lnTo>
                    <a:pt x="84" y="17"/>
                  </a:lnTo>
                  <a:lnTo>
                    <a:pt x="87" y="19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83" name="Freeform 415"/>
            <p:cNvSpPr>
              <a:spLocks/>
            </p:cNvSpPr>
            <p:nvPr/>
          </p:nvSpPr>
          <p:spPr bwMode="auto">
            <a:xfrm>
              <a:off x="977" y="2456"/>
              <a:ext cx="172" cy="176"/>
            </a:xfrm>
            <a:custGeom>
              <a:avLst/>
              <a:gdLst>
                <a:gd name="T0" fmla="*/ 92 w 172"/>
                <a:gd name="T1" fmla="*/ 17 h 176"/>
                <a:gd name="T2" fmla="*/ 99 w 172"/>
                <a:gd name="T3" fmla="*/ 13 h 176"/>
                <a:gd name="T4" fmla="*/ 105 w 172"/>
                <a:gd name="T5" fmla="*/ 6 h 176"/>
                <a:gd name="T6" fmla="*/ 112 w 172"/>
                <a:gd name="T7" fmla="*/ 2 h 176"/>
                <a:gd name="T8" fmla="*/ 118 w 172"/>
                <a:gd name="T9" fmla="*/ 0 h 176"/>
                <a:gd name="T10" fmla="*/ 127 w 172"/>
                <a:gd name="T11" fmla="*/ 0 h 176"/>
                <a:gd name="T12" fmla="*/ 135 w 172"/>
                <a:gd name="T13" fmla="*/ 1 h 176"/>
                <a:gd name="T14" fmla="*/ 144 w 172"/>
                <a:gd name="T15" fmla="*/ 4 h 176"/>
                <a:gd name="T16" fmla="*/ 152 w 172"/>
                <a:gd name="T17" fmla="*/ 9 h 176"/>
                <a:gd name="T18" fmla="*/ 157 w 172"/>
                <a:gd name="T19" fmla="*/ 14 h 176"/>
                <a:gd name="T20" fmla="*/ 162 w 172"/>
                <a:gd name="T21" fmla="*/ 22 h 176"/>
                <a:gd name="T22" fmla="*/ 167 w 172"/>
                <a:gd name="T23" fmla="*/ 32 h 176"/>
                <a:gd name="T24" fmla="*/ 169 w 172"/>
                <a:gd name="T25" fmla="*/ 43 h 176"/>
                <a:gd name="T26" fmla="*/ 171 w 172"/>
                <a:gd name="T27" fmla="*/ 52 h 176"/>
                <a:gd name="T28" fmla="*/ 171 w 172"/>
                <a:gd name="T29" fmla="*/ 64 h 176"/>
                <a:gd name="T30" fmla="*/ 169 w 172"/>
                <a:gd name="T31" fmla="*/ 76 h 176"/>
                <a:gd name="T32" fmla="*/ 167 w 172"/>
                <a:gd name="T33" fmla="*/ 88 h 176"/>
                <a:gd name="T34" fmla="*/ 163 w 172"/>
                <a:gd name="T35" fmla="*/ 99 h 176"/>
                <a:gd name="T36" fmla="*/ 160 w 172"/>
                <a:gd name="T37" fmla="*/ 109 h 176"/>
                <a:gd name="T38" fmla="*/ 156 w 172"/>
                <a:gd name="T39" fmla="*/ 119 h 176"/>
                <a:gd name="T40" fmla="*/ 150 w 172"/>
                <a:gd name="T41" fmla="*/ 129 h 176"/>
                <a:gd name="T42" fmla="*/ 143 w 172"/>
                <a:gd name="T43" fmla="*/ 137 h 176"/>
                <a:gd name="T44" fmla="*/ 134 w 172"/>
                <a:gd name="T45" fmla="*/ 149 h 176"/>
                <a:gd name="T46" fmla="*/ 127 w 172"/>
                <a:gd name="T47" fmla="*/ 160 h 176"/>
                <a:gd name="T48" fmla="*/ 111 w 172"/>
                <a:gd name="T49" fmla="*/ 170 h 176"/>
                <a:gd name="T50" fmla="*/ 97 w 172"/>
                <a:gd name="T51" fmla="*/ 175 h 176"/>
                <a:gd name="T52" fmla="*/ 87 w 172"/>
                <a:gd name="T53" fmla="*/ 175 h 176"/>
                <a:gd name="T54" fmla="*/ 78 w 172"/>
                <a:gd name="T55" fmla="*/ 172 h 176"/>
                <a:gd name="T56" fmla="*/ 69 w 172"/>
                <a:gd name="T57" fmla="*/ 173 h 176"/>
                <a:gd name="T58" fmla="*/ 59 w 172"/>
                <a:gd name="T59" fmla="*/ 172 h 176"/>
                <a:gd name="T60" fmla="*/ 50 w 172"/>
                <a:gd name="T61" fmla="*/ 168 h 176"/>
                <a:gd name="T62" fmla="*/ 35 w 172"/>
                <a:gd name="T63" fmla="*/ 146 h 176"/>
                <a:gd name="T64" fmla="*/ 25 w 172"/>
                <a:gd name="T65" fmla="*/ 134 h 176"/>
                <a:gd name="T66" fmla="*/ 20 w 172"/>
                <a:gd name="T67" fmla="*/ 126 h 176"/>
                <a:gd name="T68" fmla="*/ 14 w 172"/>
                <a:gd name="T69" fmla="*/ 115 h 176"/>
                <a:gd name="T70" fmla="*/ 8 w 172"/>
                <a:gd name="T71" fmla="*/ 105 h 176"/>
                <a:gd name="T72" fmla="*/ 3 w 172"/>
                <a:gd name="T73" fmla="*/ 94 h 176"/>
                <a:gd name="T74" fmla="*/ 1 w 172"/>
                <a:gd name="T75" fmla="*/ 83 h 176"/>
                <a:gd name="T76" fmla="*/ 0 w 172"/>
                <a:gd name="T77" fmla="*/ 72 h 176"/>
                <a:gd name="T78" fmla="*/ 0 w 172"/>
                <a:gd name="T79" fmla="*/ 61 h 176"/>
                <a:gd name="T80" fmla="*/ 1 w 172"/>
                <a:gd name="T81" fmla="*/ 49 h 176"/>
                <a:gd name="T82" fmla="*/ 3 w 172"/>
                <a:gd name="T83" fmla="*/ 40 h 176"/>
                <a:gd name="T84" fmla="*/ 7 w 172"/>
                <a:gd name="T85" fmla="*/ 29 h 176"/>
                <a:gd name="T86" fmla="*/ 13 w 172"/>
                <a:gd name="T87" fmla="*/ 21 h 176"/>
                <a:gd name="T88" fmla="*/ 19 w 172"/>
                <a:gd name="T89" fmla="*/ 13 h 176"/>
                <a:gd name="T90" fmla="*/ 27 w 172"/>
                <a:gd name="T91" fmla="*/ 6 h 176"/>
                <a:gd name="T92" fmla="*/ 38 w 172"/>
                <a:gd name="T93" fmla="*/ 2 h 176"/>
                <a:gd name="T94" fmla="*/ 46 w 172"/>
                <a:gd name="T95" fmla="*/ 0 h 176"/>
                <a:gd name="T96" fmla="*/ 55 w 172"/>
                <a:gd name="T97" fmla="*/ 0 h 176"/>
                <a:gd name="T98" fmla="*/ 63 w 172"/>
                <a:gd name="T99" fmla="*/ 2 h 176"/>
                <a:gd name="T100" fmla="*/ 69 w 172"/>
                <a:gd name="T101" fmla="*/ 6 h 176"/>
                <a:gd name="T102" fmla="*/ 75 w 172"/>
                <a:gd name="T103" fmla="*/ 13 h 176"/>
                <a:gd name="T104" fmla="*/ 81 w 172"/>
                <a:gd name="T105" fmla="*/ 16 h 1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2"/>
                <a:gd name="T160" fmla="*/ 0 h 176"/>
                <a:gd name="T161" fmla="*/ 172 w 172"/>
                <a:gd name="T162" fmla="*/ 176 h 17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2" h="176">
                  <a:moveTo>
                    <a:pt x="87" y="18"/>
                  </a:moveTo>
                  <a:lnTo>
                    <a:pt x="92" y="17"/>
                  </a:lnTo>
                  <a:lnTo>
                    <a:pt x="97" y="14"/>
                  </a:lnTo>
                  <a:lnTo>
                    <a:pt x="99" y="13"/>
                  </a:lnTo>
                  <a:lnTo>
                    <a:pt x="103" y="10"/>
                  </a:lnTo>
                  <a:lnTo>
                    <a:pt x="105" y="6"/>
                  </a:lnTo>
                  <a:lnTo>
                    <a:pt x="109" y="4"/>
                  </a:lnTo>
                  <a:lnTo>
                    <a:pt x="112" y="2"/>
                  </a:lnTo>
                  <a:lnTo>
                    <a:pt x="116" y="1"/>
                  </a:lnTo>
                  <a:lnTo>
                    <a:pt x="118" y="0"/>
                  </a:lnTo>
                  <a:lnTo>
                    <a:pt x="123" y="0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5" y="1"/>
                  </a:lnTo>
                  <a:lnTo>
                    <a:pt x="140" y="2"/>
                  </a:lnTo>
                  <a:lnTo>
                    <a:pt x="144" y="4"/>
                  </a:lnTo>
                  <a:lnTo>
                    <a:pt x="147" y="6"/>
                  </a:lnTo>
                  <a:lnTo>
                    <a:pt x="152" y="9"/>
                  </a:lnTo>
                  <a:lnTo>
                    <a:pt x="155" y="12"/>
                  </a:lnTo>
                  <a:lnTo>
                    <a:pt x="157" y="14"/>
                  </a:lnTo>
                  <a:lnTo>
                    <a:pt x="160" y="18"/>
                  </a:lnTo>
                  <a:lnTo>
                    <a:pt x="162" y="22"/>
                  </a:lnTo>
                  <a:lnTo>
                    <a:pt x="164" y="28"/>
                  </a:lnTo>
                  <a:lnTo>
                    <a:pt x="167" y="32"/>
                  </a:lnTo>
                  <a:lnTo>
                    <a:pt x="168" y="36"/>
                  </a:lnTo>
                  <a:lnTo>
                    <a:pt x="169" y="43"/>
                  </a:lnTo>
                  <a:lnTo>
                    <a:pt x="169" y="45"/>
                  </a:lnTo>
                  <a:lnTo>
                    <a:pt x="171" y="52"/>
                  </a:lnTo>
                  <a:lnTo>
                    <a:pt x="171" y="56"/>
                  </a:lnTo>
                  <a:lnTo>
                    <a:pt x="171" y="64"/>
                  </a:lnTo>
                  <a:lnTo>
                    <a:pt x="169" y="72"/>
                  </a:lnTo>
                  <a:lnTo>
                    <a:pt x="169" y="76"/>
                  </a:lnTo>
                  <a:lnTo>
                    <a:pt x="168" y="83"/>
                  </a:lnTo>
                  <a:lnTo>
                    <a:pt x="167" y="88"/>
                  </a:lnTo>
                  <a:lnTo>
                    <a:pt x="166" y="94"/>
                  </a:lnTo>
                  <a:lnTo>
                    <a:pt x="163" y="99"/>
                  </a:lnTo>
                  <a:lnTo>
                    <a:pt x="162" y="103"/>
                  </a:lnTo>
                  <a:lnTo>
                    <a:pt x="160" y="109"/>
                  </a:lnTo>
                  <a:lnTo>
                    <a:pt x="157" y="114"/>
                  </a:lnTo>
                  <a:lnTo>
                    <a:pt x="156" y="119"/>
                  </a:lnTo>
                  <a:lnTo>
                    <a:pt x="154" y="125"/>
                  </a:lnTo>
                  <a:lnTo>
                    <a:pt x="150" y="129"/>
                  </a:lnTo>
                  <a:lnTo>
                    <a:pt x="147" y="131"/>
                  </a:lnTo>
                  <a:lnTo>
                    <a:pt x="143" y="137"/>
                  </a:lnTo>
                  <a:lnTo>
                    <a:pt x="139" y="144"/>
                  </a:lnTo>
                  <a:lnTo>
                    <a:pt x="134" y="149"/>
                  </a:lnTo>
                  <a:lnTo>
                    <a:pt x="130" y="154"/>
                  </a:lnTo>
                  <a:lnTo>
                    <a:pt x="127" y="160"/>
                  </a:lnTo>
                  <a:lnTo>
                    <a:pt x="120" y="165"/>
                  </a:lnTo>
                  <a:lnTo>
                    <a:pt x="111" y="170"/>
                  </a:lnTo>
                  <a:lnTo>
                    <a:pt x="103" y="175"/>
                  </a:lnTo>
                  <a:lnTo>
                    <a:pt x="97" y="175"/>
                  </a:lnTo>
                  <a:lnTo>
                    <a:pt x="92" y="175"/>
                  </a:lnTo>
                  <a:lnTo>
                    <a:pt x="87" y="175"/>
                  </a:lnTo>
                  <a:lnTo>
                    <a:pt x="82" y="173"/>
                  </a:lnTo>
                  <a:lnTo>
                    <a:pt x="78" y="172"/>
                  </a:lnTo>
                  <a:lnTo>
                    <a:pt x="73" y="172"/>
                  </a:lnTo>
                  <a:lnTo>
                    <a:pt x="69" y="173"/>
                  </a:lnTo>
                  <a:lnTo>
                    <a:pt x="63" y="173"/>
                  </a:lnTo>
                  <a:lnTo>
                    <a:pt x="59" y="172"/>
                  </a:lnTo>
                  <a:lnTo>
                    <a:pt x="53" y="169"/>
                  </a:lnTo>
                  <a:lnTo>
                    <a:pt x="50" y="168"/>
                  </a:lnTo>
                  <a:lnTo>
                    <a:pt x="44" y="161"/>
                  </a:lnTo>
                  <a:lnTo>
                    <a:pt x="35" y="146"/>
                  </a:lnTo>
                  <a:lnTo>
                    <a:pt x="30" y="140"/>
                  </a:lnTo>
                  <a:lnTo>
                    <a:pt x="25" y="134"/>
                  </a:lnTo>
                  <a:lnTo>
                    <a:pt x="23" y="130"/>
                  </a:lnTo>
                  <a:lnTo>
                    <a:pt x="20" y="126"/>
                  </a:lnTo>
                  <a:lnTo>
                    <a:pt x="16" y="121"/>
                  </a:lnTo>
                  <a:lnTo>
                    <a:pt x="14" y="115"/>
                  </a:lnTo>
                  <a:lnTo>
                    <a:pt x="9" y="109"/>
                  </a:lnTo>
                  <a:lnTo>
                    <a:pt x="8" y="105"/>
                  </a:lnTo>
                  <a:lnTo>
                    <a:pt x="7" y="100"/>
                  </a:lnTo>
                  <a:lnTo>
                    <a:pt x="3" y="94"/>
                  </a:lnTo>
                  <a:lnTo>
                    <a:pt x="2" y="88"/>
                  </a:lnTo>
                  <a:lnTo>
                    <a:pt x="1" y="83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8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40"/>
                  </a:lnTo>
                  <a:lnTo>
                    <a:pt x="4" y="35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6"/>
                  </a:lnTo>
                  <a:lnTo>
                    <a:pt x="19" y="13"/>
                  </a:lnTo>
                  <a:lnTo>
                    <a:pt x="23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3" y="2"/>
                  </a:lnTo>
                  <a:lnTo>
                    <a:pt x="66" y="5"/>
                  </a:lnTo>
                  <a:lnTo>
                    <a:pt x="69" y="6"/>
                  </a:lnTo>
                  <a:lnTo>
                    <a:pt x="71" y="10"/>
                  </a:lnTo>
                  <a:lnTo>
                    <a:pt x="75" y="13"/>
                  </a:lnTo>
                  <a:lnTo>
                    <a:pt x="78" y="14"/>
                  </a:lnTo>
                  <a:lnTo>
                    <a:pt x="81" y="16"/>
                  </a:lnTo>
                  <a:lnTo>
                    <a:pt x="87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84" name="Group 416"/>
            <p:cNvGrpSpPr>
              <a:grpSpLocks/>
            </p:cNvGrpSpPr>
            <p:nvPr/>
          </p:nvGrpSpPr>
          <p:grpSpPr bwMode="auto">
            <a:xfrm>
              <a:off x="987" y="2457"/>
              <a:ext cx="155" cy="142"/>
              <a:chOff x="987" y="2457"/>
              <a:chExt cx="155" cy="142"/>
            </a:xfrm>
          </p:grpSpPr>
          <p:sp>
            <p:nvSpPr>
              <p:cNvPr id="18666" name="Oval 417"/>
              <p:cNvSpPr>
                <a:spLocks noChangeArrowheads="1"/>
              </p:cNvSpPr>
              <p:nvPr/>
            </p:nvSpPr>
            <p:spPr bwMode="auto">
              <a:xfrm>
                <a:off x="1063" y="2457"/>
                <a:ext cx="79" cy="118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67" name="Oval 418"/>
              <p:cNvSpPr>
                <a:spLocks noChangeArrowheads="1"/>
              </p:cNvSpPr>
              <p:nvPr/>
            </p:nvSpPr>
            <p:spPr bwMode="auto">
              <a:xfrm>
                <a:off x="987" y="2468"/>
                <a:ext cx="91" cy="131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85" name="Group 419"/>
            <p:cNvGrpSpPr>
              <a:grpSpLocks/>
            </p:cNvGrpSpPr>
            <p:nvPr/>
          </p:nvGrpSpPr>
          <p:grpSpPr bwMode="auto">
            <a:xfrm>
              <a:off x="1094" y="2456"/>
              <a:ext cx="35" cy="38"/>
              <a:chOff x="1094" y="2456"/>
              <a:chExt cx="35" cy="38"/>
            </a:xfrm>
          </p:grpSpPr>
          <p:sp>
            <p:nvSpPr>
              <p:cNvPr id="18663" name="Oval 420"/>
              <p:cNvSpPr>
                <a:spLocks noChangeArrowheads="1"/>
              </p:cNvSpPr>
              <p:nvPr/>
            </p:nvSpPr>
            <p:spPr bwMode="auto">
              <a:xfrm>
                <a:off x="1094" y="2457"/>
                <a:ext cx="35" cy="37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64" name="Oval 421"/>
              <p:cNvSpPr>
                <a:spLocks noChangeArrowheads="1"/>
              </p:cNvSpPr>
              <p:nvPr/>
            </p:nvSpPr>
            <p:spPr bwMode="auto">
              <a:xfrm>
                <a:off x="1109" y="2456"/>
                <a:ext cx="20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65" name="Oval 422"/>
              <p:cNvSpPr>
                <a:spLocks noChangeArrowheads="1"/>
              </p:cNvSpPr>
              <p:nvPr/>
            </p:nvSpPr>
            <p:spPr bwMode="auto">
              <a:xfrm>
                <a:off x="1105" y="2456"/>
                <a:ext cx="21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86" name="Group 423"/>
            <p:cNvGrpSpPr>
              <a:grpSpLocks/>
            </p:cNvGrpSpPr>
            <p:nvPr/>
          </p:nvGrpSpPr>
          <p:grpSpPr bwMode="auto">
            <a:xfrm>
              <a:off x="1000" y="2408"/>
              <a:ext cx="69" cy="39"/>
              <a:chOff x="1000" y="2408"/>
              <a:chExt cx="69" cy="39"/>
            </a:xfrm>
          </p:grpSpPr>
          <p:sp>
            <p:nvSpPr>
              <p:cNvPr id="18661" name="Freeform 424"/>
              <p:cNvSpPr>
                <a:spLocks/>
              </p:cNvSpPr>
              <p:nvPr/>
            </p:nvSpPr>
            <p:spPr bwMode="auto">
              <a:xfrm>
                <a:off x="1000" y="2408"/>
                <a:ext cx="69" cy="35"/>
              </a:xfrm>
              <a:custGeom>
                <a:avLst/>
                <a:gdLst>
                  <a:gd name="T0" fmla="*/ 0 w 69"/>
                  <a:gd name="T1" fmla="*/ 24 h 35"/>
                  <a:gd name="T2" fmla="*/ 3 w 69"/>
                  <a:gd name="T3" fmla="*/ 19 h 35"/>
                  <a:gd name="T4" fmla="*/ 6 w 69"/>
                  <a:gd name="T5" fmla="*/ 18 h 35"/>
                  <a:gd name="T6" fmla="*/ 8 w 69"/>
                  <a:gd name="T7" fmla="*/ 17 h 35"/>
                  <a:gd name="T8" fmla="*/ 12 w 69"/>
                  <a:gd name="T9" fmla="*/ 17 h 35"/>
                  <a:gd name="T10" fmla="*/ 15 w 69"/>
                  <a:gd name="T11" fmla="*/ 17 h 35"/>
                  <a:gd name="T12" fmla="*/ 18 w 69"/>
                  <a:gd name="T13" fmla="*/ 17 h 35"/>
                  <a:gd name="T14" fmla="*/ 20 w 69"/>
                  <a:gd name="T15" fmla="*/ 19 h 35"/>
                  <a:gd name="T16" fmla="*/ 23 w 69"/>
                  <a:gd name="T17" fmla="*/ 24 h 35"/>
                  <a:gd name="T18" fmla="*/ 26 w 69"/>
                  <a:gd name="T19" fmla="*/ 26 h 35"/>
                  <a:gd name="T20" fmla="*/ 29 w 69"/>
                  <a:gd name="T21" fmla="*/ 31 h 35"/>
                  <a:gd name="T22" fmla="*/ 34 w 69"/>
                  <a:gd name="T23" fmla="*/ 31 h 35"/>
                  <a:gd name="T24" fmla="*/ 36 w 69"/>
                  <a:gd name="T25" fmla="*/ 34 h 35"/>
                  <a:gd name="T26" fmla="*/ 40 w 69"/>
                  <a:gd name="T27" fmla="*/ 34 h 35"/>
                  <a:gd name="T28" fmla="*/ 44 w 69"/>
                  <a:gd name="T29" fmla="*/ 34 h 35"/>
                  <a:gd name="T30" fmla="*/ 51 w 69"/>
                  <a:gd name="T31" fmla="*/ 34 h 35"/>
                  <a:gd name="T32" fmla="*/ 54 w 69"/>
                  <a:gd name="T33" fmla="*/ 34 h 35"/>
                  <a:gd name="T34" fmla="*/ 59 w 69"/>
                  <a:gd name="T35" fmla="*/ 32 h 35"/>
                  <a:gd name="T36" fmla="*/ 63 w 69"/>
                  <a:gd name="T37" fmla="*/ 31 h 35"/>
                  <a:gd name="T38" fmla="*/ 65 w 69"/>
                  <a:gd name="T39" fmla="*/ 31 h 35"/>
                  <a:gd name="T40" fmla="*/ 68 w 69"/>
                  <a:gd name="T41" fmla="*/ 31 h 35"/>
                  <a:gd name="T42" fmla="*/ 65 w 69"/>
                  <a:gd name="T43" fmla="*/ 19 h 35"/>
                  <a:gd name="T44" fmla="*/ 64 w 69"/>
                  <a:gd name="T45" fmla="*/ 15 h 35"/>
                  <a:gd name="T46" fmla="*/ 63 w 69"/>
                  <a:gd name="T47" fmla="*/ 11 h 35"/>
                  <a:gd name="T48" fmla="*/ 61 w 69"/>
                  <a:gd name="T49" fmla="*/ 8 h 35"/>
                  <a:gd name="T50" fmla="*/ 58 w 69"/>
                  <a:gd name="T51" fmla="*/ 5 h 35"/>
                  <a:gd name="T52" fmla="*/ 54 w 69"/>
                  <a:gd name="T53" fmla="*/ 2 h 35"/>
                  <a:gd name="T54" fmla="*/ 51 w 69"/>
                  <a:gd name="T55" fmla="*/ 1 h 35"/>
                  <a:gd name="T56" fmla="*/ 42 w 69"/>
                  <a:gd name="T57" fmla="*/ 0 h 35"/>
                  <a:gd name="T58" fmla="*/ 36 w 69"/>
                  <a:gd name="T59" fmla="*/ 0 h 35"/>
                  <a:gd name="T60" fmla="*/ 29 w 69"/>
                  <a:gd name="T61" fmla="*/ 1 h 35"/>
                  <a:gd name="T62" fmla="*/ 25 w 69"/>
                  <a:gd name="T63" fmla="*/ 2 h 35"/>
                  <a:gd name="T64" fmla="*/ 19 w 69"/>
                  <a:gd name="T65" fmla="*/ 4 h 35"/>
                  <a:gd name="T66" fmla="*/ 15 w 69"/>
                  <a:gd name="T67" fmla="*/ 7 h 35"/>
                  <a:gd name="T68" fmla="*/ 10 w 69"/>
                  <a:gd name="T69" fmla="*/ 9 h 35"/>
                  <a:gd name="T70" fmla="*/ 7 w 69"/>
                  <a:gd name="T71" fmla="*/ 12 h 35"/>
                  <a:gd name="T72" fmla="*/ 4 w 69"/>
                  <a:gd name="T73" fmla="*/ 17 h 35"/>
                  <a:gd name="T74" fmla="*/ 0 w 69"/>
                  <a:gd name="T75" fmla="*/ 24 h 3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9"/>
                  <a:gd name="T115" fmla="*/ 0 h 35"/>
                  <a:gd name="T116" fmla="*/ 69 w 69"/>
                  <a:gd name="T117" fmla="*/ 35 h 3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9" h="35">
                    <a:moveTo>
                      <a:pt x="0" y="24"/>
                    </a:moveTo>
                    <a:lnTo>
                      <a:pt x="3" y="19"/>
                    </a:lnTo>
                    <a:lnTo>
                      <a:pt x="6" y="18"/>
                    </a:lnTo>
                    <a:lnTo>
                      <a:pt x="8" y="17"/>
                    </a:lnTo>
                    <a:lnTo>
                      <a:pt x="12" y="17"/>
                    </a:lnTo>
                    <a:lnTo>
                      <a:pt x="15" y="17"/>
                    </a:lnTo>
                    <a:lnTo>
                      <a:pt x="18" y="17"/>
                    </a:lnTo>
                    <a:lnTo>
                      <a:pt x="20" y="19"/>
                    </a:lnTo>
                    <a:lnTo>
                      <a:pt x="23" y="24"/>
                    </a:lnTo>
                    <a:lnTo>
                      <a:pt x="26" y="26"/>
                    </a:lnTo>
                    <a:lnTo>
                      <a:pt x="29" y="31"/>
                    </a:lnTo>
                    <a:lnTo>
                      <a:pt x="34" y="31"/>
                    </a:lnTo>
                    <a:lnTo>
                      <a:pt x="36" y="34"/>
                    </a:lnTo>
                    <a:lnTo>
                      <a:pt x="40" y="34"/>
                    </a:lnTo>
                    <a:lnTo>
                      <a:pt x="44" y="34"/>
                    </a:lnTo>
                    <a:lnTo>
                      <a:pt x="51" y="34"/>
                    </a:lnTo>
                    <a:lnTo>
                      <a:pt x="54" y="34"/>
                    </a:lnTo>
                    <a:lnTo>
                      <a:pt x="59" y="32"/>
                    </a:lnTo>
                    <a:lnTo>
                      <a:pt x="63" y="31"/>
                    </a:lnTo>
                    <a:lnTo>
                      <a:pt x="65" y="31"/>
                    </a:lnTo>
                    <a:lnTo>
                      <a:pt x="68" y="31"/>
                    </a:lnTo>
                    <a:lnTo>
                      <a:pt x="65" y="19"/>
                    </a:lnTo>
                    <a:lnTo>
                      <a:pt x="64" y="15"/>
                    </a:lnTo>
                    <a:lnTo>
                      <a:pt x="63" y="11"/>
                    </a:lnTo>
                    <a:lnTo>
                      <a:pt x="61" y="8"/>
                    </a:lnTo>
                    <a:lnTo>
                      <a:pt x="58" y="5"/>
                    </a:lnTo>
                    <a:lnTo>
                      <a:pt x="54" y="2"/>
                    </a:lnTo>
                    <a:lnTo>
                      <a:pt x="51" y="1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0" y="9"/>
                    </a:lnTo>
                    <a:lnTo>
                      <a:pt x="7" y="12"/>
                    </a:lnTo>
                    <a:lnTo>
                      <a:pt x="4" y="17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62" name="Freeform 425"/>
              <p:cNvSpPr>
                <a:spLocks/>
              </p:cNvSpPr>
              <p:nvPr/>
            </p:nvSpPr>
            <p:spPr bwMode="auto">
              <a:xfrm>
                <a:off x="1000" y="2421"/>
                <a:ext cx="69" cy="26"/>
              </a:xfrm>
              <a:custGeom>
                <a:avLst/>
                <a:gdLst>
                  <a:gd name="T0" fmla="*/ 0 w 69"/>
                  <a:gd name="T1" fmla="*/ 14 h 26"/>
                  <a:gd name="T2" fmla="*/ 3 w 69"/>
                  <a:gd name="T3" fmla="*/ 10 h 26"/>
                  <a:gd name="T4" fmla="*/ 6 w 69"/>
                  <a:gd name="T5" fmla="*/ 9 h 26"/>
                  <a:gd name="T6" fmla="*/ 8 w 69"/>
                  <a:gd name="T7" fmla="*/ 7 h 26"/>
                  <a:gd name="T8" fmla="*/ 12 w 69"/>
                  <a:gd name="T9" fmla="*/ 7 h 26"/>
                  <a:gd name="T10" fmla="*/ 15 w 69"/>
                  <a:gd name="T11" fmla="*/ 7 h 26"/>
                  <a:gd name="T12" fmla="*/ 18 w 69"/>
                  <a:gd name="T13" fmla="*/ 7 h 26"/>
                  <a:gd name="T14" fmla="*/ 20 w 69"/>
                  <a:gd name="T15" fmla="*/ 10 h 26"/>
                  <a:gd name="T16" fmla="*/ 23 w 69"/>
                  <a:gd name="T17" fmla="*/ 14 h 26"/>
                  <a:gd name="T18" fmla="*/ 26 w 69"/>
                  <a:gd name="T19" fmla="*/ 17 h 26"/>
                  <a:gd name="T20" fmla="*/ 27 w 69"/>
                  <a:gd name="T21" fmla="*/ 21 h 26"/>
                  <a:gd name="T22" fmla="*/ 34 w 69"/>
                  <a:gd name="T23" fmla="*/ 21 h 26"/>
                  <a:gd name="T24" fmla="*/ 36 w 69"/>
                  <a:gd name="T25" fmla="*/ 25 h 26"/>
                  <a:gd name="T26" fmla="*/ 40 w 69"/>
                  <a:gd name="T27" fmla="*/ 25 h 26"/>
                  <a:gd name="T28" fmla="*/ 44 w 69"/>
                  <a:gd name="T29" fmla="*/ 25 h 26"/>
                  <a:gd name="T30" fmla="*/ 51 w 69"/>
                  <a:gd name="T31" fmla="*/ 25 h 26"/>
                  <a:gd name="T32" fmla="*/ 54 w 69"/>
                  <a:gd name="T33" fmla="*/ 25 h 26"/>
                  <a:gd name="T34" fmla="*/ 59 w 69"/>
                  <a:gd name="T35" fmla="*/ 23 h 26"/>
                  <a:gd name="T36" fmla="*/ 63 w 69"/>
                  <a:gd name="T37" fmla="*/ 21 h 26"/>
                  <a:gd name="T38" fmla="*/ 65 w 69"/>
                  <a:gd name="T39" fmla="*/ 21 h 26"/>
                  <a:gd name="T40" fmla="*/ 68 w 69"/>
                  <a:gd name="T41" fmla="*/ 21 h 26"/>
                  <a:gd name="T42" fmla="*/ 65 w 69"/>
                  <a:gd name="T43" fmla="*/ 18 h 26"/>
                  <a:gd name="T44" fmla="*/ 63 w 69"/>
                  <a:gd name="T45" fmla="*/ 17 h 26"/>
                  <a:gd name="T46" fmla="*/ 61 w 69"/>
                  <a:gd name="T47" fmla="*/ 14 h 26"/>
                  <a:gd name="T48" fmla="*/ 57 w 69"/>
                  <a:gd name="T49" fmla="*/ 10 h 26"/>
                  <a:gd name="T50" fmla="*/ 53 w 69"/>
                  <a:gd name="T51" fmla="*/ 7 h 26"/>
                  <a:gd name="T52" fmla="*/ 48 w 69"/>
                  <a:gd name="T53" fmla="*/ 4 h 26"/>
                  <a:gd name="T54" fmla="*/ 43 w 69"/>
                  <a:gd name="T55" fmla="*/ 3 h 26"/>
                  <a:gd name="T56" fmla="*/ 40 w 69"/>
                  <a:gd name="T57" fmla="*/ 3 h 26"/>
                  <a:gd name="T58" fmla="*/ 34 w 69"/>
                  <a:gd name="T59" fmla="*/ 1 h 26"/>
                  <a:gd name="T60" fmla="*/ 27 w 69"/>
                  <a:gd name="T61" fmla="*/ 1 h 26"/>
                  <a:gd name="T62" fmla="*/ 21 w 69"/>
                  <a:gd name="T63" fmla="*/ 0 h 26"/>
                  <a:gd name="T64" fmla="*/ 17 w 69"/>
                  <a:gd name="T65" fmla="*/ 1 h 26"/>
                  <a:gd name="T66" fmla="*/ 12 w 69"/>
                  <a:gd name="T67" fmla="*/ 3 h 26"/>
                  <a:gd name="T68" fmla="*/ 8 w 69"/>
                  <a:gd name="T69" fmla="*/ 6 h 26"/>
                  <a:gd name="T70" fmla="*/ 4 w 69"/>
                  <a:gd name="T71" fmla="*/ 7 h 26"/>
                  <a:gd name="T72" fmla="*/ 0 w 69"/>
                  <a:gd name="T73" fmla="*/ 14 h 2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9"/>
                  <a:gd name="T112" fmla="*/ 0 h 26"/>
                  <a:gd name="T113" fmla="*/ 69 w 69"/>
                  <a:gd name="T114" fmla="*/ 26 h 2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9" h="26">
                    <a:moveTo>
                      <a:pt x="0" y="14"/>
                    </a:moveTo>
                    <a:lnTo>
                      <a:pt x="3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2" y="7"/>
                    </a:lnTo>
                    <a:lnTo>
                      <a:pt x="15" y="7"/>
                    </a:lnTo>
                    <a:lnTo>
                      <a:pt x="18" y="7"/>
                    </a:lnTo>
                    <a:lnTo>
                      <a:pt x="20" y="10"/>
                    </a:lnTo>
                    <a:lnTo>
                      <a:pt x="23" y="14"/>
                    </a:lnTo>
                    <a:lnTo>
                      <a:pt x="26" y="17"/>
                    </a:lnTo>
                    <a:lnTo>
                      <a:pt x="27" y="21"/>
                    </a:lnTo>
                    <a:lnTo>
                      <a:pt x="34" y="21"/>
                    </a:lnTo>
                    <a:lnTo>
                      <a:pt x="36" y="25"/>
                    </a:lnTo>
                    <a:lnTo>
                      <a:pt x="40" y="25"/>
                    </a:lnTo>
                    <a:lnTo>
                      <a:pt x="44" y="25"/>
                    </a:lnTo>
                    <a:lnTo>
                      <a:pt x="51" y="25"/>
                    </a:lnTo>
                    <a:lnTo>
                      <a:pt x="54" y="25"/>
                    </a:lnTo>
                    <a:lnTo>
                      <a:pt x="59" y="23"/>
                    </a:lnTo>
                    <a:lnTo>
                      <a:pt x="63" y="21"/>
                    </a:lnTo>
                    <a:lnTo>
                      <a:pt x="65" y="21"/>
                    </a:lnTo>
                    <a:lnTo>
                      <a:pt x="68" y="21"/>
                    </a:lnTo>
                    <a:lnTo>
                      <a:pt x="65" y="18"/>
                    </a:lnTo>
                    <a:lnTo>
                      <a:pt x="63" y="17"/>
                    </a:lnTo>
                    <a:lnTo>
                      <a:pt x="61" y="14"/>
                    </a:lnTo>
                    <a:lnTo>
                      <a:pt x="57" y="10"/>
                    </a:lnTo>
                    <a:lnTo>
                      <a:pt x="53" y="7"/>
                    </a:lnTo>
                    <a:lnTo>
                      <a:pt x="48" y="4"/>
                    </a:lnTo>
                    <a:lnTo>
                      <a:pt x="43" y="3"/>
                    </a:lnTo>
                    <a:lnTo>
                      <a:pt x="40" y="3"/>
                    </a:lnTo>
                    <a:lnTo>
                      <a:pt x="34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4" y="7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87" name="Group 426"/>
            <p:cNvGrpSpPr>
              <a:grpSpLocks/>
            </p:cNvGrpSpPr>
            <p:nvPr/>
          </p:nvGrpSpPr>
          <p:grpSpPr bwMode="auto">
            <a:xfrm>
              <a:off x="974" y="2450"/>
              <a:ext cx="186" cy="189"/>
              <a:chOff x="974" y="2450"/>
              <a:chExt cx="186" cy="189"/>
            </a:xfrm>
          </p:grpSpPr>
          <p:sp>
            <p:nvSpPr>
              <p:cNvPr id="18659" name="Freeform 427"/>
              <p:cNvSpPr>
                <a:spLocks/>
              </p:cNvSpPr>
              <p:nvPr/>
            </p:nvSpPr>
            <p:spPr bwMode="auto">
              <a:xfrm>
                <a:off x="1043" y="2612"/>
                <a:ext cx="40" cy="27"/>
              </a:xfrm>
              <a:custGeom>
                <a:avLst/>
                <a:gdLst>
                  <a:gd name="T0" fmla="*/ 17 w 40"/>
                  <a:gd name="T1" fmla="*/ 0 h 27"/>
                  <a:gd name="T2" fmla="*/ 15 w 40"/>
                  <a:gd name="T3" fmla="*/ 10 h 27"/>
                  <a:gd name="T4" fmla="*/ 15 w 40"/>
                  <a:gd name="T5" fmla="*/ 12 h 27"/>
                  <a:gd name="T6" fmla="*/ 14 w 40"/>
                  <a:gd name="T7" fmla="*/ 16 h 27"/>
                  <a:gd name="T8" fmla="*/ 13 w 40"/>
                  <a:gd name="T9" fmla="*/ 18 h 27"/>
                  <a:gd name="T10" fmla="*/ 10 w 40"/>
                  <a:gd name="T11" fmla="*/ 20 h 27"/>
                  <a:gd name="T12" fmla="*/ 9 w 40"/>
                  <a:gd name="T13" fmla="*/ 20 h 27"/>
                  <a:gd name="T14" fmla="*/ 6 w 40"/>
                  <a:gd name="T15" fmla="*/ 20 h 27"/>
                  <a:gd name="T16" fmla="*/ 3 w 40"/>
                  <a:gd name="T17" fmla="*/ 22 h 27"/>
                  <a:gd name="T18" fmla="*/ 0 w 40"/>
                  <a:gd name="T19" fmla="*/ 24 h 27"/>
                  <a:gd name="T20" fmla="*/ 4 w 40"/>
                  <a:gd name="T21" fmla="*/ 24 h 27"/>
                  <a:gd name="T22" fmla="*/ 8 w 40"/>
                  <a:gd name="T23" fmla="*/ 24 h 27"/>
                  <a:gd name="T24" fmla="*/ 14 w 40"/>
                  <a:gd name="T25" fmla="*/ 24 h 27"/>
                  <a:gd name="T26" fmla="*/ 19 w 40"/>
                  <a:gd name="T27" fmla="*/ 24 h 27"/>
                  <a:gd name="T28" fmla="*/ 23 w 40"/>
                  <a:gd name="T29" fmla="*/ 24 h 27"/>
                  <a:gd name="T30" fmla="*/ 29 w 40"/>
                  <a:gd name="T31" fmla="*/ 26 h 27"/>
                  <a:gd name="T32" fmla="*/ 35 w 40"/>
                  <a:gd name="T33" fmla="*/ 24 h 27"/>
                  <a:gd name="T34" fmla="*/ 39 w 40"/>
                  <a:gd name="T35" fmla="*/ 24 h 27"/>
                  <a:gd name="T36" fmla="*/ 30 w 40"/>
                  <a:gd name="T37" fmla="*/ 22 h 27"/>
                  <a:gd name="T38" fmla="*/ 26 w 40"/>
                  <a:gd name="T39" fmla="*/ 20 h 27"/>
                  <a:gd name="T40" fmla="*/ 24 w 40"/>
                  <a:gd name="T41" fmla="*/ 20 h 27"/>
                  <a:gd name="T42" fmla="*/ 23 w 40"/>
                  <a:gd name="T43" fmla="*/ 18 h 27"/>
                  <a:gd name="T44" fmla="*/ 20 w 40"/>
                  <a:gd name="T45" fmla="*/ 16 h 27"/>
                  <a:gd name="T46" fmla="*/ 20 w 40"/>
                  <a:gd name="T47" fmla="*/ 14 h 27"/>
                  <a:gd name="T48" fmla="*/ 19 w 40"/>
                  <a:gd name="T49" fmla="*/ 12 h 27"/>
                  <a:gd name="T50" fmla="*/ 18 w 40"/>
                  <a:gd name="T51" fmla="*/ 10 h 27"/>
                  <a:gd name="T52" fmla="*/ 17 w 40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0"/>
                  <a:gd name="T82" fmla="*/ 0 h 27"/>
                  <a:gd name="T83" fmla="*/ 40 w 40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0" h="27">
                    <a:moveTo>
                      <a:pt x="17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4" y="16"/>
                    </a:lnTo>
                    <a:lnTo>
                      <a:pt x="13" y="18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6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3" y="24"/>
                    </a:lnTo>
                    <a:lnTo>
                      <a:pt x="29" y="26"/>
                    </a:lnTo>
                    <a:lnTo>
                      <a:pt x="35" y="24"/>
                    </a:lnTo>
                    <a:lnTo>
                      <a:pt x="39" y="24"/>
                    </a:lnTo>
                    <a:lnTo>
                      <a:pt x="30" y="22"/>
                    </a:lnTo>
                    <a:lnTo>
                      <a:pt x="26" y="20"/>
                    </a:lnTo>
                    <a:lnTo>
                      <a:pt x="24" y="20"/>
                    </a:lnTo>
                    <a:lnTo>
                      <a:pt x="23" y="18"/>
                    </a:lnTo>
                    <a:lnTo>
                      <a:pt x="20" y="16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60" name="Freeform 428"/>
              <p:cNvSpPr>
                <a:spLocks/>
              </p:cNvSpPr>
              <p:nvPr/>
            </p:nvSpPr>
            <p:spPr bwMode="auto">
              <a:xfrm>
                <a:off x="974" y="2450"/>
                <a:ext cx="186" cy="189"/>
              </a:xfrm>
              <a:custGeom>
                <a:avLst/>
                <a:gdLst>
                  <a:gd name="T0" fmla="*/ 99 w 186"/>
                  <a:gd name="T1" fmla="*/ 18 h 189"/>
                  <a:gd name="T2" fmla="*/ 108 w 186"/>
                  <a:gd name="T3" fmla="*/ 14 h 189"/>
                  <a:gd name="T4" fmla="*/ 114 w 186"/>
                  <a:gd name="T5" fmla="*/ 8 h 189"/>
                  <a:gd name="T6" fmla="*/ 122 w 186"/>
                  <a:gd name="T7" fmla="*/ 2 h 189"/>
                  <a:gd name="T8" fmla="*/ 129 w 186"/>
                  <a:gd name="T9" fmla="*/ 1 h 189"/>
                  <a:gd name="T10" fmla="*/ 137 w 186"/>
                  <a:gd name="T11" fmla="*/ 0 h 189"/>
                  <a:gd name="T12" fmla="*/ 147 w 186"/>
                  <a:gd name="T13" fmla="*/ 1 h 189"/>
                  <a:gd name="T14" fmla="*/ 155 w 186"/>
                  <a:gd name="T15" fmla="*/ 5 h 189"/>
                  <a:gd name="T16" fmla="*/ 164 w 186"/>
                  <a:gd name="T17" fmla="*/ 10 h 189"/>
                  <a:gd name="T18" fmla="*/ 170 w 186"/>
                  <a:gd name="T19" fmla="*/ 17 h 189"/>
                  <a:gd name="T20" fmla="*/ 176 w 186"/>
                  <a:gd name="T21" fmla="*/ 25 h 189"/>
                  <a:gd name="T22" fmla="*/ 180 w 186"/>
                  <a:gd name="T23" fmla="*/ 36 h 189"/>
                  <a:gd name="T24" fmla="*/ 183 w 186"/>
                  <a:gd name="T25" fmla="*/ 45 h 189"/>
                  <a:gd name="T26" fmla="*/ 185 w 186"/>
                  <a:gd name="T27" fmla="*/ 57 h 189"/>
                  <a:gd name="T28" fmla="*/ 185 w 186"/>
                  <a:gd name="T29" fmla="*/ 69 h 189"/>
                  <a:gd name="T30" fmla="*/ 183 w 186"/>
                  <a:gd name="T31" fmla="*/ 84 h 189"/>
                  <a:gd name="T32" fmla="*/ 181 w 186"/>
                  <a:gd name="T33" fmla="*/ 95 h 189"/>
                  <a:gd name="T34" fmla="*/ 177 w 186"/>
                  <a:gd name="T35" fmla="*/ 106 h 189"/>
                  <a:gd name="T36" fmla="*/ 174 w 186"/>
                  <a:gd name="T37" fmla="*/ 116 h 189"/>
                  <a:gd name="T38" fmla="*/ 168 w 186"/>
                  <a:gd name="T39" fmla="*/ 128 h 189"/>
                  <a:gd name="T40" fmla="*/ 162 w 186"/>
                  <a:gd name="T41" fmla="*/ 138 h 189"/>
                  <a:gd name="T42" fmla="*/ 154 w 186"/>
                  <a:gd name="T43" fmla="*/ 147 h 189"/>
                  <a:gd name="T44" fmla="*/ 146 w 186"/>
                  <a:gd name="T45" fmla="*/ 159 h 189"/>
                  <a:gd name="T46" fmla="*/ 136 w 186"/>
                  <a:gd name="T47" fmla="*/ 171 h 189"/>
                  <a:gd name="T48" fmla="*/ 120 w 186"/>
                  <a:gd name="T49" fmla="*/ 183 h 189"/>
                  <a:gd name="T50" fmla="*/ 105 w 186"/>
                  <a:gd name="T51" fmla="*/ 188 h 189"/>
                  <a:gd name="T52" fmla="*/ 94 w 186"/>
                  <a:gd name="T53" fmla="*/ 188 h 189"/>
                  <a:gd name="T54" fmla="*/ 85 w 186"/>
                  <a:gd name="T55" fmla="*/ 185 h 189"/>
                  <a:gd name="T56" fmla="*/ 74 w 186"/>
                  <a:gd name="T57" fmla="*/ 186 h 189"/>
                  <a:gd name="T58" fmla="*/ 64 w 186"/>
                  <a:gd name="T59" fmla="*/ 185 h 189"/>
                  <a:gd name="T60" fmla="*/ 55 w 186"/>
                  <a:gd name="T61" fmla="*/ 181 h 189"/>
                  <a:gd name="T62" fmla="*/ 38 w 186"/>
                  <a:gd name="T63" fmla="*/ 157 h 189"/>
                  <a:gd name="T64" fmla="*/ 29 w 186"/>
                  <a:gd name="T65" fmla="*/ 145 h 189"/>
                  <a:gd name="T66" fmla="*/ 22 w 186"/>
                  <a:gd name="T67" fmla="*/ 134 h 189"/>
                  <a:gd name="T68" fmla="*/ 15 w 186"/>
                  <a:gd name="T69" fmla="*/ 123 h 189"/>
                  <a:gd name="T70" fmla="*/ 9 w 186"/>
                  <a:gd name="T71" fmla="*/ 112 h 189"/>
                  <a:gd name="T72" fmla="*/ 4 w 186"/>
                  <a:gd name="T73" fmla="*/ 100 h 189"/>
                  <a:gd name="T74" fmla="*/ 2 w 186"/>
                  <a:gd name="T75" fmla="*/ 89 h 189"/>
                  <a:gd name="T76" fmla="*/ 1 w 186"/>
                  <a:gd name="T77" fmla="*/ 79 h 189"/>
                  <a:gd name="T78" fmla="*/ 1 w 186"/>
                  <a:gd name="T79" fmla="*/ 67 h 189"/>
                  <a:gd name="T80" fmla="*/ 2 w 186"/>
                  <a:gd name="T81" fmla="*/ 55 h 189"/>
                  <a:gd name="T82" fmla="*/ 4 w 186"/>
                  <a:gd name="T83" fmla="*/ 42 h 189"/>
                  <a:gd name="T84" fmla="*/ 8 w 186"/>
                  <a:gd name="T85" fmla="*/ 32 h 189"/>
                  <a:gd name="T86" fmla="*/ 14 w 186"/>
                  <a:gd name="T87" fmla="*/ 24 h 189"/>
                  <a:gd name="T88" fmla="*/ 21 w 186"/>
                  <a:gd name="T89" fmla="*/ 14 h 189"/>
                  <a:gd name="T90" fmla="*/ 31 w 186"/>
                  <a:gd name="T91" fmla="*/ 8 h 189"/>
                  <a:gd name="T92" fmla="*/ 42 w 186"/>
                  <a:gd name="T93" fmla="*/ 2 h 189"/>
                  <a:gd name="T94" fmla="*/ 50 w 186"/>
                  <a:gd name="T95" fmla="*/ 0 h 189"/>
                  <a:gd name="T96" fmla="*/ 60 w 186"/>
                  <a:gd name="T97" fmla="*/ 1 h 189"/>
                  <a:gd name="T98" fmla="*/ 68 w 186"/>
                  <a:gd name="T99" fmla="*/ 4 h 189"/>
                  <a:gd name="T100" fmla="*/ 74 w 186"/>
                  <a:gd name="T101" fmla="*/ 8 h 189"/>
                  <a:gd name="T102" fmla="*/ 82 w 186"/>
                  <a:gd name="T103" fmla="*/ 14 h 189"/>
                  <a:gd name="T104" fmla="*/ 88 w 186"/>
                  <a:gd name="T105" fmla="*/ 18 h 18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9"/>
                  <a:gd name="T161" fmla="*/ 186 w 186"/>
                  <a:gd name="T162" fmla="*/ 189 h 18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9">
                    <a:moveTo>
                      <a:pt x="94" y="20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8"/>
                    </a:lnTo>
                    <a:lnTo>
                      <a:pt x="118" y="4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6"/>
                    </a:lnTo>
                    <a:lnTo>
                      <a:pt x="181" y="40"/>
                    </a:lnTo>
                    <a:lnTo>
                      <a:pt x="183" y="45"/>
                    </a:lnTo>
                    <a:lnTo>
                      <a:pt x="183" y="51"/>
                    </a:lnTo>
                    <a:lnTo>
                      <a:pt x="185" y="57"/>
                    </a:lnTo>
                    <a:lnTo>
                      <a:pt x="185" y="61"/>
                    </a:lnTo>
                    <a:lnTo>
                      <a:pt x="185" y="69"/>
                    </a:lnTo>
                    <a:lnTo>
                      <a:pt x="183" y="77"/>
                    </a:lnTo>
                    <a:lnTo>
                      <a:pt x="183" y="84"/>
                    </a:lnTo>
                    <a:lnTo>
                      <a:pt x="182" y="91"/>
                    </a:lnTo>
                    <a:lnTo>
                      <a:pt x="181" y="95"/>
                    </a:lnTo>
                    <a:lnTo>
                      <a:pt x="180" y="100"/>
                    </a:lnTo>
                    <a:lnTo>
                      <a:pt x="177" y="106"/>
                    </a:lnTo>
                    <a:lnTo>
                      <a:pt x="176" y="111"/>
                    </a:lnTo>
                    <a:lnTo>
                      <a:pt x="174" y="116"/>
                    </a:lnTo>
                    <a:lnTo>
                      <a:pt x="171" y="123"/>
                    </a:lnTo>
                    <a:lnTo>
                      <a:pt x="168" y="128"/>
                    </a:lnTo>
                    <a:lnTo>
                      <a:pt x="165" y="134"/>
                    </a:lnTo>
                    <a:lnTo>
                      <a:pt x="162" y="138"/>
                    </a:lnTo>
                    <a:lnTo>
                      <a:pt x="159" y="142"/>
                    </a:lnTo>
                    <a:lnTo>
                      <a:pt x="154" y="147"/>
                    </a:lnTo>
                    <a:lnTo>
                      <a:pt x="151" y="154"/>
                    </a:lnTo>
                    <a:lnTo>
                      <a:pt x="146" y="159"/>
                    </a:lnTo>
                    <a:lnTo>
                      <a:pt x="142" y="165"/>
                    </a:lnTo>
                    <a:lnTo>
                      <a:pt x="136" y="171"/>
                    </a:lnTo>
                    <a:lnTo>
                      <a:pt x="130" y="178"/>
                    </a:lnTo>
                    <a:lnTo>
                      <a:pt x="120" y="183"/>
                    </a:lnTo>
                    <a:lnTo>
                      <a:pt x="112" y="188"/>
                    </a:lnTo>
                    <a:lnTo>
                      <a:pt x="105" y="188"/>
                    </a:lnTo>
                    <a:lnTo>
                      <a:pt x="100" y="188"/>
                    </a:lnTo>
                    <a:lnTo>
                      <a:pt x="94" y="188"/>
                    </a:lnTo>
                    <a:lnTo>
                      <a:pt x="90" y="186"/>
                    </a:lnTo>
                    <a:lnTo>
                      <a:pt x="85" y="185"/>
                    </a:lnTo>
                    <a:lnTo>
                      <a:pt x="81" y="185"/>
                    </a:lnTo>
                    <a:lnTo>
                      <a:pt x="74" y="186"/>
                    </a:lnTo>
                    <a:lnTo>
                      <a:pt x="68" y="186"/>
                    </a:lnTo>
                    <a:lnTo>
                      <a:pt x="64" y="185"/>
                    </a:lnTo>
                    <a:lnTo>
                      <a:pt x="59" y="182"/>
                    </a:lnTo>
                    <a:lnTo>
                      <a:pt x="55" y="181"/>
                    </a:lnTo>
                    <a:lnTo>
                      <a:pt x="49" y="174"/>
                    </a:lnTo>
                    <a:lnTo>
                      <a:pt x="38" y="157"/>
                    </a:lnTo>
                    <a:lnTo>
                      <a:pt x="33" y="150"/>
                    </a:lnTo>
                    <a:lnTo>
                      <a:pt x="29" y="145"/>
                    </a:lnTo>
                    <a:lnTo>
                      <a:pt x="25" y="139"/>
                    </a:lnTo>
                    <a:lnTo>
                      <a:pt x="22" y="134"/>
                    </a:lnTo>
                    <a:lnTo>
                      <a:pt x="19" y="130"/>
                    </a:lnTo>
                    <a:lnTo>
                      <a:pt x="15" y="123"/>
                    </a:lnTo>
                    <a:lnTo>
                      <a:pt x="12" y="118"/>
                    </a:lnTo>
                    <a:lnTo>
                      <a:pt x="9" y="112"/>
                    </a:lnTo>
                    <a:lnTo>
                      <a:pt x="8" y="107"/>
                    </a:lnTo>
                    <a:lnTo>
                      <a:pt x="4" y="100"/>
                    </a:lnTo>
                    <a:lnTo>
                      <a:pt x="3" y="94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9"/>
                    </a:lnTo>
                    <a:lnTo>
                      <a:pt x="0" y="73"/>
                    </a:lnTo>
                    <a:lnTo>
                      <a:pt x="1" y="67"/>
                    </a:lnTo>
                    <a:lnTo>
                      <a:pt x="1" y="61"/>
                    </a:lnTo>
                    <a:lnTo>
                      <a:pt x="2" y="55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4"/>
                    </a:lnTo>
                    <a:lnTo>
                      <a:pt x="72" y="5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88" name="Group 429"/>
            <p:cNvGrpSpPr>
              <a:grpSpLocks/>
            </p:cNvGrpSpPr>
            <p:nvPr/>
          </p:nvGrpSpPr>
          <p:grpSpPr bwMode="auto">
            <a:xfrm>
              <a:off x="1043" y="2439"/>
              <a:ext cx="56" cy="54"/>
              <a:chOff x="1043" y="2439"/>
              <a:chExt cx="56" cy="54"/>
            </a:xfrm>
          </p:grpSpPr>
          <p:sp>
            <p:nvSpPr>
              <p:cNvPr id="18654" name="Freeform 430"/>
              <p:cNvSpPr>
                <a:spLocks/>
              </p:cNvSpPr>
              <p:nvPr/>
            </p:nvSpPr>
            <p:spPr bwMode="auto">
              <a:xfrm>
                <a:off x="1052" y="2468"/>
                <a:ext cx="25" cy="25"/>
              </a:xfrm>
              <a:custGeom>
                <a:avLst/>
                <a:gdLst>
                  <a:gd name="T0" fmla="*/ 13 w 25"/>
                  <a:gd name="T1" fmla="*/ 0 h 25"/>
                  <a:gd name="T2" fmla="*/ 17 w 25"/>
                  <a:gd name="T3" fmla="*/ 0 h 25"/>
                  <a:gd name="T4" fmla="*/ 20 w 25"/>
                  <a:gd name="T5" fmla="*/ 0 h 25"/>
                  <a:gd name="T6" fmla="*/ 24 w 25"/>
                  <a:gd name="T7" fmla="*/ 0 h 25"/>
                  <a:gd name="T8" fmla="*/ 17 w 25"/>
                  <a:gd name="T9" fmla="*/ 24 h 25"/>
                  <a:gd name="T10" fmla="*/ 15 w 25"/>
                  <a:gd name="T11" fmla="*/ 24 h 25"/>
                  <a:gd name="T12" fmla="*/ 11 w 25"/>
                  <a:gd name="T13" fmla="*/ 24 h 25"/>
                  <a:gd name="T14" fmla="*/ 8 w 25"/>
                  <a:gd name="T15" fmla="*/ 24 h 25"/>
                  <a:gd name="T16" fmla="*/ 5 w 25"/>
                  <a:gd name="T17" fmla="*/ 24 h 25"/>
                  <a:gd name="T18" fmla="*/ 2 w 25"/>
                  <a:gd name="T19" fmla="*/ 0 h 25"/>
                  <a:gd name="T20" fmla="*/ 0 w 25"/>
                  <a:gd name="T21" fmla="*/ 0 h 25"/>
                  <a:gd name="T22" fmla="*/ 5 w 25"/>
                  <a:gd name="T23" fmla="*/ 0 h 25"/>
                  <a:gd name="T24" fmla="*/ 7 w 25"/>
                  <a:gd name="T25" fmla="*/ 24 h 25"/>
                  <a:gd name="T26" fmla="*/ 11 w 25"/>
                  <a:gd name="T27" fmla="*/ 0 h 25"/>
                  <a:gd name="T28" fmla="*/ 13 w 25"/>
                  <a:gd name="T29" fmla="*/ 0 h 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5"/>
                  <a:gd name="T46" fmla="*/ 0 h 25"/>
                  <a:gd name="T47" fmla="*/ 25 w 25"/>
                  <a:gd name="T48" fmla="*/ 25 h 2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5" h="25">
                    <a:moveTo>
                      <a:pt x="13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17" y="24"/>
                    </a:lnTo>
                    <a:lnTo>
                      <a:pt x="15" y="24"/>
                    </a:lnTo>
                    <a:lnTo>
                      <a:pt x="11" y="24"/>
                    </a:lnTo>
                    <a:lnTo>
                      <a:pt x="8" y="24"/>
                    </a:lnTo>
                    <a:lnTo>
                      <a:pt x="5" y="2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7" y="24"/>
                    </a:lnTo>
                    <a:lnTo>
                      <a:pt x="11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655" name="Group 431"/>
              <p:cNvGrpSpPr>
                <a:grpSpLocks/>
              </p:cNvGrpSpPr>
              <p:nvPr/>
            </p:nvGrpSpPr>
            <p:grpSpPr bwMode="auto">
              <a:xfrm>
                <a:off x="1062" y="2439"/>
                <a:ext cx="26" cy="31"/>
                <a:chOff x="1062" y="2439"/>
                <a:chExt cx="26" cy="31"/>
              </a:xfrm>
            </p:grpSpPr>
            <p:sp>
              <p:nvSpPr>
                <p:cNvPr id="18657" name="Freeform 432"/>
                <p:cNvSpPr>
                  <a:spLocks/>
                </p:cNvSpPr>
                <p:nvPr/>
              </p:nvSpPr>
              <p:spPr bwMode="auto">
                <a:xfrm>
                  <a:off x="1062" y="2439"/>
                  <a:ext cx="21" cy="31"/>
                </a:xfrm>
                <a:custGeom>
                  <a:avLst/>
                  <a:gdLst>
                    <a:gd name="T0" fmla="*/ 1 w 21"/>
                    <a:gd name="T1" fmla="*/ 28 h 31"/>
                    <a:gd name="T2" fmla="*/ 0 w 21"/>
                    <a:gd name="T3" fmla="*/ 25 h 31"/>
                    <a:gd name="T4" fmla="*/ 1 w 21"/>
                    <a:gd name="T5" fmla="*/ 20 h 31"/>
                    <a:gd name="T6" fmla="*/ 1 w 21"/>
                    <a:gd name="T7" fmla="*/ 15 h 31"/>
                    <a:gd name="T8" fmla="*/ 4 w 21"/>
                    <a:gd name="T9" fmla="*/ 11 h 31"/>
                    <a:gd name="T10" fmla="*/ 5 w 21"/>
                    <a:gd name="T11" fmla="*/ 7 h 31"/>
                    <a:gd name="T12" fmla="*/ 8 w 21"/>
                    <a:gd name="T13" fmla="*/ 3 h 31"/>
                    <a:gd name="T14" fmla="*/ 11 w 21"/>
                    <a:gd name="T15" fmla="*/ 0 h 31"/>
                    <a:gd name="T16" fmla="*/ 20 w 21"/>
                    <a:gd name="T17" fmla="*/ 3 h 31"/>
                    <a:gd name="T18" fmla="*/ 17 w 21"/>
                    <a:gd name="T19" fmla="*/ 7 h 31"/>
                    <a:gd name="T20" fmla="*/ 12 w 21"/>
                    <a:gd name="T21" fmla="*/ 11 h 31"/>
                    <a:gd name="T22" fmla="*/ 10 w 21"/>
                    <a:gd name="T23" fmla="*/ 15 h 31"/>
                    <a:gd name="T24" fmla="*/ 8 w 21"/>
                    <a:gd name="T25" fmla="*/ 20 h 31"/>
                    <a:gd name="T26" fmla="*/ 7 w 21"/>
                    <a:gd name="T27" fmla="*/ 25 h 31"/>
                    <a:gd name="T28" fmla="*/ 5 w 21"/>
                    <a:gd name="T29" fmla="*/ 30 h 31"/>
                    <a:gd name="T30" fmla="*/ 1 w 21"/>
                    <a:gd name="T31" fmla="*/ 28 h 3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31"/>
                    <a:gd name="T50" fmla="*/ 21 w 21"/>
                    <a:gd name="T51" fmla="*/ 31 h 31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31">
                      <a:moveTo>
                        <a:pt x="1" y="28"/>
                      </a:move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5" y="7"/>
                      </a:lnTo>
                      <a:lnTo>
                        <a:pt x="8" y="3"/>
                      </a:lnTo>
                      <a:lnTo>
                        <a:pt x="11" y="0"/>
                      </a:lnTo>
                      <a:lnTo>
                        <a:pt x="20" y="3"/>
                      </a:lnTo>
                      <a:lnTo>
                        <a:pt x="17" y="7"/>
                      </a:lnTo>
                      <a:lnTo>
                        <a:pt x="12" y="11"/>
                      </a:lnTo>
                      <a:lnTo>
                        <a:pt x="10" y="15"/>
                      </a:lnTo>
                      <a:lnTo>
                        <a:pt x="8" y="20"/>
                      </a:lnTo>
                      <a:lnTo>
                        <a:pt x="7" y="25"/>
                      </a:lnTo>
                      <a:lnTo>
                        <a:pt x="5" y="30"/>
                      </a:lnTo>
                      <a:lnTo>
                        <a:pt x="1" y="28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658" name="Freeform 433"/>
                <p:cNvSpPr>
                  <a:spLocks/>
                </p:cNvSpPr>
                <p:nvPr/>
              </p:nvSpPr>
              <p:spPr bwMode="auto">
                <a:xfrm>
                  <a:off x="1068" y="2442"/>
                  <a:ext cx="20" cy="27"/>
                </a:xfrm>
                <a:custGeom>
                  <a:avLst/>
                  <a:gdLst>
                    <a:gd name="T0" fmla="*/ 0 w 20"/>
                    <a:gd name="T1" fmla="*/ 26 h 27"/>
                    <a:gd name="T2" fmla="*/ 2 w 20"/>
                    <a:gd name="T3" fmla="*/ 23 h 27"/>
                    <a:gd name="T4" fmla="*/ 2 w 20"/>
                    <a:gd name="T5" fmla="*/ 18 h 27"/>
                    <a:gd name="T6" fmla="*/ 4 w 20"/>
                    <a:gd name="T7" fmla="*/ 13 h 27"/>
                    <a:gd name="T8" fmla="*/ 6 w 20"/>
                    <a:gd name="T9" fmla="*/ 9 h 27"/>
                    <a:gd name="T10" fmla="*/ 10 w 20"/>
                    <a:gd name="T11" fmla="*/ 5 h 27"/>
                    <a:gd name="T12" fmla="*/ 12 w 20"/>
                    <a:gd name="T13" fmla="*/ 2 h 27"/>
                    <a:gd name="T14" fmla="*/ 14 w 20"/>
                    <a:gd name="T15" fmla="*/ 0 h 27"/>
                    <a:gd name="T16" fmla="*/ 19 w 20"/>
                    <a:gd name="T17" fmla="*/ 1 h 27"/>
                    <a:gd name="T18" fmla="*/ 14 w 20"/>
                    <a:gd name="T19" fmla="*/ 3 h 27"/>
                    <a:gd name="T20" fmla="*/ 10 w 20"/>
                    <a:gd name="T21" fmla="*/ 7 h 27"/>
                    <a:gd name="T22" fmla="*/ 8 w 20"/>
                    <a:gd name="T23" fmla="*/ 11 h 27"/>
                    <a:gd name="T24" fmla="*/ 4 w 20"/>
                    <a:gd name="T25" fmla="*/ 16 h 27"/>
                    <a:gd name="T26" fmla="*/ 2 w 20"/>
                    <a:gd name="T27" fmla="*/ 20 h 27"/>
                    <a:gd name="T28" fmla="*/ 2 w 20"/>
                    <a:gd name="T29" fmla="*/ 26 h 27"/>
                    <a:gd name="T30" fmla="*/ 0 w 20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7"/>
                    <a:gd name="T50" fmla="*/ 20 w 20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10" y="7"/>
                      </a:lnTo>
                      <a:lnTo>
                        <a:pt x="8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656" name="Freeform 434"/>
              <p:cNvSpPr>
                <a:spLocks/>
              </p:cNvSpPr>
              <p:nvPr/>
            </p:nvSpPr>
            <p:spPr bwMode="auto">
              <a:xfrm>
                <a:off x="1043" y="2457"/>
                <a:ext cx="56" cy="27"/>
              </a:xfrm>
              <a:custGeom>
                <a:avLst/>
                <a:gdLst>
                  <a:gd name="T0" fmla="*/ 0 w 56"/>
                  <a:gd name="T1" fmla="*/ 3 h 27"/>
                  <a:gd name="T2" fmla="*/ 3 w 56"/>
                  <a:gd name="T3" fmla="*/ 5 h 27"/>
                  <a:gd name="T4" fmla="*/ 7 w 56"/>
                  <a:gd name="T5" fmla="*/ 8 h 27"/>
                  <a:gd name="T6" fmla="*/ 10 w 56"/>
                  <a:gd name="T7" fmla="*/ 15 h 27"/>
                  <a:gd name="T8" fmla="*/ 14 w 56"/>
                  <a:gd name="T9" fmla="*/ 20 h 27"/>
                  <a:gd name="T10" fmla="*/ 17 w 56"/>
                  <a:gd name="T11" fmla="*/ 22 h 27"/>
                  <a:gd name="T12" fmla="*/ 21 w 56"/>
                  <a:gd name="T13" fmla="*/ 24 h 27"/>
                  <a:gd name="T14" fmla="*/ 23 w 56"/>
                  <a:gd name="T15" fmla="*/ 26 h 27"/>
                  <a:gd name="T16" fmla="*/ 28 w 56"/>
                  <a:gd name="T17" fmla="*/ 24 h 27"/>
                  <a:gd name="T18" fmla="*/ 31 w 56"/>
                  <a:gd name="T19" fmla="*/ 22 h 27"/>
                  <a:gd name="T20" fmla="*/ 34 w 56"/>
                  <a:gd name="T21" fmla="*/ 20 h 27"/>
                  <a:gd name="T22" fmla="*/ 37 w 56"/>
                  <a:gd name="T23" fmla="*/ 19 h 27"/>
                  <a:gd name="T24" fmla="*/ 39 w 56"/>
                  <a:gd name="T25" fmla="*/ 15 h 27"/>
                  <a:gd name="T26" fmla="*/ 41 w 56"/>
                  <a:gd name="T27" fmla="*/ 10 h 27"/>
                  <a:gd name="T28" fmla="*/ 44 w 56"/>
                  <a:gd name="T29" fmla="*/ 6 h 27"/>
                  <a:gd name="T30" fmla="*/ 46 w 56"/>
                  <a:gd name="T31" fmla="*/ 5 h 27"/>
                  <a:gd name="T32" fmla="*/ 49 w 56"/>
                  <a:gd name="T33" fmla="*/ 1 h 27"/>
                  <a:gd name="T34" fmla="*/ 52 w 56"/>
                  <a:gd name="T35" fmla="*/ 1 h 27"/>
                  <a:gd name="T36" fmla="*/ 55 w 56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7"/>
                  <a:gd name="T59" fmla="*/ 56 w 56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7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5"/>
                    </a:lnTo>
                    <a:lnTo>
                      <a:pt x="14" y="20"/>
                    </a:lnTo>
                    <a:lnTo>
                      <a:pt x="17" y="22"/>
                    </a:lnTo>
                    <a:lnTo>
                      <a:pt x="21" y="24"/>
                    </a:lnTo>
                    <a:lnTo>
                      <a:pt x="23" y="26"/>
                    </a:lnTo>
                    <a:lnTo>
                      <a:pt x="28" y="24"/>
                    </a:lnTo>
                    <a:lnTo>
                      <a:pt x="31" y="22"/>
                    </a:lnTo>
                    <a:lnTo>
                      <a:pt x="34" y="20"/>
                    </a:lnTo>
                    <a:lnTo>
                      <a:pt x="37" y="19"/>
                    </a:lnTo>
                    <a:lnTo>
                      <a:pt x="39" y="15"/>
                    </a:lnTo>
                    <a:lnTo>
                      <a:pt x="41" y="10"/>
                    </a:lnTo>
                    <a:lnTo>
                      <a:pt x="44" y="6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89" name="Freeform 435"/>
            <p:cNvSpPr>
              <a:spLocks/>
            </p:cNvSpPr>
            <p:nvPr/>
          </p:nvSpPr>
          <p:spPr bwMode="auto">
            <a:xfrm>
              <a:off x="1802" y="2601"/>
              <a:ext cx="184" cy="191"/>
            </a:xfrm>
            <a:custGeom>
              <a:avLst/>
              <a:gdLst>
                <a:gd name="T0" fmla="*/ 98 w 184"/>
                <a:gd name="T1" fmla="*/ 19 h 191"/>
                <a:gd name="T2" fmla="*/ 107 w 184"/>
                <a:gd name="T3" fmla="*/ 14 h 191"/>
                <a:gd name="T4" fmla="*/ 113 w 184"/>
                <a:gd name="T5" fmla="*/ 7 h 191"/>
                <a:gd name="T6" fmla="*/ 120 w 184"/>
                <a:gd name="T7" fmla="*/ 2 h 191"/>
                <a:gd name="T8" fmla="*/ 127 w 184"/>
                <a:gd name="T9" fmla="*/ 1 h 191"/>
                <a:gd name="T10" fmla="*/ 136 w 184"/>
                <a:gd name="T11" fmla="*/ 1 h 191"/>
                <a:gd name="T12" fmla="*/ 145 w 184"/>
                <a:gd name="T13" fmla="*/ 2 h 191"/>
                <a:gd name="T14" fmla="*/ 154 w 184"/>
                <a:gd name="T15" fmla="*/ 5 h 191"/>
                <a:gd name="T16" fmla="*/ 162 w 184"/>
                <a:gd name="T17" fmla="*/ 10 h 191"/>
                <a:gd name="T18" fmla="*/ 168 w 184"/>
                <a:gd name="T19" fmla="*/ 17 h 191"/>
                <a:gd name="T20" fmla="*/ 174 w 184"/>
                <a:gd name="T21" fmla="*/ 26 h 191"/>
                <a:gd name="T22" fmla="*/ 179 w 184"/>
                <a:gd name="T23" fmla="*/ 35 h 191"/>
                <a:gd name="T24" fmla="*/ 181 w 184"/>
                <a:gd name="T25" fmla="*/ 45 h 191"/>
                <a:gd name="T26" fmla="*/ 183 w 184"/>
                <a:gd name="T27" fmla="*/ 57 h 191"/>
                <a:gd name="T28" fmla="*/ 183 w 184"/>
                <a:gd name="T29" fmla="*/ 69 h 191"/>
                <a:gd name="T30" fmla="*/ 181 w 184"/>
                <a:gd name="T31" fmla="*/ 83 h 191"/>
                <a:gd name="T32" fmla="*/ 179 w 184"/>
                <a:gd name="T33" fmla="*/ 96 h 191"/>
                <a:gd name="T34" fmla="*/ 175 w 184"/>
                <a:gd name="T35" fmla="*/ 107 h 191"/>
                <a:gd name="T36" fmla="*/ 172 w 184"/>
                <a:gd name="T37" fmla="*/ 118 h 191"/>
                <a:gd name="T38" fmla="*/ 167 w 184"/>
                <a:gd name="T39" fmla="*/ 130 h 191"/>
                <a:gd name="T40" fmla="*/ 161 w 184"/>
                <a:gd name="T41" fmla="*/ 139 h 191"/>
                <a:gd name="T42" fmla="*/ 154 w 184"/>
                <a:gd name="T43" fmla="*/ 148 h 191"/>
                <a:gd name="T44" fmla="*/ 144 w 184"/>
                <a:gd name="T45" fmla="*/ 162 h 191"/>
                <a:gd name="T46" fmla="*/ 134 w 184"/>
                <a:gd name="T47" fmla="*/ 174 h 191"/>
                <a:gd name="T48" fmla="*/ 119 w 184"/>
                <a:gd name="T49" fmla="*/ 184 h 191"/>
                <a:gd name="T50" fmla="*/ 103 w 184"/>
                <a:gd name="T51" fmla="*/ 190 h 191"/>
                <a:gd name="T52" fmla="*/ 93 w 184"/>
                <a:gd name="T53" fmla="*/ 188 h 191"/>
                <a:gd name="T54" fmla="*/ 84 w 184"/>
                <a:gd name="T55" fmla="*/ 186 h 191"/>
                <a:gd name="T56" fmla="*/ 73 w 184"/>
                <a:gd name="T57" fmla="*/ 187 h 191"/>
                <a:gd name="T58" fmla="*/ 63 w 184"/>
                <a:gd name="T59" fmla="*/ 186 h 191"/>
                <a:gd name="T60" fmla="*/ 55 w 184"/>
                <a:gd name="T61" fmla="*/ 182 h 191"/>
                <a:gd name="T62" fmla="*/ 37 w 184"/>
                <a:gd name="T63" fmla="*/ 158 h 191"/>
                <a:gd name="T64" fmla="*/ 27 w 184"/>
                <a:gd name="T65" fmla="*/ 146 h 191"/>
                <a:gd name="T66" fmla="*/ 21 w 184"/>
                <a:gd name="T67" fmla="*/ 136 h 191"/>
                <a:gd name="T68" fmla="*/ 14 w 184"/>
                <a:gd name="T69" fmla="*/ 126 h 191"/>
                <a:gd name="T70" fmla="*/ 8 w 184"/>
                <a:gd name="T71" fmla="*/ 114 h 191"/>
                <a:gd name="T72" fmla="*/ 4 w 184"/>
                <a:gd name="T73" fmla="*/ 103 h 191"/>
                <a:gd name="T74" fmla="*/ 1 w 184"/>
                <a:gd name="T75" fmla="*/ 90 h 191"/>
                <a:gd name="T76" fmla="*/ 0 w 184"/>
                <a:gd name="T77" fmla="*/ 78 h 191"/>
                <a:gd name="T78" fmla="*/ 0 w 184"/>
                <a:gd name="T79" fmla="*/ 66 h 191"/>
                <a:gd name="T80" fmla="*/ 1 w 184"/>
                <a:gd name="T81" fmla="*/ 54 h 191"/>
                <a:gd name="T82" fmla="*/ 3 w 184"/>
                <a:gd name="T83" fmla="*/ 42 h 191"/>
                <a:gd name="T84" fmla="*/ 7 w 184"/>
                <a:gd name="T85" fmla="*/ 33 h 191"/>
                <a:gd name="T86" fmla="*/ 13 w 184"/>
                <a:gd name="T87" fmla="*/ 23 h 191"/>
                <a:gd name="T88" fmla="*/ 20 w 184"/>
                <a:gd name="T89" fmla="*/ 15 h 191"/>
                <a:gd name="T90" fmla="*/ 30 w 184"/>
                <a:gd name="T91" fmla="*/ 7 h 191"/>
                <a:gd name="T92" fmla="*/ 40 w 184"/>
                <a:gd name="T93" fmla="*/ 2 h 191"/>
                <a:gd name="T94" fmla="*/ 49 w 184"/>
                <a:gd name="T95" fmla="*/ 1 h 191"/>
                <a:gd name="T96" fmla="*/ 60 w 184"/>
                <a:gd name="T97" fmla="*/ 1 h 191"/>
                <a:gd name="T98" fmla="*/ 67 w 184"/>
                <a:gd name="T99" fmla="*/ 3 h 191"/>
                <a:gd name="T100" fmla="*/ 74 w 184"/>
                <a:gd name="T101" fmla="*/ 7 h 191"/>
                <a:gd name="T102" fmla="*/ 80 w 184"/>
                <a:gd name="T103" fmla="*/ 14 h 191"/>
                <a:gd name="T104" fmla="*/ 87 w 184"/>
                <a:gd name="T105" fmla="*/ 19 h 19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"/>
                <a:gd name="T160" fmla="*/ 0 h 191"/>
                <a:gd name="T161" fmla="*/ 184 w 184"/>
                <a:gd name="T162" fmla="*/ 191 h 19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" h="191">
                  <a:moveTo>
                    <a:pt x="92" y="21"/>
                  </a:moveTo>
                  <a:lnTo>
                    <a:pt x="98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0" y="11"/>
                  </a:lnTo>
                  <a:lnTo>
                    <a:pt x="113" y="7"/>
                  </a:lnTo>
                  <a:lnTo>
                    <a:pt x="117" y="5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7" y="1"/>
                  </a:lnTo>
                  <a:lnTo>
                    <a:pt x="132" y="0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45" y="2"/>
                  </a:lnTo>
                  <a:lnTo>
                    <a:pt x="150" y="3"/>
                  </a:lnTo>
                  <a:lnTo>
                    <a:pt x="154" y="5"/>
                  </a:lnTo>
                  <a:lnTo>
                    <a:pt x="157" y="7"/>
                  </a:lnTo>
                  <a:lnTo>
                    <a:pt x="162" y="10"/>
                  </a:lnTo>
                  <a:lnTo>
                    <a:pt x="166" y="13"/>
                  </a:lnTo>
                  <a:lnTo>
                    <a:pt x="168" y="17"/>
                  </a:lnTo>
                  <a:lnTo>
                    <a:pt x="172" y="21"/>
                  </a:lnTo>
                  <a:lnTo>
                    <a:pt x="174" y="26"/>
                  </a:lnTo>
                  <a:lnTo>
                    <a:pt x="176" y="30"/>
                  </a:lnTo>
                  <a:lnTo>
                    <a:pt x="179" y="35"/>
                  </a:lnTo>
                  <a:lnTo>
                    <a:pt x="180" y="39"/>
                  </a:lnTo>
                  <a:lnTo>
                    <a:pt x="181" y="45"/>
                  </a:lnTo>
                  <a:lnTo>
                    <a:pt x="183" y="50"/>
                  </a:lnTo>
                  <a:lnTo>
                    <a:pt x="183" y="57"/>
                  </a:lnTo>
                  <a:lnTo>
                    <a:pt x="183" y="61"/>
                  </a:lnTo>
                  <a:lnTo>
                    <a:pt x="183" y="69"/>
                  </a:lnTo>
                  <a:lnTo>
                    <a:pt x="183" y="77"/>
                  </a:lnTo>
                  <a:lnTo>
                    <a:pt x="181" y="83"/>
                  </a:lnTo>
                  <a:lnTo>
                    <a:pt x="180" y="90"/>
                  </a:lnTo>
                  <a:lnTo>
                    <a:pt x="179" y="96"/>
                  </a:lnTo>
                  <a:lnTo>
                    <a:pt x="178" y="102"/>
                  </a:lnTo>
                  <a:lnTo>
                    <a:pt x="175" y="107"/>
                  </a:lnTo>
                  <a:lnTo>
                    <a:pt x="174" y="112"/>
                  </a:lnTo>
                  <a:lnTo>
                    <a:pt x="172" y="118"/>
                  </a:lnTo>
                  <a:lnTo>
                    <a:pt x="169" y="124"/>
                  </a:lnTo>
                  <a:lnTo>
                    <a:pt x="167" y="130"/>
                  </a:lnTo>
                  <a:lnTo>
                    <a:pt x="163" y="135"/>
                  </a:lnTo>
                  <a:lnTo>
                    <a:pt x="161" y="139"/>
                  </a:lnTo>
                  <a:lnTo>
                    <a:pt x="157" y="143"/>
                  </a:lnTo>
                  <a:lnTo>
                    <a:pt x="154" y="148"/>
                  </a:lnTo>
                  <a:lnTo>
                    <a:pt x="149" y="155"/>
                  </a:lnTo>
                  <a:lnTo>
                    <a:pt x="144" y="162"/>
                  </a:lnTo>
                  <a:lnTo>
                    <a:pt x="140" y="167"/>
                  </a:lnTo>
                  <a:lnTo>
                    <a:pt x="134" y="174"/>
                  </a:lnTo>
                  <a:lnTo>
                    <a:pt x="128" y="179"/>
                  </a:lnTo>
                  <a:lnTo>
                    <a:pt x="119" y="184"/>
                  </a:lnTo>
                  <a:lnTo>
                    <a:pt x="110" y="188"/>
                  </a:lnTo>
                  <a:lnTo>
                    <a:pt x="103" y="190"/>
                  </a:lnTo>
                  <a:lnTo>
                    <a:pt x="98" y="190"/>
                  </a:lnTo>
                  <a:lnTo>
                    <a:pt x="93" y="188"/>
                  </a:lnTo>
                  <a:lnTo>
                    <a:pt x="89" y="187"/>
                  </a:lnTo>
                  <a:lnTo>
                    <a:pt x="84" y="186"/>
                  </a:lnTo>
                  <a:lnTo>
                    <a:pt x="80" y="186"/>
                  </a:lnTo>
                  <a:lnTo>
                    <a:pt x="73" y="187"/>
                  </a:lnTo>
                  <a:lnTo>
                    <a:pt x="67" y="187"/>
                  </a:lnTo>
                  <a:lnTo>
                    <a:pt x="63" y="186"/>
                  </a:lnTo>
                  <a:lnTo>
                    <a:pt x="57" y="183"/>
                  </a:lnTo>
                  <a:lnTo>
                    <a:pt x="55" y="182"/>
                  </a:lnTo>
                  <a:lnTo>
                    <a:pt x="49" y="175"/>
                  </a:lnTo>
                  <a:lnTo>
                    <a:pt x="37" y="158"/>
                  </a:lnTo>
                  <a:lnTo>
                    <a:pt x="32" y="151"/>
                  </a:lnTo>
                  <a:lnTo>
                    <a:pt x="27" y="146"/>
                  </a:lnTo>
                  <a:lnTo>
                    <a:pt x="25" y="140"/>
                  </a:lnTo>
                  <a:lnTo>
                    <a:pt x="21" y="136"/>
                  </a:lnTo>
                  <a:lnTo>
                    <a:pt x="18" y="131"/>
                  </a:lnTo>
                  <a:lnTo>
                    <a:pt x="14" y="126"/>
                  </a:lnTo>
                  <a:lnTo>
                    <a:pt x="10" y="119"/>
                  </a:lnTo>
                  <a:lnTo>
                    <a:pt x="8" y="114"/>
                  </a:lnTo>
                  <a:lnTo>
                    <a:pt x="7" y="110"/>
                  </a:lnTo>
                  <a:lnTo>
                    <a:pt x="4" y="103"/>
                  </a:lnTo>
                  <a:lnTo>
                    <a:pt x="2" y="96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4" y="5"/>
                  </a:lnTo>
                  <a:lnTo>
                    <a:pt x="40" y="2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4" y="7"/>
                  </a:lnTo>
                  <a:lnTo>
                    <a:pt x="77" y="11"/>
                  </a:lnTo>
                  <a:lnTo>
                    <a:pt x="80" y="14"/>
                  </a:lnTo>
                  <a:lnTo>
                    <a:pt x="84" y="17"/>
                  </a:lnTo>
                  <a:lnTo>
                    <a:pt x="87" y="19"/>
                  </a:lnTo>
                  <a:lnTo>
                    <a:pt x="92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90" name="Freeform 436"/>
            <p:cNvSpPr>
              <a:spLocks/>
            </p:cNvSpPr>
            <p:nvPr/>
          </p:nvSpPr>
          <p:spPr bwMode="auto">
            <a:xfrm>
              <a:off x="1805" y="2611"/>
              <a:ext cx="172" cy="174"/>
            </a:xfrm>
            <a:custGeom>
              <a:avLst/>
              <a:gdLst>
                <a:gd name="T0" fmla="*/ 92 w 172"/>
                <a:gd name="T1" fmla="*/ 17 h 174"/>
                <a:gd name="T2" fmla="*/ 99 w 172"/>
                <a:gd name="T3" fmla="*/ 12 h 174"/>
                <a:gd name="T4" fmla="*/ 105 w 172"/>
                <a:gd name="T5" fmla="*/ 6 h 174"/>
                <a:gd name="T6" fmla="*/ 112 w 172"/>
                <a:gd name="T7" fmla="*/ 2 h 174"/>
                <a:gd name="T8" fmla="*/ 118 w 172"/>
                <a:gd name="T9" fmla="*/ 0 h 174"/>
                <a:gd name="T10" fmla="*/ 127 w 172"/>
                <a:gd name="T11" fmla="*/ 0 h 174"/>
                <a:gd name="T12" fmla="*/ 135 w 172"/>
                <a:gd name="T13" fmla="*/ 1 h 174"/>
                <a:gd name="T14" fmla="*/ 144 w 172"/>
                <a:gd name="T15" fmla="*/ 4 h 174"/>
                <a:gd name="T16" fmla="*/ 152 w 172"/>
                <a:gd name="T17" fmla="*/ 9 h 174"/>
                <a:gd name="T18" fmla="*/ 157 w 172"/>
                <a:gd name="T19" fmla="*/ 14 h 174"/>
                <a:gd name="T20" fmla="*/ 162 w 172"/>
                <a:gd name="T21" fmla="*/ 22 h 174"/>
                <a:gd name="T22" fmla="*/ 167 w 172"/>
                <a:gd name="T23" fmla="*/ 32 h 174"/>
                <a:gd name="T24" fmla="*/ 169 w 172"/>
                <a:gd name="T25" fmla="*/ 41 h 174"/>
                <a:gd name="T26" fmla="*/ 171 w 172"/>
                <a:gd name="T27" fmla="*/ 52 h 174"/>
                <a:gd name="T28" fmla="*/ 171 w 172"/>
                <a:gd name="T29" fmla="*/ 63 h 174"/>
                <a:gd name="T30" fmla="*/ 169 w 172"/>
                <a:gd name="T31" fmla="*/ 76 h 174"/>
                <a:gd name="T32" fmla="*/ 167 w 172"/>
                <a:gd name="T33" fmla="*/ 87 h 174"/>
                <a:gd name="T34" fmla="*/ 163 w 172"/>
                <a:gd name="T35" fmla="*/ 97 h 174"/>
                <a:gd name="T36" fmla="*/ 160 w 172"/>
                <a:gd name="T37" fmla="*/ 108 h 174"/>
                <a:gd name="T38" fmla="*/ 156 w 172"/>
                <a:gd name="T39" fmla="*/ 118 h 174"/>
                <a:gd name="T40" fmla="*/ 150 w 172"/>
                <a:gd name="T41" fmla="*/ 127 h 174"/>
                <a:gd name="T42" fmla="*/ 143 w 172"/>
                <a:gd name="T43" fmla="*/ 135 h 174"/>
                <a:gd name="T44" fmla="*/ 134 w 172"/>
                <a:gd name="T45" fmla="*/ 147 h 174"/>
                <a:gd name="T46" fmla="*/ 127 w 172"/>
                <a:gd name="T47" fmla="*/ 159 h 174"/>
                <a:gd name="T48" fmla="*/ 111 w 172"/>
                <a:gd name="T49" fmla="*/ 168 h 174"/>
                <a:gd name="T50" fmla="*/ 97 w 172"/>
                <a:gd name="T51" fmla="*/ 173 h 174"/>
                <a:gd name="T52" fmla="*/ 87 w 172"/>
                <a:gd name="T53" fmla="*/ 173 h 174"/>
                <a:gd name="T54" fmla="*/ 78 w 172"/>
                <a:gd name="T55" fmla="*/ 170 h 174"/>
                <a:gd name="T56" fmla="*/ 69 w 172"/>
                <a:gd name="T57" fmla="*/ 171 h 174"/>
                <a:gd name="T58" fmla="*/ 59 w 172"/>
                <a:gd name="T59" fmla="*/ 170 h 174"/>
                <a:gd name="T60" fmla="*/ 50 w 172"/>
                <a:gd name="T61" fmla="*/ 166 h 174"/>
                <a:gd name="T62" fmla="*/ 35 w 172"/>
                <a:gd name="T63" fmla="*/ 144 h 174"/>
                <a:gd name="T64" fmla="*/ 25 w 172"/>
                <a:gd name="T65" fmla="*/ 134 h 174"/>
                <a:gd name="T66" fmla="*/ 20 w 172"/>
                <a:gd name="T67" fmla="*/ 124 h 174"/>
                <a:gd name="T68" fmla="*/ 14 w 172"/>
                <a:gd name="T69" fmla="*/ 113 h 174"/>
                <a:gd name="T70" fmla="*/ 8 w 172"/>
                <a:gd name="T71" fmla="*/ 104 h 174"/>
                <a:gd name="T72" fmla="*/ 3 w 172"/>
                <a:gd name="T73" fmla="*/ 92 h 174"/>
                <a:gd name="T74" fmla="*/ 1 w 172"/>
                <a:gd name="T75" fmla="*/ 83 h 174"/>
                <a:gd name="T76" fmla="*/ 0 w 172"/>
                <a:gd name="T77" fmla="*/ 72 h 174"/>
                <a:gd name="T78" fmla="*/ 0 w 172"/>
                <a:gd name="T79" fmla="*/ 61 h 174"/>
                <a:gd name="T80" fmla="*/ 1 w 172"/>
                <a:gd name="T81" fmla="*/ 49 h 174"/>
                <a:gd name="T82" fmla="*/ 3 w 172"/>
                <a:gd name="T83" fmla="*/ 38 h 174"/>
                <a:gd name="T84" fmla="*/ 7 w 172"/>
                <a:gd name="T85" fmla="*/ 29 h 174"/>
                <a:gd name="T86" fmla="*/ 13 w 172"/>
                <a:gd name="T87" fmla="*/ 21 h 174"/>
                <a:gd name="T88" fmla="*/ 19 w 172"/>
                <a:gd name="T89" fmla="*/ 12 h 174"/>
                <a:gd name="T90" fmla="*/ 27 w 172"/>
                <a:gd name="T91" fmla="*/ 6 h 174"/>
                <a:gd name="T92" fmla="*/ 38 w 172"/>
                <a:gd name="T93" fmla="*/ 2 h 174"/>
                <a:gd name="T94" fmla="*/ 46 w 172"/>
                <a:gd name="T95" fmla="*/ 0 h 174"/>
                <a:gd name="T96" fmla="*/ 55 w 172"/>
                <a:gd name="T97" fmla="*/ 0 h 174"/>
                <a:gd name="T98" fmla="*/ 63 w 172"/>
                <a:gd name="T99" fmla="*/ 2 h 174"/>
                <a:gd name="T100" fmla="*/ 69 w 172"/>
                <a:gd name="T101" fmla="*/ 6 h 174"/>
                <a:gd name="T102" fmla="*/ 75 w 172"/>
                <a:gd name="T103" fmla="*/ 12 h 174"/>
                <a:gd name="T104" fmla="*/ 81 w 172"/>
                <a:gd name="T105" fmla="*/ 16 h 17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2"/>
                <a:gd name="T160" fmla="*/ 0 h 174"/>
                <a:gd name="T161" fmla="*/ 172 w 172"/>
                <a:gd name="T162" fmla="*/ 174 h 17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2" h="174">
                  <a:moveTo>
                    <a:pt x="87" y="18"/>
                  </a:moveTo>
                  <a:lnTo>
                    <a:pt x="92" y="17"/>
                  </a:lnTo>
                  <a:lnTo>
                    <a:pt x="97" y="14"/>
                  </a:lnTo>
                  <a:lnTo>
                    <a:pt x="99" y="12"/>
                  </a:lnTo>
                  <a:lnTo>
                    <a:pt x="103" y="10"/>
                  </a:lnTo>
                  <a:lnTo>
                    <a:pt x="105" y="6"/>
                  </a:lnTo>
                  <a:lnTo>
                    <a:pt x="109" y="4"/>
                  </a:lnTo>
                  <a:lnTo>
                    <a:pt x="112" y="2"/>
                  </a:lnTo>
                  <a:lnTo>
                    <a:pt x="116" y="1"/>
                  </a:lnTo>
                  <a:lnTo>
                    <a:pt x="118" y="0"/>
                  </a:lnTo>
                  <a:lnTo>
                    <a:pt x="123" y="0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5" y="1"/>
                  </a:lnTo>
                  <a:lnTo>
                    <a:pt x="140" y="2"/>
                  </a:lnTo>
                  <a:lnTo>
                    <a:pt x="144" y="4"/>
                  </a:lnTo>
                  <a:lnTo>
                    <a:pt x="147" y="6"/>
                  </a:lnTo>
                  <a:lnTo>
                    <a:pt x="152" y="9"/>
                  </a:lnTo>
                  <a:lnTo>
                    <a:pt x="155" y="12"/>
                  </a:lnTo>
                  <a:lnTo>
                    <a:pt x="157" y="14"/>
                  </a:lnTo>
                  <a:lnTo>
                    <a:pt x="160" y="18"/>
                  </a:lnTo>
                  <a:lnTo>
                    <a:pt x="162" y="22"/>
                  </a:lnTo>
                  <a:lnTo>
                    <a:pt x="164" y="28"/>
                  </a:lnTo>
                  <a:lnTo>
                    <a:pt x="167" y="32"/>
                  </a:lnTo>
                  <a:lnTo>
                    <a:pt x="168" y="36"/>
                  </a:lnTo>
                  <a:lnTo>
                    <a:pt x="169" y="41"/>
                  </a:lnTo>
                  <a:lnTo>
                    <a:pt x="169" y="45"/>
                  </a:lnTo>
                  <a:lnTo>
                    <a:pt x="171" y="52"/>
                  </a:lnTo>
                  <a:lnTo>
                    <a:pt x="171" y="56"/>
                  </a:lnTo>
                  <a:lnTo>
                    <a:pt x="171" y="63"/>
                  </a:lnTo>
                  <a:lnTo>
                    <a:pt x="169" y="71"/>
                  </a:lnTo>
                  <a:lnTo>
                    <a:pt x="169" y="76"/>
                  </a:lnTo>
                  <a:lnTo>
                    <a:pt x="168" y="83"/>
                  </a:lnTo>
                  <a:lnTo>
                    <a:pt x="167" y="87"/>
                  </a:lnTo>
                  <a:lnTo>
                    <a:pt x="166" y="92"/>
                  </a:lnTo>
                  <a:lnTo>
                    <a:pt x="163" y="97"/>
                  </a:lnTo>
                  <a:lnTo>
                    <a:pt x="162" y="103"/>
                  </a:lnTo>
                  <a:lnTo>
                    <a:pt x="160" y="108"/>
                  </a:lnTo>
                  <a:lnTo>
                    <a:pt x="157" y="112"/>
                  </a:lnTo>
                  <a:lnTo>
                    <a:pt x="156" y="118"/>
                  </a:lnTo>
                  <a:lnTo>
                    <a:pt x="154" y="123"/>
                  </a:lnTo>
                  <a:lnTo>
                    <a:pt x="150" y="127"/>
                  </a:lnTo>
                  <a:lnTo>
                    <a:pt x="147" y="131"/>
                  </a:lnTo>
                  <a:lnTo>
                    <a:pt x="143" y="135"/>
                  </a:lnTo>
                  <a:lnTo>
                    <a:pt x="139" y="142"/>
                  </a:lnTo>
                  <a:lnTo>
                    <a:pt x="134" y="147"/>
                  </a:lnTo>
                  <a:lnTo>
                    <a:pt x="130" y="152"/>
                  </a:lnTo>
                  <a:lnTo>
                    <a:pt x="127" y="159"/>
                  </a:lnTo>
                  <a:lnTo>
                    <a:pt x="120" y="163"/>
                  </a:lnTo>
                  <a:lnTo>
                    <a:pt x="111" y="168"/>
                  </a:lnTo>
                  <a:lnTo>
                    <a:pt x="103" y="173"/>
                  </a:lnTo>
                  <a:lnTo>
                    <a:pt x="97" y="173"/>
                  </a:lnTo>
                  <a:lnTo>
                    <a:pt x="92" y="173"/>
                  </a:lnTo>
                  <a:lnTo>
                    <a:pt x="87" y="173"/>
                  </a:lnTo>
                  <a:lnTo>
                    <a:pt x="82" y="171"/>
                  </a:lnTo>
                  <a:lnTo>
                    <a:pt x="78" y="170"/>
                  </a:lnTo>
                  <a:lnTo>
                    <a:pt x="73" y="170"/>
                  </a:lnTo>
                  <a:lnTo>
                    <a:pt x="69" y="171"/>
                  </a:lnTo>
                  <a:lnTo>
                    <a:pt x="63" y="171"/>
                  </a:lnTo>
                  <a:lnTo>
                    <a:pt x="59" y="170"/>
                  </a:lnTo>
                  <a:lnTo>
                    <a:pt x="53" y="167"/>
                  </a:lnTo>
                  <a:lnTo>
                    <a:pt x="50" y="166"/>
                  </a:lnTo>
                  <a:lnTo>
                    <a:pt x="44" y="160"/>
                  </a:lnTo>
                  <a:lnTo>
                    <a:pt x="35" y="144"/>
                  </a:lnTo>
                  <a:lnTo>
                    <a:pt x="30" y="138"/>
                  </a:lnTo>
                  <a:lnTo>
                    <a:pt x="25" y="134"/>
                  </a:lnTo>
                  <a:lnTo>
                    <a:pt x="23" y="128"/>
                  </a:lnTo>
                  <a:lnTo>
                    <a:pt x="20" y="124"/>
                  </a:lnTo>
                  <a:lnTo>
                    <a:pt x="16" y="119"/>
                  </a:lnTo>
                  <a:lnTo>
                    <a:pt x="14" y="113"/>
                  </a:lnTo>
                  <a:lnTo>
                    <a:pt x="9" y="108"/>
                  </a:lnTo>
                  <a:lnTo>
                    <a:pt x="8" y="104"/>
                  </a:lnTo>
                  <a:lnTo>
                    <a:pt x="7" y="99"/>
                  </a:lnTo>
                  <a:lnTo>
                    <a:pt x="3" y="92"/>
                  </a:lnTo>
                  <a:lnTo>
                    <a:pt x="2" y="87"/>
                  </a:lnTo>
                  <a:lnTo>
                    <a:pt x="1" y="83"/>
                  </a:lnTo>
                  <a:lnTo>
                    <a:pt x="0" y="77"/>
                  </a:lnTo>
                  <a:lnTo>
                    <a:pt x="0" y="72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38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6"/>
                  </a:lnTo>
                  <a:lnTo>
                    <a:pt x="19" y="12"/>
                  </a:lnTo>
                  <a:lnTo>
                    <a:pt x="23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3" y="2"/>
                  </a:lnTo>
                  <a:lnTo>
                    <a:pt x="66" y="5"/>
                  </a:lnTo>
                  <a:lnTo>
                    <a:pt x="69" y="6"/>
                  </a:lnTo>
                  <a:lnTo>
                    <a:pt x="71" y="10"/>
                  </a:lnTo>
                  <a:lnTo>
                    <a:pt x="75" y="12"/>
                  </a:lnTo>
                  <a:lnTo>
                    <a:pt x="78" y="14"/>
                  </a:lnTo>
                  <a:lnTo>
                    <a:pt x="81" y="16"/>
                  </a:lnTo>
                  <a:lnTo>
                    <a:pt x="87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91" name="Group 437"/>
            <p:cNvGrpSpPr>
              <a:grpSpLocks/>
            </p:cNvGrpSpPr>
            <p:nvPr/>
          </p:nvGrpSpPr>
          <p:grpSpPr bwMode="auto">
            <a:xfrm>
              <a:off x="1815" y="2611"/>
              <a:ext cx="154" cy="140"/>
              <a:chOff x="1815" y="2611"/>
              <a:chExt cx="154" cy="140"/>
            </a:xfrm>
          </p:grpSpPr>
          <p:sp>
            <p:nvSpPr>
              <p:cNvPr id="18652" name="Oval 438"/>
              <p:cNvSpPr>
                <a:spLocks noChangeArrowheads="1"/>
              </p:cNvSpPr>
              <p:nvPr/>
            </p:nvSpPr>
            <p:spPr bwMode="auto">
              <a:xfrm>
                <a:off x="1892" y="2611"/>
                <a:ext cx="77" cy="118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53" name="Oval 439"/>
              <p:cNvSpPr>
                <a:spLocks noChangeArrowheads="1"/>
              </p:cNvSpPr>
              <p:nvPr/>
            </p:nvSpPr>
            <p:spPr bwMode="auto">
              <a:xfrm>
                <a:off x="1815" y="2618"/>
                <a:ext cx="90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92" name="Group 440"/>
            <p:cNvGrpSpPr>
              <a:grpSpLocks/>
            </p:cNvGrpSpPr>
            <p:nvPr/>
          </p:nvGrpSpPr>
          <p:grpSpPr bwMode="auto">
            <a:xfrm>
              <a:off x="1920" y="2606"/>
              <a:ext cx="37" cy="41"/>
              <a:chOff x="1920" y="2606"/>
              <a:chExt cx="37" cy="41"/>
            </a:xfrm>
          </p:grpSpPr>
          <p:sp>
            <p:nvSpPr>
              <p:cNvPr id="18649" name="Oval 441"/>
              <p:cNvSpPr>
                <a:spLocks noChangeArrowheads="1"/>
              </p:cNvSpPr>
              <p:nvPr/>
            </p:nvSpPr>
            <p:spPr bwMode="auto">
              <a:xfrm>
                <a:off x="1920" y="2611"/>
                <a:ext cx="37" cy="36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50" name="Oval 442"/>
              <p:cNvSpPr>
                <a:spLocks noChangeArrowheads="1"/>
              </p:cNvSpPr>
              <p:nvPr/>
            </p:nvSpPr>
            <p:spPr bwMode="auto">
              <a:xfrm>
                <a:off x="1937" y="2611"/>
                <a:ext cx="20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51" name="Oval 443"/>
              <p:cNvSpPr>
                <a:spLocks noChangeArrowheads="1"/>
              </p:cNvSpPr>
              <p:nvPr/>
            </p:nvSpPr>
            <p:spPr bwMode="auto">
              <a:xfrm>
                <a:off x="1933" y="2606"/>
                <a:ext cx="19" cy="28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93" name="Group 444"/>
            <p:cNvGrpSpPr>
              <a:grpSpLocks/>
            </p:cNvGrpSpPr>
            <p:nvPr/>
          </p:nvGrpSpPr>
          <p:grpSpPr bwMode="auto">
            <a:xfrm>
              <a:off x="1829" y="2562"/>
              <a:ext cx="68" cy="38"/>
              <a:chOff x="1829" y="2562"/>
              <a:chExt cx="68" cy="38"/>
            </a:xfrm>
          </p:grpSpPr>
          <p:sp>
            <p:nvSpPr>
              <p:cNvPr id="18647" name="Freeform 445"/>
              <p:cNvSpPr>
                <a:spLocks/>
              </p:cNvSpPr>
              <p:nvPr/>
            </p:nvSpPr>
            <p:spPr bwMode="auto">
              <a:xfrm>
                <a:off x="1829" y="2562"/>
                <a:ext cx="68" cy="32"/>
              </a:xfrm>
              <a:custGeom>
                <a:avLst/>
                <a:gdLst>
                  <a:gd name="T0" fmla="*/ 0 w 68"/>
                  <a:gd name="T1" fmla="*/ 21 h 32"/>
                  <a:gd name="T2" fmla="*/ 3 w 68"/>
                  <a:gd name="T3" fmla="*/ 18 h 32"/>
                  <a:gd name="T4" fmla="*/ 5 w 68"/>
                  <a:gd name="T5" fmla="*/ 16 h 32"/>
                  <a:gd name="T6" fmla="*/ 8 w 68"/>
                  <a:gd name="T7" fmla="*/ 15 h 32"/>
                  <a:gd name="T8" fmla="*/ 11 w 68"/>
                  <a:gd name="T9" fmla="*/ 15 h 32"/>
                  <a:gd name="T10" fmla="*/ 15 w 68"/>
                  <a:gd name="T11" fmla="*/ 15 h 32"/>
                  <a:gd name="T12" fmla="*/ 17 w 68"/>
                  <a:gd name="T13" fmla="*/ 15 h 32"/>
                  <a:gd name="T14" fmla="*/ 20 w 68"/>
                  <a:gd name="T15" fmla="*/ 18 h 32"/>
                  <a:gd name="T16" fmla="*/ 22 w 68"/>
                  <a:gd name="T17" fmla="*/ 21 h 32"/>
                  <a:gd name="T18" fmla="*/ 26 w 68"/>
                  <a:gd name="T19" fmla="*/ 23 h 32"/>
                  <a:gd name="T20" fmla="*/ 28 w 68"/>
                  <a:gd name="T21" fmla="*/ 28 h 32"/>
                  <a:gd name="T22" fmla="*/ 33 w 68"/>
                  <a:gd name="T23" fmla="*/ 28 h 32"/>
                  <a:gd name="T24" fmla="*/ 35 w 68"/>
                  <a:gd name="T25" fmla="*/ 31 h 32"/>
                  <a:gd name="T26" fmla="*/ 39 w 68"/>
                  <a:gd name="T27" fmla="*/ 31 h 32"/>
                  <a:gd name="T28" fmla="*/ 44 w 68"/>
                  <a:gd name="T29" fmla="*/ 31 h 32"/>
                  <a:gd name="T30" fmla="*/ 50 w 68"/>
                  <a:gd name="T31" fmla="*/ 31 h 32"/>
                  <a:gd name="T32" fmla="*/ 53 w 68"/>
                  <a:gd name="T33" fmla="*/ 31 h 32"/>
                  <a:gd name="T34" fmla="*/ 58 w 68"/>
                  <a:gd name="T35" fmla="*/ 29 h 32"/>
                  <a:gd name="T36" fmla="*/ 62 w 68"/>
                  <a:gd name="T37" fmla="*/ 28 h 32"/>
                  <a:gd name="T38" fmla="*/ 64 w 68"/>
                  <a:gd name="T39" fmla="*/ 28 h 32"/>
                  <a:gd name="T40" fmla="*/ 67 w 68"/>
                  <a:gd name="T41" fmla="*/ 28 h 32"/>
                  <a:gd name="T42" fmla="*/ 64 w 68"/>
                  <a:gd name="T43" fmla="*/ 18 h 32"/>
                  <a:gd name="T44" fmla="*/ 63 w 68"/>
                  <a:gd name="T45" fmla="*/ 14 h 32"/>
                  <a:gd name="T46" fmla="*/ 62 w 68"/>
                  <a:gd name="T47" fmla="*/ 11 h 32"/>
                  <a:gd name="T48" fmla="*/ 61 w 68"/>
                  <a:gd name="T49" fmla="*/ 7 h 32"/>
                  <a:gd name="T50" fmla="*/ 57 w 68"/>
                  <a:gd name="T51" fmla="*/ 5 h 32"/>
                  <a:gd name="T52" fmla="*/ 53 w 68"/>
                  <a:gd name="T53" fmla="*/ 2 h 32"/>
                  <a:gd name="T54" fmla="*/ 50 w 68"/>
                  <a:gd name="T55" fmla="*/ 1 h 32"/>
                  <a:gd name="T56" fmla="*/ 41 w 68"/>
                  <a:gd name="T57" fmla="*/ 0 h 32"/>
                  <a:gd name="T58" fmla="*/ 35 w 68"/>
                  <a:gd name="T59" fmla="*/ 0 h 32"/>
                  <a:gd name="T60" fmla="*/ 28 w 68"/>
                  <a:gd name="T61" fmla="*/ 1 h 32"/>
                  <a:gd name="T62" fmla="*/ 25 w 68"/>
                  <a:gd name="T63" fmla="*/ 2 h 32"/>
                  <a:gd name="T64" fmla="*/ 19 w 68"/>
                  <a:gd name="T65" fmla="*/ 4 h 32"/>
                  <a:gd name="T66" fmla="*/ 15 w 68"/>
                  <a:gd name="T67" fmla="*/ 7 h 32"/>
                  <a:gd name="T68" fmla="*/ 10 w 68"/>
                  <a:gd name="T69" fmla="*/ 8 h 32"/>
                  <a:gd name="T70" fmla="*/ 7 w 68"/>
                  <a:gd name="T71" fmla="*/ 11 h 32"/>
                  <a:gd name="T72" fmla="*/ 4 w 68"/>
                  <a:gd name="T73" fmla="*/ 15 h 32"/>
                  <a:gd name="T74" fmla="*/ 0 w 68"/>
                  <a:gd name="T75" fmla="*/ 21 h 3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2"/>
                  <a:gd name="T116" fmla="*/ 68 w 68"/>
                  <a:gd name="T117" fmla="*/ 32 h 3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2">
                    <a:moveTo>
                      <a:pt x="0" y="21"/>
                    </a:moveTo>
                    <a:lnTo>
                      <a:pt x="3" y="18"/>
                    </a:lnTo>
                    <a:lnTo>
                      <a:pt x="5" y="16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5" y="15"/>
                    </a:lnTo>
                    <a:lnTo>
                      <a:pt x="17" y="15"/>
                    </a:lnTo>
                    <a:lnTo>
                      <a:pt x="20" y="18"/>
                    </a:lnTo>
                    <a:lnTo>
                      <a:pt x="22" y="21"/>
                    </a:lnTo>
                    <a:lnTo>
                      <a:pt x="26" y="23"/>
                    </a:lnTo>
                    <a:lnTo>
                      <a:pt x="28" y="28"/>
                    </a:lnTo>
                    <a:lnTo>
                      <a:pt x="33" y="28"/>
                    </a:lnTo>
                    <a:lnTo>
                      <a:pt x="35" y="31"/>
                    </a:lnTo>
                    <a:lnTo>
                      <a:pt x="39" y="31"/>
                    </a:lnTo>
                    <a:lnTo>
                      <a:pt x="44" y="31"/>
                    </a:lnTo>
                    <a:lnTo>
                      <a:pt x="50" y="31"/>
                    </a:lnTo>
                    <a:lnTo>
                      <a:pt x="53" y="31"/>
                    </a:lnTo>
                    <a:lnTo>
                      <a:pt x="58" y="29"/>
                    </a:lnTo>
                    <a:lnTo>
                      <a:pt x="62" y="28"/>
                    </a:lnTo>
                    <a:lnTo>
                      <a:pt x="64" y="28"/>
                    </a:lnTo>
                    <a:lnTo>
                      <a:pt x="67" y="28"/>
                    </a:lnTo>
                    <a:lnTo>
                      <a:pt x="64" y="18"/>
                    </a:lnTo>
                    <a:lnTo>
                      <a:pt x="63" y="14"/>
                    </a:lnTo>
                    <a:lnTo>
                      <a:pt x="62" y="11"/>
                    </a:lnTo>
                    <a:lnTo>
                      <a:pt x="61" y="7"/>
                    </a:lnTo>
                    <a:lnTo>
                      <a:pt x="57" y="5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0" y="8"/>
                    </a:lnTo>
                    <a:lnTo>
                      <a:pt x="7" y="11"/>
                    </a:lnTo>
                    <a:lnTo>
                      <a:pt x="4" y="15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48" name="Freeform 446"/>
              <p:cNvSpPr>
                <a:spLocks/>
              </p:cNvSpPr>
              <p:nvPr/>
            </p:nvSpPr>
            <p:spPr bwMode="auto">
              <a:xfrm>
                <a:off x="1829" y="2573"/>
                <a:ext cx="68" cy="27"/>
              </a:xfrm>
              <a:custGeom>
                <a:avLst/>
                <a:gdLst>
                  <a:gd name="T0" fmla="*/ 0 w 68"/>
                  <a:gd name="T1" fmla="*/ 14 h 27"/>
                  <a:gd name="T2" fmla="*/ 3 w 68"/>
                  <a:gd name="T3" fmla="*/ 11 h 27"/>
                  <a:gd name="T4" fmla="*/ 5 w 68"/>
                  <a:gd name="T5" fmla="*/ 9 h 27"/>
                  <a:gd name="T6" fmla="*/ 8 w 68"/>
                  <a:gd name="T7" fmla="*/ 9 h 27"/>
                  <a:gd name="T8" fmla="*/ 11 w 68"/>
                  <a:gd name="T9" fmla="*/ 7 h 27"/>
                  <a:gd name="T10" fmla="*/ 15 w 68"/>
                  <a:gd name="T11" fmla="*/ 7 h 27"/>
                  <a:gd name="T12" fmla="*/ 17 w 68"/>
                  <a:gd name="T13" fmla="*/ 9 h 27"/>
                  <a:gd name="T14" fmla="*/ 20 w 68"/>
                  <a:gd name="T15" fmla="*/ 11 h 27"/>
                  <a:gd name="T16" fmla="*/ 22 w 68"/>
                  <a:gd name="T17" fmla="*/ 14 h 27"/>
                  <a:gd name="T18" fmla="*/ 26 w 68"/>
                  <a:gd name="T19" fmla="*/ 18 h 27"/>
                  <a:gd name="T20" fmla="*/ 27 w 68"/>
                  <a:gd name="T21" fmla="*/ 22 h 27"/>
                  <a:gd name="T22" fmla="*/ 33 w 68"/>
                  <a:gd name="T23" fmla="*/ 24 h 27"/>
                  <a:gd name="T24" fmla="*/ 35 w 68"/>
                  <a:gd name="T25" fmla="*/ 26 h 27"/>
                  <a:gd name="T26" fmla="*/ 39 w 68"/>
                  <a:gd name="T27" fmla="*/ 26 h 27"/>
                  <a:gd name="T28" fmla="*/ 44 w 68"/>
                  <a:gd name="T29" fmla="*/ 26 h 27"/>
                  <a:gd name="T30" fmla="*/ 50 w 68"/>
                  <a:gd name="T31" fmla="*/ 26 h 27"/>
                  <a:gd name="T32" fmla="*/ 53 w 68"/>
                  <a:gd name="T33" fmla="*/ 26 h 27"/>
                  <a:gd name="T34" fmla="*/ 58 w 68"/>
                  <a:gd name="T35" fmla="*/ 24 h 27"/>
                  <a:gd name="T36" fmla="*/ 62 w 68"/>
                  <a:gd name="T37" fmla="*/ 24 h 27"/>
                  <a:gd name="T38" fmla="*/ 64 w 68"/>
                  <a:gd name="T39" fmla="*/ 22 h 27"/>
                  <a:gd name="T40" fmla="*/ 67 w 68"/>
                  <a:gd name="T41" fmla="*/ 22 h 27"/>
                  <a:gd name="T42" fmla="*/ 64 w 68"/>
                  <a:gd name="T43" fmla="*/ 20 h 27"/>
                  <a:gd name="T44" fmla="*/ 62 w 68"/>
                  <a:gd name="T45" fmla="*/ 16 h 27"/>
                  <a:gd name="T46" fmla="*/ 61 w 68"/>
                  <a:gd name="T47" fmla="*/ 14 h 27"/>
                  <a:gd name="T48" fmla="*/ 56 w 68"/>
                  <a:gd name="T49" fmla="*/ 11 h 27"/>
                  <a:gd name="T50" fmla="*/ 52 w 68"/>
                  <a:gd name="T51" fmla="*/ 9 h 27"/>
                  <a:gd name="T52" fmla="*/ 47 w 68"/>
                  <a:gd name="T53" fmla="*/ 5 h 27"/>
                  <a:gd name="T54" fmla="*/ 43 w 68"/>
                  <a:gd name="T55" fmla="*/ 3 h 27"/>
                  <a:gd name="T56" fmla="*/ 39 w 68"/>
                  <a:gd name="T57" fmla="*/ 1 h 27"/>
                  <a:gd name="T58" fmla="*/ 33 w 68"/>
                  <a:gd name="T59" fmla="*/ 1 h 27"/>
                  <a:gd name="T60" fmla="*/ 27 w 68"/>
                  <a:gd name="T61" fmla="*/ 1 h 27"/>
                  <a:gd name="T62" fmla="*/ 21 w 68"/>
                  <a:gd name="T63" fmla="*/ 0 h 27"/>
                  <a:gd name="T64" fmla="*/ 16 w 68"/>
                  <a:gd name="T65" fmla="*/ 1 h 27"/>
                  <a:gd name="T66" fmla="*/ 11 w 68"/>
                  <a:gd name="T67" fmla="*/ 3 h 27"/>
                  <a:gd name="T68" fmla="*/ 8 w 68"/>
                  <a:gd name="T69" fmla="*/ 5 h 27"/>
                  <a:gd name="T70" fmla="*/ 4 w 68"/>
                  <a:gd name="T71" fmla="*/ 9 h 27"/>
                  <a:gd name="T72" fmla="*/ 0 w 68"/>
                  <a:gd name="T73" fmla="*/ 14 h 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7"/>
                  <a:gd name="T113" fmla="*/ 68 w 68"/>
                  <a:gd name="T114" fmla="*/ 27 h 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7">
                    <a:moveTo>
                      <a:pt x="0" y="14"/>
                    </a:moveTo>
                    <a:lnTo>
                      <a:pt x="3" y="11"/>
                    </a:lnTo>
                    <a:lnTo>
                      <a:pt x="5" y="9"/>
                    </a:lnTo>
                    <a:lnTo>
                      <a:pt x="8" y="9"/>
                    </a:lnTo>
                    <a:lnTo>
                      <a:pt x="11" y="7"/>
                    </a:lnTo>
                    <a:lnTo>
                      <a:pt x="15" y="7"/>
                    </a:lnTo>
                    <a:lnTo>
                      <a:pt x="17" y="9"/>
                    </a:lnTo>
                    <a:lnTo>
                      <a:pt x="20" y="11"/>
                    </a:lnTo>
                    <a:lnTo>
                      <a:pt x="22" y="14"/>
                    </a:lnTo>
                    <a:lnTo>
                      <a:pt x="26" y="18"/>
                    </a:lnTo>
                    <a:lnTo>
                      <a:pt x="27" y="22"/>
                    </a:lnTo>
                    <a:lnTo>
                      <a:pt x="33" y="24"/>
                    </a:lnTo>
                    <a:lnTo>
                      <a:pt x="35" y="26"/>
                    </a:lnTo>
                    <a:lnTo>
                      <a:pt x="39" y="26"/>
                    </a:lnTo>
                    <a:lnTo>
                      <a:pt x="44" y="26"/>
                    </a:lnTo>
                    <a:lnTo>
                      <a:pt x="50" y="26"/>
                    </a:lnTo>
                    <a:lnTo>
                      <a:pt x="53" y="26"/>
                    </a:lnTo>
                    <a:lnTo>
                      <a:pt x="58" y="24"/>
                    </a:lnTo>
                    <a:lnTo>
                      <a:pt x="62" y="24"/>
                    </a:lnTo>
                    <a:lnTo>
                      <a:pt x="64" y="22"/>
                    </a:lnTo>
                    <a:lnTo>
                      <a:pt x="67" y="22"/>
                    </a:lnTo>
                    <a:lnTo>
                      <a:pt x="64" y="20"/>
                    </a:lnTo>
                    <a:lnTo>
                      <a:pt x="62" y="16"/>
                    </a:lnTo>
                    <a:lnTo>
                      <a:pt x="61" y="14"/>
                    </a:lnTo>
                    <a:lnTo>
                      <a:pt x="56" y="11"/>
                    </a:lnTo>
                    <a:lnTo>
                      <a:pt x="52" y="9"/>
                    </a:lnTo>
                    <a:lnTo>
                      <a:pt x="47" y="5"/>
                    </a:lnTo>
                    <a:lnTo>
                      <a:pt x="43" y="3"/>
                    </a:lnTo>
                    <a:lnTo>
                      <a:pt x="39" y="1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94" name="Group 447"/>
            <p:cNvGrpSpPr>
              <a:grpSpLocks/>
            </p:cNvGrpSpPr>
            <p:nvPr/>
          </p:nvGrpSpPr>
          <p:grpSpPr bwMode="auto">
            <a:xfrm>
              <a:off x="1802" y="2602"/>
              <a:ext cx="186" cy="190"/>
              <a:chOff x="1802" y="2602"/>
              <a:chExt cx="186" cy="190"/>
            </a:xfrm>
          </p:grpSpPr>
          <p:sp>
            <p:nvSpPr>
              <p:cNvPr id="18645" name="Freeform 448"/>
              <p:cNvSpPr>
                <a:spLocks/>
              </p:cNvSpPr>
              <p:nvPr/>
            </p:nvSpPr>
            <p:spPr bwMode="auto">
              <a:xfrm>
                <a:off x="1870" y="2764"/>
                <a:ext cx="40" cy="27"/>
              </a:xfrm>
              <a:custGeom>
                <a:avLst/>
                <a:gdLst>
                  <a:gd name="T0" fmla="*/ 17 w 40"/>
                  <a:gd name="T1" fmla="*/ 0 h 27"/>
                  <a:gd name="T2" fmla="*/ 15 w 40"/>
                  <a:gd name="T3" fmla="*/ 10 h 27"/>
                  <a:gd name="T4" fmla="*/ 15 w 40"/>
                  <a:gd name="T5" fmla="*/ 12 h 27"/>
                  <a:gd name="T6" fmla="*/ 14 w 40"/>
                  <a:gd name="T7" fmla="*/ 16 h 27"/>
                  <a:gd name="T8" fmla="*/ 13 w 40"/>
                  <a:gd name="T9" fmla="*/ 18 h 27"/>
                  <a:gd name="T10" fmla="*/ 10 w 40"/>
                  <a:gd name="T11" fmla="*/ 20 h 27"/>
                  <a:gd name="T12" fmla="*/ 9 w 40"/>
                  <a:gd name="T13" fmla="*/ 20 h 27"/>
                  <a:gd name="T14" fmla="*/ 6 w 40"/>
                  <a:gd name="T15" fmla="*/ 20 h 27"/>
                  <a:gd name="T16" fmla="*/ 3 w 40"/>
                  <a:gd name="T17" fmla="*/ 22 h 27"/>
                  <a:gd name="T18" fmla="*/ 0 w 40"/>
                  <a:gd name="T19" fmla="*/ 24 h 27"/>
                  <a:gd name="T20" fmla="*/ 4 w 40"/>
                  <a:gd name="T21" fmla="*/ 24 h 27"/>
                  <a:gd name="T22" fmla="*/ 8 w 40"/>
                  <a:gd name="T23" fmla="*/ 24 h 27"/>
                  <a:gd name="T24" fmla="*/ 14 w 40"/>
                  <a:gd name="T25" fmla="*/ 24 h 27"/>
                  <a:gd name="T26" fmla="*/ 19 w 40"/>
                  <a:gd name="T27" fmla="*/ 24 h 27"/>
                  <a:gd name="T28" fmla="*/ 23 w 40"/>
                  <a:gd name="T29" fmla="*/ 24 h 27"/>
                  <a:gd name="T30" fmla="*/ 29 w 40"/>
                  <a:gd name="T31" fmla="*/ 26 h 27"/>
                  <a:gd name="T32" fmla="*/ 35 w 40"/>
                  <a:gd name="T33" fmla="*/ 24 h 27"/>
                  <a:gd name="T34" fmla="*/ 39 w 40"/>
                  <a:gd name="T35" fmla="*/ 24 h 27"/>
                  <a:gd name="T36" fmla="*/ 30 w 40"/>
                  <a:gd name="T37" fmla="*/ 22 h 27"/>
                  <a:gd name="T38" fmla="*/ 26 w 40"/>
                  <a:gd name="T39" fmla="*/ 20 h 27"/>
                  <a:gd name="T40" fmla="*/ 24 w 40"/>
                  <a:gd name="T41" fmla="*/ 20 h 27"/>
                  <a:gd name="T42" fmla="*/ 23 w 40"/>
                  <a:gd name="T43" fmla="*/ 18 h 27"/>
                  <a:gd name="T44" fmla="*/ 20 w 40"/>
                  <a:gd name="T45" fmla="*/ 16 h 27"/>
                  <a:gd name="T46" fmla="*/ 20 w 40"/>
                  <a:gd name="T47" fmla="*/ 14 h 27"/>
                  <a:gd name="T48" fmla="*/ 19 w 40"/>
                  <a:gd name="T49" fmla="*/ 12 h 27"/>
                  <a:gd name="T50" fmla="*/ 18 w 40"/>
                  <a:gd name="T51" fmla="*/ 10 h 27"/>
                  <a:gd name="T52" fmla="*/ 17 w 40"/>
                  <a:gd name="T53" fmla="*/ 0 h 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0"/>
                  <a:gd name="T82" fmla="*/ 0 h 27"/>
                  <a:gd name="T83" fmla="*/ 40 w 40"/>
                  <a:gd name="T84" fmla="*/ 27 h 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0" h="27">
                    <a:moveTo>
                      <a:pt x="17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4" y="16"/>
                    </a:lnTo>
                    <a:lnTo>
                      <a:pt x="13" y="18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6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3" y="24"/>
                    </a:lnTo>
                    <a:lnTo>
                      <a:pt x="29" y="26"/>
                    </a:lnTo>
                    <a:lnTo>
                      <a:pt x="35" y="24"/>
                    </a:lnTo>
                    <a:lnTo>
                      <a:pt x="39" y="24"/>
                    </a:lnTo>
                    <a:lnTo>
                      <a:pt x="30" y="22"/>
                    </a:lnTo>
                    <a:lnTo>
                      <a:pt x="26" y="20"/>
                    </a:lnTo>
                    <a:lnTo>
                      <a:pt x="24" y="20"/>
                    </a:lnTo>
                    <a:lnTo>
                      <a:pt x="23" y="18"/>
                    </a:lnTo>
                    <a:lnTo>
                      <a:pt x="20" y="16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46" name="Freeform 449"/>
              <p:cNvSpPr>
                <a:spLocks/>
              </p:cNvSpPr>
              <p:nvPr/>
            </p:nvSpPr>
            <p:spPr bwMode="auto">
              <a:xfrm>
                <a:off x="1802" y="2602"/>
                <a:ext cx="186" cy="190"/>
              </a:xfrm>
              <a:custGeom>
                <a:avLst/>
                <a:gdLst>
                  <a:gd name="T0" fmla="*/ 99 w 186"/>
                  <a:gd name="T1" fmla="*/ 18 h 190"/>
                  <a:gd name="T2" fmla="*/ 108 w 186"/>
                  <a:gd name="T3" fmla="*/ 14 h 190"/>
                  <a:gd name="T4" fmla="*/ 114 w 186"/>
                  <a:gd name="T5" fmla="*/ 7 h 190"/>
                  <a:gd name="T6" fmla="*/ 122 w 186"/>
                  <a:gd name="T7" fmla="*/ 2 h 190"/>
                  <a:gd name="T8" fmla="*/ 129 w 186"/>
                  <a:gd name="T9" fmla="*/ 1 h 190"/>
                  <a:gd name="T10" fmla="*/ 137 w 186"/>
                  <a:gd name="T11" fmla="*/ 0 h 190"/>
                  <a:gd name="T12" fmla="*/ 147 w 186"/>
                  <a:gd name="T13" fmla="*/ 1 h 190"/>
                  <a:gd name="T14" fmla="*/ 155 w 186"/>
                  <a:gd name="T15" fmla="*/ 5 h 190"/>
                  <a:gd name="T16" fmla="*/ 164 w 186"/>
                  <a:gd name="T17" fmla="*/ 10 h 190"/>
                  <a:gd name="T18" fmla="*/ 170 w 186"/>
                  <a:gd name="T19" fmla="*/ 17 h 190"/>
                  <a:gd name="T20" fmla="*/ 176 w 186"/>
                  <a:gd name="T21" fmla="*/ 25 h 190"/>
                  <a:gd name="T22" fmla="*/ 180 w 186"/>
                  <a:gd name="T23" fmla="*/ 35 h 190"/>
                  <a:gd name="T24" fmla="*/ 183 w 186"/>
                  <a:gd name="T25" fmla="*/ 45 h 190"/>
                  <a:gd name="T26" fmla="*/ 185 w 186"/>
                  <a:gd name="T27" fmla="*/ 57 h 190"/>
                  <a:gd name="T28" fmla="*/ 185 w 186"/>
                  <a:gd name="T29" fmla="*/ 69 h 190"/>
                  <a:gd name="T30" fmla="*/ 183 w 186"/>
                  <a:gd name="T31" fmla="*/ 83 h 190"/>
                  <a:gd name="T32" fmla="*/ 181 w 186"/>
                  <a:gd name="T33" fmla="*/ 97 h 190"/>
                  <a:gd name="T34" fmla="*/ 177 w 186"/>
                  <a:gd name="T35" fmla="*/ 107 h 190"/>
                  <a:gd name="T36" fmla="*/ 174 w 186"/>
                  <a:gd name="T37" fmla="*/ 118 h 190"/>
                  <a:gd name="T38" fmla="*/ 168 w 186"/>
                  <a:gd name="T39" fmla="*/ 130 h 190"/>
                  <a:gd name="T40" fmla="*/ 162 w 186"/>
                  <a:gd name="T41" fmla="*/ 139 h 190"/>
                  <a:gd name="T42" fmla="*/ 154 w 186"/>
                  <a:gd name="T43" fmla="*/ 149 h 190"/>
                  <a:gd name="T44" fmla="*/ 146 w 186"/>
                  <a:gd name="T45" fmla="*/ 161 h 190"/>
                  <a:gd name="T46" fmla="*/ 136 w 186"/>
                  <a:gd name="T47" fmla="*/ 173 h 190"/>
                  <a:gd name="T48" fmla="*/ 120 w 186"/>
                  <a:gd name="T49" fmla="*/ 185 h 190"/>
                  <a:gd name="T50" fmla="*/ 105 w 186"/>
                  <a:gd name="T51" fmla="*/ 189 h 190"/>
                  <a:gd name="T52" fmla="*/ 94 w 186"/>
                  <a:gd name="T53" fmla="*/ 189 h 190"/>
                  <a:gd name="T54" fmla="*/ 85 w 186"/>
                  <a:gd name="T55" fmla="*/ 186 h 190"/>
                  <a:gd name="T56" fmla="*/ 74 w 186"/>
                  <a:gd name="T57" fmla="*/ 187 h 190"/>
                  <a:gd name="T58" fmla="*/ 64 w 186"/>
                  <a:gd name="T59" fmla="*/ 186 h 190"/>
                  <a:gd name="T60" fmla="*/ 55 w 186"/>
                  <a:gd name="T61" fmla="*/ 182 h 190"/>
                  <a:gd name="T62" fmla="*/ 38 w 186"/>
                  <a:gd name="T63" fmla="*/ 158 h 190"/>
                  <a:gd name="T64" fmla="*/ 29 w 186"/>
                  <a:gd name="T65" fmla="*/ 146 h 190"/>
                  <a:gd name="T66" fmla="*/ 22 w 186"/>
                  <a:gd name="T67" fmla="*/ 135 h 190"/>
                  <a:gd name="T68" fmla="*/ 15 w 186"/>
                  <a:gd name="T69" fmla="*/ 125 h 190"/>
                  <a:gd name="T70" fmla="*/ 9 w 186"/>
                  <a:gd name="T71" fmla="*/ 114 h 190"/>
                  <a:gd name="T72" fmla="*/ 4 w 186"/>
                  <a:gd name="T73" fmla="*/ 102 h 190"/>
                  <a:gd name="T74" fmla="*/ 2 w 186"/>
                  <a:gd name="T75" fmla="*/ 89 h 190"/>
                  <a:gd name="T76" fmla="*/ 1 w 186"/>
                  <a:gd name="T77" fmla="*/ 78 h 190"/>
                  <a:gd name="T78" fmla="*/ 1 w 186"/>
                  <a:gd name="T79" fmla="*/ 66 h 190"/>
                  <a:gd name="T80" fmla="*/ 2 w 186"/>
                  <a:gd name="T81" fmla="*/ 54 h 190"/>
                  <a:gd name="T82" fmla="*/ 4 w 186"/>
                  <a:gd name="T83" fmla="*/ 42 h 190"/>
                  <a:gd name="T84" fmla="*/ 8 w 186"/>
                  <a:gd name="T85" fmla="*/ 31 h 190"/>
                  <a:gd name="T86" fmla="*/ 14 w 186"/>
                  <a:gd name="T87" fmla="*/ 23 h 190"/>
                  <a:gd name="T88" fmla="*/ 21 w 186"/>
                  <a:gd name="T89" fmla="*/ 14 h 190"/>
                  <a:gd name="T90" fmla="*/ 31 w 186"/>
                  <a:gd name="T91" fmla="*/ 7 h 190"/>
                  <a:gd name="T92" fmla="*/ 42 w 186"/>
                  <a:gd name="T93" fmla="*/ 2 h 190"/>
                  <a:gd name="T94" fmla="*/ 50 w 186"/>
                  <a:gd name="T95" fmla="*/ 0 h 190"/>
                  <a:gd name="T96" fmla="*/ 60 w 186"/>
                  <a:gd name="T97" fmla="*/ 1 h 190"/>
                  <a:gd name="T98" fmla="*/ 68 w 186"/>
                  <a:gd name="T99" fmla="*/ 3 h 190"/>
                  <a:gd name="T100" fmla="*/ 74 w 186"/>
                  <a:gd name="T101" fmla="*/ 7 h 190"/>
                  <a:gd name="T102" fmla="*/ 82 w 186"/>
                  <a:gd name="T103" fmla="*/ 14 h 190"/>
                  <a:gd name="T104" fmla="*/ 88 w 186"/>
                  <a:gd name="T105" fmla="*/ 18 h 19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90"/>
                  <a:gd name="T161" fmla="*/ 186 w 186"/>
                  <a:gd name="T162" fmla="*/ 190 h 19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90">
                    <a:moveTo>
                      <a:pt x="94" y="19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7"/>
                    </a:lnTo>
                    <a:lnTo>
                      <a:pt x="118" y="3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5"/>
                    </a:lnTo>
                    <a:lnTo>
                      <a:pt x="181" y="39"/>
                    </a:lnTo>
                    <a:lnTo>
                      <a:pt x="183" y="45"/>
                    </a:lnTo>
                    <a:lnTo>
                      <a:pt x="183" y="50"/>
                    </a:lnTo>
                    <a:lnTo>
                      <a:pt x="185" y="57"/>
                    </a:lnTo>
                    <a:lnTo>
                      <a:pt x="185" y="61"/>
                    </a:lnTo>
                    <a:lnTo>
                      <a:pt x="185" y="69"/>
                    </a:lnTo>
                    <a:lnTo>
                      <a:pt x="183" y="77"/>
                    </a:lnTo>
                    <a:lnTo>
                      <a:pt x="183" y="83"/>
                    </a:lnTo>
                    <a:lnTo>
                      <a:pt x="182" y="90"/>
                    </a:lnTo>
                    <a:lnTo>
                      <a:pt x="181" y="97"/>
                    </a:lnTo>
                    <a:lnTo>
                      <a:pt x="180" y="102"/>
                    </a:lnTo>
                    <a:lnTo>
                      <a:pt x="177" y="107"/>
                    </a:lnTo>
                    <a:lnTo>
                      <a:pt x="176" y="113"/>
                    </a:lnTo>
                    <a:lnTo>
                      <a:pt x="174" y="118"/>
                    </a:lnTo>
                    <a:lnTo>
                      <a:pt x="171" y="125"/>
                    </a:lnTo>
                    <a:lnTo>
                      <a:pt x="168" y="130"/>
                    </a:lnTo>
                    <a:lnTo>
                      <a:pt x="165" y="135"/>
                    </a:lnTo>
                    <a:lnTo>
                      <a:pt x="162" y="139"/>
                    </a:lnTo>
                    <a:lnTo>
                      <a:pt x="159" y="143"/>
                    </a:lnTo>
                    <a:lnTo>
                      <a:pt x="154" y="149"/>
                    </a:lnTo>
                    <a:lnTo>
                      <a:pt x="151" y="155"/>
                    </a:lnTo>
                    <a:lnTo>
                      <a:pt x="146" y="161"/>
                    </a:lnTo>
                    <a:lnTo>
                      <a:pt x="142" y="166"/>
                    </a:lnTo>
                    <a:lnTo>
                      <a:pt x="136" y="173"/>
                    </a:lnTo>
                    <a:lnTo>
                      <a:pt x="130" y="179"/>
                    </a:lnTo>
                    <a:lnTo>
                      <a:pt x="120" y="185"/>
                    </a:lnTo>
                    <a:lnTo>
                      <a:pt x="112" y="189"/>
                    </a:lnTo>
                    <a:lnTo>
                      <a:pt x="105" y="189"/>
                    </a:lnTo>
                    <a:lnTo>
                      <a:pt x="100" y="189"/>
                    </a:lnTo>
                    <a:lnTo>
                      <a:pt x="94" y="189"/>
                    </a:lnTo>
                    <a:lnTo>
                      <a:pt x="90" y="187"/>
                    </a:lnTo>
                    <a:lnTo>
                      <a:pt x="85" y="186"/>
                    </a:lnTo>
                    <a:lnTo>
                      <a:pt x="81" y="186"/>
                    </a:lnTo>
                    <a:lnTo>
                      <a:pt x="74" y="187"/>
                    </a:lnTo>
                    <a:lnTo>
                      <a:pt x="68" y="187"/>
                    </a:lnTo>
                    <a:lnTo>
                      <a:pt x="64" y="186"/>
                    </a:lnTo>
                    <a:lnTo>
                      <a:pt x="59" y="183"/>
                    </a:lnTo>
                    <a:lnTo>
                      <a:pt x="55" y="182"/>
                    </a:lnTo>
                    <a:lnTo>
                      <a:pt x="49" y="175"/>
                    </a:lnTo>
                    <a:lnTo>
                      <a:pt x="38" y="158"/>
                    </a:lnTo>
                    <a:lnTo>
                      <a:pt x="33" y="151"/>
                    </a:lnTo>
                    <a:lnTo>
                      <a:pt x="29" y="146"/>
                    </a:lnTo>
                    <a:lnTo>
                      <a:pt x="25" y="141"/>
                    </a:lnTo>
                    <a:lnTo>
                      <a:pt x="22" y="135"/>
                    </a:lnTo>
                    <a:lnTo>
                      <a:pt x="19" y="131"/>
                    </a:lnTo>
                    <a:lnTo>
                      <a:pt x="15" y="125"/>
                    </a:lnTo>
                    <a:lnTo>
                      <a:pt x="12" y="119"/>
                    </a:lnTo>
                    <a:lnTo>
                      <a:pt x="9" y="114"/>
                    </a:lnTo>
                    <a:lnTo>
                      <a:pt x="8" y="109"/>
                    </a:lnTo>
                    <a:lnTo>
                      <a:pt x="4" y="102"/>
                    </a:lnTo>
                    <a:lnTo>
                      <a:pt x="3" y="95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7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595" name="Group 450"/>
            <p:cNvGrpSpPr>
              <a:grpSpLocks/>
            </p:cNvGrpSpPr>
            <p:nvPr/>
          </p:nvGrpSpPr>
          <p:grpSpPr bwMode="auto">
            <a:xfrm>
              <a:off x="1870" y="2590"/>
              <a:ext cx="58" cy="48"/>
              <a:chOff x="1870" y="2590"/>
              <a:chExt cx="58" cy="48"/>
            </a:xfrm>
          </p:grpSpPr>
          <p:sp>
            <p:nvSpPr>
              <p:cNvPr id="18640" name="Freeform 451"/>
              <p:cNvSpPr>
                <a:spLocks/>
              </p:cNvSpPr>
              <p:nvPr/>
            </p:nvSpPr>
            <p:spPr bwMode="auto">
              <a:xfrm>
                <a:off x="1881" y="2622"/>
                <a:ext cx="23" cy="1"/>
              </a:xfrm>
              <a:custGeom>
                <a:avLst/>
                <a:gdLst>
                  <a:gd name="T0" fmla="*/ 12 w 23"/>
                  <a:gd name="T1" fmla="*/ 0 h 1"/>
                  <a:gd name="T2" fmla="*/ 16 w 23"/>
                  <a:gd name="T3" fmla="*/ 0 h 1"/>
                  <a:gd name="T4" fmla="*/ 18 w 23"/>
                  <a:gd name="T5" fmla="*/ 0 h 1"/>
                  <a:gd name="T6" fmla="*/ 22 w 23"/>
                  <a:gd name="T7" fmla="*/ 0 h 1"/>
                  <a:gd name="T8" fmla="*/ 16 w 23"/>
                  <a:gd name="T9" fmla="*/ 0 h 1"/>
                  <a:gd name="T10" fmla="*/ 13 w 23"/>
                  <a:gd name="T11" fmla="*/ 0 h 1"/>
                  <a:gd name="T12" fmla="*/ 10 w 23"/>
                  <a:gd name="T13" fmla="*/ 0 h 1"/>
                  <a:gd name="T14" fmla="*/ 8 w 23"/>
                  <a:gd name="T15" fmla="*/ 0 h 1"/>
                  <a:gd name="T16" fmla="*/ 4 w 23"/>
                  <a:gd name="T17" fmla="*/ 0 h 1"/>
                  <a:gd name="T18" fmla="*/ 2 w 23"/>
                  <a:gd name="T19" fmla="*/ 0 h 1"/>
                  <a:gd name="T20" fmla="*/ 0 w 23"/>
                  <a:gd name="T21" fmla="*/ 0 h 1"/>
                  <a:gd name="T22" fmla="*/ 4 w 23"/>
                  <a:gd name="T23" fmla="*/ 0 h 1"/>
                  <a:gd name="T24" fmla="*/ 6 w 23"/>
                  <a:gd name="T25" fmla="*/ 0 h 1"/>
                  <a:gd name="T26" fmla="*/ 10 w 23"/>
                  <a:gd name="T27" fmla="*/ 0 h 1"/>
                  <a:gd name="T28" fmla="*/ 12 w 23"/>
                  <a:gd name="T29" fmla="*/ 0 h 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3"/>
                  <a:gd name="T46" fmla="*/ 0 h 1"/>
                  <a:gd name="T47" fmla="*/ 23 w 23"/>
                  <a:gd name="T48" fmla="*/ 1 h 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3" h="1">
                    <a:moveTo>
                      <a:pt x="12" y="0"/>
                    </a:moveTo>
                    <a:lnTo>
                      <a:pt x="16" y="0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641" name="Group 452"/>
              <p:cNvGrpSpPr>
                <a:grpSpLocks/>
              </p:cNvGrpSpPr>
              <p:nvPr/>
            </p:nvGrpSpPr>
            <p:grpSpPr bwMode="auto">
              <a:xfrm>
                <a:off x="1891" y="2590"/>
                <a:ext cx="25" cy="33"/>
                <a:chOff x="1891" y="2590"/>
                <a:chExt cx="25" cy="33"/>
              </a:xfrm>
            </p:grpSpPr>
            <p:sp>
              <p:nvSpPr>
                <p:cNvPr id="18643" name="Freeform 453"/>
                <p:cNvSpPr>
                  <a:spLocks/>
                </p:cNvSpPr>
                <p:nvPr/>
              </p:nvSpPr>
              <p:spPr bwMode="auto">
                <a:xfrm>
                  <a:off x="1891" y="2590"/>
                  <a:ext cx="19" cy="33"/>
                </a:xfrm>
                <a:custGeom>
                  <a:avLst/>
                  <a:gdLst>
                    <a:gd name="T0" fmla="*/ 1 w 19"/>
                    <a:gd name="T1" fmla="*/ 30 h 33"/>
                    <a:gd name="T2" fmla="*/ 0 w 19"/>
                    <a:gd name="T3" fmla="*/ 26 h 33"/>
                    <a:gd name="T4" fmla="*/ 1 w 19"/>
                    <a:gd name="T5" fmla="*/ 21 h 33"/>
                    <a:gd name="T6" fmla="*/ 1 w 19"/>
                    <a:gd name="T7" fmla="*/ 16 h 33"/>
                    <a:gd name="T8" fmla="*/ 3 w 19"/>
                    <a:gd name="T9" fmla="*/ 12 h 33"/>
                    <a:gd name="T10" fmla="*/ 5 w 19"/>
                    <a:gd name="T11" fmla="*/ 8 h 33"/>
                    <a:gd name="T12" fmla="*/ 7 w 19"/>
                    <a:gd name="T13" fmla="*/ 4 h 33"/>
                    <a:gd name="T14" fmla="*/ 10 w 19"/>
                    <a:gd name="T15" fmla="*/ 0 h 33"/>
                    <a:gd name="T16" fmla="*/ 18 w 19"/>
                    <a:gd name="T17" fmla="*/ 4 h 33"/>
                    <a:gd name="T18" fmla="*/ 15 w 19"/>
                    <a:gd name="T19" fmla="*/ 8 h 33"/>
                    <a:gd name="T20" fmla="*/ 11 w 19"/>
                    <a:gd name="T21" fmla="*/ 12 h 33"/>
                    <a:gd name="T22" fmla="*/ 9 w 19"/>
                    <a:gd name="T23" fmla="*/ 16 h 33"/>
                    <a:gd name="T24" fmla="*/ 7 w 19"/>
                    <a:gd name="T25" fmla="*/ 21 h 33"/>
                    <a:gd name="T26" fmla="*/ 6 w 19"/>
                    <a:gd name="T27" fmla="*/ 26 h 33"/>
                    <a:gd name="T28" fmla="*/ 5 w 19"/>
                    <a:gd name="T29" fmla="*/ 32 h 33"/>
                    <a:gd name="T30" fmla="*/ 1 w 19"/>
                    <a:gd name="T31" fmla="*/ 30 h 3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9"/>
                    <a:gd name="T49" fmla="*/ 0 h 33"/>
                    <a:gd name="T50" fmla="*/ 19 w 19"/>
                    <a:gd name="T51" fmla="*/ 33 h 3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9" h="33">
                      <a:moveTo>
                        <a:pt x="1" y="30"/>
                      </a:move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1" y="16"/>
                      </a:lnTo>
                      <a:lnTo>
                        <a:pt x="3" y="12"/>
                      </a:lnTo>
                      <a:lnTo>
                        <a:pt x="5" y="8"/>
                      </a:lnTo>
                      <a:lnTo>
                        <a:pt x="7" y="4"/>
                      </a:lnTo>
                      <a:lnTo>
                        <a:pt x="10" y="0"/>
                      </a:lnTo>
                      <a:lnTo>
                        <a:pt x="18" y="4"/>
                      </a:lnTo>
                      <a:lnTo>
                        <a:pt x="15" y="8"/>
                      </a:lnTo>
                      <a:lnTo>
                        <a:pt x="11" y="12"/>
                      </a:lnTo>
                      <a:lnTo>
                        <a:pt x="9" y="16"/>
                      </a:lnTo>
                      <a:lnTo>
                        <a:pt x="7" y="21"/>
                      </a:lnTo>
                      <a:lnTo>
                        <a:pt x="6" y="26"/>
                      </a:lnTo>
                      <a:lnTo>
                        <a:pt x="5" y="32"/>
                      </a:lnTo>
                      <a:lnTo>
                        <a:pt x="1" y="30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644" name="Freeform 454"/>
                <p:cNvSpPr>
                  <a:spLocks/>
                </p:cNvSpPr>
                <p:nvPr/>
              </p:nvSpPr>
              <p:spPr bwMode="auto">
                <a:xfrm>
                  <a:off x="1896" y="2596"/>
                  <a:ext cx="20" cy="27"/>
                </a:xfrm>
                <a:custGeom>
                  <a:avLst/>
                  <a:gdLst>
                    <a:gd name="T0" fmla="*/ 0 w 20"/>
                    <a:gd name="T1" fmla="*/ 26 h 27"/>
                    <a:gd name="T2" fmla="*/ 2 w 20"/>
                    <a:gd name="T3" fmla="*/ 23 h 27"/>
                    <a:gd name="T4" fmla="*/ 2 w 20"/>
                    <a:gd name="T5" fmla="*/ 18 h 27"/>
                    <a:gd name="T6" fmla="*/ 4 w 20"/>
                    <a:gd name="T7" fmla="*/ 13 h 27"/>
                    <a:gd name="T8" fmla="*/ 6 w 20"/>
                    <a:gd name="T9" fmla="*/ 9 h 27"/>
                    <a:gd name="T10" fmla="*/ 10 w 20"/>
                    <a:gd name="T11" fmla="*/ 5 h 27"/>
                    <a:gd name="T12" fmla="*/ 12 w 20"/>
                    <a:gd name="T13" fmla="*/ 2 h 27"/>
                    <a:gd name="T14" fmla="*/ 14 w 20"/>
                    <a:gd name="T15" fmla="*/ 0 h 27"/>
                    <a:gd name="T16" fmla="*/ 19 w 20"/>
                    <a:gd name="T17" fmla="*/ 1 h 27"/>
                    <a:gd name="T18" fmla="*/ 14 w 20"/>
                    <a:gd name="T19" fmla="*/ 3 h 27"/>
                    <a:gd name="T20" fmla="*/ 10 w 20"/>
                    <a:gd name="T21" fmla="*/ 7 h 27"/>
                    <a:gd name="T22" fmla="*/ 8 w 20"/>
                    <a:gd name="T23" fmla="*/ 11 h 27"/>
                    <a:gd name="T24" fmla="*/ 4 w 20"/>
                    <a:gd name="T25" fmla="*/ 16 h 27"/>
                    <a:gd name="T26" fmla="*/ 2 w 20"/>
                    <a:gd name="T27" fmla="*/ 20 h 27"/>
                    <a:gd name="T28" fmla="*/ 2 w 20"/>
                    <a:gd name="T29" fmla="*/ 26 h 27"/>
                    <a:gd name="T30" fmla="*/ 0 w 20"/>
                    <a:gd name="T31" fmla="*/ 26 h 2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7"/>
                    <a:gd name="T50" fmla="*/ 20 w 20"/>
                    <a:gd name="T51" fmla="*/ 27 h 2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7">
                      <a:moveTo>
                        <a:pt x="0" y="26"/>
                      </a:moveTo>
                      <a:lnTo>
                        <a:pt x="2" y="23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10" y="7"/>
                      </a:lnTo>
                      <a:lnTo>
                        <a:pt x="8" y="11"/>
                      </a:lnTo>
                      <a:lnTo>
                        <a:pt x="4" y="16"/>
                      </a:lnTo>
                      <a:lnTo>
                        <a:pt x="2" y="20"/>
                      </a:lnTo>
                      <a:lnTo>
                        <a:pt x="2" y="26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642" name="Freeform 455"/>
              <p:cNvSpPr>
                <a:spLocks/>
              </p:cNvSpPr>
              <p:nvPr/>
            </p:nvSpPr>
            <p:spPr bwMode="auto">
              <a:xfrm>
                <a:off x="1870" y="2611"/>
                <a:ext cx="58" cy="27"/>
              </a:xfrm>
              <a:custGeom>
                <a:avLst/>
                <a:gdLst>
                  <a:gd name="T0" fmla="*/ 0 w 58"/>
                  <a:gd name="T1" fmla="*/ 3 h 27"/>
                  <a:gd name="T2" fmla="*/ 3 w 58"/>
                  <a:gd name="T3" fmla="*/ 5 h 27"/>
                  <a:gd name="T4" fmla="*/ 7 w 58"/>
                  <a:gd name="T5" fmla="*/ 9 h 27"/>
                  <a:gd name="T6" fmla="*/ 11 w 58"/>
                  <a:gd name="T7" fmla="*/ 14 h 27"/>
                  <a:gd name="T8" fmla="*/ 14 w 58"/>
                  <a:gd name="T9" fmla="*/ 20 h 27"/>
                  <a:gd name="T10" fmla="*/ 18 w 58"/>
                  <a:gd name="T11" fmla="*/ 22 h 27"/>
                  <a:gd name="T12" fmla="*/ 22 w 58"/>
                  <a:gd name="T13" fmla="*/ 24 h 27"/>
                  <a:gd name="T14" fmla="*/ 24 w 58"/>
                  <a:gd name="T15" fmla="*/ 26 h 27"/>
                  <a:gd name="T16" fmla="*/ 29 w 58"/>
                  <a:gd name="T17" fmla="*/ 24 h 27"/>
                  <a:gd name="T18" fmla="*/ 32 w 58"/>
                  <a:gd name="T19" fmla="*/ 22 h 27"/>
                  <a:gd name="T20" fmla="*/ 35 w 58"/>
                  <a:gd name="T21" fmla="*/ 20 h 27"/>
                  <a:gd name="T22" fmla="*/ 38 w 58"/>
                  <a:gd name="T23" fmla="*/ 18 h 27"/>
                  <a:gd name="T24" fmla="*/ 40 w 58"/>
                  <a:gd name="T25" fmla="*/ 14 h 27"/>
                  <a:gd name="T26" fmla="*/ 43 w 58"/>
                  <a:gd name="T27" fmla="*/ 11 h 27"/>
                  <a:gd name="T28" fmla="*/ 45 w 58"/>
                  <a:gd name="T29" fmla="*/ 7 h 27"/>
                  <a:gd name="T30" fmla="*/ 48 w 58"/>
                  <a:gd name="T31" fmla="*/ 5 h 27"/>
                  <a:gd name="T32" fmla="*/ 50 w 58"/>
                  <a:gd name="T33" fmla="*/ 1 h 27"/>
                  <a:gd name="T34" fmla="*/ 54 w 58"/>
                  <a:gd name="T35" fmla="*/ 1 h 27"/>
                  <a:gd name="T36" fmla="*/ 57 w 58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8"/>
                  <a:gd name="T58" fmla="*/ 0 h 27"/>
                  <a:gd name="T59" fmla="*/ 58 w 58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8" h="27">
                    <a:moveTo>
                      <a:pt x="0" y="3"/>
                    </a:moveTo>
                    <a:lnTo>
                      <a:pt x="3" y="5"/>
                    </a:lnTo>
                    <a:lnTo>
                      <a:pt x="7" y="9"/>
                    </a:lnTo>
                    <a:lnTo>
                      <a:pt x="11" y="14"/>
                    </a:lnTo>
                    <a:lnTo>
                      <a:pt x="14" y="20"/>
                    </a:lnTo>
                    <a:lnTo>
                      <a:pt x="18" y="22"/>
                    </a:lnTo>
                    <a:lnTo>
                      <a:pt x="22" y="24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32" y="22"/>
                    </a:lnTo>
                    <a:lnTo>
                      <a:pt x="35" y="20"/>
                    </a:lnTo>
                    <a:lnTo>
                      <a:pt x="38" y="18"/>
                    </a:lnTo>
                    <a:lnTo>
                      <a:pt x="40" y="14"/>
                    </a:lnTo>
                    <a:lnTo>
                      <a:pt x="43" y="11"/>
                    </a:lnTo>
                    <a:lnTo>
                      <a:pt x="45" y="7"/>
                    </a:lnTo>
                    <a:lnTo>
                      <a:pt x="48" y="5"/>
                    </a:lnTo>
                    <a:lnTo>
                      <a:pt x="50" y="1"/>
                    </a:lnTo>
                    <a:lnTo>
                      <a:pt x="54" y="1"/>
                    </a:lnTo>
                    <a:lnTo>
                      <a:pt x="57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596" name="Freeform 456"/>
            <p:cNvSpPr>
              <a:spLocks/>
            </p:cNvSpPr>
            <p:nvPr/>
          </p:nvSpPr>
          <p:spPr bwMode="auto">
            <a:xfrm>
              <a:off x="2167" y="2371"/>
              <a:ext cx="185" cy="190"/>
            </a:xfrm>
            <a:custGeom>
              <a:avLst/>
              <a:gdLst>
                <a:gd name="T0" fmla="*/ 99 w 185"/>
                <a:gd name="T1" fmla="*/ 19 h 190"/>
                <a:gd name="T2" fmla="*/ 107 w 185"/>
                <a:gd name="T3" fmla="*/ 14 h 190"/>
                <a:gd name="T4" fmla="*/ 113 w 185"/>
                <a:gd name="T5" fmla="*/ 7 h 190"/>
                <a:gd name="T6" fmla="*/ 121 w 185"/>
                <a:gd name="T7" fmla="*/ 2 h 190"/>
                <a:gd name="T8" fmla="*/ 128 w 185"/>
                <a:gd name="T9" fmla="*/ 1 h 190"/>
                <a:gd name="T10" fmla="*/ 136 w 185"/>
                <a:gd name="T11" fmla="*/ 1 h 190"/>
                <a:gd name="T12" fmla="*/ 146 w 185"/>
                <a:gd name="T13" fmla="*/ 2 h 190"/>
                <a:gd name="T14" fmla="*/ 154 w 185"/>
                <a:gd name="T15" fmla="*/ 5 h 190"/>
                <a:gd name="T16" fmla="*/ 163 w 185"/>
                <a:gd name="T17" fmla="*/ 10 h 190"/>
                <a:gd name="T18" fmla="*/ 169 w 185"/>
                <a:gd name="T19" fmla="*/ 17 h 190"/>
                <a:gd name="T20" fmla="*/ 175 w 185"/>
                <a:gd name="T21" fmla="*/ 26 h 190"/>
                <a:gd name="T22" fmla="*/ 180 w 185"/>
                <a:gd name="T23" fmla="*/ 35 h 190"/>
                <a:gd name="T24" fmla="*/ 182 w 185"/>
                <a:gd name="T25" fmla="*/ 45 h 190"/>
                <a:gd name="T26" fmla="*/ 184 w 185"/>
                <a:gd name="T27" fmla="*/ 57 h 190"/>
                <a:gd name="T28" fmla="*/ 184 w 185"/>
                <a:gd name="T29" fmla="*/ 69 h 190"/>
                <a:gd name="T30" fmla="*/ 182 w 185"/>
                <a:gd name="T31" fmla="*/ 83 h 190"/>
                <a:gd name="T32" fmla="*/ 180 w 185"/>
                <a:gd name="T33" fmla="*/ 95 h 190"/>
                <a:gd name="T34" fmla="*/ 176 w 185"/>
                <a:gd name="T35" fmla="*/ 106 h 190"/>
                <a:gd name="T36" fmla="*/ 173 w 185"/>
                <a:gd name="T37" fmla="*/ 117 h 190"/>
                <a:gd name="T38" fmla="*/ 168 w 185"/>
                <a:gd name="T39" fmla="*/ 129 h 190"/>
                <a:gd name="T40" fmla="*/ 162 w 185"/>
                <a:gd name="T41" fmla="*/ 138 h 190"/>
                <a:gd name="T42" fmla="*/ 154 w 185"/>
                <a:gd name="T43" fmla="*/ 147 h 190"/>
                <a:gd name="T44" fmla="*/ 145 w 185"/>
                <a:gd name="T45" fmla="*/ 161 h 190"/>
                <a:gd name="T46" fmla="*/ 135 w 185"/>
                <a:gd name="T47" fmla="*/ 173 h 190"/>
                <a:gd name="T48" fmla="*/ 119 w 185"/>
                <a:gd name="T49" fmla="*/ 183 h 190"/>
                <a:gd name="T50" fmla="*/ 104 w 185"/>
                <a:gd name="T51" fmla="*/ 189 h 190"/>
                <a:gd name="T52" fmla="*/ 94 w 185"/>
                <a:gd name="T53" fmla="*/ 187 h 190"/>
                <a:gd name="T54" fmla="*/ 84 w 185"/>
                <a:gd name="T55" fmla="*/ 185 h 190"/>
                <a:gd name="T56" fmla="*/ 73 w 185"/>
                <a:gd name="T57" fmla="*/ 186 h 190"/>
                <a:gd name="T58" fmla="*/ 64 w 185"/>
                <a:gd name="T59" fmla="*/ 185 h 190"/>
                <a:gd name="T60" fmla="*/ 55 w 185"/>
                <a:gd name="T61" fmla="*/ 181 h 190"/>
                <a:gd name="T62" fmla="*/ 37 w 185"/>
                <a:gd name="T63" fmla="*/ 157 h 190"/>
                <a:gd name="T64" fmla="*/ 27 w 185"/>
                <a:gd name="T65" fmla="*/ 145 h 190"/>
                <a:gd name="T66" fmla="*/ 21 w 185"/>
                <a:gd name="T67" fmla="*/ 135 h 190"/>
                <a:gd name="T68" fmla="*/ 14 w 185"/>
                <a:gd name="T69" fmla="*/ 125 h 190"/>
                <a:gd name="T70" fmla="*/ 8 w 185"/>
                <a:gd name="T71" fmla="*/ 113 h 190"/>
                <a:gd name="T72" fmla="*/ 4 w 185"/>
                <a:gd name="T73" fmla="*/ 102 h 190"/>
                <a:gd name="T74" fmla="*/ 1 w 185"/>
                <a:gd name="T75" fmla="*/ 90 h 190"/>
                <a:gd name="T76" fmla="*/ 0 w 185"/>
                <a:gd name="T77" fmla="*/ 78 h 190"/>
                <a:gd name="T78" fmla="*/ 0 w 185"/>
                <a:gd name="T79" fmla="*/ 66 h 190"/>
                <a:gd name="T80" fmla="*/ 1 w 185"/>
                <a:gd name="T81" fmla="*/ 54 h 190"/>
                <a:gd name="T82" fmla="*/ 3 w 185"/>
                <a:gd name="T83" fmla="*/ 42 h 190"/>
                <a:gd name="T84" fmla="*/ 7 w 185"/>
                <a:gd name="T85" fmla="*/ 33 h 190"/>
                <a:gd name="T86" fmla="*/ 13 w 185"/>
                <a:gd name="T87" fmla="*/ 23 h 190"/>
                <a:gd name="T88" fmla="*/ 20 w 185"/>
                <a:gd name="T89" fmla="*/ 15 h 190"/>
                <a:gd name="T90" fmla="*/ 30 w 185"/>
                <a:gd name="T91" fmla="*/ 7 h 190"/>
                <a:gd name="T92" fmla="*/ 41 w 185"/>
                <a:gd name="T93" fmla="*/ 2 h 190"/>
                <a:gd name="T94" fmla="*/ 49 w 185"/>
                <a:gd name="T95" fmla="*/ 1 h 190"/>
                <a:gd name="T96" fmla="*/ 60 w 185"/>
                <a:gd name="T97" fmla="*/ 1 h 190"/>
                <a:gd name="T98" fmla="*/ 67 w 185"/>
                <a:gd name="T99" fmla="*/ 3 h 190"/>
                <a:gd name="T100" fmla="*/ 75 w 185"/>
                <a:gd name="T101" fmla="*/ 7 h 190"/>
                <a:gd name="T102" fmla="*/ 81 w 185"/>
                <a:gd name="T103" fmla="*/ 14 h 190"/>
                <a:gd name="T104" fmla="*/ 88 w 185"/>
                <a:gd name="T105" fmla="*/ 19 h 1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90"/>
                <a:gd name="T161" fmla="*/ 185 w 185"/>
                <a:gd name="T162" fmla="*/ 190 h 1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90">
                  <a:moveTo>
                    <a:pt x="93" y="21"/>
                  </a:moveTo>
                  <a:lnTo>
                    <a:pt x="99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1" y="11"/>
                  </a:lnTo>
                  <a:lnTo>
                    <a:pt x="113" y="7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4" y="5"/>
                  </a:lnTo>
                  <a:lnTo>
                    <a:pt x="158" y="7"/>
                  </a:lnTo>
                  <a:lnTo>
                    <a:pt x="163" y="10"/>
                  </a:lnTo>
                  <a:lnTo>
                    <a:pt x="167" y="13"/>
                  </a:lnTo>
                  <a:lnTo>
                    <a:pt x="169" y="17"/>
                  </a:lnTo>
                  <a:lnTo>
                    <a:pt x="173" y="21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5"/>
                  </a:lnTo>
                  <a:lnTo>
                    <a:pt x="181" y="39"/>
                  </a:lnTo>
                  <a:lnTo>
                    <a:pt x="182" y="45"/>
                  </a:lnTo>
                  <a:lnTo>
                    <a:pt x="184" y="50"/>
                  </a:lnTo>
                  <a:lnTo>
                    <a:pt x="184" y="57"/>
                  </a:lnTo>
                  <a:lnTo>
                    <a:pt x="184" y="61"/>
                  </a:lnTo>
                  <a:lnTo>
                    <a:pt x="184" y="69"/>
                  </a:lnTo>
                  <a:lnTo>
                    <a:pt x="184" y="77"/>
                  </a:lnTo>
                  <a:lnTo>
                    <a:pt x="182" y="83"/>
                  </a:lnTo>
                  <a:lnTo>
                    <a:pt x="181" y="90"/>
                  </a:lnTo>
                  <a:lnTo>
                    <a:pt x="180" y="95"/>
                  </a:lnTo>
                  <a:lnTo>
                    <a:pt x="179" y="101"/>
                  </a:lnTo>
                  <a:lnTo>
                    <a:pt x="176" y="106"/>
                  </a:lnTo>
                  <a:lnTo>
                    <a:pt x="175" y="111"/>
                  </a:lnTo>
                  <a:lnTo>
                    <a:pt x="173" y="117"/>
                  </a:lnTo>
                  <a:lnTo>
                    <a:pt x="170" y="123"/>
                  </a:lnTo>
                  <a:lnTo>
                    <a:pt x="168" y="129"/>
                  </a:lnTo>
                  <a:lnTo>
                    <a:pt x="164" y="134"/>
                  </a:lnTo>
                  <a:lnTo>
                    <a:pt x="162" y="138"/>
                  </a:lnTo>
                  <a:lnTo>
                    <a:pt x="158" y="142"/>
                  </a:lnTo>
                  <a:lnTo>
                    <a:pt x="154" y="147"/>
                  </a:lnTo>
                  <a:lnTo>
                    <a:pt x="150" y="154"/>
                  </a:lnTo>
                  <a:lnTo>
                    <a:pt x="145" y="161"/>
                  </a:lnTo>
                  <a:lnTo>
                    <a:pt x="141" y="166"/>
                  </a:lnTo>
                  <a:lnTo>
                    <a:pt x="135" y="173"/>
                  </a:lnTo>
                  <a:lnTo>
                    <a:pt x="129" y="178"/>
                  </a:lnTo>
                  <a:lnTo>
                    <a:pt x="119" y="183"/>
                  </a:lnTo>
                  <a:lnTo>
                    <a:pt x="111" y="187"/>
                  </a:lnTo>
                  <a:lnTo>
                    <a:pt x="104" y="189"/>
                  </a:lnTo>
                  <a:lnTo>
                    <a:pt x="99" y="189"/>
                  </a:lnTo>
                  <a:lnTo>
                    <a:pt x="94" y="187"/>
                  </a:lnTo>
                  <a:lnTo>
                    <a:pt x="89" y="186"/>
                  </a:lnTo>
                  <a:lnTo>
                    <a:pt x="84" y="185"/>
                  </a:lnTo>
                  <a:lnTo>
                    <a:pt x="81" y="185"/>
                  </a:lnTo>
                  <a:lnTo>
                    <a:pt x="73" y="186"/>
                  </a:lnTo>
                  <a:lnTo>
                    <a:pt x="67" y="186"/>
                  </a:lnTo>
                  <a:lnTo>
                    <a:pt x="64" y="185"/>
                  </a:lnTo>
                  <a:lnTo>
                    <a:pt x="58" y="182"/>
                  </a:lnTo>
                  <a:lnTo>
                    <a:pt x="55" y="181"/>
                  </a:lnTo>
                  <a:lnTo>
                    <a:pt x="49" y="174"/>
                  </a:lnTo>
                  <a:lnTo>
                    <a:pt x="37" y="157"/>
                  </a:lnTo>
                  <a:lnTo>
                    <a:pt x="32" y="150"/>
                  </a:lnTo>
                  <a:lnTo>
                    <a:pt x="27" y="145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30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2"/>
                  </a:lnTo>
                  <a:lnTo>
                    <a:pt x="2" y="95"/>
                  </a:lnTo>
                  <a:lnTo>
                    <a:pt x="1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5" y="7"/>
                  </a:lnTo>
                  <a:lnTo>
                    <a:pt x="77" y="11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8" y="19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597" name="Freeform 457"/>
            <p:cNvSpPr>
              <a:spLocks/>
            </p:cNvSpPr>
            <p:nvPr/>
          </p:nvSpPr>
          <p:spPr bwMode="auto">
            <a:xfrm>
              <a:off x="2171" y="2379"/>
              <a:ext cx="172" cy="175"/>
            </a:xfrm>
            <a:custGeom>
              <a:avLst/>
              <a:gdLst>
                <a:gd name="T0" fmla="*/ 92 w 172"/>
                <a:gd name="T1" fmla="*/ 17 h 175"/>
                <a:gd name="T2" fmla="*/ 99 w 172"/>
                <a:gd name="T3" fmla="*/ 13 h 175"/>
                <a:gd name="T4" fmla="*/ 105 w 172"/>
                <a:gd name="T5" fmla="*/ 6 h 175"/>
                <a:gd name="T6" fmla="*/ 112 w 172"/>
                <a:gd name="T7" fmla="*/ 2 h 175"/>
                <a:gd name="T8" fmla="*/ 118 w 172"/>
                <a:gd name="T9" fmla="*/ 0 h 175"/>
                <a:gd name="T10" fmla="*/ 127 w 172"/>
                <a:gd name="T11" fmla="*/ 0 h 175"/>
                <a:gd name="T12" fmla="*/ 135 w 172"/>
                <a:gd name="T13" fmla="*/ 1 h 175"/>
                <a:gd name="T14" fmla="*/ 144 w 172"/>
                <a:gd name="T15" fmla="*/ 4 h 175"/>
                <a:gd name="T16" fmla="*/ 152 w 172"/>
                <a:gd name="T17" fmla="*/ 9 h 175"/>
                <a:gd name="T18" fmla="*/ 157 w 172"/>
                <a:gd name="T19" fmla="*/ 14 h 175"/>
                <a:gd name="T20" fmla="*/ 162 w 172"/>
                <a:gd name="T21" fmla="*/ 22 h 175"/>
                <a:gd name="T22" fmla="*/ 167 w 172"/>
                <a:gd name="T23" fmla="*/ 32 h 175"/>
                <a:gd name="T24" fmla="*/ 169 w 172"/>
                <a:gd name="T25" fmla="*/ 42 h 175"/>
                <a:gd name="T26" fmla="*/ 171 w 172"/>
                <a:gd name="T27" fmla="*/ 52 h 175"/>
                <a:gd name="T28" fmla="*/ 171 w 172"/>
                <a:gd name="T29" fmla="*/ 64 h 175"/>
                <a:gd name="T30" fmla="*/ 169 w 172"/>
                <a:gd name="T31" fmla="*/ 76 h 175"/>
                <a:gd name="T32" fmla="*/ 167 w 172"/>
                <a:gd name="T33" fmla="*/ 88 h 175"/>
                <a:gd name="T34" fmla="*/ 163 w 172"/>
                <a:gd name="T35" fmla="*/ 99 h 175"/>
                <a:gd name="T36" fmla="*/ 160 w 172"/>
                <a:gd name="T37" fmla="*/ 108 h 175"/>
                <a:gd name="T38" fmla="*/ 156 w 172"/>
                <a:gd name="T39" fmla="*/ 119 h 175"/>
                <a:gd name="T40" fmla="*/ 150 w 172"/>
                <a:gd name="T41" fmla="*/ 128 h 175"/>
                <a:gd name="T42" fmla="*/ 143 w 172"/>
                <a:gd name="T43" fmla="*/ 136 h 175"/>
                <a:gd name="T44" fmla="*/ 134 w 172"/>
                <a:gd name="T45" fmla="*/ 148 h 175"/>
                <a:gd name="T46" fmla="*/ 127 w 172"/>
                <a:gd name="T47" fmla="*/ 159 h 175"/>
                <a:gd name="T48" fmla="*/ 111 w 172"/>
                <a:gd name="T49" fmla="*/ 169 h 175"/>
                <a:gd name="T50" fmla="*/ 97 w 172"/>
                <a:gd name="T51" fmla="*/ 174 h 175"/>
                <a:gd name="T52" fmla="*/ 87 w 172"/>
                <a:gd name="T53" fmla="*/ 174 h 175"/>
                <a:gd name="T54" fmla="*/ 78 w 172"/>
                <a:gd name="T55" fmla="*/ 171 h 175"/>
                <a:gd name="T56" fmla="*/ 69 w 172"/>
                <a:gd name="T57" fmla="*/ 172 h 175"/>
                <a:gd name="T58" fmla="*/ 59 w 172"/>
                <a:gd name="T59" fmla="*/ 171 h 175"/>
                <a:gd name="T60" fmla="*/ 50 w 172"/>
                <a:gd name="T61" fmla="*/ 167 h 175"/>
                <a:gd name="T62" fmla="*/ 35 w 172"/>
                <a:gd name="T63" fmla="*/ 145 h 175"/>
                <a:gd name="T64" fmla="*/ 25 w 172"/>
                <a:gd name="T65" fmla="*/ 133 h 175"/>
                <a:gd name="T66" fmla="*/ 20 w 172"/>
                <a:gd name="T67" fmla="*/ 125 h 175"/>
                <a:gd name="T68" fmla="*/ 14 w 172"/>
                <a:gd name="T69" fmla="*/ 115 h 175"/>
                <a:gd name="T70" fmla="*/ 8 w 172"/>
                <a:gd name="T71" fmla="*/ 104 h 175"/>
                <a:gd name="T72" fmla="*/ 3 w 172"/>
                <a:gd name="T73" fmla="*/ 93 h 175"/>
                <a:gd name="T74" fmla="*/ 1 w 172"/>
                <a:gd name="T75" fmla="*/ 82 h 175"/>
                <a:gd name="T76" fmla="*/ 0 w 172"/>
                <a:gd name="T77" fmla="*/ 72 h 175"/>
                <a:gd name="T78" fmla="*/ 0 w 172"/>
                <a:gd name="T79" fmla="*/ 61 h 175"/>
                <a:gd name="T80" fmla="*/ 1 w 172"/>
                <a:gd name="T81" fmla="*/ 49 h 175"/>
                <a:gd name="T82" fmla="*/ 3 w 172"/>
                <a:gd name="T83" fmla="*/ 40 h 175"/>
                <a:gd name="T84" fmla="*/ 7 w 172"/>
                <a:gd name="T85" fmla="*/ 29 h 175"/>
                <a:gd name="T86" fmla="*/ 13 w 172"/>
                <a:gd name="T87" fmla="*/ 21 h 175"/>
                <a:gd name="T88" fmla="*/ 19 w 172"/>
                <a:gd name="T89" fmla="*/ 13 h 175"/>
                <a:gd name="T90" fmla="*/ 27 w 172"/>
                <a:gd name="T91" fmla="*/ 6 h 175"/>
                <a:gd name="T92" fmla="*/ 38 w 172"/>
                <a:gd name="T93" fmla="*/ 2 h 175"/>
                <a:gd name="T94" fmla="*/ 46 w 172"/>
                <a:gd name="T95" fmla="*/ 0 h 175"/>
                <a:gd name="T96" fmla="*/ 55 w 172"/>
                <a:gd name="T97" fmla="*/ 0 h 175"/>
                <a:gd name="T98" fmla="*/ 63 w 172"/>
                <a:gd name="T99" fmla="*/ 2 h 175"/>
                <a:gd name="T100" fmla="*/ 69 w 172"/>
                <a:gd name="T101" fmla="*/ 6 h 175"/>
                <a:gd name="T102" fmla="*/ 75 w 172"/>
                <a:gd name="T103" fmla="*/ 13 h 175"/>
                <a:gd name="T104" fmla="*/ 81 w 172"/>
                <a:gd name="T105" fmla="*/ 16 h 17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2"/>
                <a:gd name="T160" fmla="*/ 0 h 175"/>
                <a:gd name="T161" fmla="*/ 172 w 172"/>
                <a:gd name="T162" fmla="*/ 175 h 17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2" h="175">
                  <a:moveTo>
                    <a:pt x="87" y="18"/>
                  </a:moveTo>
                  <a:lnTo>
                    <a:pt x="92" y="17"/>
                  </a:lnTo>
                  <a:lnTo>
                    <a:pt x="97" y="14"/>
                  </a:lnTo>
                  <a:lnTo>
                    <a:pt x="99" y="13"/>
                  </a:lnTo>
                  <a:lnTo>
                    <a:pt x="103" y="10"/>
                  </a:lnTo>
                  <a:lnTo>
                    <a:pt x="105" y="6"/>
                  </a:lnTo>
                  <a:lnTo>
                    <a:pt x="109" y="4"/>
                  </a:lnTo>
                  <a:lnTo>
                    <a:pt x="112" y="2"/>
                  </a:lnTo>
                  <a:lnTo>
                    <a:pt x="116" y="1"/>
                  </a:lnTo>
                  <a:lnTo>
                    <a:pt x="118" y="0"/>
                  </a:lnTo>
                  <a:lnTo>
                    <a:pt x="123" y="0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5" y="1"/>
                  </a:lnTo>
                  <a:lnTo>
                    <a:pt x="140" y="2"/>
                  </a:lnTo>
                  <a:lnTo>
                    <a:pt x="144" y="4"/>
                  </a:lnTo>
                  <a:lnTo>
                    <a:pt x="147" y="6"/>
                  </a:lnTo>
                  <a:lnTo>
                    <a:pt x="152" y="9"/>
                  </a:lnTo>
                  <a:lnTo>
                    <a:pt x="155" y="12"/>
                  </a:lnTo>
                  <a:lnTo>
                    <a:pt x="157" y="14"/>
                  </a:lnTo>
                  <a:lnTo>
                    <a:pt x="160" y="18"/>
                  </a:lnTo>
                  <a:lnTo>
                    <a:pt x="162" y="22"/>
                  </a:lnTo>
                  <a:lnTo>
                    <a:pt x="164" y="28"/>
                  </a:lnTo>
                  <a:lnTo>
                    <a:pt x="167" y="32"/>
                  </a:lnTo>
                  <a:lnTo>
                    <a:pt x="168" y="36"/>
                  </a:lnTo>
                  <a:lnTo>
                    <a:pt x="169" y="42"/>
                  </a:lnTo>
                  <a:lnTo>
                    <a:pt x="169" y="45"/>
                  </a:lnTo>
                  <a:lnTo>
                    <a:pt x="171" y="52"/>
                  </a:lnTo>
                  <a:lnTo>
                    <a:pt x="171" y="56"/>
                  </a:lnTo>
                  <a:lnTo>
                    <a:pt x="171" y="64"/>
                  </a:lnTo>
                  <a:lnTo>
                    <a:pt x="169" y="72"/>
                  </a:lnTo>
                  <a:lnTo>
                    <a:pt x="169" y="76"/>
                  </a:lnTo>
                  <a:lnTo>
                    <a:pt x="168" y="82"/>
                  </a:lnTo>
                  <a:lnTo>
                    <a:pt x="167" y="88"/>
                  </a:lnTo>
                  <a:lnTo>
                    <a:pt x="166" y="93"/>
                  </a:lnTo>
                  <a:lnTo>
                    <a:pt x="163" y="99"/>
                  </a:lnTo>
                  <a:lnTo>
                    <a:pt x="162" y="103"/>
                  </a:lnTo>
                  <a:lnTo>
                    <a:pt x="160" y="108"/>
                  </a:lnTo>
                  <a:lnTo>
                    <a:pt x="157" y="113"/>
                  </a:lnTo>
                  <a:lnTo>
                    <a:pt x="156" y="119"/>
                  </a:lnTo>
                  <a:lnTo>
                    <a:pt x="154" y="124"/>
                  </a:lnTo>
                  <a:lnTo>
                    <a:pt x="150" y="128"/>
                  </a:lnTo>
                  <a:lnTo>
                    <a:pt x="147" y="131"/>
                  </a:lnTo>
                  <a:lnTo>
                    <a:pt x="143" y="136"/>
                  </a:lnTo>
                  <a:lnTo>
                    <a:pt x="139" y="143"/>
                  </a:lnTo>
                  <a:lnTo>
                    <a:pt x="134" y="148"/>
                  </a:lnTo>
                  <a:lnTo>
                    <a:pt x="130" y="153"/>
                  </a:lnTo>
                  <a:lnTo>
                    <a:pt x="127" y="159"/>
                  </a:lnTo>
                  <a:lnTo>
                    <a:pt x="120" y="164"/>
                  </a:lnTo>
                  <a:lnTo>
                    <a:pt x="111" y="169"/>
                  </a:lnTo>
                  <a:lnTo>
                    <a:pt x="103" y="174"/>
                  </a:lnTo>
                  <a:lnTo>
                    <a:pt x="97" y="174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2" y="172"/>
                  </a:lnTo>
                  <a:lnTo>
                    <a:pt x="78" y="171"/>
                  </a:lnTo>
                  <a:lnTo>
                    <a:pt x="73" y="171"/>
                  </a:lnTo>
                  <a:lnTo>
                    <a:pt x="69" y="172"/>
                  </a:lnTo>
                  <a:lnTo>
                    <a:pt x="63" y="172"/>
                  </a:lnTo>
                  <a:lnTo>
                    <a:pt x="59" y="171"/>
                  </a:lnTo>
                  <a:lnTo>
                    <a:pt x="53" y="168"/>
                  </a:lnTo>
                  <a:lnTo>
                    <a:pt x="50" y="167"/>
                  </a:lnTo>
                  <a:lnTo>
                    <a:pt x="44" y="160"/>
                  </a:lnTo>
                  <a:lnTo>
                    <a:pt x="35" y="145"/>
                  </a:lnTo>
                  <a:lnTo>
                    <a:pt x="30" y="139"/>
                  </a:lnTo>
                  <a:lnTo>
                    <a:pt x="25" y="133"/>
                  </a:lnTo>
                  <a:lnTo>
                    <a:pt x="23" y="129"/>
                  </a:lnTo>
                  <a:lnTo>
                    <a:pt x="20" y="125"/>
                  </a:lnTo>
                  <a:lnTo>
                    <a:pt x="16" y="120"/>
                  </a:lnTo>
                  <a:lnTo>
                    <a:pt x="14" y="115"/>
                  </a:lnTo>
                  <a:lnTo>
                    <a:pt x="9" y="108"/>
                  </a:lnTo>
                  <a:lnTo>
                    <a:pt x="8" y="104"/>
                  </a:lnTo>
                  <a:lnTo>
                    <a:pt x="7" y="100"/>
                  </a:lnTo>
                  <a:lnTo>
                    <a:pt x="3" y="93"/>
                  </a:lnTo>
                  <a:lnTo>
                    <a:pt x="2" y="88"/>
                  </a:lnTo>
                  <a:lnTo>
                    <a:pt x="1" y="82"/>
                  </a:lnTo>
                  <a:lnTo>
                    <a:pt x="0" y="77"/>
                  </a:lnTo>
                  <a:lnTo>
                    <a:pt x="0" y="72"/>
                  </a:lnTo>
                  <a:lnTo>
                    <a:pt x="0" y="68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40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6"/>
                  </a:lnTo>
                  <a:lnTo>
                    <a:pt x="19" y="13"/>
                  </a:lnTo>
                  <a:lnTo>
                    <a:pt x="23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8" y="2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1"/>
                  </a:lnTo>
                  <a:lnTo>
                    <a:pt x="63" y="2"/>
                  </a:lnTo>
                  <a:lnTo>
                    <a:pt x="66" y="5"/>
                  </a:lnTo>
                  <a:lnTo>
                    <a:pt x="69" y="6"/>
                  </a:lnTo>
                  <a:lnTo>
                    <a:pt x="71" y="10"/>
                  </a:lnTo>
                  <a:lnTo>
                    <a:pt x="75" y="13"/>
                  </a:lnTo>
                  <a:lnTo>
                    <a:pt x="78" y="14"/>
                  </a:lnTo>
                  <a:lnTo>
                    <a:pt x="81" y="16"/>
                  </a:lnTo>
                  <a:lnTo>
                    <a:pt x="87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598" name="Group 458"/>
            <p:cNvGrpSpPr>
              <a:grpSpLocks/>
            </p:cNvGrpSpPr>
            <p:nvPr/>
          </p:nvGrpSpPr>
          <p:grpSpPr bwMode="auto">
            <a:xfrm>
              <a:off x="2181" y="2382"/>
              <a:ext cx="154" cy="141"/>
              <a:chOff x="2181" y="2382"/>
              <a:chExt cx="154" cy="141"/>
            </a:xfrm>
          </p:grpSpPr>
          <p:sp>
            <p:nvSpPr>
              <p:cNvPr id="18638" name="Oval 459"/>
              <p:cNvSpPr>
                <a:spLocks noChangeArrowheads="1"/>
              </p:cNvSpPr>
              <p:nvPr/>
            </p:nvSpPr>
            <p:spPr bwMode="auto">
              <a:xfrm>
                <a:off x="2256" y="2382"/>
                <a:ext cx="79" cy="116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39" name="Oval 460"/>
              <p:cNvSpPr>
                <a:spLocks noChangeArrowheads="1"/>
              </p:cNvSpPr>
              <p:nvPr/>
            </p:nvSpPr>
            <p:spPr bwMode="auto">
              <a:xfrm>
                <a:off x="2181" y="2388"/>
                <a:ext cx="90" cy="135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599" name="Group 461"/>
            <p:cNvGrpSpPr>
              <a:grpSpLocks/>
            </p:cNvGrpSpPr>
            <p:nvPr/>
          </p:nvGrpSpPr>
          <p:grpSpPr bwMode="auto">
            <a:xfrm>
              <a:off x="2287" y="2378"/>
              <a:ext cx="34" cy="36"/>
              <a:chOff x="2287" y="2378"/>
              <a:chExt cx="34" cy="36"/>
            </a:xfrm>
          </p:grpSpPr>
          <p:sp>
            <p:nvSpPr>
              <p:cNvPr id="18635" name="Oval 462"/>
              <p:cNvSpPr>
                <a:spLocks noChangeArrowheads="1"/>
              </p:cNvSpPr>
              <p:nvPr/>
            </p:nvSpPr>
            <p:spPr bwMode="auto">
              <a:xfrm>
                <a:off x="2287" y="2382"/>
                <a:ext cx="34" cy="32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36" name="Oval 463"/>
              <p:cNvSpPr>
                <a:spLocks noChangeArrowheads="1"/>
              </p:cNvSpPr>
              <p:nvPr/>
            </p:nvSpPr>
            <p:spPr bwMode="auto">
              <a:xfrm>
                <a:off x="2302" y="2379"/>
                <a:ext cx="19" cy="26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37" name="Oval 464"/>
              <p:cNvSpPr>
                <a:spLocks noChangeArrowheads="1"/>
              </p:cNvSpPr>
              <p:nvPr/>
            </p:nvSpPr>
            <p:spPr bwMode="auto">
              <a:xfrm>
                <a:off x="2299" y="2378"/>
                <a:ext cx="19" cy="26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600" name="Group 465"/>
            <p:cNvGrpSpPr>
              <a:grpSpLocks/>
            </p:cNvGrpSpPr>
            <p:nvPr/>
          </p:nvGrpSpPr>
          <p:grpSpPr bwMode="auto">
            <a:xfrm>
              <a:off x="2195" y="2335"/>
              <a:ext cx="68" cy="34"/>
              <a:chOff x="2195" y="2335"/>
              <a:chExt cx="68" cy="34"/>
            </a:xfrm>
          </p:grpSpPr>
          <p:sp>
            <p:nvSpPr>
              <p:cNvPr id="18633" name="Freeform 466"/>
              <p:cNvSpPr>
                <a:spLocks/>
              </p:cNvSpPr>
              <p:nvPr/>
            </p:nvSpPr>
            <p:spPr bwMode="auto">
              <a:xfrm>
                <a:off x="2195" y="2335"/>
                <a:ext cx="68" cy="28"/>
              </a:xfrm>
              <a:custGeom>
                <a:avLst/>
                <a:gdLst>
                  <a:gd name="T0" fmla="*/ 0 w 68"/>
                  <a:gd name="T1" fmla="*/ 18 h 28"/>
                  <a:gd name="T2" fmla="*/ 3 w 68"/>
                  <a:gd name="T3" fmla="*/ 15 h 28"/>
                  <a:gd name="T4" fmla="*/ 5 w 68"/>
                  <a:gd name="T5" fmla="*/ 15 h 28"/>
                  <a:gd name="T6" fmla="*/ 8 w 68"/>
                  <a:gd name="T7" fmla="*/ 14 h 28"/>
                  <a:gd name="T8" fmla="*/ 11 w 68"/>
                  <a:gd name="T9" fmla="*/ 12 h 28"/>
                  <a:gd name="T10" fmla="*/ 15 w 68"/>
                  <a:gd name="T11" fmla="*/ 12 h 28"/>
                  <a:gd name="T12" fmla="*/ 17 w 68"/>
                  <a:gd name="T13" fmla="*/ 14 h 28"/>
                  <a:gd name="T14" fmla="*/ 20 w 68"/>
                  <a:gd name="T15" fmla="*/ 15 h 28"/>
                  <a:gd name="T16" fmla="*/ 22 w 68"/>
                  <a:gd name="T17" fmla="*/ 18 h 28"/>
                  <a:gd name="T18" fmla="*/ 26 w 68"/>
                  <a:gd name="T19" fmla="*/ 21 h 28"/>
                  <a:gd name="T20" fmla="*/ 28 w 68"/>
                  <a:gd name="T21" fmla="*/ 24 h 28"/>
                  <a:gd name="T22" fmla="*/ 33 w 68"/>
                  <a:gd name="T23" fmla="*/ 24 h 28"/>
                  <a:gd name="T24" fmla="*/ 35 w 68"/>
                  <a:gd name="T25" fmla="*/ 27 h 28"/>
                  <a:gd name="T26" fmla="*/ 39 w 68"/>
                  <a:gd name="T27" fmla="*/ 27 h 28"/>
                  <a:gd name="T28" fmla="*/ 44 w 68"/>
                  <a:gd name="T29" fmla="*/ 27 h 28"/>
                  <a:gd name="T30" fmla="*/ 50 w 68"/>
                  <a:gd name="T31" fmla="*/ 27 h 28"/>
                  <a:gd name="T32" fmla="*/ 53 w 68"/>
                  <a:gd name="T33" fmla="*/ 27 h 28"/>
                  <a:gd name="T34" fmla="*/ 58 w 68"/>
                  <a:gd name="T35" fmla="*/ 25 h 28"/>
                  <a:gd name="T36" fmla="*/ 62 w 68"/>
                  <a:gd name="T37" fmla="*/ 24 h 28"/>
                  <a:gd name="T38" fmla="*/ 64 w 68"/>
                  <a:gd name="T39" fmla="*/ 24 h 28"/>
                  <a:gd name="T40" fmla="*/ 67 w 68"/>
                  <a:gd name="T41" fmla="*/ 24 h 28"/>
                  <a:gd name="T42" fmla="*/ 64 w 68"/>
                  <a:gd name="T43" fmla="*/ 15 h 28"/>
                  <a:gd name="T44" fmla="*/ 63 w 68"/>
                  <a:gd name="T45" fmla="*/ 11 h 28"/>
                  <a:gd name="T46" fmla="*/ 62 w 68"/>
                  <a:gd name="T47" fmla="*/ 9 h 28"/>
                  <a:gd name="T48" fmla="*/ 61 w 68"/>
                  <a:gd name="T49" fmla="*/ 7 h 28"/>
                  <a:gd name="T50" fmla="*/ 57 w 68"/>
                  <a:gd name="T51" fmla="*/ 4 h 28"/>
                  <a:gd name="T52" fmla="*/ 53 w 68"/>
                  <a:gd name="T53" fmla="*/ 2 h 28"/>
                  <a:gd name="T54" fmla="*/ 50 w 68"/>
                  <a:gd name="T55" fmla="*/ 1 h 28"/>
                  <a:gd name="T56" fmla="*/ 41 w 68"/>
                  <a:gd name="T57" fmla="*/ 0 h 28"/>
                  <a:gd name="T58" fmla="*/ 35 w 68"/>
                  <a:gd name="T59" fmla="*/ 0 h 28"/>
                  <a:gd name="T60" fmla="*/ 28 w 68"/>
                  <a:gd name="T61" fmla="*/ 1 h 28"/>
                  <a:gd name="T62" fmla="*/ 25 w 68"/>
                  <a:gd name="T63" fmla="*/ 2 h 28"/>
                  <a:gd name="T64" fmla="*/ 19 w 68"/>
                  <a:gd name="T65" fmla="*/ 3 h 28"/>
                  <a:gd name="T66" fmla="*/ 15 w 68"/>
                  <a:gd name="T67" fmla="*/ 5 h 28"/>
                  <a:gd name="T68" fmla="*/ 10 w 68"/>
                  <a:gd name="T69" fmla="*/ 7 h 28"/>
                  <a:gd name="T70" fmla="*/ 7 w 68"/>
                  <a:gd name="T71" fmla="*/ 10 h 28"/>
                  <a:gd name="T72" fmla="*/ 4 w 68"/>
                  <a:gd name="T73" fmla="*/ 14 h 28"/>
                  <a:gd name="T74" fmla="*/ 0 w 68"/>
                  <a:gd name="T75" fmla="*/ 18 h 2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28"/>
                  <a:gd name="T116" fmla="*/ 68 w 68"/>
                  <a:gd name="T117" fmla="*/ 28 h 2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28">
                    <a:moveTo>
                      <a:pt x="0" y="18"/>
                    </a:moveTo>
                    <a:lnTo>
                      <a:pt x="3" y="15"/>
                    </a:lnTo>
                    <a:lnTo>
                      <a:pt x="5" y="15"/>
                    </a:lnTo>
                    <a:lnTo>
                      <a:pt x="8" y="14"/>
                    </a:lnTo>
                    <a:lnTo>
                      <a:pt x="11" y="12"/>
                    </a:lnTo>
                    <a:lnTo>
                      <a:pt x="15" y="12"/>
                    </a:lnTo>
                    <a:lnTo>
                      <a:pt x="17" y="14"/>
                    </a:lnTo>
                    <a:lnTo>
                      <a:pt x="20" y="15"/>
                    </a:lnTo>
                    <a:lnTo>
                      <a:pt x="22" y="18"/>
                    </a:lnTo>
                    <a:lnTo>
                      <a:pt x="26" y="21"/>
                    </a:lnTo>
                    <a:lnTo>
                      <a:pt x="28" y="24"/>
                    </a:lnTo>
                    <a:lnTo>
                      <a:pt x="33" y="24"/>
                    </a:lnTo>
                    <a:lnTo>
                      <a:pt x="35" y="27"/>
                    </a:lnTo>
                    <a:lnTo>
                      <a:pt x="39" y="27"/>
                    </a:lnTo>
                    <a:lnTo>
                      <a:pt x="44" y="27"/>
                    </a:lnTo>
                    <a:lnTo>
                      <a:pt x="50" y="27"/>
                    </a:lnTo>
                    <a:lnTo>
                      <a:pt x="53" y="27"/>
                    </a:lnTo>
                    <a:lnTo>
                      <a:pt x="58" y="25"/>
                    </a:lnTo>
                    <a:lnTo>
                      <a:pt x="62" y="24"/>
                    </a:lnTo>
                    <a:lnTo>
                      <a:pt x="64" y="24"/>
                    </a:lnTo>
                    <a:lnTo>
                      <a:pt x="67" y="24"/>
                    </a:lnTo>
                    <a:lnTo>
                      <a:pt x="64" y="15"/>
                    </a:lnTo>
                    <a:lnTo>
                      <a:pt x="63" y="11"/>
                    </a:lnTo>
                    <a:lnTo>
                      <a:pt x="62" y="9"/>
                    </a:lnTo>
                    <a:lnTo>
                      <a:pt x="61" y="7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5" y="5"/>
                    </a:lnTo>
                    <a:lnTo>
                      <a:pt x="10" y="7"/>
                    </a:lnTo>
                    <a:lnTo>
                      <a:pt x="7" y="10"/>
                    </a:lnTo>
                    <a:lnTo>
                      <a:pt x="4" y="14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34" name="Freeform 467"/>
              <p:cNvSpPr>
                <a:spLocks/>
              </p:cNvSpPr>
              <p:nvPr/>
            </p:nvSpPr>
            <p:spPr bwMode="auto">
              <a:xfrm>
                <a:off x="2195" y="2343"/>
                <a:ext cx="68" cy="26"/>
              </a:xfrm>
              <a:custGeom>
                <a:avLst/>
                <a:gdLst>
                  <a:gd name="T0" fmla="*/ 0 w 68"/>
                  <a:gd name="T1" fmla="*/ 15 h 26"/>
                  <a:gd name="T2" fmla="*/ 3 w 68"/>
                  <a:gd name="T3" fmla="*/ 10 h 26"/>
                  <a:gd name="T4" fmla="*/ 5 w 68"/>
                  <a:gd name="T5" fmla="*/ 10 h 26"/>
                  <a:gd name="T6" fmla="*/ 8 w 68"/>
                  <a:gd name="T7" fmla="*/ 8 h 26"/>
                  <a:gd name="T8" fmla="*/ 11 w 68"/>
                  <a:gd name="T9" fmla="*/ 6 h 26"/>
                  <a:gd name="T10" fmla="*/ 15 w 68"/>
                  <a:gd name="T11" fmla="*/ 6 h 26"/>
                  <a:gd name="T12" fmla="*/ 17 w 68"/>
                  <a:gd name="T13" fmla="*/ 8 h 26"/>
                  <a:gd name="T14" fmla="*/ 20 w 68"/>
                  <a:gd name="T15" fmla="*/ 10 h 26"/>
                  <a:gd name="T16" fmla="*/ 22 w 68"/>
                  <a:gd name="T17" fmla="*/ 15 h 26"/>
                  <a:gd name="T18" fmla="*/ 26 w 68"/>
                  <a:gd name="T19" fmla="*/ 18 h 26"/>
                  <a:gd name="T20" fmla="*/ 27 w 68"/>
                  <a:gd name="T21" fmla="*/ 21 h 26"/>
                  <a:gd name="T22" fmla="*/ 33 w 68"/>
                  <a:gd name="T23" fmla="*/ 23 h 26"/>
                  <a:gd name="T24" fmla="*/ 35 w 68"/>
                  <a:gd name="T25" fmla="*/ 25 h 26"/>
                  <a:gd name="T26" fmla="*/ 39 w 68"/>
                  <a:gd name="T27" fmla="*/ 25 h 26"/>
                  <a:gd name="T28" fmla="*/ 44 w 68"/>
                  <a:gd name="T29" fmla="*/ 25 h 26"/>
                  <a:gd name="T30" fmla="*/ 50 w 68"/>
                  <a:gd name="T31" fmla="*/ 25 h 26"/>
                  <a:gd name="T32" fmla="*/ 53 w 68"/>
                  <a:gd name="T33" fmla="*/ 25 h 26"/>
                  <a:gd name="T34" fmla="*/ 58 w 68"/>
                  <a:gd name="T35" fmla="*/ 23 h 26"/>
                  <a:gd name="T36" fmla="*/ 62 w 68"/>
                  <a:gd name="T37" fmla="*/ 23 h 26"/>
                  <a:gd name="T38" fmla="*/ 64 w 68"/>
                  <a:gd name="T39" fmla="*/ 21 h 26"/>
                  <a:gd name="T40" fmla="*/ 67 w 68"/>
                  <a:gd name="T41" fmla="*/ 21 h 26"/>
                  <a:gd name="T42" fmla="*/ 64 w 68"/>
                  <a:gd name="T43" fmla="*/ 18 h 26"/>
                  <a:gd name="T44" fmla="*/ 62 w 68"/>
                  <a:gd name="T45" fmla="*/ 16 h 26"/>
                  <a:gd name="T46" fmla="*/ 61 w 68"/>
                  <a:gd name="T47" fmla="*/ 15 h 26"/>
                  <a:gd name="T48" fmla="*/ 56 w 68"/>
                  <a:gd name="T49" fmla="*/ 10 h 26"/>
                  <a:gd name="T50" fmla="*/ 52 w 68"/>
                  <a:gd name="T51" fmla="*/ 8 h 26"/>
                  <a:gd name="T52" fmla="*/ 47 w 68"/>
                  <a:gd name="T53" fmla="*/ 5 h 26"/>
                  <a:gd name="T54" fmla="*/ 43 w 68"/>
                  <a:gd name="T55" fmla="*/ 3 h 26"/>
                  <a:gd name="T56" fmla="*/ 39 w 68"/>
                  <a:gd name="T57" fmla="*/ 1 h 26"/>
                  <a:gd name="T58" fmla="*/ 33 w 68"/>
                  <a:gd name="T59" fmla="*/ 1 h 26"/>
                  <a:gd name="T60" fmla="*/ 27 w 68"/>
                  <a:gd name="T61" fmla="*/ 1 h 26"/>
                  <a:gd name="T62" fmla="*/ 21 w 68"/>
                  <a:gd name="T63" fmla="*/ 0 h 26"/>
                  <a:gd name="T64" fmla="*/ 16 w 68"/>
                  <a:gd name="T65" fmla="*/ 1 h 26"/>
                  <a:gd name="T66" fmla="*/ 11 w 68"/>
                  <a:gd name="T67" fmla="*/ 3 h 26"/>
                  <a:gd name="T68" fmla="*/ 8 w 68"/>
                  <a:gd name="T69" fmla="*/ 6 h 26"/>
                  <a:gd name="T70" fmla="*/ 4 w 68"/>
                  <a:gd name="T71" fmla="*/ 8 h 26"/>
                  <a:gd name="T72" fmla="*/ 0 w 68"/>
                  <a:gd name="T73" fmla="*/ 15 h 2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6"/>
                  <a:gd name="T113" fmla="*/ 68 w 68"/>
                  <a:gd name="T114" fmla="*/ 26 h 2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6">
                    <a:moveTo>
                      <a:pt x="0" y="15"/>
                    </a:moveTo>
                    <a:lnTo>
                      <a:pt x="3" y="10"/>
                    </a:lnTo>
                    <a:lnTo>
                      <a:pt x="5" y="10"/>
                    </a:lnTo>
                    <a:lnTo>
                      <a:pt x="8" y="8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20" y="10"/>
                    </a:lnTo>
                    <a:lnTo>
                      <a:pt x="22" y="15"/>
                    </a:lnTo>
                    <a:lnTo>
                      <a:pt x="26" y="18"/>
                    </a:lnTo>
                    <a:lnTo>
                      <a:pt x="27" y="21"/>
                    </a:lnTo>
                    <a:lnTo>
                      <a:pt x="33" y="23"/>
                    </a:lnTo>
                    <a:lnTo>
                      <a:pt x="35" y="25"/>
                    </a:lnTo>
                    <a:lnTo>
                      <a:pt x="39" y="25"/>
                    </a:lnTo>
                    <a:lnTo>
                      <a:pt x="44" y="25"/>
                    </a:lnTo>
                    <a:lnTo>
                      <a:pt x="50" y="25"/>
                    </a:lnTo>
                    <a:lnTo>
                      <a:pt x="53" y="25"/>
                    </a:lnTo>
                    <a:lnTo>
                      <a:pt x="58" y="23"/>
                    </a:lnTo>
                    <a:lnTo>
                      <a:pt x="62" y="23"/>
                    </a:lnTo>
                    <a:lnTo>
                      <a:pt x="64" y="21"/>
                    </a:lnTo>
                    <a:lnTo>
                      <a:pt x="67" y="21"/>
                    </a:lnTo>
                    <a:lnTo>
                      <a:pt x="64" y="18"/>
                    </a:lnTo>
                    <a:lnTo>
                      <a:pt x="62" y="16"/>
                    </a:lnTo>
                    <a:lnTo>
                      <a:pt x="61" y="15"/>
                    </a:lnTo>
                    <a:lnTo>
                      <a:pt x="56" y="10"/>
                    </a:lnTo>
                    <a:lnTo>
                      <a:pt x="52" y="8"/>
                    </a:lnTo>
                    <a:lnTo>
                      <a:pt x="47" y="5"/>
                    </a:lnTo>
                    <a:lnTo>
                      <a:pt x="43" y="3"/>
                    </a:lnTo>
                    <a:lnTo>
                      <a:pt x="39" y="1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6"/>
                    </a:lnTo>
                    <a:lnTo>
                      <a:pt x="4" y="8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601" name="Group 468"/>
            <p:cNvGrpSpPr>
              <a:grpSpLocks/>
            </p:cNvGrpSpPr>
            <p:nvPr/>
          </p:nvGrpSpPr>
          <p:grpSpPr bwMode="auto">
            <a:xfrm>
              <a:off x="2167" y="2372"/>
              <a:ext cx="186" cy="191"/>
              <a:chOff x="2167" y="2372"/>
              <a:chExt cx="186" cy="191"/>
            </a:xfrm>
          </p:grpSpPr>
          <p:sp>
            <p:nvSpPr>
              <p:cNvPr id="18631" name="Freeform 469"/>
              <p:cNvSpPr>
                <a:spLocks/>
              </p:cNvSpPr>
              <p:nvPr/>
            </p:nvSpPr>
            <p:spPr bwMode="auto">
              <a:xfrm>
                <a:off x="2236" y="2537"/>
                <a:ext cx="41" cy="26"/>
              </a:xfrm>
              <a:custGeom>
                <a:avLst/>
                <a:gdLst>
                  <a:gd name="T0" fmla="*/ 17 w 41"/>
                  <a:gd name="T1" fmla="*/ 0 h 26"/>
                  <a:gd name="T2" fmla="*/ 16 w 41"/>
                  <a:gd name="T3" fmla="*/ 8 h 26"/>
                  <a:gd name="T4" fmla="*/ 16 w 41"/>
                  <a:gd name="T5" fmla="*/ 12 h 26"/>
                  <a:gd name="T6" fmla="*/ 15 w 41"/>
                  <a:gd name="T7" fmla="*/ 14 h 26"/>
                  <a:gd name="T8" fmla="*/ 13 w 41"/>
                  <a:gd name="T9" fmla="*/ 16 h 26"/>
                  <a:gd name="T10" fmla="*/ 11 w 41"/>
                  <a:gd name="T11" fmla="*/ 18 h 26"/>
                  <a:gd name="T12" fmla="*/ 10 w 41"/>
                  <a:gd name="T13" fmla="*/ 18 h 26"/>
                  <a:gd name="T14" fmla="*/ 6 w 41"/>
                  <a:gd name="T15" fmla="*/ 18 h 26"/>
                  <a:gd name="T16" fmla="*/ 3 w 41"/>
                  <a:gd name="T17" fmla="*/ 20 h 26"/>
                  <a:gd name="T18" fmla="*/ 0 w 41"/>
                  <a:gd name="T19" fmla="*/ 22 h 26"/>
                  <a:gd name="T20" fmla="*/ 5 w 41"/>
                  <a:gd name="T21" fmla="*/ 22 h 26"/>
                  <a:gd name="T22" fmla="*/ 8 w 41"/>
                  <a:gd name="T23" fmla="*/ 22 h 26"/>
                  <a:gd name="T24" fmla="*/ 15 w 41"/>
                  <a:gd name="T25" fmla="*/ 22 h 26"/>
                  <a:gd name="T26" fmla="*/ 20 w 41"/>
                  <a:gd name="T27" fmla="*/ 22 h 26"/>
                  <a:gd name="T28" fmla="*/ 23 w 41"/>
                  <a:gd name="T29" fmla="*/ 22 h 26"/>
                  <a:gd name="T30" fmla="*/ 30 w 41"/>
                  <a:gd name="T31" fmla="*/ 25 h 26"/>
                  <a:gd name="T32" fmla="*/ 36 w 41"/>
                  <a:gd name="T33" fmla="*/ 22 h 26"/>
                  <a:gd name="T34" fmla="*/ 40 w 41"/>
                  <a:gd name="T35" fmla="*/ 22 h 26"/>
                  <a:gd name="T36" fmla="*/ 31 w 41"/>
                  <a:gd name="T37" fmla="*/ 20 h 26"/>
                  <a:gd name="T38" fmla="*/ 27 w 41"/>
                  <a:gd name="T39" fmla="*/ 18 h 26"/>
                  <a:gd name="T40" fmla="*/ 25 w 41"/>
                  <a:gd name="T41" fmla="*/ 18 h 26"/>
                  <a:gd name="T42" fmla="*/ 23 w 41"/>
                  <a:gd name="T43" fmla="*/ 16 h 26"/>
                  <a:gd name="T44" fmla="*/ 21 w 41"/>
                  <a:gd name="T45" fmla="*/ 16 h 26"/>
                  <a:gd name="T46" fmla="*/ 21 w 41"/>
                  <a:gd name="T47" fmla="*/ 12 h 26"/>
                  <a:gd name="T48" fmla="*/ 20 w 41"/>
                  <a:gd name="T49" fmla="*/ 12 h 26"/>
                  <a:gd name="T50" fmla="*/ 18 w 41"/>
                  <a:gd name="T51" fmla="*/ 10 h 26"/>
                  <a:gd name="T52" fmla="*/ 17 w 41"/>
                  <a:gd name="T53" fmla="*/ 0 h 2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1"/>
                  <a:gd name="T82" fmla="*/ 0 h 26"/>
                  <a:gd name="T83" fmla="*/ 41 w 41"/>
                  <a:gd name="T84" fmla="*/ 26 h 2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1" h="26">
                    <a:moveTo>
                      <a:pt x="17" y="0"/>
                    </a:moveTo>
                    <a:lnTo>
                      <a:pt x="16" y="8"/>
                    </a:lnTo>
                    <a:lnTo>
                      <a:pt x="16" y="12"/>
                    </a:lnTo>
                    <a:lnTo>
                      <a:pt x="15" y="14"/>
                    </a:lnTo>
                    <a:lnTo>
                      <a:pt x="13" y="16"/>
                    </a:lnTo>
                    <a:lnTo>
                      <a:pt x="11" y="18"/>
                    </a:lnTo>
                    <a:lnTo>
                      <a:pt x="10" y="18"/>
                    </a:lnTo>
                    <a:lnTo>
                      <a:pt x="6" y="18"/>
                    </a:lnTo>
                    <a:lnTo>
                      <a:pt x="3" y="20"/>
                    </a:lnTo>
                    <a:lnTo>
                      <a:pt x="0" y="22"/>
                    </a:lnTo>
                    <a:lnTo>
                      <a:pt x="5" y="22"/>
                    </a:lnTo>
                    <a:lnTo>
                      <a:pt x="8" y="22"/>
                    </a:lnTo>
                    <a:lnTo>
                      <a:pt x="15" y="22"/>
                    </a:lnTo>
                    <a:lnTo>
                      <a:pt x="20" y="22"/>
                    </a:lnTo>
                    <a:lnTo>
                      <a:pt x="23" y="22"/>
                    </a:lnTo>
                    <a:lnTo>
                      <a:pt x="30" y="25"/>
                    </a:lnTo>
                    <a:lnTo>
                      <a:pt x="36" y="22"/>
                    </a:lnTo>
                    <a:lnTo>
                      <a:pt x="40" y="22"/>
                    </a:lnTo>
                    <a:lnTo>
                      <a:pt x="31" y="20"/>
                    </a:lnTo>
                    <a:lnTo>
                      <a:pt x="27" y="18"/>
                    </a:lnTo>
                    <a:lnTo>
                      <a:pt x="25" y="18"/>
                    </a:lnTo>
                    <a:lnTo>
                      <a:pt x="23" y="16"/>
                    </a:lnTo>
                    <a:lnTo>
                      <a:pt x="21" y="16"/>
                    </a:lnTo>
                    <a:lnTo>
                      <a:pt x="21" y="12"/>
                    </a:lnTo>
                    <a:lnTo>
                      <a:pt x="20" y="12"/>
                    </a:lnTo>
                    <a:lnTo>
                      <a:pt x="18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32" name="Freeform 470"/>
              <p:cNvSpPr>
                <a:spLocks/>
              </p:cNvSpPr>
              <p:nvPr/>
            </p:nvSpPr>
            <p:spPr bwMode="auto">
              <a:xfrm>
                <a:off x="2167" y="2372"/>
                <a:ext cx="186" cy="189"/>
              </a:xfrm>
              <a:custGeom>
                <a:avLst/>
                <a:gdLst>
                  <a:gd name="T0" fmla="*/ 99 w 186"/>
                  <a:gd name="T1" fmla="*/ 18 h 189"/>
                  <a:gd name="T2" fmla="*/ 108 w 186"/>
                  <a:gd name="T3" fmla="*/ 14 h 189"/>
                  <a:gd name="T4" fmla="*/ 114 w 186"/>
                  <a:gd name="T5" fmla="*/ 8 h 189"/>
                  <a:gd name="T6" fmla="*/ 122 w 186"/>
                  <a:gd name="T7" fmla="*/ 2 h 189"/>
                  <a:gd name="T8" fmla="*/ 129 w 186"/>
                  <a:gd name="T9" fmla="*/ 1 h 189"/>
                  <a:gd name="T10" fmla="*/ 137 w 186"/>
                  <a:gd name="T11" fmla="*/ 0 h 189"/>
                  <a:gd name="T12" fmla="*/ 147 w 186"/>
                  <a:gd name="T13" fmla="*/ 1 h 189"/>
                  <a:gd name="T14" fmla="*/ 155 w 186"/>
                  <a:gd name="T15" fmla="*/ 5 h 189"/>
                  <a:gd name="T16" fmla="*/ 164 w 186"/>
                  <a:gd name="T17" fmla="*/ 10 h 189"/>
                  <a:gd name="T18" fmla="*/ 170 w 186"/>
                  <a:gd name="T19" fmla="*/ 17 h 189"/>
                  <a:gd name="T20" fmla="*/ 176 w 186"/>
                  <a:gd name="T21" fmla="*/ 25 h 189"/>
                  <a:gd name="T22" fmla="*/ 180 w 186"/>
                  <a:gd name="T23" fmla="*/ 36 h 189"/>
                  <a:gd name="T24" fmla="*/ 183 w 186"/>
                  <a:gd name="T25" fmla="*/ 45 h 189"/>
                  <a:gd name="T26" fmla="*/ 185 w 186"/>
                  <a:gd name="T27" fmla="*/ 57 h 189"/>
                  <a:gd name="T28" fmla="*/ 185 w 186"/>
                  <a:gd name="T29" fmla="*/ 69 h 189"/>
                  <a:gd name="T30" fmla="*/ 183 w 186"/>
                  <a:gd name="T31" fmla="*/ 84 h 189"/>
                  <a:gd name="T32" fmla="*/ 181 w 186"/>
                  <a:gd name="T33" fmla="*/ 96 h 189"/>
                  <a:gd name="T34" fmla="*/ 177 w 186"/>
                  <a:gd name="T35" fmla="*/ 106 h 189"/>
                  <a:gd name="T36" fmla="*/ 174 w 186"/>
                  <a:gd name="T37" fmla="*/ 117 h 189"/>
                  <a:gd name="T38" fmla="*/ 168 w 186"/>
                  <a:gd name="T39" fmla="*/ 129 h 189"/>
                  <a:gd name="T40" fmla="*/ 162 w 186"/>
                  <a:gd name="T41" fmla="*/ 138 h 189"/>
                  <a:gd name="T42" fmla="*/ 154 w 186"/>
                  <a:gd name="T43" fmla="*/ 148 h 189"/>
                  <a:gd name="T44" fmla="*/ 146 w 186"/>
                  <a:gd name="T45" fmla="*/ 160 h 189"/>
                  <a:gd name="T46" fmla="*/ 136 w 186"/>
                  <a:gd name="T47" fmla="*/ 172 h 189"/>
                  <a:gd name="T48" fmla="*/ 120 w 186"/>
                  <a:gd name="T49" fmla="*/ 184 h 189"/>
                  <a:gd name="T50" fmla="*/ 105 w 186"/>
                  <a:gd name="T51" fmla="*/ 188 h 189"/>
                  <a:gd name="T52" fmla="*/ 94 w 186"/>
                  <a:gd name="T53" fmla="*/ 188 h 189"/>
                  <a:gd name="T54" fmla="*/ 85 w 186"/>
                  <a:gd name="T55" fmla="*/ 185 h 189"/>
                  <a:gd name="T56" fmla="*/ 74 w 186"/>
                  <a:gd name="T57" fmla="*/ 186 h 189"/>
                  <a:gd name="T58" fmla="*/ 64 w 186"/>
                  <a:gd name="T59" fmla="*/ 185 h 189"/>
                  <a:gd name="T60" fmla="*/ 55 w 186"/>
                  <a:gd name="T61" fmla="*/ 181 h 189"/>
                  <a:gd name="T62" fmla="*/ 38 w 186"/>
                  <a:gd name="T63" fmla="*/ 157 h 189"/>
                  <a:gd name="T64" fmla="*/ 29 w 186"/>
                  <a:gd name="T65" fmla="*/ 145 h 189"/>
                  <a:gd name="T66" fmla="*/ 22 w 186"/>
                  <a:gd name="T67" fmla="*/ 134 h 189"/>
                  <a:gd name="T68" fmla="*/ 15 w 186"/>
                  <a:gd name="T69" fmla="*/ 124 h 189"/>
                  <a:gd name="T70" fmla="*/ 9 w 186"/>
                  <a:gd name="T71" fmla="*/ 113 h 189"/>
                  <a:gd name="T72" fmla="*/ 4 w 186"/>
                  <a:gd name="T73" fmla="*/ 101 h 189"/>
                  <a:gd name="T74" fmla="*/ 2 w 186"/>
                  <a:gd name="T75" fmla="*/ 89 h 189"/>
                  <a:gd name="T76" fmla="*/ 1 w 186"/>
                  <a:gd name="T77" fmla="*/ 78 h 189"/>
                  <a:gd name="T78" fmla="*/ 1 w 186"/>
                  <a:gd name="T79" fmla="*/ 66 h 189"/>
                  <a:gd name="T80" fmla="*/ 2 w 186"/>
                  <a:gd name="T81" fmla="*/ 54 h 189"/>
                  <a:gd name="T82" fmla="*/ 4 w 186"/>
                  <a:gd name="T83" fmla="*/ 42 h 189"/>
                  <a:gd name="T84" fmla="*/ 8 w 186"/>
                  <a:gd name="T85" fmla="*/ 32 h 189"/>
                  <a:gd name="T86" fmla="*/ 14 w 186"/>
                  <a:gd name="T87" fmla="*/ 24 h 189"/>
                  <a:gd name="T88" fmla="*/ 21 w 186"/>
                  <a:gd name="T89" fmla="*/ 14 h 189"/>
                  <a:gd name="T90" fmla="*/ 31 w 186"/>
                  <a:gd name="T91" fmla="*/ 8 h 189"/>
                  <a:gd name="T92" fmla="*/ 42 w 186"/>
                  <a:gd name="T93" fmla="*/ 2 h 189"/>
                  <a:gd name="T94" fmla="*/ 50 w 186"/>
                  <a:gd name="T95" fmla="*/ 0 h 189"/>
                  <a:gd name="T96" fmla="*/ 60 w 186"/>
                  <a:gd name="T97" fmla="*/ 1 h 189"/>
                  <a:gd name="T98" fmla="*/ 68 w 186"/>
                  <a:gd name="T99" fmla="*/ 4 h 189"/>
                  <a:gd name="T100" fmla="*/ 74 w 186"/>
                  <a:gd name="T101" fmla="*/ 8 h 189"/>
                  <a:gd name="T102" fmla="*/ 82 w 186"/>
                  <a:gd name="T103" fmla="*/ 14 h 189"/>
                  <a:gd name="T104" fmla="*/ 88 w 186"/>
                  <a:gd name="T105" fmla="*/ 18 h 18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9"/>
                  <a:gd name="T161" fmla="*/ 186 w 186"/>
                  <a:gd name="T162" fmla="*/ 189 h 18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9">
                    <a:moveTo>
                      <a:pt x="94" y="20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8"/>
                    </a:lnTo>
                    <a:lnTo>
                      <a:pt x="118" y="4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1"/>
                    </a:lnTo>
                    <a:lnTo>
                      <a:pt x="176" y="25"/>
                    </a:lnTo>
                    <a:lnTo>
                      <a:pt x="178" y="30"/>
                    </a:lnTo>
                    <a:lnTo>
                      <a:pt x="180" y="36"/>
                    </a:lnTo>
                    <a:lnTo>
                      <a:pt x="181" y="40"/>
                    </a:lnTo>
                    <a:lnTo>
                      <a:pt x="183" y="45"/>
                    </a:lnTo>
                    <a:lnTo>
                      <a:pt x="183" y="50"/>
                    </a:lnTo>
                    <a:lnTo>
                      <a:pt x="185" y="57"/>
                    </a:lnTo>
                    <a:lnTo>
                      <a:pt x="185" y="61"/>
                    </a:lnTo>
                    <a:lnTo>
                      <a:pt x="185" y="69"/>
                    </a:lnTo>
                    <a:lnTo>
                      <a:pt x="183" y="77"/>
                    </a:lnTo>
                    <a:lnTo>
                      <a:pt x="183" y="84"/>
                    </a:lnTo>
                    <a:lnTo>
                      <a:pt x="182" y="90"/>
                    </a:lnTo>
                    <a:lnTo>
                      <a:pt x="181" y="96"/>
                    </a:lnTo>
                    <a:lnTo>
                      <a:pt x="180" y="101"/>
                    </a:lnTo>
                    <a:lnTo>
                      <a:pt x="177" y="106"/>
                    </a:lnTo>
                    <a:lnTo>
                      <a:pt x="176" y="112"/>
                    </a:lnTo>
                    <a:lnTo>
                      <a:pt x="174" y="117"/>
                    </a:lnTo>
                    <a:lnTo>
                      <a:pt x="171" y="124"/>
                    </a:lnTo>
                    <a:lnTo>
                      <a:pt x="168" y="129"/>
                    </a:lnTo>
                    <a:lnTo>
                      <a:pt x="165" y="134"/>
                    </a:lnTo>
                    <a:lnTo>
                      <a:pt x="162" y="138"/>
                    </a:lnTo>
                    <a:lnTo>
                      <a:pt x="159" y="142"/>
                    </a:lnTo>
                    <a:lnTo>
                      <a:pt x="154" y="148"/>
                    </a:lnTo>
                    <a:lnTo>
                      <a:pt x="151" y="154"/>
                    </a:lnTo>
                    <a:lnTo>
                      <a:pt x="146" y="160"/>
                    </a:lnTo>
                    <a:lnTo>
                      <a:pt x="142" y="165"/>
                    </a:lnTo>
                    <a:lnTo>
                      <a:pt x="136" y="172"/>
                    </a:lnTo>
                    <a:lnTo>
                      <a:pt x="130" y="178"/>
                    </a:lnTo>
                    <a:lnTo>
                      <a:pt x="120" y="184"/>
                    </a:lnTo>
                    <a:lnTo>
                      <a:pt x="112" y="188"/>
                    </a:lnTo>
                    <a:lnTo>
                      <a:pt x="105" y="188"/>
                    </a:lnTo>
                    <a:lnTo>
                      <a:pt x="100" y="188"/>
                    </a:lnTo>
                    <a:lnTo>
                      <a:pt x="94" y="188"/>
                    </a:lnTo>
                    <a:lnTo>
                      <a:pt x="90" y="186"/>
                    </a:lnTo>
                    <a:lnTo>
                      <a:pt x="85" y="185"/>
                    </a:lnTo>
                    <a:lnTo>
                      <a:pt x="81" y="185"/>
                    </a:lnTo>
                    <a:lnTo>
                      <a:pt x="74" y="186"/>
                    </a:lnTo>
                    <a:lnTo>
                      <a:pt x="68" y="186"/>
                    </a:lnTo>
                    <a:lnTo>
                      <a:pt x="64" y="185"/>
                    </a:lnTo>
                    <a:lnTo>
                      <a:pt x="59" y="182"/>
                    </a:lnTo>
                    <a:lnTo>
                      <a:pt x="55" y="181"/>
                    </a:lnTo>
                    <a:lnTo>
                      <a:pt x="49" y="174"/>
                    </a:lnTo>
                    <a:lnTo>
                      <a:pt x="38" y="157"/>
                    </a:lnTo>
                    <a:lnTo>
                      <a:pt x="33" y="150"/>
                    </a:lnTo>
                    <a:lnTo>
                      <a:pt x="29" y="145"/>
                    </a:lnTo>
                    <a:lnTo>
                      <a:pt x="25" y="140"/>
                    </a:lnTo>
                    <a:lnTo>
                      <a:pt x="22" y="134"/>
                    </a:lnTo>
                    <a:lnTo>
                      <a:pt x="19" y="130"/>
                    </a:lnTo>
                    <a:lnTo>
                      <a:pt x="15" y="124"/>
                    </a:lnTo>
                    <a:lnTo>
                      <a:pt x="12" y="118"/>
                    </a:lnTo>
                    <a:lnTo>
                      <a:pt x="9" y="113"/>
                    </a:lnTo>
                    <a:lnTo>
                      <a:pt x="8" y="108"/>
                    </a:lnTo>
                    <a:lnTo>
                      <a:pt x="4" y="101"/>
                    </a:lnTo>
                    <a:lnTo>
                      <a:pt x="3" y="94"/>
                    </a:lnTo>
                    <a:lnTo>
                      <a:pt x="2" y="89"/>
                    </a:lnTo>
                    <a:lnTo>
                      <a:pt x="1" y="85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1" y="66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3" y="48"/>
                    </a:lnTo>
                    <a:lnTo>
                      <a:pt x="4" y="42"/>
                    </a:lnTo>
                    <a:lnTo>
                      <a:pt x="6" y="38"/>
                    </a:lnTo>
                    <a:lnTo>
                      <a:pt x="8" y="32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2"/>
                    </a:lnTo>
                    <a:lnTo>
                      <a:pt x="31" y="8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4"/>
                    </a:lnTo>
                    <a:lnTo>
                      <a:pt x="72" y="5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2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602" name="Group 471"/>
            <p:cNvGrpSpPr>
              <a:grpSpLocks/>
            </p:cNvGrpSpPr>
            <p:nvPr/>
          </p:nvGrpSpPr>
          <p:grpSpPr bwMode="auto">
            <a:xfrm>
              <a:off x="2236" y="2361"/>
              <a:ext cx="57" cy="56"/>
              <a:chOff x="2236" y="2361"/>
              <a:chExt cx="57" cy="56"/>
            </a:xfrm>
          </p:grpSpPr>
          <p:sp>
            <p:nvSpPr>
              <p:cNvPr id="18626" name="Freeform 472"/>
              <p:cNvSpPr>
                <a:spLocks/>
              </p:cNvSpPr>
              <p:nvPr/>
            </p:nvSpPr>
            <p:spPr bwMode="auto">
              <a:xfrm>
                <a:off x="2246" y="2391"/>
                <a:ext cx="23" cy="26"/>
              </a:xfrm>
              <a:custGeom>
                <a:avLst/>
                <a:gdLst>
                  <a:gd name="T0" fmla="*/ 12 w 23"/>
                  <a:gd name="T1" fmla="*/ 12 h 26"/>
                  <a:gd name="T2" fmla="*/ 16 w 23"/>
                  <a:gd name="T3" fmla="*/ 12 h 26"/>
                  <a:gd name="T4" fmla="*/ 18 w 23"/>
                  <a:gd name="T5" fmla="*/ 12 h 26"/>
                  <a:gd name="T6" fmla="*/ 22 w 23"/>
                  <a:gd name="T7" fmla="*/ 0 h 26"/>
                  <a:gd name="T8" fmla="*/ 16 w 23"/>
                  <a:gd name="T9" fmla="*/ 12 h 26"/>
                  <a:gd name="T10" fmla="*/ 13 w 23"/>
                  <a:gd name="T11" fmla="*/ 25 h 26"/>
                  <a:gd name="T12" fmla="*/ 10 w 23"/>
                  <a:gd name="T13" fmla="*/ 25 h 26"/>
                  <a:gd name="T14" fmla="*/ 8 w 23"/>
                  <a:gd name="T15" fmla="*/ 25 h 26"/>
                  <a:gd name="T16" fmla="*/ 4 w 23"/>
                  <a:gd name="T17" fmla="*/ 12 h 26"/>
                  <a:gd name="T18" fmla="*/ 2 w 23"/>
                  <a:gd name="T19" fmla="*/ 12 h 26"/>
                  <a:gd name="T20" fmla="*/ 0 w 23"/>
                  <a:gd name="T21" fmla="*/ 0 h 26"/>
                  <a:gd name="T22" fmla="*/ 4 w 23"/>
                  <a:gd name="T23" fmla="*/ 12 h 26"/>
                  <a:gd name="T24" fmla="*/ 6 w 23"/>
                  <a:gd name="T25" fmla="*/ 12 h 26"/>
                  <a:gd name="T26" fmla="*/ 10 w 23"/>
                  <a:gd name="T27" fmla="*/ 12 h 26"/>
                  <a:gd name="T28" fmla="*/ 12 w 23"/>
                  <a:gd name="T29" fmla="*/ 12 h 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3"/>
                  <a:gd name="T46" fmla="*/ 0 h 26"/>
                  <a:gd name="T47" fmla="*/ 23 w 23"/>
                  <a:gd name="T48" fmla="*/ 26 h 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3" h="26">
                    <a:moveTo>
                      <a:pt x="12" y="12"/>
                    </a:moveTo>
                    <a:lnTo>
                      <a:pt x="16" y="12"/>
                    </a:lnTo>
                    <a:lnTo>
                      <a:pt x="18" y="12"/>
                    </a:lnTo>
                    <a:lnTo>
                      <a:pt x="22" y="0"/>
                    </a:lnTo>
                    <a:lnTo>
                      <a:pt x="16" y="12"/>
                    </a:lnTo>
                    <a:lnTo>
                      <a:pt x="13" y="25"/>
                    </a:lnTo>
                    <a:lnTo>
                      <a:pt x="10" y="25"/>
                    </a:lnTo>
                    <a:lnTo>
                      <a:pt x="8" y="25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0"/>
                    </a:lnTo>
                    <a:lnTo>
                      <a:pt x="4" y="12"/>
                    </a:lnTo>
                    <a:lnTo>
                      <a:pt x="6" y="12"/>
                    </a:lnTo>
                    <a:lnTo>
                      <a:pt x="10" y="12"/>
                    </a:lnTo>
                    <a:lnTo>
                      <a:pt x="12" y="12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627" name="Group 473"/>
              <p:cNvGrpSpPr>
                <a:grpSpLocks/>
              </p:cNvGrpSpPr>
              <p:nvPr/>
            </p:nvGrpSpPr>
            <p:grpSpPr bwMode="auto">
              <a:xfrm>
                <a:off x="2255" y="2361"/>
                <a:ext cx="27" cy="34"/>
                <a:chOff x="2255" y="2361"/>
                <a:chExt cx="27" cy="34"/>
              </a:xfrm>
            </p:grpSpPr>
            <p:sp>
              <p:nvSpPr>
                <p:cNvPr id="18629" name="Freeform 474"/>
                <p:cNvSpPr>
                  <a:spLocks/>
                </p:cNvSpPr>
                <p:nvPr/>
              </p:nvSpPr>
              <p:spPr bwMode="auto">
                <a:xfrm>
                  <a:off x="2255" y="2361"/>
                  <a:ext cx="22" cy="34"/>
                </a:xfrm>
                <a:custGeom>
                  <a:avLst/>
                  <a:gdLst>
                    <a:gd name="T0" fmla="*/ 1 w 22"/>
                    <a:gd name="T1" fmla="*/ 31 h 34"/>
                    <a:gd name="T2" fmla="*/ 0 w 22"/>
                    <a:gd name="T3" fmla="*/ 27 h 34"/>
                    <a:gd name="T4" fmla="*/ 1 w 22"/>
                    <a:gd name="T5" fmla="*/ 22 h 34"/>
                    <a:gd name="T6" fmla="*/ 1 w 22"/>
                    <a:gd name="T7" fmla="*/ 16 h 34"/>
                    <a:gd name="T8" fmla="*/ 4 w 22"/>
                    <a:gd name="T9" fmla="*/ 12 h 34"/>
                    <a:gd name="T10" fmla="*/ 6 w 22"/>
                    <a:gd name="T11" fmla="*/ 8 h 34"/>
                    <a:gd name="T12" fmla="*/ 9 w 22"/>
                    <a:gd name="T13" fmla="*/ 4 h 34"/>
                    <a:gd name="T14" fmla="*/ 12 w 22"/>
                    <a:gd name="T15" fmla="*/ 0 h 34"/>
                    <a:gd name="T16" fmla="*/ 21 w 22"/>
                    <a:gd name="T17" fmla="*/ 4 h 34"/>
                    <a:gd name="T18" fmla="*/ 18 w 22"/>
                    <a:gd name="T19" fmla="*/ 8 h 34"/>
                    <a:gd name="T20" fmla="*/ 13 w 22"/>
                    <a:gd name="T21" fmla="*/ 12 h 34"/>
                    <a:gd name="T22" fmla="*/ 10 w 22"/>
                    <a:gd name="T23" fmla="*/ 16 h 34"/>
                    <a:gd name="T24" fmla="*/ 9 w 22"/>
                    <a:gd name="T25" fmla="*/ 22 h 34"/>
                    <a:gd name="T26" fmla="*/ 7 w 22"/>
                    <a:gd name="T27" fmla="*/ 27 h 34"/>
                    <a:gd name="T28" fmla="*/ 6 w 22"/>
                    <a:gd name="T29" fmla="*/ 33 h 34"/>
                    <a:gd name="T30" fmla="*/ 1 w 22"/>
                    <a:gd name="T31" fmla="*/ 31 h 3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2"/>
                    <a:gd name="T49" fmla="*/ 0 h 34"/>
                    <a:gd name="T50" fmla="*/ 22 w 22"/>
                    <a:gd name="T51" fmla="*/ 34 h 3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2" h="34">
                      <a:moveTo>
                        <a:pt x="1" y="31"/>
                      </a:moveTo>
                      <a:lnTo>
                        <a:pt x="0" y="27"/>
                      </a:lnTo>
                      <a:lnTo>
                        <a:pt x="1" y="22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6" y="8"/>
                      </a:lnTo>
                      <a:lnTo>
                        <a:pt x="9" y="4"/>
                      </a:lnTo>
                      <a:lnTo>
                        <a:pt x="12" y="0"/>
                      </a:lnTo>
                      <a:lnTo>
                        <a:pt x="21" y="4"/>
                      </a:lnTo>
                      <a:lnTo>
                        <a:pt x="18" y="8"/>
                      </a:lnTo>
                      <a:lnTo>
                        <a:pt x="13" y="12"/>
                      </a:lnTo>
                      <a:lnTo>
                        <a:pt x="10" y="16"/>
                      </a:lnTo>
                      <a:lnTo>
                        <a:pt x="9" y="22"/>
                      </a:lnTo>
                      <a:lnTo>
                        <a:pt x="7" y="27"/>
                      </a:lnTo>
                      <a:lnTo>
                        <a:pt x="6" y="33"/>
                      </a:lnTo>
                      <a:lnTo>
                        <a:pt x="1" y="31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630" name="Freeform 475"/>
                <p:cNvSpPr>
                  <a:spLocks/>
                </p:cNvSpPr>
                <p:nvPr/>
              </p:nvSpPr>
              <p:spPr bwMode="auto">
                <a:xfrm>
                  <a:off x="2262" y="2364"/>
                  <a:ext cx="20" cy="28"/>
                </a:xfrm>
                <a:custGeom>
                  <a:avLst/>
                  <a:gdLst>
                    <a:gd name="T0" fmla="*/ 0 w 20"/>
                    <a:gd name="T1" fmla="*/ 27 h 28"/>
                    <a:gd name="T2" fmla="*/ 2 w 20"/>
                    <a:gd name="T3" fmla="*/ 24 h 28"/>
                    <a:gd name="T4" fmla="*/ 2 w 20"/>
                    <a:gd name="T5" fmla="*/ 18 h 28"/>
                    <a:gd name="T6" fmla="*/ 4 w 20"/>
                    <a:gd name="T7" fmla="*/ 13 h 28"/>
                    <a:gd name="T8" fmla="*/ 6 w 20"/>
                    <a:gd name="T9" fmla="*/ 9 h 28"/>
                    <a:gd name="T10" fmla="*/ 10 w 20"/>
                    <a:gd name="T11" fmla="*/ 5 h 28"/>
                    <a:gd name="T12" fmla="*/ 12 w 20"/>
                    <a:gd name="T13" fmla="*/ 2 h 28"/>
                    <a:gd name="T14" fmla="*/ 14 w 20"/>
                    <a:gd name="T15" fmla="*/ 0 h 28"/>
                    <a:gd name="T16" fmla="*/ 19 w 20"/>
                    <a:gd name="T17" fmla="*/ 1 h 28"/>
                    <a:gd name="T18" fmla="*/ 14 w 20"/>
                    <a:gd name="T19" fmla="*/ 4 h 28"/>
                    <a:gd name="T20" fmla="*/ 10 w 20"/>
                    <a:gd name="T21" fmla="*/ 8 h 28"/>
                    <a:gd name="T22" fmla="*/ 8 w 20"/>
                    <a:gd name="T23" fmla="*/ 12 h 28"/>
                    <a:gd name="T24" fmla="*/ 4 w 20"/>
                    <a:gd name="T25" fmla="*/ 17 h 28"/>
                    <a:gd name="T26" fmla="*/ 2 w 20"/>
                    <a:gd name="T27" fmla="*/ 21 h 28"/>
                    <a:gd name="T28" fmla="*/ 2 w 20"/>
                    <a:gd name="T29" fmla="*/ 27 h 28"/>
                    <a:gd name="T30" fmla="*/ 0 w 20"/>
                    <a:gd name="T31" fmla="*/ 27 h 2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8"/>
                    <a:gd name="T50" fmla="*/ 20 w 20"/>
                    <a:gd name="T51" fmla="*/ 28 h 2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8">
                      <a:moveTo>
                        <a:pt x="0" y="27"/>
                      </a:moveTo>
                      <a:lnTo>
                        <a:pt x="2" y="24"/>
                      </a:lnTo>
                      <a:lnTo>
                        <a:pt x="2" y="18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19" y="1"/>
                      </a:lnTo>
                      <a:lnTo>
                        <a:pt x="14" y="4"/>
                      </a:lnTo>
                      <a:lnTo>
                        <a:pt x="10" y="8"/>
                      </a:lnTo>
                      <a:lnTo>
                        <a:pt x="8" y="12"/>
                      </a:lnTo>
                      <a:lnTo>
                        <a:pt x="4" y="17"/>
                      </a:lnTo>
                      <a:lnTo>
                        <a:pt x="2" y="21"/>
                      </a:lnTo>
                      <a:lnTo>
                        <a:pt x="2" y="27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628" name="Freeform 476"/>
              <p:cNvSpPr>
                <a:spLocks/>
              </p:cNvSpPr>
              <p:nvPr/>
            </p:nvSpPr>
            <p:spPr bwMode="auto">
              <a:xfrm>
                <a:off x="2236" y="2382"/>
                <a:ext cx="57" cy="27"/>
              </a:xfrm>
              <a:custGeom>
                <a:avLst/>
                <a:gdLst>
                  <a:gd name="T0" fmla="*/ 0 w 57"/>
                  <a:gd name="T1" fmla="*/ 4 h 27"/>
                  <a:gd name="T2" fmla="*/ 3 w 57"/>
                  <a:gd name="T3" fmla="*/ 6 h 27"/>
                  <a:gd name="T4" fmla="*/ 7 w 57"/>
                  <a:gd name="T5" fmla="*/ 10 h 27"/>
                  <a:gd name="T6" fmla="*/ 10 w 57"/>
                  <a:gd name="T7" fmla="*/ 14 h 27"/>
                  <a:gd name="T8" fmla="*/ 14 w 57"/>
                  <a:gd name="T9" fmla="*/ 20 h 27"/>
                  <a:gd name="T10" fmla="*/ 18 w 57"/>
                  <a:gd name="T11" fmla="*/ 22 h 27"/>
                  <a:gd name="T12" fmla="*/ 21 w 57"/>
                  <a:gd name="T13" fmla="*/ 24 h 27"/>
                  <a:gd name="T14" fmla="*/ 24 w 57"/>
                  <a:gd name="T15" fmla="*/ 26 h 27"/>
                  <a:gd name="T16" fmla="*/ 29 w 57"/>
                  <a:gd name="T17" fmla="*/ 24 h 27"/>
                  <a:gd name="T18" fmla="*/ 31 w 57"/>
                  <a:gd name="T19" fmla="*/ 22 h 27"/>
                  <a:gd name="T20" fmla="*/ 35 w 57"/>
                  <a:gd name="T21" fmla="*/ 20 h 27"/>
                  <a:gd name="T22" fmla="*/ 37 w 57"/>
                  <a:gd name="T23" fmla="*/ 18 h 27"/>
                  <a:gd name="T24" fmla="*/ 40 w 57"/>
                  <a:gd name="T25" fmla="*/ 14 h 27"/>
                  <a:gd name="T26" fmla="*/ 42 w 57"/>
                  <a:gd name="T27" fmla="*/ 12 h 27"/>
                  <a:gd name="T28" fmla="*/ 45 w 57"/>
                  <a:gd name="T29" fmla="*/ 8 h 27"/>
                  <a:gd name="T30" fmla="*/ 47 w 57"/>
                  <a:gd name="T31" fmla="*/ 6 h 27"/>
                  <a:gd name="T32" fmla="*/ 49 w 57"/>
                  <a:gd name="T33" fmla="*/ 2 h 27"/>
                  <a:gd name="T34" fmla="*/ 53 w 57"/>
                  <a:gd name="T35" fmla="*/ 2 h 27"/>
                  <a:gd name="T36" fmla="*/ 56 w 57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7"/>
                  <a:gd name="T58" fmla="*/ 0 h 27"/>
                  <a:gd name="T59" fmla="*/ 57 w 57"/>
                  <a:gd name="T60" fmla="*/ 27 h 2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7" h="27">
                    <a:moveTo>
                      <a:pt x="0" y="4"/>
                    </a:moveTo>
                    <a:lnTo>
                      <a:pt x="3" y="6"/>
                    </a:lnTo>
                    <a:lnTo>
                      <a:pt x="7" y="10"/>
                    </a:lnTo>
                    <a:lnTo>
                      <a:pt x="10" y="14"/>
                    </a:lnTo>
                    <a:lnTo>
                      <a:pt x="14" y="20"/>
                    </a:lnTo>
                    <a:lnTo>
                      <a:pt x="18" y="22"/>
                    </a:lnTo>
                    <a:lnTo>
                      <a:pt x="21" y="24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31" y="22"/>
                    </a:lnTo>
                    <a:lnTo>
                      <a:pt x="35" y="20"/>
                    </a:lnTo>
                    <a:lnTo>
                      <a:pt x="37" y="18"/>
                    </a:lnTo>
                    <a:lnTo>
                      <a:pt x="40" y="14"/>
                    </a:lnTo>
                    <a:lnTo>
                      <a:pt x="42" y="12"/>
                    </a:lnTo>
                    <a:lnTo>
                      <a:pt x="45" y="8"/>
                    </a:lnTo>
                    <a:lnTo>
                      <a:pt x="47" y="6"/>
                    </a:lnTo>
                    <a:lnTo>
                      <a:pt x="49" y="2"/>
                    </a:lnTo>
                    <a:lnTo>
                      <a:pt x="53" y="2"/>
                    </a:lnTo>
                    <a:lnTo>
                      <a:pt x="56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603" name="Freeform 477"/>
            <p:cNvSpPr>
              <a:spLocks/>
            </p:cNvSpPr>
            <p:nvPr/>
          </p:nvSpPr>
          <p:spPr bwMode="auto">
            <a:xfrm>
              <a:off x="2819" y="2655"/>
              <a:ext cx="185" cy="189"/>
            </a:xfrm>
            <a:custGeom>
              <a:avLst/>
              <a:gdLst>
                <a:gd name="T0" fmla="*/ 99 w 185"/>
                <a:gd name="T1" fmla="*/ 19 h 189"/>
                <a:gd name="T2" fmla="*/ 107 w 185"/>
                <a:gd name="T3" fmla="*/ 14 h 189"/>
                <a:gd name="T4" fmla="*/ 113 w 185"/>
                <a:gd name="T5" fmla="*/ 7 h 189"/>
                <a:gd name="T6" fmla="*/ 121 w 185"/>
                <a:gd name="T7" fmla="*/ 2 h 189"/>
                <a:gd name="T8" fmla="*/ 128 w 185"/>
                <a:gd name="T9" fmla="*/ 1 h 189"/>
                <a:gd name="T10" fmla="*/ 136 w 185"/>
                <a:gd name="T11" fmla="*/ 1 h 189"/>
                <a:gd name="T12" fmla="*/ 146 w 185"/>
                <a:gd name="T13" fmla="*/ 2 h 189"/>
                <a:gd name="T14" fmla="*/ 154 w 185"/>
                <a:gd name="T15" fmla="*/ 5 h 189"/>
                <a:gd name="T16" fmla="*/ 163 w 185"/>
                <a:gd name="T17" fmla="*/ 10 h 189"/>
                <a:gd name="T18" fmla="*/ 169 w 185"/>
                <a:gd name="T19" fmla="*/ 17 h 189"/>
                <a:gd name="T20" fmla="*/ 175 w 185"/>
                <a:gd name="T21" fmla="*/ 26 h 189"/>
                <a:gd name="T22" fmla="*/ 180 w 185"/>
                <a:gd name="T23" fmla="*/ 35 h 189"/>
                <a:gd name="T24" fmla="*/ 182 w 185"/>
                <a:gd name="T25" fmla="*/ 44 h 189"/>
                <a:gd name="T26" fmla="*/ 184 w 185"/>
                <a:gd name="T27" fmla="*/ 56 h 189"/>
                <a:gd name="T28" fmla="*/ 184 w 185"/>
                <a:gd name="T29" fmla="*/ 68 h 189"/>
                <a:gd name="T30" fmla="*/ 182 w 185"/>
                <a:gd name="T31" fmla="*/ 82 h 189"/>
                <a:gd name="T32" fmla="*/ 180 w 185"/>
                <a:gd name="T33" fmla="*/ 95 h 189"/>
                <a:gd name="T34" fmla="*/ 176 w 185"/>
                <a:gd name="T35" fmla="*/ 106 h 189"/>
                <a:gd name="T36" fmla="*/ 173 w 185"/>
                <a:gd name="T37" fmla="*/ 117 h 189"/>
                <a:gd name="T38" fmla="*/ 168 w 185"/>
                <a:gd name="T39" fmla="*/ 128 h 189"/>
                <a:gd name="T40" fmla="*/ 162 w 185"/>
                <a:gd name="T41" fmla="*/ 138 h 189"/>
                <a:gd name="T42" fmla="*/ 154 w 185"/>
                <a:gd name="T43" fmla="*/ 147 h 189"/>
                <a:gd name="T44" fmla="*/ 145 w 185"/>
                <a:gd name="T45" fmla="*/ 160 h 189"/>
                <a:gd name="T46" fmla="*/ 135 w 185"/>
                <a:gd name="T47" fmla="*/ 172 h 189"/>
                <a:gd name="T48" fmla="*/ 119 w 185"/>
                <a:gd name="T49" fmla="*/ 182 h 189"/>
                <a:gd name="T50" fmla="*/ 104 w 185"/>
                <a:gd name="T51" fmla="*/ 188 h 189"/>
                <a:gd name="T52" fmla="*/ 94 w 185"/>
                <a:gd name="T53" fmla="*/ 186 h 189"/>
                <a:gd name="T54" fmla="*/ 84 w 185"/>
                <a:gd name="T55" fmla="*/ 184 h 189"/>
                <a:gd name="T56" fmla="*/ 73 w 185"/>
                <a:gd name="T57" fmla="*/ 185 h 189"/>
                <a:gd name="T58" fmla="*/ 64 w 185"/>
                <a:gd name="T59" fmla="*/ 184 h 189"/>
                <a:gd name="T60" fmla="*/ 55 w 185"/>
                <a:gd name="T61" fmla="*/ 180 h 189"/>
                <a:gd name="T62" fmla="*/ 37 w 185"/>
                <a:gd name="T63" fmla="*/ 156 h 189"/>
                <a:gd name="T64" fmla="*/ 27 w 185"/>
                <a:gd name="T65" fmla="*/ 144 h 189"/>
                <a:gd name="T66" fmla="*/ 21 w 185"/>
                <a:gd name="T67" fmla="*/ 135 h 189"/>
                <a:gd name="T68" fmla="*/ 14 w 185"/>
                <a:gd name="T69" fmla="*/ 124 h 189"/>
                <a:gd name="T70" fmla="*/ 8 w 185"/>
                <a:gd name="T71" fmla="*/ 113 h 189"/>
                <a:gd name="T72" fmla="*/ 4 w 185"/>
                <a:gd name="T73" fmla="*/ 102 h 189"/>
                <a:gd name="T74" fmla="*/ 1 w 185"/>
                <a:gd name="T75" fmla="*/ 89 h 189"/>
                <a:gd name="T76" fmla="*/ 0 w 185"/>
                <a:gd name="T77" fmla="*/ 77 h 189"/>
                <a:gd name="T78" fmla="*/ 0 w 185"/>
                <a:gd name="T79" fmla="*/ 65 h 189"/>
                <a:gd name="T80" fmla="*/ 1 w 185"/>
                <a:gd name="T81" fmla="*/ 53 h 189"/>
                <a:gd name="T82" fmla="*/ 3 w 185"/>
                <a:gd name="T83" fmla="*/ 42 h 189"/>
                <a:gd name="T84" fmla="*/ 7 w 185"/>
                <a:gd name="T85" fmla="*/ 32 h 189"/>
                <a:gd name="T86" fmla="*/ 13 w 185"/>
                <a:gd name="T87" fmla="*/ 23 h 189"/>
                <a:gd name="T88" fmla="*/ 20 w 185"/>
                <a:gd name="T89" fmla="*/ 15 h 189"/>
                <a:gd name="T90" fmla="*/ 30 w 185"/>
                <a:gd name="T91" fmla="*/ 7 h 189"/>
                <a:gd name="T92" fmla="*/ 41 w 185"/>
                <a:gd name="T93" fmla="*/ 2 h 189"/>
                <a:gd name="T94" fmla="*/ 49 w 185"/>
                <a:gd name="T95" fmla="*/ 1 h 189"/>
                <a:gd name="T96" fmla="*/ 60 w 185"/>
                <a:gd name="T97" fmla="*/ 1 h 189"/>
                <a:gd name="T98" fmla="*/ 67 w 185"/>
                <a:gd name="T99" fmla="*/ 3 h 189"/>
                <a:gd name="T100" fmla="*/ 75 w 185"/>
                <a:gd name="T101" fmla="*/ 7 h 189"/>
                <a:gd name="T102" fmla="*/ 81 w 185"/>
                <a:gd name="T103" fmla="*/ 14 h 189"/>
                <a:gd name="T104" fmla="*/ 88 w 185"/>
                <a:gd name="T105" fmla="*/ 19 h 1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89"/>
                <a:gd name="T161" fmla="*/ 185 w 185"/>
                <a:gd name="T162" fmla="*/ 189 h 1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89">
                  <a:moveTo>
                    <a:pt x="93" y="21"/>
                  </a:moveTo>
                  <a:lnTo>
                    <a:pt x="99" y="19"/>
                  </a:lnTo>
                  <a:lnTo>
                    <a:pt x="102" y="17"/>
                  </a:lnTo>
                  <a:lnTo>
                    <a:pt x="107" y="14"/>
                  </a:lnTo>
                  <a:lnTo>
                    <a:pt x="111" y="11"/>
                  </a:lnTo>
                  <a:lnTo>
                    <a:pt x="113" y="7"/>
                  </a:lnTo>
                  <a:lnTo>
                    <a:pt x="118" y="5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136" y="1"/>
                  </a:lnTo>
                  <a:lnTo>
                    <a:pt x="141" y="1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4" y="5"/>
                  </a:lnTo>
                  <a:lnTo>
                    <a:pt x="158" y="7"/>
                  </a:lnTo>
                  <a:lnTo>
                    <a:pt x="163" y="10"/>
                  </a:lnTo>
                  <a:lnTo>
                    <a:pt x="167" y="13"/>
                  </a:lnTo>
                  <a:lnTo>
                    <a:pt x="169" y="17"/>
                  </a:lnTo>
                  <a:lnTo>
                    <a:pt x="173" y="21"/>
                  </a:lnTo>
                  <a:lnTo>
                    <a:pt x="175" y="26"/>
                  </a:lnTo>
                  <a:lnTo>
                    <a:pt x="177" y="30"/>
                  </a:lnTo>
                  <a:lnTo>
                    <a:pt x="180" y="35"/>
                  </a:lnTo>
                  <a:lnTo>
                    <a:pt x="181" y="39"/>
                  </a:lnTo>
                  <a:lnTo>
                    <a:pt x="182" y="44"/>
                  </a:lnTo>
                  <a:lnTo>
                    <a:pt x="184" y="49"/>
                  </a:lnTo>
                  <a:lnTo>
                    <a:pt x="184" y="56"/>
                  </a:lnTo>
                  <a:lnTo>
                    <a:pt x="184" y="60"/>
                  </a:lnTo>
                  <a:lnTo>
                    <a:pt x="184" y="68"/>
                  </a:lnTo>
                  <a:lnTo>
                    <a:pt x="184" y="76"/>
                  </a:lnTo>
                  <a:lnTo>
                    <a:pt x="182" y="82"/>
                  </a:lnTo>
                  <a:lnTo>
                    <a:pt x="181" y="89"/>
                  </a:lnTo>
                  <a:lnTo>
                    <a:pt x="180" y="95"/>
                  </a:lnTo>
                  <a:lnTo>
                    <a:pt x="179" y="101"/>
                  </a:lnTo>
                  <a:lnTo>
                    <a:pt x="176" y="106"/>
                  </a:lnTo>
                  <a:lnTo>
                    <a:pt x="175" y="111"/>
                  </a:lnTo>
                  <a:lnTo>
                    <a:pt x="173" y="117"/>
                  </a:lnTo>
                  <a:lnTo>
                    <a:pt x="170" y="123"/>
                  </a:lnTo>
                  <a:lnTo>
                    <a:pt x="168" y="128"/>
                  </a:lnTo>
                  <a:lnTo>
                    <a:pt x="164" y="134"/>
                  </a:lnTo>
                  <a:lnTo>
                    <a:pt x="162" y="138"/>
                  </a:lnTo>
                  <a:lnTo>
                    <a:pt x="158" y="141"/>
                  </a:lnTo>
                  <a:lnTo>
                    <a:pt x="154" y="147"/>
                  </a:lnTo>
                  <a:lnTo>
                    <a:pt x="150" y="153"/>
                  </a:lnTo>
                  <a:lnTo>
                    <a:pt x="145" y="160"/>
                  </a:lnTo>
                  <a:lnTo>
                    <a:pt x="141" y="165"/>
                  </a:lnTo>
                  <a:lnTo>
                    <a:pt x="135" y="172"/>
                  </a:lnTo>
                  <a:lnTo>
                    <a:pt x="129" y="177"/>
                  </a:lnTo>
                  <a:lnTo>
                    <a:pt x="119" y="182"/>
                  </a:lnTo>
                  <a:lnTo>
                    <a:pt x="111" y="186"/>
                  </a:lnTo>
                  <a:lnTo>
                    <a:pt x="104" y="188"/>
                  </a:lnTo>
                  <a:lnTo>
                    <a:pt x="99" y="188"/>
                  </a:lnTo>
                  <a:lnTo>
                    <a:pt x="94" y="186"/>
                  </a:lnTo>
                  <a:lnTo>
                    <a:pt x="89" y="185"/>
                  </a:lnTo>
                  <a:lnTo>
                    <a:pt x="84" y="184"/>
                  </a:lnTo>
                  <a:lnTo>
                    <a:pt x="81" y="184"/>
                  </a:lnTo>
                  <a:lnTo>
                    <a:pt x="73" y="185"/>
                  </a:lnTo>
                  <a:lnTo>
                    <a:pt x="67" y="185"/>
                  </a:lnTo>
                  <a:lnTo>
                    <a:pt x="64" y="184"/>
                  </a:lnTo>
                  <a:lnTo>
                    <a:pt x="58" y="181"/>
                  </a:lnTo>
                  <a:lnTo>
                    <a:pt x="55" y="180"/>
                  </a:lnTo>
                  <a:lnTo>
                    <a:pt x="49" y="173"/>
                  </a:lnTo>
                  <a:lnTo>
                    <a:pt x="37" y="156"/>
                  </a:lnTo>
                  <a:lnTo>
                    <a:pt x="32" y="149"/>
                  </a:lnTo>
                  <a:lnTo>
                    <a:pt x="27" y="144"/>
                  </a:lnTo>
                  <a:lnTo>
                    <a:pt x="25" y="139"/>
                  </a:lnTo>
                  <a:lnTo>
                    <a:pt x="21" y="135"/>
                  </a:lnTo>
                  <a:lnTo>
                    <a:pt x="18" y="130"/>
                  </a:lnTo>
                  <a:lnTo>
                    <a:pt x="14" y="124"/>
                  </a:lnTo>
                  <a:lnTo>
                    <a:pt x="10" y="118"/>
                  </a:lnTo>
                  <a:lnTo>
                    <a:pt x="8" y="113"/>
                  </a:lnTo>
                  <a:lnTo>
                    <a:pt x="7" y="109"/>
                  </a:lnTo>
                  <a:lnTo>
                    <a:pt x="4" y="102"/>
                  </a:lnTo>
                  <a:lnTo>
                    <a:pt x="2" y="95"/>
                  </a:lnTo>
                  <a:lnTo>
                    <a:pt x="1" y="89"/>
                  </a:lnTo>
                  <a:lnTo>
                    <a:pt x="0" y="84"/>
                  </a:lnTo>
                  <a:lnTo>
                    <a:pt x="0" y="77"/>
                  </a:lnTo>
                  <a:lnTo>
                    <a:pt x="0" y="73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1" y="53"/>
                  </a:lnTo>
                  <a:lnTo>
                    <a:pt x="2" y="47"/>
                  </a:lnTo>
                  <a:lnTo>
                    <a:pt x="3" y="42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9" y="27"/>
                  </a:lnTo>
                  <a:lnTo>
                    <a:pt x="13" y="23"/>
                  </a:lnTo>
                  <a:lnTo>
                    <a:pt x="18" y="18"/>
                  </a:lnTo>
                  <a:lnTo>
                    <a:pt x="20" y="15"/>
                  </a:lnTo>
                  <a:lnTo>
                    <a:pt x="25" y="11"/>
                  </a:lnTo>
                  <a:lnTo>
                    <a:pt x="30" y="7"/>
                  </a:lnTo>
                  <a:lnTo>
                    <a:pt x="35" y="5"/>
                  </a:lnTo>
                  <a:lnTo>
                    <a:pt x="41" y="2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4" y="1"/>
                  </a:lnTo>
                  <a:lnTo>
                    <a:pt x="60" y="1"/>
                  </a:lnTo>
                  <a:lnTo>
                    <a:pt x="65" y="2"/>
                  </a:lnTo>
                  <a:lnTo>
                    <a:pt x="67" y="3"/>
                  </a:lnTo>
                  <a:lnTo>
                    <a:pt x="71" y="5"/>
                  </a:lnTo>
                  <a:lnTo>
                    <a:pt x="75" y="7"/>
                  </a:lnTo>
                  <a:lnTo>
                    <a:pt x="77" y="11"/>
                  </a:lnTo>
                  <a:lnTo>
                    <a:pt x="81" y="14"/>
                  </a:lnTo>
                  <a:lnTo>
                    <a:pt x="84" y="17"/>
                  </a:lnTo>
                  <a:lnTo>
                    <a:pt x="88" y="19"/>
                  </a:lnTo>
                  <a:lnTo>
                    <a:pt x="93" y="21"/>
                  </a:lnTo>
                </a:path>
              </a:pathLst>
            </a:custGeom>
            <a:solidFill>
              <a:srgbClr val="FF7F9F"/>
            </a:solidFill>
            <a:ln w="12700" cap="rnd" cmpd="sng">
              <a:solidFill>
                <a:srgbClr val="8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604" name="Freeform 478"/>
            <p:cNvSpPr>
              <a:spLocks/>
            </p:cNvSpPr>
            <p:nvPr/>
          </p:nvSpPr>
          <p:spPr bwMode="auto">
            <a:xfrm>
              <a:off x="2824" y="2664"/>
              <a:ext cx="170" cy="173"/>
            </a:xfrm>
            <a:custGeom>
              <a:avLst/>
              <a:gdLst>
                <a:gd name="T0" fmla="*/ 91 w 170"/>
                <a:gd name="T1" fmla="*/ 17 h 173"/>
                <a:gd name="T2" fmla="*/ 98 w 170"/>
                <a:gd name="T3" fmla="*/ 12 h 173"/>
                <a:gd name="T4" fmla="*/ 104 w 170"/>
                <a:gd name="T5" fmla="*/ 6 h 173"/>
                <a:gd name="T6" fmla="*/ 111 w 170"/>
                <a:gd name="T7" fmla="*/ 2 h 173"/>
                <a:gd name="T8" fmla="*/ 117 w 170"/>
                <a:gd name="T9" fmla="*/ 0 h 173"/>
                <a:gd name="T10" fmla="*/ 125 w 170"/>
                <a:gd name="T11" fmla="*/ 0 h 173"/>
                <a:gd name="T12" fmla="*/ 134 w 170"/>
                <a:gd name="T13" fmla="*/ 1 h 173"/>
                <a:gd name="T14" fmla="*/ 142 w 170"/>
                <a:gd name="T15" fmla="*/ 4 h 173"/>
                <a:gd name="T16" fmla="*/ 151 w 170"/>
                <a:gd name="T17" fmla="*/ 9 h 173"/>
                <a:gd name="T18" fmla="*/ 155 w 170"/>
                <a:gd name="T19" fmla="*/ 14 h 173"/>
                <a:gd name="T20" fmla="*/ 160 w 170"/>
                <a:gd name="T21" fmla="*/ 22 h 173"/>
                <a:gd name="T22" fmla="*/ 165 w 170"/>
                <a:gd name="T23" fmla="*/ 32 h 173"/>
                <a:gd name="T24" fmla="*/ 167 w 170"/>
                <a:gd name="T25" fmla="*/ 41 h 173"/>
                <a:gd name="T26" fmla="*/ 169 w 170"/>
                <a:gd name="T27" fmla="*/ 52 h 173"/>
                <a:gd name="T28" fmla="*/ 169 w 170"/>
                <a:gd name="T29" fmla="*/ 62 h 173"/>
                <a:gd name="T30" fmla="*/ 167 w 170"/>
                <a:gd name="T31" fmla="*/ 76 h 173"/>
                <a:gd name="T32" fmla="*/ 165 w 170"/>
                <a:gd name="T33" fmla="*/ 86 h 173"/>
                <a:gd name="T34" fmla="*/ 161 w 170"/>
                <a:gd name="T35" fmla="*/ 97 h 173"/>
                <a:gd name="T36" fmla="*/ 158 w 170"/>
                <a:gd name="T37" fmla="*/ 108 h 173"/>
                <a:gd name="T38" fmla="*/ 154 w 170"/>
                <a:gd name="T39" fmla="*/ 117 h 173"/>
                <a:gd name="T40" fmla="*/ 148 w 170"/>
                <a:gd name="T41" fmla="*/ 126 h 173"/>
                <a:gd name="T42" fmla="*/ 141 w 170"/>
                <a:gd name="T43" fmla="*/ 134 h 173"/>
                <a:gd name="T44" fmla="*/ 133 w 170"/>
                <a:gd name="T45" fmla="*/ 146 h 173"/>
                <a:gd name="T46" fmla="*/ 125 w 170"/>
                <a:gd name="T47" fmla="*/ 158 h 173"/>
                <a:gd name="T48" fmla="*/ 110 w 170"/>
                <a:gd name="T49" fmla="*/ 168 h 173"/>
                <a:gd name="T50" fmla="*/ 95 w 170"/>
                <a:gd name="T51" fmla="*/ 172 h 173"/>
                <a:gd name="T52" fmla="*/ 86 w 170"/>
                <a:gd name="T53" fmla="*/ 172 h 173"/>
                <a:gd name="T54" fmla="*/ 77 w 170"/>
                <a:gd name="T55" fmla="*/ 169 h 173"/>
                <a:gd name="T56" fmla="*/ 68 w 170"/>
                <a:gd name="T57" fmla="*/ 170 h 173"/>
                <a:gd name="T58" fmla="*/ 58 w 170"/>
                <a:gd name="T59" fmla="*/ 169 h 173"/>
                <a:gd name="T60" fmla="*/ 50 w 170"/>
                <a:gd name="T61" fmla="*/ 165 h 173"/>
                <a:gd name="T62" fmla="*/ 34 w 170"/>
                <a:gd name="T63" fmla="*/ 144 h 173"/>
                <a:gd name="T64" fmla="*/ 25 w 170"/>
                <a:gd name="T65" fmla="*/ 133 h 173"/>
                <a:gd name="T66" fmla="*/ 20 w 170"/>
                <a:gd name="T67" fmla="*/ 124 h 173"/>
                <a:gd name="T68" fmla="*/ 14 w 170"/>
                <a:gd name="T69" fmla="*/ 113 h 173"/>
                <a:gd name="T70" fmla="*/ 8 w 170"/>
                <a:gd name="T71" fmla="*/ 104 h 173"/>
                <a:gd name="T72" fmla="*/ 3 w 170"/>
                <a:gd name="T73" fmla="*/ 92 h 173"/>
                <a:gd name="T74" fmla="*/ 1 w 170"/>
                <a:gd name="T75" fmla="*/ 82 h 173"/>
                <a:gd name="T76" fmla="*/ 0 w 170"/>
                <a:gd name="T77" fmla="*/ 72 h 173"/>
                <a:gd name="T78" fmla="*/ 0 w 170"/>
                <a:gd name="T79" fmla="*/ 61 h 173"/>
                <a:gd name="T80" fmla="*/ 1 w 170"/>
                <a:gd name="T81" fmla="*/ 49 h 173"/>
                <a:gd name="T82" fmla="*/ 3 w 170"/>
                <a:gd name="T83" fmla="*/ 38 h 173"/>
                <a:gd name="T84" fmla="*/ 7 w 170"/>
                <a:gd name="T85" fmla="*/ 29 h 173"/>
                <a:gd name="T86" fmla="*/ 13 w 170"/>
                <a:gd name="T87" fmla="*/ 21 h 173"/>
                <a:gd name="T88" fmla="*/ 19 w 170"/>
                <a:gd name="T89" fmla="*/ 12 h 173"/>
                <a:gd name="T90" fmla="*/ 27 w 170"/>
                <a:gd name="T91" fmla="*/ 6 h 173"/>
                <a:gd name="T92" fmla="*/ 38 w 170"/>
                <a:gd name="T93" fmla="*/ 2 h 173"/>
                <a:gd name="T94" fmla="*/ 45 w 170"/>
                <a:gd name="T95" fmla="*/ 0 h 173"/>
                <a:gd name="T96" fmla="*/ 55 w 170"/>
                <a:gd name="T97" fmla="*/ 0 h 173"/>
                <a:gd name="T98" fmla="*/ 62 w 170"/>
                <a:gd name="T99" fmla="*/ 2 h 173"/>
                <a:gd name="T100" fmla="*/ 68 w 170"/>
                <a:gd name="T101" fmla="*/ 6 h 173"/>
                <a:gd name="T102" fmla="*/ 74 w 170"/>
                <a:gd name="T103" fmla="*/ 12 h 173"/>
                <a:gd name="T104" fmla="*/ 80 w 170"/>
                <a:gd name="T105" fmla="*/ 16 h 1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0"/>
                <a:gd name="T160" fmla="*/ 0 h 173"/>
                <a:gd name="T161" fmla="*/ 170 w 170"/>
                <a:gd name="T162" fmla="*/ 173 h 1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0" h="173">
                  <a:moveTo>
                    <a:pt x="86" y="18"/>
                  </a:moveTo>
                  <a:lnTo>
                    <a:pt x="91" y="17"/>
                  </a:lnTo>
                  <a:lnTo>
                    <a:pt x="95" y="14"/>
                  </a:lnTo>
                  <a:lnTo>
                    <a:pt x="98" y="12"/>
                  </a:lnTo>
                  <a:lnTo>
                    <a:pt x="101" y="10"/>
                  </a:lnTo>
                  <a:lnTo>
                    <a:pt x="104" y="6"/>
                  </a:lnTo>
                  <a:lnTo>
                    <a:pt x="107" y="4"/>
                  </a:lnTo>
                  <a:lnTo>
                    <a:pt x="111" y="2"/>
                  </a:lnTo>
                  <a:lnTo>
                    <a:pt x="115" y="1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5" y="0"/>
                  </a:lnTo>
                  <a:lnTo>
                    <a:pt x="130" y="0"/>
                  </a:lnTo>
                  <a:lnTo>
                    <a:pt x="134" y="1"/>
                  </a:lnTo>
                  <a:lnTo>
                    <a:pt x="139" y="2"/>
                  </a:lnTo>
                  <a:lnTo>
                    <a:pt x="142" y="4"/>
                  </a:lnTo>
                  <a:lnTo>
                    <a:pt x="146" y="6"/>
                  </a:lnTo>
                  <a:lnTo>
                    <a:pt x="151" y="9"/>
                  </a:lnTo>
                  <a:lnTo>
                    <a:pt x="153" y="12"/>
                  </a:lnTo>
                  <a:lnTo>
                    <a:pt x="155" y="14"/>
                  </a:lnTo>
                  <a:lnTo>
                    <a:pt x="158" y="18"/>
                  </a:lnTo>
                  <a:lnTo>
                    <a:pt x="160" y="22"/>
                  </a:lnTo>
                  <a:lnTo>
                    <a:pt x="163" y="28"/>
                  </a:lnTo>
                  <a:lnTo>
                    <a:pt x="165" y="32"/>
                  </a:lnTo>
                  <a:lnTo>
                    <a:pt x="166" y="36"/>
                  </a:lnTo>
                  <a:lnTo>
                    <a:pt x="167" y="41"/>
                  </a:lnTo>
                  <a:lnTo>
                    <a:pt x="167" y="45"/>
                  </a:lnTo>
                  <a:lnTo>
                    <a:pt x="169" y="52"/>
                  </a:lnTo>
                  <a:lnTo>
                    <a:pt x="169" y="56"/>
                  </a:lnTo>
                  <a:lnTo>
                    <a:pt x="169" y="62"/>
                  </a:lnTo>
                  <a:lnTo>
                    <a:pt x="167" y="70"/>
                  </a:lnTo>
                  <a:lnTo>
                    <a:pt x="167" y="76"/>
                  </a:lnTo>
                  <a:lnTo>
                    <a:pt x="166" y="82"/>
                  </a:lnTo>
                  <a:lnTo>
                    <a:pt x="165" y="86"/>
                  </a:lnTo>
                  <a:lnTo>
                    <a:pt x="164" y="92"/>
                  </a:lnTo>
                  <a:lnTo>
                    <a:pt x="161" y="97"/>
                  </a:lnTo>
                  <a:lnTo>
                    <a:pt x="160" y="102"/>
                  </a:lnTo>
                  <a:lnTo>
                    <a:pt x="158" y="108"/>
                  </a:lnTo>
                  <a:lnTo>
                    <a:pt x="155" y="112"/>
                  </a:lnTo>
                  <a:lnTo>
                    <a:pt x="154" y="117"/>
                  </a:lnTo>
                  <a:lnTo>
                    <a:pt x="152" y="122"/>
                  </a:lnTo>
                  <a:lnTo>
                    <a:pt x="148" y="126"/>
                  </a:lnTo>
                  <a:lnTo>
                    <a:pt x="146" y="130"/>
                  </a:lnTo>
                  <a:lnTo>
                    <a:pt x="141" y="134"/>
                  </a:lnTo>
                  <a:lnTo>
                    <a:pt x="137" y="141"/>
                  </a:lnTo>
                  <a:lnTo>
                    <a:pt x="133" y="146"/>
                  </a:lnTo>
                  <a:lnTo>
                    <a:pt x="129" y="152"/>
                  </a:lnTo>
                  <a:lnTo>
                    <a:pt x="125" y="158"/>
                  </a:lnTo>
                  <a:lnTo>
                    <a:pt x="118" y="162"/>
                  </a:lnTo>
                  <a:lnTo>
                    <a:pt x="110" y="168"/>
                  </a:lnTo>
                  <a:lnTo>
                    <a:pt x="101" y="172"/>
                  </a:lnTo>
                  <a:lnTo>
                    <a:pt x="95" y="172"/>
                  </a:lnTo>
                  <a:lnTo>
                    <a:pt x="91" y="172"/>
                  </a:lnTo>
                  <a:lnTo>
                    <a:pt x="86" y="172"/>
                  </a:lnTo>
                  <a:lnTo>
                    <a:pt x="81" y="170"/>
                  </a:lnTo>
                  <a:lnTo>
                    <a:pt x="77" y="169"/>
                  </a:lnTo>
                  <a:lnTo>
                    <a:pt x="73" y="169"/>
                  </a:lnTo>
                  <a:lnTo>
                    <a:pt x="68" y="170"/>
                  </a:lnTo>
                  <a:lnTo>
                    <a:pt x="62" y="170"/>
                  </a:lnTo>
                  <a:lnTo>
                    <a:pt x="58" y="169"/>
                  </a:lnTo>
                  <a:lnTo>
                    <a:pt x="52" y="166"/>
                  </a:lnTo>
                  <a:lnTo>
                    <a:pt x="50" y="165"/>
                  </a:lnTo>
                  <a:lnTo>
                    <a:pt x="44" y="160"/>
                  </a:lnTo>
                  <a:lnTo>
                    <a:pt x="34" y="144"/>
                  </a:lnTo>
                  <a:lnTo>
                    <a:pt x="29" y="137"/>
                  </a:lnTo>
                  <a:lnTo>
                    <a:pt x="25" y="133"/>
                  </a:lnTo>
                  <a:lnTo>
                    <a:pt x="22" y="128"/>
                  </a:lnTo>
                  <a:lnTo>
                    <a:pt x="20" y="124"/>
                  </a:lnTo>
                  <a:lnTo>
                    <a:pt x="16" y="118"/>
                  </a:lnTo>
                  <a:lnTo>
                    <a:pt x="14" y="113"/>
                  </a:lnTo>
                  <a:lnTo>
                    <a:pt x="9" y="108"/>
                  </a:lnTo>
                  <a:lnTo>
                    <a:pt x="8" y="104"/>
                  </a:lnTo>
                  <a:lnTo>
                    <a:pt x="7" y="98"/>
                  </a:lnTo>
                  <a:lnTo>
                    <a:pt x="3" y="92"/>
                  </a:lnTo>
                  <a:lnTo>
                    <a:pt x="2" y="86"/>
                  </a:lnTo>
                  <a:lnTo>
                    <a:pt x="1" y="82"/>
                  </a:lnTo>
                  <a:lnTo>
                    <a:pt x="0" y="77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1" y="49"/>
                  </a:lnTo>
                  <a:lnTo>
                    <a:pt x="2" y="44"/>
                  </a:lnTo>
                  <a:lnTo>
                    <a:pt x="3" y="38"/>
                  </a:lnTo>
                  <a:lnTo>
                    <a:pt x="4" y="34"/>
                  </a:lnTo>
                  <a:lnTo>
                    <a:pt x="7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5" y="16"/>
                  </a:lnTo>
                  <a:lnTo>
                    <a:pt x="19" y="12"/>
                  </a:lnTo>
                  <a:lnTo>
                    <a:pt x="22" y="10"/>
                  </a:lnTo>
                  <a:lnTo>
                    <a:pt x="27" y="6"/>
                  </a:lnTo>
                  <a:lnTo>
                    <a:pt x="32" y="4"/>
                  </a:lnTo>
                  <a:lnTo>
                    <a:pt x="38" y="2"/>
                  </a:lnTo>
                  <a:lnTo>
                    <a:pt x="41" y="0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59" y="1"/>
                  </a:lnTo>
                  <a:lnTo>
                    <a:pt x="62" y="2"/>
                  </a:lnTo>
                  <a:lnTo>
                    <a:pt x="65" y="5"/>
                  </a:lnTo>
                  <a:lnTo>
                    <a:pt x="68" y="6"/>
                  </a:lnTo>
                  <a:lnTo>
                    <a:pt x="70" y="10"/>
                  </a:lnTo>
                  <a:lnTo>
                    <a:pt x="74" y="12"/>
                  </a:lnTo>
                  <a:lnTo>
                    <a:pt x="77" y="14"/>
                  </a:lnTo>
                  <a:lnTo>
                    <a:pt x="80" y="16"/>
                  </a:lnTo>
                  <a:lnTo>
                    <a:pt x="86" y="18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grpSp>
          <p:nvGrpSpPr>
            <p:cNvPr id="18605" name="Group 479"/>
            <p:cNvGrpSpPr>
              <a:grpSpLocks/>
            </p:cNvGrpSpPr>
            <p:nvPr/>
          </p:nvGrpSpPr>
          <p:grpSpPr bwMode="auto">
            <a:xfrm>
              <a:off x="2832" y="2664"/>
              <a:ext cx="155" cy="140"/>
              <a:chOff x="2832" y="2664"/>
              <a:chExt cx="155" cy="140"/>
            </a:xfrm>
          </p:grpSpPr>
          <p:sp>
            <p:nvSpPr>
              <p:cNvPr id="18624" name="Oval 480"/>
              <p:cNvSpPr>
                <a:spLocks noChangeArrowheads="1"/>
              </p:cNvSpPr>
              <p:nvPr/>
            </p:nvSpPr>
            <p:spPr bwMode="auto">
              <a:xfrm>
                <a:off x="2908" y="2664"/>
                <a:ext cx="79" cy="119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25" name="Oval 481"/>
              <p:cNvSpPr>
                <a:spLocks noChangeArrowheads="1"/>
              </p:cNvSpPr>
              <p:nvPr/>
            </p:nvSpPr>
            <p:spPr bwMode="auto">
              <a:xfrm>
                <a:off x="2832" y="2671"/>
                <a:ext cx="92" cy="133"/>
              </a:xfrm>
              <a:prstGeom prst="ellipse">
                <a:avLst/>
              </a:prstGeom>
              <a:solidFill>
                <a:srgbClr val="FF0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606" name="Group 482"/>
            <p:cNvGrpSpPr>
              <a:grpSpLocks/>
            </p:cNvGrpSpPr>
            <p:nvPr/>
          </p:nvGrpSpPr>
          <p:grpSpPr bwMode="auto">
            <a:xfrm>
              <a:off x="2939" y="2661"/>
              <a:ext cx="35" cy="36"/>
              <a:chOff x="2939" y="2661"/>
              <a:chExt cx="35" cy="36"/>
            </a:xfrm>
          </p:grpSpPr>
          <p:sp>
            <p:nvSpPr>
              <p:cNvPr id="18621" name="Oval 483"/>
              <p:cNvSpPr>
                <a:spLocks noChangeArrowheads="1"/>
              </p:cNvSpPr>
              <p:nvPr/>
            </p:nvSpPr>
            <p:spPr bwMode="auto">
              <a:xfrm>
                <a:off x="2939" y="2664"/>
                <a:ext cx="35" cy="33"/>
              </a:xfrm>
              <a:prstGeom prst="ellipse">
                <a:avLst/>
              </a:prstGeom>
              <a:solidFill>
                <a:srgbClr val="FF1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22" name="Oval 484"/>
              <p:cNvSpPr>
                <a:spLocks noChangeArrowheads="1"/>
              </p:cNvSpPr>
              <p:nvPr/>
            </p:nvSpPr>
            <p:spPr bwMode="auto">
              <a:xfrm>
                <a:off x="2954" y="2664"/>
                <a:ext cx="20" cy="25"/>
              </a:xfrm>
              <a:prstGeom prst="ellipse">
                <a:avLst/>
              </a:prstGeom>
              <a:solidFill>
                <a:srgbClr val="FF7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  <p:sp>
            <p:nvSpPr>
              <p:cNvPr id="18623" name="Oval 485"/>
              <p:cNvSpPr>
                <a:spLocks noChangeArrowheads="1"/>
              </p:cNvSpPr>
              <p:nvPr/>
            </p:nvSpPr>
            <p:spPr bwMode="auto">
              <a:xfrm>
                <a:off x="2951" y="2661"/>
                <a:ext cx="19" cy="25"/>
              </a:xfrm>
              <a:prstGeom prst="ellipse">
                <a:avLst/>
              </a:prstGeom>
              <a:solidFill>
                <a:srgbClr val="F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sv-SE" altLang="sv-SE"/>
              </a:p>
            </p:txBody>
          </p:sp>
        </p:grpSp>
        <p:grpSp>
          <p:nvGrpSpPr>
            <p:cNvPr id="18607" name="Group 486"/>
            <p:cNvGrpSpPr>
              <a:grpSpLocks/>
            </p:cNvGrpSpPr>
            <p:nvPr/>
          </p:nvGrpSpPr>
          <p:grpSpPr bwMode="auto">
            <a:xfrm>
              <a:off x="2846" y="2615"/>
              <a:ext cx="68" cy="40"/>
              <a:chOff x="2846" y="2615"/>
              <a:chExt cx="68" cy="40"/>
            </a:xfrm>
          </p:grpSpPr>
          <p:sp>
            <p:nvSpPr>
              <p:cNvPr id="18619" name="Freeform 487"/>
              <p:cNvSpPr>
                <a:spLocks/>
              </p:cNvSpPr>
              <p:nvPr/>
            </p:nvSpPr>
            <p:spPr bwMode="auto">
              <a:xfrm>
                <a:off x="2846" y="2615"/>
                <a:ext cx="68" cy="33"/>
              </a:xfrm>
              <a:custGeom>
                <a:avLst/>
                <a:gdLst>
                  <a:gd name="T0" fmla="*/ 0 w 68"/>
                  <a:gd name="T1" fmla="*/ 21 h 33"/>
                  <a:gd name="T2" fmla="*/ 3 w 68"/>
                  <a:gd name="T3" fmla="*/ 18 h 33"/>
                  <a:gd name="T4" fmla="*/ 5 w 68"/>
                  <a:gd name="T5" fmla="*/ 17 h 33"/>
                  <a:gd name="T6" fmla="*/ 8 w 68"/>
                  <a:gd name="T7" fmla="*/ 16 h 33"/>
                  <a:gd name="T8" fmla="*/ 11 w 68"/>
                  <a:gd name="T9" fmla="*/ 16 h 33"/>
                  <a:gd name="T10" fmla="*/ 15 w 68"/>
                  <a:gd name="T11" fmla="*/ 16 h 33"/>
                  <a:gd name="T12" fmla="*/ 17 w 68"/>
                  <a:gd name="T13" fmla="*/ 16 h 33"/>
                  <a:gd name="T14" fmla="*/ 20 w 68"/>
                  <a:gd name="T15" fmla="*/ 18 h 33"/>
                  <a:gd name="T16" fmla="*/ 22 w 68"/>
                  <a:gd name="T17" fmla="*/ 21 h 33"/>
                  <a:gd name="T18" fmla="*/ 26 w 68"/>
                  <a:gd name="T19" fmla="*/ 24 h 33"/>
                  <a:gd name="T20" fmla="*/ 28 w 68"/>
                  <a:gd name="T21" fmla="*/ 29 h 33"/>
                  <a:gd name="T22" fmla="*/ 33 w 68"/>
                  <a:gd name="T23" fmla="*/ 29 h 33"/>
                  <a:gd name="T24" fmla="*/ 35 w 68"/>
                  <a:gd name="T25" fmla="*/ 32 h 33"/>
                  <a:gd name="T26" fmla="*/ 39 w 68"/>
                  <a:gd name="T27" fmla="*/ 32 h 33"/>
                  <a:gd name="T28" fmla="*/ 44 w 68"/>
                  <a:gd name="T29" fmla="*/ 32 h 33"/>
                  <a:gd name="T30" fmla="*/ 50 w 68"/>
                  <a:gd name="T31" fmla="*/ 32 h 33"/>
                  <a:gd name="T32" fmla="*/ 53 w 68"/>
                  <a:gd name="T33" fmla="*/ 32 h 33"/>
                  <a:gd name="T34" fmla="*/ 58 w 68"/>
                  <a:gd name="T35" fmla="*/ 30 h 33"/>
                  <a:gd name="T36" fmla="*/ 62 w 68"/>
                  <a:gd name="T37" fmla="*/ 29 h 33"/>
                  <a:gd name="T38" fmla="*/ 64 w 68"/>
                  <a:gd name="T39" fmla="*/ 29 h 33"/>
                  <a:gd name="T40" fmla="*/ 67 w 68"/>
                  <a:gd name="T41" fmla="*/ 29 h 33"/>
                  <a:gd name="T42" fmla="*/ 64 w 68"/>
                  <a:gd name="T43" fmla="*/ 18 h 33"/>
                  <a:gd name="T44" fmla="*/ 63 w 68"/>
                  <a:gd name="T45" fmla="*/ 14 h 33"/>
                  <a:gd name="T46" fmla="*/ 62 w 68"/>
                  <a:gd name="T47" fmla="*/ 11 h 33"/>
                  <a:gd name="T48" fmla="*/ 61 w 68"/>
                  <a:gd name="T49" fmla="*/ 7 h 33"/>
                  <a:gd name="T50" fmla="*/ 57 w 68"/>
                  <a:gd name="T51" fmla="*/ 5 h 33"/>
                  <a:gd name="T52" fmla="*/ 53 w 68"/>
                  <a:gd name="T53" fmla="*/ 2 h 33"/>
                  <a:gd name="T54" fmla="*/ 50 w 68"/>
                  <a:gd name="T55" fmla="*/ 1 h 33"/>
                  <a:gd name="T56" fmla="*/ 41 w 68"/>
                  <a:gd name="T57" fmla="*/ 0 h 33"/>
                  <a:gd name="T58" fmla="*/ 35 w 68"/>
                  <a:gd name="T59" fmla="*/ 0 h 33"/>
                  <a:gd name="T60" fmla="*/ 28 w 68"/>
                  <a:gd name="T61" fmla="*/ 1 h 33"/>
                  <a:gd name="T62" fmla="*/ 25 w 68"/>
                  <a:gd name="T63" fmla="*/ 2 h 33"/>
                  <a:gd name="T64" fmla="*/ 19 w 68"/>
                  <a:gd name="T65" fmla="*/ 4 h 33"/>
                  <a:gd name="T66" fmla="*/ 15 w 68"/>
                  <a:gd name="T67" fmla="*/ 7 h 33"/>
                  <a:gd name="T68" fmla="*/ 10 w 68"/>
                  <a:gd name="T69" fmla="*/ 8 h 33"/>
                  <a:gd name="T70" fmla="*/ 7 w 68"/>
                  <a:gd name="T71" fmla="*/ 11 h 33"/>
                  <a:gd name="T72" fmla="*/ 4 w 68"/>
                  <a:gd name="T73" fmla="*/ 16 h 33"/>
                  <a:gd name="T74" fmla="*/ 0 w 68"/>
                  <a:gd name="T75" fmla="*/ 21 h 3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"/>
                  <a:gd name="T115" fmla="*/ 0 h 33"/>
                  <a:gd name="T116" fmla="*/ 68 w 68"/>
                  <a:gd name="T117" fmla="*/ 33 h 3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" h="33">
                    <a:moveTo>
                      <a:pt x="0" y="21"/>
                    </a:moveTo>
                    <a:lnTo>
                      <a:pt x="3" y="18"/>
                    </a:lnTo>
                    <a:lnTo>
                      <a:pt x="5" y="17"/>
                    </a:lnTo>
                    <a:lnTo>
                      <a:pt x="8" y="16"/>
                    </a:lnTo>
                    <a:lnTo>
                      <a:pt x="11" y="16"/>
                    </a:lnTo>
                    <a:lnTo>
                      <a:pt x="15" y="16"/>
                    </a:lnTo>
                    <a:lnTo>
                      <a:pt x="17" y="16"/>
                    </a:lnTo>
                    <a:lnTo>
                      <a:pt x="20" y="18"/>
                    </a:lnTo>
                    <a:lnTo>
                      <a:pt x="22" y="21"/>
                    </a:lnTo>
                    <a:lnTo>
                      <a:pt x="26" y="24"/>
                    </a:lnTo>
                    <a:lnTo>
                      <a:pt x="28" y="29"/>
                    </a:lnTo>
                    <a:lnTo>
                      <a:pt x="33" y="29"/>
                    </a:lnTo>
                    <a:lnTo>
                      <a:pt x="35" y="32"/>
                    </a:lnTo>
                    <a:lnTo>
                      <a:pt x="39" y="32"/>
                    </a:lnTo>
                    <a:lnTo>
                      <a:pt x="44" y="32"/>
                    </a:lnTo>
                    <a:lnTo>
                      <a:pt x="50" y="32"/>
                    </a:lnTo>
                    <a:lnTo>
                      <a:pt x="53" y="32"/>
                    </a:lnTo>
                    <a:lnTo>
                      <a:pt x="58" y="30"/>
                    </a:lnTo>
                    <a:lnTo>
                      <a:pt x="62" y="29"/>
                    </a:lnTo>
                    <a:lnTo>
                      <a:pt x="64" y="29"/>
                    </a:lnTo>
                    <a:lnTo>
                      <a:pt x="67" y="29"/>
                    </a:lnTo>
                    <a:lnTo>
                      <a:pt x="64" y="18"/>
                    </a:lnTo>
                    <a:lnTo>
                      <a:pt x="63" y="14"/>
                    </a:lnTo>
                    <a:lnTo>
                      <a:pt x="62" y="11"/>
                    </a:lnTo>
                    <a:lnTo>
                      <a:pt x="61" y="7"/>
                    </a:lnTo>
                    <a:lnTo>
                      <a:pt x="57" y="5"/>
                    </a:lnTo>
                    <a:lnTo>
                      <a:pt x="53" y="2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0" y="8"/>
                    </a:lnTo>
                    <a:lnTo>
                      <a:pt x="7" y="11"/>
                    </a:lnTo>
                    <a:lnTo>
                      <a:pt x="4" y="16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20" name="Freeform 488"/>
              <p:cNvSpPr>
                <a:spLocks/>
              </p:cNvSpPr>
              <p:nvPr/>
            </p:nvSpPr>
            <p:spPr bwMode="auto">
              <a:xfrm>
                <a:off x="2846" y="2627"/>
                <a:ext cx="68" cy="28"/>
              </a:xfrm>
              <a:custGeom>
                <a:avLst/>
                <a:gdLst>
                  <a:gd name="T0" fmla="*/ 0 w 68"/>
                  <a:gd name="T1" fmla="*/ 15 h 28"/>
                  <a:gd name="T2" fmla="*/ 3 w 68"/>
                  <a:gd name="T3" fmla="*/ 11 h 28"/>
                  <a:gd name="T4" fmla="*/ 5 w 68"/>
                  <a:gd name="T5" fmla="*/ 9 h 28"/>
                  <a:gd name="T6" fmla="*/ 8 w 68"/>
                  <a:gd name="T7" fmla="*/ 9 h 28"/>
                  <a:gd name="T8" fmla="*/ 11 w 68"/>
                  <a:gd name="T9" fmla="*/ 7 h 28"/>
                  <a:gd name="T10" fmla="*/ 15 w 68"/>
                  <a:gd name="T11" fmla="*/ 7 h 28"/>
                  <a:gd name="T12" fmla="*/ 17 w 68"/>
                  <a:gd name="T13" fmla="*/ 9 h 28"/>
                  <a:gd name="T14" fmla="*/ 20 w 68"/>
                  <a:gd name="T15" fmla="*/ 11 h 28"/>
                  <a:gd name="T16" fmla="*/ 22 w 68"/>
                  <a:gd name="T17" fmla="*/ 15 h 28"/>
                  <a:gd name="T18" fmla="*/ 26 w 68"/>
                  <a:gd name="T19" fmla="*/ 19 h 28"/>
                  <a:gd name="T20" fmla="*/ 27 w 68"/>
                  <a:gd name="T21" fmla="*/ 23 h 28"/>
                  <a:gd name="T22" fmla="*/ 33 w 68"/>
                  <a:gd name="T23" fmla="*/ 25 h 28"/>
                  <a:gd name="T24" fmla="*/ 35 w 68"/>
                  <a:gd name="T25" fmla="*/ 27 h 28"/>
                  <a:gd name="T26" fmla="*/ 39 w 68"/>
                  <a:gd name="T27" fmla="*/ 27 h 28"/>
                  <a:gd name="T28" fmla="*/ 44 w 68"/>
                  <a:gd name="T29" fmla="*/ 27 h 28"/>
                  <a:gd name="T30" fmla="*/ 50 w 68"/>
                  <a:gd name="T31" fmla="*/ 27 h 28"/>
                  <a:gd name="T32" fmla="*/ 53 w 68"/>
                  <a:gd name="T33" fmla="*/ 27 h 28"/>
                  <a:gd name="T34" fmla="*/ 58 w 68"/>
                  <a:gd name="T35" fmla="*/ 25 h 28"/>
                  <a:gd name="T36" fmla="*/ 62 w 68"/>
                  <a:gd name="T37" fmla="*/ 25 h 28"/>
                  <a:gd name="T38" fmla="*/ 64 w 68"/>
                  <a:gd name="T39" fmla="*/ 23 h 28"/>
                  <a:gd name="T40" fmla="*/ 67 w 68"/>
                  <a:gd name="T41" fmla="*/ 23 h 28"/>
                  <a:gd name="T42" fmla="*/ 64 w 68"/>
                  <a:gd name="T43" fmla="*/ 21 h 28"/>
                  <a:gd name="T44" fmla="*/ 62 w 68"/>
                  <a:gd name="T45" fmla="*/ 17 h 28"/>
                  <a:gd name="T46" fmla="*/ 61 w 68"/>
                  <a:gd name="T47" fmla="*/ 15 h 28"/>
                  <a:gd name="T48" fmla="*/ 56 w 68"/>
                  <a:gd name="T49" fmla="*/ 11 h 28"/>
                  <a:gd name="T50" fmla="*/ 52 w 68"/>
                  <a:gd name="T51" fmla="*/ 9 h 28"/>
                  <a:gd name="T52" fmla="*/ 47 w 68"/>
                  <a:gd name="T53" fmla="*/ 5 h 28"/>
                  <a:gd name="T54" fmla="*/ 43 w 68"/>
                  <a:gd name="T55" fmla="*/ 3 h 28"/>
                  <a:gd name="T56" fmla="*/ 39 w 68"/>
                  <a:gd name="T57" fmla="*/ 1 h 28"/>
                  <a:gd name="T58" fmla="*/ 33 w 68"/>
                  <a:gd name="T59" fmla="*/ 1 h 28"/>
                  <a:gd name="T60" fmla="*/ 27 w 68"/>
                  <a:gd name="T61" fmla="*/ 1 h 28"/>
                  <a:gd name="T62" fmla="*/ 21 w 68"/>
                  <a:gd name="T63" fmla="*/ 0 h 28"/>
                  <a:gd name="T64" fmla="*/ 16 w 68"/>
                  <a:gd name="T65" fmla="*/ 1 h 28"/>
                  <a:gd name="T66" fmla="*/ 11 w 68"/>
                  <a:gd name="T67" fmla="*/ 3 h 28"/>
                  <a:gd name="T68" fmla="*/ 8 w 68"/>
                  <a:gd name="T69" fmla="*/ 5 h 28"/>
                  <a:gd name="T70" fmla="*/ 4 w 68"/>
                  <a:gd name="T71" fmla="*/ 9 h 28"/>
                  <a:gd name="T72" fmla="*/ 0 w 68"/>
                  <a:gd name="T73" fmla="*/ 15 h 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8"/>
                  <a:gd name="T112" fmla="*/ 0 h 28"/>
                  <a:gd name="T113" fmla="*/ 68 w 68"/>
                  <a:gd name="T114" fmla="*/ 28 h 2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8" h="28">
                    <a:moveTo>
                      <a:pt x="0" y="15"/>
                    </a:moveTo>
                    <a:lnTo>
                      <a:pt x="3" y="11"/>
                    </a:lnTo>
                    <a:lnTo>
                      <a:pt x="5" y="9"/>
                    </a:lnTo>
                    <a:lnTo>
                      <a:pt x="8" y="9"/>
                    </a:lnTo>
                    <a:lnTo>
                      <a:pt x="11" y="7"/>
                    </a:lnTo>
                    <a:lnTo>
                      <a:pt x="15" y="7"/>
                    </a:lnTo>
                    <a:lnTo>
                      <a:pt x="17" y="9"/>
                    </a:lnTo>
                    <a:lnTo>
                      <a:pt x="20" y="11"/>
                    </a:lnTo>
                    <a:lnTo>
                      <a:pt x="22" y="15"/>
                    </a:lnTo>
                    <a:lnTo>
                      <a:pt x="26" y="19"/>
                    </a:lnTo>
                    <a:lnTo>
                      <a:pt x="27" y="23"/>
                    </a:lnTo>
                    <a:lnTo>
                      <a:pt x="33" y="25"/>
                    </a:lnTo>
                    <a:lnTo>
                      <a:pt x="35" y="27"/>
                    </a:lnTo>
                    <a:lnTo>
                      <a:pt x="39" y="27"/>
                    </a:lnTo>
                    <a:lnTo>
                      <a:pt x="44" y="27"/>
                    </a:lnTo>
                    <a:lnTo>
                      <a:pt x="50" y="27"/>
                    </a:lnTo>
                    <a:lnTo>
                      <a:pt x="53" y="27"/>
                    </a:lnTo>
                    <a:lnTo>
                      <a:pt x="58" y="25"/>
                    </a:lnTo>
                    <a:lnTo>
                      <a:pt x="62" y="25"/>
                    </a:lnTo>
                    <a:lnTo>
                      <a:pt x="64" y="23"/>
                    </a:lnTo>
                    <a:lnTo>
                      <a:pt x="67" y="23"/>
                    </a:lnTo>
                    <a:lnTo>
                      <a:pt x="64" y="21"/>
                    </a:lnTo>
                    <a:lnTo>
                      <a:pt x="62" y="17"/>
                    </a:lnTo>
                    <a:lnTo>
                      <a:pt x="61" y="15"/>
                    </a:lnTo>
                    <a:lnTo>
                      <a:pt x="56" y="11"/>
                    </a:lnTo>
                    <a:lnTo>
                      <a:pt x="52" y="9"/>
                    </a:lnTo>
                    <a:lnTo>
                      <a:pt x="47" y="5"/>
                    </a:lnTo>
                    <a:lnTo>
                      <a:pt x="43" y="3"/>
                    </a:lnTo>
                    <a:lnTo>
                      <a:pt x="39" y="1"/>
                    </a:lnTo>
                    <a:lnTo>
                      <a:pt x="33" y="1"/>
                    </a:lnTo>
                    <a:lnTo>
                      <a:pt x="27" y="1"/>
                    </a:lnTo>
                    <a:lnTo>
                      <a:pt x="21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608" name="Group 489"/>
            <p:cNvGrpSpPr>
              <a:grpSpLocks/>
            </p:cNvGrpSpPr>
            <p:nvPr/>
          </p:nvGrpSpPr>
          <p:grpSpPr bwMode="auto">
            <a:xfrm>
              <a:off x="2819" y="2657"/>
              <a:ext cx="186" cy="187"/>
              <a:chOff x="2819" y="2657"/>
              <a:chExt cx="186" cy="187"/>
            </a:xfrm>
          </p:grpSpPr>
          <p:sp>
            <p:nvSpPr>
              <p:cNvPr id="18617" name="Freeform 490"/>
              <p:cNvSpPr>
                <a:spLocks/>
              </p:cNvSpPr>
              <p:nvPr/>
            </p:nvSpPr>
            <p:spPr bwMode="auto">
              <a:xfrm>
                <a:off x="2888" y="2816"/>
                <a:ext cx="40" cy="28"/>
              </a:xfrm>
              <a:custGeom>
                <a:avLst/>
                <a:gdLst>
                  <a:gd name="T0" fmla="*/ 17 w 40"/>
                  <a:gd name="T1" fmla="*/ 0 h 28"/>
                  <a:gd name="T2" fmla="*/ 15 w 40"/>
                  <a:gd name="T3" fmla="*/ 10 h 28"/>
                  <a:gd name="T4" fmla="*/ 15 w 40"/>
                  <a:gd name="T5" fmla="*/ 12 h 28"/>
                  <a:gd name="T6" fmla="*/ 14 w 40"/>
                  <a:gd name="T7" fmla="*/ 16 h 28"/>
                  <a:gd name="T8" fmla="*/ 13 w 40"/>
                  <a:gd name="T9" fmla="*/ 18 h 28"/>
                  <a:gd name="T10" fmla="*/ 10 w 40"/>
                  <a:gd name="T11" fmla="*/ 20 h 28"/>
                  <a:gd name="T12" fmla="*/ 9 w 40"/>
                  <a:gd name="T13" fmla="*/ 20 h 28"/>
                  <a:gd name="T14" fmla="*/ 6 w 40"/>
                  <a:gd name="T15" fmla="*/ 20 h 28"/>
                  <a:gd name="T16" fmla="*/ 3 w 40"/>
                  <a:gd name="T17" fmla="*/ 22 h 28"/>
                  <a:gd name="T18" fmla="*/ 0 w 40"/>
                  <a:gd name="T19" fmla="*/ 24 h 28"/>
                  <a:gd name="T20" fmla="*/ 4 w 40"/>
                  <a:gd name="T21" fmla="*/ 24 h 28"/>
                  <a:gd name="T22" fmla="*/ 8 w 40"/>
                  <a:gd name="T23" fmla="*/ 24 h 28"/>
                  <a:gd name="T24" fmla="*/ 14 w 40"/>
                  <a:gd name="T25" fmla="*/ 24 h 28"/>
                  <a:gd name="T26" fmla="*/ 19 w 40"/>
                  <a:gd name="T27" fmla="*/ 24 h 28"/>
                  <a:gd name="T28" fmla="*/ 23 w 40"/>
                  <a:gd name="T29" fmla="*/ 24 h 28"/>
                  <a:gd name="T30" fmla="*/ 29 w 40"/>
                  <a:gd name="T31" fmla="*/ 27 h 28"/>
                  <a:gd name="T32" fmla="*/ 35 w 40"/>
                  <a:gd name="T33" fmla="*/ 24 h 28"/>
                  <a:gd name="T34" fmla="*/ 39 w 40"/>
                  <a:gd name="T35" fmla="*/ 24 h 28"/>
                  <a:gd name="T36" fmla="*/ 30 w 40"/>
                  <a:gd name="T37" fmla="*/ 22 h 28"/>
                  <a:gd name="T38" fmla="*/ 26 w 40"/>
                  <a:gd name="T39" fmla="*/ 20 h 28"/>
                  <a:gd name="T40" fmla="*/ 24 w 40"/>
                  <a:gd name="T41" fmla="*/ 20 h 28"/>
                  <a:gd name="T42" fmla="*/ 23 w 40"/>
                  <a:gd name="T43" fmla="*/ 18 h 28"/>
                  <a:gd name="T44" fmla="*/ 20 w 40"/>
                  <a:gd name="T45" fmla="*/ 16 h 28"/>
                  <a:gd name="T46" fmla="*/ 20 w 40"/>
                  <a:gd name="T47" fmla="*/ 14 h 28"/>
                  <a:gd name="T48" fmla="*/ 19 w 40"/>
                  <a:gd name="T49" fmla="*/ 12 h 28"/>
                  <a:gd name="T50" fmla="*/ 18 w 40"/>
                  <a:gd name="T51" fmla="*/ 10 h 28"/>
                  <a:gd name="T52" fmla="*/ 17 w 40"/>
                  <a:gd name="T53" fmla="*/ 0 h 2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0"/>
                  <a:gd name="T82" fmla="*/ 0 h 28"/>
                  <a:gd name="T83" fmla="*/ 40 w 40"/>
                  <a:gd name="T84" fmla="*/ 28 h 2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0" h="28">
                    <a:moveTo>
                      <a:pt x="17" y="0"/>
                    </a:moveTo>
                    <a:lnTo>
                      <a:pt x="15" y="10"/>
                    </a:lnTo>
                    <a:lnTo>
                      <a:pt x="15" y="12"/>
                    </a:lnTo>
                    <a:lnTo>
                      <a:pt x="14" y="16"/>
                    </a:lnTo>
                    <a:lnTo>
                      <a:pt x="13" y="18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6" y="20"/>
                    </a:lnTo>
                    <a:lnTo>
                      <a:pt x="3" y="22"/>
                    </a:lnTo>
                    <a:lnTo>
                      <a:pt x="0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4" y="24"/>
                    </a:lnTo>
                    <a:lnTo>
                      <a:pt x="19" y="24"/>
                    </a:lnTo>
                    <a:lnTo>
                      <a:pt x="23" y="24"/>
                    </a:lnTo>
                    <a:lnTo>
                      <a:pt x="29" y="27"/>
                    </a:lnTo>
                    <a:lnTo>
                      <a:pt x="35" y="24"/>
                    </a:lnTo>
                    <a:lnTo>
                      <a:pt x="39" y="24"/>
                    </a:lnTo>
                    <a:lnTo>
                      <a:pt x="30" y="22"/>
                    </a:lnTo>
                    <a:lnTo>
                      <a:pt x="26" y="20"/>
                    </a:lnTo>
                    <a:lnTo>
                      <a:pt x="24" y="20"/>
                    </a:lnTo>
                    <a:lnTo>
                      <a:pt x="23" y="18"/>
                    </a:lnTo>
                    <a:lnTo>
                      <a:pt x="20" y="16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618" name="Freeform 491"/>
              <p:cNvSpPr>
                <a:spLocks/>
              </p:cNvSpPr>
              <p:nvPr/>
            </p:nvSpPr>
            <p:spPr bwMode="auto">
              <a:xfrm>
                <a:off x="2819" y="2657"/>
                <a:ext cx="186" cy="187"/>
              </a:xfrm>
              <a:custGeom>
                <a:avLst/>
                <a:gdLst>
                  <a:gd name="T0" fmla="*/ 99 w 186"/>
                  <a:gd name="T1" fmla="*/ 18 h 187"/>
                  <a:gd name="T2" fmla="*/ 108 w 186"/>
                  <a:gd name="T3" fmla="*/ 14 h 187"/>
                  <a:gd name="T4" fmla="*/ 114 w 186"/>
                  <a:gd name="T5" fmla="*/ 7 h 187"/>
                  <a:gd name="T6" fmla="*/ 122 w 186"/>
                  <a:gd name="T7" fmla="*/ 2 h 187"/>
                  <a:gd name="T8" fmla="*/ 129 w 186"/>
                  <a:gd name="T9" fmla="*/ 1 h 187"/>
                  <a:gd name="T10" fmla="*/ 137 w 186"/>
                  <a:gd name="T11" fmla="*/ 0 h 187"/>
                  <a:gd name="T12" fmla="*/ 147 w 186"/>
                  <a:gd name="T13" fmla="*/ 1 h 187"/>
                  <a:gd name="T14" fmla="*/ 155 w 186"/>
                  <a:gd name="T15" fmla="*/ 5 h 187"/>
                  <a:gd name="T16" fmla="*/ 164 w 186"/>
                  <a:gd name="T17" fmla="*/ 10 h 187"/>
                  <a:gd name="T18" fmla="*/ 170 w 186"/>
                  <a:gd name="T19" fmla="*/ 17 h 187"/>
                  <a:gd name="T20" fmla="*/ 176 w 186"/>
                  <a:gd name="T21" fmla="*/ 24 h 187"/>
                  <a:gd name="T22" fmla="*/ 180 w 186"/>
                  <a:gd name="T23" fmla="*/ 35 h 187"/>
                  <a:gd name="T24" fmla="*/ 183 w 186"/>
                  <a:gd name="T25" fmla="*/ 44 h 187"/>
                  <a:gd name="T26" fmla="*/ 185 w 186"/>
                  <a:gd name="T27" fmla="*/ 56 h 187"/>
                  <a:gd name="T28" fmla="*/ 185 w 186"/>
                  <a:gd name="T29" fmla="*/ 68 h 187"/>
                  <a:gd name="T30" fmla="*/ 183 w 186"/>
                  <a:gd name="T31" fmla="*/ 82 h 187"/>
                  <a:gd name="T32" fmla="*/ 181 w 186"/>
                  <a:gd name="T33" fmla="*/ 95 h 187"/>
                  <a:gd name="T34" fmla="*/ 177 w 186"/>
                  <a:gd name="T35" fmla="*/ 106 h 187"/>
                  <a:gd name="T36" fmla="*/ 174 w 186"/>
                  <a:gd name="T37" fmla="*/ 116 h 187"/>
                  <a:gd name="T38" fmla="*/ 168 w 186"/>
                  <a:gd name="T39" fmla="*/ 128 h 187"/>
                  <a:gd name="T40" fmla="*/ 162 w 186"/>
                  <a:gd name="T41" fmla="*/ 137 h 187"/>
                  <a:gd name="T42" fmla="*/ 154 w 186"/>
                  <a:gd name="T43" fmla="*/ 146 h 187"/>
                  <a:gd name="T44" fmla="*/ 146 w 186"/>
                  <a:gd name="T45" fmla="*/ 158 h 187"/>
                  <a:gd name="T46" fmla="*/ 136 w 186"/>
                  <a:gd name="T47" fmla="*/ 170 h 187"/>
                  <a:gd name="T48" fmla="*/ 120 w 186"/>
                  <a:gd name="T49" fmla="*/ 182 h 187"/>
                  <a:gd name="T50" fmla="*/ 105 w 186"/>
                  <a:gd name="T51" fmla="*/ 186 h 187"/>
                  <a:gd name="T52" fmla="*/ 94 w 186"/>
                  <a:gd name="T53" fmla="*/ 186 h 187"/>
                  <a:gd name="T54" fmla="*/ 85 w 186"/>
                  <a:gd name="T55" fmla="*/ 183 h 187"/>
                  <a:gd name="T56" fmla="*/ 74 w 186"/>
                  <a:gd name="T57" fmla="*/ 184 h 187"/>
                  <a:gd name="T58" fmla="*/ 64 w 186"/>
                  <a:gd name="T59" fmla="*/ 183 h 187"/>
                  <a:gd name="T60" fmla="*/ 55 w 186"/>
                  <a:gd name="T61" fmla="*/ 179 h 187"/>
                  <a:gd name="T62" fmla="*/ 38 w 186"/>
                  <a:gd name="T63" fmla="*/ 155 h 187"/>
                  <a:gd name="T64" fmla="*/ 29 w 186"/>
                  <a:gd name="T65" fmla="*/ 144 h 187"/>
                  <a:gd name="T66" fmla="*/ 22 w 186"/>
                  <a:gd name="T67" fmla="*/ 133 h 187"/>
                  <a:gd name="T68" fmla="*/ 15 w 186"/>
                  <a:gd name="T69" fmla="*/ 123 h 187"/>
                  <a:gd name="T70" fmla="*/ 9 w 186"/>
                  <a:gd name="T71" fmla="*/ 112 h 187"/>
                  <a:gd name="T72" fmla="*/ 4 w 186"/>
                  <a:gd name="T73" fmla="*/ 100 h 187"/>
                  <a:gd name="T74" fmla="*/ 2 w 186"/>
                  <a:gd name="T75" fmla="*/ 87 h 187"/>
                  <a:gd name="T76" fmla="*/ 1 w 186"/>
                  <a:gd name="T77" fmla="*/ 77 h 187"/>
                  <a:gd name="T78" fmla="*/ 1 w 186"/>
                  <a:gd name="T79" fmla="*/ 65 h 187"/>
                  <a:gd name="T80" fmla="*/ 2 w 186"/>
                  <a:gd name="T81" fmla="*/ 53 h 187"/>
                  <a:gd name="T82" fmla="*/ 4 w 186"/>
                  <a:gd name="T83" fmla="*/ 41 h 187"/>
                  <a:gd name="T84" fmla="*/ 8 w 186"/>
                  <a:gd name="T85" fmla="*/ 31 h 187"/>
                  <a:gd name="T86" fmla="*/ 14 w 186"/>
                  <a:gd name="T87" fmla="*/ 23 h 187"/>
                  <a:gd name="T88" fmla="*/ 21 w 186"/>
                  <a:gd name="T89" fmla="*/ 14 h 187"/>
                  <a:gd name="T90" fmla="*/ 31 w 186"/>
                  <a:gd name="T91" fmla="*/ 7 h 187"/>
                  <a:gd name="T92" fmla="*/ 42 w 186"/>
                  <a:gd name="T93" fmla="*/ 2 h 187"/>
                  <a:gd name="T94" fmla="*/ 50 w 186"/>
                  <a:gd name="T95" fmla="*/ 0 h 187"/>
                  <a:gd name="T96" fmla="*/ 60 w 186"/>
                  <a:gd name="T97" fmla="*/ 1 h 187"/>
                  <a:gd name="T98" fmla="*/ 68 w 186"/>
                  <a:gd name="T99" fmla="*/ 3 h 187"/>
                  <a:gd name="T100" fmla="*/ 74 w 186"/>
                  <a:gd name="T101" fmla="*/ 7 h 187"/>
                  <a:gd name="T102" fmla="*/ 82 w 186"/>
                  <a:gd name="T103" fmla="*/ 14 h 187"/>
                  <a:gd name="T104" fmla="*/ 88 w 186"/>
                  <a:gd name="T105" fmla="*/ 18 h 18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6"/>
                  <a:gd name="T160" fmla="*/ 0 h 187"/>
                  <a:gd name="T161" fmla="*/ 186 w 186"/>
                  <a:gd name="T162" fmla="*/ 187 h 18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6" h="187">
                    <a:moveTo>
                      <a:pt x="94" y="19"/>
                    </a:moveTo>
                    <a:lnTo>
                      <a:pt x="99" y="18"/>
                    </a:lnTo>
                    <a:lnTo>
                      <a:pt x="103" y="17"/>
                    </a:lnTo>
                    <a:lnTo>
                      <a:pt x="108" y="14"/>
                    </a:lnTo>
                    <a:lnTo>
                      <a:pt x="111" y="10"/>
                    </a:lnTo>
                    <a:lnTo>
                      <a:pt x="114" y="7"/>
                    </a:lnTo>
                    <a:lnTo>
                      <a:pt x="118" y="3"/>
                    </a:lnTo>
                    <a:lnTo>
                      <a:pt x="122" y="2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2" y="1"/>
                    </a:lnTo>
                    <a:lnTo>
                      <a:pt x="147" y="1"/>
                    </a:lnTo>
                    <a:lnTo>
                      <a:pt x="151" y="2"/>
                    </a:lnTo>
                    <a:lnTo>
                      <a:pt x="155" y="5"/>
                    </a:lnTo>
                    <a:lnTo>
                      <a:pt x="159" y="6"/>
                    </a:lnTo>
                    <a:lnTo>
                      <a:pt x="164" y="10"/>
                    </a:lnTo>
                    <a:lnTo>
                      <a:pt x="166" y="13"/>
                    </a:lnTo>
                    <a:lnTo>
                      <a:pt x="170" y="17"/>
                    </a:lnTo>
                    <a:lnTo>
                      <a:pt x="172" y="20"/>
                    </a:lnTo>
                    <a:lnTo>
                      <a:pt x="176" y="24"/>
                    </a:lnTo>
                    <a:lnTo>
                      <a:pt x="178" y="30"/>
                    </a:lnTo>
                    <a:lnTo>
                      <a:pt x="180" y="35"/>
                    </a:lnTo>
                    <a:lnTo>
                      <a:pt x="181" y="39"/>
                    </a:lnTo>
                    <a:lnTo>
                      <a:pt x="183" y="44"/>
                    </a:lnTo>
                    <a:lnTo>
                      <a:pt x="183" y="49"/>
                    </a:lnTo>
                    <a:lnTo>
                      <a:pt x="185" y="56"/>
                    </a:lnTo>
                    <a:lnTo>
                      <a:pt x="185" y="60"/>
                    </a:lnTo>
                    <a:lnTo>
                      <a:pt x="185" y="68"/>
                    </a:lnTo>
                    <a:lnTo>
                      <a:pt x="183" y="75"/>
                    </a:lnTo>
                    <a:lnTo>
                      <a:pt x="183" y="82"/>
                    </a:lnTo>
                    <a:lnTo>
                      <a:pt x="182" y="89"/>
                    </a:lnTo>
                    <a:lnTo>
                      <a:pt x="181" y="95"/>
                    </a:lnTo>
                    <a:lnTo>
                      <a:pt x="180" y="100"/>
                    </a:lnTo>
                    <a:lnTo>
                      <a:pt x="177" y="106"/>
                    </a:lnTo>
                    <a:lnTo>
                      <a:pt x="176" y="111"/>
                    </a:lnTo>
                    <a:lnTo>
                      <a:pt x="174" y="116"/>
                    </a:lnTo>
                    <a:lnTo>
                      <a:pt x="171" y="123"/>
                    </a:lnTo>
                    <a:lnTo>
                      <a:pt x="168" y="128"/>
                    </a:lnTo>
                    <a:lnTo>
                      <a:pt x="165" y="133"/>
                    </a:lnTo>
                    <a:lnTo>
                      <a:pt x="162" y="137"/>
                    </a:lnTo>
                    <a:lnTo>
                      <a:pt x="159" y="141"/>
                    </a:lnTo>
                    <a:lnTo>
                      <a:pt x="154" y="146"/>
                    </a:lnTo>
                    <a:lnTo>
                      <a:pt x="151" y="153"/>
                    </a:lnTo>
                    <a:lnTo>
                      <a:pt x="146" y="158"/>
                    </a:lnTo>
                    <a:lnTo>
                      <a:pt x="142" y="163"/>
                    </a:lnTo>
                    <a:lnTo>
                      <a:pt x="136" y="170"/>
                    </a:lnTo>
                    <a:lnTo>
                      <a:pt x="130" y="176"/>
                    </a:lnTo>
                    <a:lnTo>
                      <a:pt x="120" y="182"/>
                    </a:lnTo>
                    <a:lnTo>
                      <a:pt x="112" y="186"/>
                    </a:lnTo>
                    <a:lnTo>
                      <a:pt x="105" y="186"/>
                    </a:lnTo>
                    <a:lnTo>
                      <a:pt x="100" y="186"/>
                    </a:lnTo>
                    <a:lnTo>
                      <a:pt x="94" y="186"/>
                    </a:lnTo>
                    <a:lnTo>
                      <a:pt x="90" y="184"/>
                    </a:lnTo>
                    <a:lnTo>
                      <a:pt x="85" y="183"/>
                    </a:lnTo>
                    <a:lnTo>
                      <a:pt x="81" y="183"/>
                    </a:lnTo>
                    <a:lnTo>
                      <a:pt x="74" y="184"/>
                    </a:lnTo>
                    <a:lnTo>
                      <a:pt x="68" y="184"/>
                    </a:lnTo>
                    <a:lnTo>
                      <a:pt x="64" y="183"/>
                    </a:lnTo>
                    <a:lnTo>
                      <a:pt x="59" y="180"/>
                    </a:lnTo>
                    <a:lnTo>
                      <a:pt x="55" y="179"/>
                    </a:lnTo>
                    <a:lnTo>
                      <a:pt x="49" y="172"/>
                    </a:lnTo>
                    <a:lnTo>
                      <a:pt x="38" y="155"/>
                    </a:lnTo>
                    <a:lnTo>
                      <a:pt x="33" y="149"/>
                    </a:lnTo>
                    <a:lnTo>
                      <a:pt x="29" y="144"/>
                    </a:lnTo>
                    <a:lnTo>
                      <a:pt x="25" y="138"/>
                    </a:lnTo>
                    <a:lnTo>
                      <a:pt x="22" y="133"/>
                    </a:lnTo>
                    <a:lnTo>
                      <a:pt x="19" y="129"/>
                    </a:lnTo>
                    <a:lnTo>
                      <a:pt x="15" y="123"/>
                    </a:lnTo>
                    <a:lnTo>
                      <a:pt x="12" y="117"/>
                    </a:lnTo>
                    <a:lnTo>
                      <a:pt x="9" y="112"/>
                    </a:lnTo>
                    <a:lnTo>
                      <a:pt x="8" y="107"/>
                    </a:lnTo>
                    <a:lnTo>
                      <a:pt x="4" y="100"/>
                    </a:lnTo>
                    <a:lnTo>
                      <a:pt x="3" y="94"/>
                    </a:lnTo>
                    <a:lnTo>
                      <a:pt x="2" y="87"/>
                    </a:lnTo>
                    <a:lnTo>
                      <a:pt x="1" y="83"/>
                    </a:lnTo>
                    <a:lnTo>
                      <a:pt x="1" y="77"/>
                    </a:lnTo>
                    <a:lnTo>
                      <a:pt x="0" y="72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2" y="53"/>
                    </a:lnTo>
                    <a:lnTo>
                      <a:pt x="3" y="47"/>
                    </a:lnTo>
                    <a:lnTo>
                      <a:pt x="4" y="41"/>
                    </a:lnTo>
                    <a:lnTo>
                      <a:pt x="6" y="37"/>
                    </a:lnTo>
                    <a:lnTo>
                      <a:pt x="8" y="31"/>
                    </a:lnTo>
                    <a:lnTo>
                      <a:pt x="10" y="27"/>
                    </a:lnTo>
                    <a:lnTo>
                      <a:pt x="14" y="23"/>
                    </a:lnTo>
                    <a:lnTo>
                      <a:pt x="18" y="18"/>
                    </a:lnTo>
                    <a:lnTo>
                      <a:pt x="21" y="14"/>
                    </a:lnTo>
                    <a:lnTo>
                      <a:pt x="26" y="11"/>
                    </a:lnTo>
                    <a:lnTo>
                      <a:pt x="31" y="7"/>
                    </a:lnTo>
                    <a:lnTo>
                      <a:pt x="36" y="5"/>
                    </a:lnTo>
                    <a:lnTo>
                      <a:pt x="42" y="2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1"/>
                    </a:lnTo>
                    <a:lnTo>
                      <a:pt x="66" y="2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74" y="7"/>
                    </a:lnTo>
                    <a:lnTo>
                      <a:pt x="78" y="10"/>
                    </a:lnTo>
                    <a:lnTo>
                      <a:pt x="82" y="14"/>
                    </a:lnTo>
                    <a:lnTo>
                      <a:pt x="85" y="17"/>
                    </a:lnTo>
                    <a:lnTo>
                      <a:pt x="88" y="18"/>
                    </a:lnTo>
                    <a:lnTo>
                      <a:pt x="94" y="19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8609" name="Group 492"/>
            <p:cNvGrpSpPr>
              <a:grpSpLocks/>
            </p:cNvGrpSpPr>
            <p:nvPr/>
          </p:nvGrpSpPr>
          <p:grpSpPr bwMode="auto">
            <a:xfrm>
              <a:off x="2888" y="2644"/>
              <a:ext cx="56" cy="46"/>
              <a:chOff x="2888" y="2644"/>
              <a:chExt cx="56" cy="46"/>
            </a:xfrm>
          </p:grpSpPr>
          <p:sp>
            <p:nvSpPr>
              <p:cNvPr id="18612" name="Freeform 493"/>
              <p:cNvSpPr>
                <a:spLocks/>
              </p:cNvSpPr>
              <p:nvPr/>
            </p:nvSpPr>
            <p:spPr bwMode="auto">
              <a:xfrm>
                <a:off x="2897" y="2676"/>
                <a:ext cx="24" cy="1"/>
              </a:xfrm>
              <a:custGeom>
                <a:avLst/>
                <a:gdLst>
                  <a:gd name="T0" fmla="*/ 13 w 24"/>
                  <a:gd name="T1" fmla="*/ 0 h 1"/>
                  <a:gd name="T2" fmla="*/ 16 w 24"/>
                  <a:gd name="T3" fmla="*/ 0 h 1"/>
                  <a:gd name="T4" fmla="*/ 19 w 24"/>
                  <a:gd name="T5" fmla="*/ 0 h 1"/>
                  <a:gd name="T6" fmla="*/ 23 w 24"/>
                  <a:gd name="T7" fmla="*/ 0 h 1"/>
                  <a:gd name="T8" fmla="*/ 16 w 24"/>
                  <a:gd name="T9" fmla="*/ 0 h 1"/>
                  <a:gd name="T10" fmla="*/ 14 w 24"/>
                  <a:gd name="T11" fmla="*/ 0 h 1"/>
                  <a:gd name="T12" fmla="*/ 10 w 24"/>
                  <a:gd name="T13" fmla="*/ 0 h 1"/>
                  <a:gd name="T14" fmla="*/ 8 w 24"/>
                  <a:gd name="T15" fmla="*/ 0 h 1"/>
                  <a:gd name="T16" fmla="*/ 4 w 24"/>
                  <a:gd name="T17" fmla="*/ 0 h 1"/>
                  <a:gd name="T18" fmla="*/ 2 w 24"/>
                  <a:gd name="T19" fmla="*/ 0 h 1"/>
                  <a:gd name="T20" fmla="*/ 0 w 24"/>
                  <a:gd name="T21" fmla="*/ 0 h 1"/>
                  <a:gd name="T22" fmla="*/ 4 w 24"/>
                  <a:gd name="T23" fmla="*/ 0 h 1"/>
                  <a:gd name="T24" fmla="*/ 7 w 24"/>
                  <a:gd name="T25" fmla="*/ 0 h 1"/>
                  <a:gd name="T26" fmla="*/ 10 w 24"/>
                  <a:gd name="T27" fmla="*/ 0 h 1"/>
                  <a:gd name="T28" fmla="*/ 13 w 24"/>
                  <a:gd name="T29" fmla="*/ 0 h 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"/>
                  <a:gd name="T46" fmla="*/ 0 h 1"/>
                  <a:gd name="T47" fmla="*/ 24 w 24"/>
                  <a:gd name="T48" fmla="*/ 1 h 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" h="1">
                    <a:moveTo>
                      <a:pt x="13" y="0"/>
                    </a:moveTo>
                    <a:lnTo>
                      <a:pt x="16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grpSp>
            <p:nvGrpSpPr>
              <p:cNvPr id="18613" name="Group 494"/>
              <p:cNvGrpSpPr>
                <a:grpSpLocks/>
              </p:cNvGrpSpPr>
              <p:nvPr/>
            </p:nvGrpSpPr>
            <p:grpSpPr bwMode="auto">
              <a:xfrm>
                <a:off x="2907" y="2644"/>
                <a:ext cx="27" cy="33"/>
                <a:chOff x="2907" y="2644"/>
                <a:chExt cx="27" cy="33"/>
              </a:xfrm>
            </p:grpSpPr>
            <p:sp>
              <p:nvSpPr>
                <p:cNvPr id="18615" name="Freeform 495"/>
                <p:cNvSpPr>
                  <a:spLocks/>
                </p:cNvSpPr>
                <p:nvPr/>
              </p:nvSpPr>
              <p:spPr bwMode="auto">
                <a:xfrm>
                  <a:off x="2907" y="2644"/>
                  <a:ext cx="21" cy="33"/>
                </a:xfrm>
                <a:custGeom>
                  <a:avLst/>
                  <a:gdLst>
                    <a:gd name="T0" fmla="*/ 1 w 21"/>
                    <a:gd name="T1" fmla="*/ 30 h 33"/>
                    <a:gd name="T2" fmla="*/ 0 w 21"/>
                    <a:gd name="T3" fmla="*/ 26 h 33"/>
                    <a:gd name="T4" fmla="*/ 1 w 21"/>
                    <a:gd name="T5" fmla="*/ 21 h 33"/>
                    <a:gd name="T6" fmla="*/ 1 w 21"/>
                    <a:gd name="T7" fmla="*/ 16 h 33"/>
                    <a:gd name="T8" fmla="*/ 4 w 21"/>
                    <a:gd name="T9" fmla="*/ 12 h 33"/>
                    <a:gd name="T10" fmla="*/ 5 w 21"/>
                    <a:gd name="T11" fmla="*/ 8 h 33"/>
                    <a:gd name="T12" fmla="*/ 8 w 21"/>
                    <a:gd name="T13" fmla="*/ 4 h 33"/>
                    <a:gd name="T14" fmla="*/ 11 w 21"/>
                    <a:gd name="T15" fmla="*/ 0 h 33"/>
                    <a:gd name="T16" fmla="*/ 20 w 21"/>
                    <a:gd name="T17" fmla="*/ 4 h 33"/>
                    <a:gd name="T18" fmla="*/ 17 w 21"/>
                    <a:gd name="T19" fmla="*/ 8 h 33"/>
                    <a:gd name="T20" fmla="*/ 12 w 21"/>
                    <a:gd name="T21" fmla="*/ 12 h 33"/>
                    <a:gd name="T22" fmla="*/ 10 w 21"/>
                    <a:gd name="T23" fmla="*/ 16 h 33"/>
                    <a:gd name="T24" fmla="*/ 8 w 21"/>
                    <a:gd name="T25" fmla="*/ 21 h 33"/>
                    <a:gd name="T26" fmla="*/ 7 w 21"/>
                    <a:gd name="T27" fmla="*/ 26 h 33"/>
                    <a:gd name="T28" fmla="*/ 5 w 21"/>
                    <a:gd name="T29" fmla="*/ 32 h 33"/>
                    <a:gd name="T30" fmla="*/ 1 w 21"/>
                    <a:gd name="T31" fmla="*/ 30 h 3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33"/>
                    <a:gd name="T50" fmla="*/ 21 w 21"/>
                    <a:gd name="T51" fmla="*/ 33 h 3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33">
                      <a:moveTo>
                        <a:pt x="1" y="30"/>
                      </a:move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5" y="8"/>
                      </a:lnTo>
                      <a:lnTo>
                        <a:pt x="8" y="4"/>
                      </a:lnTo>
                      <a:lnTo>
                        <a:pt x="11" y="0"/>
                      </a:lnTo>
                      <a:lnTo>
                        <a:pt x="20" y="4"/>
                      </a:lnTo>
                      <a:lnTo>
                        <a:pt x="17" y="8"/>
                      </a:lnTo>
                      <a:lnTo>
                        <a:pt x="12" y="12"/>
                      </a:lnTo>
                      <a:lnTo>
                        <a:pt x="10" y="16"/>
                      </a:lnTo>
                      <a:lnTo>
                        <a:pt x="8" y="21"/>
                      </a:lnTo>
                      <a:lnTo>
                        <a:pt x="7" y="26"/>
                      </a:lnTo>
                      <a:lnTo>
                        <a:pt x="5" y="32"/>
                      </a:lnTo>
                      <a:lnTo>
                        <a:pt x="1" y="30"/>
                      </a:lnTo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  <p:sp>
              <p:nvSpPr>
                <p:cNvPr id="18616" name="Freeform 496"/>
                <p:cNvSpPr>
                  <a:spLocks/>
                </p:cNvSpPr>
                <p:nvPr/>
              </p:nvSpPr>
              <p:spPr bwMode="auto">
                <a:xfrm>
                  <a:off x="2913" y="2648"/>
                  <a:ext cx="21" cy="29"/>
                </a:xfrm>
                <a:custGeom>
                  <a:avLst/>
                  <a:gdLst>
                    <a:gd name="T0" fmla="*/ 0 w 21"/>
                    <a:gd name="T1" fmla="*/ 28 h 29"/>
                    <a:gd name="T2" fmla="*/ 2 w 21"/>
                    <a:gd name="T3" fmla="*/ 25 h 29"/>
                    <a:gd name="T4" fmla="*/ 2 w 21"/>
                    <a:gd name="T5" fmla="*/ 19 h 29"/>
                    <a:gd name="T6" fmla="*/ 4 w 21"/>
                    <a:gd name="T7" fmla="*/ 14 h 29"/>
                    <a:gd name="T8" fmla="*/ 6 w 21"/>
                    <a:gd name="T9" fmla="*/ 9 h 29"/>
                    <a:gd name="T10" fmla="*/ 11 w 21"/>
                    <a:gd name="T11" fmla="*/ 5 h 29"/>
                    <a:gd name="T12" fmla="*/ 13 w 21"/>
                    <a:gd name="T13" fmla="*/ 2 h 29"/>
                    <a:gd name="T14" fmla="*/ 15 w 21"/>
                    <a:gd name="T15" fmla="*/ 0 h 29"/>
                    <a:gd name="T16" fmla="*/ 20 w 21"/>
                    <a:gd name="T17" fmla="*/ 1 h 29"/>
                    <a:gd name="T18" fmla="*/ 15 w 21"/>
                    <a:gd name="T19" fmla="*/ 4 h 29"/>
                    <a:gd name="T20" fmla="*/ 11 w 21"/>
                    <a:gd name="T21" fmla="*/ 8 h 29"/>
                    <a:gd name="T22" fmla="*/ 8 w 21"/>
                    <a:gd name="T23" fmla="*/ 12 h 29"/>
                    <a:gd name="T24" fmla="*/ 4 w 21"/>
                    <a:gd name="T25" fmla="*/ 18 h 29"/>
                    <a:gd name="T26" fmla="*/ 2 w 21"/>
                    <a:gd name="T27" fmla="*/ 22 h 29"/>
                    <a:gd name="T28" fmla="*/ 2 w 21"/>
                    <a:gd name="T29" fmla="*/ 28 h 29"/>
                    <a:gd name="T30" fmla="*/ 0 w 21"/>
                    <a:gd name="T31" fmla="*/ 28 h 2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29"/>
                    <a:gd name="T50" fmla="*/ 21 w 21"/>
                    <a:gd name="T51" fmla="*/ 29 h 2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29">
                      <a:moveTo>
                        <a:pt x="0" y="28"/>
                      </a:moveTo>
                      <a:lnTo>
                        <a:pt x="2" y="25"/>
                      </a:lnTo>
                      <a:lnTo>
                        <a:pt x="2" y="19"/>
                      </a:lnTo>
                      <a:lnTo>
                        <a:pt x="4" y="14"/>
                      </a:lnTo>
                      <a:lnTo>
                        <a:pt x="6" y="9"/>
                      </a:lnTo>
                      <a:lnTo>
                        <a:pt x="11" y="5"/>
                      </a:lnTo>
                      <a:lnTo>
                        <a:pt x="13" y="2"/>
                      </a:lnTo>
                      <a:lnTo>
                        <a:pt x="15" y="0"/>
                      </a:lnTo>
                      <a:lnTo>
                        <a:pt x="20" y="1"/>
                      </a:lnTo>
                      <a:lnTo>
                        <a:pt x="15" y="4"/>
                      </a:lnTo>
                      <a:lnTo>
                        <a:pt x="11" y="8"/>
                      </a:lnTo>
                      <a:lnTo>
                        <a:pt x="8" y="12"/>
                      </a:lnTo>
                      <a:lnTo>
                        <a:pt x="4" y="18"/>
                      </a:lnTo>
                      <a:lnTo>
                        <a:pt x="2" y="22"/>
                      </a:lnTo>
                      <a:lnTo>
                        <a:pt x="2" y="28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3F1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sv-SE"/>
                </a:p>
              </p:txBody>
            </p:sp>
          </p:grpSp>
          <p:sp>
            <p:nvSpPr>
              <p:cNvPr id="18614" name="Freeform 497"/>
              <p:cNvSpPr>
                <a:spLocks/>
              </p:cNvSpPr>
              <p:nvPr/>
            </p:nvSpPr>
            <p:spPr bwMode="auto">
              <a:xfrm>
                <a:off x="2888" y="2664"/>
                <a:ext cx="56" cy="26"/>
              </a:xfrm>
              <a:custGeom>
                <a:avLst/>
                <a:gdLst>
                  <a:gd name="T0" fmla="*/ 0 w 56"/>
                  <a:gd name="T1" fmla="*/ 3 h 26"/>
                  <a:gd name="T2" fmla="*/ 3 w 56"/>
                  <a:gd name="T3" fmla="*/ 5 h 26"/>
                  <a:gd name="T4" fmla="*/ 7 w 56"/>
                  <a:gd name="T5" fmla="*/ 8 h 26"/>
                  <a:gd name="T6" fmla="*/ 10 w 56"/>
                  <a:gd name="T7" fmla="*/ 14 h 26"/>
                  <a:gd name="T8" fmla="*/ 14 w 56"/>
                  <a:gd name="T9" fmla="*/ 19 h 26"/>
                  <a:gd name="T10" fmla="*/ 17 w 56"/>
                  <a:gd name="T11" fmla="*/ 21 h 26"/>
                  <a:gd name="T12" fmla="*/ 21 w 56"/>
                  <a:gd name="T13" fmla="*/ 23 h 26"/>
                  <a:gd name="T14" fmla="*/ 23 w 56"/>
                  <a:gd name="T15" fmla="*/ 25 h 26"/>
                  <a:gd name="T16" fmla="*/ 28 w 56"/>
                  <a:gd name="T17" fmla="*/ 23 h 26"/>
                  <a:gd name="T18" fmla="*/ 31 w 56"/>
                  <a:gd name="T19" fmla="*/ 21 h 26"/>
                  <a:gd name="T20" fmla="*/ 34 w 56"/>
                  <a:gd name="T21" fmla="*/ 19 h 26"/>
                  <a:gd name="T22" fmla="*/ 37 w 56"/>
                  <a:gd name="T23" fmla="*/ 17 h 26"/>
                  <a:gd name="T24" fmla="*/ 39 w 56"/>
                  <a:gd name="T25" fmla="*/ 14 h 26"/>
                  <a:gd name="T26" fmla="*/ 41 w 56"/>
                  <a:gd name="T27" fmla="*/ 10 h 26"/>
                  <a:gd name="T28" fmla="*/ 44 w 56"/>
                  <a:gd name="T29" fmla="*/ 7 h 26"/>
                  <a:gd name="T30" fmla="*/ 46 w 56"/>
                  <a:gd name="T31" fmla="*/ 5 h 26"/>
                  <a:gd name="T32" fmla="*/ 49 w 56"/>
                  <a:gd name="T33" fmla="*/ 1 h 26"/>
                  <a:gd name="T34" fmla="*/ 52 w 56"/>
                  <a:gd name="T35" fmla="*/ 1 h 26"/>
                  <a:gd name="T36" fmla="*/ 55 w 56"/>
                  <a:gd name="T37" fmla="*/ 0 h 2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6"/>
                  <a:gd name="T58" fmla="*/ 0 h 26"/>
                  <a:gd name="T59" fmla="*/ 56 w 56"/>
                  <a:gd name="T60" fmla="*/ 26 h 2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6" h="26">
                    <a:moveTo>
                      <a:pt x="0" y="3"/>
                    </a:moveTo>
                    <a:lnTo>
                      <a:pt x="3" y="5"/>
                    </a:lnTo>
                    <a:lnTo>
                      <a:pt x="7" y="8"/>
                    </a:lnTo>
                    <a:lnTo>
                      <a:pt x="10" y="14"/>
                    </a:lnTo>
                    <a:lnTo>
                      <a:pt x="14" y="19"/>
                    </a:lnTo>
                    <a:lnTo>
                      <a:pt x="17" y="21"/>
                    </a:lnTo>
                    <a:lnTo>
                      <a:pt x="21" y="23"/>
                    </a:lnTo>
                    <a:lnTo>
                      <a:pt x="23" y="25"/>
                    </a:lnTo>
                    <a:lnTo>
                      <a:pt x="28" y="23"/>
                    </a:lnTo>
                    <a:lnTo>
                      <a:pt x="31" y="21"/>
                    </a:lnTo>
                    <a:lnTo>
                      <a:pt x="34" y="19"/>
                    </a:lnTo>
                    <a:lnTo>
                      <a:pt x="37" y="17"/>
                    </a:lnTo>
                    <a:lnTo>
                      <a:pt x="39" y="14"/>
                    </a:lnTo>
                    <a:lnTo>
                      <a:pt x="41" y="10"/>
                    </a:lnTo>
                    <a:lnTo>
                      <a:pt x="44" y="7"/>
                    </a:lnTo>
                    <a:lnTo>
                      <a:pt x="46" y="5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5" y="0"/>
                    </a:lnTo>
                  </a:path>
                </a:pathLst>
              </a:custGeom>
              <a:noFill/>
              <a:ln w="12700" cap="rnd" cmpd="sng">
                <a:solidFill>
                  <a:srgbClr val="80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18610" name="Line 498"/>
            <p:cNvSpPr>
              <a:spLocks noChangeShapeType="1"/>
            </p:cNvSpPr>
            <p:nvPr/>
          </p:nvSpPr>
          <p:spPr bwMode="auto">
            <a:xfrm>
              <a:off x="264" y="2352"/>
              <a:ext cx="2800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18611" name="Line 499"/>
            <p:cNvSpPr>
              <a:spLocks noChangeShapeType="1"/>
            </p:cNvSpPr>
            <p:nvPr/>
          </p:nvSpPr>
          <p:spPr bwMode="auto">
            <a:xfrm>
              <a:off x="264" y="3208"/>
              <a:ext cx="27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</p:grpSp>
      <p:sp>
        <p:nvSpPr>
          <p:cNvPr id="214516" name="Rectangle 500"/>
          <p:cNvSpPr>
            <a:spLocks noChangeArrowheads="1"/>
          </p:cNvSpPr>
          <p:nvPr/>
        </p:nvSpPr>
        <p:spPr bwMode="auto">
          <a:xfrm>
            <a:off x="3295650" y="609600"/>
            <a:ext cx="4946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b="1"/>
              <a:t>Russinet</a:t>
            </a:r>
            <a:r>
              <a:rPr lang="en-US" altLang="sv-SE" b="1"/>
              <a:t> i kakan, tex Six Sigma, simulering </a:t>
            </a:r>
            <a:endParaRPr lang="sv-SE" altLang="sv-SE" b="1"/>
          </a:p>
        </p:txBody>
      </p:sp>
      <p:sp>
        <p:nvSpPr>
          <p:cNvPr id="214517" name="Rectangle 501"/>
          <p:cNvSpPr>
            <a:spLocks noChangeArrowheads="1"/>
          </p:cNvSpPr>
          <p:nvPr/>
        </p:nvSpPr>
        <p:spPr bwMode="auto">
          <a:xfrm>
            <a:off x="2838450" y="2667000"/>
            <a:ext cx="470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sv-SE" b="1"/>
              <a:t>Avancerade förbättringar, tex genombrott</a:t>
            </a:r>
            <a:endParaRPr lang="sv-SE" altLang="sv-SE" b="1"/>
          </a:p>
        </p:txBody>
      </p:sp>
      <p:sp>
        <p:nvSpPr>
          <p:cNvPr id="214518" name="Rectangle 502"/>
          <p:cNvSpPr>
            <a:spLocks noChangeArrowheads="1"/>
          </p:cNvSpPr>
          <p:nvPr/>
        </p:nvSpPr>
        <p:spPr bwMode="auto">
          <a:xfrm>
            <a:off x="2914650" y="3962400"/>
            <a:ext cx="4667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sv-SE" b="1"/>
              <a:t>Enklare förbättringar, förbättringsverktyg</a:t>
            </a:r>
            <a:endParaRPr lang="sv-SE" altLang="sv-SE" b="1"/>
          </a:p>
        </p:txBody>
      </p:sp>
      <p:sp>
        <p:nvSpPr>
          <p:cNvPr id="214519" name="Rectangle 503"/>
          <p:cNvSpPr>
            <a:spLocks noChangeArrowheads="1"/>
          </p:cNvSpPr>
          <p:nvPr/>
        </p:nvSpPr>
        <p:spPr bwMode="auto">
          <a:xfrm>
            <a:off x="2914650" y="5043488"/>
            <a:ext cx="2457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sv-SE" b="1"/>
              <a:t>Vardagsförbättringar</a:t>
            </a:r>
            <a:endParaRPr lang="sv-SE" altLang="sv-SE" b="1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516" grpId="0"/>
      <p:bldP spid="214517" grpId="0"/>
      <p:bldP spid="214518" grpId="0"/>
      <p:bldP spid="2145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Ledningens engagemang</a:t>
            </a:r>
          </a:p>
        </p:txBody>
      </p:sp>
      <p:sp>
        <p:nvSpPr>
          <p:cNvPr id="13315" name="Platshållare för innehåll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4048125"/>
          </a:xfrm>
        </p:spPr>
        <p:txBody>
          <a:bodyPr/>
          <a:lstStyle/>
          <a:p>
            <a:pPr eaLnBrk="1" hangingPunct="1"/>
            <a:r>
              <a:rPr lang="sv-SE" altLang="sv-SE" smtClean="0"/>
              <a:t>Någon måste </a:t>
            </a:r>
          </a:p>
          <a:p>
            <a:pPr lvl="1" eaLnBrk="1" hangingPunct="1"/>
            <a:r>
              <a:rPr lang="sv-SE" altLang="sv-SE" smtClean="0"/>
              <a:t>äga processen, </a:t>
            </a:r>
          </a:p>
          <a:p>
            <a:pPr lvl="1" eaLnBrk="1" hangingPunct="1"/>
            <a:r>
              <a:rPr lang="sv-SE" altLang="sv-SE" smtClean="0"/>
              <a:t>följa resultaten och </a:t>
            </a:r>
          </a:p>
          <a:p>
            <a:pPr lvl="1" eaLnBrk="1" hangingPunct="1"/>
            <a:r>
              <a:rPr lang="sv-SE" altLang="sv-SE" smtClean="0"/>
              <a:t>efterfråga innovationer och förbättringar</a:t>
            </a:r>
          </a:p>
          <a:p>
            <a:pPr lvl="1" eaLnBrk="1" hangingPunct="1"/>
            <a:endParaRPr lang="sv-SE" altLang="sv-SE" smtClean="0"/>
          </a:p>
          <a:p>
            <a:pPr lvl="1" eaLnBrk="1" hangingPunct="1"/>
            <a:r>
              <a:rPr lang="sv-SE" altLang="sv-SE" smtClean="0"/>
              <a:t>Men också stå upp för verksamheten och ge den sitt stöd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Teamet</a:t>
            </a:r>
          </a:p>
        </p:txBody>
      </p:sp>
      <p:sp>
        <p:nvSpPr>
          <p:cNvPr id="4" name="Ellips 3"/>
          <p:cNvSpPr/>
          <p:nvPr/>
        </p:nvSpPr>
        <p:spPr>
          <a:xfrm>
            <a:off x="4178747" y="2739745"/>
            <a:ext cx="1472753" cy="140997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 smtClean="0"/>
              <a:t>Patient</a:t>
            </a:r>
            <a:endParaRPr lang="sv-SE" dirty="0"/>
          </a:p>
        </p:txBody>
      </p:sp>
      <p:sp>
        <p:nvSpPr>
          <p:cNvPr id="5" name="Ellips 4"/>
          <p:cNvSpPr/>
          <p:nvPr/>
        </p:nvSpPr>
        <p:spPr>
          <a:xfrm>
            <a:off x="6300788" y="3357563"/>
            <a:ext cx="151157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 smtClean="0"/>
              <a:t>Arbets-terapeut</a:t>
            </a:r>
            <a:endParaRPr lang="sv-SE" dirty="0"/>
          </a:p>
        </p:txBody>
      </p:sp>
      <p:sp>
        <p:nvSpPr>
          <p:cNvPr id="6" name="Ellips 5"/>
          <p:cNvSpPr/>
          <p:nvPr/>
        </p:nvSpPr>
        <p:spPr>
          <a:xfrm>
            <a:off x="4787899" y="4724400"/>
            <a:ext cx="151288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Ortoped</a:t>
            </a:r>
          </a:p>
        </p:txBody>
      </p:sp>
      <p:sp>
        <p:nvSpPr>
          <p:cNvPr id="7" name="Ellips 6"/>
          <p:cNvSpPr/>
          <p:nvPr/>
        </p:nvSpPr>
        <p:spPr>
          <a:xfrm>
            <a:off x="5292724" y="1557338"/>
            <a:ext cx="1465263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 smtClean="0"/>
              <a:t>Sjuk-gymnast</a:t>
            </a:r>
            <a:endParaRPr lang="sv-SE" dirty="0"/>
          </a:p>
        </p:txBody>
      </p:sp>
      <p:sp>
        <p:nvSpPr>
          <p:cNvPr id="8" name="Ellips 7"/>
          <p:cNvSpPr/>
          <p:nvPr/>
        </p:nvSpPr>
        <p:spPr>
          <a:xfrm>
            <a:off x="2341870" y="1774092"/>
            <a:ext cx="155575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 smtClean="0"/>
              <a:t>Ort-ingenjör</a:t>
            </a:r>
            <a:endParaRPr lang="sv-SE" dirty="0"/>
          </a:p>
        </p:txBody>
      </p:sp>
      <p:sp>
        <p:nvSpPr>
          <p:cNvPr id="9" name="Ellips 8"/>
          <p:cNvSpPr/>
          <p:nvPr/>
        </p:nvSpPr>
        <p:spPr>
          <a:xfrm>
            <a:off x="1907507" y="3437474"/>
            <a:ext cx="1656431" cy="9927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 smtClean="0"/>
              <a:t>Sjuk-sköterska</a:t>
            </a:r>
            <a:endParaRPr lang="sv-SE" dirty="0"/>
          </a:p>
        </p:txBody>
      </p:sp>
      <p:cxnSp>
        <p:nvCxnSpPr>
          <p:cNvPr id="11" name="Rak 10"/>
          <p:cNvCxnSpPr>
            <a:stCxn id="8" idx="5"/>
            <a:endCxn id="4" idx="1"/>
          </p:cNvCxnSpPr>
          <p:nvPr/>
        </p:nvCxnSpPr>
        <p:spPr>
          <a:xfrm>
            <a:off x="3669786" y="2554581"/>
            <a:ext cx="724641" cy="391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>
            <a:endCxn id="7" idx="3"/>
          </p:cNvCxnSpPr>
          <p:nvPr/>
        </p:nvCxnSpPr>
        <p:spPr>
          <a:xfrm flipV="1">
            <a:off x="5255553" y="2337827"/>
            <a:ext cx="251754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>
            <a:endCxn id="5" idx="2"/>
          </p:cNvCxnSpPr>
          <p:nvPr/>
        </p:nvCxnSpPr>
        <p:spPr>
          <a:xfrm>
            <a:off x="5544343" y="3716338"/>
            <a:ext cx="756445" cy="98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>
            <a:stCxn id="9" idx="5"/>
            <a:endCxn id="6" idx="2"/>
          </p:cNvCxnSpPr>
          <p:nvPr/>
        </p:nvCxnSpPr>
        <p:spPr>
          <a:xfrm>
            <a:off x="3321359" y="4284797"/>
            <a:ext cx="1466540" cy="8968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22"/>
          <p:cNvCxnSpPr/>
          <p:nvPr/>
        </p:nvCxnSpPr>
        <p:spPr>
          <a:xfrm>
            <a:off x="5085338" y="4149724"/>
            <a:ext cx="170215" cy="574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28"/>
          <p:cNvCxnSpPr>
            <a:stCxn id="4" idx="3"/>
            <a:endCxn id="9" idx="6"/>
          </p:cNvCxnSpPr>
          <p:nvPr/>
        </p:nvCxnSpPr>
        <p:spPr>
          <a:xfrm flipH="1" flipV="1">
            <a:off x="3563938" y="3933825"/>
            <a:ext cx="830489" cy="9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32"/>
          <p:cNvCxnSpPr>
            <a:stCxn id="8" idx="4"/>
            <a:endCxn id="9" idx="0"/>
          </p:cNvCxnSpPr>
          <p:nvPr/>
        </p:nvCxnSpPr>
        <p:spPr>
          <a:xfrm flipH="1">
            <a:off x="2735723" y="2688492"/>
            <a:ext cx="384022" cy="748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36"/>
          <p:cNvCxnSpPr>
            <a:stCxn id="8" idx="6"/>
            <a:endCxn id="7" idx="2"/>
          </p:cNvCxnSpPr>
          <p:nvPr/>
        </p:nvCxnSpPr>
        <p:spPr>
          <a:xfrm flipV="1">
            <a:off x="3897620" y="2014538"/>
            <a:ext cx="1395104" cy="216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41"/>
          <p:cNvCxnSpPr>
            <a:stCxn id="7" idx="4"/>
            <a:endCxn id="5" idx="0"/>
          </p:cNvCxnSpPr>
          <p:nvPr/>
        </p:nvCxnSpPr>
        <p:spPr>
          <a:xfrm>
            <a:off x="6025356" y="2471738"/>
            <a:ext cx="1031218" cy="885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44"/>
          <p:cNvCxnSpPr>
            <a:stCxn id="6" idx="7"/>
          </p:cNvCxnSpPr>
          <p:nvPr/>
        </p:nvCxnSpPr>
        <p:spPr>
          <a:xfrm flipV="1">
            <a:off x="6079231" y="4221163"/>
            <a:ext cx="508894" cy="637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ak 49"/>
          <p:cNvCxnSpPr>
            <a:stCxn id="8" idx="4"/>
            <a:endCxn id="6" idx="1"/>
          </p:cNvCxnSpPr>
          <p:nvPr/>
        </p:nvCxnSpPr>
        <p:spPr>
          <a:xfrm>
            <a:off x="3119745" y="2688492"/>
            <a:ext cx="1889711" cy="2169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k 54"/>
          <p:cNvCxnSpPr>
            <a:stCxn id="7" idx="4"/>
            <a:endCxn id="6" idx="0"/>
          </p:cNvCxnSpPr>
          <p:nvPr/>
        </p:nvCxnSpPr>
        <p:spPr>
          <a:xfrm flipH="1">
            <a:off x="5544344" y="2471738"/>
            <a:ext cx="481012" cy="2252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ak 60"/>
          <p:cNvCxnSpPr>
            <a:stCxn id="7" idx="2"/>
            <a:endCxn id="9" idx="7"/>
          </p:cNvCxnSpPr>
          <p:nvPr/>
        </p:nvCxnSpPr>
        <p:spPr>
          <a:xfrm flipH="1">
            <a:off x="3321359" y="2014538"/>
            <a:ext cx="1971365" cy="1568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llips 64"/>
          <p:cNvSpPr/>
          <p:nvPr/>
        </p:nvSpPr>
        <p:spPr>
          <a:xfrm>
            <a:off x="2771775" y="5229225"/>
            <a:ext cx="136842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 smtClean="0"/>
              <a:t>Kurator</a:t>
            </a:r>
            <a:endParaRPr lang="sv-SE" dirty="0"/>
          </a:p>
        </p:txBody>
      </p:sp>
      <p:sp>
        <p:nvSpPr>
          <p:cNvPr id="66" name="Ellips 65"/>
          <p:cNvSpPr/>
          <p:nvPr/>
        </p:nvSpPr>
        <p:spPr>
          <a:xfrm>
            <a:off x="827584" y="5013325"/>
            <a:ext cx="136792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 smtClean="0"/>
              <a:t>Geri-</a:t>
            </a:r>
            <a:r>
              <a:rPr lang="sv-SE" dirty="0" err="1" smtClean="0"/>
              <a:t>atriker</a:t>
            </a:r>
            <a:endParaRPr lang="sv-SE" dirty="0"/>
          </a:p>
        </p:txBody>
      </p:sp>
      <p:sp>
        <p:nvSpPr>
          <p:cNvPr id="67" name="Ellips 66"/>
          <p:cNvSpPr/>
          <p:nvPr/>
        </p:nvSpPr>
        <p:spPr>
          <a:xfrm>
            <a:off x="596590" y="2396331"/>
            <a:ext cx="1346845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Dietist</a:t>
            </a:r>
          </a:p>
        </p:txBody>
      </p:sp>
      <p:cxnSp>
        <p:nvCxnSpPr>
          <p:cNvPr id="74" name="Rak 73"/>
          <p:cNvCxnSpPr>
            <a:stCxn id="8" idx="6"/>
          </p:cNvCxnSpPr>
          <p:nvPr/>
        </p:nvCxnSpPr>
        <p:spPr>
          <a:xfrm>
            <a:off x="3897620" y="2231292"/>
            <a:ext cx="2860367" cy="12061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ak 79"/>
          <p:cNvCxnSpPr>
            <a:stCxn id="67" idx="5"/>
            <a:endCxn id="9" idx="1"/>
          </p:cNvCxnSpPr>
          <p:nvPr/>
        </p:nvCxnSpPr>
        <p:spPr>
          <a:xfrm>
            <a:off x="1746194" y="3176820"/>
            <a:ext cx="403892" cy="406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k 84"/>
          <p:cNvCxnSpPr>
            <a:stCxn id="66" idx="7"/>
          </p:cNvCxnSpPr>
          <p:nvPr/>
        </p:nvCxnSpPr>
        <p:spPr>
          <a:xfrm flipV="1">
            <a:off x="1995184" y="4437062"/>
            <a:ext cx="416576" cy="710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k 88"/>
          <p:cNvCxnSpPr>
            <a:stCxn id="9" idx="4"/>
            <a:endCxn id="65" idx="0"/>
          </p:cNvCxnSpPr>
          <p:nvPr/>
        </p:nvCxnSpPr>
        <p:spPr>
          <a:xfrm>
            <a:off x="2735723" y="4430175"/>
            <a:ext cx="720264" cy="799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ak 93"/>
          <p:cNvCxnSpPr>
            <a:stCxn id="4" idx="3"/>
            <a:endCxn id="65" idx="7"/>
          </p:cNvCxnSpPr>
          <p:nvPr/>
        </p:nvCxnSpPr>
        <p:spPr>
          <a:xfrm flipH="1">
            <a:off x="3939798" y="3943237"/>
            <a:ext cx="454629" cy="1419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ak 97"/>
          <p:cNvCxnSpPr>
            <a:stCxn id="67" idx="6"/>
            <a:endCxn id="4" idx="2"/>
          </p:cNvCxnSpPr>
          <p:nvPr/>
        </p:nvCxnSpPr>
        <p:spPr>
          <a:xfrm>
            <a:off x="1943435" y="2853531"/>
            <a:ext cx="2235312" cy="591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Rak 101"/>
          <p:cNvCxnSpPr>
            <a:stCxn id="66" idx="6"/>
          </p:cNvCxnSpPr>
          <p:nvPr/>
        </p:nvCxnSpPr>
        <p:spPr>
          <a:xfrm flipV="1">
            <a:off x="2195513" y="4077072"/>
            <a:ext cx="2447925" cy="1393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64" name="Rak 19463"/>
          <p:cNvCxnSpPr>
            <a:stCxn id="67" idx="4"/>
            <a:endCxn id="66" idx="0"/>
          </p:cNvCxnSpPr>
          <p:nvPr/>
        </p:nvCxnSpPr>
        <p:spPr>
          <a:xfrm>
            <a:off x="1270013" y="3310731"/>
            <a:ext cx="241536" cy="17025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67" name="Rak 19466"/>
          <p:cNvCxnSpPr>
            <a:stCxn id="65" idx="6"/>
          </p:cNvCxnSpPr>
          <p:nvPr/>
        </p:nvCxnSpPr>
        <p:spPr>
          <a:xfrm flipV="1">
            <a:off x="4140199" y="5229225"/>
            <a:ext cx="6477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70" name="Rak 19469"/>
          <p:cNvCxnSpPr>
            <a:stCxn id="66" idx="6"/>
            <a:endCxn id="65" idx="2"/>
          </p:cNvCxnSpPr>
          <p:nvPr/>
        </p:nvCxnSpPr>
        <p:spPr>
          <a:xfrm>
            <a:off x="2195513" y="5470525"/>
            <a:ext cx="576262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Roller i teamet</a:t>
            </a:r>
          </a:p>
        </p:txBody>
      </p:sp>
      <p:sp>
        <p:nvSpPr>
          <p:cNvPr id="2048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Ortopeden – amputation, cirkulation, och sårläkning </a:t>
            </a:r>
          </a:p>
          <a:p>
            <a:pPr eaLnBrk="1" hangingPunct="1"/>
            <a:r>
              <a:rPr lang="sv-SE" altLang="sv-SE" smtClean="0"/>
              <a:t>Sjukgymnast – funktion</a:t>
            </a:r>
          </a:p>
          <a:p>
            <a:pPr eaLnBrk="1" hangingPunct="1"/>
            <a:r>
              <a:rPr lang="sv-SE" altLang="sv-SE" smtClean="0"/>
              <a:t>Arbetsterapeut – aktivitet</a:t>
            </a:r>
          </a:p>
          <a:p>
            <a:pPr eaLnBrk="1" hangingPunct="1"/>
            <a:r>
              <a:rPr lang="sv-SE" altLang="sv-SE" smtClean="0"/>
              <a:t>Sjuksköterska – sår, omvårdnad och nutrition</a:t>
            </a:r>
          </a:p>
          <a:p>
            <a:pPr eaLnBrk="1" hangingPunct="1"/>
            <a:r>
              <a:rPr lang="sv-SE" altLang="sv-SE" smtClean="0"/>
              <a:t>Ortopedingenjör - protesförsörjning</a:t>
            </a:r>
          </a:p>
        </p:txBody>
      </p:sp>
      <p:sp>
        <p:nvSpPr>
          <p:cNvPr id="4" name="Ellips 3"/>
          <p:cNvSpPr/>
          <p:nvPr/>
        </p:nvSpPr>
        <p:spPr>
          <a:xfrm>
            <a:off x="5580063" y="47974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5" name="Ellips 4"/>
          <p:cNvSpPr/>
          <p:nvPr/>
        </p:nvSpPr>
        <p:spPr>
          <a:xfrm>
            <a:off x="6084888" y="50133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6" name="Ellips 5"/>
          <p:cNvSpPr/>
          <p:nvPr/>
        </p:nvSpPr>
        <p:spPr>
          <a:xfrm>
            <a:off x="6443663" y="45085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7" name="Ellips 6"/>
          <p:cNvSpPr/>
          <p:nvPr/>
        </p:nvSpPr>
        <p:spPr>
          <a:xfrm>
            <a:off x="5940425" y="42926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4"/>
          <p:cNvSpPr>
            <a:spLocks noChangeArrowheads="1"/>
          </p:cNvSpPr>
          <p:nvPr/>
        </p:nvSpPr>
        <p:spPr bwMode="auto">
          <a:xfrm>
            <a:off x="1600200" y="1066800"/>
            <a:ext cx="5029200" cy="4495800"/>
          </a:xfrm>
          <a:prstGeom prst="ellipse">
            <a:avLst/>
          </a:prstGeom>
          <a:noFill/>
          <a:ln w="38100">
            <a:solidFill>
              <a:srgbClr val="777777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2819400" y="2438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3505200" y="3124200"/>
            <a:ext cx="9144000" cy="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2667000" y="1905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21510" name="Line 8"/>
          <p:cNvSpPr>
            <a:spLocks noChangeShapeType="1"/>
          </p:cNvSpPr>
          <p:nvPr/>
        </p:nvSpPr>
        <p:spPr bwMode="auto">
          <a:xfrm rot="-6103268">
            <a:off x="3275806" y="1143794"/>
            <a:ext cx="1588" cy="152400"/>
          </a:xfrm>
          <a:prstGeom prst="line">
            <a:avLst/>
          </a:prstGeom>
          <a:noFill/>
          <a:ln w="177800">
            <a:solidFill>
              <a:srgbClr val="777777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sv-SE"/>
          </a:p>
        </p:txBody>
      </p:sp>
      <p:sp>
        <p:nvSpPr>
          <p:cNvPr id="21511" name="Line 9"/>
          <p:cNvSpPr>
            <a:spLocks noChangeShapeType="1"/>
          </p:cNvSpPr>
          <p:nvPr/>
        </p:nvSpPr>
        <p:spPr bwMode="auto">
          <a:xfrm rot="6440610">
            <a:off x="2742406" y="5106194"/>
            <a:ext cx="1588" cy="152400"/>
          </a:xfrm>
          <a:prstGeom prst="line">
            <a:avLst/>
          </a:prstGeom>
          <a:noFill/>
          <a:ln w="177800">
            <a:solidFill>
              <a:srgbClr val="777777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sv-SE"/>
          </a:p>
        </p:txBody>
      </p:sp>
      <p:sp>
        <p:nvSpPr>
          <p:cNvPr id="21512" name="Line 10"/>
          <p:cNvSpPr>
            <a:spLocks noChangeShapeType="1"/>
          </p:cNvSpPr>
          <p:nvPr/>
        </p:nvSpPr>
        <p:spPr bwMode="auto">
          <a:xfrm rot="-300529">
            <a:off x="6629400" y="2971800"/>
            <a:ext cx="1588" cy="152400"/>
          </a:xfrm>
          <a:prstGeom prst="line">
            <a:avLst/>
          </a:prstGeom>
          <a:noFill/>
          <a:ln w="177800">
            <a:solidFill>
              <a:srgbClr val="777777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sv-SE"/>
          </a:p>
        </p:txBody>
      </p:sp>
      <p:sp>
        <p:nvSpPr>
          <p:cNvPr id="21513" name="Text Box 11"/>
          <p:cNvSpPr txBox="1">
            <a:spLocks noChangeArrowheads="1"/>
          </p:cNvSpPr>
          <p:nvPr/>
        </p:nvSpPr>
        <p:spPr bwMode="auto">
          <a:xfrm>
            <a:off x="152400" y="685800"/>
            <a:ext cx="259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2400" b="1">
                <a:solidFill>
                  <a:srgbClr val="777777"/>
                </a:solidFill>
                <a:latin typeface="Calibri" pitchFamily="34" charset="0"/>
              </a:rPr>
              <a:t>Teori - FIRO</a:t>
            </a:r>
          </a:p>
        </p:txBody>
      </p:sp>
      <p:sp>
        <p:nvSpPr>
          <p:cNvPr id="21514" name="Line 12"/>
          <p:cNvSpPr>
            <a:spLocks noChangeShapeType="1"/>
          </p:cNvSpPr>
          <p:nvPr/>
        </p:nvSpPr>
        <p:spPr bwMode="auto">
          <a:xfrm rot="-370276" flipH="1" flipV="1">
            <a:off x="2141538" y="1903413"/>
            <a:ext cx="2057400" cy="152400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sv-SE"/>
          </a:p>
        </p:txBody>
      </p:sp>
      <p:sp>
        <p:nvSpPr>
          <p:cNvPr id="21515" name="Line 13"/>
          <p:cNvSpPr>
            <a:spLocks noChangeShapeType="1"/>
          </p:cNvSpPr>
          <p:nvPr/>
        </p:nvSpPr>
        <p:spPr bwMode="auto">
          <a:xfrm flipV="1">
            <a:off x="4267200" y="2514600"/>
            <a:ext cx="2209800" cy="76200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sv-SE"/>
          </a:p>
        </p:txBody>
      </p:sp>
      <p:sp>
        <p:nvSpPr>
          <p:cNvPr id="21516" name="Line 14"/>
          <p:cNvSpPr>
            <a:spLocks noChangeShapeType="1"/>
          </p:cNvSpPr>
          <p:nvPr/>
        </p:nvSpPr>
        <p:spPr bwMode="auto">
          <a:xfrm flipH="1">
            <a:off x="3733800" y="3276600"/>
            <a:ext cx="533400" cy="228600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sv-SE"/>
          </a:p>
        </p:txBody>
      </p:sp>
      <p:sp>
        <p:nvSpPr>
          <p:cNvPr id="21517" name="Text Box 15"/>
          <p:cNvSpPr txBox="1">
            <a:spLocks noChangeArrowheads="1"/>
          </p:cNvSpPr>
          <p:nvPr/>
        </p:nvSpPr>
        <p:spPr bwMode="auto">
          <a:xfrm>
            <a:off x="1905000" y="6096000"/>
            <a:ext cx="723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1400">
                <a:solidFill>
                  <a:srgbClr val="777777"/>
                </a:solidFill>
                <a:latin typeface="Calibri" pitchFamily="34" charset="0"/>
              </a:rPr>
              <a:t>                                                  </a:t>
            </a:r>
            <a:r>
              <a:rPr lang="sv-SE" altLang="sv-SE" sz="1400" i="1">
                <a:solidFill>
                  <a:srgbClr val="777777"/>
                </a:solidFill>
                <a:latin typeface="Calibri" pitchFamily="34" charset="0"/>
              </a:rPr>
              <a:t>Fundamental Interpersonal Relationship Orientation</a:t>
            </a:r>
          </a:p>
        </p:txBody>
      </p:sp>
      <p:pic>
        <p:nvPicPr>
          <p:cNvPr id="21518" name="Picture 16" descr="j028487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400"/>
            <a:ext cx="19050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7" descr="j028518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971800"/>
            <a:ext cx="19812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Text Box 18"/>
          <p:cNvSpPr txBox="1">
            <a:spLocks noChangeArrowheads="1"/>
          </p:cNvSpPr>
          <p:nvPr/>
        </p:nvSpPr>
        <p:spPr bwMode="auto">
          <a:xfrm>
            <a:off x="304800" y="4267200"/>
            <a:ext cx="2743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v-SE" altLang="sv-SE" sz="2400" b="1">
                <a:latin typeface="Calibri" pitchFamily="34" charset="0"/>
              </a:rPr>
              <a:t>1. TILLHÖRA</a:t>
            </a:r>
            <a:r>
              <a:rPr lang="sv-SE" altLang="sv-SE" sz="2400">
                <a:latin typeface="Calibri" pitchFamily="34" charset="0"/>
              </a:rPr>
              <a:t/>
            </a:r>
            <a:br>
              <a:rPr lang="sv-SE" altLang="sv-SE" sz="2400">
                <a:latin typeface="Calibri" pitchFamily="34" charset="0"/>
              </a:rPr>
            </a:br>
            <a:r>
              <a:rPr lang="sv-SE" altLang="sv-SE" sz="2400">
                <a:latin typeface="Calibri" pitchFamily="34" charset="0"/>
              </a:rPr>
              <a:t>Med - Utanför</a:t>
            </a:r>
          </a:p>
        </p:txBody>
      </p:sp>
      <p:sp>
        <p:nvSpPr>
          <p:cNvPr id="21521" name="AutoShape 19"/>
          <p:cNvSpPr>
            <a:spLocks noChangeArrowheads="1"/>
          </p:cNvSpPr>
          <p:nvPr/>
        </p:nvSpPr>
        <p:spPr bwMode="auto">
          <a:xfrm>
            <a:off x="152400" y="1752600"/>
            <a:ext cx="1524000" cy="838200"/>
          </a:xfrm>
          <a:prstGeom prst="cloudCallout">
            <a:avLst>
              <a:gd name="adj1" fmla="val 24690"/>
              <a:gd name="adj2" fmla="val 96968"/>
            </a:avLst>
          </a:prstGeom>
          <a:noFill/>
          <a:ln w="12700">
            <a:solidFill>
              <a:srgbClr val="777777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sv-SE" altLang="sv-SE" sz="1400">
                <a:solidFill>
                  <a:srgbClr val="777777"/>
                </a:solidFill>
                <a:latin typeface="Calibri" pitchFamily="34" charset="0"/>
              </a:rPr>
              <a:t>Får jag vara med?</a:t>
            </a:r>
          </a:p>
        </p:txBody>
      </p:sp>
      <p:sp>
        <p:nvSpPr>
          <p:cNvPr id="21522" name="Text Box 20"/>
          <p:cNvSpPr txBox="1">
            <a:spLocks noChangeArrowheads="1"/>
          </p:cNvSpPr>
          <p:nvPr/>
        </p:nvSpPr>
        <p:spPr bwMode="auto">
          <a:xfrm>
            <a:off x="3886200" y="1752600"/>
            <a:ext cx="2743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v-SE" altLang="sv-SE" sz="2400" b="1">
                <a:latin typeface="Calibri" pitchFamily="34" charset="0"/>
              </a:rPr>
              <a:t>2. KONTROLL</a:t>
            </a:r>
            <a:r>
              <a:rPr lang="sv-SE" altLang="sv-SE" sz="2400">
                <a:latin typeface="Calibri" pitchFamily="34" charset="0"/>
              </a:rPr>
              <a:t/>
            </a:r>
            <a:br>
              <a:rPr lang="sv-SE" altLang="sv-SE" sz="2400">
                <a:latin typeface="Calibri" pitchFamily="34" charset="0"/>
              </a:rPr>
            </a:br>
            <a:r>
              <a:rPr lang="sv-SE" altLang="sv-SE" sz="2400">
                <a:latin typeface="Calibri" pitchFamily="34" charset="0"/>
              </a:rPr>
              <a:t>Makt - Roll</a:t>
            </a:r>
          </a:p>
        </p:txBody>
      </p:sp>
      <p:sp>
        <p:nvSpPr>
          <p:cNvPr id="21523" name="AutoShape 21"/>
          <p:cNvSpPr>
            <a:spLocks noChangeArrowheads="1"/>
          </p:cNvSpPr>
          <p:nvPr/>
        </p:nvSpPr>
        <p:spPr bwMode="auto">
          <a:xfrm>
            <a:off x="6248400" y="533400"/>
            <a:ext cx="1524000" cy="609600"/>
          </a:xfrm>
          <a:prstGeom prst="cloudCallout">
            <a:avLst>
              <a:gd name="adj1" fmla="val -96042"/>
              <a:gd name="adj2" fmla="val -37500"/>
            </a:avLst>
          </a:prstGeom>
          <a:noFill/>
          <a:ln w="12700">
            <a:solidFill>
              <a:srgbClr val="777777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sv-SE" altLang="sv-SE" sz="1400">
                <a:solidFill>
                  <a:srgbClr val="777777"/>
                </a:solidFill>
                <a:latin typeface="Calibri" pitchFamily="34" charset="0"/>
              </a:rPr>
              <a:t>Vem styr?</a:t>
            </a:r>
          </a:p>
        </p:txBody>
      </p:sp>
      <p:pic>
        <p:nvPicPr>
          <p:cNvPr id="21524" name="Picture 22" descr="j01788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733800"/>
            <a:ext cx="19812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5" name="Text Box 23"/>
          <p:cNvSpPr txBox="1">
            <a:spLocks noChangeArrowheads="1"/>
          </p:cNvSpPr>
          <p:nvPr/>
        </p:nvSpPr>
        <p:spPr bwMode="auto">
          <a:xfrm>
            <a:off x="4572000" y="5029200"/>
            <a:ext cx="2895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v-SE" altLang="sv-SE" sz="2400" b="1">
                <a:latin typeface="Calibri" pitchFamily="34" charset="0"/>
              </a:rPr>
              <a:t>3. SAMHÖRIGHET</a:t>
            </a:r>
            <a:r>
              <a:rPr lang="sv-SE" altLang="sv-SE" sz="2400">
                <a:latin typeface="Calibri" pitchFamily="34" charset="0"/>
              </a:rPr>
              <a:t/>
            </a:r>
            <a:br>
              <a:rPr lang="sv-SE" altLang="sv-SE" sz="2400">
                <a:latin typeface="Calibri" pitchFamily="34" charset="0"/>
              </a:rPr>
            </a:br>
            <a:r>
              <a:rPr lang="sv-SE" altLang="sv-SE" sz="2400">
                <a:latin typeface="Calibri" pitchFamily="34" charset="0"/>
              </a:rPr>
              <a:t>Öppenhet - Närhet</a:t>
            </a:r>
          </a:p>
        </p:txBody>
      </p:sp>
      <p:sp>
        <p:nvSpPr>
          <p:cNvPr id="21526" name="AutoShape 24"/>
          <p:cNvSpPr>
            <a:spLocks noChangeArrowheads="1"/>
          </p:cNvSpPr>
          <p:nvPr/>
        </p:nvSpPr>
        <p:spPr bwMode="auto">
          <a:xfrm>
            <a:off x="6858000" y="2895600"/>
            <a:ext cx="1828800" cy="990600"/>
          </a:xfrm>
          <a:prstGeom prst="cloudCallout">
            <a:avLst>
              <a:gd name="adj1" fmla="val -46875"/>
              <a:gd name="adj2" fmla="val 61380"/>
            </a:avLst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1400">
                <a:solidFill>
                  <a:srgbClr val="777777"/>
                </a:solidFill>
                <a:latin typeface="Calibri" pitchFamily="34" charset="0"/>
              </a:rPr>
              <a:t>Vem sitter jag närmast?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v-SE" altLang="sv-SE" smtClean="0"/>
          </a:p>
        </p:txBody>
      </p:sp>
      <p:sp>
        <p:nvSpPr>
          <p:cNvPr id="6147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sv-SE" altLang="sv-SE" smtClean="0"/>
          </a:p>
        </p:txBody>
      </p:sp>
      <p:pic>
        <p:nvPicPr>
          <p:cNvPr id="6148" name="Picture 4" descr="C:\Users\Larsson\Pictures\Bilder Brita\Brita 5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75" y="798513"/>
            <a:ext cx="4514850" cy="588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ruta 4"/>
          <p:cNvSpPr txBox="1">
            <a:spLocks noChangeArrowheads="1"/>
          </p:cNvSpPr>
          <p:nvPr/>
        </p:nvSpPr>
        <p:spPr bwMode="auto">
          <a:xfrm>
            <a:off x="5867400" y="6237288"/>
            <a:ext cx="235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/>
              <a:t>Bild: Anna-Karin Elde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Tillhöra</a:t>
            </a:r>
          </a:p>
        </p:txBody>
      </p:sp>
      <p:sp>
        <p:nvSpPr>
          <p:cNvPr id="22531" name="Platshållare för innehåll 2"/>
          <p:cNvSpPr>
            <a:spLocks noGrp="1"/>
          </p:cNvSpPr>
          <p:nvPr>
            <p:ph idx="1"/>
          </p:nvPr>
        </p:nvSpPr>
        <p:spPr>
          <a:xfrm>
            <a:off x="468313" y="2205038"/>
            <a:ext cx="8229600" cy="4389437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Gör det tydligt vad som förväntas av respektive funktion/person</a:t>
            </a:r>
          </a:p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Uttala spelregler för ert gemensamma uppdrag</a:t>
            </a:r>
          </a:p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Hur ska vi träffas/kallas/dokumentera?</a:t>
            </a:r>
          </a:p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Tillräckligt många för kontinuitet, tillräckligt få för hanterlighet och trygghet </a:t>
            </a:r>
          </a:p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Är det attraktivt att vara med i ert team så ökar också patientgruppens status.</a:t>
            </a:r>
          </a:p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Ha kul tillsammans!</a:t>
            </a:r>
          </a:p>
          <a:p>
            <a:pPr eaLnBrk="1" hangingPunct="1">
              <a:buFont typeface="Arial" charset="0"/>
              <a:buChar char="•"/>
            </a:pPr>
            <a:endParaRPr lang="sv-SE" altLang="sv-SE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2" descr="C:\Users\Larsson\Pictures\Bilder Brita\Brita 6 00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7610" y="765433"/>
            <a:ext cx="4837113" cy="5559425"/>
          </a:xfrm>
        </p:spPr>
      </p:pic>
      <p:sp>
        <p:nvSpPr>
          <p:cNvPr id="23556" name="textruta 4"/>
          <p:cNvSpPr txBox="1">
            <a:spLocks noChangeArrowheads="1"/>
          </p:cNvSpPr>
          <p:nvPr/>
        </p:nvSpPr>
        <p:spPr bwMode="auto">
          <a:xfrm>
            <a:off x="6011863" y="6165850"/>
            <a:ext cx="2365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/>
              <a:t>Bild: Anna-Karin Elde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ubrik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sv-SE" altLang="sv-SE" smtClean="0"/>
              <a:t>Makt</a:t>
            </a:r>
          </a:p>
        </p:txBody>
      </p:sp>
      <p:sp>
        <p:nvSpPr>
          <p:cNvPr id="24579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sv-SE" altLang="sv-SE" smtClean="0"/>
              <a:t>Professionernas maktkamp</a:t>
            </a:r>
          </a:p>
          <a:p>
            <a:pPr eaLnBrk="1" hangingPunct="1"/>
            <a:r>
              <a:rPr lang="sv-SE" altLang="sv-SE" smtClean="0"/>
              <a:t>Alla i teamet måste få lov att komma med förslag eller ha synpunkter även inom andras professionsområde</a:t>
            </a:r>
          </a:p>
          <a:p>
            <a:pPr eaLnBrk="1" hangingPunct="1"/>
            <a:r>
              <a:rPr lang="sv-SE" altLang="sv-SE" smtClean="0"/>
              <a:t>Professionellt veto?</a:t>
            </a:r>
          </a:p>
        </p:txBody>
      </p:sp>
      <p:pic>
        <p:nvPicPr>
          <p:cNvPr id="24580" name="Picture 3" descr="C:\Users\Larsson\Pictures\Bilder Brita\Brita 1 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6175" y="1341438"/>
            <a:ext cx="3870325" cy="5013325"/>
          </a:xfrm>
        </p:spPr>
      </p:pic>
      <p:sp>
        <p:nvSpPr>
          <p:cNvPr id="24581" name="textruta 5"/>
          <p:cNvSpPr txBox="1">
            <a:spLocks noChangeArrowheads="1"/>
          </p:cNvSpPr>
          <p:nvPr/>
        </p:nvSpPr>
        <p:spPr bwMode="auto">
          <a:xfrm>
            <a:off x="6588125" y="6237288"/>
            <a:ext cx="2365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/>
              <a:t>Bild: Anna-Karin Elde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C:\Users\Larsson\Pictures\Bilder Brita\Brita 3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557338"/>
            <a:ext cx="4383087" cy="491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Tradition vs. evidens</a:t>
            </a:r>
          </a:p>
        </p:txBody>
      </p:sp>
      <p:sp>
        <p:nvSpPr>
          <p:cNvPr id="25604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Patientnyttan går alltid först!</a:t>
            </a:r>
          </a:p>
        </p:txBody>
      </p:sp>
      <p:sp>
        <p:nvSpPr>
          <p:cNvPr id="25605" name="textruta 4"/>
          <p:cNvSpPr txBox="1">
            <a:spLocks noChangeArrowheads="1"/>
          </p:cNvSpPr>
          <p:nvPr/>
        </p:nvSpPr>
        <p:spPr bwMode="auto">
          <a:xfrm>
            <a:off x="5651500" y="6165850"/>
            <a:ext cx="2352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/>
              <a:t>Bild: Anna Karin Elde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Samhörighet</a:t>
            </a:r>
          </a:p>
        </p:txBody>
      </p:sp>
      <p:sp>
        <p:nvSpPr>
          <p:cNvPr id="27651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Teammedlemmarna är alltid både sin funktion och sin person. Dra nytta av formella och informella talanger!</a:t>
            </a:r>
          </a:p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Lyft varandra! Du blir aldrig mindre av att ge någon annan cred.</a:t>
            </a:r>
          </a:p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Ett moget team kan göra upp om vem som är good guy/bad guy i en given situation </a:t>
            </a:r>
          </a:p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Den som har bäst kontakt med patienten måste få använda det 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ubrik 3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endParaRPr lang="sv-SE" altLang="sv-SE" smtClean="0"/>
          </a:p>
        </p:txBody>
      </p:sp>
      <p:sp>
        <p:nvSpPr>
          <p:cNvPr id="27651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sv-SE" altLang="sv-SE" smtClean="0"/>
              <a:t>”Nä, det är kamp för samma framtid och tron på samma mål som gör att man kan säga vi hör ihop”</a:t>
            </a:r>
          </a:p>
          <a:p>
            <a:pPr eaLnBrk="1" hangingPunct="1"/>
            <a:endParaRPr lang="sv-SE" altLang="sv-SE" smtClean="0"/>
          </a:p>
          <a:p>
            <a:pPr lvl="4" eaLnBrk="1" hangingPunct="1"/>
            <a:r>
              <a:rPr lang="sv-SE" altLang="sv-SE" smtClean="0"/>
              <a:t>Ur Ingenting förändras av sig själv</a:t>
            </a:r>
          </a:p>
          <a:p>
            <a:pPr lvl="4" eaLnBrk="1" hangingPunct="1"/>
            <a:r>
              <a:rPr lang="sv-SE" altLang="sv-SE" smtClean="0"/>
              <a:t>Hoola Bandoola Band</a:t>
            </a:r>
          </a:p>
        </p:txBody>
      </p:sp>
      <p:pic>
        <p:nvPicPr>
          <p:cNvPr id="27652" name="Picture 3" descr="C:\Users\Larsson\Pictures\Bilder Brita\Brita 2 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98663"/>
            <a:ext cx="4038600" cy="4278312"/>
          </a:xfrm>
        </p:spPr>
      </p:pic>
      <p:sp>
        <p:nvSpPr>
          <p:cNvPr id="27653" name="textruta 6"/>
          <p:cNvSpPr txBox="1">
            <a:spLocks noChangeArrowheads="1"/>
          </p:cNvSpPr>
          <p:nvPr/>
        </p:nvSpPr>
        <p:spPr bwMode="auto">
          <a:xfrm>
            <a:off x="6372225" y="6165850"/>
            <a:ext cx="2365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/>
              <a:t>Bild: Anna-Karin Elde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Teamet</a:t>
            </a:r>
          </a:p>
        </p:txBody>
      </p:sp>
      <p:sp>
        <p:nvSpPr>
          <p:cNvPr id="3072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Gemensamma mål på gruppnivå</a:t>
            </a:r>
          </a:p>
          <a:p>
            <a:pPr lvl="1" eaLnBrk="1" hangingPunct="1"/>
            <a:r>
              <a:rPr lang="sv-SE" altLang="sv-SE" smtClean="0"/>
              <a:t>Alla som gått före amputationen ska gå igen</a:t>
            </a:r>
          </a:p>
          <a:p>
            <a:pPr lvl="1" eaLnBrk="1" hangingPunct="1"/>
            <a:r>
              <a:rPr lang="sv-SE" altLang="sv-SE" smtClean="0"/>
              <a:t>Högsta möjliga TTA/ TFA-kvot</a:t>
            </a:r>
          </a:p>
          <a:p>
            <a:pPr eaLnBrk="1" hangingPunct="1"/>
            <a:r>
              <a:rPr lang="sv-SE" altLang="sv-SE" smtClean="0"/>
              <a:t>Gemensam kvalitetssäkring inkluderande behandlingsprogram och utvärdering</a:t>
            </a:r>
          </a:p>
          <a:p>
            <a:pPr eaLnBrk="1" hangingPunct="1"/>
            <a:r>
              <a:rPr lang="sv-SE" altLang="sv-SE" smtClean="0"/>
              <a:t>Gemensamt lärande</a:t>
            </a:r>
          </a:p>
          <a:p>
            <a:pPr lvl="1" eaLnBrk="1" hangingPunct="1"/>
            <a:r>
              <a:rPr lang="sv-SE" altLang="sv-SE" smtClean="0"/>
              <a:t>Träffa den amputerade tillsammans</a:t>
            </a:r>
          </a:p>
          <a:p>
            <a:pPr eaLnBrk="1" hangingPunct="1"/>
            <a:r>
              <a:rPr lang="sv-SE" altLang="sv-SE" smtClean="0"/>
              <a:t>Gemensamma mål med patienten efter den akuta fasen av rehabiliteringen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Elisabet klättrar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2" r="20760" b="2791"/>
          <a:stretch>
            <a:fillRect/>
          </a:stretch>
        </p:blipFill>
        <p:spPr bwMode="auto">
          <a:xfrm>
            <a:off x="2195513" y="765175"/>
            <a:ext cx="4032250" cy="5900738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3" descr="Elisabet 90 år"/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836613"/>
            <a:ext cx="4327525" cy="580231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ubrik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endParaRPr lang="sv-SE" altLang="sv-SE" smtClean="0"/>
          </a:p>
        </p:txBody>
      </p:sp>
      <p:sp>
        <p:nvSpPr>
          <p:cNvPr id="31747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sv-SE" altLang="sv-SE" smtClean="0"/>
              <a:t>”Om nå´t ska brinna krävs det eld.</a:t>
            </a:r>
          </a:p>
          <a:p>
            <a:pPr eaLnBrk="1" hangingPunct="1">
              <a:buFont typeface="Wingdings 2" pitchFamily="18" charset="2"/>
              <a:buNone/>
            </a:pPr>
            <a:r>
              <a:rPr lang="sv-SE" altLang="sv-SE" smtClean="0"/>
              <a:t>För ingenting förändras av sig själv.”</a:t>
            </a:r>
          </a:p>
          <a:p>
            <a:pPr eaLnBrk="1" hangingPunct="1"/>
            <a:endParaRPr lang="sv-SE" altLang="sv-SE" smtClean="0"/>
          </a:p>
          <a:p>
            <a:pPr lvl="4" algn="ctr" eaLnBrk="1" hangingPunct="1">
              <a:buFont typeface="Wingdings 2" pitchFamily="18" charset="2"/>
              <a:buNone/>
            </a:pPr>
            <a:r>
              <a:rPr lang="sv-SE" altLang="sv-SE" smtClean="0"/>
              <a:t>Hoola Bandoola Band</a:t>
            </a:r>
          </a:p>
        </p:txBody>
      </p:sp>
      <p:pic>
        <p:nvPicPr>
          <p:cNvPr id="31748" name="Picture 6" descr="C:\Users\Larsson\Pictures\Bilder Brita\eld_918945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995488"/>
            <a:ext cx="3311525" cy="3957637"/>
          </a:xfr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36712"/>
            <a:ext cx="727280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44173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logga2_o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638800"/>
            <a:ext cx="8461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7"/>
          <p:cNvSpPr>
            <a:spLocks noChangeArrowheads="1"/>
          </p:cNvSpPr>
          <p:nvPr/>
        </p:nvSpPr>
        <p:spPr bwMode="auto">
          <a:xfrm>
            <a:off x="977900" y="622300"/>
            <a:ext cx="3454400" cy="2387600"/>
          </a:xfrm>
          <a:prstGeom prst="rect">
            <a:avLst/>
          </a:prstGeom>
          <a:noFill/>
          <a:ln w="50800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7172" name="Rectangle 8"/>
          <p:cNvSpPr>
            <a:spLocks noChangeArrowheads="1"/>
          </p:cNvSpPr>
          <p:nvPr/>
        </p:nvSpPr>
        <p:spPr bwMode="auto">
          <a:xfrm>
            <a:off x="4697413" y="622300"/>
            <a:ext cx="3762375" cy="2387600"/>
          </a:xfrm>
          <a:prstGeom prst="rect">
            <a:avLst/>
          </a:prstGeom>
          <a:noFill/>
          <a:ln w="50800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963613" y="596900"/>
            <a:ext cx="3417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b="1">
                <a:solidFill>
                  <a:srgbClr val="000066"/>
                </a:solidFill>
              </a:rPr>
              <a:t>Professionell kunskap</a:t>
            </a:r>
          </a:p>
        </p:txBody>
      </p:sp>
      <p:sp>
        <p:nvSpPr>
          <p:cNvPr id="7174" name="Rectangle 10"/>
          <p:cNvSpPr>
            <a:spLocks noChangeArrowheads="1"/>
          </p:cNvSpPr>
          <p:nvPr/>
        </p:nvSpPr>
        <p:spPr bwMode="auto">
          <a:xfrm>
            <a:off x="952500" y="1206500"/>
            <a:ext cx="356711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000066"/>
              </a:buClr>
              <a:buFont typeface="Symbol" pitchFamily="18" charset="2"/>
              <a:buChar char="¨"/>
            </a:pPr>
            <a:r>
              <a:rPr lang="sv-SE" altLang="sv-SE">
                <a:solidFill>
                  <a:srgbClr val="000066"/>
                </a:solidFill>
              </a:rPr>
              <a:t>  Ämneskunskap</a:t>
            </a:r>
          </a:p>
          <a:p>
            <a:pPr eaLnBrk="1" hangingPunct="1">
              <a:buClr>
                <a:srgbClr val="000066"/>
              </a:buClr>
              <a:buFont typeface="Symbol" pitchFamily="18" charset="2"/>
              <a:buChar char="¨"/>
            </a:pPr>
            <a:r>
              <a:rPr lang="sv-SE" altLang="sv-SE">
                <a:solidFill>
                  <a:srgbClr val="000066"/>
                </a:solidFill>
              </a:rPr>
              <a:t>  Personliga färdigheter</a:t>
            </a:r>
          </a:p>
          <a:p>
            <a:pPr eaLnBrk="1" hangingPunct="1">
              <a:buClr>
                <a:srgbClr val="000066"/>
              </a:buClr>
              <a:buFont typeface="Symbol" pitchFamily="18" charset="2"/>
              <a:buChar char="¨"/>
            </a:pPr>
            <a:r>
              <a:rPr lang="sv-SE" altLang="sv-SE">
                <a:solidFill>
                  <a:srgbClr val="000066"/>
                </a:solidFill>
              </a:rPr>
              <a:t>  Värderingar, etik</a:t>
            </a:r>
          </a:p>
        </p:txBody>
      </p:sp>
      <p:sp>
        <p:nvSpPr>
          <p:cNvPr id="7175" name="Rectangle 11"/>
          <p:cNvSpPr>
            <a:spLocks noChangeArrowheads="1"/>
          </p:cNvSpPr>
          <p:nvPr/>
        </p:nvSpPr>
        <p:spPr bwMode="auto">
          <a:xfrm>
            <a:off x="4824413" y="596900"/>
            <a:ext cx="3214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b="1">
                <a:solidFill>
                  <a:srgbClr val="000066"/>
                </a:solidFill>
              </a:rPr>
              <a:t>Förbättringskunskap</a:t>
            </a:r>
          </a:p>
        </p:txBody>
      </p:sp>
      <p:sp>
        <p:nvSpPr>
          <p:cNvPr id="7176" name="Line 12"/>
          <p:cNvSpPr>
            <a:spLocks noChangeShapeType="1"/>
          </p:cNvSpPr>
          <p:nvPr/>
        </p:nvSpPr>
        <p:spPr bwMode="auto">
          <a:xfrm>
            <a:off x="952500" y="1069975"/>
            <a:ext cx="3505200" cy="0"/>
          </a:xfrm>
          <a:prstGeom prst="line">
            <a:avLst/>
          </a:prstGeom>
          <a:noFill/>
          <a:ln w="50800">
            <a:solidFill>
              <a:srgbClr val="0000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77" name="Line 13"/>
          <p:cNvSpPr>
            <a:spLocks noChangeShapeType="1"/>
          </p:cNvSpPr>
          <p:nvPr/>
        </p:nvSpPr>
        <p:spPr bwMode="auto">
          <a:xfrm>
            <a:off x="4672013" y="1069975"/>
            <a:ext cx="3519487" cy="0"/>
          </a:xfrm>
          <a:prstGeom prst="line">
            <a:avLst/>
          </a:prstGeom>
          <a:noFill/>
          <a:ln w="50800">
            <a:solidFill>
              <a:srgbClr val="0000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78" name="Oval 14"/>
          <p:cNvSpPr>
            <a:spLocks noChangeArrowheads="1"/>
          </p:cNvSpPr>
          <p:nvPr/>
        </p:nvSpPr>
        <p:spPr bwMode="auto">
          <a:xfrm>
            <a:off x="749300" y="3454400"/>
            <a:ext cx="4216400" cy="1930400"/>
          </a:xfrm>
          <a:prstGeom prst="ellipse">
            <a:avLst/>
          </a:prstGeom>
          <a:noFill/>
          <a:ln w="508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7179" name="Rectangle 15"/>
          <p:cNvSpPr>
            <a:spLocks noChangeArrowheads="1"/>
          </p:cNvSpPr>
          <p:nvPr/>
        </p:nvSpPr>
        <p:spPr bwMode="auto">
          <a:xfrm>
            <a:off x="1042988" y="3789363"/>
            <a:ext cx="33131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sv-SE" altLang="sv-SE" b="1">
                <a:solidFill>
                  <a:srgbClr val="000066"/>
                </a:solidFill>
              </a:rPr>
              <a:t>Förbättring av diagnos, behandling, administration, handläggning etc</a:t>
            </a:r>
          </a:p>
        </p:txBody>
      </p:sp>
      <p:sp>
        <p:nvSpPr>
          <p:cNvPr id="7180" name="Oval 16"/>
          <p:cNvSpPr>
            <a:spLocks noChangeArrowheads="1"/>
          </p:cNvSpPr>
          <p:nvPr/>
        </p:nvSpPr>
        <p:spPr bwMode="auto">
          <a:xfrm>
            <a:off x="4178300" y="3454400"/>
            <a:ext cx="4406900" cy="1930400"/>
          </a:xfrm>
          <a:prstGeom prst="ellipse">
            <a:avLst/>
          </a:prstGeom>
          <a:noFill/>
          <a:ln w="508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7181" name="Rectangle 17"/>
          <p:cNvSpPr>
            <a:spLocks noChangeArrowheads="1"/>
          </p:cNvSpPr>
          <p:nvPr/>
        </p:nvSpPr>
        <p:spPr bwMode="auto">
          <a:xfrm>
            <a:off x="4762500" y="3825875"/>
            <a:ext cx="37719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sv-SE" altLang="sv-SE" b="1">
                <a:solidFill>
                  <a:srgbClr val="000066"/>
                </a:solidFill>
              </a:rPr>
              <a:t>Förbättring av </a:t>
            </a:r>
          </a:p>
          <a:p>
            <a:pPr algn="ctr" eaLnBrk="1" hangingPunct="1"/>
            <a:r>
              <a:rPr lang="sv-SE" altLang="sv-SE" b="1">
                <a:solidFill>
                  <a:srgbClr val="000066"/>
                </a:solidFill>
              </a:rPr>
              <a:t>processer och system </a:t>
            </a:r>
          </a:p>
          <a:p>
            <a:pPr algn="ctr" eaLnBrk="1" hangingPunct="1"/>
            <a:endParaRPr lang="sv-SE" altLang="sv-SE" b="1">
              <a:solidFill>
                <a:srgbClr val="000066"/>
              </a:solidFill>
            </a:endParaRPr>
          </a:p>
        </p:txBody>
      </p:sp>
      <p:sp>
        <p:nvSpPr>
          <p:cNvPr id="7182" name="Rectangle 18"/>
          <p:cNvSpPr>
            <a:spLocks noChangeArrowheads="1"/>
          </p:cNvSpPr>
          <p:nvPr/>
        </p:nvSpPr>
        <p:spPr bwMode="auto">
          <a:xfrm>
            <a:off x="4235450" y="3922713"/>
            <a:ext cx="67310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6600" b="1">
                <a:solidFill>
                  <a:srgbClr val="000066"/>
                </a:solidFill>
              </a:rPr>
              <a:t>+</a:t>
            </a:r>
          </a:p>
        </p:txBody>
      </p:sp>
      <p:sp>
        <p:nvSpPr>
          <p:cNvPr id="7183" name="Line 19"/>
          <p:cNvSpPr>
            <a:spLocks noChangeShapeType="1"/>
          </p:cNvSpPr>
          <p:nvPr/>
        </p:nvSpPr>
        <p:spPr bwMode="auto">
          <a:xfrm>
            <a:off x="4572000" y="4800600"/>
            <a:ext cx="0" cy="914400"/>
          </a:xfrm>
          <a:prstGeom prst="line">
            <a:avLst/>
          </a:prstGeom>
          <a:noFill/>
          <a:ln w="50800">
            <a:solidFill>
              <a:srgbClr val="000066"/>
            </a:solidFill>
            <a:prstDash val="sysDot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84" name="Rectangle 20"/>
          <p:cNvSpPr>
            <a:spLocks noChangeArrowheads="1"/>
          </p:cNvSpPr>
          <p:nvPr/>
        </p:nvSpPr>
        <p:spPr bwMode="auto">
          <a:xfrm>
            <a:off x="1909763" y="5734050"/>
            <a:ext cx="5040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b="1">
                <a:solidFill>
                  <a:srgbClr val="CC0000"/>
                </a:solidFill>
              </a:rPr>
              <a:t>Ökat värde för dem vi finns till för</a:t>
            </a:r>
          </a:p>
        </p:txBody>
      </p:sp>
      <p:sp>
        <p:nvSpPr>
          <p:cNvPr id="7185" name="Rectangle 21"/>
          <p:cNvSpPr>
            <a:spLocks noChangeArrowheads="1"/>
          </p:cNvSpPr>
          <p:nvPr/>
        </p:nvSpPr>
        <p:spPr bwMode="auto">
          <a:xfrm>
            <a:off x="6804025" y="6553200"/>
            <a:ext cx="2201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1400" b="1">
                <a:solidFill>
                  <a:schemeClr val="bg1"/>
                </a:solidFill>
              </a:rPr>
              <a:t>Utvecklat efter Batalden</a:t>
            </a:r>
          </a:p>
        </p:txBody>
      </p:sp>
      <p:sp>
        <p:nvSpPr>
          <p:cNvPr id="7186" name="Line 22"/>
          <p:cNvSpPr>
            <a:spLocks noChangeShapeType="1"/>
          </p:cNvSpPr>
          <p:nvPr/>
        </p:nvSpPr>
        <p:spPr bwMode="auto">
          <a:xfrm>
            <a:off x="990600" y="3048000"/>
            <a:ext cx="533400" cy="533400"/>
          </a:xfrm>
          <a:prstGeom prst="line">
            <a:avLst/>
          </a:prstGeom>
          <a:noFill/>
          <a:ln w="50800">
            <a:solidFill>
              <a:srgbClr val="0000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87" name="Line 23"/>
          <p:cNvSpPr>
            <a:spLocks noChangeShapeType="1"/>
          </p:cNvSpPr>
          <p:nvPr/>
        </p:nvSpPr>
        <p:spPr bwMode="auto">
          <a:xfrm flipH="1">
            <a:off x="7543800" y="3048000"/>
            <a:ext cx="609600" cy="609600"/>
          </a:xfrm>
          <a:prstGeom prst="line">
            <a:avLst/>
          </a:prstGeom>
          <a:noFill/>
          <a:ln w="50800">
            <a:solidFill>
              <a:srgbClr val="0000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88" name="Rectangle 24"/>
          <p:cNvSpPr>
            <a:spLocks noChangeArrowheads="1"/>
          </p:cNvSpPr>
          <p:nvPr/>
        </p:nvSpPr>
        <p:spPr bwMode="auto">
          <a:xfrm>
            <a:off x="4672013" y="1130300"/>
            <a:ext cx="38608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3810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3810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3810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3810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3810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000066"/>
              </a:buClr>
              <a:buFont typeface="Symbol" pitchFamily="18" charset="2"/>
              <a:buChar char="¨"/>
            </a:pPr>
            <a:r>
              <a:rPr lang="sv-SE" altLang="sv-SE">
                <a:solidFill>
                  <a:srgbClr val="000066"/>
                </a:solidFill>
              </a:rPr>
              <a:t>  Systemförståelse</a:t>
            </a:r>
          </a:p>
          <a:p>
            <a:pPr eaLnBrk="1" hangingPunct="1">
              <a:buClr>
                <a:srgbClr val="000066"/>
              </a:buClr>
              <a:buFont typeface="Symbol" pitchFamily="18" charset="2"/>
              <a:buChar char="¨"/>
            </a:pPr>
            <a:r>
              <a:rPr lang="sv-SE" altLang="sv-SE">
                <a:solidFill>
                  <a:srgbClr val="000066"/>
                </a:solidFill>
              </a:rPr>
              <a:t>  Förståelse för variation</a:t>
            </a:r>
          </a:p>
          <a:p>
            <a:pPr eaLnBrk="1" hangingPunct="1">
              <a:buClr>
                <a:srgbClr val="000066"/>
              </a:buClr>
              <a:buFont typeface="Symbol" pitchFamily="18" charset="2"/>
              <a:buChar char="¨"/>
            </a:pPr>
            <a:r>
              <a:rPr lang="sv-SE" altLang="sv-SE">
                <a:solidFill>
                  <a:srgbClr val="000066"/>
                </a:solidFill>
              </a:rPr>
              <a:t>  Förändringspsykologi</a:t>
            </a:r>
          </a:p>
          <a:p>
            <a:pPr eaLnBrk="1" hangingPunct="1">
              <a:buClr>
                <a:srgbClr val="000066"/>
              </a:buClr>
              <a:buFont typeface="Symbol" pitchFamily="18" charset="2"/>
              <a:buChar char="¨"/>
            </a:pPr>
            <a:r>
              <a:rPr lang="sv-SE" altLang="sv-SE">
                <a:solidFill>
                  <a:srgbClr val="000066"/>
                </a:solidFill>
              </a:rPr>
              <a:t>  Kunskap om förbättring och 	lärande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Kvalitetssäkring</a:t>
            </a:r>
          </a:p>
        </p:txBody>
      </p:sp>
      <p:sp>
        <p:nvSpPr>
          <p:cNvPr id="8195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Det räcker inte att alla alltid gör sitt bästa.</a:t>
            </a:r>
          </a:p>
          <a:p>
            <a:pPr eaLnBrk="1" hangingPunct="1">
              <a:buFont typeface="Wingdings 2" pitchFamily="18" charset="2"/>
              <a:buNone/>
            </a:pPr>
            <a:r>
              <a:rPr lang="sv-SE" altLang="sv-SE" smtClean="0"/>
              <a:t> </a:t>
            </a:r>
          </a:p>
          <a:p>
            <a:pPr eaLnBrk="1" hangingPunct="1"/>
            <a:r>
              <a:rPr lang="sv-SE" altLang="sv-SE" sz="2800" smtClean="0"/>
              <a:t>”</a:t>
            </a:r>
            <a:r>
              <a:rPr lang="sv-SE" altLang="sv-SE" sz="2800" i="1" smtClean="0"/>
              <a:t>If what we know about our processes can’t be expressed in numbers, we don’t know much about them</a:t>
            </a:r>
          </a:p>
          <a:p>
            <a:pPr eaLnBrk="1" hangingPunct="1"/>
            <a:r>
              <a:rPr lang="sv-SE" altLang="sv-SE" sz="2800" i="1" smtClean="0"/>
              <a:t>If we don’t know much about them, we can’t control them</a:t>
            </a:r>
          </a:p>
          <a:p>
            <a:pPr eaLnBrk="1" hangingPunct="1"/>
            <a:r>
              <a:rPr lang="sv-SE" altLang="sv-SE" sz="2800" i="1" smtClean="0"/>
              <a:t>If we can’t control them, we are at the mercy of chanse”	 Motorola University/Lord Kelvin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476375" y="1871663"/>
            <a:ext cx="6400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sv-SE" altLang="sv-SE" sz="2400">
                <a:latin typeface="Verdana" pitchFamily="34" charset="0"/>
              </a:rPr>
              <a:t>"Det är lätt att göra det mätbara viktigt,</a:t>
            </a:r>
            <a:br>
              <a:rPr lang="sv-SE" altLang="sv-SE" sz="2400">
                <a:latin typeface="Verdana" pitchFamily="34" charset="0"/>
              </a:rPr>
            </a:br>
            <a:r>
              <a:rPr lang="sv-SE" altLang="sv-SE" sz="2400">
                <a:latin typeface="Verdana" pitchFamily="34" charset="0"/>
              </a:rPr>
              <a:t>men svårt att mäta det viktiga"</a:t>
            </a:r>
          </a:p>
          <a:p>
            <a:pPr algn="ctr" eaLnBrk="1" hangingPunct="1"/>
            <a:endParaRPr lang="sv-SE" altLang="sv-SE">
              <a:latin typeface="Verdana" pitchFamily="34" charset="0"/>
            </a:endParaRPr>
          </a:p>
          <a:p>
            <a:pPr algn="ctr" eaLnBrk="1" hangingPunct="1"/>
            <a:r>
              <a:rPr lang="sv-SE" altLang="sv-SE"/>
              <a:t>				</a:t>
            </a:r>
            <a:r>
              <a:rPr lang="sv-SE" altLang="sv-SE" sz="1400" i="1"/>
              <a:t>Anders Edberg, Memeologerna</a:t>
            </a:r>
          </a:p>
        </p:txBody>
      </p:sp>
      <p:pic>
        <p:nvPicPr>
          <p:cNvPr id="9219" name="Picture 4" descr="http://xlnt-optimization.com/img/linj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284538"/>
            <a:ext cx="28575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549275"/>
            <a:ext cx="5761037" cy="431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z="3600" dirty="0" smtClean="0"/>
              <a:t>Offensiv kvalitetsutveckling</a:t>
            </a:r>
          </a:p>
        </p:txBody>
      </p:sp>
      <p:pic>
        <p:nvPicPr>
          <p:cNvPr id="10243" name="Picture 3" descr="logga2_o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638800"/>
            <a:ext cx="8461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4" name="Group 4"/>
          <p:cNvGrpSpPr>
            <a:grpSpLocks/>
          </p:cNvGrpSpPr>
          <p:nvPr/>
        </p:nvGrpSpPr>
        <p:grpSpPr bwMode="auto">
          <a:xfrm>
            <a:off x="1763713" y="4437063"/>
            <a:ext cx="1865312" cy="1087437"/>
            <a:chOff x="1111" y="2881"/>
            <a:chExt cx="1175" cy="685"/>
          </a:xfrm>
        </p:grpSpPr>
        <p:sp>
          <p:nvSpPr>
            <p:cNvPr id="10264" name="Rectangle 5"/>
            <p:cNvSpPr>
              <a:spLocks noChangeArrowheads="1"/>
            </p:cNvSpPr>
            <p:nvPr/>
          </p:nvSpPr>
          <p:spPr bwMode="auto">
            <a:xfrm>
              <a:off x="1111" y="2881"/>
              <a:ext cx="1166" cy="685"/>
            </a:xfrm>
            <a:prstGeom prst="rect">
              <a:avLst/>
            </a:prstGeom>
            <a:solidFill>
              <a:srgbClr val="D5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sv-SE" altLang="sv-SE">
                <a:latin typeface="Calibri" pitchFamily="34" charset="0"/>
              </a:endParaRPr>
            </a:p>
          </p:txBody>
        </p:sp>
        <p:sp>
          <p:nvSpPr>
            <p:cNvPr id="10265" name="Text Box 6"/>
            <p:cNvSpPr txBox="1">
              <a:spLocks noChangeArrowheads="1"/>
            </p:cNvSpPr>
            <p:nvPr/>
          </p:nvSpPr>
          <p:spPr bwMode="auto">
            <a:xfrm>
              <a:off x="1121" y="2976"/>
              <a:ext cx="1165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sv-SE" altLang="sv-SE" sz="2000" b="1"/>
                <a:t>Basera beslut</a:t>
              </a:r>
            </a:p>
            <a:p>
              <a:pPr algn="ctr" eaLnBrk="1" hangingPunct="1"/>
              <a:r>
                <a:rPr lang="sv-SE" altLang="sv-SE" sz="2000" b="1"/>
                <a:t>på fakta</a:t>
              </a:r>
              <a:r>
                <a:rPr lang="sv-SE" altLang="sv-SE"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10245" name="Group 7"/>
          <p:cNvGrpSpPr>
            <a:grpSpLocks/>
          </p:cNvGrpSpPr>
          <p:nvPr/>
        </p:nvGrpSpPr>
        <p:grpSpPr bwMode="auto">
          <a:xfrm>
            <a:off x="1763713" y="2205038"/>
            <a:ext cx="1851025" cy="1087437"/>
            <a:chOff x="1111" y="1298"/>
            <a:chExt cx="1166" cy="685"/>
          </a:xfrm>
        </p:grpSpPr>
        <p:sp>
          <p:nvSpPr>
            <p:cNvPr id="10262" name="Rectangle 8"/>
            <p:cNvSpPr>
              <a:spLocks noChangeArrowheads="1"/>
            </p:cNvSpPr>
            <p:nvPr/>
          </p:nvSpPr>
          <p:spPr bwMode="auto">
            <a:xfrm>
              <a:off x="1111" y="1298"/>
              <a:ext cx="1166" cy="685"/>
            </a:xfrm>
            <a:prstGeom prst="rect">
              <a:avLst/>
            </a:prstGeom>
            <a:solidFill>
              <a:srgbClr val="D5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sv-SE" altLang="sv-SE">
                <a:latin typeface="Calibri" pitchFamily="34" charset="0"/>
              </a:endParaRPr>
            </a:p>
          </p:txBody>
        </p:sp>
        <p:sp>
          <p:nvSpPr>
            <p:cNvPr id="10263" name="Text Box 9"/>
            <p:cNvSpPr txBox="1">
              <a:spLocks noChangeArrowheads="1"/>
            </p:cNvSpPr>
            <p:nvPr/>
          </p:nvSpPr>
          <p:spPr bwMode="auto">
            <a:xfrm>
              <a:off x="1175" y="1389"/>
              <a:ext cx="996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sv-SE" altLang="sv-SE" sz="2000" b="1"/>
                <a:t>Arbeta med</a:t>
              </a:r>
              <a:br>
                <a:rPr lang="sv-SE" altLang="sv-SE" sz="2000" b="1"/>
              </a:br>
              <a:r>
                <a:rPr lang="sv-SE" altLang="sv-SE" sz="2000" b="1"/>
                <a:t>processer</a:t>
              </a:r>
              <a:r>
                <a:rPr lang="sv-SE" altLang="sv-SE"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10246" name="Group 10"/>
          <p:cNvGrpSpPr>
            <a:grpSpLocks/>
          </p:cNvGrpSpPr>
          <p:nvPr/>
        </p:nvGrpSpPr>
        <p:grpSpPr bwMode="auto">
          <a:xfrm>
            <a:off x="5724525" y="4437063"/>
            <a:ext cx="1851025" cy="1087437"/>
            <a:chOff x="3696" y="2886"/>
            <a:chExt cx="1166" cy="685"/>
          </a:xfrm>
        </p:grpSpPr>
        <p:sp>
          <p:nvSpPr>
            <p:cNvPr id="10260" name="Rectangle 11"/>
            <p:cNvSpPr>
              <a:spLocks noChangeArrowheads="1"/>
            </p:cNvSpPr>
            <p:nvPr/>
          </p:nvSpPr>
          <p:spPr bwMode="auto">
            <a:xfrm>
              <a:off x="3696" y="2886"/>
              <a:ext cx="1166" cy="685"/>
            </a:xfrm>
            <a:prstGeom prst="rect">
              <a:avLst/>
            </a:prstGeom>
            <a:solidFill>
              <a:srgbClr val="D5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sv-SE" altLang="sv-SE">
                <a:latin typeface="Calibri" pitchFamily="34" charset="0"/>
              </a:endParaRPr>
            </a:p>
          </p:txBody>
        </p:sp>
        <p:sp>
          <p:nvSpPr>
            <p:cNvPr id="10261" name="Text Box 12"/>
            <p:cNvSpPr txBox="1">
              <a:spLocks noChangeArrowheads="1"/>
            </p:cNvSpPr>
            <p:nvPr/>
          </p:nvSpPr>
          <p:spPr bwMode="auto">
            <a:xfrm>
              <a:off x="3761" y="2976"/>
              <a:ext cx="103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sv-SE" altLang="sv-SE" sz="2000" b="1"/>
                <a:t>Låt alla vara</a:t>
              </a:r>
              <a:br>
                <a:rPr lang="sv-SE" altLang="sv-SE" sz="2000" b="1"/>
              </a:br>
              <a:r>
                <a:rPr lang="sv-SE" altLang="sv-SE" sz="2000" b="1"/>
                <a:t>delaktiga</a:t>
              </a:r>
              <a:r>
                <a:rPr lang="sv-SE" altLang="sv-SE" b="1"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10247" name="Group 13"/>
          <p:cNvGrpSpPr>
            <a:grpSpLocks/>
          </p:cNvGrpSpPr>
          <p:nvPr/>
        </p:nvGrpSpPr>
        <p:grpSpPr bwMode="auto">
          <a:xfrm>
            <a:off x="5719763" y="2205038"/>
            <a:ext cx="1855787" cy="1087437"/>
            <a:chOff x="3693" y="1298"/>
            <a:chExt cx="1169" cy="685"/>
          </a:xfrm>
        </p:grpSpPr>
        <p:sp>
          <p:nvSpPr>
            <p:cNvPr id="10258" name="Rectangle 14"/>
            <p:cNvSpPr>
              <a:spLocks noChangeArrowheads="1"/>
            </p:cNvSpPr>
            <p:nvPr/>
          </p:nvSpPr>
          <p:spPr bwMode="auto">
            <a:xfrm>
              <a:off x="3696" y="1298"/>
              <a:ext cx="1166" cy="685"/>
            </a:xfrm>
            <a:prstGeom prst="rect">
              <a:avLst/>
            </a:prstGeom>
            <a:solidFill>
              <a:srgbClr val="D5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sv-SE" altLang="sv-SE">
                <a:latin typeface="Calibri" pitchFamily="34" charset="0"/>
              </a:endParaRPr>
            </a:p>
          </p:txBody>
        </p:sp>
        <p:sp>
          <p:nvSpPr>
            <p:cNvPr id="10259" name="Text Box 15"/>
            <p:cNvSpPr txBox="1">
              <a:spLocks noChangeArrowheads="1"/>
            </p:cNvSpPr>
            <p:nvPr/>
          </p:nvSpPr>
          <p:spPr bwMode="auto">
            <a:xfrm>
              <a:off x="3693" y="1389"/>
              <a:ext cx="1123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sv-SE" altLang="sv-SE" sz="2000" b="1"/>
                <a:t>Ständiga</a:t>
              </a:r>
              <a:br>
                <a:rPr lang="sv-SE" altLang="sv-SE" sz="2000" b="1"/>
              </a:br>
              <a:r>
                <a:rPr lang="sv-SE" altLang="sv-SE" sz="2000" b="1"/>
                <a:t>förbättringar</a:t>
              </a:r>
              <a:r>
                <a:rPr lang="sv-SE" altLang="sv-SE"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10248" name="Group 16"/>
          <p:cNvGrpSpPr>
            <a:grpSpLocks/>
          </p:cNvGrpSpPr>
          <p:nvPr/>
        </p:nvGrpSpPr>
        <p:grpSpPr bwMode="auto">
          <a:xfrm>
            <a:off x="3419475" y="5516563"/>
            <a:ext cx="2520950" cy="792162"/>
            <a:chOff x="2154" y="3475"/>
            <a:chExt cx="1588" cy="499"/>
          </a:xfrm>
        </p:grpSpPr>
        <p:sp>
          <p:nvSpPr>
            <p:cNvPr id="10256" name="Oval 17"/>
            <p:cNvSpPr>
              <a:spLocks noChangeArrowheads="1"/>
            </p:cNvSpPr>
            <p:nvPr/>
          </p:nvSpPr>
          <p:spPr bwMode="auto">
            <a:xfrm>
              <a:off x="2154" y="3475"/>
              <a:ext cx="1588" cy="499"/>
            </a:xfrm>
            <a:prstGeom prst="ellipse">
              <a:avLst/>
            </a:prstGeom>
            <a:solidFill>
              <a:srgbClr val="FFFFA3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sv-SE" altLang="sv-SE">
                <a:latin typeface="Calibri" pitchFamily="34" charset="0"/>
              </a:endParaRPr>
            </a:p>
          </p:txBody>
        </p:sp>
        <p:sp>
          <p:nvSpPr>
            <p:cNvPr id="10257" name="Text Box 18"/>
            <p:cNvSpPr txBox="1">
              <a:spLocks noChangeArrowheads="1"/>
            </p:cNvSpPr>
            <p:nvPr/>
          </p:nvSpPr>
          <p:spPr bwMode="auto">
            <a:xfrm>
              <a:off x="2196" y="3552"/>
              <a:ext cx="15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sv-SE" altLang="sv-SE" sz="2000" b="1"/>
                <a:t>Skapa helhetsbild</a:t>
              </a:r>
              <a:r>
                <a:rPr lang="sv-SE" altLang="sv-SE"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10249" name="Group 19"/>
          <p:cNvGrpSpPr>
            <a:grpSpLocks/>
          </p:cNvGrpSpPr>
          <p:nvPr/>
        </p:nvGrpSpPr>
        <p:grpSpPr bwMode="auto">
          <a:xfrm>
            <a:off x="2916238" y="1341438"/>
            <a:ext cx="3579812" cy="619125"/>
            <a:chOff x="1887" y="799"/>
            <a:chExt cx="2255" cy="390"/>
          </a:xfrm>
        </p:grpSpPr>
        <p:sp>
          <p:nvSpPr>
            <p:cNvPr id="10254" name="Oval 20"/>
            <p:cNvSpPr>
              <a:spLocks noChangeArrowheads="1"/>
            </p:cNvSpPr>
            <p:nvPr/>
          </p:nvSpPr>
          <p:spPr bwMode="auto">
            <a:xfrm>
              <a:off x="1887" y="799"/>
              <a:ext cx="2255" cy="390"/>
            </a:xfrm>
            <a:prstGeom prst="ellipse">
              <a:avLst/>
            </a:prstGeom>
            <a:solidFill>
              <a:srgbClr val="FFFFA3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sv-SE" altLang="sv-SE">
                <a:latin typeface="Calibri" pitchFamily="34" charset="0"/>
              </a:endParaRPr>
            </a:p>
          </p:txBody>
        </p:sp>
        <p:sp>
          <p:nvSpPr>
            <p:cNvPr id="10255" name="Text Box 21"/>
            <p:cNvSpPr txBox="1">
              <a:spLocks noChangeArrowheads="1"/>
            </p:cNvSpPr>
            <p:nvPr/>
          </p:nvSpPr>
          <p:spPr bwMode="auto">
            <a:xfrm>
              <a:off x="1955" y="844"/>
              <a:ext cx="209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sv-SE" altLang="sv-SE" sz="2000" b="1"/>
                <a:t>Ledningens engagemang</a:t>
              </a:r>
              <a:r>
                <a:rPr lang="sv-SE" altLang="sv-SE"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10250" name="Group 22"/>
          <p:cNvGrpSpPr>
            <a:grpSpLocks/>
          </p:cNvGrpSpPr>
          <p:nvPr/>
        </p:nvGrpSpPr>
        <p:grpSpPr bwMode="auto">
          <a:xfrm>
            <a:off x="3563938" y="3213100"/>
            <a:ext cx="2251075" cy="1311275"/>
            <a:chOff x="2245" y="2024"/>
            <a:chExt cx="1418" cy="826"/>
          </a:xfrm>
        </p:grpSpPr>
        <p:sp>
          <p:nvSpPr>
            <p:cNvPr id="10252" name="Rectangle 23"/>
            <p:cNvSpPr>
              <a:spLocks noChangeArrowheads="1"/>
            </p:cNvSpPr>
            <p:nvPr/>
          </p:nvSpPr>
          <p:spPr bwMode="auto">
            <a:xfrm>
              <a:off x="2245" y="2024"/>
              <a:ext cx="1418" cy="826"/>
            </a:xfrm>
            <a:prstGeom prst="rect">
              <a:avLst/>
            </a:prstGeom>
            <a:solidFill>
              <a:srgbClr val="D5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sv-SE" altLang="sv-SE">
                <a:latin typeface="Calibri" pitchFamily="34" charset="0"/>
              </a:endParaRPr>
            </a:p>
          </p:txBody>
        </p:sp>
        <p:sp>
          <p:nvSpPr>
            <p:cNvPr id="10253" name="Text Box 24"/>
            <p:cNvSpPr txBox="1">
              <a:spLocks noChangeArrowheads="1"/>
            </p:cNvSpPr>
            <p:nvPr/>
          </p:nvSpPr>
          <p:spPr bwMode="auto">
            <a:xfrm>
              <a:off x="2347" y="2143"/>
              <a:ext cx="12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sv-SE" altLang="sv-SE" b="1"/>
                <a:t>Sätt kunden</a:t>
              </a:r>
            </a:p>
            <a:p>
              <a:pPr algn="ctr" eaLnBrk="1" hangingPunct="1"/>
              <a:r>
                <a:rPr lang="sv-SE" altLang="sv-SE" b="1"/>
                <a:t> i centrum</a:t>
              </a:r>
              <a:r>
                <a:rPr lang="sv-SE" altLang="sv-SE">
                  <a:latin typeface="Calibri" pitchFamily="34" charset="0"/>
                </a:rPr>
                <a:t> </a:t>
              </a:r>
            </a:p>
          </p:txBody>
        </p:sp>
      </p:grpSp>
      <p:sp>
        <p:nvSpPr>
          <p:cNvPr id="10251" name="Text Box 25"/>
          <p:cNvSpPr txBox="1">
            <a:spLocks noChangeArrowheads="1"/>
          </p:cNvSpPr>
          <p:nvPr/>
        </p:nvSpPr>
        <p:spPr bwMode="auto">
          <a:xfrm>
            <a:off x="6732588" y="6165850"/>
            <a:ext cx="990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 sz="900" i="1"/>
              <a:t>Källa: Chalmers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/>
              <a:t>Utgå från kundens behov</a:t>
            </a:r>
          </a:p>
        </p:txBody>
      </p:sp>
      <p:sp>
        <p:nvSpPr>
          <p:cNvPr id="11267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Kvalitet är att uppfylla eller överträffa kundens förväntningar.</a:t>
            </a:r>
          </a:p>
          <a:p>
            <a:pPr eaLnBrk="1" hangingPunct="1">
              <a:buFont typeface="Arial" charset="0"/>
              <a:buChar char="•"/>
            </a:pPr>
            <a:r>
              <a:rPr lang="sv-SE" altLang="sv-SE" smtClean="0"/>
              <a:t>För den amputerade kan det vara:</a:t>
            </a:r>
          </a:p>
          <a:p>
            <a:pPr lvl="1" eaLnBrk="1" hangingPunct="1">
              <a:buFont typeface="Arial" charset="0"/>
              <a:buChar char="–"/>
            </a:pPr>
            <a:r>
              <a:rPr lang="sv-SE" altLang="sv-SE" smtClean="0"/>
              <a:t>Respekt </a:t>
            </a:r>
          </a:p>
          <a:p>
            <a:pPr lvl="1" eaLnBrk="1" hangingPunct="1">
              <a:buFont typeface="Arial" charset="0"/>
              <a:buChar char="–"/>
            </a:pPr>
            <a:r>
              <a:rPr lang="sv-SE" altLang="sv-SE" smtClean="0"/>
              <a:t>Lättillgänglig vård</a:t>
            </a:r>
          </a:p>
          <a:p>
            <a:pPr lvl="2" eaLnBrk="1" hangingPunct="1">
              <a:buFont typeface="Arial" charset="0"/>
              <a:buChar char="•"/>
            </a:pPr>
            <a:r>
              <a:rPr lang="sv-SE" altLang="sv-SE" smtClean="0"/>
              <a:t> Vem kontaktar jag?</a:t>
            </a:r>
          </a:p>
          <a:p>
            <a:pPr lvl="2" eaLnBrk="1" hangingPunct="1">
              <a:buFont typeface="Arial" charset="0"/>
              <a:buChar char="•"/>
            </a:pPr>
            <a:r>
              <a:rPr lang="sv-SE" altLang="sv-SE" smtClean="0"/>
              <a:t>Alla vårdgivare på ett ställe</a:t>
            </a:r>
          </a:p>
          <a:p>
            <a:pPr lvl="1" eaLnBrk="1" hangingPunct="1">
              <a:buFont typeface="Arial" charset="0"/>
              <a:buChar char="–"/>
            </a:pPr>
            <a:r>
              <a:rPr lang="sv-SE" altLang="sv-SE" smtClean="0"/>
              <a:t>Kontinuitet</a:t>
            </a:r>
          </a:p>
          <a:p>
            <a:pPr lvl="2" eaLnBrk="1" hangingPunct="1">
              <a:buFont typeface="Arial" charset="0"/>
              <a:buChar char="•"/>
            </a:pPr>
            <a:r>
              <a:rPr lang="sv-SE" altLang="sv-SE" smtClean="0"/>
              <a:t>Samma plats, samma tid, samma personer genom vårdprocessen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z="4900" dirty="0" smtClean="0"/>
              <a:t>Sätt kunden i centrum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-från</a:t>
            </a:r>
            <a:r>
              <a:rPr lang="sv-SE" dirty="0" smtClean="0"/>
              <a:t> separata ”vårdgivarsilos”…..</a:t>
            </a:r>
          </a:p>
        </p:txBody>
      </p:sp>
      <p:sp>
        <p:nvSpPr>
          <p:cNvPr id="12291" name="Rectangle 26" descr="Tegel vågrätt"/>
          <p:cNvSpPr>
            <a:spLocks noChangeArrowheads="1"/>
          </p:cNvSpPr>
          <p:nvPr/>
        </p:nvSpPr>
        <p:spPr bwMode="auto">
          <a:xfrm>
            <a:off x="1692275" y="2565400"/>
            <a:ext cx="1079500" cy="2735263"/>
          </a:xfrm>
          <a:prstGeom prst="rect">
            <a:avLst/>
          </a:prstGeom>
          <a:pattFill prst="horzBrick">
            <a:fgClr>
              <a:srgbClr val="FF6600"/>
            </a:fgClr>
            <a:bgClr>
              <a:schemeClr val="bg1"/>
            </a:bgClr>
          </a:patt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12292" name="Rectangle 27" descr="Tegel vågrätt"/>
          <p:cNvSpPr>
            <a:spLocks noChangeArrowheads="1"/>
          </p:cNvSpPr>
          <p:nvPr/>
        </p:nvSpPr>
        <p:spPr bwMode="auto">
          <a:xfrm>
            <a:off x="3132138" y="2565400"/>
            <a:ext cx="1152525" cy="2735263"/>
          </a:xfrm>
          <a:prstGeom prst="rect">
            <a:avLst/>
          </a:prstGeom>
          <a:pattFill prst="horzBrick">
            <a:fgClr>
              <a:srgbClr val="FF6600"/>
            </a:fgClr>
            <a:bgClr>
              <a:schemeClr val="bg1"/>
            </a:bgClr>
          </a:patt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12293" name="Rectangle 27" descr="Tegel vågrätt"/>
          <p:cNvSpPr>
            <a:spLocks noChangeArrowheads="1"/>
          </p:cNvSpPr>
          <p:nvPr/>
        </p:nvSpPr>
        <p:spPr bwMode="auto">
          <a:xfrm>
            <a:off x="4716463" y="2565400"/>
            <a:ext cx="1150937" cy="2735263"/>
          </a:xfrm>
          <a:prstGeom prst="rect">
            <a:avLst/>
          </a:prstGeom>
          <a:pattFill prst="horzBrick">
            <a:fgClr>
              <a:srgbClr val="FF6600"/>
            </a:fgClr>
            <a:bgClr>
              <a:schemeClr val="bg1"/>
            </a:bgClr>
          </a:patt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12294" name="Rectangle 27" descr="Tegel vågrätt"/>
          <p:cNvSpPr>
            <a:spLocks noChangeArrowheads="1"/>
          </p:cNvSpPr>
          <p:nvPr/>
        </p:nvSpPr>
        <p:spPr bwMode="auto">
          <a:xfrm>
            <a:off x="6300788" y="2565400"/>
            <a:ext cx="1223962" cy="2735263"/>
          </a:xfrm>
          <a:prstGeom prst="rect">
            <a:avLst/>
          </a:prstGeom>
          <a:pattFill prst="horzBrick">
            <a:fgClr>
              <a:srgbClr val="FF6600"/>
            </a:fgClr>
            <a:bgClr>
              <a:schemeClr val="bg1"/>
            </a:bgClr>
          </a:patt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12" name="Höger 11"/>
          <p:cNvSpPr/>
          <p:nvPr/>
        </p:nvSpPr>
        <p:spPr>
          <a:xfrm>
            <a:off x="1331913" y="3573463"/>
            <a:ext cx="6769100" cy="989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12296" name="textruta 15"/>
          <p:cNvSpPr txBox="1">
            <a:spLocks noChangeArrowheads="1"/>
          </p:cNvSpPr>
          <p:nvPr/>
        </p:nvSpPr>
        <p:spPr bwMode="auto">
          <a:xfrm>
            <a:off x="3276600" y="5732463"/>
            <a:ext cx="1079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>
                <a:latin typeface="Calibri" pitchFamily="34" charset="0"/>
              </a:rPr>
              <a:t>Inf-kliniken</a:t>
            </a:r>
          </a:p>
          <a:p>
            <a:pPr eaLnBrk="1" hangingPunct="1"/>
            <a:endParaRPr lang="sv-SE" altLang="sv-SE">
              <a:latin typeface="Calibri" pitchFamily="34" charset="0"/>
            </a:endParaRPr>
          </a:p>
        </p:txBody>
      </p:sp>
      <p:sp>
        <p:nvSpPr>
          <p:cNvPr id="12297" name="textruta 16"/>
          <p:cNvSpPr txBox="1">
            <a:spLocks noChangeArrowheads="1"/>
          </p:cNvSpPr>
          <p:nvPr/>
        </p:nvSpPr>
        <p:spPr bwMode="auto">
          <a:xfrm>
            <a:off x="1692275" y="5732463"/>
            <a:ext cx="8810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>
                <a:latin typeface="Calibri" pitchFamily="34" charset="0"/>
              </a:rPr>
              <a:t>Primär-</a:t>
            </a:r>
          </a:p>
          <a:p>
            <a:pPr eaLnBrk="1" hangingPunct="1"/>
            <a:r>
              <a:rPr lang="sv-SE" altLang="sv-SE">
                <a:latin typeface="Calibri" pitchFamily="34" charset="0"/>
              </a:rPr>
              <a:t>vård</a:t>
            </a:r>
          </a:p>
        </p:txBody>
      </p:sp>
      <p:sp>
        <p:nvSpPr>
          <p:cNvPr id="12298" name="textruta 17"/>
          <p:cNvSpPr txBox="1">
            <a:spLocks noChangeArrowheads="1"/>
          </p:cNvSpPr>
          <p:nvPr/>
        </p:nvSpPr>
        <p:spPr bwMode="auto">
          <a:xfrm>
            <a:off x="4716463" y="5805488"/>
            <a:ext cx="1347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>
                <a:latin typeface="Calibri" pitchFamily="34" charset="0"/>
              </a:rPr>
              <a:t>Operation</a:t>
            </a:r>
          </a:p>
        </p:txBody>
      </p:sp>
      <p:sp>
        <p:nvSpPr>
          <p:cNvPr id="12299" name="textruta 18"/>
          <p:cNvSpPr txBox="1">
            <a:spLocks noChangeArrowheads="1"/>
          </p:cNvSpPr>
          <p:nvPr/>
        </p:nvSpPr>
        <p:spPr bwMode="auto">
          <a:xfrm>
            <a:off x="6516688" y="5805488"/>
            <a:ext cx="1679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>
                <a:latin typeface="Calibri" pitchFamily="34" charset="0"/>
              </a:rPr>
              <a:t>Rehabavdelning</a:t>
            </a:r>
          </a:p>
        </p:txBody>
      </p:sp>
      <p:sp>
        <p:nvSpPr>
          <p:cNvPr id="12300" name="textruta 19"/>
          <p:cNvSpPr txBox="1">
            <a:spLocks noChangeArrowheads="1"/>
          </p:cNvSpPr>
          <p:nvPr/>
        </p:nvSpPr>
        <p:spPr bwMode="auto">
          <a:xfrm>
            <a:off x="8027988" y="3429000"/>
            <a:ext cx="989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>
                <a:latin typeface="Calibri" pitchFamily="34" charset="0"/>
              </a:rPr>
              <a:t>Hem</a:t>
            </a:r>
          </a:p>
        </p:txBody>
      </p:sp>
      <p:sp>
        <p:nvSpPr>
          <p:cNvPr id="12301" name="textruta 20"/>
          <p:cNvSpPr txBox="1">
            <a:spLocks noChangeArrowheads="1"/>
          </p:cNvSpPr>
          <p:nvPr/>
        </p:nvSpPr>
        <p:spPr bwMode="auto">
          <a:xfrm>
            <a:off x="7956550" y="4437063"/>
            <a:ext cx="1395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altLang="sv-SE">
                <a:latin typeface="Calibri" pitchFamily="34" charset="0"/>
              </a:rPr>
              <a:t>Kommun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öde">
  <a:themeElements>
    <a:clrScheme name="Flöd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öde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öd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öde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öde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1829</TotalTime>
  <Words>679</Words>
  <Application>Microsoft Macintosh PowerPoint</Application>
  <PresentationFormat>Bildspel på skärmen (4:3)</PresentationFormat>
  <Paragraphs>160</Paragraphs>
  <Slides>29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29</vt:i4>
      </vt:variant>
    </vt:vector>
  </HeadingPairs>
  <TitlesOfParts>
    <vt:vector size="30" baseType="lpstr">
      <vt:lpstr>Flöde</vt:lpstr>
      <vt:lpstr>Teamarbete i ständig förbättring </vt:lpstr>
      <vt:lpstr>PowerPoint-presentation</vt:lpstr>
      <vt:lpstr>PowerPoint-presentation</vt:lpstr>
      <vt:lpstr>PowerPoint-presentation</vt:lpstr>
      <vt:lpstr>Kvalitetssäkring</vt:lpstr>
      <vt:lpstr>PowerPoint-presentation</vt:lpstr>
      <vt:lpstr>Offensiv kvalitetsutveckling</vt:lpstr>
      <vt:lpstr>Utgå från kundens behov</vt:lpstr>
      <vt:lpstr>Sätt kunden i centrum -från separata ”vårdgivarsilos”…..</vt:lpstr>
      <vt:lpstr>….till en patientprocessorienterad modell</vt:lpstr>
      <vt:lpstr>PowerPoint-presentation</vt:lpstr>
      <vt:lpstr>Att möta kunden på rätt nivå</vt:lpstr>
      <vt:lpstr>Skapa helhetsbild</vt:lpstr>
      <vt:lpstr>Ständiga förbättringar</vt:lpstr>
      <vt:lpstr>PowerPoint-presentation</vt:lpstr>
      <vt:lpstr>Ledningens engagemang</vt:lpstr>
      <vt:lpstr>Teamet</vt:lpstr>
      <vt:lpstr>Roller i teamet</vt:lpstr>
      <vt:lpstr>PowerPoint-presentation</vt:lpstr>
      <vt:lpstr>Tillhöra</vt:lpstr>
      <vt:lpstr>PowerPoint-presentation</vt:lpstr>
      <vt:lpstr>Makt</vt:lpstr>
      <vt:lpstr>Tradition vs. evidens</vt:lpstr>
      <vt:lpstr>Samhörighet</vt:lpstr>
      <vt:lpstr>PowerPoint-presentation</vt:lpstr>
      <vt:lpstr>Teamet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Teamarbete i ständig förbättring</dc:title>
  <dc:creator>Larsson</dc:creator>
  <cp:lastModifiedBy>Brita Larsson</cp:lastModifiedBy>
  <cp:revision>204</cp:revision>
  <dcterms:created xsi:type="dcterms:W3CDTF">2011-01-22T16:55:50Z</dcterms:created>
  <dcterms:modified xsi:type="dcterms:W3CDTF">2016-04-20T21:32:15Z</dcterms:modified>
</cp:coreProperties>
</file>