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ppt/drawings/drawing5.xml" ContentType="application/vnd.openxmlformats-officedocument.drawingml.chartshapes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0"/>
  </p:notesMasterIdLst>
  <p:handoutMasterIdLst>
    <p:handoutMasterId r:id="rId31"/>
  </p:handoutMasterIdLst>
  <p:sldIdLst>
    <p:sldId id="376" r:id="rId2"/>
    <p:sldId id="419" r:id="rId3"/>
    <p:sldId id="459" r:id="rId4"/>
    <p:sldId id="460" r:id="rId5"/>
    <p:sldId id="466" r:id="rId6"/>
    <p:sldId id="470" r:id="rId7"/>
    <p:sldId id="441" r:id="rId8"/>
    <p:sldId id="472" r:id="rId9"/>
    <p:sldId id="473" r:id="rId10"/>
    <p:sldId id="465" r:id="rId11"/>
    <p:sldId id="434" r:id="rId12"/>
    <p:sldId id="454" r:id="rId13"/>
    <p:sldId id="437" r:id="rId14"/>
    <p:sldId id="461" r:id="rId15"/>
    <p:sldId id="462" r:id="rId16"/>
    <p:sldId id="463" r:id="rId17"/>
    <p:sldId id="446" r:id="rId18"/>
    <p:sldId id="445" r:id="rId19"/>
    <p:sldId id="447" r:id="rId20"/>
    <p:sldId id="471" r:id="rId21"/>
    <p:sldId id="443" r:id="rId22"/>
    <p:sldId id="421" r:id="rId23"/>
    <p:sldId id="456" r:id="rId24"/>
    <p:sldId id="448" r:id="rId25"/>
    <p:sldId id="467" r:id="rId26"/>
    <p:sldId id="468" r:id="rId27"/>
    <p:sldId id="451" r:id="rId28"/>
    <p:sldId id="429" r:id="rId29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">
          <p15:clr>
            <a:srgbClr val="A4A3A4"/>
          </p15:clr>
        </p15:guide>
        <p15:guide id="2" orient="horz" pos="3656">
          <p15:clr>
            <a:srgbClr val="A4A3A4"/>
          </p15:clr>
        </p15:guide>
        <p15:guide id="3" orient="horz" pos="4065">
          <p15:clr>
            <a:srgbClr val="A4A3A4"/>
          </p15:clr>
        </p15:guide>
        <p15:guide id="4" orient="horz" pos="3430">
          <p15:clr>
            <a:srgbClr val="A4A3A4"/>
          </p15:clr>
        </p15:guide>
        <p15:guide id="5" orient="horz" pos="3339">
          <p15:clr>
            <a:srgbClr val="A4A3A4"/>
          </p15:clr>
        </p15:guide>
        <p15:guide id="6" orient="horz" pos="3996">
          <p15:clr>
            <a:srgbClr val="A4A3A4"/>
          </p15:clr>
        </p15:guide>
        <p15:guide id="7" orient="horz" pos="2977">
          <p15:clr>
            <a:srgbClr val="A4A3A4"/>
          </p15:clr>
        </p15:guide>
        <p15:guide id="8" orient="horz" pos="2523">
          <p15:clr>
            <a:srgbClr val="A4A3A4"/>
          </p15:clr>
        </p15:guide>
        <p15:guide id="9" orient="horz" pos="2071">
          <p15:clr>
            <a:srgbClr val="A4A3A4"/>
          </p15:clr>
        </p15:guide>
        <p15:guide id="10" orient="horz" pos="2296">
          <p15:clr>
            <a:srgbClr val="A4A3A4"/>
          </p15:clr>
        </p15:guide>
        <p15:guide id="11" orient="horz" pos="2751">
          <p15:clr>
            <a:srgbClr val="A4A3A4"/>
          </p15:clr>
        </p15:guide>
        <p15:guide id="12" orient="horz" pos="1844">
          <p15:clr>
            <a:srgbClr val="A4A3A4"/>
          </p15:clr>
        </p15:guide>
        <p15:guide id="13" orient="horz" pos="1392">
          <p15:clr>
            <a:srgbClr val="A4A3A4"/>
          </p15:clr>
        </p15:guide>
        <p15:guide id="14" orient="horz" pos="1618">
          <p15:clr>
            <a:srgbClr val="A4A3A4"/>
          </p15:clr>
        </p15:guide>
        <p15:guide id="15" orient="horz" pos="1211">
          <p15:clr>
            <a:srgbClr val="A4A3A4"/>
          </p15:clr>
        </p15:guide>
        <p15:guide id="16" orient="horz" pos="713">
          <p15:clr>
            <a:srgbClr val="A4A3A4"/>
          </p15:clr>
        </p15:guide>
        <p15:guide id="17" orient="horz" pos="940">
          <p15:clr>
            <a:srgbClr val="A4A3A4"/>
          </p15:clr>
        </p15:guide>
        <p15:guide id="18" orient="horz" pos="486">
          <p15:clr>
            <a:srgbClr val="A4A3A4"/>
          </p15:clr>
        </p15:guide>
        <p15:guide id="19" orient="horz" pos="260">
          <p15:clr>
            <a:srgbClr val="A4A3A4"/>
          </p15:clr>
        </p15:guide>
        <p15:guide id="20" pos="2383">
          <p15:clr>
            <a:srgbClr val="A4A3A4"/>
          </p15:clr>
        </p15:guide>
        <p15:guide id="21" pos="3074">
          <p15:clr>
            <a:srgbClr val="A4A3A4"/>
          </p15:clr>
        </p15:guide>
        <p15:guide id="22" pos="603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727B"/>
    <a:srgbClr val="43663E"/>
    <a:srgbClr val="FFFFCC"/>
    <a:srgbClr val="CCFFCC"/>
    <a:srgbClr val="CCECFF"/>
    <a:srgbClr val="7F7F7F"/>
    <a:srgbClr val="A1B1BF"/>
    <a:srgbClr val="005A9B"/>
    <a:srgbClr val="00684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797" autoAdjust="0"/>
    <p:restoredTop sz="96187" autoAdjust="0"/>
  </p:normalViewPr>
  <p:slideViewPr>
    <p:cSldViewPr snapToGrid="0">
      <p:cViewPr varScale="1">
        <p:scale>
          <a:sx n="116" d="100"/>
          <a:sy n="116" d="100"/>
        </p:scale>
        <p:origin x="720" y="108"/>
      </p:cViewPr>
      <p:guideLst>
        <p:guide orient="horz" pos="34"/>
        <p:guide orient="horz" pos="3656"/>
        <p:guide orient="horz" pos="4065"/>
        <p:guide orient="horz" pos="3430"/>
        <p:guide orient="horz" pos="3339"/>
        <p:guide orient="horz" pos="3996"/>
        <p:guide orient="horz" pos="2977"/>
        <p:guide orient="horz" pos="2523"/>
        <p:guide orient="horz" pos="2071"/>
        <p:guide orient="horz" pos="2296"/>
        <p:guide orient="horz" pos="2751"/>
        <p:guide orient="horz" pos="1844"/>
        <p:guide orient="horz" pos="1392"/>
        <p:guide orient="horz" pos="1618"/>
        <p:guide orient="horz" pos="1211"/>
        <p:guide orient="horz" pos="713"/>
        <p:guide orient="horz" pos="940"/>
        <p:guide orient="horz" pos="486"/>
        <p:guide orient="horz" pos="260"/>
        <p:guide pos="2383"/>
        <p:guide pos="3074"/>
        <p:guide pos="6037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5352" y="-112"/>
      </p:cViewPr>
      <p:guideLst>
        <p:guide orient="horz" pos="3127"/>
        <p:guide pos="214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glna01.stobartgroup.sgl.local\SG-TransDist\AppletonSan\GroupFinance\Interims%202015\Presentation\Analyst%20Model%20Master%20for%20Interim%20Result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glna01.stobartgroup.sgl.local\SG-TransDist\AppletonSan\GroupFinance\Interims%202015\Presentation\Analyst%20Model%20Master%20for%20Interim%20Results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glna01.stobartgroup.sgl.local\SG-TransDist\AppletonSan\GroupFinance\Interims%202015\Presentation\Analyst%20Model%20Master%20for%20Interim%20Results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glna01.stobartgroup.sgl.local\SG-TransDist\AppletonSan\GroupFinance\Interims%202015\Presentation\Analyst%20Model%20Master%20for%20Interim%20Results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5.xml"/><Relationship Id="rId4" Type="http://schemas.openxmlformats.org/officeDocument/2006/relationships/package" Target="../embeddings/Microsoft_Excel_Worksheet6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 dirty="0" smtClean="0"/>
              <a:t>Net debt movement excluding HP</a:t>
            </a:r>
            <a:endParaRPr lang="en-GB" dirty="0"/>
          </a:p>
        </c:rich>
      </c:tx>
      <c:layout>
        <c:manualLayout>
          <c:xMode val="edge"/>
          <c:yMode val="edge"/>
          <c:x val="0.32208889053437734"/>
          <c:y val="8.254299268951347E-2"/>
        </c:manualLayout>
      </c:layout>
      <c:overlay val="0"/>
      <c:spPr>
        <a:solidFill>
          <a:sysClr val="window" lastClr="FFFFFF">
            <a:lumMod val="75000"/>
          </a:sysClr>
        </a:solidFill>
      </c:spPr>
    </c:title>
    <c:autoTitleDeleted val="0"/>
    <c:plotArea>
      <c:layout>
        <c:manualLayout>
          <c:layoutTarget val="inner"/>
          <c:xMode val="edge"/>
          <c:yMode val="edge"/>
          <c:x val="5.8650595797363904E-2"/>
          <c:y val="4.418278491143806E-2"/>
          <c:w val="0.9340566904699098"/>
          <c:h val="0.895294695414558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'Core debt bridge'!$C$8</c:f>
              <c:strCache>
                <c:ptCount val="1"/>
                <c:pt idx="0">
                  <c:v>Ends</c:v>
                </c:pt>
              </c:strCache>
            </c:strRef>
          </c:tx>
          <c:spPr>
            <a:solidFill>
              <a:srgbClr val="000CFF">
                <a:alpha val="66000"/>
              </a:srgbClr>
            </a:solidFill>
            <a:ln w="22225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sunset" dir="t"/>
            </a:scene3d>
            <a:sp3d>
              <a:bevelT prst="angle"/>
              <a:bevelB w="215900" prst="coolSlant"/>
            </a:sp3d>
          </c:spPr>
          <c:invertIfNegative val="0"/>
          <c:dLbls>
            <c:dLbl>
              <c:idx val="0"/>
              <c:layout>
                <c:manualLayout>
                  <c:x val="-2.386107850545713E-3"/>
                  <c:y val="0.14305023374119546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800" b="1">
                        <a:solidFill>
                          <a:schemeClr val="bg1"/>
                        </a:solidFill>
                      </a:defRPr>
                    </a:pPr>
                    <a:r>
                      <a:rPr lang="da-DK" sz="800" dirty="0"/>
                      <a:t>At 28 Feb 2015 </a:t>
                    </a:r>
                    <a:r>
                      <a:rPr lang="da-DK" sz="800" dirty="0" smtClean="0"/>
                      <a:t>£6m</a:t>
                    </a:r>
                    <a:endParaRPr lang="da-DK" sz="8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57239474279198"/>
                      <c:h val="0.1337413777455073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3.9621438824527988E-3"/>
                  <c:y val="7.4220913460310858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800" b="1">
                        <a:solidFill>
                          <a:schemeClr val="bg1"/>
                        </a:solidFill>
                      </a:defRPr>
                    </a:pPr>
                    <a:r>
                      <a:rPr lang="en-US" dirty="0"/>
                      <a:t>Pollington Acqn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31290475107154"/>
                      <c:h val="0.15945669238036844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2.4059537440205056E-4"/>
                  <c:y val="0.2298065624928911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Carlisle DC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1103389414560579E-3"/>
                  <c:y val="0.2598734743125557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1"/>
                        </a:solidFill>
                      </a:rPr>
                      <a:t>Widnes Plant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8582811861867765E-3"/>
                  <c:y val="0.5374277690783178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800" b="1">
                        <a:solidFill>
                          <a:schemeClr val="bg1"/>
                        </a:solidFill>
                      </a:defRPr>
                    </a:pPr>
                    <a:r>
                      <a:rPr lang="en-US" dirty="0"/>
                      <a:t>Dividends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5303705524099601E-2"/>
                      <c:h val="9.8845465868843921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2.5330715478376082E-3"/>
                  <c:y val="0.63176238574318178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800" b="1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Worcester sale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75205225124128"/>
                      <c:h val="0.1059822980645249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1.2339138379707536E-2"/>
                  <c:y val="0.4725725605365573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</a:t>
                    </a:r>
                    <a:r>
                      <a:rPr lang="en-US" baseline="0" dirty="0"/>
                      <a:t> year </a:t>
                    </a:r>
                    <a:r>
                      <a:rPr lang="en-US" baseline="0" dirty="0">
                        <a:solidFill>
                          <a:sysClr val="windowText" lastClr="000000"/>
                        </a:solidFill>
                      </a:rPr>
                      <a:t>Other</a:t>
                    </a:r>
                    <a:r>
                      <a:rPr lang="en-US" baseline="0" dirty="0"/>
                      <a:t>gen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8769075550960463E-3"/>
                  <c:y val="0.31389642386430266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800" b="1">
                        <a:solidFill>
                          <a:schemeClr val="bg1"/>
                        </a:solidFill>
                      </a:defRPr>
                    </a:pPr>
                    <a:r>
                      <a:rPr lang="en-GB" sz="800" dirty="0"/>
                      <a:t>As at 31 Aug 2015 </a:t>
                    </a:r>
                    <a:r>
                      <a:rPr lang="en-GB" sz="800" dirty="0" smtClean="0"/>
                      <a:t>(£22.2m)</a:t>
                    </a:r>
                    <a:endParaRPr lang="en-GB" sz="8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598185339192151"/>
                      <c:h val="0.14729905356890743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-0.41132644289698739"/>
                  <c:y val="0.1802077371715704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Truck</a:t>
                    </a:r>
                    <a:r>
                      <a:rPr lang="en-US" baseline="0" dirty="0"/>
                      <a:t> HP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4.3878340362946068E-4"/>
                  <c:y val="-0.3892062569345474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Restructure</a:t>
                    </a:r>
                    <a:r>
                      <a:rPr lang="en-US" baseline="0" dirty="0"/>
                      <a:t> Board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8.2438539414120722E-3"/>
                  <c:y val="-2.627241538772748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Final value £50.32m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'Core debt bridge'!$A$9:$A$16</c:f>
              <c:strCache>
                <c:ptCount val="8"/>
                <c:pt idx="0">
                  <c:v>Core Net debt at 28 Feb 2015</c:v>
                </c:pt>
                <c:pt idx="1">
                  <c:v>Acquisition of Polington</c:v>
                </c:pt>
                <c:pt idx="2">
                  <c:v>Construction of Carlisle DC</c:v>
                </c:pt>
                <c:pt idx="3">
                  <c:v>Investment in Widnes Biomass Plant</c:v>
                </c:pt>
                <c:pt idx="4">
                  <c:v>Dividends </c:v>
                </c:pt>
                <c:pt idx="5">
                  <c:v>Sale of Worcester property</c:v>
                </c:pt>
                <c:pt idx="6">
                  <c:v>Other</c:v>
                </c:pt>
                <c:pt idx="7">
                  <c:v>Final</c:v>
                </c:pt>
              </c:strCache>
            </c:strRef>
          </c:cat>
          <c:val>
            <c:numRef>
              <c:f>'Core debt bridge'!$C$9:$C$16</c:f>
              <c:numCache>
                <c:formatCode>General</c:formatCode>
                <c:ptCount val="8"/>
                <c:pt idx="0" formatCode="0">
                  <c:v>6</c:v>
                </c:pt>
                <c:pt idx="7" formatCode="0">
                  <c:v>-22.599999999999998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10"/>
        <c:axId val="435718376"/>
        <c:axId val="435719160"/>
      </c:barChart>
      <c:lineChart>
        <c:grouping val="standard"/>
        <c:varyColors val="0"/>
        <c:ser>
          <c:idx val="1"/>
          <c:order val="1"/>
          <c:tx>
            <c:strRef>
              <c:f>'Core debt bridge'!$D$8</c:f>
              <c:strCache>
                <c:ptCount val="1"/>
                <c:pt idx="0">
                  <c:v>Before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Pt>
            <c:idx val="11"/>
            <c:bubble3D val="0"/>
          </c:dPt>
          <c:cat>
            <c:strRef>
              <c:f>'Core debt bridge'!$A$9:$A$16</c:f>
              <c:strCache>
                <c:ptCount val="8"/>
                <c:pt idx="0">
                  <c:v>Core Net debt at 28 Feb 2015</c:v>
                </c:pt>
                <c:pt idx="1">
                  <c:v>Acquisition of Polington</c:v>
                </c:pt>
                <c:pt idx="2">
                  <c:v>Construction of Carlisle DC</c:v>
                </c:pt>
                <c:pt idx="3">
                  <c:v>Investment in Widnes Biomass Plant</c:v>
                </c:pt>
                <c:pt idx="4">
                  <c:v>Dividends </c:v>
                </c:pt>
                <c:pt idx="5">
                  <c:v>Sale of Worcester property</c:v>
                </c:pt>
                <c:pt idx="6">
                  <c:v>Other</c:v>
                </c:pt>
                <c:pt idx="7">
                  <c:v>Final</c:v>
                </c:pt>
              </c:strCache>
            </c:strRef>
          </c:cat>
          <c:val>
            <c:numRef>
              <c:f>'Core debt bridge'!$D$9:$D$16</c:f>
              <c:numCache>
                <c:formatCode>0</c:formatCode>
                <c:ptCount val="8"/>
                <c:pt idx="1">
                  <c:v>6</c:v>
                </c:pt>
                <c:pt idx="2">
                  <c:v>-3.4000000000000004</c:v>
                </c:pt>
                <c:pt idx="3">
                  <c:v>-12.200000000000001</c:v>
                </c:pt>
                <c:pt idx="4">
                  <c:v>-14.900000000000002</c:v>
                </c:pt>
                <c:pt idx="5">
                  <c:v>-28</c:v>
                </c:pt>
                <c:pt idx="6">
                  <c:v>-21.9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'Core debt bridge'!$E$8</c:f>
              <c:strCache>
                <c:ptCount val="1"/>
                <c:pt idx="0">
                  <c:v>After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Pt>
            <c:idx val="5"/>
            <c:bubble3D val="0"/>
          </c:dPt>
          <c:cat>
            <c:strRef>
              <c:f>'Core debt bridge'!$A$9:$A$16</c:f>
              <c:strCache>
                <c:ptCount val="8"/>
                <c:pt idx="0">
                  <c:v>Core Net debt at 28 Feb 2015</c:v>
                </c:pt>
                <c:pt idx="1">
                  <c:v>Acquisition of Polington</c:v>
                </c:pt>
                <c:pt idx="2">
                  <c:v>Construction of Carlisle DC</c:v>
                </c:pt>
                <c:pt idx="3">
                  <c:v>Investment in Widnes Biomass Plant</c:v>
                </c:pt>
                <c:pt idx="4">
                  <c:v>Dividends </c:v>
                </c:pt>
                <c:pt idx="5">
                  <c:v>Sale of Worcester property</c:v>
                </c:pt>
                <c:pt idx="6">
                  <c:v>Other</c:v>
                </c:pt>
                <c:pt idx="7">
                  <c:v>Final</c:v>
                </c:pt>
              </c:strCache>
            </c:strRef>
          </c:cat>
          <c:val>
            <c:numRef>
              <c:f>'Core debt bridge'!$E$9:$E$16</c:f>
              <c:numCache>
                <c:formatCode>0</c:formatCode>
                <c:ptCount val="8"/>
                <c:pt idx="1">
                  <c:v>-3.4000000000000004</c:v>
                </c:pt>
                <c:pt idx="2">
                  <c:v>-12.200000000000001</c:v>
                </c:pt>
                <c:pt idx="3">
                  <c:v>-14.900000000000002</c:v>
                </c:pt>
                <c:pt idx="4">
                  <c:v>-28</c:v>
                </c:pt>
                <c:pt idx="5">
                  <c:v>-21.9</c:v>
                </c:pt>
                <c:pt idx="6">
                  <c:v>-22.599999999999998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upDownBars>
          <c:gapWidth val="20"/>
          <c:upBars>
            <c:spPr>
              <a:solidFill>
                <a:srgbClr val="006C29">
                  <a:alpha val="82745"/>
                </a:srgbClr>
              </a:solidFill>
              <a:ln>
                <a:noFill/>
              </a:ln>
              <a:scene3d>
                <a:camera prst="orthographicFront"/>
                <a:lightRig rig="threePt" dir="t">
                  <a:rot lat="0" lon="0" rev="2400000"/>
                </a:lightRig>
              </a:scene3d>
              <a:sp3d>
                <a:bevelT w="165100" prst="coolSlant"/>
              </a:sp3d>
            </c:spPr>
          </c:upBars>
          <c:downBars>
            <c:spPr>
              <a:solidFill>
                <a:srgbClr val="B80400">
                  <a:alpha val="88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ownBars>
        </c:upDownBars>
        <c:marker val="1"/>
        <c:smooth val="0"/>
        <c:axId val="435718376"/>
        <c:axId val="435719160"/>
      </c:lineChart>
      <c:catAx>
        <c:axId val="435718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solidFill>
            <a:schemeClr val="accent1"/>
          </a:solidFill>
          <a:ln w="25400">
            <a:solidFill>
              <a:schemeClr val="tx1">
                <a:alpha val="96000"/>
              </a:schemeClr>
            </a:solidFill>
          </a:ln>
        </c:spPr>
        <c:crossAx val="435719160"/>
        <c:crosses val="autoZero"/>
        <c:auto val="0"/>
        <c:lblAlgn val="ctr"/>
        <c:lblOffset val="100"/>
        <c:tickLblSkip val="1"/>
        <c:noMultiLvlLbl val="0"/>
      </c:catAx>
      <c:valAx>
        <c:axId val="43571916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</a:ln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5718376"/>
        <c:crosses val="autoZero"/>
        <c:crossBetween val="between"/>
      </c:valAx>
      <c:spPr>
        <a:noFill/>
        <a:ln w="25400" cap="rnd" cmpd="sng" algn="ctr">
          <a:solidFill>
            <a:schemeClr val="bg1">
              <a:lumMod val="50000"/>
            </a:schemeClr>
          </a:solidFill>
          <a:prstDash val="solid"/>
        </a:ln>
        <a:effectLst/>
      </c:spPr>
    </c:plotArea>
    <c:plotVisOnly val="1"/>
    <c:dispBlanksAs val="zero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Revenue 2015</a:t>
            </a:r>
          </a:p>
        </c:rich>
      </c:tx>
      <c:layout>
        <c:manualLayout>
          <c:xMode val="edge"/>
          <c:yMode val="edge"/>
          <c:x val="0.32720363234311722"/>
          <c:y val="2.81382202553532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927263040767452E-2"/>
          <c:y val="0.18506042184288057"/>
          <c:w val="0.94540608080807575"/>
          <c:h val="0.7323687462805482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>
      <a:glow rad="63500">
        <a:srgbClr val="60727B">
          <a:satMod val="175000"/>
          <a:alpha val="40000"/>
        </a:srgbClr>
      </a:glow>
    </a:effectLst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EBITDA  31 Aug 2014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6856963156809056E-2"/>
          <c:y val="0.26243632475944911"/>
          <c:w val="0.78754567944227738"/>
          <c:h val="0.64054539138490041"/>
        </c:manualLayout>
      </c:layout>
      <c:pie3DChart>
        <c:varyColors val="1"/>
        <c:ser>
          <c:idx val="0"/>
          <c:order val="0"/>
          <c:tx>
            <c:strRef>
              <c:f>'PBT- Divisional Summary'!$E$6</c:f>
              <c:strCache>
                <c:ptCount val="1"/>
                <c:pt idx="0">
                  <c:v>31-Aug-14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0.1333333333333332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6304042275225683E-2"/>
                  <c:y val="-4.9579092060696994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5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0555555555555558"/>
                  <c:y val="-1.388888888888888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841928999300267E-2"/>
                  <c:y val="-4.563953749539572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4357741761953104E-2"/>
                  <c:y val="-5.2415840872541706E-3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7717740826790832"/>
                      <c:h val="0.15365060985023929"/>
                    </c:manualLayout>
                  </c15:layout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'PBT- Divisional Summary'!$A$8:$A$13</c:f>
              <c:strCache>
                <c:ptCount val="6"/>
                <c:pt idx="0">
                  <c:v>Aviation</c:v>
                </c:pt>
                <c:pt idx="1">
                  <c:v>Energy</c:v>
                </c:pt>
                <c:pt idx="2">
                  <c:v>Rail</c:v>
                </c:pt>
                <c:pt idx="3">
                  <c:v>Infrastructure</c:v>
                </c:pt>
                <c:pt idx="4">
                  <c:v>Investments</c:v>
                </c:pt>
                <c:pt idx="5">
                  <c:v>Central/eliminations</c:v>
                </c:pt>
              </c:strCache>
            </c:strRef>
          </c:cat>
          <c:val>
            <c:numRef>
              <c:f>'PBT- Divisional Summary'!$E$8:$E$13</c:f>
              <c:numCache>
                <c:formatCode>#,##0.0_);\(#,##0.0\)</c:formatCode>
                <c:ptCount val="6"/>
                <c:pt idx="0">
                  <c:v>1.4</c:v>
                </c:pt>
                <c:pt idx="1">
                  <c:v>2.8</c:v>
                </c:pt>
                <c:pt idx="2">
                  <c:v>1.2</c:v>
                </c:pt>
                <c:pt idx="3">
                  <c:v>2.4</c:v>
                </c:pt>
                <c:pt idx="4">
                  <c:v>3.2</c:v>
                </c:pt>
                <c:pt idx="5">
                  <c:v>-2.2999999999999998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>
      <a:glow rad="101600">
        <a:schemeClr val="accent3">
          <a:satMod val="175000"/>
          <a:alpha val="40000"/>
        </a:schemeClr>
      </a:glow>
    </a:effec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Revenue 2015</a:t>
            </a:r>
          </a:p>
        </c:rich>
      </c:tx>
      <c:layout>
        <c:manualLayout>
          <c:xMode val="edge"/>
          <c:yMode val="edge"/>
          <c:x val="0.32720363234311722"/>
          <c:y val="2.81382202553532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927263040767452E-2"/>
          <c:y val="0.18506042184288057"/>
          <c:w val="0.94540608080807575"/>
          <c:h val="0.7323687462805482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>
      <a:glow rad="63500">
        <a:srgbClr val="60727B">
          <a:satMod val="175000"/>
          <a:alpha val="40000"/>
        </a:srgbClr>
      </a:glow>
    </a:effectLst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Revenue 2015</a:t>
            </a:r>
          </a:p>
        </c:rich>
      </c:tx>
      <c:layout>
        <c:manualLayout>
          <c:xMode val="edge"/>
          <c:yMode val="edge"/>
          <c:x val="0.32720363234311722"/>
          <c:y val="2.81382202553532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927263040767452E-2"/>
          <c:y val="0.18506042184288057"/>
          <c:w val="0.94540608080807575"/>
          <c:h val="0.7323687462805482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>
      <a:glow rad="63500">
        <a:srgbClr val="60727B">
          <a:satMod val="175000"/>
          <a:alpha val="40000"/>
        </a:srgbClr>
      </a:glow>
    </a:effectLst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Revenue 2015</a:t>
            </a:r>
          </a:p>
        </c:rich>
      </c:tx>
      <c:layout>
        <c:manualLayout>
          <c:xMode val="edge"/>
          <c:yMode val="edge"/>
          <c:x val="0.32720363234311722"/>
          <c:y val="2.81382202553532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927263040767452E-2"/>
          <c:y val="0.18506042184288057"/>
          <c:w val="0.94540608080807575"/>
          <c:h val="0.7323687462805482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>
      <a:glow rad="63500">
        <a:srgbClr val="60727B">
          <a:satMod val="175000"/>
          <a:alpha val="40000"/>
        </a:srgbClr>
      </a:glow>
    </a:effectLst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Revenue 31 Aug 2014</a:t>
            </a:r>
          </a:p>
        </c:rich>
      </c:tx>
      <c:layout>
        <c:manualLayout>
          <c:xMode val="edge"/>
          <c:yMode val="edge"/>
          <c:x val="0.28428947256281495"/>
          <c:y val="3.589921065634353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055555555555558E-2"/>
          <c:y val="0.2249384509593127"/>
          <c:w val="0.79936660920059932"/>
          <c:h val="0.65992581185654375"/>
        </c:manualLayout>
      </c:layout>
      <c:pie3DChart>
        <c:varyColors val="1"/>
        <c:ser>
          <c:idx val="0"/>
          <c:order val="0"/>
          <c:tx>
            <c:strRef>
              <c:f>'PBT- Divisional Summary'!$D$6</c:f>
              <c:strCache>
                <c:ptCount val="1"/>
                <c:pt idx="0">
                  <c:v>31-Aug-14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0.19339251311472089"/>
                  <c:y val="0.2122417686524804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5573899091972043"/>
                  <c:y val="3.240721912335629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6769203338170286E-2"/>
                  <c:y val="7.70676883623875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8276302893424816E-2"/>
                  <c:y val="-4.56182341243104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95826282628768"/>
                      <c:h val="0.17065097990167408"/>
                    </c:manualLayout>
                  </c15:layout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55301103116806816"/>
                  <c:y val="5.292109217720825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A1869AB-FCD8-4A46-A645-C7A6E49A5E36}" type="CATEGORYNAME">
                      <a:rPr lang="en-US"/>
                      <a:pPr>
                        <a:defRPr/>
                      </a:pPr>
                      <a:t>[CATEGORY NAME]</a:t>
                    </a:fld>
                    <a:r>
                      <a:rPr lang="en-US" baseline="0" dirty="0"/>
                      <a:t>, </a:t>
                    </a:r>
                    <a:r>
                      <a:rPr lang="en-US" baseline="0" dirty="0" smtClean="0"/>
                      <a:t>(2.1)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0318488591206005"/>
                      <c:h val="0.16704436353421748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'PBT- Divisional Summary'!$A$8:$A$13</c:f>
              <c:strCache>
                <c:ptCount val="6"/>
                <c:pt idx="0">
                  <c:v>Aviation</c:v>
                </c:pt>
                <c:pt idx="1">
                  <c:v>Energy</c:v>
                </c:pt>
                <c:pt idx="2">
                  <c:v>Rail</c:v>
                </c:pt>
                <c:pt idx="3">
                  <c:v>Infrastructure</c:v>
                </c:pt>
                <c:pt idx="4">
                  <c:v>Investments</c:v>
                </c:pt>
                <c:pt idx="5">
                  <c:v>Central/eliminations</c:v>
                </c:pt>
              </c:strCache>
            </c:strRef>
          </c:cat>
          <c:val>
            <c:numRef>
              <c:f>'PBT- Divisional Summary'!$D$8:$D$13</c:f>
              <c:numCache>
                <c:formatCode>#,##0.0_);\(#,##0.0\)</c:formatCode>
                <c:ptCount val="6"/>
                <c:pt idx="0">
                  <c:v>12.3</c:v>
                </c:pt>
                <c:pt idx="1">
                  <c:v>32.700000000000003</c:v>
                </c:pt>
                <c:pt idx="2">
                  <c:v>11.8</c:v>
                </c:pt>
                <c:pt idx="3">
                  <c:v>2.9</c:v>
                </c:pt>
                <c:pt idx="4">
                  <c:v>0</c:v>
                </c:pt>
                <c:pt idx="5">
                  <c:v>-3.5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olidFill>
          <a:sysClr val="window" lastClr="FFFFFF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>
      <a:glow rad="101600">
        <a:schemeClr val="accent3">
          <a:satMod val="175000"/>
          <a:alpha val="40000"/>
        </a:schemeClr>
      </a:glow>
    </a:effec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400" b="1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Revenue 31 Aug 2015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400" b="1" i="0" u="none" strike="noStrike" kern="1200" spc="0" baseline="0" dirty="0" smtClean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055571392028885E-2"/>
          <c:y val="0.30324090355555366"/>
          <c:w val="0.81388888888888888"/>
          <c:h val="0.57479476523767858"/>
        </c:manualLayout>
      </c:layout>
      <c:pie3DChart>
        <c:varyColors val="1"/>
        <c:ser>
          <c:idx val="0"/>
          <c:order val="0"/>
          <c:tx>
            <c:strRef>
              <c:f>'PBT- Divisional Summary'!$B$6</c:f>
              <c:strCache>
                <c:ptCount val="1"/>
                <c:pt idx="0">
                  <c:v>31-Aug-15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0.19672126915337784"/>
                  <c:y val="0.1035849293399035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9591113936756205E-2"/>
                  <c:y val="-0.1007113104651090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611111111111111E-2"/>
                  <c:y val="-9.259259259259258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9180317288344461E-2"/>
                  <c:y val="-9.1953975432049237E-2"/>
                </c:manualLayout>
              </c:layout>
              <c:tx>
                <c:rich>
                  <a:bodyPr/>
                  <a:lstStyle/>
                  <a:p>
                    <a:fld id="{F3A731BE-20A0-43DF-AFE4-372B97B740E1}" type="CATEGORYNAME">
                      <a:rPr lang="en-US" sz="900"/>
                      <a:pPr/>
                      <a:t>[CATEGORY NAME]</a:t>
                    </a:fld>
                    <a:r>
                      <a:rPr lang="en-US" sz="900" baseline="0" dirty="0"/>
                      <a:t>, </a:t>
                    </a:r>
                    <a:fld id="{00F4CFCC-77A3-4FCE-8BC7-4465E883182C}" type="VALUE">
                      <a:rPr lang="en-US" sz="900" baseline="0"/>
                      <a:pPr/>
                      <a:t>[VALUE]</a:t>
                    </a:fld>
                    <a:endParaRPr lang="en-US" sz="900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4979128787567153"/>
                  <c:y val="-4.6798671442024917E-2"/>
                </c:manualLayout>
              </c:layout>
              <c:tx>
                <c:rich>
                  <a:bodyPr/>
                  <a:lstStyle/>
                  <a:p>
                    <a:fld id="{306B1F5E-843E-49A6-9F3E-A54354ED3D79}" type="CATEGORYNAME">
                      <a:rPr lang="en-US" dirty="0"/>
                      <a:pPr/>
                      <a:t>[CATEGORY NAME]</a:t>
                    </a:fld>
                    <a:r>
                      <a:rPr lang="en-US" baseline="0" dirty="0"/>
                      <a:t>, </a:t>
                    </a:r>
                    <a:r>
                      <a:rPr lang="en-US" baseline="0" dirty="0" smtClean="0"/>
                      <a:t>(13.1)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873238364774701"/>
                      <c:h val="0.12978055671299921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'PBT- Divisional Summary'!$A$8:$A$13</c:f>
              <c:strCache>
                <c:ptCount val="6"/>
                <c:pt idx="0">
                  <c:v>Aviation</c:v>
                </c:pt>
                <c:pt idx="1">
                  <c:v>Energy</c:v>
                </c:pt>
                <c:pt idx="2">
                  <c:v>Rail</c:v>
                </c:pt>
                <c:pt idx="3">
                  <c:v>Infrastructure</c:v>
                </c:pt>
                <c:pt idx="4">
                  <c:v>Investments</c:v>
                </c:pt>
                <c:pt idx="5">
                  <c:v>Central/eliminations</c:v>
                </c:pt>
              </c:strCache>
            </c:strRef>
          </c:cat>
          <c:val>
            <c:numRef>
              <c:f>'PBT- Divisional Summary'!$B$8:$B$13</c:f>
              <c:numCache>
                <c:formatCode>#,##0.0_);\(#,##0.0\)</c:formatCode>
                <c:ptCount val="6"/>
                <c:pt idx="0">
                  <c:v>11.895</c:v>
                </c:pt>
                <c:pt idx="1">
                  <c:v>35.552</c:v>
                </c:pt>
                <c:pt idx="2">
                  <c:v>20.895</c:v>
                </c:pt>
                <c:pt idx="3">
                  <c:v>2.2999999999999998</c:v>
                </c:pt>
                <c:pt idx="4">
                  <c:v>0</c:v>
                </c:pt>
                <c:pt idx="5">
                  <c:v>-13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54269280698929E-2"/>
          <c:y val="0.25868551765920395"/>
          <c:w val="0.73516263769841683"/>
          <c:h val="0.60909497423933123"/>
        </c:manualLayout>
      </c:layout>
      <c:pie3DChart>
        <c:varyColors val="1"/>
        <c:ser>
          <c:idx val="0"/>
          <c:order val="0"/>
          <c:tx>
            <c:strRef>
              <c:f>'PBT- Divisional Summary'!$C$6</c:f>
              <c:strCache>
                <c:ptCount val="1"/>
                <c:pt idx="0">
                  <c:v>31-Aug-15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7.7519364072643579E-2"/>
                  <c:y val="-2.0069102033976245E-1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591724431478981E-2"/>
                  <c:y val="-3.940887378885812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1539622884869734E-2"/>
                  <c:y val="0.1112561431787718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7052485952261373E-2"/>
                  <c:y val="-6.1927668291630336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746733249315379"/>
                      <c:h val="0.15935310062525676"/>
                    </c:manualLayout>
                  </c15:layout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'PBT- Divisional Summary'!$A$8:$A$13</c:f>
              <c:strCache>
                <c:ptCount val="6"/>
                <c:pt idx="0">
                  <c:v>Aviation</c:v>
                </c:pt>
                <c:pt idx="1">
                  <c:v>Energy</c:v>
                </c:pt>
                <c:pt idx="2">
                  <c:v>Rail</c:v>
                </c:pt>
                <c:pt idx="3">
                  <c:v>Infrastructure</c:v>
                </c:pt>
                <c:pt idx="4">
                  <c:v>Investments</c:v>
                </c:pt>
                <c:pt idx="5">
                  <c:v>Central/eliminations</c:v>
                </c:pt>
              </c:strCache>
            </c:strRef>
          </c:cat>
          <c:val>
            <c:numRef>
              <c:f>'PBT- Divisional Summary'!$C$8:$C$13</c:f>
              <c:numCache>
                <c:formatCode>#,##0.0_);\(#,##0.0\)</c:formatCode>
                <c:ptCount val="6"/>
                <c:pt idx="0">
                  <c:v>0.4</c:v>
                </c:pt>
                <c:pt idx="1">
                  <c:v>4.0999999999999996</c:v>
                </c:pt>
                <c:pt idx="2">
                  <c:v>0.9</c:v>
                </c:pt>
                <c:pt idx="3">
                  <c:v>0.7</c:v>
                </c:pt>
                <c:pt idx="4">
                  <c:v>6.4</c:v>
                </c:pt>
                <c:pt idx="5">
                  <c:v>-3.5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dirty="0"/>
              <a:t>Volume</a:t>
            </a:r>
            <a:r>
              <a:rPr lang="en-GB" sz="1600" b="1" baseline="0" dirty="0"/>
              <a:t> Profile (mT</a:t>
            </a:r>
            <a:r>
              <a:rPr lang="en-GB" sz="1600" b="1" dirty="0"/>
              <a:t>)</a:t>
            </a:r>
          </a:p>
        </c:rich>
      </c:tx>
      <c:layout>
        <c:manualLayout>
          <c:xMode val="edge"/>
          <c:yMode val="edge"/>
          <c:x val="0.40482609121886931"/>
          <c:y val="3.80177675687487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121071567509672E-2"/>
          <c:y val="0.13741310877904425"/>
          <c:w val="0.91835011897761942"/>
          <c:h val="0.5566133785954313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Sheet1!$B$3:$K$3</c:f>
              <c:numCache>
                <c:formatCode>#,##0.00,,_);\(#,##0.00,,\)</c:formatCode>
                <c:ptCount val="10"/>
                <c:pt idx="0">
                  <c:v>441000</c:v>
                </c:pt>
                <c:pt idx="1">
                  <c:v>644000</c:v>
                </c:pt>
                <c:pt idx="2">
                  <c:v>748189</c:v>
                </c:pt>
                <c:pt idx="3">
                  <c:v>985987</c:v>
                </c:pt>
                <c:pt idx="4">
                  <c:v>985987</c:v>
                </c:pt>
                <c:pt idx="5">
                  <c:v>985987</c:v>
                </c:pt>
                <c:pt idx="6">
                  <c:v>1184025</c:v>
                </c:pt>
                <c:pt idx="7">
                  <c:v>1827826.086956522</c:v>
                </c:pt>
                <c:pt idx="8">
                  <c:v>2484500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Evermore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Sheet1!$B$4:$K$4</c:f>
              <c:numCache>
                <c:formatCode>General</c:formatCode>
                <c:ptCount val="10"/>
                <c:pt idx="4" formatCode="#,##0.00,,_);\(#,##0.00,,\)">
                  <c:v>42560</c:v>
                </c:pt>
                <c:pt idx="5" formatCode="#,##0.00,,_);\(#,##0.00,,\)">
                  <c:v>72440</c:v>
                </c:pt>
                <c:pt idx="6" formatCode="#,##0.00,,_);\(#,##0.00,,\)">
                  <c:v>0</c:v>
                </c:pt>
                <c:pt idx="7" formatCode="#,##0.00,,_);\(#,##0.00,,\)">
                  <c:v>0</c:v>
                </c:pt>
                <c:pt idx="8" formatCode="#,##0.00,,_);\(#,##0.00,,\)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Widnes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Sheet1!$B$5:$K$5</c:f>
              <c:numCache>
                <c:formatCode>General</c:formatCode>
                <c:ptCount val="10"/>
                <c:pt idx="5" formatCode="#,##0.00,,_);\(#,##0.00,,\)">
                  <c:v>0</c:v>
                </c:pt>
                <c:pt idx="6" formatCode="#,##0.00,,_);\(#,##0.00,,\)">
                  <c:v>88043</c:v>
                </c:pt>
                <c:pt idx="7" formatCode="#,##0.00,,_);\(#,##0.00,,\)">
                  <c:v>61957</c:v>
                </c:pt>
                <c:pt idx="8" formatCode="#,##0.00,,_);\(#,##0.00,,\)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Margam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Sheet1!$B$6:$K$6</c:f>
              <c:numCache>
                <c:formatCode>General</c:formatCode>
                <c:ptCount val="10"/>
                <c:pt idx="5" formatCode="#,##0.00,,_);\(#,##0.00,,\)">
                  <c:v>0</c:v>
                </c:pt>
                <c:pt idx="6" formatCode="#,##0.00,,_);\(#,##0.00,,\)">
                  <c:v>179348</c:v>
                </c:pt>
                <c:pt idx="7" formatCode="#,##0.00,,_);\(#,##0.00,,\)">
                  <c:v>70652</c:v>
                </c:pt>
                <c:pt idx="8" formatCode="#,##0.00,,_);\(#,##0.00,,\)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Brites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Sheet1!$B$7:$K$7</c:f>
              <c:numCache>
                <c:formatCode>General</c:formatCode>
                <c:ptCount val="10"/>
                <c:pt idx="5" formatCode="#,##0.00,,_);\(#,##0.00,,\)">
                  <c:v>0</c:v>
                </c:pt>
                <c:pt idx="6" formatCode="#,##0.00,,_);\(#,##0.00,,\)">
                  <c:v>186522</c:v>
                </c:pt>
                <c:pt idx="7" formatCode="#,##0.00,,_);\(#,##0.00,,\)">
                  <c:v>73478</c:v>
                </c:pt>
                <c:pt idx="8" formatCode="#,##0.00,,_);\(#,##0.00,,\)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Sheet1!$A$8</c:f>
              <c:strCache>
                <c:ptCount val="1"/>
                <c:pt idx="0">
                  <c:v>Tilbury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Sheet1!$B$8:$K$8</c:f>
              <c:numCache>
                <c:formatCode>General</c:formatCode>
                <c:ptCount val="10"/>
                <c:pt idx="5" formatCode="#,##0.00,,_);\(#,##0.00,,\)">
                  <c:v>0</c:v>
                </c:pt>
                <c:pt idx="6" formatCode="#,##0.00,,_);\(#,##0.00,,\)">
                  <c:v>93913</c:v>
                </c:pt>
                <c:pt idx="7" formatCode="#,##0.00,,_);\(#,##0.00,,\)">
                  <c:v>176087</c:v>
                </c:pt>
                <c:pt idx="8" formatCode="#,##0.00,,_);\(#,##0.00,,\)">
                  <c:v>0</c:v>
                </c:pt>
              </c:numCache>
            </c:numRef>
          </c:val>
        </c:ser>
        <c:ser>
          <c:idx val="6"/>
          <c:order val="6"/>
          <c:tx>
            <c:strRef>
              <c:f>Sheet1!$A$9</c:f>
              <c:strCache>
                <c:ptCount val="1"/>
                <c:pt idx="0">
                  <c:v>Estover Cramlington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Sheet1!$B$9:$K$9</c:f>
              <c:numCache>
                <c:formatCode>General</c:formatCode>
                <c:ptCount val="10"/>
                <c:pt idx="5" formatCode="#,##0.00,,_);\(#,##0.00,,\)">
                  <c:v>0</c:v>
                </c:pt>
                <c:pt idx="6" formatCode="#,##0.00,,_);\(#,##0.00,,\)">
                  <c:v>15130</c:v>
                </c:pt>
                <c:pt idx="7" formatCode="#,##0.00,,_);\(#,##0.00,,\)">
                  <c:v>87000</c:v>
                </c:pt>
                <c:pt idx="8" formatCode="#,##0.00,,_);\(#,##0.00,,\)">
                  <c:v>13870</c:v>
                </c:pt>
              </c:numCache>
            </c:numRef>
          </c:val>
        </c:ser>
        <c:ser>
          <c:idx val="7"/>
          <c:order val="7"/>
          <c:tx>
            <c:strRef>
              <c:f>Sheet1!$A$10</c:f>
              <c:strCache>
                <c:ptCount val="1"/>
                <c:pt idx="0">
                  <c:v>Port Clarence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Sheet1!$B$10:$K$10</c:f>
              <c:numCache>
                <c:formatCode>General</c:formatCode>
                <c:ptCount val="10"/>
                <c:pt idx="5" formatCode="#,##0.00,,_);\(#,##0.00,,\)">
                  <c:v>0</c:v>
                </c:pt>
                <c:pt idx="6" formatCode="#,##0.00,,_);\(#,##0.00,,\)">
                  <c:v>10870</c:v>
                </c:pt>
                <c:pt idx="7" formatCode="#,##0.00,,_);\(#,##0.00,,\)">
                  <c:v>187500</c:v>
                </c:pt>
                <c:pt idx="8" formatCode="#,##0.00,,_);\(#,##0.00,,\)">
                  <c:v>51630</c:v>
                </c:pt>
              </c:numCache>
            </c:numRef>
          </c:val>
        </c:ser>
        <c:ser>
          <c:idx val="8"/>
          <c:order val="8"/>
          <c:tx>
            <c:strRef>
              <c:f>Sheet1!$A$11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Sheet1!$B$11:$K$11</c:f>
              <c:numCache>
                <c:formatCode>General</c:formatCode>
                <c:ptCount val="10"/>
                <c:pt idx="4" formatCode="#,##0.00,,_);\(#,##0.00,,\)">
                  <c:v>41587.368238769937</c:v>
                </c:pt>
                <c:pt idx="5" formatCode="#,##0.00,,_);\(#,##0.00,,\)">
                  <c:v>125598</c:v>
                </c:pt>
                <c:pt idx="6" formatCode="#,##0.00,,_);\(#,##0.00,,\)">
                  <c:v>69975.086956521962</c:v>
                </c:pt>
                <c:pt idx="7" formatCode="#,##0.00,,_);\(#,##0.00,,\)">
                  <c:v>-8.6956521961838007E-2</c:v>
                </c:pt>
                <c:pt idx="8" formatCode="#,##0.00,,_);\(#,##0.00,,\)">
                  <c:v>0</c:v>
                </c:pt>
              </c:numCache>
            </c:numRef>
          </c:val>
        </c:ser>
        <c:ser>
          <c:idx val="9"/>
          <c:order val="9"/>
          <c:tx>
            <c:strRef>
              <c:f>Sheet1!$A$12</c:f>
              <c:strCache>
                <c:ptCount val="1"/>
                <c:pt idx="0">
                  <c:v>RCF</c:v>
                </c:pt>
              </c:strCache>
            </c:strRef>
          </c:tx>
          <c:spPr>
            <a:solidFill>
              <a:srgbClr val="DD052B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Sheet1!$B$12:$K$12</c:f>
              <c:numCache>
                <c:formatCode>General</c:formatCode>
                <c:ptCount val="10"/>
                <c:pt idx="9" formatCode="#,##0.00,,_);\(#,##0.00,,\)">
                  <c:v>1846300</c:v>
                </c:pt>
              </c:numCache>
            </c:numRef>
          </c:val>
        </c:ser>
        <c:ser>
          <c:idx val="10"/>
          <c:order val="10"/>
          <c:tx>
            <c:strRef>
              <c:f>Sheet1!$A$13</c:f>
              <c:strCache>
                <c:ptCount val="1"/>
                <c:pt idx="0">
                  <c:v>Virgin</c:v>
                </c:pt>
              </c:strCache>
            </c:strRef>
          </c:tx>
          <c:spPr>
            <a:solidFill>
              <a:srgbClr val="436A3E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Sheet1!$B$13:$K$13</c:f>
              <c:numCache>
                <c:formatCode>General</c:formatCode>
                <c:ptCount val="10"/>
                <c:pt idx="9" formatCode="#,##0.00,,_);\(#,##0.00,,\)">
                  <c:v>703700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723864"/>
        <c:axId val="435720336"/>
      </c:barChart>
      <c:lineChart>
        <c:grouping val="standard"/>
        <c:varyColors val="0"/>
        <c:ser>
          <c:idx val="11"/>
          <c:order val="11"/>
          <c:tx>
            <c:strRef>
              <c:f>Sheet1!$A$15</c:f>
              <c:strCache>
                <c:ptCount val="1"/>
                <c:pt idx="0">
                  <c:v>Own processed material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Sheet1!$B$2:$K$2</c:f>
              <c:strCach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2019 by material type</c:v>
                </c:pt>
              </c:strCache>
            </c:strRef>
          </c:cat>
          <c:val>
            <c:numRef>
              <c:f>Sheet1!$B$15:$K$15</c:f>
              <c:numCache>
                <c:formatCode>#,##0.00,,_);\(#,##0.00,,\)</c:formatCode>
                <c:ptCount val="10"/>
                <c:pt idx="0">
                  <c:v>88941</c:v>
                </c:pt>
                <c:pt idx="1">
                  <c:v>76257</c:v>
                </c:pt>
                <c:pt idx="2">
                  <c:v>159631.10178571427</c:v>
                </c:pt>
                <c:pt idx="3">
                  <c:v>176744.91199999995</c:v>
                </c:pt>
                <c:pt idx="4">
                  <c:v>128086</c:v>
                </c:pt>
                <c:pt idx="5">
                  <c:v>224736</c:v>
                </c:pt>
                <c:pt idx="6">
                  <c:v>530588</c:v>
                </c:pt>
                <c:pt idx="7">
                  <c:v>821383</c:v>
                </c:pt>
                <c:pt idx="8">
                  <c:v>821383</c:v>
                </c:pt>
                <c:pt idx="9">
                  <c:v>821383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5723864"/>
        <c:axId val="435720336"/>
      </c:lineChart>
      <c:catAx>
        <c:axId val="43572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720336"/>
        <c:crosses val="autoZero"/>
        <c:auto val="1"/>
        <c:lblAlgn val="ctr"/>
        <c:lblOffset val="100"/>
        <c:tickLblSkip val="1"/>
        <c:noMultiLvlLbl val="0"/>
      </c:catAx>
      <c:valAx>
        <c:axId val="435720336"/>
        <c:scaling>
          <c:orientation val="minMax"/>
          <c:max val="25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Tonnes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,,_);\(#,##0.00,,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723864"/>
        <c:crosses val="autoZero"/>
        <c:crossBetween val="between"/>
      </c:valAx>
      <c:spPr>
        <a:noFill/>
        <a:ln>
          <a:noFill/>
        </a:ln>
        <a:effectLst>
          <a:glow rad="63500">
            <a:srgbClr val="60727B">
              <a:satMod val="175000"/>
              <a:alpha val="40000"/>
            </a:srgbClr>
          </a:glow>
        </a:effectLst>
      </c:spPr>
    </c:plotArea>
    <c:legend>
      <c:legendPos val="b"/>
      <c:layout>
        <c:manualLayout>
          <c:xMode val="edge"/>
          <c:yMode val="edge"/>
          <c:x val="6.7779418125759994E-2"/>
          <c:y val="0.8341999588224005"/>
          <c:w val="0.87436042145912318"/>
          <c:h val="0.127616964505773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840748031496063"/>
          <c:y val="6.2958347859230976E-2"/>
          <c:w val="0.80756846019247608"/>
          <c:h val="0.817852858159336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'Passenger numbers'!$D$15</c:f>
              <c:strCache>
                <c:ptCount val="1"/>
                <c:pt idx="0">
                  <c:v>H1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bg1">
                  <a:lumMod val="75000"/>
                </a:schemeClr>
              </a:solidFill>
            </a:ln>
          </c:spPr>
          <c:invertIfNegative val="0"/>
          <c:cat>
            <c:strRef>
              <c:f>'Passenger numbers'!$C$16:$C$20</c:f>
              <c:strCache>
                <c:ptCount val="5"/>
                <c:pt idx="0">
                  <c:v>FY 2012</c:v>
                </c:pt>
                <c:pt idx="1">
                  <c:v>FY 2013</c:v>
                </c:pt>
                <c:pt idx="2">
                  <c:v>FY 2014</c:v>
                </c:pt>
                <c:pt idx="3">
                  <c:v>FY 2015</c:v>
                </c:pt>
                <c:pt idx="4">
                  <c:v>FY 2016</c:v>
                </c:pt>
              </c:strCache>
            </c:strRef>
          </c:cat>
          <c:val>
            <c:numRef>
              <c:f>'Passenger numbers'!$D$16:$D$20</c:f>
              <c:numCache>
                <c:formatCode>_-* #,##0.000_-;\-* #,##0.000_-;_-* "-"_-;_-@_-</c:formatCode>
                <c:ptCount val="5"/>
                <c:pt idx="0">
                  <c:v>2.8999999999999998E-2</c:v>
                </c:pt>
                <c:pt idx="1">
                  <c:v>0.36799999999999999</c:v>
                </c:pt>
                <c:pt idx="2">
                  <c:v>0.52800000000000002</c:v>
                </c:pt>
                <c:pt idx="3">
                  <c:v>0.628</c:v>
                </c:pt>
                <c:pt idx="4">
                  <c:v>0.50389600000000001</c:v>
                </c:pt>
              </c:numCache>
            </c:numRef>
          </c:val>
        </c:ser>
        <c:ser>
          <c:idx val="1"/>
          <c:order val="1"/>
          <c:tx>
            <c:strRef>
              <c:f>'Passenger numbers'!$E$15</c:f>
              <c:strCache>
                <c:ptCount val="1"/>
                <c:pt idx="0">
                  <c:v>H2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c:spPr>
          <c:invertIfNegative val="0"/>
          <c:cat>
            <c:strRef>
              <c:f>'Passenger numbers'!$C$16:$C$20</c:f>
              <c:strCache>
                <c:ptCount val="5"/>
                <c:pt idx="0">
                  <c:v>FY 2012</c:v>
                </c:pt>
                <c:pt idx="1">
                  <c:v>FY 2013</c:v>
                </c:pt>
                <c:pt idx="2">
                  <c:v>FY 2014</c:v>
                </c:pt>
                <c:pt idx="3">
                  <c:v>FY 2015</c:v>
                </c:pt>
                <c:pt idx="4">
                  <c:v>FY 2016</c:v>
                </c:pt>
              </c:strCache>
            </c:strRef>
          </c:cat>
          <c:val>
            <c:numRef>
              <c:f>'Passenger numbers'!$E$16:$E$20</c:f>
              <c:numCache>
                <c:formatCode>_-* #,##0.000_-;\-* #,##0.000_-;_-* "-"_-;_-@_-</c:formatCode>
                <c:ptCount val="5"/>
                <c:pt idx="0">
                  <c:v>1.7999999999999999E-2</c:v>
                </c:pt>
                <c:pt idx="1">
                  <c:v>0.35499999999999998</c:v>
                </c:pt>
                <c:pt idx="2">
                  <c:v>0.47358</c:v>
                </c:pt>
                <c:pt idx="3">
                  <c:v>0.45999999999999996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438686544"/>
        <c:axId val="438690856"/>
      </c:barChart>
      <c:catAx>
        <c:axId val="438686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8690856"/>
        <c:crosses val="autoZero"/>
        <c:auto val="1"/>
        <c:lblAlgn val="ctr"/>
        <c:lblOffset val="100"/>
        <c:noMultiLvlLbl val="0"/>
      </c:catAx>
      <c:valAx>
        <c:axId val="4386908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0.00_);\(0.00\)" sourceLinked="0"/>
        <c:majorTickMark val="out"/>
        <c:minorTickMark val="none"/>
        <c:tickLblPos val="nextTo"/>
        <c:spPr>
          <a:ln>
            <a:noFill/>
          </a:ln>
        </c:spPr>
        <c:crossAx val="4386865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2818897637795275E-2"/>
          <c:y val="0.94484532341895322"/>
          <c:w val="0.1564096675415573"/>
          <c:h val="5.3456980355013964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b="1" dirty="0"/>
              <a:t>Property Net book value</a:t>
            </a:r>
          </a:p>
        </c:rich>
      </c:tx>
      <c:layout>
        <c:manualLayout>
          <c:xMode val="edge"/>
          <c:yMode val="edge"/>
          <c:x val="0.31170473616949207"/>
          <c:y val="3.83149622211885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6641338322016417E-2"/>
          <c:y val="0.20995506960813523"/>
          <c:w val="0.79754536492582195"/>
          <c:h val="0.6138874406022913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6071335088610714"/>
                  <c:y val="-9.23337845536316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559796834341847"/>
                  <c:y val="-9.29448483359727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1800622045668009E-2"/>
                  <c:y val="-2.797043200423694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5408756370579088"/>
                  <c:y val="-9.780504844085094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'Infastructure assets'!$D$50:$D$53</c:f>
              <c:strCache>
                <c:ptCount val="4"/>
                <c:pt idx="0">
                  <c:v>Aviation properties</c:v>
                </c:pt>
                <c:pt idx="1">
                  <c:v>Investment properties</c:v>
                </c:pt>
                <c:pt idx="2">
                  <c:v>Green Energy assets</c:v>
                </c:pt>
                <c:pt idx="3">
                  <c:v>Properties sold</c:v>
                </c:pt>
              </c:strCache>
            </c:strRef>
          </c:cat>
          <c:val>
            <c:numRef>
              <c:f>'Infastructure assets'!$E$50:$E$53</c:f>
              <c:numCache>
                <c:formatCode>#,##0.00_);\(#,##0.00\)</c:formatCode>
                <c:ptCount val="4"/>
                <c:pt idx="0">
                  <c:v>160.9</c:v>
                </c:pt>
                <c:pt idx="1">
                  <c:v>105.9</c:v>
                </c:pt>
                <c:pt idx="2">
                  <c:v>14</c:v>
                </c:pt>
                <c:pt idx="3">
                  <c:v>6.2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119955502178699E-2"/>
          <c:y val="0.82694612708384507"/>
          <c:w val="0.83658663852858151"/>
          <c:h val="0.132929515298476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B31E43-EDEA-42F9-954A-F0F6BF150247}" type="doc">
      <dgm:prSet loTypeId="urn:microsoft.com/office/officeart/2005/8/layout/arrow2" loCatId="process" qsTypeId="urn:microsoft.com/office/officeart/2005/8/quickstyle/3d3" qsCatId="3D" csTypeId="urn:microsoft.com/office/officeart/2005/8/colors/accent1_2" csCatId="accent1" phldr="1"/>
      <dgm:spPr/>
    </dgm:pt>
    <dgm:pt modelId="{785EB8C8-66B5-4709-BFCF-4961CAE79948}">
      <dgm:prSet phldrT="[Text]" custT="1"/>
      <dgm:spPr/>
      <dgm:t>
        <a:bodyPr/>
        <a:lstStyle/>
        <a:p>
          <a:r>
            <a:rPr lang="en-GB" sz="1800" dirty="0" smtClean="0"/>
            <a:t>Identify opportunities</a:t>
          </a:r>
          <a:endParaRPr lang="en-GB" sz="1800" dirty="0"/>
        </a:p>
      </dgm:t>
    </dgm:pt>
    <dgm:pt modelId="{06D093B9-4D6A-49F1-8148-41DF1A6DE6BB}" type="parTrans" cxnId="{E46DF7F7-3FF4-4EF5-B218-52BC56C5B3B0}">
      <dgm:prSet/>
      <dgm:spPr/>
      <dgm:t>
        <a:bodyPr/>
        <a:lstStyle/>
        <a:p>
          <a:endParaRPr lang="en-GB"/>
        </a:p>
      </dgm:t>
    </dgm:pt>
    <dgm:pt modelId="{DA0008F9-116D-4280-834D-2C9745D88BA4}" type="sibTrans" cxnId="{E46DF7F7-3FF4-4EF5-B218-52BC56C5B3B0}">
      <dgm:prSet/>
      <dgm:spPr/>
      <dgm:t>
        <a:bodyPr/>
        <a:lstStyle/>
        <a:p>
          <a:endParaRPr lang="en-GB"/>
        </a:p>
      </dgm:t>
    </dgm:pt>
    <dgm:pt modelId="{08712393-11A3-45D1-B12A-6E0722F9FCF7}">
      <dgm:prSet phldrT="[Text]" custT="1"/>
      <dgm:spPr/>
      <dgm:t>
        <a:bodyPr/>
        <a:lstStyle/>
        <a:p>
          <a:r>
            <a:rPr lang="en-GB" sz="1800" dirty="0" smtClean="0"/>
            <a:t>Realise value for shareholders</a:t>
          </a:r>
          <a:endParaRPr lang="en-GB" sz="1800" dirty="0"/>
        </a:p>
      </dgm:t>
    </dgm:pt>
    <dgm:pt modelId="{A406EB47-1CA7-40E2-B690-F828C5D01BBE}" type="parTrans" cxnId="{56ED6B93-6735-48D3-AFF4-6D5F31BAF097}">
      <dgm:prSet/>
      <dgm:spPr/>
      <dgm:t>
        <a:bodyPr/>
        <a:lstStyle/>
        <a:p>
          <a:endParaRPr lang="en-GB"/>
        </a:p>
      </dgm:t>
    </dgm:pt>
    <dgm:pt modelId="{B7C7992D-D6E3-4BE8-80E6-6FF7A7F1BA57}" type="sibTrans" cxnId="{56ED6B93-6735-48D3-AFF4-6D5F31BAF097}">
      <dgm:prSet/>
      <dgm:spPr/>
      <dgm:t>
        <a:bodyPr/>
        <a:lstStyle/>
        <a:p>
          <a:endParaRPr lang="en-GB"/>
        </a:p>
      </dgm:t>
    </dgm:pt>
    <dgm:pt modelId="{C5003664-B1A9-4C91-BC95-EF5ED765F796}">
      <dgm:prSet phldrT="[Text]" custT="1"/>
      <dgm:spPr/>
      <dgm:t>
        <a:bodyPr/>
        <a:lstStyle/>
        <a:p>
          <a:r>
            <a:rPr lang="en-GB" sz="1800" dirty="0" smtClean="0"/>
            <a:t>Grow businesses to create value</a:t>
          </a:r>
          <a:endParaRPr lang="en-GB" sz="1800" dirty="0"/>
        </a:p>
      </dgm:t>
    </dgm:pt>
    <dgm:pt modelId="{BE9946D4-63EE-4ABF-9734-3DAC1D8419D6}" type="sibTrans" cxnId="{493A827E-2036-4607-A77B-F04948F9F057}">
      <dgm:prSet/>
      <dgm:spPr/>
      <dgm:t>
        <a:bodyPr/>
        <a:lstStyle/>
        <a:p>
          <a:endParaRPr lang="en-GB"/>
        </a:p>
      </dgm:t>
    </dgm:pt>
    <dgm:pt modelId="{436FE145-FA4C-4657-B157-04AD4EBC1904}" type="parTrans" cxnId="{493A827E-2036-4607-A77B-F04948F9F057}">
      <dgm:prSet/>
      <dgm:spPr/>
      <dgm:t>
        <a:bodyPr/>
        <a:lstStyle/>
        <a:p>
          <a:endParaRPr lang="en-GB"/>
        </a:p>
      </dgm:t>
    </dgm:pt>
    <dgm:pt modelId="{06083BE9-F127-4A80-BCDD-448876B0BDF3}" type="pres">
      <dgm:prSet presAssocID="{E7B31E43-EDEA-42F9-954A-F0F6BF150247}" presName="arrowDiagram" presStyleCnt="0">
        <dgm:presLayoutVars>
          <dgm:chMax val="5"/>
          <dgm:dir/>
          <dgm:resizeHandles val="exact"/>
        </dgm:presLayoutVars>
      </dgm:prSet>
      <dgm:spPr/>
    </dgm:pt>
    <dgm:pt modelId="{DC10C136-F304-41B2-A73F-92D4F9E2865C}" type="pres">
      <dgm:prSet presAssocID="{E7B31E43-EDEA-42F9-954A-F0F6BF150247}" presName="arrow" presStyleLbl="bgShp" presStyleIdx="0" presStyleCnt="1"/>
      <dgm:spPr/>
    </dgm:pt>
    <dgm:pt modelId="{6B6F2460-3151-4F43-9F2E-CAF8D4673240}" type="pres">
      <dgm:prSet presAssocID="{E7B31E43-EDEA-42F9-954A-F0F6BF150247}" presName="arrowDiagram3" presStyleCnt="0"/>
      <dgm:spPr/>
    </dgm:pt>
    <dgm:pt modelId="{01EDBC14-04D4-4B90-BAD5-0A9E87843611}" type="pres">
      <dgm:prSet presAssocID="{785EB8C8-66B5-4709-BFCF-4961CAE79948}" presName="bullet3a" presStyleLbl="node1" presStyleIdx="0" presStyleCnt="3"/>
      <dgm:spPr>
        <a:solidFill>
          <a:srgbClr val="00B050"/>
        </a:solidFill>
      </dgm:spPr>
    </dgm:pt>
    <dgm:pt modelId="{0371A96A-5422-4C5C-82B1-744766B7D09F}" type="pres">
      <dgm:prSet presAssocID="{785EB8C8-66B5-4709-BFCF-4961CAE79948}" presName="textBox3a" presStyleLbl="revTx" presStyleIdx="0" presStyleCnt="3" custScaleX="89849" custScaleY="56244" custLinFactNeighborX="-8494" custLinFactNeighborY="-72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6E36951-23E4-43DB-AF43-34F9F8B83C72}" type="pres">
      <dgm:prSet presAssocID="{C5003664-B1A9-4C91-BC95-EF5ED765F796}" presName="bullet3b" presStyleLbl="node1" presStyleIdx="1" presStyleCnt="3"/>
      <dgm:spPr>
        <a:solidFill>
          <a:srgbClr val="FFC000"/>
        </a:solidFill>
      </dgm:spPr>
    </dgm:pt>
    <dgm:pt modelId="{6EE61F8E-B2E7-4E48-813E-2F05D429BB0D}" type="pres">
      <dgm:prSet presAssocID="{C5003664-B1A9-4C91-BC95-EF5ED765F796}" presName="textBox3b" presStyleLbl="revTx" presStyleIdx="1" presStyleCnt="3" custScaleX="102472" custScaleY="18641" custLinFactNeighborX="-9843" custLinFactNeighborY="-223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5C715E2-4D3B-45C2-B775-98FA282CA9A4}" type="pres">
      <dgm:prSet presAssocID="{08712393-11A3-45D1-B12A-6E0722F9FCF7}" presName="bullet3c" presStyleLbl="node1" presStyleIdx="2" presStyleCnt="3"/>
      <dgm:spPr>
        <a:solidFill>
          <a:srgbClr val="00B050"/>
        </a:solidFill>
      </dgm:spPr>
      <dgm:t>
        <a:bodyPr/>
        <a:lstStyle/>
        <a:p>
          <a:endParaRPr lang="en-GB"/>
        </a:p>
      </dgm:t>
    </dgm:pt>
    <dgm:pt modelId="{924EF307-E62C-48E6-B1F3-9F7C32838EF8}" type="pres">
      <dgm:prSet presAssocID="{08712393-11A3-45D1-B12A-6E0722F9FCF7}" presName="textBox3c" presStyleLbl="revTx" presStyleIdx="2" presStyleCnt="3" custScaleX="99584" custScaleY="3877" custLinFactNeighborX="-23793" custLinFactNeighborY="-2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09CDA34-991A-413F-AF66-2A3D1C196457}" type="presOf" srcId="{E7B31E43-EDEA-42F9-954A-F0F6BF150247}" destId="{06083BE9-F127-4A80-BCDD-448876B0BDF3}" srcOrd="0" destOrd="0" presId="urn:microsoft.com/office/officeart/2005/8/layout/arrow2"/>
    <dgm:cxn modelId="{D134B6BC-1666-46C3-95E1-A504C66EBBD2}" type="presOf" srcId="{08712393-11A3-45D1-B12A-6E0722F9FCF7}" destId="{924EF307-E62C-48E6-B1F3-9F7C32838EF8}" srcOrd="0" destOrd="0" presId="urn:microsoft.com/office/officeart/2005/8/layout/arrow2"/>
    <dgm:cxn modelId="{E46DF7F7-3FF4-4EF5-B218-52BC56C5B3B0}" srcId="{E7B31E43-EDEA-42F9-954A-F0F6BF150247}" destId="{785EB8C8-66B5-4709-BFCF-4961CAE79948}" srcOrd="0" destOrd="0" parTransId="{06D093B9-4D6A-49F1-8148-41DF1A6DE6BB}" sibTransId="{DA0008F9-116D-4280-834D-2C9745D88BA4}"/>
    <dgm:cxn modelId="{56ED6B93-6735-48D3-AFF4-6D5F31BAF097}" srcId="{E7B31E43-EDEA-42F9-954A-F0F6BF150247}" destId="{08712393-11A3-45D1-B12A-6E0722F9FCF7}" srcOrd="2" destOrd="0" parTransId="{A406EB47-1CA7-40E2-B690-F828C5D01BBE}" sibTransId="{B7C7992D-D6E3-4BE8-80E6-6FF7A7F1BA57}"/>
    <dgm:cxn modelId="{493A827E-2036-4607-A77B-F04948F9F057}" srcId="{E7B31E43-EDEA-42F9-954A-F0F6BF150247}" destId="{C5003664-B1A9-4C91-BC95-EF5ED765F796}" srcOrd="1" destOrd="0" parTransId="{436FE145-FA4C-4657-B157-04AD4EBC1904}" sibTransId="{BE9946D4-63EE-4ABF-9734-3DAC1D8419D6}"/>
    <dgm:cxn modelId="{660B371C-77CB-45DD-8C27-4F4D51C0FB6E}" type="presOf" srcId="{785EB8C8-66B5-4709-BFCF-4961CAE79948}" destId="{0371A96A-5422-4C5C-82B1-744766B7D09F}" srcOrd="0" destOrd="0" presId="urn:microsoft.com/office/officeart/2005/8/layout/arrow2"/>
    <dgm:cxn modelId="{BA45D9A2-1F3B-4E2E-9860-6521288B0E91}" type="presOf" srcId="{C5003664-B1A9-4C91-BC95-EF5ED765F796}" destId="{6EE61F8E-B2E7-4E48-813E-2F05D429BB0D}" srcOrd="0" destOrd="0" presId="urn:microsoft.com/office/officeart/2005/8/layout/arrow2"/>
    <dgm:cxn modelId="{7E285B1A-7009-4846-B29F-32130642AA39}" type="presParOf" srcId="{06083BE9-F127-4A80-BCDD-448876B0BDF3}" destId="{DC10C136-F304-41B2-A73F-92D4F9E2865C}" srcOrd="0" destOrd="0" presId="urn:microsoft.com/office/officeart/2005/8/layout/arrow2"/>
    <dgm:cxn modelId="{31C3C6DE-0CF4-447B-9B2E-78D36BEA55A8}" type="presParOf" srcId="{06083BE9-F127-4A80-BCDD-448876B0BDF3}" destId="{6B6F2460-3151-4F43-9F2E-CAF8D4673240}" srcOrd="1" destOrd="0" presId="urn:microsoft.com/office/officeart/2005/8/layout/arrow2"/>
    <dgm:cxn modelId="{7A9A957D-A569-4B6F-A2C9-6A05535A4C0F}" type="presParOf" srcId="{6B6F2460-3151-4F43-9F2E-CAF8D4673240}" destId="{01EDBC14-04D4-4B90-BAD5-0A9E87843611}" srcOrd="0" destOrd="0" presId="urn:microsoft.com/office/officeart/2005/8/layout/arrow2"/>
    <dgm:cxn modelId="{B20BE07A-2697-436F-AC38-1DA858E2E57D}" type="presParOf" srcId="{6B6F2460-3151-4F43-9F2E-CAF8D4673240}" destId="{0371A96A-5422-4C5C-82B1-744766B7D09F}" srcOrd="1" destOrd="0" presId="urn:microsoft.com/office/officeart/2005/8/layout/arrow2"/>
    <dgm:cxn modelId="{E6F76446-89BB-4526-B155-C62DE4C5F749}" type="presParOf" srcId="{6B6F2460-3151-4F43-9F2E-CAF8D4673240}" destId="{06E36951-23E4-43DB-AF43-34F9F8B83C72}" srcOrd="2" destOrd="0" presId="urn:microsoft.com/office/officeart/2005/8/layout/arrow2"/>
    <dgm:cxn modelId="{A8661F99-AA02-48C5-8241-ACB463086E4D}" type="presParOf" srcId="{6B6F2460-3151-4F43-9F2E-CAF8D4673240}" destId="{6EE61F8E-B2E7-4E48-813E-2F05D429BB0D}" srcOrd="3" destOrd="0" presId="urn:microsoft.com/office/officeart/2005/8/layout/arrow2"/>
    <dgm:cxn modelId="{92789033-0675-4AB0-99F3-7CF389D9E837}" type="presParOf" srcId="{6B6F2460-3151-4F43-9F2E-CAF8D4673240}" destId="{15C715E2-4D3B-45C2-B775-98FA282CA9A4}" srcOrd="4" destOrd="0" presId="urn:microsoft.com/office/officeart/2005/8/layout/arrow2"/>
    <dgm:cxn modelId="{71D4736C-84E5-4E8E-9F31-D3C37B7D949B}" type="presParOf" srcId="{6B6F2460-3151-4F43-9F2E-CAF8D4673240}" destId="{924EF307-E62C-48E6-B1F3-9F7C32838EF8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0C136-F304-41B2-A73F-92D4F9E2865C}">
      <dsp:nvSpPr>
        <dsp:cNvPr id="0" name=""/>
        <dsp:cNvSpPr/>
      </dsp:nvSpPr>
      <dsp:spPr>
        <a:xfrm>
          <a:off x="0" y="39644"/>
          <a:ext cx="7504670" cy="469041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DBC14-04D4-4B90-BAD5-0A9E87843611}">
      <dsp:nvSpPr>
        <dsp:cNvPr id="0" name=""/>
        <dsp:cNvSpPr/>
      </dsp:nvSpPr>
      <dsp:spPr>
        <a:xfrm>
          <a:off x="953093" y="3276971"/>
          <a:ext cx="195121" cy="195121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71A96A-5422-4C5C-82B1-744766B7D09F}">
      <dsp:nvSpPr>
        <dsp:cNvPr id="0" name=""/>
        <dsp:cNvSpPr/>
      </dsp:nvSpPr>
      <dsp:spPr>
        <a:xfrm>
          <a:off x="990878" y="3661308"/>
          <a:ext cx="1571088" cy="76240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391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Identify opportunities</a:t>
          </a:r>
          <a:endParaRPr lang="en-GB" sz="1800" kern="1200" dirty="0"/>
        </a:p>
      </dsp:txBody>
      <dsp:txXfrm>
        <a:off x="990878" y="3661308"/>
        <a:ext cx="1571088" cy="762404"/>
      </dsp:txXfrm>
    </dsp:sp>
    <dsp:sp modelId="{06E36951-23E4-43DB-AF43-34F9F8B83C72}">
      <dsp:nvSpPr>
        <dsp:cNvPr id="0" name=""/>
        <dsp:cNvSpPr/>
      </dsp:nvSpPr>
      <dsp:spPr>
        <a:xfrm>
          <a:off x="2675414" y="2002115"/>
          <a:ext cx="352719" cy="352719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E61F8E-B2E7-4E48-813E-2F05D429BB0D}">
      <dsp:nvSpPr>
        <dsp:cNvPr id="0" name=""/>
        <dsp:cNvSpPr/>
      </dsp:nvSpPr>
      <dsp:spPr>
        <a:xfrm>
          <a:off x="2652228" y="2646500"/>
          <a:ext cx="1845644" cy="47564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99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Grow businesses to create value</a:t>
          </a:r>
          <a:endParaRPr lang="en-GB" sz="1800" kern="1200" dirty="0"/>
        </a:p>
      </dsp:txBody>
      <dsp:txXfrm>
        <a:off x="2652228" y="2646500"/>
        <a:ext cx="1845644" cy="475641"/>
      </dsp:txXfrm>
    </dsp:sp>
    <dsp:sp modelId="{15C715E2-4D3B-45C2-B775-98FA282CA9A4}">
      <dsp:nvSpPr>
        <dsp:cNvPr id="0" name=""/>
        <dsp:cNvSpPr/>
      </dsp:nvSpPr>
      <dsp:spPr>
        <a:xfrm>
          <a:off x="4746703" y="1226320"/>
          <a:ext cx="487803" cy="487803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4EF307-E62C-48E6-B1F3-9F7C32838EF8}">
      <dsp:nvSpPr>
        <dsp:cNvPr id="0" name=""/>
        <dsp:cNvSpPr/>
      </dsp:nvSpPr>
      <dsp:spPr>
        <a:xfrm>
          <a:off x="4565811" y="2062290"/>
          <a:ext cx="1793628" cy="12638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477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Realise value for shareholders</a:t>
          </a:r>
          <a:endParaRPr lang="en-GB" sz="1800" kern="1200" dirty="0"/>
        </a:p>
      </dsp:txBody>
      <dsp:txXfrm>
        <a:off x="4565811" y="2062290"/>
        <a:ext cx="1793628" cy="126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0.81429</cdr:x>
      <cdr:y>0.85021</cdr:y>
    </cdr:from>
    <cdr:to>
      <cdr:x>0.97218</cdr:x>
      <cdr:y>0.96436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21145" y="1892687"/>
          <a:ext cx="624580" cy="254114"/>
        </a:xfrm>
        <a:prstGeom xmlns:a="http://schemas.openxmlformats.org/drawingml/2006/main" prst="rect">
          <a:avLst/>
        </a:prstGeom>
        <a:solidFill xmlns:a="http://schemas.openxmlformats.org/drawingml/2006/main">
          <a:srgbClr val="60727B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b="1" dirty="0" smtClean="0">
              <a:solidFill>
                <a:schemeClr val="bg1"/>
              </a:solidFill>
            </a:rPr>
            <a:t>£8.7m</a:t>
          </a:r>
          <a:endParaRPr lang="en-GB" sz="11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0.8184</cdr:x>
      <cdr:y>0.86255</cdr:y>
    </cdr:from>
    <cdr:to>
      <cdr:x>0.99764</cdr:x>
      <cdr:y>0.99141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58530" y="1654295"/>
          <a:ext cx="626076" cy="247135"/>
        </a:xfrm>
        <a:prstGeom xmlns:a="http://schemas.openxmlformats.org/drawingml/2006/main" prst="rect">
          <a:avLst/>
        </a:prstGeom>
        <a:solidFill xmlns:a="http://schemas.openxmlformats.org/drawingml/2006/main">
          <a:srgbClr val="60727B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b="1" dirty="0" smtClean="0">
              <a:solidFill>
                <a:schemeClr val="bg1"/>
              </a:solidFill>
            </a:rPr>
            <a:t>£57.6m</a:t>
          </a:r>
          <a:endParaRPr lang="en-GB" sz="1100" b="1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0.81574</cdr:x>
      <cdr:y>0.86905</cdr:y>
    </cdr:from>
    <cdr:to>
      <cdr:x>0.9767</cdr:x>
      <cdr:y>0.98809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72876" y="1804085"/>
          <a:ext cx="626076" cy="247135"/>
        </a:xfrm>
        <a:prstGeom xmlns:a="http://schemas.openxmlformats.org/drawingml/2006/main" prst="rect">
          <a:avLst/>
        </a:prstGeom>
        <a:solidFill xmlns:a="http://schemas.openxmlformats.org/drawingml/2006/main">
          <a:srgbClr val="60727B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b="1" dirty="0" smtClean="0">
              <a:solidFill>
                <a:schemeClr val="bg1"/>
              </a:solidFill>
            </a:rPr>
            <a:t>£57.6m</a:t>
          </a:r>
          <a:endParaRPr lang="en-GB" sz="1100" b="1" dirty="0">
            <a:solidFill>
              <a:schemeClr val="bg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0.81434</cdr:x>
      <cdr:y>0.80997</cdr:y>
    </cdr:from>
    <cdr:to>
      <cdr:x>0.965</cdr:x>
      <cdr:y>0.92392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5201" y="1791159"/>
          <a:ext cx="628139" cy="251989"/>
        </a:xfrm>
        <a:prstGeom xmlns:a="http://schemas.openxmlformats.org/drawingml/2006/main" prst="rect">
          <a:avLst/>
        </a:prstGeom>
        <a:solidFill xmlns:a="http://schemas.openxmlformats.org/drawingml/2006/main">
          <a:srgbClr val="60727B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b="1" dirty="0" smtClean="0">
              <a:solidFill>
                <a:schemeClr val="bg1"/>
              </a:solidFill>
            </a:rPr>
            <a:t>£</a:t>
          </a:r>
          <a:r>
            <a:rPr lang="en-GB" b="1" dirty="0" smtClean="0">
              <a:solidFill>
                <a:schemeClr val="bg1"/>
              </a:solidFill>
            </a:rPr>
            <a:t>9.0</a:t>
          </a:r>
          <a:r>
            <a:rPr lang="en-GB" sz="1100" b="1" dirty="0" smtClean="0">
              <a:solidFill>
                <a:schemeClr val="bg1"/>
              </a:solidFill>
            </a:rPr>
            <a:t>m</a:t>
          </a:r>
          <a:endParaRPr lang="en-GB" sz="11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0.28042</cdr:x>
      <cdr:y>0</cdr:y>
    </cdr:from>
    <cdr:to>
      <cdr:x>0.69274</cdr:x>
      <cdr:y>0.12534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65319" y="0"/>
          <a:ext cx="1713470" cy="2718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0.27447</cdr:x>
      <cdr:y>0</cdr:y>
    </cdr:from>
    <cdr:to>
      <cdr:x>0.71851</cdr:x>
      <cdr:y>0.14433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140605" y="0"/>
          <a:ext cx="1845276" cy="3130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0.23879</cdr:x>
      <cdr:y>0</cdr:y>
    </cdr:from>
    <cdr:to>
      <cdr:x>0.73239</cdr:x>
      <cdr:y>0.11395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992324" y="0"/>
          <a:ext cx="2051222" cy="2471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>
            <a:defRPr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r>
            <a:rPr lang="en-GB" sz="1400" b="1" kern="1200" dirty="0">
              <a:solidFill>
                <a:prstClr val="black">
                  <a:lumMod val="65000"/>
                  <a:lumOff val="35000"/>
                </a:prstClr>
              </a:solidFill>
            </a:rPr>
            <a:t>EBITDA 31 Aug 2015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0.91674</cdr:x>
      <cdr:y>0.13935</cdr:y>
    </cdr:from>
    <cdr:to>
      <cdr:x>0.96882</cdr:x>
      <cdr:y>0.21607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46280" y="418950"/>
          <a:ext cx="502508" cy="2306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800" b="1" dirty="0" smtClean="0">
              <a:solidFill>
                <a:schemeClr val="tx1"/>
              </a:solidFill>
            </a:rPr>
            <a:t>Virgin</a:t>
          </a:r>
          <a:endParaRPr lang="en-GB" sz="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0.91674</cdr:x>
      <cdr:y>0.32852</cdr:y>
    </cdr:from>
    <cdr:to>
      <cdr:x>0.96882</cdr:x>
      <cdr:y>0.40524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846280" y="987698"/>
          <a:ext cx="502508" cy="2306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800" b="1" dirty="0" smtClean="0">
              <a:solidFill>
                <a:schemeClr val="tx1"/>
              </a:solidFill>
            </a:rPr>
            <a:t>RCF</a:t>
          </a:r>
          <a:endParaRPr lang="en-GB" sz="800" b="1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3E038-8BDD-DA44-99C4-08DB7929B63F}" type="datetime1">
              <a:rPr lang="en-GB" smtClean="0"/>
              <a:t>22/10/2015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CBA93-B6B3-E545-B4E9-D13F52688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9147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C43EC-4833-D143-AD54-55DDBEF0BA4F}" type="datetime1">
              <a:rPr lang="en-GB" smtClean="0"/>
              <a:t>22/10/2015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7B4B8-595A-1842-8BEE-B4520B79D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9973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7B4B8-595A-1842-8BEE-B4520B79D40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209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7B4B8-595A-1842-8BEE-B4520B79D40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20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0"/>
            <a:ext cx="9906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 userDrawn="1"/>
        </p:nvSpPr>
        <p:spPr>
          <a:xfrm>
            <a:off x="7110484" y="116632"/>
            <a:ext cx="2647665" cy="944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Title Pages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7" t="26015" b="43881"/>
          <a:stretch/>
        </p:blipFill>
        <p:spPr>
          <a:xfrm>
            <a:off x="5297608" y="2016095"/>
            <a:ext cx="4378653" cy="2064581"/>
          </a:xfrm>
          <a:prstGeom prst="rect">
            <a:avLst/>
          </a:prstGeom>
        </p:spPr>
      </p:pic>
      <p:pic>
        <p:nvPicPr>
          <p:cNvPr id="8" name="Picture 7" descr="Title Pages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95" b="-7363"/>
          <a:stretch/>
        </p:blipFill>
        <p:spPr>
          <a:xfrm>
            <a:off x="-15552" y="-1"/>
            <a:ext cx="5432949" cy="7362935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7336218" y="5471918"/>
            <a:ext cx="2000841" cy="1109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778080" y="3960991"/>
            <a:ext cx="7488832" cy="652535"/>
          </a:xfrm>
          <a:prstGeom prst="rect">
            <a:avLst/>
          </a:prstGeom>
        </p:spPr>
        <p:txBody>
          <a:bodyPr anchor="b"/>
          <a:lstStyle>
            <a:lvl1pPr algn="r">
              <a:defRPr b="0" i="0" spc="-40">
                <a:solidFill>
                  <a:schemeClr val="accent1"/>
                </a:solidFill>
                <a:latin typeface="Helvetica Neue Light"/>
                <a:cs typeface="Helvetica Neue Light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746916" y="4607294"/>
            <a:ext cx="7519996" cy="4642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600" b="0" i="0" spc="-40">
                <a:solidFill>
                  <a:srgbClr val="60727B"/>
                </a:solidFill>
                <a:latin typeface="Helvetica Neue Light"/>
                <a:cs typeface="Helvetica Neue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855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48788" y="6169818"/>
            <a:ext cx="390951" cy="23704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Helvetica Neue Light"/>
              </a:defRPr>
            </a:lvl1pPr>
          </a:lstStyle>
          <a:p>
            <a:fld id="{319817A3-0A95-49D1-811A-A4610F79C19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779327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lvl1pPr>
              <a:defRPr baseline="0"/>
            </a:lvl1pPr>
            <a:lvl3pPr>
              <a:defRPr/>
            </a:lvl3pPr>
            <a:lvl4pPr marL="825750" indent="-285750">
              <a:buFont typeface="Calibri Light" panose="020F0302020204030204" pitchFamily="34" charset="0"/>
              <a:buChar char="-"/>
              <a:defRPr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48788" y="6169818"/>
            <a:ext cx="390951" cy="23704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Helvetica Neue Light"/>
              </a:defRPr>
            </a:lvl1pPr>
          </a:lstStyle>
          <a:p>
            <a:fld id="{319817A3-0A95-49D1-811A-A4610F79C19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2819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48788" y="6169818"/>
            <a:ext cx="390951" cy="23704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Helvetica Neue Light"/>
              </a:defRPr>
            </a:lvl1pPr>
          </a:lstStyle>
          <a:p>
            <a:fld id="{319817A3-0A95-49D1-811A-A4610F79C19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74479" y="1598847"/>
            <a:ext cx="3980648" cy="4502194"/>
          </a:xfrm>
        </p:spPr>
        <p:txBody>
          <a:bodyPr/>
          <a:lstStyle>
            <a:lvl1pPr>
              <a:defRPr sz="2200"/>
            </a:lvl1pPr>
            <a:lvl2pPr>
              <a:defRPr sz="1600"/>
            </a:lvl2pPr>
            <a:lvl5pPr>
              <a:defRPr sz="1600"/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2"/>
          </p:nvPr>
        </p:nvSpPr>
        <p:spPr>
          <a:xfrm>
            <a:off x="5288278" y="1603823"/>
            <a:ext cx="3980648" cy="4502194"/>
          </a:xfrm>
        </p:spPr>
        <p:txBody>
          <a:bodyPr/>
          <a:lstStyle>
            <a:lvl1pPr>
              <a:defRPr sz="2200"/>
            </a:lvl1pPr>
            <a:lvl2pPr>
              <a:defRPr sz="1600"/>
            </a:lvl2pPr>
            <a:lvl5pPr>
              <a:defRPr sz="1600"/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553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 userDrawn="1"/>
        </p:nvSpPr>
        <p:spPr>
          <a:xfrm>
            <a:off x="5195888" y="1876424"/>
            <a:ext cx="4171950" cy="4329113"/>
          </a:xfrm>
          <a:prstGeom prst="roundRect">
            <a:avLst>
              <a:gd name="adj" fmla="val 216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5195888" y="1409700"/>
            <a:ext cx="4171950" cy="3937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871538" y="1876424"/>
            <a:ext cx="4171950" cy="4329113"/>
          </a:xfrm>
          <a:prstGeom prst="roundRect">
            <a:avLst>
              <a:gd name="adj" fmla="val 216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855067" y="1407477"/>
            <a:ext cx="4171950" cy="3937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7911" y="1943100"/>
            <a:ext cx="3960608" cy="4183068"/>
          </a:xfrm>
          <a:prstGeom prst="rect">
            <a:avLst/>
          </a:prstGeom>
        </p:spPr>
        <p:txBody>
          <a:bodyPr/>
          <a:lstStyle>
            <a:lvl1pPr>
              <a:defRPr sz="1800" b="0" i="0" spc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1400" b="0" i="0" spc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400" b="0" i="0" spc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 b="0" i="0" spc="-40">
                <a:solidFill>
                  <a:schemeClr val="accent1"/>
                </a:solidFill>
                <a:latin typeface="Helvetica Neue Light"/>
                <a:cs typeface="Helvetica Neue Light"/>
              </a:defRPr>
            </a:lvl4pPr>
            <a:lvl5pPr>
              <a:defRPr sz="1200" b="0" i="0" spc="-40">
                <a:solidFill>
                  <a:schemeClr val="accent1"/>
                </a:solidFill>
                <a:latin typeface="Helvetica Neue Light"/>
                <a:cs typeface="Helvetica Neue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7311" y="1943100"/>
            <a:ext cx="3960608" cy="4183068"/>
          </a:xfrm>
          <a:prstGeom prst="rect">
            <a:avLst/>
          </a:prstGeom>
        </p:spPr>
        <p:txBody>
          <a:bodyPr/>
          <a:lstStyle>
            <a:lvl1pPr>
              <a:defRPr sz="1600" b="0" i="0" spc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1400" b="0" i="0" spc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400" b="0" i="0" spc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 b="0" i="0" spc="-40">
                <a:solidFill>
                  <a:schemeClr val="accent1"/>
                </a:solidFill>
                <a:latin typeface="Helvetica Neue Light"/>
                <a:cs typeface="Helvetica Neue Light"/>
              </a:defRPr>
            </a:lvl4pPr>
            <a:lvl5pPr>
              <a:defRPr sz="1200" b="0" i="0" spc="-40">
                <a:solidFill>
                  <a:schemeClr val="accent1"/>
                </a:solidFill>
                <a:latin typeface="Helvetica Neue Light"/>
                <a:cs typeface="Helvetica Neue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0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48788" y="6169818"/>
            <a:ext cx="390951" cy="23704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Helvetica Neue Light"/>
              </a:defRPr>
            </a:lvl1pPr>
          </a:lstStyle>
          <a:p>
            <a:fld id="{319817A3-0A95-49D1-811A-A4610F79C19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985471" y="1427799"/>
            <a:ext cx="3978369" cy="358775"/>
          </a:xfrm>
        </p:spPr>
        <p:txBody>
          <a:bodyPr/>
          <a:lstStyle>
            <a:lvl1pPr marL="0" indent="0">
              <a:buNone/>
              <a:defRPr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5292772" y="1425574"/>
            <a:ext cx="3970291" cy="358776"/>
          </a:xfrm>
        </p:spPr>
        <p:txBody>
          <a:bodyPr/>
          <a:lstStyle>
            <a:lvl1pPr marL="0" indent="0">
              <a:buNone/>
              <a:defRPr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658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48788" y="6169818"/>
            <a:ext cx="390951" cy="23704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Helvetica Neue Light"/>
              </a:defRPr>
            </a:lvl1pPr>
          </a:lstStyle>
          <a:p>
            <a:fld id="{319817A3-0A95-49D1-811A-A4610F79C19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979394" y="1425575"/>
            <a:ext cx="3978369" cy="358775"/>
          </a:xfrm>
        </p:spPr>
        <p:txBody>
          <a:bodyPr/>
          <a:lstStyle>
            <a:lvl1pPr marL="0" indent="0">
              <a:buNone/>
              <a:defRPr sz="2200" b="0" i="0">
                <a:latin typeface="Helvetica Neue Light"/>
                <a:cs typeface="Helvetica Neue Light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5292772" y="1425574"/>
            <a:ext cx="3970291" cy="358776"/>
          </a:xfrm>
        </p:spPr>
        <p:txBody>
          <a:bodyPr/>
          <a:lstStyle>
            <a:lvl1pPr marL="0" indent="0">
              <a:buNone/>
              <a:defRPr sz="2200" b="0" i="0">
                <a:latin typeface="Helvetica Neue Light"/>
                <a:cs typeface="Helvetica Neue Light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8"/>
          </p:nvPr>
        </p:nvSpPr>
        <p:spPr>
          <a:xfrm>
            <a:off x="974725" y="1939178"/>
            <a:ext cx="3990975" cy="4183810"/>
          </a:xfrm>
        </p:spPr>
        <p:txBody>
          <a:bodyPr/>
          <a:lstStyle>
            <a:lvl2pPr>
              <a:defRPr sz="1600"/>
            </a:lvl2pPr>
          </a:lstStyle>
          <a:p>
            <a:pPr lvl="1"/>
            <a:r>
              <a:rPr lang="en-GB" dirty="0" smtClean="0"/>
              <a:t>Click to edit Master text styles</a:t>
            </a:r>
          </a:p>
          <a:p>
            <a:pPr lvl="2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9"/>
          </p:nvPr>
        </p:nvSpPr>
        <p:spPr>
          <a:xfrm>
            <a:off x="5299864" y="1944157"/>
            <a:ext cx="3964068" cy="4183810"/>
          </a:xfrm>
        </p:spPr>
        <p:txBody>
          <a:bodyPr/>
          <a:lstStyle>
            <a:lvl2pPr>
              <a:defRPr sz="1600"/>
            </a:lvl2pPr>
          </a:lstStyle>
          <a:p>
            <a:pPr lvl="1"/>
            <a:r>
              <a:rPr lang="en-GB" dirty="0" smtClean="0"/>
              <a:t>Click to edit Master text styles</a:t>
            </a:r>
          </a:p>
          <a:p>
            <a:pPr lvl="2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01061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914855" cy="6885384"/>
          </a:xfrm>
          <a:prstGeom prst="rect">
            <a:avLst/>
          </a:prstGeom>
          <a:solidFill>
            <a:schemeClr val="accent1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495300" y="1600200"/>
            <a:ext cx="8921750" cy="44211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19817A3-0A95-49D1-811A-A4610F79C19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3" name="Picture 2" descr="Stobart Group 2 Lines[1]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762" y="650028"/>
            <a:ext cx="1983734" cy="622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4819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 Page 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91074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292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3" descr="Back Page 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43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oup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4241676" cy="295712"/>
          </a:xfrm>
          <a:prstGeom prst="rect">
            <a:avLst/>
          </a:prstGeom>
        </p:spPr>
        <p:txBody>
          <a:bodyPr/>
          <a:lstStyle/>
          <a:p>
            <a:r>
              <a:rPr lang="en-US" i="1" dirty="0" smtClean="0">
                <a:solidFill>
                  <a:srgbClr val="AAB8C4"/>
                </a:solidFill>
                <a:cs typeface="Helvetica Neue Light"/>
              </a:rPr>
              <a:t>Results for the six months ended 31 August 2014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98800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352697" y="380181"/>
            <a:ext cx="7014753" cy="76925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85837" y="1359695"/>
            <a:ext cx="8288337" cy="4589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US" dirty="0" smtClean="0"/>
              <a:t>Click to edit Master text styles</a:t>
            </a:r>
          </a:p>
          <a:p>
            <a:pPr lvl="2"/>
            <a:r>
              <a:rPr lang="en-GB" dirty="0" smtClean="0"/>
              <a:t>Click to edit Master text styles</a:t>
            </a:r>
          </a:p>
          <a:p>
            <a:pPr lvl="3"/>
            <a:r>
              <a:rPr lang="en-GB" dirty="0" smtClean="0"/>
              <a:t>Click to edit Master text styles</a:t>
            </a:r>
          </a:p>
          <a:p>
            <a:pPr lvl="4"/>
            <a:r>
              <a:rPr lang="en-GB" dirty="0" smtClean="0"/>
              <a:t>Click to edit Master text style</a:t>
            </a:r>
          </a:p>
          <a:p>
            <a:pPr marL="269875" marR="0" lvl="5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smtClean="0"/>
              <a:t>Click to edit Master text style</a:t>
            </a:r>
          </a:p>
          <a:p>
            <a:pPr marL="269875" marR="0" lvl="5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48788" y="6169818"/>
            <a:ext cx="390951" cy="23704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Helvetica Neue Light"/>
              </a:defRPr>
            </a:lvl1pPr>
          </a:lstStyle>
          <a:p>
            <a:fld id="{319817A3-0A95-49D1-811A-A4610F79C19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3" name="Picture 2" descr="Stobart Group 2 Lines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832" y="397532"/>
            <a:ext cx="1981200" cy="621792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91069" y="6457666"/>
            <a:ext cx="9553432" cy="0"/>
          </a:xfrm>
          <a:prstGeom prst="line">
            <a:avLst/>
          </a:prstGeom>
          <a:ln w="571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 userDrawn="1"/>
        </p:nvGrpSpPr>
        <p:grpSpPr>
          <a:xfrm>
            <a:off x="198434" y="6514873"/>
            <a:ext cx="9541305" cy="252412"/>
            <a:chOff x="192733" y="6526826"/>
            <a:chExt cx="8178279" cy="253396"/>
          </a:xfrm>
        </p:grpSpPr>
        <p:sp>
          <p:nvSpPr>
            <p:cNvPr id="12" name="Round Same Side Corner Rectangle 10"/>
            <p:cNvSpPr/>
            <p:nvPr/>
          </p:nvSpPr>
          <p:spPr>
            <a:xfrm>
              <a:off x="192733" y="6527800"/>
              <a:ext cx="1334645" cy="25242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Group Summary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Round Same Side Corner Rectangle 10"/>
            <p:cNvSpPr/>
            <p:nvPr/>
          </p:nvSpPr>
          <p:spPr>
            <a:xfrm>
              <a:off x="1553949" y="6526826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Financial Review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Round Same Side Corner Rectangle 10"/>
            <p:cNvSpPr/>
            <p:nvPr/>
          </p:nvSpPr>
          <p:spPr>
            <a:xfrm>
              <a:off x="2921846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3.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Energy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Round Same Side Corner Rectangle 10"/>
            <p:cNvSpPr/>
            <p:nvPr/>
          </p:nvSpPr>
          <p:spPr>
            <a:xfrm>
              <a:off x="4292515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4.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Aviation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Round Same Side Corner Rectangle 10"/>
            <p:cNvSpPr/>
            <p:nvPr/>
          </p:nvSpPr>
          <p:spPr>
            <a:xfrm>
              <a:off x="5661492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5. Infrastructure</a:t>
              </a:r>
            </a:p>
          </p:txBody>
        </p:sp>
        <p:sp>
          <p:nvSpPr>
            <p:cNvPr id="17" name="Round Same Side Corner Rectangle 10"/>
            <p:cNvSpPr/>
            <p:nvPr/>
          </p:nvSpPr>
          <p:spPr>
            <a:xfrm>
              <a:off x="7032322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6.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Outlook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7984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96" r:id="rId2"/>
    <p:sldLayoutId id="2147483746" r:id="rId3"/>
    <p:sldLayoutId id="2147483747" r:id="rId4"/>
    <p:sldLayoutId id="2147483797" r:id="rId5"/>
    <p:sldLayoutId id="2147483798" r:id="rId6"/>
    <p:sldLayoutId id="2147483748" r:id="rId7"/>
    <p:sldLayoutId id="2147483749" r:id="rId8"/>
    <p:sldLayoutId id="2147483799" r:id="rId9"/>
    <p:sldLayoutId id="2147483800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0" i="0" kern="1200" spc="0">
          <a:solidFill>
            <a:schemeClr val="accent1">
              <a:lumMod val="60000"/>
              <a:lumOff val="40000"/>
            </a:schemeClr>
          </a:solidFill>
          <a:latin typeface="Helvetica Neue Light"/>
          <a:ea typeface="+mj-ea"/>
          <a:cs typeface="Helvetica Neue Light"/>
        </a:defRPr>
      </a:lvl1pPr>
    </p:titleStyle>
    <p:bodyStyle>
      <a:lvl1pPr marL="0" indent="0" algn="l" defTabSz="457200" rtl="0" eaLnBrk="1" latinLnBrk="0" hangingPunct="1">
        <a:lnSpc>
          <a:spcPct val="110000"/>
        </a:lnSpc>
        <a:spcBef>
          <a:spcPts val="1200"/>
        </a:spcBef>
        <a:buFontTx/>
        <a:buNone/>
        <a:defRPr lang="en-GB" sz="2400" b="0" i="0" kern="1200" spc="0" dirty="0" smtClean="0">
          <a:solidFill>
            <a:schemeClr val="accent1"/>
          </a:solidFill>
          <a:latin typeface="Helvetica Neue Light"/>
          <a:ea typeface="+mn-ea"/>
          <a:cs typeface="Helvetica Neue Light"/>
        </a:defRPr>
      </a:lvl1pPr>
      <a:lvl2pPr marL="268288" marR="0" indent="-268288" algn="l" defTabSz="457200" rtl="0" eaLnBrk="1" fontAlgn="auto" latinLnBrk="0" hangingPunct="1">
        <a:lnSpc>
          <a:spcPct val="110000"/>
        </a:lnSpc>
        <a:spcBef>
          <a:spcPts val="1200"/>
        </a:spcBef>
        <a:spcAft>
          <a:spcPts val="0"/>
        </a:spcAft>
        <a:buClrTx/>
        <a:buSzTx/>
        <a:buFont typeface="Symbol" panose="05050102010706020507" pitchFamily="18" charset="2"/>
        <a:buChar char="&gt;"/>
        <a:tabLst/>
        <a:defRPr sz="1800" b="0" i="0" kern="1200" spc="0">
          <a:solidFill>
            <a:schemeClr val="accent1"/>
          </a:solidFill>
          <a:latin typeface="Helvetica Neue"/>
          <a:ea typeface="+mn-ea"/>
          <a:cs typeface="Helvetica Neue"/>
        </a:defRPr>
      </a:lvl2pPr>
      <a:lvl3pPr marL="540000" indent="-270000" algn="l" defTabSz="4572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lang="en-US" sz="1400" b="0" i="0" kern="1200" spc="0" dirty="0" smtClean="0">
          <a:solidFill>
            <a:schemeClr val="accent1"/>
          </a:solidFill>
          <a:latin typeface="Helvetica Neue Light"/>
          <a:ea typeface="+mn-ea"/>
          <a:cs typeface="Helvetica Neue Light"/>
        </a:defRPr>
      </a:lvl3pPr>
      <a:lvl4pPr marL="806450" marR="0" indent="-268288" algn="l" defTabSz="457200" rtl="0" eaLnBrk="1" fontAlgn="auto" latinLnBrk="0" hangingPunct="1">
        <a:lnSpc>
          <a:spcPct val="110000"/>
        </a:lnSpc>
        <a:spcBef>
          <a:spcPts val="600"/>
        </a:spcBef>
        <a:spcAft>
          <a:spcPts val="0"/>
        </a:spcAft>
        <a:buClrTx/>
        <a:buSzTx/>
        <a:buFont typeface="Calibri Light" panose="020F0302020204030204" pitchFamily="34" charset="0"/>
        <a:buChar char="▫"/>
        <a:tabLst/>
        <a:defRPr sz="1400" b="0" i="0" kern="1200">
          <a:solidFill>
            <a:schemeClr val="accent1"/>
          </a:solidFill>
          <a:latin typeface="Helvetica Neue Light"/>
          <a:ea typeface="+mn-ea"/>
          <a:cs typeface="Helvetica Neue Light"/>
        </a:defRPr>
      </a:lvl4pPr>
      <a:lvl5pPr marL="263525" marR="0" indent="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GB" sz="1800" b="1" i="0" kern="1200" dirty="0" smtClean="0">
          <a:solidFill>
            <a:schemeClr val="accent1"/>
          </a:solidFill>
          <a:latin typeface="Helvetica Neue"/>
          <a:ea typeface="+mn-ea"/>
          <a:cs typeface="Helvetica Neue"/>
        </a:defRPr>
      </a:lvl5pPr>
      <a:lvl6pPr marL="269875" indent="-4763" algn="l" defTabSz="457200" rtl="0" eaLnBrk="1" latinLnBrk="0" hangingPunct="1">
        <a:spcBef>
          <a:spcPct val="20000"/>
        </a:spcBef>
        <a:buFont typeface="Arial"/>
        <a:buNone/>
        <a:defRPr lang="en-GB" sz="1400" b="0" i="0" kern="1200" spc="0" dirty="0" smtClean="0">
          <a:solidFill>
            <a:schemeClr val="accent1"/>
          </a:solidFill>
          <a:latin typeface="Helvetica Neue Light"/>
          <a:ea typeface="+mn-ea"/>
          <a:cs typeface="Helvetica Neue Light"/>
        </a:defRPr>
      </a:lvl6pPr>
      <a:lvl7pPr marL="1092200" indent="-285750" algn="l" defTabSz="457200" rtl="0" eaLnBrk="1" latinLnBrk="0" hangingPunct="1">
        <a:spcBef>
          <a:spcPct val="20000"/>
        </a:spcBef>
        <a:buFont typeface="Calibri" panose="020F0502020204030204" pitchFamily="34" charset="0"/>
        <a:buNone/>
        <a:defRPr lang="en-GB" sz="1600" kern="1200" dirty="0" smtClean="0">
          <a:solidFill>
            <a:schemeClr val="accent1"/>
          </a:solidFill>
          <a:latin typeface="Calibri Light" panose="020F0302020204030204" pitchFamily="34" charset="0"/>
          <a:ea typeface="+mn-ea"/>
          <a:cs typeface="+mn-cs"/>
        </a:defRPr>
      </a:lvl7pPr>
      <a:lvl8pPr marL="1973263" indent="0" algn="l" defTabSz="457200" rtl="0" eaLnBrk="1" latinLnBrk="0" hangingPunct="1">
        <a:spcBef>
          <a:spcPct val="20000"/>
        </a:spcBef>
        <a:buFont typeface="Arial"/>
        <a:buNone/>
        <a:defRPr lang="en-GB" sz="1600" kern="1200" spc="0" dirty="0" smtClean="0">
          <a:solidFill>
            <a:schemeClr val="accent1"/>
          </a:solidFill>
          <a:latin typeface="Calibri Light" panose="020F0302020204030204" pitchFamily="34" charset="0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Relationship Id="rId9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Interim Results 2015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22 October 2015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0987" y="6102875"/>
            <a:ext cx="6083033" cy="49207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000" b="0" i="0" kern="1200" spc="-40">
                <a:solidFill>
                  <a:schemeClr val="accent1"/>
                </a:solidFill>
                <a:latin typeface="Helvetica Neue Light"/>
                <a:ea typeface="+mj-ea"/>
                <a:cs typeface="Helvetica Neue Light"/>
              </a:defRPr>
            </a:lvl1pPr>
          </a:lstStyle>
          <a:p>
            <a:pPr algn="l"/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Energy </a:t>
            </a:r>
            <a:r>
              <a:rPr lang="en-US" sz="18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/>
              </a:rPr>
              <a:t>●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/>
              </a:rPr>
              <a:t> Aviation </a:t>
            </a:r>
            <a:r>
              <a:rPr lang="en-US" sz="1800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/>
              </a:rPr>
              <a:t>●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/>
              </a:rPr>
              <a:t>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Infrastructure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70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GB" sz="2400" dirty="0" smtClean="0"/>
              <a:t>Contents</a:t>
            </a:r>
          </a:p>
          <a:p>
            <a:pPr marL="612900" lvl="2" indent="-342900">
              <a:buFont typeface="+mj-lt"/>
              <a:buAutoNum type="arabicPeriod"/>
            </a:pPr>
            <a:r>
              <a:rPr lang="en-GB" sz="1800" dirty="0" smtClean="0"/>
              <a:t>Group Summary</a:t>
            </a:r>
          </a:p>
          <a:p>
            <a:pPr marL="612900" lvl="2" indent="-342900">
              <a:buFont typeface="+mj-lt"/>
              <a:buAutoNum type="arabicPeriod"/>
            </a:pPr>
            <a:r>
              <a:rPr lang="en-GB" sz="1800" dirty="0" smtClean="0"/>
              <a:t>Financial Review</a:t>
            </a:r>
          </a:p>
          <a:p>
            <a:pPr marL="612900" lvl="2" indent="-342900">
              <a:buFont typeface="+mj-lt"/>
              <a:buAutoNum type="arabicPeriod"/>
            </a:pPr>
            <a:r>
              <a:rPr lang="en-GB" sz="1800" dirty="0" smtClean="0"/>
              <a:t>Energy</a:t>
            </a:r>
          </a:p>
          <a:p>
            <a:pPr marL="612900" lvl="2" indent="-342900">
              <a:buFont typeface="+mj-lt"/>
              <a:buAutoNum type="arabicPeriod"/>
            </a:pPr>
            <a:r>
              <a:rPr lang="en-GB" sz="1800" dirty="0" smtClean="0"/>
              <a:t>Aviation</a:t>
            </a:r>
          </a:p>
          <a:p>
            <a:pPr marL="612900" lvl="2" indent="-342900">
              <a:buFont typeface="+mj-lt"/>
              <a:buAutoNum type="arabicPeriod"/>
            </a:pPr>
            <a:r>
              <a:rPr lang="en-GB" sz="1800" dirty="0" smtClean="0"/>
              <a:t>Infrastructure, Rail, Investments</a:t>
            </a:r>
          </a:p>
          <a:p>
            <a:pPr marL="612900" lvl="2" indent="-342900">
              <a:buFont typeface="+mj-lt"/>
              <a:buAutoNum type="arabicPeriod"/>
            </a:pPr>
            <a:r>
              <a:rPr lang="en-GB" sz="1800" dirty="0" smtClean="0"/>
              <a:t>Outlook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Interim Results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208015" y="1335743"/>
            <a:ext cx="3065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75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7645" y="6498177"/>
            <a:ext cx="9928128" cy="373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>
            <a:off x="198434" y="6514873"/>
            <a:ext cx="9541305" cy="252412"/>
            <a:chOff x="192733" y="6526826"/>
            <a:chExt cx="8178279" cy="253396"/>
          </a:xfrm>
        </p:grpSpPr>
        <p:sp>
          <p:nvSpPr>
            <p:cNvPr id="21" name="Round Same Side Corner Rectangle 10"/>
            <p:cNvSpPr/>
            <p:nvPr/>
          </p:nvSpPr>
          <p:spPr>
            <a:xfrm>
              <a:off x="192733" y="6527800"/>
              <a:ext cx="1334645" cy="25242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Group Summary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Round Same Side Corner Rectangle 10"/>
            <p:cNvSpPr/>
            <p:nvPr/>
          </p:nvSpPr>
          <p:spPr>
            <a:xfrm>
              <a:off x="1553949" y="6526826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Financial Review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Round Same Side Corner Rectangle 10"/>
            <p:cNvSpPr/>
            <p:nvPr/>
          </p:nvSpPr>
          <p:spPr>
            <a:xfrm>
              <a:off x="2921846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3.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Energy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Round Same Side Corner Rectangle 10"/>
            <p:cNvSpPr/>
            <p:nvPr/>
          </p:nvSpPr>
          <p:spPr>
            <a:xfrm>
              <a:off x="4292515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4.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Aviation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Round Same Side Corner Rectangle 10"/>
            <p:cNvSpPr/>
            <p:nvPr/>
          </p:nvSpPr>
          <p:spPr>
            <a:xfrm>
              <a:off x="5661492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5. Infrastructure</a:t>
              </a:r>
            </a:p>
          </p:txBody>
        </p:sp>
        <p:sp>
          <p:nvSpPr>
            <p:cNvPr id="26" name="Round Same Side Corner Rectangle 10"/>
            <p:cNvSpPr/>
            <p:nvPr/>
          </p:nvSpPr>
          <p:spPr>
            <a:xfrm>
              <a:off x="7032322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6.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Outlook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Strategy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44" name="Round Same Side Corner Rectangle 10"/>
          <p:cNvSpPr/>
          <p:nvPr/>
        </p:nvSpPr>
        <p:spPr>
          <a:xfrm>
            <a:off x="190506" y="6471283"/>
            <a:ext cx="1571619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1. Group Summary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8" name="Slide Number Placeholder 6"/>
          <p:cNvSpPr txBox="1">
            <a:spLocks/>
          </p:cNvSpPr>
          <p:nvPr/>
        </p:nvSpPr>
        <p:spPr>
          <a:xfrm>
            <a:off x="9348788" y="6169818"/>
            <a:ext cx="390951" cy="23704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 Neue 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9817A3-0A95-49D1-811A-A4610F79C19E}" type="slidenum">
              <a:rPr lang="en-GB" smtClean="0"/>
              <a:pPr/>
              <a:t>3</a:t>
            </a:fld>
            <a:endParaRPr lang="en-GB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91069" y="6457666"/>
            <a:ext cx="9553432" cy="0"/>
          </a:xfrm>
          <a:prstGeom prst="line">
            <a:avLst/>
          </a:prstGeom>
          <a:ln w="571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46632519"/>
              </p:ext>
            </p:extLst>
          </p:nvPr>
        </p:nvGraphicFramePr>
        <p:xfrm>
          <a:off x="939113" y="914401"/>
          <a:ext cx="7504670" cy="4769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Pie 1"/>
          <p:cNvSpPr>
            <a:spLocks noChangeAspect="1"/>
          </p:cNvSpPr>
          <p:nvPr/>
        </p:nvSpPr>
        <p:spPr>
          <a:xfrm>
            <a:off x="5684411" y="2131409"/>
            <a:ext cx="486563" cy="498022"/>
          </a:xfrm>
          <a:prstGeom prst="pi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7800074" y="1149434"/>
            <a:ext cx="1548714" cy="1288965"/>
          </a:xfrm>
          <a:prstGeom prst="ellipse">
            <a:avLst/>
          </a:prstGeom>
          <a:solidFill>
            <a:srgbClr val="00B050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963135" y="1470750"/>
            <a:ext cx="1222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bg1"/>
                </a:solidFill>
              </a:rPr>
              <a:t>2018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48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43441" y="278870"/>
            <a:ext cx="6979997" cy="635725"/>
          </a:xfrm>
        </p:spPr>
        <p:txBody>
          <a:bodyPr/>
          <a:lstStyle/>
          <a:p>
            <a:r>
              <a:rPr lang="en-GB" dirty="0" smtClean="0"/>
              <a:t>Strategic Update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44" name="Round Same Side Corner Rectangle 10"/>
          <p:cNvSpPr/>
          <p:nvPr/>
        </p:nvSpPr>
        <p:spPr>
          <a:xfrm>
            <a:off x="190506" y="6471283"/>
            <a:ext cx="1571619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1. Group Summary</a:t>
            </a:r>
            <a:endParaRPr lang="en-GB" sz="11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384625"/>
              </p:ext>
            </p:extLst>
          </p:nvPr>
        </p:nvGraphicFramePr>
        <p:xfrm>
          <a:off x="343441" y="1011961"/>
          <a:ext cx="9191565" cy="524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701"/>
                <a:gridCol w="3623432"/>
                <a:gridCol w="3623432"/>
              </a:tblGrid>
              <a:tr h="619943">
                <a:tc>
                  <a:txBody>
                    <a:bodyPr/>
                    <a:lstStyle/>
                    <a:p>
                      <a:r>
                        <a:rPr lang="en-GB" dirty="0" smtClean="0"/>
                        <a:t>Division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Medium Term Objective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Progress Towards Medium Term Plan (FY16)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552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/>
                        <a:t>Supply 2m+ tonnes of biomass annually by 2018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GB" sz="1400" b="0" dirty="0" smtClean="0"/>
                        <a:t>Secured two new supply contracts guaranteeing 366,000 tonnes.</a:t>
                      </a:r>
                    </a:p>
                    <a:p>
                      <a:pPr marL="2857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GB" sz="1400" b="0" dirty="0" smtClean="0"/>
                        <a:t>Expected supply of 2.5m tonnes by 2018 (90% under contract)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468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/>
                        <a:t>2.5m</a:t>
                      </a:r>
                      <a:r>
                        <a:rPr lang="en-GB" sz="1400" b="0" baseline="0" dirty="0" smtClean="0"/>
                        <a:t> </a:t>
                      </a:r>
                      <a:r>
                        <a:rPr lang="en-GB" sz="1400" b="0" dirty="0" smtClean="0"/>
                        <a:t>passengers annually by 2018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400" b="0" baseline="0" dirty="0" smtClean="0"/>
                        <a:t>Recruitment of new CEO and COO each with significant industry experience.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400" b="0" baseline="0" dirty="0" smtClean="0"/>
                        <a:t>easyJet yield and load factors improving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400" b="0" baseline="0" dirty="0" smtClean="0"/>
                        <a:t>Ongoing talks with major airlines</a:t>
                      </a:r>
                      <a:endParaRPr lang="en-GB" sz="1400" b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78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/>
                        <a:t>Leading provider of specialist civil engineering</a:t>
                      </a:r>
                      <a:r>
                        <a:rPr lang="en-GB" sz="1400" b="0" baseline="0" dirty="0" smtClean="0"/>
                        <a:t> services to third parties</a:t>
                      </a:r>
                    </a:p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Strong order book for future and external works with value of c£68m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552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/>
                        <a:t>Realise value from property assets, invest in energy assets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GB" sz="1400" b="0" dirty="0" smtClean="0"/>
                        <a:t>Realised £6.2</a:t>
                      </a:r>
                      <a:r>
                        <a:rPr lang="en-GB" sz="1400" b="0" baseline="0" dirty="0" smtClean="0"/>
                        <a:t>m </a:t>
                      </a:r>
                      <a:r>
                        <a:rPr lang="en-GB" sz="1400" b="0" dirty="0" smtClean="0"/>
                        <a:t>from one property disposal </a:t>
                      </a:r>
                    </a:p>
                    <a:p>
                      <a:pPr marL="2857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GB" sz="1400" b="0" dirty="0" smtClean="0"/>
                        <a:t>Further</a:t>
                      </a:r>
                      <a:r>
                        <a:rPr lang="en-GB" sz="1400" b="0" baseline="0" dirty="0" smtClean="0"/>
                        <a:t> realisations of c£25m expected in second half.</a:t>
                      </a:r>
                    </a:p>
                    <a:p>
                      <a:pPr marL="2857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GB" sz="1400" b="0" dirty="0" smtClean="0"/>
                        <a:t>Acquired Pollington</a:t>
                      </a:r>
                      <a:r>
                        <a:rPr lang="en-GB" sz="1400" b="0" baseline="0" dirty="0" smtClean="0"/>
                        <a:t> processing site</a:t>
                      </a:r>
                      <a:endParaRPr lang="en-GB" sz="14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97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/>
                        <a:t>Realise value from investments at the optimum 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400" b="0" dirty="0" smtClean="0"/>
                        <a:t>Performing to management expectations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400" b="0" dirty="0" smtClean="0"/>
                        <a:t>Disposal</a:t>
                      </a:r>
                      <a:r>
                        <a:rPr lang="en-GB" sz="1400" b="0" baseline="0" dirty="0" smtClean="0"/>
                        <a:t> of UK Automotive business at good value</a:t>
                      </a:r>
                      <a:endParaRPr lang="en-GB" sz="1400" b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8" t="51104" r="46346" b="16353"/>
          <a:stretch/>
        </p:blipFill>
        <p:spPr bwMode="auto">
          <a:xfrm>
            <a:off x="958244" y="1757089"/>
            <a:ext cx="1219810" cy="52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45" t="51104" r="2729" b="16353"/>
          <a:stretch/>
        </p:blipFill>
        <p:spPr bwMode="auto">
          <a:xfrm>
            <a:off x="895298" y="2931286"/>
            <a:ext cx="1221925" cy="52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6" t="48272" r="51925" b="14260"/>
          <a:stretch/>
        </p:blipFill>
        <p:spPr bwMode="auto">
          <a:xfrm>
            <a:off x="836211" y="3899961"/>
            <a:ext cx="1240515" cy="57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22" t="48272" r="3288" b="14260"/>
          <a:stretch/>
        </p:blipFill>
        <p:spPr bwMode="auto">
          <a:xfrm>
            <a:off x="704528" y="5678647"/>
            <a:ext cx="1372198" cy="55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t="50000" r="42777" b="14260"/>
          <a:stretch/>
        </p:blipFill>
        <p:spPr bwMode="auto">
          <a:xfrm>
            <a:off x="610622" y="4732490"/>
            <a:ext cx="1560009" cy="55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9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7645" y="6498177"/>
            <a:ext cx="9928128" cy="373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>
            <a:off x="198434" y="6514873"/>
            <a:ext cx="9541305" cy="252412"/>
            <a:chOff x="192733" y="6526826"/>
            <a:chExt cx="8178279" cy="253396"/>
          </a:xfrm>
        </p:grpSpPr>
        <p:sp>
          <p:nvSpPr>
            <p:cNvPr id="21" name="Round Same Side Corner Rectangle 10"/>
            <p:cNvSpPr/>
            <p:nvPr/>
          </p:nvSpPr>
          <p:spPr>
            <a:xfrm>
              <a:off x="192733" y="6527800"/>
              <a:ext cx="1334645" cy="25242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Group Summary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Round Same Side Corner Rectangle 10"/>
            <p:cNvSpPr/>
            <p:nvPr/>
          </p:nvSpPr>
          <p:spPr>
            <a:xfrm>
              <a:off x="1553949" y="6526826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Financial Review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Round Same Side Corner Rectangle 10"/>
            <p:cNvSpPr/>
            <p:nvPr/>
          </p:nvSpPr>
          <p:spPr>
            <a:xfrm>
              <a:off x="2921846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3.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Energy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Round Same Side Corner Rectangle 10"/>
            <p:cNvSpPr/>
            <p:nvPr/>
          </p:nvSpPr>
          <p:spPr>
            <a:xfrm>
              <a:off x="4292515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4.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Aviation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Round Same Side Corner Rectangle 10"/>
            <p:cNvSpPr/>
            <p:nvPr/>
          </p:nvSpPr>
          <p:spPr>
            <a:xfrm>
              <a:off x="5661492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5. Infrastructure</a:t>
              </a:r>
            </a:p>
          </p:txBody>
        </p:sp>
        <p:sp>
          <p:nvSpPr>
            <p:cNvPr id="26" name="Round Same Side Corner Rectangle 10"/>
            <p:cNvSpPr/>
            <p:nvPr/>
          </p:nvSpPr>
          <p:spPr>
            <a:xfrm>
              <a:off x="7032322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6.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Outlook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52697" y="370703"/>
            <a:ext cx="7176687" cy="778732"/>
          </a:xfrm>
        </p:spPr>
        <p:txBody>
          <a:bodyPr/>
          <a:lstStyle/>
          <a:p>
            <a:r>
              <a:rPr lang="en-GB" sz="3200" dirty="0" smtClean="0"/>
              <a:t>15/16 </a:t>
            </a:r>
            <a:r>
              <a:rPr lang="en-GB" sz="3200" dirty="0"/>
              <a:t>Performance v </a:t>
            </a:r>
            <a:r>
              <a:rPr lang="en-GB" sz="3200" dirty="0" smtClean="0"/>
              <a:t>Objectives (1 of 2)</a:t>
            </a:r>
            <a:endParaRPr lang="en-GB" sz="3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44" name="Round Same Side Corner Rectangle 10"/>
          <p:cNvSpPr/>
          <p:nvPr/>
        </p:nvSpPr>
        <p:spPr>
          <a:xfrm>
            <a:off x="190506" y="6471283"/>
            <a:ext cx="1571619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1. Group Summary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8" name="Slide Number Placeholder 6"/>
          <p:cNvSpPr txBox="1">
            <a:spLocks/>
          </p:cNvSpPr>
          <p:nvPr/>
        </p:nvSpPr>
        <p:spPr>
          <a:xfrm>
            <a:off x="9348788" y="6169818"/>
            <a:ext cx="390951" cy="23704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 Neue 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9817A3-0A95-49D1-811A-A4610F79C19E}" type="slidenum">
              <a:rPr lang="en-GB" smtClean="0"/>
              <a:pPr/>
              <a:t>5</a:t>
            </a:fld>
            <a:endParaRPr lang="en-GB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91069" y="6457666"/>
            <a:ext cx="9553432" cy="0"/>
          </a:xfrm>
          <a:prstGeom prst="line">
            <a:avLst/>
          </a:prstGeom>
          <a:ln w="571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993828"/>
              </p:ext>
            </p:extLst>
          </p:nvPr>
        </p:nvGraphicFramePr>
        <p:xfrm>
          <a:off x="190506" y="1515765"/>
          <a:ext cx="8448541" cy="391702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15862"/>
                <a:gridCol w="5454640"/>
                <a:gridCol w="1378039"/>
              </a:tblGrid>
              <a:tr h="40412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Division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  <a:solidFill>
                      <a:srgbClr val="60727B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4572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Stated Objective </a:t>
                      </a:r>
                      <a:r>
                        <a:rPr lang="en-GB" sz="18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2015/16</a:t>
                      </a:r>
                      <a:endParaRPr lang="en-GB" sz="18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60727B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4572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Achieved?</a:t>
                      </a:r>
                    </a:p>
                  </a:txBody>
                  <a:tcPr marL="9525" marR="9525" marT="9525" marB="0" anchor="b">
                    <a:solidFill>
                      <a:srgbClr val="60727B"/>
                    </a:solidFill>
                  </a:tcPr>
                </a:tc>
              </a:tr>
              <a:tr h="404128">
                <a:tc rowSpan="4">
                  <a:txBody>
                    <a:bodyPr/>
                    <a:lstStyle/>
                    <a:p>
                      <a:pPr algn="l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Implement Evermore project in Northern Ireland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Yes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3568">
                <a:tc v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457200" rtl="0" eaLnBrk="1" fontAlgn="b" latinLnBrk="0" hangingPunct="1"/>
                      <a:r>
                        <a:rPr lang="en-GB" sz="1400" u="none" strike="noStrike" kern="1200" dirty="0" smtClean="0">
                          <a:effectLst/>
                        </a:rPr>
                        <a:t>Improve EBITDA per tonne</a:t>
                      </a:r>
                      <a:endParaRPr lang="en-GB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Yes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1820">
                <a:tc v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457200" rtl="0" eaLnBrk="1" fontAlgn="b" latinLnBrk="0" hangingPunct="1"/>
                      <a:r>
                        <a:rPr lang="en-GB" sz="1400" u="none" strike="noStrike" kern="1200" dirty="0" smtClean="0">
                          <a:effectLst/>
                        </a:rPr>
                        <a:t>Invest in new machinery at Pollington to reduce processing costs</a:t>
                      </a:r>
                      <a:endParaRPr lang="en-GB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B>
                      <a:noFill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 smtClean="0">
                          <a:effectLst/>
                        </a:rPr>
                        <a:t>Yes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</a:tcPr>
                </a:tc>
              </a:tr>
              <a:tr h="251542">
                <a:tc v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457200" rtl="0" eaLnBrk="1" fontAlgn="b" latinLnBrk="0" hangingPunct="1"/>
                      <a:r>
                        <a:rPr lang="en-GB" sz="1400" u="none" strike="noStrike" kern="1200" dirty="0" smtClean="0">
                          <a:effectLst/>
                        </a:rPr>
                        <a:t>Secure three additional processing sites</a:t>
                      </a:r>
                      <a:endParaRPr lang="en-GB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 smtClean="0">
                          <a:effectLst/>
                        </a:rPr>
                        <a:t>Commenced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6360">
                <a:tc>
                  <a:txBody>
                    <a:bodyPr/>
                    <a:lstStyle/>
                    <a:p>
                      <a:pPr algn="l" fontAlgn="b"/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93">
                <a:tc rowSpan="4"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GB" sz="1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Secure another significant airline operator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 smtClean="0">
                          <a:effectLst/>
                        </a:rPr>
                        <a:t>Ongoing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8">
                <a:tc v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Exploit USPs of speed,</a:t>
                      </a:r>
                      <a:r>
                        <a:rPr lang="en-GB" sz="1400" u="none" strike="noStrike" baseline="0" dirty="0" smtClean="0">
                          <a:effectLst/>
                        </a:rPr>
                        <a:t> convenience and excellent rail connection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Ongoing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9">
                <a:tc v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Deliver customer service excellence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 smtClean="0">
                          <a:effectLst/>
                        </a:rPr>
                        <a:t>Yes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3183">
                <a:tc v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New website and strong</a:t>
                      </a:r>
                      <a:r>
                        <a:rPr lang="en-GB" sz="1400" u="none" strike="noStrike" baseline="0" dirty="0" smtClean="0">
                          <a:effectLst/>
                        </a:rPr>
                        <a:t> online presence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Yes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3183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GB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971">
                <a:tc rowSpan="4"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GB" sz="1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Secure significant contract c£5m for track work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  <a:endParaRPr lang="en-GB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3183">
                <a:tc vMerge="1"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GB" sz="1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Agree commitment from Network Rail for the ballast undercutters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GB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Yes</a:t>
                      </a:r>
                      <a:endParaRPr lang="en-GB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83">
                <a:tc vMerge="1"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GB" sz="1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 a framework</a:t>
                      </a:r>
                      <a:r>
                        <a:rPr lang="en-GB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contract from Network Rail for devegetation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GB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Yes</a:t>
                      </a:r>
                      <a:endParaRPr lang="en-GB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83">
                <a:tc vMerge="1"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GB" sz="1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8" t="51104" r="46346" b="16353"/>
          <a:stretch/>
        </p:blipFill>
        <p:spPr bwMode="auto">
          <a:xfrm>
            <a:off x="261799" y="2261247"/>
            <a:ext cx="1219810" cy="52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45" t="51104" r="2729" b="16353"/>
          <a:stretch/>
        </p:blipFill>
        <p:spPr bwMode="auto">
          <a:xfrm>
            <a:off x="250388" y="3528749"/>
            <a:ext cx="1221925" cy="52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6" t="48272" r="51925" b="14260"/>
          <a:stretch/>
        </p:blipFill>
        <p:spPr bwMode="auto">
          <a:xfrm>
            <a:off x="241094" y="4573075"/>
            <a:ext cx="1240515" cy="60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5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7645" y="6498177"/>
            <a:ext cx="9928128" cy="373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>
            <a:off x="198434" y="6514873"/>
            <a:ext cx="9541305" cy="252412"/>
            <a:chOff x="192733" y="6526826"/>
            <a:chExt cx="8178279" cy="253396"/>
          </a:xfrm>
        </p:grpSpPr>
        <p:sp>
          <p:nvSpPr>
            <p:cNvPr id="21" name="Round Same Side Corner Rectangle 10"/>
            <p:cNvSpPr/>
            <p:nvPr/>
          </p:nvSpPr>
          <p:spPr>
            <a:xfrm>
              <a:off x="192733" y="6527800"/>
              <a:ext cx="1334645" cy="25242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Group Summary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Round Same Side Corner Rectangle 10"/>
            <p:cNvSpPr/>
            <p:nvPr/>
          </p:nvSpPr>
          <p:spPr>
            <a:xfrm>
              <a:off x="1553949" y="6526826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Financial Review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Round Same Side Corner Rectangle 10"/>
            <p:cNvSpPr/>
            <p:nvPr/>
          </p:nvSpPr>
          <p:spPr>
            <a:xfrm>
              <a:off x="2921846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3.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Energy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Round Same Side Corner Rectangle 10"/>
            <p:cNvSpPr/>
            <p:nvPr/>
          </p:nvSpPr>
          <p:spPr>
            <a:xfrm>
              <a:off x="4292515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4.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Aviation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Round Same Side Corner Rectangle 10"/>
            <p:cNvSpPr/>
            <p:nvPr/>
          </p:nvSpPr>
          <p:spPr>
            <a:xfrm>
              <a:off x="5661492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5. Infrastructure</a:t>
              </a:r>
            </a:p>
          </p:txBody>
        </p:sp>
        <p:sp>
          <p:nvSpPr>
            <p:cNvPr id="26" name="Round Same Side Corner Rectangle 10"/>
            <p:cNvSpPr/>
            <p:nvPr/>
          </p:nvSpPr>
          <p:spPr>
            <a:xfrm>
              <a:off x="7032322" y="6527800"/>
              <a:ext cx="1338690" cy="252412"/>
            </a:xfrm>
            <a:custGeom>
              <a:avLst/>
              <a:gdLst>
                <a:gd name="connsiteX0" fmla="*/ 0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0 h 504825"/>
                <a:gd name="connsiteX3" fmla="*/ 2878138 w 2878138"/>
                <a:gd name="connsiteY3" fmla="*/ 370077 h 504825"/>
                <a:gd name="connsiteX4" fmla="*/ 2743390 w 2878138"/>
                <a:gd name="connsiteY4" fmla="*/ 504825 h 504825"/>
                <a:gd name="connsiteX5" fmla="*/ 134748 w 2878138"/>
                <a:gd name="connsiteY5" fmla="*/ 504825 h 504825"/>
                <a:gd name="connsiteX6" fmla="*/ 0 w 2878138"/>
                <a:gd name="connsiteY6" fmla="*/ 370077 h 504825"/>
                <a:gd name="connsiteX7" fmla="*/ 0 w 2878138"/>
                <a:gd name="connsiteY7" fmla="*/ 0 h 504825"/>
                <a:gd name="connsiteX8" fmla="*/ 0 w 2878138"/>
                <a:gd name="connsiteY8" fmla="*/ 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  <a:gd name="connsiteX7" fmla="*/ 91440 w 2878138"/>
                <a:gd name="connsiteY7" fmla="*/ 91440 h 504825"/>
                <a:gd name="connsiteX0" fmla="*/ 2878138 w 2878138"/>
                <a:gd name="connsiteY0" fmla="*/ 0 h 504825"/>
                <a:gd name="connsiteX1" fmla="*/ 2878138 w 2878138"/>
                <a:gd name="connsiteY1" fmla="*/ 0 h 504825"/>
                <a:gd name="connsiteX2" fmla="*/ 2878138 w 2878138"/>
                <a:gd name="connsiteY2" fmla="*/ 370077 h 504825"/>
                <a:gd name="connsiteX3" fmla="*/ 2743390 w 2878138"/>
                <a:gd name="connsiteY3" fmla="*/ 504825 h 504825"/>
                <a:gd name="connsiteX4" fmla="*/ 134748 w 2878138"/>
                <a:gd name="connsiteY4" fmla="*/ 504825 h 504825"/>
                <a:gd name="connsiteX5" fmla="*/ 0 w 2878138"/>
                <a:gd name="connsiteY5" fmla="*/ 370077 h 504825"/>
                <a:gd name="connsiteX6" fmla="*/ 0 w 2878138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8138" h="504825">
                  <a:moveTo>
                    <a:pt x="2878138" y="0"/>
                  </a:moveTo>
                  <a:lnTo>
                    <a:pt x="2878138" y="0"/>
                  </a:lnTo>
                  <a:lnTo>
                    <a:pt x="2878138" y="370077"/>
                  </a:lnTo>
                  <a:cubicBezTo>
                    <a:pt x="2878138" y="444496"/>
                    <a:pt x="2817809" y="504825"/>
                    <a:pt x="2743390" y="504825"/>
                  </a:cubicBezTo>
                  <a:lnTo>
                    <a:pt x="134748" y="504825"/>
                  </a:lnTo>
                  <a:cubicBezTo>
                    <a:pt x="60329" y="504825"/>
                    <a:pt x="0" y="444496"/>
                    <a:pt x="0" y="370077"/>
                  </a:cubicBez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6. </a:t>
              </a:r>
              <a:r>
                <a:rPr lang="en-GB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Outlook</a:t>
              </a:r>
              <a:endPara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52697" y="380181"/>
            <a:ext cx="7283779" cy="769254"/>
          </a:xfrm>
        </p:spPr>
        <p:txBody>
          <a:bodyPr/>
          <a:lstStyle/>
          <a:p>
            <a:r>
              <a:rPr lang="en-GB" sz="3200" dirty="0" smtClean="0"/>
              <a:t>15/16 </a:t>
            </a:r>
            <a:r>
              <a:rPr lang="en-GB" sz="3200" dirty="0"/>
              <a:t>Performance v </a:t>
            </a:r>
            <a:r>
              <a:rPr lang="en-GB" sz="3200" dirty="0" smtClean="0"/>
              <a:t>Objectives (2 of 2)</a:t>
            </a:r>
            <a:endParaRPr lang="en-GB" sz="3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44" name="Round Same Side Corner Rectangle 10"/>
          <p:cNvSpPr/>
          <p:nvPr/>
        </p:nvSpPr>
        <p:spPr>
          <a:xfrm>
            <a:off x="190506" y="6471283"/>
            <a:ext cx="1571619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1. Group Summary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8" name="Slide Number Placeholder 6"/>
          <p:cNvSpPr txBox="1">
            <a:spLocks/>
          </p:cNvSpPr>
          <p:nvPr/>
        </p:nvSpPr>
        <p:spPr>
          <a:xfrm>
            <a:off x="9348788" y="6169818"/>
            <a:ext cx="390951" cy="23704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 Neue 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9817A3-0A95-49D1-811A-A4610F79C19E}" type="slidenum">
              <a:rPr lang="en-GB" smtClean="0"/>
              <a:pPr/>
              <a:t>6</a:t>
            </a:fld>
            <a:endParaRPr lang="en-GB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91069" y="6457666"/>
            <a:ext cx="9553432" cy="0"/>
          </a:xfrm>
          <a:prstGeom prst="line">
            <a:avLst/>
          </a:prstGeom>
          <a:ln w="571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227668"/>
              </p:ext>
            </p:extLst>
          </p:nvPr>
        </p:nvGraphicFramePr>
        <p:xfrm>
          <a:off x="190506" y="1515765"/>
          <a:ext cx="8448541" cy="217478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15862"/>
                <a:gridCol w="5454640"/>
                <a:gridCol w="1378039"/>
              </a:tblGrid>
              <a:tr h="40412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Division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  <a:solidFill>
                      <a:srgbClr val="60727B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4572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Stated Objective </a:t>
                      </a:r>
                      <a:r>
                        <a:rPr lang="en-GB" sz="18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2015/16</a:t>
                      </a:r>
                      <a:endParaRPr lang="en-GB" sz="18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60727B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4572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Achieved?</a:t>
                      </a:r>
                    </a:p>
                  </a:txBody>
                  <a:tcPr marL="9525" marR="9525" marT="9525" marB="0" anchor="b">
                    <a:solidFill>
                      <a:srgbClr val="60727B"/>
                    </a:solidFill>
                  </a:tcPr>
                </a:tc>
              </a:tr>
              <a:tr h="359668">
                <a:tc rowSpan="3">
                  <a:txBody>
                    <a:bodyPr/>
                    <a:lstStyle/>
                    <a:p>
                      <a:pPr algn="l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Secure occupiers for Widnes development site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 smtClean="0">
                          <a:effectLst/>
                        </a:rPr>
                        <a:t>Ongoing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4031">
                <a:tc v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457200" rtl="0" eaLnBrk="1" fontAlgn="b" latinLnBrk="0" hangingPunct="1"/>
                      <a:r>
                        <a:rPr lang="en-GB" sz="1400" u="none" strike="noStrike" kern="1200" dirty="0" smtClean="0">
                          <a:effectLst/>
                        </a:rPr>
                        <a:t>Complete distribution centre development at Carlisle</a:t>
                      </a:r>
                      <a:r>
                        <a:rPr lang="en-GB" sz="1400" u="none" strike="noStrike" kern="1200" baseline="0" dirty="0" smtClean="0">
                          <a:effectLst/>
                        </a:rPr>
                        <a:t> Lake District Airport</a:t>
                      </a:r>
                      <a:endParaRPr lang="en-GB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Yes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462">
                <a:tc v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457200" rtl="0" eaLnBrk="1" fontAlgn="b" latinLnBrk="0" hangingPunct="1"/>
                      <a:r>
                        <a:rPr lang="en-GB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Achieve</a:t>
                      </a:r>
                      <a:r>
                        <a:rPr lang="en-GB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 minimum £19m proceeds from sale of mature property assets</a:t>
                      </a:r>
                      <a:endParaRPr lang="en-GB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B>
                      <a:noFill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</a:rPr>
                        <a:t>Ongoing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</a:tcPr>
                </a:tc>
              </a:tr>
              <a:tr h="176360">
                <a:tc>
                  <a:txBody>
                    <a:bodyPr/>
                    <a:lstStyle/>
                    <a:p>
                      <a:pPr algn="l" fontAlgn="b"/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93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GB" sz="1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GB" sz="14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Grow value of Investments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1400" u="none" strike="noStrike" dirty="0" smtClean="0">
                          <a:effectLst/>
                        </a:rPr>
                        <a:t>Ongoing</a:t>
                      </a:r>
                      <a:endParaRPr lang="en-GB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589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GB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8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t="50000" r="42777" b="14260"/>
          <a:stretch/>
        </p:blipFill>
        <p:spPr bwMode="auto">
          <a:xfrm>
            <a:off x="129513" y="2163867"/>
            <a:ext cx="1632612" cy="577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22" t="48272" r="3288" b="14260"/>
          <a:stretch/>
        </p:blipFill>
        <p:spPr bwMode="auto">
          <a:xfrm>
            <a:off x="307407" y="3078914"/>
            <a:ext cx="1448109" cy="60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19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704528" y="1071370"/>
            <a:ext cx="6882521" cy="5098448"/>
          </a:xfrm>
        </p:spPr>
        <p:txBody>
          <a:bodyPr/>
          <a:lstStyle/>
          <a:p>
            <a:r>
              <a:rPr lang="en-GB" sz="1600" u="sng" dirty="0"/>
              <a:t>T</a:t>
            </a:r>
            <a:r>
              <a:rPr lang="en-GB" sz="1600" u="sng" dirty="0" smtClean="0"/>
              <a:t>urnover</a:t>
            </a:r>
          </a:p>
          <a:p>
            <a:pPr lvl="1"/>
            <a:r>
              <a:rPr lang="en-GB" sz="1600" dirty="0" smtClean="0"/>
              <a:t>Unchanged</a:t>
            </a:r>
            <a:endParaRPr lang="en-GB" sz="1600" dirty="0"/>
          </a:p>
          <a:p>
            <a:r>
              <a:rPr lang="en-GB" sz="1600" u="sng" dirty="0" smtClean="0"/>
              <a:t>Solid underlying profitability</a:t>
            </a:r>
          </a:p>
          <a:p>
            <a:pPr lvl="1"/>
            <a:r>
              <a:rPr lang="en-GB" sz="1600" dirty="0" smtClean="0"/>
              <a:t>Underlying EBITDA of £9.0m (+3.4%)</a:t>
            </a:r>
          </a:p>
          <a:p>
            <a:pPr lvl="1"/>
            <a:r>
              <a:rPr lang="en-GB" sz="1600" dirty="0"/>
              <a:t>U</a:t>
            </a:r>
            <a:r>
              <a:rPr lang="en-GB" sz="1600" dirty="0" smtClean="0"/>
              <a:t>nderlying EBITDA for operating divisions up to £11.8m (+43.9%)</a:t>
            </a:r>
          </a:p>
          <a:p>
            <a:pPr lvl="1"/>
            <a:r>
              <a:rPr lang="en-GB" sz="1600" dirty="0"/>
              <a:t>U</a:t>
            </a:r>
            <a:r>
              <a:rPr lang="en-GB" sz="1600" dirty="0" smtClean="0"/>
              <a:t>nderlying profit before tax of £4.6m (+4.5%)</a:t>
            </a:r>
          </a:p>
          <a:p>
            <a:pPr lvl="1"/>
            <a:r>
              <a:rPr lang="en-GB" sz="1600" dirty="0" smtClean="0"/>
              <a:t>Profit before tax after exceptional items of £0.6m (prior period loss of £8.6m)</a:t>
            </a:r>
          </a:p>
          <a:p>
            <a:r>
              <a:rPr lang="en-GB" sz="1600" u="sng" dirty="0" smtClean="0"/>
              <a:t>Strong balance sheet </a:t>
            </a:r>
          </a:p>
          <a:p>
            <a:pPr lvl="1"/>
            <a:r>
              <a:rPr lang="en-GB" sz="1600" dirty="0" smtClean="0"/>
              <a:t>Gearing of 13.2%</a:t>
            </a:r>
          </a:p>
          <a:p>
            <a:pPr lvl="1"/>
            <a:r>
              <a:rPr lang="en-GB" sz="1600" dirty="0" smtClean="0"/>
              <a:t>Returned £13.1m to shareholders during the period through dividends</a:t>
            </a:r>
            <a:endParaRPr lang="en-GB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Highlights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9" name="Round Same Side Corner Rectangle 10"/>
          <p:cNvSpPr/>
          <p:nvPr/>
        </p:nvSpPr>
        <p:spPr>
          <a:xfrm>
            <a:off x="1778510" y="6468617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2. Financial Review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98282" y="1499285"/>
            <a:ext cx="1147178" cy="518985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lIns="72000" rIns="72000" rtlCol="0">
            <a:noAutofit/>
          </a:bodyPr>
          <a:lstStyle/>
          <a:p>
            <a:r>
              <a:rPr lang="en-GB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</a:rPr>
              <a:t>Turnover</a:t>
            </a:r>
          </a:p>
          <a:p>
            <a:r>
              <a:rPr lang="en-GB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</a:rPr>
              <a:t>£57.6m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98283" y="2080630"/>
            <a:ext cx="1147178" cy="22277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lIns="72000" rIns="72000" rtlCol="0">
            <a:noAutofit/>
          </a:bodyPr>
          <a:lstStyle/>
          <a:p>
            <a:r>
              <a:rPr lang="en-GB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</a:rPr>
              <a:t>Underlying EBITDA</a:t>
            </a:r>
          </a:p>
          <a:p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</a:rPr>
              <a:t>+3.4%</a:t>
            </a:r>
            <a:endParaRPr lang="en-GB" sz="2000" b="1" dirty="0">
              <a:solidFill>
                <a:schemeClr val="tx1">
                  <a:lumMod val="50000"/>
                  <a:lumOff val="50000"/>
                </a:schemeClr>
              </a:solidFill>
              <a:latin typeface="Helvetica Neue Light"/>
            </a:endParaRPr>
          </a:p>
          <a:p>
            <a:endParaRPr lang="en-GB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 Neue Light"/>
            </a:endParaRPr>
          </a:p>
          <a:p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/>
            </a:endParaRPr>
          </a:p>
          <a:p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98283" y="4370750"/>
            <a:ext cx="1147177" cy="1486354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lIns="72000" rIns="72000" rtlCol="0">
            <a:noAutofit/>
          </a:bodyPr>
          <a:lstStyle/>
          <a:p>
            <a:r>
              <a:rPr lang="en-GB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</a:rPr>
              <a:t>Gearing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/>
            </a:endParaRPr>
          </a:p>
          <a:p>
            <a:r>
              <a:rPr lang="en-GB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</a:rPr>
              <a:t>13.2%</a:t>
            </a:r>
            <a:endParaRPr lang="en-GB" sz="2000" b="1" dirty="0">
              <a:solidFill>
                <a:schemeClr val="tx1">
                  <a:lumMod val="50000"/>
                  <a:lumOff val="50000"/>
                </a:schemeClr>
              </a:solidFill>
              <a:latin typeface="Helvetica Neue Light"/>
            </a:endParaRPr>
          </a:p>
          <a:p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95679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 Financial KPIs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ound Same Side Corner Rectangle 10"/>
          <p:cNvSpPr/>
          <p:nvPr/>
        </p:nvSpPr>
        <p:spPr>
          <a:xfrm>
            <a:off x="1781175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prstClr val="white"/>
                </a:solidFill>
              </a:rPr>
              <a:t>2. Financial Review</a:t>
            </a:r>
            <a:endParaRPr lang="en-GB" sz="1100" dirty="0">
              <a:solidFill>
                <a:prstClr val="white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696357"/>
              </p:ext>
            </p:extLst>
          </p:nvPr>
        </p:nvGraphicFramePr>
        <p:xfrm>
          <a:off x="893998" y="1425009"/>
          <a:ext cx="8288337" cy="2728887"/>
        </p:xfrm>
        <a:graphic>
          <a:graphicData uri="http://schemas.openxmlformats.org/drawingml/2006/table">
            <a:tbl>
              <a:tblPr/>
              <a:tblGrid>
                <a:gridCol w="4990590"/>
                <a:gridCol w="1099249"/>
                <a:gridCol w="1099249"/>
                <a:gridCol w="1099249"/>
              </a:tblGrid>
              <a:tr h="42870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£'m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31-Aug-15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31-Aug-14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28-Feb-15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</a:tr>
              <a:tr h="32153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 months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 months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Year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297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Revenue from continuing operations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57.6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57.6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116.6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97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 EBITDA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9.0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8.7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17.7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97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 PBT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4.6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4.4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9.3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97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Operating cash flow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2.3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(0.6)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5.8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97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Net debt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51.9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8.1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19.1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97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Gearing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13.2%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2.0%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4.7%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70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Headline Financial KPIs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9</a:t>
            </a:fld>
            <a:endParaRPr lang="en-GB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5848680"/>
              </p:ext>
            </p:extLst>
          </p:nvPr>
        </p:nvGraphicFramePr>
        <p:xfrm>
          <a:off x="220891" y="1416908"/>
          <a:ext cx="8724191" cy="2154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291570"/>
              </p:ext>
            </p:extLst>
          </p:nvPr>
        </p:nvGraphicFramePr>
        <p:xfrm>
          <a:off x="704528" y="3641122"/>
          <a:ext cx="2716092" cy="1524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028"/>
                <a:gridCol w="972064"/>
              </a:tblGrid>
              <a:tr h="3708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£m</a:t>
                      </a:r>
                      <a:endParaRPr lang="en-GB" dirty="0"/>
                    </a:p>
                  </a:txBody>
                  <a:tcPr/>
                </a:tc>
              </a:tr>
              <a:tr h="370886">
                <a:tc>
                  <a:txBody>
                    <a:bodyPr/>
                    <a:lstStyle/>
                    <a:p>
                      <a:r>
                        <a:rPr lang="en-GB" b="1" dirty="0" smtClean="0"/>
                        <a:t>Hp at Feb 15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25.7</a:t>
                      </a:r>
                      <a:endParaRPr lang="en-GB" b="1" dirty="0"/>
                    </a:p>
                  </a:txBody>
                  <a:tcPr/>
                </a:tc>
              </a:tr>
              <a:tr h="411528">
                <a:tc>
                  <a:txBody>
                    <a:bodyPr/>
                    <a:lstStyle/>
                    <a:p>
                      <a:r>
                        <a:rPr lang="en-GB" dirty="0" smtClean="0"/>
                        <a:t>Trucks &amp; Trailers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4.0</a:t>
                      </a:r>
                      <a:endParaRPr lang="en-GB" dirty="0"/>
                    </a:p>
                  </a:txBody>
                  <a:tcPr/>
                </a:tc>
              </a:tr>
              <a:tr h="37088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Hp at Aug 15</a:t>
                      </a:r>
                      <a:endParaRPr lang="en-GB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29.7</a:t>
                      </a:r>
                      <a:endParaRPr lang="en-GB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71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1707944"/>
              </p:ext>
            </p:extLst>
          </p:nvPr>
        </p:nvGraphicFramePr>
        <p:xfrm>
          <a:off x="5041783" y="3607265"/>
          <a:ext cx="3917659" cy="2181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596145"/>
              </p:ext>
            </p:extLst>
          </p:nvPr>
        </p:nvGraphicFramePr>
        <p:xfrm>
          <a:off x="4993475" y="3530445"/>
          <a:ext cx="3955792" cy="2226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214577"/>
              </p:ext>
            </p:extLst>
          </p:nvPr>
        </p:nvGraphicFramePr>
        <p:xfrm>
          <a:off x="979223" y="3598334"/>
          <a:ext cx="3939910" cy="2190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296835"/>
              </p:ext>
            </p:extLst>
          </p:nvPr>
        </p:nvGraphicFramePr>
        <p:xfrm>
          <a:off x="5051690" y="1291252"/>
          <a:ext cx="3881329" cy="2152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0350230"/>
              </p:ext>
            </p:extLst>
          </p:nvPr>
        </p:nvGraphicFramePr>
        <p:xfrm>
          <a:off x="970757" y="1282785"/>
          <a:ext cx="3956843" cy="2171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Divisional Analysis (£’m)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10</a:t>
            </a:fld>
            <a:endParaRPr lang="en-GB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3777384"/>
              </p:ext>
            </p:extLst>
          </p:nvPr>
        </p:nvGraphicFramePr>
        <p:xfrm>
          <a:off x="1146046" y="3671787"/>
          <a:ext cx="3566984" cy="1959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8112770"/>
              </p:ext>
            </p:extLst>
          </p:nvPr>
        </p:nvGraphicFramePr>
        <p:xfrm>
          <a:off x="946503" y="1303048"/>
          <a:ext cx="3913364" cy="2083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7989577"/>
              </p:ext>
            </p:extLst>
          </p:nvPr>
        </p:nvGraphicFramePr>
        <p:xfrm>
          <a:off x="4830821" y="1302265"/>
          <a:ext cx="4169246" cy="2211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Round Same Side Corner Rectangle 10"/>
          <p:cNvSpPr/>
          <p:nvPr/>
        </p:nvSpPr>
        <p:spPr>
          <a:xfrm>
            <a:off x="1781175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2. Financial Review</a:t>
            </a:r>
            <a:endParaRPr lang="en-GB" sz="1100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964734" y="3506598"/>
            <a:ext cx="7994708" cy="167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15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Income Statement (1)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9" name="Round Same Side Corner Rectangle 10"/>
          <p:cNvSpPr/>
          <p:nvPr/>
        </p:nvSpPr>
        <p:spPr>
          <a:xfrm>
            <a:off x="1781175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2. Financial Review</a:t>
            </a:r>
            <a:endParaRPr lang="en-GB" sz="1100" dirty="0">
              <a:solidFill>
                <a:schemeClr val="bg1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938585"/>
              </p:ext>
            </p:extLst>
          </p:nvPr>
        </p:nvGraphicFramePr>
        <p:xfrm>
          <a:off x="985838" y="1359695"/>
          <a:ext cx="8288336" cy="3191910"/>
        </p:xfrm>
        <a:graphic>
          <a:graphicData uri="http://schemas.openxmlformats.org/drawingml/2006/table">
            <a:tbl>
              <a:tblPr/>
              <a:tblGrid>
                <a:gridCol w="5097446"/>
                <a:gridCol w="1063630"/>
                <a:gridCol w="1063630"/>
                <a:gridCol w="1063630"/>
              </a:tblGrid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£'m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31-Aug-15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31-Aug-14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28-Feb-15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 months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 months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Year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Revenue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57.6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57.6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116.6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(54.4)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(52.7)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(106.9)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Share of JV profits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6.4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3.2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6.7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Movements in value and disposal of properties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(0.6)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0.6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1.3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 EBITDA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9.0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8.7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17.7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Restructuring and new contract incentives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(0.6)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(1.1)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(2.5)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49% share of ESL restructuring and deal costs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-</a:t>
                      </a:r>
                    </a:p>
                  </a:txBody>
                  <a:tcPr marL="0" marR="19151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(0.7)</a:t>
                      </a:r>
                    </a:p>
                  </a:txBody>
                  <a:tcPr marL="0" marR="95757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(1.6)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EBITDA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8.4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6.9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13.6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15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Income Statement </a:t>
            </a:r>
            <a:r>
              <a:rPr lang="en-US" dirty="0"/>
              <a:t>(</a:t>
            </a:r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9" name="Round Same Side Corner Rectangle 10"/>
          <p:cNvSpPr/>
          <p:nvPr/>
        </p:nvSpPr>
        <p:spPr>
          <a:xfrm>
            <a:off x="1781175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2. Financial Review</a:t>
            </a:r>
            <a:endParaRPr lang="en-GB" sz="1100" dirty="0">
              <a:solidFill>
                <a:schemeClr val="bg1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85838" y="1365825"/>
          <a:ext cx="8288336" cy="4577200"/>
        </p:xfrm>
        <a:graphic>
          <a:graphicData uri="http://schemas.openxmlformats.org/drawingml/2006/table">
            <a:tbl>
              <a:tblPr/>
              <a:tblGrid>
                <a:gridCol w="5097446"/>
                <a:gridCol w="1063630"/>
                <a:gridCol w="1063630"/>
                <a:gridCol w="1063630"/>
              </a:tblGrid>
              <a:tr h="41494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£'m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31-Aug-15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31-Aug-14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28-Feb-15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</a:tr>
              <a:tr h="33515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 months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 months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Year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EBITDA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8.4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6.9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13.6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FE1E7"/>
                    </a:solidFill>
                  </a:tcPr>
                </a:tc>
              </a:tr>
              <a:tr h="21545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95757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957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95757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Depreciation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(3.9)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(3.1)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(6.7)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Finance cost (net) - underlying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(0.5)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(1.2)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(1.7)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1545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Non underlying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95757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95757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95757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Amortisation of brand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(2.0)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(1.9)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(3.9)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49% share of ESL contract amortisation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(1.4)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(1.2)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(2.6)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One-off interest and break fees on debt repayment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-</a:t>
                      </a:r>
                    </a:p>
                  </a:txBody>
                  <a:tcPr marL="0" marR="19151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(8.1)</a:t>
                      </a:r>
                    </a:p>
                  </a:txBody>
                  <a:tcPr marL="0" marR="95757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(8.1)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Profit/(loss) before tax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0.6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(8.6)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(9.4)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Add back non-underlying items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4.0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13.0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18.7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 profit before tax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4.6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4.4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9.3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20428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 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191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Profit from discontinued operation, net of tax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-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7.6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6.9 </a:t>
                      </a:r>
                    </a:p>
                  </a:txBody>
                  <a:tcPr marL="0" marR="9575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 Sheet </a:t>
            </a:r>
            <a:r>
              <a:rPr lang="en-US" dirty="0"/>
              <a:t>(</a:t>
            </a:r>
            <a:r>
              <a:rPr lang="en-US" dirty="0" smtClean="0"/>
              <a:t>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9" name="Round Same Side Corner Rectangle 10"/>
          <p:cNvSpPr/>
          <p:nvPr/>
        </p:nvSpPr>
        <p:spPr>
          <a:xfrm>
            <a:off x="1781175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2. Financial Review</a:t>
            </a:r>
            <a:endParaRPr lang="en-GB" sz="1100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047238"/>
              </p:ext>
            </p:extLst>
          </p:nvPr>
        </p:nvGraphicFramePr>
        <p:xfrm>
          <a:off x="985837" y="1359695"/>
          <a:ext cx="8288337" cy="3725949"/>
        </p:xfrm>
        <a:graphic>
          <a:graphicData uri="http://schemas.openxmlformats.org/drawingml/2006/table">
            <a:tbl>
              <a:tblPr/>
              <a:tblGrid>
                <a:gridCol w="5753677"/>
                <a:gridCol w="1267330"/>
                <a:gridCol w="1267330"/>
              </a:tblGrid>
              <a:tr h="49425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£m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D9D9D9"/>
                          </a:solidFill>
                          <a:effectLst/>
                          <a:latin typeface="Helvetica Neue"/>
                        </a:rPr>
                        <a:t>31-Aug-15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D9D9D9"/>
                          </a:solidFill>
                          <a:effectLst/>
                          <a:latin typeface="Helvetica Neue"/>
                        </a:rPr>
                        <a:t>28-Feb-15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Intangible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114.3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116.2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Infrastructure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280.8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272.5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Plant and machinery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13.4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13.7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Fixtures, fittings and equipment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0.9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1.0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Commercial vehicles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20.4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18.1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ESL investment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49.2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44.7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Propius investment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12.6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12.3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Current assets (excluding cash)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6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46.4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6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45.2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6D2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Cash and restricted cash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6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8.0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6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5.7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6D2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Gross assets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546.0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529.4 </a:t>
                      </a:r>
                    </a:p>
                  </a:txBody>
                  <a:tcPr marL="0" marR="11406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94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 Sheet </a:t>
            </a:r>
            <a:r>
              <a:rPr lang="en-US" dirty="0"/>
              <a:t>(</a:t>
            </a:r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9" name="Round Same Side Corner Rectangle 10"/>
          <p:cNvSpPr/>
          <p:nvPr/>
        </p:nvSpPr>
        <p:spPr>
          <a:xfrm>
            <a:off x="1781175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2. Financial Review</a:t>
            </a:r>
            <a:endParaRPr lang="en-GB" sz="1100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279049"/>
              </p:ext>
            </p:extLst>
          </p:nvPr>
        </p:nvGraphicFramePr>
        <p:xfrm>
          <a:off x="985837" y="1359695"/>
          <a:ext cx="8288337" cy="4045317"/>
        </p:xfrm>
        <a:graphic>
          <a:graphicData uri="http://schemas.openxmlformats.org/drawingml/2006/table">
            <a:tbl>
              <a:tblPr/>
              <a:tblGrid>
                <a:gridCol w="5753677"/>
                <a:gridCol w="1267330"/>
                <a:gridCol w="1267330"/>
              </a:tblGrid>
              <a:tr h="49425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£m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D9D9D9"/>
                          </a:solidFill>
                          <a:effectLst/>
                          <a:latin typeface="Helvetica Neue"/>
                        </a:rPr>
                        <a:t>31-Aug-15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D9D9D9"/>
                          </a:solidFill>
                          <a:effectLst/>
                          <a:latin typeface="Helvetica Neue"/>
                        </a:rPr>
                        <a:t>28-Feb-15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Trade and other payables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(59.4)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(68.8)</a:t>
                      </a:r>
                    </a:p>
                  </a:txBody>
                  <a:tcPr marL="0" marR="11406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Loans and borrowings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(59.9)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(24.8)</a:t>
                      </a:r>
                    </a:p>
                  </a:txBody>
                  <a:tcPr marL="0" marR="11406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Provisions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(6.0)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(6.2)</a:t>
                      </a:r>
                    </a:p>
                  </a:txBody>
                  <a:tcPr marL="0" marR="11406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Defined benefit pension scheme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(2.6)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(2.3)</a:t>
                      </a:r>
                    </a:p>
                  </a:txBody>
                  <a:tcPr marL="0" marR="11406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Tax and deferred tax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(23.8)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(21.1)</a:t>
                      </a:r>
                    </a:p>
                  </a:txBody>
                  <a:tcPr marL="0" marR="11406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Gross liabilities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(151.7)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(123.2)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159684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Net assets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394.3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406.2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159684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Net debt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51.9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19.1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Banking facility headroom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27.0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50.0 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231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Gearing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13.2%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4.7%</a:t>
                      </a:r>
                    </a:p>
                  </a:txBody>
                  <a:tcPr marL="0" marR="11406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0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03" y="380181"/>
            <a:ext cx="6996747" cy="567170"/>
          </a:xfrm>
        </p:spPr>
        <p:txBody>
          <a:bodyPr/>
          <a:lstStyle/>
          <a:p>
            <a:r>
              <a:rPr lang="en-US" dirty="0" smtClean="0"/>
              <a:t>Cash Flow Analysis </a:t>
            </a:r>
            <a:r>
              <a:rPr lang="en-US" dirty="0"/>
              <a:t>(</a:t>
            </a:r>
            <a:r>
              <a:rPr lang="en-US" dirty="0" smtClean="0"/>
              <a:t>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9" name="Round Same Side Corner Rectangle 10"/>
          <p:cNvSpPr/>
          <p:nvPr/>
        </p:nvSpPr>
        <p:spPr>
          <a:xfrm>
            <a:off x="1781175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2. Financial Review</a:t>
            </a:r>
            <a:endParaRPr lang="en-GB" sz="1100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463403"/>
              </p:ext>
            </p:extLst>
          </p:nvPr>
        </p:nvGraphicFramePr>
        <p:xfrm>
          <a:off x="985837" y="1359695"/>
          <a:ext cx="8288337" cy="3957290"/>
        </p:xfrm>
        <a:graphic>
          <a:graphicData uri="http://schemas.openxmlformats.org/drawingml/2006/table">
            <a:tbl>
              <a:tblPr/>
              <a:tblGrid>
                <a:gridCol w="4990590"/>
                <a:gridCol w="1099249"/>
                <a:gridCol w="1099249"/>
                <a:gridCol w="1099249"/>
              </a:tblGrid>
              <a:tr h="29679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£'m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31-Aug-15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31-Aug-14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28-Feb-15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</a:tr>
              <a:tr h="29679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 months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 months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Year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Profit/(loss) before tax from continuing operations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0.6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(8.6)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(9.4)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Cashflow from continuing operations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2.3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(0.6)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5.8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Tax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3.2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-</a:t>
                      </a:r>
                    </a:p>
                  </a:txBody>
                  <a:tcPr marL="0" marR="98932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-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Purchase of property and vehicles (net of finance lease)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(24.9)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(11.9)</a:t>
                      </a:r>
                    </a:p>
                  </a:txBody>
                  <a:tcPr marL="0" marR="98932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(10.1)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Sale of property and vehicles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5.6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0.3 </a:t>
                      </a:r>
                    </a:p>
                  </a:txBody>
                  <a:tcPr marL="0" marR="98932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28.5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Sale of assets held for sale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6.2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12.8 </a:t>
                      </a:r>
                    </a:p>
                  </a:txBody>
                  <a:tcPr marL="0" marR="98932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-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Proceeds from sale of ESL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-</a:t>
                      </a:r>
                    </a:p>
                  </a:txBody>
                  <a:tcPr marL="0" marR="19786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189.9 </a:t>
                      </a:r>
                    </a:p>
                  </a:txBody>
                  <a:tcPr marL="0" marR="98932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189.6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Green Energy JV investments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(3.0)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-</a:t>
                      </a:r>
                    </a:p>
                  </a:txBody>
                  <a:tcPr marL="0" marR="98932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(9.0)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-</a:t>
                      </a:r>
                    </a:p>
                  </a:txBody>
                  <a:tcPr marL="0" marR="19786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0.6 </a:t>
                      </a:r>
                    </a:p>
                  </a:txBody>
                  <a:tcPr marL="0" marR="98932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0.9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Investing activities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(16.1)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191.7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199.8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 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30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Cashflow after investing activities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(10.6)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191.1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205.6 </a:t>
                      </a:r>
                    </a:p>
                  </a:txBody>
                  <a:tcPr marL="0" marR="98932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09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</a:t>
            </a:r>
            <a:r>
              <a:rPr lang="en-US" dirty="0"/>
              <a:t>F</a:t>
            </a:r>
            <a:r>
              <a:rPr lang="en-US" dirty="0" smtClean="0"/>
              <a:t>low Analysis </a:t>
            </a:r>
            <a:r>
              <a:rPr lang="en-US" dirty="0"/>
              <a:t>(</a:t>
            </a:r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9" name="Round Same Side Corner Rectangle 10"/>
          <p:cNvSpPr/>
          <p:nvPr/>
        </p:nvSpPr>
        <p:spPr>
          <a:xfrm>
            <a:off x="1781175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2. Financial Review</a:t>
            </a:r>
            <a:endParaRPr lang="en-GB" sz="1100" dirty="0">
              <a:solidFill>
                <a:schemeClr val="bg1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529062"/>
              </p:ext>
            </p:extLst>
          </p:nvPr>
        </p:nvGraphicFramePr>
        <p:xfrm>
          <a:off x="985837" y="1359695"/>
          <a:ext cx="8288337" cy="3166332"/>
        </p:xfrm>
        <a:graphic>
          <a:graphicData uri="http://schemas.openxmlformats.org/drawingml/2006/table">
            <a:tbl>
              <a:tblPr/>
              <a:tblGrid>
                <a:gridCol w="5391944"/>
                <a:gridCol w="972361"/>
                <a:gridCol w="972361"/>
                <a:gridCol w="951671"/>
              </a:tblGrid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£'m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31-Aug-15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31-Aug-14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28-Feb-15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 months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6 months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Year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Cashflow after investing activities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(10.6)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191.1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205.6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Net debt drawdown/(repayments)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26.8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(122.6)</a:t>
                      </a:r>
                    </a:p>
                  </a:txBody>
                  <a:tcPr marL="0" marR="93127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(134.2)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Interest / transaction costs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(0.8)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(2.4)</a:t>
                      </a:r>
                    </a:p>
                  </a:txBody>
                  <a:tcPr marL="0" marR="93127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(3.4)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Dividend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(13.1)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(13.2)</a:t>
                      </a:r>
                    </a:p>
                  </a:txBody>
                  <a:tcPr marL="0" marR="93127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(19.8)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(Purchase) / Sale of own shares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-</a:t>
                      </a:r>
                    </a:p>
                  </a:txBody>
                  <a:tcPr marL="0" marR="18625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(34.8)</a:t>
                      </a:r>
                    </a:p>
                  </a:txBody>
                  <a:tcPr marL="0" marR="93127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(34.8)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Financing activities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12.9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(173.0)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(192.2)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Discontinued cashflow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-</a:t>
                      </a:r>
                    </a:p>
                  </a:txBody>
                  <a:tcPr marL="0" marR="18625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(17.2)</a:t>
                      </a:r>
                    </a:p>
                  </a:txBody>
                  <a:tcPr marL="0" marR="93127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(17.2)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(Decrease)/increase in cash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2.3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0.9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(3.8)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Cash at the beginning of the year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5.7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9.5 </a:t>
                      </a:r>
                    </a:p>
                  </a:txBody>
                  <a:tcPr marL="0" marR="93127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9.5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638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Cash at the end of the year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8.0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10.4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5.7 </a:t>
                      </a:r>
                    </a:p>
                  </a:txBody>
                  <a:tcPr marL="0" marR="93127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83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179763" y="817790"/>
            <a:ext cx="9559976" cy="2345539"/>
          </a:xfrm>
        </p:spPr>
        <p:txBody>
          <a:bodyPr/>
          <a:lstStyle/>
          <a:p>
            <a:pPr lvl="1"/>
            <a:r>
              <a:rPr lang="en-US" sz="1100" dirty="0" smtClean="0"/>
              <a:t>Customer </a:t>
            </a:r>
            <a:r>
              <a:rPr lang="en-US" sz="1100" dirty="0"/>
              <a:t>contracts to deliver our strategic aims now secured</a:t>
            </a:r>
          </a:p>
          <a:p>
            <a:pPr lvl="2"/>
            <a:r>
              <a:rPr lang="en-US" sz="1100" dirty="0"/>
              <a:t>clear visibility for </a:t>
            </a:r>
            <a:r>
              <a:rPr lang="en-US" sz="1100" dirty="0" smtClean="0"/>
              <a:t>consistent supply </a:t>
            </a:r>
            <a:r>
              <a:rPr lang="en-US" sz="1100" dirty="0"/>
              <a:t>volumes of </a:t>
            </a:r>
            <a:r>
              <a:rPr lang="en-US" sz="1100" dirty="0" smtClean="0"/>
              <a:t>2.5m </a:t>
            </a:r>
            <a:r>
              <a:rPr lang="en-US" sz="1100" dirty="0"/>
              <a:t>tonnes into biomass market by </a:t>
            </a:r>
            <a:r>
              <a:rPr lang="en-US" sz="1100" dirty="0" smtClean="0"/>
              <a:t>2018 </a:t>
            </a:r>
            <a:r>
              <a:rPr lang="en-US" sz="1100" dirty="0"/>
              <a:t>at an average price of </a:t>
            </a:r>
            <a:r>
              <a:rPr lang="en-US" sz="1100" dirty="0" smtClean="0"/>
              <a:t>c£40 </a:t>
            </a:r>
            <a:r>
              <a:rPr lang="en-US" sz="1100" dirty="0"/>
              <a:t>per </a:t>
            </a:r>
            <a:r>
              <a:rPr lang="en-US" sz="1100" dirty="0" smtClean="0"/>
              <a:t>tonne</a:t>
            </a:r>
            <a:endParaRPr lang="en-GB" sz="1100" dirty="0" smtClean="0"/>
          </a:p>
          <a:p>
            <a:pPr lvl="1"/>
            <a:r>
              <a:rPr lang="en-US" sz="1100" dirty="0" smtClean="0"/>
              <a:t>Biomass </a:t>
            </a:r>
            <a:r>
              <a:rPr lang="en-US" sz="1100" dirty="0"/>
              <a:t>tonnages supplied </a:t>
            </a:r>
            <a:r>
              <a:rPr lang="en-US" sz="1100" dirty="0" smtClean="0"/>
              <a:t>slightly down year </a:t>
            </a:r>
            <a:r>
              <a:rPr lang="en-US" sz="1100" dirty="0"/>
              <a:t>on </a:t>
            </a:r>
            <a:r>
              <a:rPr lang="en-US" sz="1100" dirty="0" smtClean="0"/>
              <a:t>year primarily due to issues with the Eurotunnel and unexpected plant closures</a:t>
            </a:r>
            <a:endParaRPr lang="en-GB" sz="1100" dirty="0"/>
          </a:p>
          <a:p>
            <a:pPr lvl="1"/>
            <a:r>
              <a:rPr lang="en-GB" sz="1100" dirty="0" smtClean="0"/>
              <a:t>Two new long-term fuel supply agreements signed since May 2015</a:t>
            </a:r>
          </a:p>
          <a:p>
            <a:pPr lvl="2"/>
            <a:r>
              <a:rPr lang="en-GB" sz="1100" dirty="0"/>
              <a:t>m</a:t>
            </a:r>
            <a:r>
              <a:rPr lang="en-GB" sz="1100" dirty="0" smtClean="0"/>
              <a:t>inimum of 116,000 tonnes per annum to a new 30MW biomass plant at Cramlington</a:t>
            </a:r>
          </a:p>
          <a:p>
            <a:pPr lvl="2"/>
            <a:r>
              <a:rPr lang="en-GB" sz="1100" dirty="0" smtClean="0"/>
              <a:t>250,000 tonnes per annum to a new 40MW plant at Port Clarence, Teesside</a:t>
            </a:r>
          </a:p>
          <a:p>
            <a:pPr lvl="1"/>
            <a:r>
              <a:rPr lang="en-US" sz="1100" dirty="0" smtClean="0"/>
              <a:t>Focus on development of processing sites in Pollington and London in the second half of the year</a:t>
            </a:r>
          </a:p>
          <a:p>
            <a:pPr lvl="1"/>
            <a:r>
              <a:rPr lang="en-US" sz="1100" dirty="0" smtClean="0"/>
              <a:t>Develop undermanaged woodland to support our virgin supply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43441" y="195228"/>
            <a:ext cx="7014753" cy="769254"/>
          </a:xfrm>
        </p:spPr>
        <p:txBody>
          <a:bodyPr/>
          <a:lstStyle/>
          <a:p>
            <a:r>
              <a:rPr lang="en-GB" dirty="0" smtClean="0"/>
              <a:t>Energy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10" name="Round Same Side Corner Rectangle 10"/>
          <p:cNvSpPr/>
          <p:nvPr/>
        </p:nvSpPr>
        <p:spPr>
          <a:xfrm>
            <a:off x="3380506" y="6493330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bg1"/>
                </a:solidFill>
              </a:rPr>
              <a:t>3</a:t>
            </a:r>
            <a:r>
              <a:rPr lang="en-GB" sz="1100" dirty="0" smtClean="0">
                <a:solidFill>
                  <a:schemeClr val="bg1"/>
                </a:solidFill>
              </a:rPr>
              <a:t>. Energy</a:t>
            </a:r>
            <a:endParaRPr lang="en-GB" sz="11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064" y="6046582"/>
            <a:ext cx="1666080" cy="334389"/>
          </a:xfrm>
          <a:prstGeom prst="rect">
            <a:avLst/>
          </a:prstGeom>
        </p:spPr>
      </p:pic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4553552"/>
              </p:ext>
            </p:extLst>
          </p:nvPr>
        </p:nvGraphicFramePr>
        <p:xfrm>
          <a:off x="0" y="3136282"/>
          <a:ext cx="9649714" cy="3006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446165" y="4169328"/>
            <a:ext cx="444617" cy="370622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 smtClean="0"/>
              <a:t>This year</a:t>
            </a:r>
            <a:endParaRPr lang="en-GB" sz="900" b="1" dirty="0"/>
          </a:p>
        </p:txBody>
      </p:sp>
    </p:spTree>
    <p:extLst>
      <p:ext uri="{BB962C8B-B14F-4D97-AF65-F5344CB8AC3E}">
        <p14:creationId xmlns:p14="http://schemas.microsoft.com/office/powerpoint/2010/main" val="398254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Summary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8" name="Round Same Side Corner Rectangle 10"/>
          <p:cNvSpPr/>
          <p:nvPr/>
        </p:nvSpPr>
        <p:spPr>
          <a:xfrm>
            <a:off x="3375251" y="6492049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bg1"/>
                </a:solidFill>
              </a:rPr>
              <a:t>3</a:t>
            </a:r>
            <a:r>
              <a:rPr lang="en-GB" sz="1100" dirty="0" smtClean="0">
                <a:solidFill>
                  <a:schemeClr val="bg1"/>
                </a:solidFill>
              </a:rPr>
              <a:t>. Energy</a:t>
            </a:r>
            <a:endParaRPr lang="en-GB" sz="1100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064" y="6046582"/>
            <a:ext cx="1666080" cy="334389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81273"/>
              </p:ext>
            </p:extLst>
          </p:nvPr>
        </p:nvGraphicFramePr>
        <p:xfrm>
          <a:off x="985838" y="1359695"/>
          <a:ext cx="8288336" cy="4220403"/>
        </p:xfrm>
        <a:graphic>
          <a:graphicData uri="http://schemas.openxmlformats.org/drawingml/2006/table">
            <a:tbl>
              <a:tblPr/>
              <a:tblGrid>
                <a:gridCol w="4452412"/>
                <a:gridCol w="1552636"/>
                <a:gridCol w="1141644"/>
                <a:gridCol w="1141644"/>
              </a:tblGrid>
              <a:tr h="42469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8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Energy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36A3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31-Aug-15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663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31-Aug-14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663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28-Feb-15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663E"/>
                    </a:solidFill>
                  </a:tcPr>
                </a:tc>
              </a:tr>
              <a:tr h="214058"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/>
                        </a:rPr>
                        <a:t>£'m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 Months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 Months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Year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</a:tr>
              <a:tr h="33621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Revenue - Biomass supply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20.9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18.3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39.4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3621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Revenue - Biomass transport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14.7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14.4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29.0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3621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Revenue - 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35.6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32.7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68.4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219196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3621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 EBITDA - 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4.1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2.8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7.8 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219196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60727B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21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Tonnes sold (number)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469,000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482,000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987,000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3621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Revenue per tonne* (£)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44.56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37.97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39.92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3621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 EBITDA per </a:t>
                      </a:r>
                      <a:r>
                        <a:rPr lang="en-GB" sz="1400" b="0" i="0" u="none" strike="noStrike" dirty="0" smtClean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tonne </a:t>
                      </a:r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(£)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8.71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5.83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7.90</a:t>
                      </a:r>
                    </a:p>
                  </a:txBody>
                  <a:tcPr marL="0" marR="102748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154122"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124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51687A"/>
                          </a:solidFill>
                          <a:effectLst/>
                          <a:latin typeface="Helvetica Neue Light"/>
                        </a:rPr>
                        <a:t>* Relates to Stobart Biomass Products Limited supply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12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Improved revenue per tonne attributable to increase in supply from Pollington at an improved period to period gate fee.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12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Supply volumes have also increased in the London area which command higher gate fees.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12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This is coupled with new supply contracts which yield a higher than average revenue per tonne.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30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779892" y="1149435"/>
            <a:ext cx="3775631" cy="4790046"/>
          </a:xfrm>
        </p:spPr>
        <p:txBody>
          <a:bodyPr/>
          <a:lstStyle/>
          <a:p>
            <a:r>
              <a:rPr lang="en-GB" dirty="0" smtClean="0"/>
              <a:t>London </a:t>
            </a:r>
            <a:r>
              <a:rPr lang="en-GB" dirty="0"/>
              <a:t>Southend Airport</a:t>
            </a:r>
          </a:p>
          <a:p>
            <a:pPr marL="0" lvl="1" indent="0">
              <a:buNone/>
            </a:pPr>
            <a:r>
              <a:rPr lang="en-GB" sz="1600" b="1" u="sng" dirty="0" smtClean="0"/>
              <a:t>Today</a:t>
            </a:r>
          </a:p>
          <a:p>
            <a:pPr lvl="1"/>
            <a:r>
              <a:rPr lang="en-GB" sz="1400" dirty="0" smtClean="0"/>
              <a:t>Appointed two aviation industry specialists (CEO and COO) to lead operations and deliver objectives</a:t>
            </a:r>
          </a:p>
          <a:p>
            <a:pPr lvl="1"/>
            <a:r>
              <a:rPr lang="en-GB" sz="1400" dirty="0" smtClean="0"/>
              <a:t>Passenger </a:t>
            </a:r>
            <a:r>
              <a:rPr lang="en-GB" sz="1400" dirty="0"/>
              <a:t>numbers </a:t>
            </a:r>
            <a:r>
              <a:rPr lang="en-GB" sz="1400" dirty="0" smtClean="0"/>
              <a:t>down 20% year </a:t>
            </a:r>
            <a:r>
              <a:rPr lang="en-GB" sz="1400" dirty="0"/>
              <a:t>on </a:t>
            </a:r>
            <a:r>
              <a:rPr lang="en-GB" sz="1400" dirty="0" smtClean="0"/>
              <a:t>year</a:t>
            </a:r>
          </a:p>
          <a:p>
            <a:pPr lvl="1"/>
            <a:r>
              <a:rPr lang="en-GB" sz="1400" dirty="0"/>
              <a:t>Passenger related revenue up year on </a:t>
            </a:r>
            <a:r>
              <a:rPr lang="en-GB" sz="1400" dirty="0" smtClean="0"/>
              <a:t>year</a:t>
            </a:r>
          </a:p>
          <a:p>
            <a:pPr lvl="1"/>
            <a:r>
              <a:rPr lang="en-GB" sz="1400" dirty="0" smtClean="0"/>
              <a:t>Airline load factors and yields improved year on year</a:t>
            </a:r>
            <a:endParaRPr lang="en-GB" sz="1400" dirty="0"/>
          </a:p>
          <a:p>
            <a:pPr lvl="1"/>
            <a:r>
              <a:rPr lang="en-GB" sz="1400" dirty="0" smtClean="0"/>
              <a:t>easyJet </a:t>
            </a:r>
            <a:r>
              <a:rPr lang="en-GB" sz="1400" dirty="0"/>
              <a:t>performance exceeds expectations.  Two new routes announced for winter 2015 plus Paris to commence in spring 2016</a:t>
            </a:r>
          </a:p>
          <a:p>
            <a:pPr lvl="1"/>
            <a:endParaRPr lang="en-GB" sz="1400" dirty="0" smtClean="0"/>
          </a:p>
          <a:p>
            <a:pPr marL="0" lvl="1" indent="0">
              <a:buNone/>
            </a:pPr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Operational Summary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19</a:t>
            </a:fld>
            <a:endParaRPr lang="en-GB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3" t="69414" r="2488" b="11356"/>
          <a:stretch/>
        </p:blipFill>
        <p:spPr bwMode="auto">
          <a:xfrm>
            <a:off x="7793124" y="5999599"/>
            <a:ext cx="1823917" cy="37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 Same Side Corner Rectangle 10"/>
          <p:cNvSpPr/>
          <p:nvPr/>
        </p:nvSpPr>
        <p:spPr>
          <a:xfrm>
            <a:off x="4978120" y="6476855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4. Aviation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5" name="Text Placeholder 17"/>
          <p:cNvSpPr txBox="1">
            <a:spLocks/>
          </p:cNvSpPr>
          <p:nvPr/>
        </p:nvSpPr>
        <p:spPr>
          <a:xfrm>
            <a:off x="6637876" y="1211415"/>
            <a:ext cx="1459147" cy="3182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ts val="1200"/>
              </a:spcBef>
              <a:buFontTx/>
              <a:buNone/>
              <a:defRPr lang="en-GB" sz="2400" b="0" i="0" kern="1200" spc="0" baseline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1pPr>
            <a:lvl2pPr marL="268288" marR="0" indent="-268288" algn="l" defTabSz="4572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&gt;"/>
              <a:tabLst/>
              <a:defRPr sz="1800" b="0" i="0" kern="1200" spc="0">
                <a:solidFill>
                  <a:schemeClr val="accent1"/>
                </a:solidFill>
                <a:latin typeface="Helvetica Neue"/>
                <a:ea typeface="+mn-ea"/>
                <a:cs typeface="Helvetica Neue"/>
              </a:defRPr>
            </a:lvl2pPr>
            <a:lvl3pPr marL="540000" indent="-270000" algn="l" defTabSz="4572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US" sz="1400" b="0" i="0" kern="1200" spc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3pPr>
            <a:lvl4pPr marL="825750" marR="0" indent="-285750" algn="l" defTabSz="4572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-"/>
              <a:tabLst/>
              <a:defRPr sz="1400" b="0" i="0" kern="120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4pPr>
            <a:lvl5pPr marL="263525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800" b="1" i="0" kern="1200" dirty="0" smtClean="0">
                <a:solidFill>
                  <a:schemeClr val="accent1"/>
                </a:solidFill>
                <a:latin typeface="Helvetica Neue"/>
                <a:ea typeface="+mn-ea"/>
                <a:cs typeface="Helvetica Neue"/>
              </a:defRPr>
            </a:lvl5pPr>
            <a:lvl6pPr marL="269875" indent="-4763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1400" b="0" i="0" kern="1200" spc="0" dirty="0" smtClean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6pPr>
            <a:lvl7pPr marL="1092200" indent="-28575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None/>
              <a:defRPr lang="en-GB" sz="1600" kern="1200" dirty="0" smtClean="0">
                <a:solidFill>
                  <a:schemeClr val="accent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1973263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1600" kern="1200" spc="0" dirty="0" smtClean="0">
                <a:solidFill>
                  <a:schemeClr val="accent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 smtClean="0"/>
              <a:t>Passengers (m)</a:t>
            </a:r>
            <a:endParaRPr lang="en-GB" sz="1400" b="1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7965862"/>
              </p:ext>
            </p:extLst>
          </p:nvPr>
        </p:nvGraphicFramePr>
        <p:xfrm>
          <a:off x="5271039" y="1347838"/>
          <a:ext cx="3955051" cy="4591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9883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40" y="387526"/>
            <a:ext cx="7028406" cy="460078"/>
          </a:xfrm>
        </p:spPr>
        <p:txBody>
          <a:bodyPr/>
          <a:lstStyle/>
          <a:p>
            <a:r>
              <a:rPr lang="en-GB" dirty="0" smtClean="0"/>
              <a:t>Operational Summary</a:t>
            </a:r>
            <a:br>
              <a:rPr lang="en-GB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endParaRPr lang="en-GB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20</a:t>
            </a:fld>
            <a:endParaRPr lang="en-GB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89" y="2640718"/>
            <a:ext cx="9333719" cy="2627869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3" t="69414" r="2488" b="11356"/>
          <a:stretch/>
        </p:blipFill>
        <p:spPr bwMode="auto">
          <a:xfrm>
            <a:off x="7662681" y="5982921"/>
            <a:ext cx="1823917" cy="37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 preferRelativeResize="0"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800" y="6480000"/>
            <a:ext cx="1579001" cy="323116"/>
          </a:xfrm>
          <a:prstGeom prst="rect">
            <a:avLst/>
          </a:prstGeom>
        </p:spPr>
      </p:pic>
      <p:sp>
        <p:nvSpPr>
          <p:cNvPr id="8" name="Text Placeholder 17"/>
          <p:cNvSpPr txBox="1">
            <a:spLocks/>
          </p:cNvSpPr>
          <p:nvPr/>
        </p:nvSpPr>
        <p:spPr>
          <a:xfrm>
            <a:off x="395089" y="1148604"/>
            <a:ext cx="8179550" cy="19523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ts val="1200"/>
              </a:spcBef>
              <a:buFontTx/>
              <a:buNone/>
              <a:defRPr lang="en-GB" sz="2200" b="0" i="0" kern="1200" spc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1pPr>
            <a:lvl2pPr marL="268288" marR="0" indent="-268288" algn="l" defTabSz="4572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&gt;"/>
              <a:tabLst/>
              <a:defRPr sz="1600" b="0" i="0" kern="1200" spc="0">
                <a:solidFill>
                  <a:schemeClr val="accent1"/>
                </a:solidFill>
                <a:latin typeface="Helvetica Neue"/>
                <a:ea typeface="+mn-ea"/>
                <a:cs typeface="Helvetica Neue"/>
              </a:defRPr>
            </a:lvl2pPr>
            <a:lvl3pPr marL="540000" indent="-270000" algn="l" defTabSz="4572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US" sz="1400" b="0" i="0" kern="1200" spc="0" dirty="0" smtClean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3pPr>
            <a:lvl4pPr marL="806450" marR="0" indent="-268288" algn="l" defTabSz="4572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▫"/>
              <a:tabLst/>
              <a:defRPr sz="1400" b="0" i="0" kern="120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4pPr>
            <a:lvl5pPr marL="263525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600" b="1" i="0" kern="1200">
                <a:solidFill>
                  <a:schemeClr val="accent1"/>
                </a:solidFill>
                <a:latin typeface="Helvetica Neue"/>
                <a:ea typeface="+mn-ea"/>
                <a:cs typeface="Helvetica Neue"/>
              </a:defRPr>
            </a:lvl5pPr>
            <a:lvl6pPr marL="269875" indent="-4763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1400" b="0" i="0" kern="1200" spc="0" dirty="0" smtClean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6pPr>
            <a:lvl7pPr marL="1092200" indent="-28575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None/>
              <a:defRPr lang="en-GB" sz="1600" kern="1200" dirty="0" smtClean="0">
                <a:solidFill>
                  <a:schemeClr val="accent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1973263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1600" kern="1200" spc="0" dirty="0" smtClean="0">
                <a:solidFill>
                  <a:schemeClr val="accent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400" dirty="0" smtClean="0"/>
              <a:t>Best in UK Which? airport passenger survey three years running</a:t>
            </a:r>
          </a:p>
          <a:p>
            <a:pPr lvl="2"/>
            <a:r>
              <a:rPr lang="en-GB" dirty="0" smtClean="0"/>
              <a:t>maximum 5 star rating in four of the seven categories;</a:t>
            </a:r>
          </a:p>
          <a:p>
            <a:pPr lvl="2"/>
            <a:r>
              <a:rPr lang="en-GB" dirty="0" smtClean="0"/>
              <a:t>improved upon first place scores from 2014</a:t>
            </a:r>
          </a:p>
          <a:p>
            <a:pPr lvl="1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05969" y="2312202"/>
            <a:ext cx="41788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en-GB" sz="1600" dirty="0">
                <a:solidFill>
                  <a:schemeClr val="accent1"/>
                </a:solidFill>
                <a:latin typeface="Helvetica Neue"/>
                <a:cs typeface="Helvetica Neue"/>
              </a:rPr>
              <a:t>Which? Survey: Best and Worst UK airports</a:t>
            </a:r>
          </a:p>
        </p:txBody>
      </p:sp>
    </p:spTree>
    <p:extLst>
      <p:ext uri="{BB962C8B-B14F-4D97-AF65-F5344CB8AC3E}">
        <p14:creationId xmlns:p14="http://schemas.microsoft.com/office/powerpoint/2010/main" val="365485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GB" b="1" u="sng" dirty="0" smtClean="0"/>
              <a:t>Looking Forward</a:t>
            </a:r>
            <a:endParaRPr lang="en-GB" b="1" u="sng" dirty="0"/>
          </a:p>
          <a:p>
            <a:pPr lvl="1"/>
            <a:r>
              <a:rPr lang="en-GB" dirty="0" smtClean="0"/>
              <a:t>Progress towards securing long-term growth</a:t>
            </a:r>
          </a:p>
          <a:p>
            <a:pPr lvl="1"/>
            <a:r>
              <a:rPr lang="en-GB" dirty="0" smtClean="0"/>
              <a:t>Substantive </a:t>
            </a:r>
            <a:r>
              <a:rPr lang="en-GB" dirty="0"/>
              <a:t>discussions with </a:t>
            </a:r>
            <a:r>
              <a:rPr lang="en-GB" dirty="0" smtClean="0"/>
              <a:t>major airlines </a:t>
            </a:r>
            <a:r>
              <a:rPr lang="en-GB" dirty="0"/>
              <a:t>around terms for </a:t>
            </a:r>
            <a:r>
              <a:rPr lang="en-GB" dirty="0" smtClean="0"/>
              <a:t>introducing sustainable </a:t>
            </a:r>
            <a:r>
              <a:rPr lang="en-GB" dirty="0"/>
              <a:t>new </a:t>
            </a:r>
            <a:r>
              <a:rPr lang="en-GB" dirty="0" smtClean="0"/>
              <a:t>routes</a:t>
            </a:r>
            <a:endParaRPr lang="en-GB" dirty="0"/>
          </a:p>
          <a:p>
            <a:pPr lvl="2"/>
            <a:r>
              <a:rPr lang="en-GB" dirty="0" smtClean="0"/>
              <a:t>active </a:t>
            </a:r>
            <a:r>
              <a:rPr lang="en-GB" dirty="0"/>
              <a:t>discussions with a range of European </a:t>
            </a:r>
            <a:r>
              <a:rPr lang="en-GB" dirty="0" smtClean="0"/>
              <a:t>operators</a:t>
            </a:r>
          </a:p>
          <a:p>
            <a:pPr lvl="2"/>
            <a:r>
              <a:rPr lang="en-GB" dirty="0" smtClean="0"/>
              <a:t>working </a:t>
            </a:r>
            <a:r>
              <a:rPr lang="en-GB" dirty="0"/>
              <a:t>with existing operators to increase load factors </a:t>
            </a:r>
            <a:r>
              <a:rPr lang="en-GB" dirty="0" smtClean="0"/>
              <a:t>yield</a:t>
            </a:r>
          </a:p>
          <a:p>
            <a:pPr marL="270000" lvl="2" indent="0">
              <a:buNone/>
            </a:pPr>
            <a:endParaRPr lang="en-GB" dirty="0" smtClean="0"/>
          </a:p>
          <a:p>
            <a:pPr marL="0" lvl="1" indent="0">
              <a:buNone/>
            </a:pPr>
            <a:r>
              <a:rPr lang="en-GB" sz="2400" dirty="0">
                <a:latin typeface="Helvetica Neue Light"/>
                <a:cs typeface="Helvetica Neue Light"/>
              </a:rPr>
              <a:t>Carlisle Lake District Airport</a:t>
            </a:r>
          </a:p>
          <a:p>
            <a:pPr lvl="2"/>
            <a:r>
              <a:rPr lang="en-GB" dirty="0" smtClean="0"/>
              <a:t>Shortlisted for route support on proposed networks</a:t>
            </a:r>
          </a:p>
          <a:p>
            <a:pPr lvl="2"/>
            <a:r>
              <a:rPr lang="en-GB" dirty="0" smtClean="0"/>
              <a:t>Ongoing consideration of sources of funding for airport development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Operational Summary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21</a:t>
            </a:fld>
            <a:endParaRPr lang="en-GB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3" t="69414" r="2488" b="11356"/>
          <a:stretch/>
        </p:blipFill>
        <p:spPr bwMode="auto">
          <a:xfrm>
            <a:off x="7720346" y="6001381"/>
            <a:ext cx="1823917" cy="37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 Same Side Corner Rectangle 10"/>
          <p:cNvSpPr/>
          <p:nvPr/>
        </p:nvSpPr>
        <p:spPr>
          <a:xfrm>
            <a:off x="4978120" y="6476855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4. Aviation</a:t>
            </a:r>
            <a:endParaRPr lang="en-GB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64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Summary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22</a:t>
            </a:fld>
            <a:endParaRPr lang="en-GB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3" t="69414" r="2488" b="11356"/>
          <a:stretch/>
        </p:blipFill>
        <p:spPr bwMode="auto">
          <a:xfrm>
            <a:off x="7720346" y="5984905"/>
            <a:ext cx="1823917" cy="37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 Same Side Corner Rectangle 10"/>
          <p:cNvSpPr/>
          <p:nvPr/>
        </p:nvSpPr>
        <p:spPr>
          <a:xfrm>
            <a:off x="4986358" y="6476855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bg1"/>
                </a:solidFill>
              </a:rPr>
              <a:t>4</a:t>
            </a:r>
            <a:r>
              <a:rPr lang="en-GB" sz="1100" dirty="0" smtClean="0">
                <a:solidFill>
                  <a:schemeClr val="bg1"/>
                </a:solidFill>
              </a:rPr>
              <a:t>. Aviation</a:t>
            </a:r>
            <a:endParaRPr lang="en-GB" sz="1100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017172"/>
              </p:ext>
            </p:extLst>
          </p:nvPr>
        </p:nvGraphicFramePr>
        <p:xfrm>
          <a:off x="985837" y="1359695"/>
          <a:ext cx="8288337" cy="2716670"/>
        </p:xfrm>
        <a:graphic>
          <a:graphicData uri="http://schemas.openxmlformats.org/drawingml/2006/table">
            <a:tbl>
              <a:tblPr/>
              <a:tblGrid>
                <a:gridCol w="4581018"/>
                <a:gridCol w="1263322"/>
                <a:gridCol w="1263322"/>
                <a:gridCol w="1180675"/>
              </a:tblGrid>
              <a:tr h="43921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9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Aviation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1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31 Aug 15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1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31 Aug 14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1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28 Feb 15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1BA"/>
                    </a:solidFill>
                  </a:tcPr>
                </a:tc>
              </a:tr>
              <a:tr h="318782"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/>
                        </a:rPr>
                        <a:t>£'m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 Months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 Months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Year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</a:tr>
              <a:tr h="34770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Revenue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11.9 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12.3 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23.6 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4770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 EBITDA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0.4 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1.4 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1.4 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26690"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 dirty="0">
                        <a:solidFill>
                          <a:srgbClr val="60727B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70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Passengers (number)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504,000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628,000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1,088,000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4770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Revenue per passenger (£)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22.4 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18.7 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20.8 </a:t>
                      </a:r>
                    </a:p>
                  </a:txBody>
                  <a:tcPr marL="0" marR="106261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159391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7101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51687A"/>
                          </a:solidFill>
                          <a:effectLst/>
                          <a:latin typeface="Helvetica Neue Light"/>
                        </a:rPr>
                        <a:t>Divisional EBITDA is stated before internal rent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85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Rail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23</a:t>
            </a:fld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sz="quarter" idx="11"/>
          </p:nvPr>
        </p:nvSpPr>
        <p:spPr>
          <a:xfrm>
            <a:off x="925052" y="1171592"/>
            <a:ext cx="4050602" cy="4998225"/>
          </a:xfrm>
        </p:spPr>
        <p:txBody>
          <a:bodyPr/>
          <a:lstStyle/>
          <a:p>
            <a:r>
              <a:rPr lang="en-GB" dirty="0" smtClean="0"/>
              <a:t>Operational summary</a:t>
            </a:r>
          </a:p>
          <a:p>
            <a:pPr lvl="1"/>
            <a:r>
              <a:rPr lang="en-GB" dirty="0" smtClean="0"/>
              <a:t>Record </a:t>
            </a:r>
            <a:r>
              <a:rPr lang="en-GB" dirty="0" smtClean="0"/>
              <a:t>order </a:t>
            </a:r>
            <a:r>
              <a:rPr lang="en-GB" dirty="0"/>
              <a:t>book for work with a value of </a:t>
            </a:r>
            <a:r>
              <a:rPr lang="en-GB" dirty="0" smtClean="0"/>
              <a:t>c£68m (£61m external works)</a:t>
            </a:r>
            <a:endParaRPr lang="en-GB" dirty="0"/>
          </a:p>
          <a:p>
            <a:pPr lvl="1"/>
            <a:r>
              <a:rPr lang="en-GB" dirty="0" smtClean="0"/>
              <a:t>Completed the construction of a new air and road distribution centre at Carlisle Lake District Airport on time and on budget</a:t>
            </a:r>
            <a:endParaRPr lang="en-GB" dirty="0"/>
          </a:p>
          <a:p>
            <a:pPr lvl="1"/>
            <a:r>
              <a:rPr lang="en-GB" dirty="0" smtClean="0"/>
              <a:t>A £4m track lowering scheme from Walsall to Rugeley was completed for Network Rail</a:t>
            </a:r>
          </a:p>
          <a:p>
            <a:pPr lvl="1"/>
            <a:r>
              <a:rPr lang="en-GB" dirty="0" smtClean="0"/>
              <a:t>Commenced work on a civils package worth £7.2m at the Widnes biomass plant </a:t>
            </a:r>
          </a:p>
          <a:p>
            <a:pPr lvl="1"/>
            <a:r>
              <a:rPr lang="en-GB" dirty="0" smtClean="0"/>
              <a:t>Construction of a £2.1m solar farm at London Southend Airport due to be completed in December 2015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2"/>
          </p:nvPr>
        </p:nvSpPr>
        <p:spPr>
          <a:xfrm>
            <a:off x="5271802" y="1171593"/>
            <a:ext cx="3980648" cy="4502194"/>
          </a:xfrm>
        </p:spPr>
        <p:txBody>
          <a:bodyPr/>
          <a:lstStyle/>
          <a:p>
            <a:r>
              <a:rPr lang="en-GB" dirty="0" smtClean="0"/>
              <a:t>Financial summary</a:t>
            </a:r>
          </a:p>
          <a:p>
            <a:pPr lvl="1"/>
            <a:r>
              <a:rPr lang="en-GB" dirty="0" smtClean="0"/>
              <a:t>External </a:t>
            </a:r>
            <a:r>
              <a:rPr lang="en-GB" dirty="0"/>
              <a:t>revenue has </a:t>
            </a:r>
            <a:r>
              <a:rPr lang="en-GB" dirty="0" smtClean="0"/>
              <a:t>decreased </a:t>
            </a:r>
            <a:r>
              <a:rPr lang="en-GB" dirty="0"/>
              <a:t>by 4</a:t>
            </a:r>
            <a:r>
              <a:rPr lang="en-GB" dirty="0" smtClean="0"/>
              <a:t>% due to lower than expected expenditure by Network Rail but margins remain strong</a:t>
            </a:r>
          </a:p>
          <a:p>
            <a:pPr lvl="1"/>
            <a:r>
              <a:rPr lang="en-GB" dirty="0" smtClean="0"/>
              <a:t>Rail infrastructure work is expected to pick-up in the second six months supported by the strong order book</a:t>
            </a:r>
            <a:endParaRPr lang="en-GB" dirty="0"/>
          </a:p>
        </p:txBody>
      </p:sp>
      <p:sp>
        <p:nvSpPr>
          <p:cNvPr id="10" name="Round Same Side Corner Rectangle 10"/>
          <p:cNvSpPr/>
          <p:nvPr/>
        </p:nvSpPr>
        <p:spPr>
          <a:xfrm>
            <a:off x="6577827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5. Infrastructure</a:t>
            </a:r>
            <a:endParaRPr lang="en-GB" sz="11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192" y="6052287"/>
            <a:ext cx="2218952" cy="29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7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Infrastructure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sz="quarter" idx="11"/>
          </p:nvPr>
        </p:nvSpPr>
        <p:spPr>
          <a:xfrm>
            <a:off x="873811" y="1184517"/>
            <a:ext cx="3980648" cy="4502194"/>
          </a:xfrm>
        </p:spPr>
        <p:txBody>
          <a:bodyPr/>
          <a:lstStyle/>
          <a:p>
            <a:r>
              <a:rPr lang="en-GB" dirty="0" smtClean="0"/>
              <a:t>Operational summary</a:t>
            </a:r>
            <a:endParaRPr lang="en-GB" dirty="0"/>
          </a:p>
          <a:p>
            <a:pPr lvl="1"/>
            <a:r>
              <a:rPr lang="en-GB" dirty="0"/>
              <a:t>O</a:t>
            </a:r>
            <a:r>
              <a:rPr lang="en-GB" dirty="0" smtClean="0"/>
              <a:t>ffer secured for the Chelford freehold site for residential developer</a:t>
            </a:r>
          </a:p>
          <a:p>
            <a:pPr lvl="1"/>
            <a:r>
              <a:rPr lang="en-GB" dirty="0" smtClean="0"/>
              <a:t>Full committed amount invested in Widnes CHP Biomass plant</a:t>
            </a:r>
          </a:p>
          <a:p>
            <a:pPr lvl="1"/>
            <a:r>
              <a:rPr lang="en-GB" dirty="0" smtClean="0"/>
              <a:t>Expected property realisations in H2 of c£25m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2"/>
          </p:nvPr>
        </p:nvSpPr>
        <p:spPr>
          <a:xfrm>
            <a:off x="5170832" y="1184517"/>
            <a:ext cx="3980648" cy="4502194"/>
          </a:xfrm>
        </p:spPr>
        <p:txBody>
          <a:bodyPr/>
          <a:lstStyle/>
          <a:p>
            <a:r>
              <a:rPr lang="en-GB" dirty="0" smtClean="0"/>
              <a:t>Financial summary</a:t>
            </a:r>
          </a:p>
          <a:p>
            <a:pPr lvl="1"/>
            <a:r>
              <a:rPr lang="en-GB" dirty="0" smtClean="0"/>
              <a:t>£6.2m net proceeds from disposal of Worcester property</a:t>
            </a:r>
            <a:endParaRPr lang="en-GB" dirty="0"/>
          </a:p>
          <a:p>
            <a:pPr lvl="1"/>
            <a:r>
              <a:rPr lang="en-GB" dirty="0" smtClean="0"/>
              <a:t>£8.4m </a:t>
            </a:r>
            <a:r>
              <a:rPr lang="en-GB" dirty="0"/>
              <a:t>investment in biomass processing site at </a:t>
            </a:r>
            <a:r>
              <a:rPr lang="en-GB" dirty="0" smtClean="0"/>
              <a:t>Pollington</a:t>
            </a:r>
          </a:p>
          <a:p>
            <a:pPr lvl="1"/>
            <a:r>
              <a:rPr lang="en-GB" dirty="0" smtClean="0"/>
              <a:t>£8.8m investment in Carlisle Airport DC</a:t>
            </a:r>
          </a:p>
          <a:p>
            <a:pPr lvl="1"/>
            <a:r>
              <a:rPr lang="en-GB" dirty="0" smtClean="0"/>
              <a:t>Further £2.7m invested in Widnes CHP</a:t>
            </a:r>
          </a:p>
        </p:txBody>
      </p:sp>
      <p:sp>
        <p:nvSpPr>
          <p:cNvPr id="10" name="Round Same Side Corner Rectangle 10"/>
          <p:cNvSpPr/>
          <p:nvPr/>
        </p:nvSpPr>
        <p:spPr>
          <a:xfrm>
            <a:off x="6577827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5. Infrastructure</a:t>
            </a:r>
            <a:endParaRPr lang="en-GB" sz="11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192" y="6052287"/>
            <a:ext cx="2218952" cy="2929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23031" y="4113404"/>
            <a:ext cx="86475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1" dirty="0" smtClean="0"/>
              <a:t>£287m</a:t>
            </a:r>
            <a:endParaRPr lang="en-GB" b="1" dirty="0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740703"/>
              </p:ext>
            </p:extLst>
          </p:nvPr>
        </p:nvGraphicFramePr>
        <p:xfrm>
          <a:off x="2184692" y="3756291"/>
          <a:ext cx="5195760" cy="2295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3071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Financial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7" name="Round Same Side Corner Rectangle 10"/>
          <p:cNvSpPr/>
          <p:nvPr/>
        </p:nvSpPr>
        <p:spPr>
          <a:xfrm>
            <a:off x="6577827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5. Infrastructure</a:t>
            </a:r>
            <a:endParaRPr lang="en-GB" sz="11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930565"/>
              </p:ext>
            </p:extLst>
          </p:nvPr>
        </p:nvGraphicFramePr>
        <p:xfrm>
          <a:off x="985837" y="1360147"/>
          <a:ext cx="8042955" cy="4601265"/>
        </p:xfrm>
        <a:graphic>
          <a:graphicData uri="http://schemas.openxmlformats.org/drawingml/2006/table">
            <a:tbl>
              <a:tblPr/>
              <a:tblGrid>
                <a:gridCol w="4535853"/>
                <a:gridCol w="1169034"/>
                <a:gridCol w="1169034"/>
                <a:gridCol w="1169034"/>
              </a:tblGrid>
              <a:tr h="455923">
                <a:tc>
                  <a:txBody>
                    <a:bodyPr/>
                    <a:lstStyle/>
                    <a:p>
                      <a:pPr algn="l" fontAlgn="ctr"/>
                      <a:r>
                        <a:rPr lang="en-GB" sz="29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Infrastructure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31-Aug-15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31-Aug-14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"/>
                        </a:rPr>
                        <a:t>28-Feb-15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7E90"/>
                    </a:solidFill>
                  </a:tcPr>
                </a:tc>
              </a:tr>
              <a:tr h="210426"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/>
                        </a:rPr>
                        <a:t>£'m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 months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 months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Year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</a:tr>
              <a:tr h="35071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Revenue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2.3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2.9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5.0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5071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 EBITDA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0.7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2.4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4.0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2445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5071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Number of disposals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1.0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5.0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10.0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5071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Proceeds from disposals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6.2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14.7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27.2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2445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5071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Infrastructure asset values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5071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Airport properties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160.9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139.8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160.1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5071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Investment and operational properties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105.9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112.8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101.7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5071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Green Energy and other property related investments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14.0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7.3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10.6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4428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280.8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259.9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272.4 </a:t>
                      </a:r>
                    </a:p>
                  </a:txBody>
                  <a:tcPr marL="0" marR="10521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147298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535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51687A"/>
                          </a:solidFill>
                          <a:effectLst/>
                          <a:latin typeface="Helvetica Neue Light"/>
                        </a:rPr>
                        <a:t>Divisional EBITDA is stated before internal rent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97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918726" y="1149435"/>
            <a:ext cx="8292387" cy="4730712"/>
          </a:xfrm>
        </p:spPr>
        <p:txBody>
          <a:bodyPr/>
          <a:lstStyle/>
          <a:p>
            <a:r>
              <a:rPr lang="en-GB" dirty="0" smtClean="0"/>
              <a:t>ESL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Summary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6" name="Round Same Side Corner Rectangle 10"/>
          <p:cNvSpPr/>
          <p:nvPr/>
        </p:nvSpPr>
        <p:spPr>
          <a:xfrm>
            <a:off x="6577827" y="6471283"/>
            <a:ext cx="1579245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5. Infrastructure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8" name="Text Placeholder 17"/>
          <p:cNvSpPr txBox="1">
            <a:spLocks/>
          </p:cNvSpPr>
          <p:nvPr/>
        </p:nvSpPr>
        <p:spPr>
          <a:xfrm>
            <a:off x="918726" y="1598102"/>
            <a:ext cx="8183330" cy="1979801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ts val="1200"/>
              </a:spcBef>
              <a:buFontTx/>
              <a:buNone/>
              <a:defRPr lang="en-GB" sz="2400" b="0" i="0" kern="1200" spc="0" dirty="0" smtClean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1pPr>
            <a:lvl2pPr marL="268288" marR="0" indent="-268288" algn="l" defTabSz="4572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&gt;"/>
              <a:tabLst/>
              <a:defRPr sz="1800" b="0" i="0" kern="1200" spc="0">
                <a:solidFill>
                  <a:schemeClr val="accent1"/>
                </a:solidFill>
                <a:latin typeface="Helvetica Neue"/>
                <a:ea typeface="+mn-ea"/>
                <a:cs typeface="Helvetica Neue"/>
              </a:defRPr>
            </a:lvl2pPr>
            <a:lvl3pPr marL="540000" indent="-270000" algn="l" defTabSz="4572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US" sz="1400" b="0" i="0" kern="1200" spc="0" dirty="0" smtClean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3pPr>
            <a:lvl4pPr marL="806450" marR="0" indent="-268288" algn="l" defTabSz="4572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▫"/>
              <a:tabLst/>
              <a:defRPr sz="1400" b="0" i="0" kern="120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4pPr>
            <a:lvl5pPr marL="263525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800" b="1" i="0" kern="1200" dirty="0" smtClean="0">
                <a:solidFill>
                  <a:schemeClr val="accent1"/>
                </a:solidFill>
                <a:latin typeface="Helvetica Neue"/>
                <a:ea typeface="+mn-ea"/>
                <a:cs typeface="Helvetica Neue"/>
              </a:defRPr>
            </a:lvl5pPr>
            <a:lvl6pPr marL="269875" indent="-4763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1400" b="0" i="0" kern="1200" spc="0" dirty="0" smtClean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6pPr>
            <a:lvl7pPr marL="1092200" indent="-28575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None/>
              <a:defRPr lang="en-GB" sz="1600" kern="1200" dirty="0" smtClean="0">
                <a:solidFill>
                  <a:schemeClr val="accent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1973263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1600" kern="1200" spc="0" dirty="0" smtClean="0">
                <a:solidFill>
                  <a:schemeClr val="accent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600" dirty="0" smtClean="0"/>
              <a:t>New CEO, Alex Laffey, appointed in May</a:t>
            </a:r>
          </a:p>
          <a:p>
            <a:pPr lvl="1"/>
            <a:r>
              <a:rPr lang="en-GB" sz="1600" dirty="0" smtClean="0"/>
              <a:t>Net new business won with annual value of £32m</a:t>
            </a:r>
          </a:p>
          <a:p>
            <a:pPr lvl="1"/>
            <a:r>
              <a:rPr lang="en-GB" sz="1600" dirty="0" smtClean="0"/>
              <a:t>Realisation of UK Automotive business</a:t>
            </a:r>
          </a:p>
          <a:p>
            <a:pPr lvl="1"/>
            <a:r>
              <a:rPr lang="en-GB" sz="1600" dirty="0" smtClean="0"/>
              <a:t>Debt reduction of £21.1m</a:t>
            </a:r>
          </a:p>
          <a:p>
            <a:pPr lvl="1"/>
            <a:endParaRPr lang="en-GB" sz="16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732933"/>
              </p:ext>
            </p:extLst>
          </p:nvPr>
        </p:nvGraphicFramePr>
        <p:xfrm>
          <a:off x="977306" y="3326786"/>
          <a:ext cx="8288336" cy="2553361"/>
        </p:xfrm>
        <a:graphic>
          <a:graphicData uri="http://schemas.openxmlformats.org/drawingml/2006/table">
            <a:tbl>
              <a:tblPr/>
              <a:tblGrid>
                <a:gridCol w="4674236"/>
                <a:gridCol w="1204700"/>
                <a:gridCol w="1204700"/>
                <a:gridCol w="1204700"/>
              </a:tblGrid>
              <a:tr h="23130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GB" sz="29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Investments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84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31 Aug 15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84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84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28 Feb 15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84A"/>
                    </a:solidFill>
                  </a:tcPr>
                </a:tc>
              </a:tr>
              <a:tr h="23130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31 Aug 14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84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3130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84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25881"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/>
                        </a:rPr>
                        <a:t>£'m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 Months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 Months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AD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Year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ADBB"/>
                    </a:solidFill>
                  </a:tcPr>
                </a:tc>
              </a:tr>
              <a:tr h="35478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 EBITDA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300" b="0" i="0" u="none" strike="noStrike" dirty="0">
                          <a:solidFill>
                            <a:srgbClr val="808080"/>
                          </a:solidFill>
                          <a:effectLst/>
                          <a:latin typeface="Helvetica Neue Light"/>
                        </a:rPr>
                        <a:t> 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5478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Eddie Stobart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6.1 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 smtClean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3.0 </a:t>
                      </a:r>
                      <a:endParaRPr lang="en-GB" sz="1500" b="0" i="0" u="none" strike="noStrike" dirty="0">
                        <a:solidFill>
                          <a:srgbClr val="60727B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6.3 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5478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Propius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0.3 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0.3 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0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0.5 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24395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5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Underlying EBITDA - 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 Neue Light"/>
                        </a:rPr>
                        <a:t>6.4 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A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 smtClean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3.3 </a:t>
                      </a:r>
                      <a:endParaRPr lang="en-GB" sz="1500" b="1" i="0" u="none" strike="noStrike" dirty="0">
                        <a:solidFill>
                          <a:srgbClr val="60727B"/>
                        </a:solidFill>
                        <a:effectLst/>
                        <a:latin typeface="Helvetica Neue Light"/>
                      </a:endParaRP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500" b="1" i="0" u="none" strike="noStrike" dirty="0">
                          <a:solidFill>
                            <a:srgbClr val="60727B"/>
                          </a:solidFill>
                          <a:effectLst/>
                          <a:latin typeface="Helvetica Neue Light"/>
                        </a:rPr>
                        <a:t>6.8 </a:t>
                      </a:r>
                    </a:p>
                  </a:txBody>
                  <a:tcPr marL="0" marR="108423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1E7"/>
                    </a:solidFill>
                  </a:tcPr>
                </a:tc>
              </a:tr>
              <a:tr h="162635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2635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Realisation of UK Automotive business reflected in the period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955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Outlook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817A3-0A95-49D1-811A-A4610F79C19E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10" name="Round Same Side Corner Rectangle 10"/>
          <p:cNvSpPr/>
          <p:nvPr/>
        </p:nvSpPr>
        <p:spPr>
          <a:xfrm>
            <a:off x="8165466" y="6471283"/>
            <a:ext cx="1574273" cy="298800"/>
          </a:xfrm>
          <a:custGeom>
            <a:avLst/>
            <a:gdLst>
              <a:gd name="connsiteX0" fmla="*/ 0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0 h 504825"/>
              <a:gd name="connsiteX3" fmla="*/ 2878138 w 2878138"/>
              <a:gd name="connsiteY3" fmla="*/ 370077 h 504825"/>
              <a:gd name="connsiteX4" fmla="*/ 2743390 w 2878138"/>
              <a:gd name="connsiteY4" fmla="*/ 504825 h 504825"/>
              <a:gd name="connsiteX5" fmla="*/ 134748 w 2878138"/>
              <a:gd name="connsiteY5" fmla="*/ 504825 h 504825"/>
              <a:gd name="connsiteX6" fmla="*/ 0 w 2878138"/>
              <a:gd name="connsiteY6" fmla="*/ 370077 h 504825"/>
              <a:gd name="connsiteX7" fmla="*/ 0 w 2878138"/>
              <a:gd name="connsiteY7" fmla="*/ 0 h 504825"/>
              <a:gd name="connsiteX8" fmla="*/ 0 w 2878138"/>
              <a:gd name="connsiteY8" fmla="*/ 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  <a:gd name="connsiteX7" fmla="*/ 91440 w 2878138"/>
              <a:gd name="connsiteY7" fmla="*/ 91440 h 504825"/>
              <a:gd name="connsiteX0" fmla="*/ 2878138 w 2878138"/>
              <a:gd name="connsiteY0" fmla="*/ 0 h 504825"/>
              <a:gd name="connsiteX1" fmla="*/ 2878138 w 2878138"/>
              <a:gd name="connsiteY1" fmla="*/ 0 h 504825"/>
              <a:gd name="connsiteX2" fmla="*/ 2878138 w 2878138"/>
              <a:gd name="connsiteY2" fmla="*/ 370077 h 504825"/>
              <a:gd name="connsiteX3" fmla="*/ 2743390 w 2878138"/>
              <a:gd name="connsiteY3" fmla="*/ 504825 h 504825"/>
              <a:gd name="connsiteX4" fmla="*/ 134748 w 2878138"/>
              <a:gd name="connsiteY4" fmla="*/ 504825 h 504825"/>
              <a:gd name="connsiteX5" fmla="*/ 0 w 2878138"/>
              <a:gd name="connsiteY5" fmla="*/ 370077 h 504825"/>
              <a:gd name="connsiteX6" fmla="*/ 0 w 2878138"/>
              <a:gd name="connsiteY6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8138" h="504825">
                <a:moveTo>
                  <a:pt x="2878138" y="0"/>
                </a:moveTo>
                <a:lnTo>
                  <a:pt x="2878138" y="0"/>
                </a:lnTo>
                <a:lnTo>
                  <a:pt x="2878138" y="370077"/>
                </a:lnTo>
                <a:cubicBezTo>
                  <a:pt x="2878138" y="444496"/>
                  <a:pt x="2817809" y="504825"/>
                  <a:pt x="2743390" y="504825"/>
                </a:cubicBezTo>
                <a:lnTo>
                  <a:pt x="134748" y="504825"/>
                </a:lnTo>
                <a:cubicBezTo>
                  <a:pt x="60329" y="504825"/>
                  <a:pt x="0" y="444496"/>
                  <a:pt x="0" y="370077"/>
                </a:cubicBezTo>
                <a:lnTo>
                  <a:pt x="0" y="0"/>
                </a:lnTo>
              </a:path>
            </a:pathLst>
          </a:custGeom>
          <a:solidFill>
            <a:srgbClr val="60727B"/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smtClean="0">
                <a:solidFill>
                  <a:schemeClr val="bg1"/>
                </a:solidFill>
              </a:rPr>
              <a:t>6. Outlook</a:t>
            </a:r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2679199" y="1301579"/>
            <a:ext cx="6819028" cy="46870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ts val="1200"/>
              </a:spcBef>
              <a:buFontTx/>
              <a:buNone/>
              <a:defRPr lang="en-GB" sz="2400" b="0" i="0" kern="1200" spc="0" baseline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1pPr>
            <a:lvl2pPr marL="268288" marR="0" indent="-268288" algn="l" defTabSz="4572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&gt;"/>
              <a:tabLst/>
              <a:defRPr sz="1800" b="0" i="0" kern="1200" spc="0">
                <a:solidFill>
                  <a:schemeClr val="accent1"/>
                </a:solidFill>
                <a:latin typeface="Helvetica Neue"/>
                <a:ea typeface="+mn-ea"/>
                <a:cs typeface="Helvetica Neue"/>
              </a:defRPr>
            </a:lvl2pPr>
            <a:lvl3pPr marL="540000" indent="-270000" algn="l" defTabSz="4572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US" sz="1400" b="0" i="0" kern="1200" spc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3pPr>
            <a:lvl4pPr marL="825750" marR="0" indent="-285750" algn="l" defTabSz="4572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-"/>
              <a:tabLst/>
              <a:defRPr sz="1400" b="0" i="0" kern="120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4pPr>
            <a:lvl5pPr marL="263525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800" b="1" i="0" kern="1200" dirty="0" smtClean="0">
                <a:solidFill>
                  <a:schemeClr val="accent1"/>
                </a:solidFill>
                <a:latin typeface="Helvetica Neue"/>
                <a:ea typeface="+mn-ea"/>
                <a:cs typeface="Helvetica Neue"/>
              </a:defRPr>
            </a:lvl5pPr>
            <a:lvl6pPr marL="269875" indent="-4763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1400" b="0" i="0" kern="1200" spc="0" dirty="0" smtClean="0">
                <a:solidFill>
                  <a:schemeClr val="accent1"/>
                </a:solidFill>
                <a:latin typeface="Helvetica Neue Light"/>
                <a:ea typeface="+mn-ea"/>
                <a:cs typeface="Helvetica Neue Light"/>
              </a:defRPr>
            </a:lvl6pPr>
            <a:lvl7pPr marL="1092200" indent="-28575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None/>
              <a:defRPr lang="en-GB" sz="1600" kern="1200" dirty="0" smtClean="0">
                <a:solidFill>
                  <a:schemeClr val="accent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1973263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1600" kern="1200" spc="0" dirty="0" smtClean="0">
                <a:solidFill>
                  <a:schemeClr val="accent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GB" dirty="0" smtClean="0"/>
              <a:t>Target customer volumes achieved - focus on delivery and supply chain management</a:t>
            </a:r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GB" dirty="0" smtClean="0"/>
              <a:t>New management team in place to focus on delivering new airlines, new passengers and enhancing commercial offering</a:t>
            </a:r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GB" dirty="0" smtClean="0"/>
              <a:t>Record order book in external works with Network </a:t>
            </a:r>
            <a:r>
              <a:rPr lang="en-GB" dirty="0"/>
              <a:t>R</a:t>
            </a:r>
            <a:r>
              <a:rPr lang="en-GB" dirty="0" smtClean="0"/>
              <a:t>ail and other third party customers</a:t>
            </a:r>
            <a:endParaRPr lang="en-GB" dirty="0"/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GB" dirty="0"/>
              <a:t>A</a:t>
            </a:r>
            <a:r>
              <a:rPr lang="en-GB" dirty="0" smtClean="0"/>
              <a:t>sset management, and realisations</a:t>
            </a:r>
            <a:endParaRPr lang="en-GB" dirty="0"/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GB" dirty="0" smtClean="0"/>
              <a:t>Supporting management teams to deliver value</a:t>
            </a:r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GB" dirty="0"/>
              <a:t>G</a:t>
            </a:r>
            <a:r>
              <a:rPr lang="en-GB" dirty="0" smtClean="0"/>
              <a:t>row businesses, realise value</a:t>
            </a:r>
            <a:endParaRPr lang="en-GB" dirty="0"/>
          </a:p>
          <a:p>
            <a:pPr lvl="1">
              <a:spcBef>
                <a:spcPts val="0"/>
              </a:spcBef>
              <a:spcAft>
                <a:spcPts val="4800"/>
              </a:spcAft>
            </a:pPr>
            <a:endParaRPr lang="en-GB" dirty="0"/>
          </a:p>
          <a:p>
            <a:pPr lvl="1">
              <a:spcBef>
                <a:spcPts val="0"/>
              </a:spcBef>
              <a:spcAft>
                <a:spcPts val="4800"/>
              </a:spcAft>
            </a:pPr>
            <a:endParaRPr lang="en-GB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8" t="51104" r="46346" b="16353"/>
          <a:stretch/>
        </p:blipFill>
        <p:spPr bwMode="auto">
          <a:xfrm>
            <a:off x="1122932" y="1218589"/>
            <a:ext cx="1443888" cy="62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45" t="51104" r="2729" b="16353"/>
          <a:stretch/>
        </p:blipFill>
        <p:spPr bwMode="auto">
          <a:xfrm>
            <a:off x="1121680" y="2171947"/>
            <a:ext cx="1446391" cy="622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6" t="48272" r="51925" b="14260"/>
          <a:stretch/>
        </p:blipFill>
        <p:spPr bwMode="auto">
          <a:xfrm>
            <a:off x="1098423" y="3108291"/>
            <a:ext cx="1468397" cy="71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22" t="48272" r="3288" b="14260"/>
          <a:stretch/>
        </p:blipFill>
        <p:spPr bwMode="auto">
          <a:xfrm>
            <a:off x="852695" y="4767824"/>
            <a:ext cx="1714125" cy="71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t="50000" r="42777" b="14260"/>
          <a:stretch/>
        </p:blipFill>
        <p:spPr bwMode="auto">
          <a:xfrm>
            <a:off x="634298" y="4045188"/>
            <a:ext cx="1932522" cy="683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Title Pages.jpg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7" t="26015" b="43881"/>
          <a:stretch/>
        </p:blipFill>
        <p:spPr>
          <a:xfrm>
            <a:off x="919120" y="5467652"/>
            <a:ext cx="1758828" cy="8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3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22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oup Master - Large">
  <a:themeElements>
    <a:clrScheme name="Stobar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0727B"/>
      </a:accent1>
      <a:accent2>
        <a:srgbClr val="436A3E"/>
      </a:accent2>
      <a:accent3>
        <a:srgbClr val="0071BA"/>
      </a:accent3>
      <a:accent4>
        <a:srgbClr val="1B3D71"/>
      </a:accent4>
      <a:accent5>
        <a:srgbClr val="00684A"/>
      </a:accent5>
      <a:accent6>
        <a:srgbClr val="DD052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6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STOBART">
    <a:dk1>
      <a:sysClr val="windowText" lastClr="000000"/>
    </a:dk1>
    <a:lt1>
      <a:sysClr val="window" lastClr="FFFFFF"/>
    </a:lt1>
    <a:dk2>
      <a:srgbClr val="4D4D4D"/>
    </a:dk2>
    <a:lt2>
      <a:srgbClr val="B2B2B2"/>
    </a:lt2>
    <a:accent1>
      <a:srgbClr val="60727B"/>
    </a:accent1>
    <a:accent2>
      <a:srgbClr val="3A4D55"/>
    </a:accent2>
    <a:accent3>
      <a:srgbClr val="436A3E"/>
    </a:accent3>
    <a:accent4>
      <a:srgbClr val="0071BA"/>
    </a:accent4>
    <a:accent5>
      <a:srgbClr val="B2B2B2"/>
    </a:accent5>
    <a:accent6>
      <a:srgbClr val="4D4D4D"/>
    </a:accent6>
    <a:hlink>
      <a:srgbClr val="1B3D71"/>
    </a:hlink>
    <a:folHlink>
      <a:srgbClr val="00684A"/>
    </a:folHlink>
  </a:clrScheme>
  <a:fontScheme name="Custom 1">
    <a:majorFont>
      <a:latin typeface="Helvetica neue"/>
      <a:ea typeface=""/>
      <a:cs typeface=""/>
    </a:majorFont>
    <a:minorFont>
      <a:latin typeface="Calibri"/>
      <a:ea typeface=""/>
      <a:cs typeface=""/>
    </a:minorFont>
  </a:fontScheme>
  <a:fmtScheme name="Flow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TOBART">
    <a:dk1>
      <a:sysClr val="windowText" lastClr="000000"/>
    </a:dk1>
    <a:lt1>
      <a:sysClr val="window" lastClr="FFFFFF"/>
    </a:lt1>
    <a:dk2>
      <a:srgbClr val="4D4D4D"/>
    </a:dk2>
    <a:lt2>
      <a:srgbClr val="B2B2B2"/>
    </a:lt2>
    <a:accent1>
      <a:srgbClr val="60727B"/>
    </a:accent1>
    <a:accent2>
      <a:srgbClr val="3A4D55"/>
    </a:accent2>
    <a:accent3>
      <a:srgbClr val="436A3E"/>
    </a:accent3>
    <a:accent4>
      <a:srgbClr val="0071BA"/>
    </a:accent4>
    <a:accent5>
      <a:srgbClr val="B2B2B2"/>
    </a:accent5>
    <a:accent6>
      <a:srgbClr val="4D4D4D"/>
    </a:accent6>
    <a:hlink>
      <a:srgbClr val="1B3D71"/>
    </a:hlink>
    <a:folHlink>
      <a:srgbClr val="00684A"/>
    </a:folHlink>
  </a:clrScheme>
  <a:fontScheme name="Custom 1">
    <a:majorFont>
      <a:latin typeface="Helvetica neue"/>
      <a:ea typeface=""/>
      <a:cs typeface=""/>
    </a:majorFont>
    <a:minorFont>
      <a:latin typeface="Calibri"/>
      <a:ea typeface=""/>
      <a:cs typeface=""/>
    </a:minorFont>
  </a:fontScheme>
  <a:fmtScheme name="Flow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STOBART">
    <a:dk1>
      <a:sysClr val="windowText" lastClr="000000"/>
    </a:dk1>
    <a:lt1>
      <a:sysClr val="window" lastClr="FFFFFF"/>
    </a:lt1>
    <a:dk2>
      <a:srgbClr val="4D4D4D"/>
    </a:dk2>
    <a:lt2>
      <a:srgbClr val="B2B2B2"/>
    </a:lt2>
    <a:accent1>
      <a:srgbClr val="60727B"/>
    </a:accent1>
    <a:accent2>
      <a:srgbClr val="3A4D55"/>
    </a:accent2>
    <a:accent3>
      <a:srgbClr val="436A3E"/>
    </a:accent3>
    <a:accent4>
      <a:srgbClr val="0071BA"/>
    </a:accent4>
    <a:accent5>
      <a:srgbClr val="B2B2B2"/>
    </a:accent5>
    <a:accent6>
      <a:srgbClr val="4D4D4D"/>
    </a:accent6>
    <a:hlink>
      <a:srgbClr val="1B3D71"/>
    </a:hlink>
    <a:folHlink>
      <a:srgbClr val="00684A"/>
    </a:folHlink>
  </a:clrScheme>
  <a:fontScheme name="Custom 1">
    <a:majorFont>
      <a:latin typeface="Helvetica neue"/>
      <a:ea typeface=""/>
      <a:cs typeface=""/>
    </a:majorFont>
    <a:minorFont>
      <a:latin typeface="Calibri"/>
      <a:ea typeface=""/>
      <a:cs typeface=""/>
    </a:minorFont>
  </a:fontScheme>
  <a:fmtScheme name="Flow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STOBART">
    <a:dk1>
      <a:sysClr val="windowText" lastClr="000000"/>
    </a:dk1>
    <a:lt1>
      <a:sysClr val="window" lastClr="FFFFFF"/>
    </a:lt1>
    <a:dk2>
      <a:srgbClr val="4D4D4D"/>
    </a:dk2>
    <a:lt2>
      <a:srgbClr val="B2B2B2"/>
    </a:lt2>
    <a:accent1>
      <a:srgbClr val="60727B"/>
    </a:accent1>
    <a:accent2>
      <a:srgbClr val="3A4D55"/>
    </a:accent2>
    <a:accent3>
      <a:srgbClr val="436A3E"/>
    </a:accent3>
    <a:accent4>
      <a:srgbClr val="0071BA"/>
    </a:accent4>
    <a:accent5>
      <a:srgbClr val="B2B2B2"/>
    </a:accent5>
    <a:accent6>
      <a:srgbClr val="4D4D4D"/>
    </a:accent6>
    <a:hlink>
      <a:srgbClr val="1B3D71"/>
    </a:hlink>
    <a:folHlink>
      <a:srgbClr val="00684A"/>
    </a:folHlink>
  </a:clrScheme>
  <a:fontScheme name="Custom 1">
    <a:majorFont>
      <a:latin typeface="Helvetica neue"/>
      <a:ea typeface=""/>
      <a:cs typeface=""/>
    </a:majorFont>
    <a:minorFont>
      <a:latin typeface="Calibri"/>
      <a:ea typeface=""/>
      <a:cs typeface=""/>
    </a:minorFont>
  </a:fontScheme>
  <a:fmtScheme name="Flow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STOBART">
    <a:dk1>
      <a:sysClr val="windowText" lastClr="000000"/>
    </a:dk1>
    <a:lt1>
      <a:sysClr val="window" lastClr="FFFFFF"/>
    </a:lt1>
    <a:dk2>
      <a:srgbClr val="4D4D4D"/>
    </a:dk2>
    <a:lt2>
      <a:srgbClr val="B2B2B2"/>
    </a:lt2>
    <a:accent1>
      <a:srgbClr val="60727B"/>
    </a:accent1>
    <a:accent2>
      <a:srgbClr val="3A4D55"/>
    </a:accent2>
    <a:accent3>
      <a:srgbClr val="436A3E"/>
    </a:accent3>
    <a:accent4>
      <a:srgbClr val="0071BA"/>
    </a:accent4>
    <a:accent5>
      <a:srgbClr val="B2B2B2"/>
    </a:accent5>
    <a:accent6>
      <a:srgbClr val="4D4D4D"/>
    </a:accent6>
    <a:hlink>
      <a:srgbClr val="1B3D71"/>
    </a:hlink>
    <a:folHlink>
      <a:srgbClr val="00684A"/>
    </a:folHlink>
  </a:clrScheme>
  <a:fontScheme name="Custom 1">
    <a:majorFont>
      <a:latin typeface="Helvetica neue"/>
      <a:ea typeface=""/>
      <a:cs typeface=""/>
    </a:majorFont>
    <a:minorFont>
      <a:latin typeface="Calibri"/>
      <a:ea typeface=""/>
      <a:cs typeface=""/>
    </a:minorFont>
  </a:fontScheme>
  <a:fmtScheme name="Flow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Stobart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Flow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STOBART">
    <a:dk1>
      <a:sysClr val="windowText" lastClr="000000"/>
    </a:dk1>
    <a:lt1>
      <a:sysClr val="window" lastClr="FFFFFF"/>
    </a:lt1>
    <a:dk2>
      <a:srgbClr val="4D4D4D"/>
    </a:dk2>
    <a:lt2>
      <a:srgbClr val="B2B2B2"/>
    </a:lt2>
    <a:accent1>
      <a:srgbClr val="60727B"/>
    </a:accent1>
    <a:accent2>
      <a:srgbClr val="3A4D55"/>
    </a:accent2>
    <a:accent3>
      <a:srgbClr val="436A3E"/>
    </a:accent3>
    <a:accent4>
      <a:srgbClr val="0071BA"/>
    </a:accent4>
    <a:accent5>
      <a:srgbClr val="B2B2B2"/>
    </a:accent5>
    <a:accent6>
      <a:srgbClr val="4D4D4D"/>
    </a:accent6>
    <a:hlink>
      <a:srgbClr val="1B3D71"/>
    </a:hlink>
    <a:folHlink>
      <a:srgbClr val="00684A"/>
    </a:folHlink>
  </a:clrScheme>
  <a:fontScheme name="Custom 1">
    <a:majorFont>
      <a:latin typeface="Helvetica neue"/>
      <a:ea typeface=""/>
      <a:cs typeface=""/>
    </a:majorFont>
    <a:minorFont>
      <a:latin typeface="Calibri"/>
      <a:ea typeface=""/>
      <a:cs typeface=""/>
    </a:minorFont>
  </a:fontScheme>
  <a:fmtScheme name="Flow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STOBART">
    <a:dk1>
      <a:sysClr val="windowText" lastClr="000000"/>
    </a:dk1>
    <a:lt1>
      <a:sysClr val="window" lastClr="FFFFFF"/>
    </a:lt1>
    <a:dk2>
      <a:srgbClr val="4D4D4D"/>
    </a:dk2>
    <a:lt2>
      <a:srgbClr val="B2B2B2"/>
    </a:lt2>
    <a:accent1>
      <a:srgbClr val="60727B"/>
    </a:accent1>
    <a:accent2>
      <a:srgbClr val="3A4D55"/>
    </a:accent2>
    <a:accent3>
      <a:srgbClr val="436A3E"/>
    </a:accent3>
    <a:accent4>
      <a:srgbClr val="0071BA"/>
    </a:accent4>
    <a:accent5>
      <a:srgbClr val="B2B2B2"/>
    </a:accent5>
    <a:accent6>
      <a:srgbClr val="4D4D4D"/>
    </a:accent6>
    <a:hlink>
      <a:srgbClr val="1B3D71"/>
    </a:hlink>
    <a:folHlink>
      <a:srgbClr val="00684A"/>
    </a:folHlink>
  </a:clrScheme>
  <a:fontScheme name="Custom 1">
    <a:majorFont>
      <a:latin typeface="Helvetica neue"/>
      <a:ea typeface=""/>
      <a:cs typeface=""/>
    </a:majorFont>
    <a:minorFont>
      <a:latin typeface="Calibri"/>
      <a:ea typeface=""/>
      <a:cs typeface=""/>
    </a:minorFont>
  </a:fontScheme>
  <a:fmtScheme name="Flow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141040</TotalTime>
  <Words>2274</Words>
  <Application>Microsoft Office PowerPoint</Application>
  <PresentationFormat>A4 Paper (210x297 mm)</PresentationFormat>
  <Paragraphs>762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Helvetica Neue</vt:lpstr>
      <vt:lpstr>Helvetica Neue Light</vt:lpstr>
      <vt:lpstr>Symbol</vt:lpstr>
      <vt:lpstr>Times New Roman</vt:lpstr>
      <vt:lpstr>Group Master - Large</vt:lpstr>
      <vt:lpstr>Interim Results 2015</vt:lpstr>
      <vt:lpstr>Interim Results 2015</vt:lpstr>
      <vt:lpstr>Strategy</vt:lpstr>
      <vt:lpstr>Strategic Update</vt:lpstr>
      <vt:lpstr>15/16 Performance v Objectives (1 of 2)</vt:lpstr>
      <vt:lpstr>15/16 Performance v Objectives (2 of 2)</vt:lpstr>
      <vt:lpstr>Financial Highlights</vt:lpstr>
      <vt:lpstr>Headline Financial KPIs</vt:lpstr>
      <vt:lpstr>Headline Financial KPIs</vt:lpstr>
      <vt:lpstr>Divisional Analysis (£’m)</vt:lpstr>
      <vt:lpstr>Income Statement (1)</vt:lpstr>
      <vt:lpstr>Income Statement (2)</vt:lpstr>
      <vt:lpstr>Balance Sheet (1)</vt:lpstr>
      <vt:lpstr>Balance Sheet (2)</vt:lpstr>
      <vt:lpstr>Cash Flow Analysis (1)</vt:lpstr>
      <vt:lpstr>Cash Flow Analysis (2)</vt:lpstr>
      <vt:lpstr>Energy</vt:lpstr>
      <vt:lpstr>Financial Summary</vt:lpstr>
      <vt:lpstr>Operational Summary</vt:lpstr>
      <vt:lpstr>Operational Summary   </vt:lpstr>
      <vt:lpstr>Operational Summary</vt:lpstr>
      <vt:lpstr>Financial Summary</vt:lpstr>
      <vt:lpstr>Rail</vt:lpstr>
      <vt:lpstr>Infrastructure</vt:lpstr>
      <vt:lpstr>Financial Summary</vt:lpstr>
      <vt:lpstr>Financial Summary</vt:lpstr>
      <vt:lpstr>Outlook</vt:lpstr>
      <vt:lpstr>PowerPoint Presentation</vt:lpstr>
    </vt:vector>
  </TitlesOfParts>
  <Company>Stobartgroup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Darron Watson</dc:creator>
  <cp:lastModifiedBy>Gareth Vaughan</cp:lastModifiedBy>
  <cp:revision>881</cp:revision>
  <cp:lastPrinted>2015-10-21T17:41:34Z</cp:lastPrinted>
  <dcterms:created xsi:type="dcterms:W3CDTF">2014-06-13T13:05:39Z</dcterms:created>
  <dcterms:modified xsi:type="dcterms:W3CDTF">2015-10-22T11:55:00Z</dcterms:modified>
</cp:coreProperties>
</file>