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81813" cy="100028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58B78236-6520-4441-8A23-75C739CA76B7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6302D38F-566D-4E4D-B6C6-7C9CF39DE5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379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2D38F-566D-4E4D-B6C6-7C9CF39DE515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42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2D38F-566D-4E4D-B6C6-7C9CF39DE51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424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57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40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86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54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47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50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73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30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18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073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316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CBED2-D6E9-425F-ACCB-6F9C0923CA0A}" type="datetimeFigureOut">
              <a:rPr lang="fr-FR" smtClean="0"/>
              <a:pPr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835EA-A99D-4554-91CD-05BA122BC3E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20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2987824" y="-57032"/>
            <a:ext cx="72008" cy="6915032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156176" y="0"/>
            <a:ext cx="54597" cy="68580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http://www.davron.fr/images/blason-avec-transparent320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" y="-27384"/>
            <a:ext cx="720079" cy="91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Panneau de Davr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-27384"/>
            <a:ext cx="1937376" cy="58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0" descr="https://encrypted-tbn3.gstatic.com/images?q=tbn:ANd9GcRJFy_yUJSyaYxgMloZLJnYSrDyTgTmNstOazbGy5X45U_lhOH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5" y="836712"/>
            <a:ext cx="2867228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à coins arrondis 16"/>
          <p:cNvSpPr/>
          <p:nvPr/>
        </p:nvSpPr>
        <p:spPr>
          <a:xfrm>
            <a:off x="-36512" y="692696"/>
            <a:ext cx="3024336" cy="8640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VILLAGE AUX NORMES ENVIRONNEMENTALES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-1016" y="1772816"/>
            <a:ext cx="2916832" cy="33123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 du Maire</a:t>
            </a:r>
          </a:p>
          <a:p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mise aux normes environnementales de notre village est un des plus importants projets que la commune à menée.</a:t>
            </a:r>
          </a:p>
          <a:p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projet assainissement collectif a permis de mettre le village au norme et de valoriser notre patrimoine.</a:t>
            </a:r>
          </a:p>
          <a:p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convient maintenant d’en assurer l’entretien et la maintenance à moindre coût.</a:t>
            </a:r>
          </a:p>
          <a:p>
            <a:r>
              <a:rPr lang="fr-F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présent document rappelle les grandes lignes du règlement de l’assainissement collectif pour maîtriser les coûts d’entretien et de maintenance. Ce n’est pas le «  le tout à l’égout » mais une installation collective. C’est de notre devoir de respecter notre environnement, c’est notre patrimoine.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3059832" y="44625"/>
            <a:ext cx="2880320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Synthèse 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assainissement collectif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DF3E8C05-2D71-4053-B5C2-7F852350D855}"/>
              </a:ext>
            </a:extLst>
          </p:cNvPr>
          <p:cNvSpPr/>
          <p:nvPr/>
        </p:nvSpPr>
        <p:spPr>
          <a:xfrm>
            <a:off x="107504" y="5157192"/>
            <a:ext cx="2880320" cy="1628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Règlementations</a:t>
            </a:r>
          </a:p>
          <a:p>
            <a:r>
              <a:rPr lang="fr-FR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propriétaire ne doit pas jeter dans le réseau collectif des objets, ingrédients, lingettes, liquides diverses… dans le réseau collectif. La Mairie pourra procéder à de vérification.</a:t>
            </a:r>
          </a:p>
          <a:p>
            <a:r>
              <a:rPr lang="fr-FR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propriétaire doit assurer l’entretien et la maintenance des collecteurs implantés dans sa propriété et de sa (ses) poste(s) de relevage le cas échéant.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EBFCBF-8E29-478E-A028-34E3D49FAC22}"/>
              </a:ext>
            </a:extLst>
          </p:cNvPr>
          <p:cNvSpPr txBox="1"/>
          <p:nvPr/>
        </p:nvSpPr>
        <p:spPr>
          <a:xfrm>
            <a:off x="6228184" y="4005064"/>
            <a:ext cx="2808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Les lingettes s’agglutinent dans les réseaux et bloquent les pompes des poste de relevage</a:t>
            </a:r>
          </a:p>
        </p:txBody>
      </p:sp>
      <p:pic>
        <p:nvPicPr>
          <p:cNvPr id="1032" name="Picture 8" descr="Est-il idiot de laver les rues avec de l'eau potable ? : trois ...">
            <a:extLst>
              <a:ext uri="{FF2B5EF4-FFF2-40B4-BE49-F238E27FC236}">
                <a16:creationId xmlns:a16="http://schemas.microsoft.com/office/drawing/2014/main" id="{8B209038-3EEC-4D94-933F-876F58477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908720"/>
            <a:ext cx="2956137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6879F30-1F83-4AE9-8662-0A2BA4770824}"/>
              </a:ext>
            </a:extLst>
          </p:cNvPr>
          <p:cNvSpPr txBox="1"/>
          <p:nvPr/>
        </p:nvSpPr>
        <p:spPr>
          <a:xfrm>
            <a:off x="2987824" y="548680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strike="sngStrike" dirty="0">
                <a:solidFill>
                  <a:srgbClr val="C00000"/>
                </a:solidFill>
              </a:rPr>
              <a:t>Tout à l’égout</a:t>
            </a:r>
            <a:r>
              <a:rPr lang="fr-FR" b="1" dirty="0">
                <a:solidFill>
                  <a:srgbClr val="C00000"/>
                </a:solidFill>
              </a:rPr>
              <a:t>, préférer assainissement collectif</a:t>
            </a:r>
          </a:p>
        </p:txBody>
      </p:sp>
      <p:sp>
        <p:nvSpPr>
          <p:cNvPr id="57" name="Rectangle à coins arrondis 25">
            <a:extLst>
              <a:ext uri="{FF2B5EF4-FFF2-40B4-BE49-F238E27FC236}">
                <a16:creationId xmlns:a16="http://schemas.microsoft.com/office/drawing/2014/main" id="{1EBDC44C-BCA1-494E-A823-B51C5F029AC3}"/>
              </a:ext>
            </a:extLst>
          </p:cNvPr>
          <p:cNvSpPr/>
          <p:nvPr/>
        </p:nvSpPr>
        <p:spPr>
          <a:xfrm>
            <a:off x="6156176" y="44624"/>
            <a:ext cx="2987823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bons comportements</a:t>
            </a:r>
          </a:p>
        </p:txBody>
      </p:sp>
      <p:pic>
        <p:nvPicPr>
          <p:cNvPr id="1038" name="Picture 14">
            <a:extLst>
              <a:ext uri="{FF2B5EF4-FFF2-40B4-BE49-F238E27FC236}">
                <a16:creationId xmlns:a16="http://schemas.microsoft.com/office/drawing/2014/main" id="{52B07C3C-8B12-4340-BAF6-FEE7D9A8E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48680"/>
            <a:ext cx="2985363" cy="35271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5305126A-E16A-4017-AB8A-857BB36C124C}"/>
              </a:ext>
            </a:extLst>
          </p:cNvPr>
          <p:cNvSpPr/>
          <p:nvPr/>
        </p:nvSpPr>
        <p:spPr>
          <a:xfrm>
            <a:off x="8748464" y="2204864"/>
            <a:ext cx="39553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9615E57-AB11-4746-838F-37BBA35FA63D}"/>
              </a:ext>
            </a:extLst>
          </p:cNvPr>
          <p:cNvSpPr/>
          <p:nvPr/>
        </p:nvSpPr>
        <p:spPr>
          <a:xfrm>
            <a:off x="5148064" y="3717032"/>
            <a:ext cx="8640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40" name="Picture 16" descr="assainissement2">
            <a:extLst>
              <a:ext uri="{FF2B5EF4-FFF2-40B4-BE49-F238E27FC236}">
                <a16:creationId xmlns:a16="http://schemas.microsoft.com/office/drawing/2014/main" id="{71F71797-6038-4443-86B9-0FB63EA89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05064"/>
            <a:ext cx="2711024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France 3 Lorraine - Le fléau des lingettes | Facebook">
            <a:extLst>
              <a:ext uri="{FF2B5EF4-FFF2-40B4-BE49-F238E27FC236}">
                <a16:creationId xmlns:a16="http://schemas.microsoft.com/office/drawing/2014/main" id="{6E109C64-5B89-4A7F-9156-5397952BA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05064"/>
            <a:ext cx="29158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07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6101579" y="0"/>
            <a:ext cx="54597" cy="68580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/>
          <p:cNvSpPr/>
          <p:nvPr/>
        </p:nvSpPr>
        <p:spPr>
          <a:xfrm>
            <a:off x="35496" y="44624"/>
            <a:ext cx="2592288" cy="7920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Traitements des eaux usées, informations générales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6507" y="829906"/>
            <a:ext cx="2772308" cy="3607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3 types d’effluents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Les eaux de pluie (réseau séparé),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Les eaux grises (lavabos, douches, lave linges…),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Les eaux Vannes ( Toilettes).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Lois applicables aux communes:</a:t>
            </a:r>
          </a:p>
          <a:p>
            <a:pPr>
              <a:lnSpc>
                <a:spcPct val="150000"/>
              </a:lnSpc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La loi sur l'eau et les milieux aquatiques du 30 décembre 2006 modifiée par la  loi du 12 juillet 2010. Arrêtés du 7 mars et du 27 avril 2012, entrés en vigueur le 1er juillet 2012…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2987824" y="116632"/>
            <a:ext cx="2664296" cy="5599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Assainissement collectif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Le réseau de collecte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6300192" y="116632"/>
            <a:ext cx="2578867" cy="5599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Assainissement collectif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Traitements des eaux usées  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2699792" y="-57032"/>
            <a:ext cx="72008" cy="6915032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">
            <a:extLst>
              <a:ext uri="{FF2B5EF4-FFF2-40B4-BE49-F238E27FC236}">
                <a16:creationId xmlns:a16="http://schemas.microsoft.com/office/drawing/2014/main" id="{38907E5F-06D0-4E6C-8E45-A4B45BCD6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27" y="3357531"/>
            <a:ext cx="7354009" cy="34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8D5B0F-D7B0-4021-BB3A-BDF69F91118F}"/>
              </a:ext>
            </a:extLst>
          </p:cNvPr>
          <p:cNvSpPr txBox="1"/>
          <p:nvPr/>
        </p:nvSpPr>
        <p:spPr>
          <a:xfrm>
            <a:off x="0" y="4566607"/>
            <a:ext cx="2771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Coûts assainissement collectif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Les coûts  (M3 consommé) se décomposent selon: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 coût de l’eau,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 coût d’amortissement </a:t>
            </a:r>
            <a:r>
              <a:rPr lang="fr-FR" sz="1400">
                <a:latin typeface="Arial" panose="020B0604020202020204" pitchFamily="34" charset="0"/>
                <a:cs typeface="Arial" panose="020B0604020202020204" pitchFamily="34" charset="0"/>
              </a:rPr>
              <a:t>des installations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( réseau poste de relevage, station),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Le coût d’entretien des installations/an (évacuation des boues, maintenance…).</a:t>
            </a:r>
          </a:p>
        </p:txBody>
      </p:sp>
      <p:pic>
        <p:nvPicPr>
          <p:cNvPr id="1028" name="Picture 4" descr="Assainissement collectif - SIAHVY - Syndicat de l'Yvette">
            <a:extLst>
              <a:ext uri="{FF2B5EF4-FFF2-40B4-BE49-F238E27FC236}">
                <a16:creationId xmlns:a16="http://schemas.microsoft.com/office/drawing/2014/main" id="{1CD54CAA-B957-4401-9DC6-E0DFD29DA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836712"/>
            <a:ext cx="3160238" cy="5848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8612546E-52E7-44E2-9493-3A7CAC39F043}"/>
              </a:ext>
            </a:extLst>
          </p:cNvPr>
          <p:cNvSpPr txBox="1"/>
          <p:nvPr/>
        </p:nvSpPr>
        <p:spPr>
          <a:xfrm>
            <a:off x="6008012" y="764704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Poste de relevage rue de </a:t>
            </a:r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Wideville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2 Pompes et un broyeur en entrée, Ensemble piloté et télégéré</a:t>
            </a:r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5CEEB122-CC0B-4387-8C59-F3465A0F095A}"/>
              </a:ext>
            </a:extLst>
          </p:cNvPr>
          <p:cNvGrpSpPr/>
          <p:nvPr/>
        </p:nvGrpSpPr>
        <p:grpSpPr>
          <a:xfrm>
            <a:off x="6156176" y="3284984"/>
            <a:ext cx="3096344" cy="2448272"/>
            <a:chOff x="6156176" y="4409728"/>
            <a:chExt cx="3096344" cy="2448272"/>
          </a:xfrm>
        </p:grpSpPr>
        <p:pic>
          <p:nvPicPr>
            <p:cNvPr id="1032" name="Picture 8" descr="Traitement des eaux usées évolutif pour l'habitat jusqu'à 50 EH ...">
              <a:extLst>
                <a:ext uri="{FF2B5EF4-FFF2-40B4-BE49-F238E27FC236}">
                  <a16:creationId xmlns:a16="http://schemas.microsoft.com/office/drawing/2014/main" id="{EDF22F24-0C6E-40AB-91AC-FC929FA77A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200" y="4409728"/>
              <a:ext cx="2448272" cy="2448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1" name="Connecteur droit avec flèche 70">
              <a:extLst>
                <a:ext uri="{FF2B5EF4-FFF2-40B4-BE49-F238E27FC236}">
                  <a16:creationId xmlns:a16="http://schemas.microsoft.com/office/drawing/2014/main" id="{CF6BBEC1-9430-4FAE-AE70-67919A671E10}"/>
                </a:ext>
              </a:extLst>
            </p:cNvPr>
            <p:cNvCxnSpPr>
              <a:cxnSpLocks/>
            </p:cNvCxnSpPr>
            <p:nvPr/>
          </p:nvCxnSpPr>
          <p:spPr>
            <a:xfrm>
              <a:off x="8783960" y="5445224"/>
              <a:ext cx="36004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avec flèche 73">
              <a:extLst>
                <a:ext uri="{FF2B5EF4-FFF2-40B4-BE49-F238E27FC236}">
                  <a16:creationId xmlns:a16="http://schemas.microsoft.com/office/drawing/2014/main" id="{D037C273-DF28-407C-8E16-D5D99A762DBC}"/>
                </a:ext>
              </a:extLst>
            </p:cNvPr>
            <p:cNvCxnSpPr>
              <a:cxnSpLocks/>
            </p:cNvCxnSpPr>
            <p:nvPr/>
          </p:nvCxnSpPr>
          <p:spPr>
            <a:xfrm>
              <a:off x="6156176" y="5445224"/>
              <a:ext cx="36004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>
              <a:extLst>
                <a:ext uri="{FF2B5EF4-FFF2-40B4-BE49-F238E27FC236}">
                  <a16:creationId xmlns:a16="http://schemas.microsoft.com/office/drawing/2014/main" id="{9C0B89A5-11CA-4AC0-B7DB-68D02EE8E70F}"/>
                </a:ext>
              </a:extLst>
            </p:cNvPr>
            <p:cNvCxnSpPr>
              <a:cxnSpLocks/>
            </p:cNvCxnSpPr>
            <p:nvPr/>
          </p:nvCxnSpPr>
          <p:spPr>
            <a:xfrm>
              <a:off x="6372200" y="6309320"/>
              <a:ext cx="151216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2AB7270B-1B85-4E63-9133-F942AB29F640}"/>
                </a:ext>
              </a:extLst>
            </p:cNvPr>
            <p:cNvSpPr txBox="1"/>
            <p:nvPr/>
          </p:nvSpPr>
          <p:spPr>
            <a:xfrm>
              <a:off x="6444208" y="6309320"/>
              <a:ext cx="13681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Pré traitement</a:t>
              </a:r>
            </a:p>
          </p:txBody>
        </p:sp>
        <p:cxnSp>
          <p:nvCxnSpPr>
            <p:cNvPr id="81" name="Connecteur droit avec flèche 80">
              <a:extLst>
                <a:ext uri="{FF2B5EF4-FFF2-40B4-BE49-F238E27FC236}">
                  <a16:creationId xmlns:a16="http://schemas.microsoft.com/office/drawing/2014/main" id="{105CC8FD-1809-4042-92CE-0CEB43902C68}"/>
                </a:ext>
              </a:extLst>
            </p:cNvPr>
            <p:cNvCxnSpPr>
              <a:cxnSpLocks/>
            </p:cNvCxnSpPr>
            <p:nvPr/>
          </p:nvCxnSpPr>
          <p:spPr>
            <a:xfrm>
              <a:off x="7857289" y="6309320"/>
              <a:ext cx="1251215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2BA269D7-E5FA-4ABB-B7A8-A88483B0A292}"/>
                </a:ext>
              </a:extLst>
            </p:cNvPr>
            <p:cNvSpPr txBox="1"/>
            <p:nvPr/>
          </p:nvSpPr>
          <p:spPr>
            <a:xfrm>
              <a:off x="7884368" y="6309320"/>
              <a:ext cx="13681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Traitement</a:t>
              </a:r>
            </a:p>
          </p:txBody>
        </p: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062FBFBE-7FA6-4C58-982C-D4981DEF5411}"/>
              </a:ext>
            </a:extLst>
          </p:cNvPr>
          <p:cNvSpPr txBox="1"/>
          <p:nvPr/>
        </p:nvSpPr>
        <p:spPr>
          <a:xfrm>
            <a:off x="6012160" y="3501008"/>
            <a:ext cx="32734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Station d’épuration ATB </a:t>
            </a:r>
            <a:endParaRPr lang="fr-F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Enterrée, pilotée et télégérée.</a:t>
            </a:r>
          </a:p>
          <a:p>
            <a:pPr algn="ctr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B817CEF8-513F-4EBA-913E-31ADA7D565B0}"/>
              </a:ext>
            </a:extLst>
          </p:cNvPr>
          <p:cNvGrpSpPr/>
          <p:nvPr/>
        </p:nvGrpSpPr>
        <p:grpSpPr>
          <a:xfrm>
            <a:off x="6372200" y="1844825"/>
            <a:ext cx="2640293" cy="1584176"/>
            <a:chOff x="6372200" y="2132856"/>
            <a:chExt cx="2640293" cy="1800199"/>
          </a:xfrm>
        </p:grpSpPr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46C2EA48-7865-41DA-A873-043BC332A2FF}"/>
                </a:ext>
              </a:extLst>
            </p:cNvPr>
            <p:cNvGrpSpPr/>
            <p:nvPr/>
          </p:nvGrpSpPr>
          <p:grpSpPr>
            <a:xfrm>
              <a:off x="6372200" y="2132856"/>
              <a:ext cx="2592288" cy="1512168"/>
              <a:chOff x="6444208" y="1412776"/>
              <a:chExt cx="2592288" cy="1512168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2F52B9B-2C1A-4BCF-AC8A-63B5A86542AB}"/>
                  </a:ext>
                </a:extLst>
              </p:cNvPr>
              <p:cNvSpPr/>
              <p:nvPr/>
            </p:nvSpPr>
            <p:spPr>
              <a:xfrm>
                <a:off x="6444208" y="1556792"/>
                <a:ext cx="2016224" cy="1368152"/>
              </a:xfrm>
              <a:prstGeom prst="rect">
                <a:avLst/>
              </a:prstGeom>
              <a:blipFill>
                <a:blip r:embed="rId5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F24BCAD-493C-4EF7-82B5-EDD506720CC3}"/>
                  </a:ext>
                </a:extLst>
              </p:cNvPr>
              <p:cNvSpPr/>
              <p:nvPr/>
            </p:nvSpPr>
            <p:spPr>
              <a:xfrm>
                <a:off x="6804248" y="1412776"/>
                <a:ext cx="792088" cy="13681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23" name="Ellipse 22">
                <a:extLst>
                  <a:ext uri="{FF2B5EF4-FFF2-40B4-BE49-F238E27FC236}">
                    <a16:creationId xmlns:a16="http://schemas.microsoft.com/office/drawing/2014/main" id="{C8294E67-AFD0-4BC0-8B3B-240EBDC1CC70}"/>
                  </a:ext>
                </a:extLst>
              </p:cNvPr>
              <p:cNvSpPr/>
              <p:nvPr/>
            </p:nvSpPr>
            <p:spPr>
              <a:xfrm>
                <a:off x="6876256" y="2420888"/>
                <a:ext cx="288032" cy="21602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B3492815-B7F6-4A9D-B4E3-8E820DED17C8}"/>
                  </a:ext>
                </a:extLst>
              </p:cNvPr>
              <p:cNvSpPr/>
              <p:nvPr/>
            </p:nvSpPr>
            <p:spPr>
              <a:xfrm>
                <a:off x="7236296" y="2420888"/>
                <a:ext cx="288032" cy="21602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ADC90686-169F-4CB4-83BD-D346E2DB1E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80312" y="1700808"/>
                <a:ext cx="0" cy="72008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3A648108-CD92-4A96-989E-D0F51A099D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44208" y="1988840"/>
                <a:ext cx="504056" cy="0"/>
              </a:xfrm>
              <a:prstGeom prst="line">
                <a:avLst/>
              </a:prstGeom>
              <a:ln w="7620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41A1D8BA-4228-463D-A3A6-CAD3C4A5FD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20272" y="2276872"/>
                <a:ext cx="0" cy="144016"/>
              </a:xfrm>
              <a:prstGeom prst="line">
                <a:avLst/>
              </a:prstGeom>
              <a:ln w="762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>
                <a:extLst>
                  <a:ext uri="{FF2B5EF4-FFF2-40B4-BE49-F238E27FC236}">
                    <a16:creationId xmlns:a16="http://schemas.microsoft.com/office/drawing/2014/main" id="{0C3A71E8-AF90-4A40-842F-071BAD7649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0272" y="2276872"/>
                <a:ext cx="360040" cy="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avec flèche 37">
                <a:extLst>
                  <a:ext uri="{FF2B5EF4-FFF2-40B4-BE49-F238E27FC236}">
                    <a16:creationId xmlns:a16="http://schemas.microsoft.com/office/drawing/2014/main" id="{23439AFA-5C93-46B4-B6B9-339FCC2325F3}"/>
                  </a:ext>
                </a:extLst>
              </p:cNvPr>
              <p:cNvCxnSpPr/>
              <p:nvPr/>
            </p:nvCxnSpPr>
            <p:spPr>
              <a:xfrm>
                <a:off x="7380312" y="1700808"/>
                <a:ext cx="1656184" cy="0"/>
              </a:xfrm>
              <a:prstGeom prst="straightConnector1">
                <a:avLst/>
              </a:prstGeom>
              <a:ln w="762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rganigramme : Jonction de sommaire 40">
                <a:extLst>
                  <a:ext uri="{FF2B5EF4-FFF2-40B4-BE49-F238E27FC236}">
                    <a16:creationId xmlns:a16="http://schemas.microsoft.com/office/drawing/2014/main" id="{DF39F309-F136-4B9B-941F-B86BD2B53DDC}"/>
                  </a:ext>
                </a:extLst>
              </p:cNvPr>
              <p:cNvSpPr/>
              <p:nvPr/>
            </p:nvSpPr>
            <p:spPr>
              <a:xfrm>
                <a:off x="6804248" y="1772816"/>
                <a:ext cx="360040" cy="360040"/>
              </a:xfrm>
              <a:prstGeom prst="flowChartSummingJunction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46" name="Connecteur droit avec flèche 45">
              <a:extLst>
                <a:ext uri="{FF2B5EF4-FFF2-40B4-BE49-F238E27FC236}">
                  <a16:creationId xmlns:a16="http://schemas.microsoft.com/office/drawing/2014/main" id="{A8FF41AB-AB02-4DEC-98E3-1F5142DEF768}"/>
                </a:ext>
              </a:extLst>
            </p:cNvPr>
            <p:cNvCxnSpPr>
              <a:cxnSpLocks/>
              <a:stCxn id="10" idx="1"/>
              <a:endCxn id="41" idx="6"/>
            </p:cNvCxnSpPr>
            <p:nvPr/>
          </p:nvCxnSpPr>
          <p:spPr>
            <a:xfrm flipH="1" flipV="1">
              <a:off x="7092280" y="2672916"/>
              <a:ext cx="1008112" cy="576064"/>
            </a:xfrm>
            <a:prstGeom prst="straightConnector1">
              <a:avLst/>
            </a:prstGeom>
            <a:ln w="57150">
              <a:prstDash val="lgDash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0" name="Image 6">
              <a:extLst>
                <a:ext uri="{FF2B5EF4-FFF2-40B4-BE49-F238E27FC236}">
                  <a16:creationId xmlns:a16="http://schemas.microsoft.com/office/drawing/2014/main" id="{66C4FCCB-27CE-4028-9DBC-730BACF700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100392" y="2564904"/>
              <a:ext cx="912101" cy="1368151"/>
            </a:xfrm>
            <a:prstGeom prst="rect">
              <a:avLst/>
            </a:prstGeom>
            <a:noFill/>
            <a:ln cap="flat">
              <a:noFill/>
            </a:ln>
          </p:spPr>
        </p:pic>
      </p:grpSp>
      <p:pic>
        <p:nvPicPr>
          <p:cNvPr id="1034" name="Picture 10" descr="Filtre sable drainé système assainissement non collectif">
            <a:extLst>
              <a:ext uri="{FF2B5EF4-FFF2-40B4-BE49-F238E27FC236}">
                <a16:creationId xmlns:a16="http://schemas.microsoft.com/office/drawing/2014/main" id="{E4E747EC-2B60-4A92-9ABE-04A0385CD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733256"/>
            <a:ext cx="2448272" cy="105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ZoneTexte 88">
            <a:extLst>
              <a:ext uri="{FF2B5EF4-FFF2-40B4-BE49-F238E27FC236}">
                <a16:creationId xmlns:a16="http://schemas.microsoft.com/office/drawing/2014/main" id="{B6DCE991-85F8-4B68-BEA4-980E43953036}"/>
              </a:ext>
            </a:extLst>
          </p:cNvPr>
          <p:cNvSpPr txBox="1"/>
          <p:nvPr/>
        </p:nvSpPr>
        <p:spPr>
          <a:xfrm>
            <a:off x="7164288" y="5589240"/>
            <a:ext cx="1162498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Epandage</a:t>
            </a:r>
          </a:p>
        </p:txBody>
      </p:sp>
    </p:spTree>
    <p:extLst>
      <p:ext uri="{BB962C8B-B14F-4D97-AF65-F5344CB8AC3E}">
        <p14:creationId xmlns:p14="http://schemas.microsoft.com/office/powerpoint/2010/main" val="39828366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372</Words>
  <Application>Microsoft Office PowerPoint</Application>
  <PresentationFormat>Affichage à l'écran (4:3)</PresentationFormat>
  <Paragraphs>43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Utilisateur</cp:lastModifiedBy>
  <cp:revision>108</cp:revision>
  <cp:lastPrinted>2015-02-08T12:11:22Z</cp:lastPrinted>
  <dcterms:created xsi:type="dcterms:W3CDTF">2014-10-24T09:52:53Z</dcterms:created>
  <dcterms:modified xsi:type="dcterms:W3CDTF">2020-12-15T09:44:56Z</dcterms:modified>
</cp:coreProperties>
</file>