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2" r:id="rId3"/>
    <p:sldId id="263" r:id="rId4"/>
    <p:sldId id="264" r:id="rId5"/>
    <p:sldId id="265" r:id="rId6"/>
    <p:sldId id="266" r:id="rId7"/>
    <p:sldId id="256" r:id="rId8"/>
    <p:sldId id="258" r:id="rId9"/>
    <p:sldId id="259" r:id="rId10"/>
    <p:sldId id="260" r:id="rId11"/>
    <p:sldId id="261" r:id="rId1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96" y="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series-280318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Current_Account_Deficit_Top_10_Ec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series-280318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Current_Account_Deficit_Top_10_Ec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nthn\Downloads\Figure_3__The_effects_of_taxes_and_benefits_on_household_income_by_quintile_groups,_all_households,_financial_year_ending_2016.xls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'[series-280318.xls]data'!$A$9:$A$40</c:f>
              <c:strCache>
                <c:ptCount val="32"/>
                <c:pt idx="0">
                  <c:v>2010 Q1</c:v>
                </c:pt>
                <c:pt idx="1">
                  <c:v>2010 Q2</c:v>
                </c:pt>
                <c:pt idx="2">
                  <c:v>2010 Q3</c:v>
                </c:pt>
                <c:pt idx="3">
                  <c:v>2010 Q4</c:v>
                </c:pt>
                <c:pt idx="4">
                  <c:v>2011 Q1</c:v>
                </c:pt>
                <c:pt idx="5">
                  <c:v>2011 Q2</c:v>
                </c:pt>
                <c:pt idx="6">
                  <c:v>2011 Q3</c:v>
                </c:pt>
                <c:pt idx="7">
                  <c:v>2011 Q4</c:v>
                </c:pt>
                <c:pt idx="8">
                  <c:v>2012 Q1</c:v>
                </c:pt>
                <c:pt idx="9">
                  <c:v>2012 Q2</c:v>
                </c:pt>
                <c:pt idx="10">
                  <c:v>2012 Q3</c:v>
                </c:pt>
                <c:pt idx="11">
                  <c:v>2012 Q4</c:v>
                </c:pt>
                <c:pt idx="12">
                  <c:v>2013 Q1</c:v>
                </c:pt>
                <c:pt idx="13">
                  <c:v>2013 Q2</c:v>
                </c:pt>
                <c:pt idx="14">
                  <c:v>2013 Q3</c:v>
                </c:pt>
                <c:pt idx="15">
                  <c:v>2013 Q4</c:v>
                </c:pt>
                <c:pt idx="16">
                  <c:v>2014 Q1</c:v>
                </c:pt>
                <c:pt idx="17">
                  <c:v>2014 Q2</c:v>
                </c:pt>
                <c:pt idx="18">
                  <c:v>2014 Q3</c:v>
                </c:pt>
                <c:pt idx="19">
                  <c:v>2014 Q4</c:v>
                </c:pt>
                <c:pt idx="20">
                  <c:v>2015 Q1</c:v>
                </c:pt>
                <c:pt idx="21">
                  <c:v>2015 Q2</c:v>
                </c:pt>
                <c:pt idx="22">
                  <c:v>2015 Q3</c:v>
                </c:pt>
                <c:pt idx="23">
                  <c:v>2015 Q4</c:v>
                </c:pt>
                <c:pt idx="24">
                  <c:v>2016 Q1</c:v>
                </c:pt>
                <c:pt idx="25">
                  <c:v>2016 Q2</c:v>
                </c:pt>
                <c:pt idx="26">
                  <c:v>2016 Q3</c:v>
                </c:pt>
                <c:pt idx="27">
                  <c:v>2016 Q4</c:v>
                </c:pt>
                <c:pt idx="28">
                  <c:v>2017 Q1</c:v>
                </c:pt>
                <c:pt idx="29">
                  <c:v>2017 Q2</c:v>
                </c:pt>
                <c:pt idx="30">
                  <c:v>2017 Q3</c:v>
                </c:pt>
                <c:pt idx="31">
                  <c:v>2017 Q4</c:v>
                </c:pt>
              </c:strCache>
            </c:strRef>
          </c:cat>
          <c:val>
            <c:numRef>
              <c:f>'[series-280318.xls]data'!$B$9:$B$40</c:f>
              <c:numCache>
                <c:formatCode>General</c:formatCode>
                <c:ptCount val="32"/>
                <c:pt idx="0">
                  <c:v>7446</c:v>
                </c:pt>
                <c:pt idx="1">
                  <c:v>27516</c:v>
                </c:pt>
                <c:pt idx="2">
                  <c:v>22675</c:v>
                </c:pt>
                <c:pt idx="3">
                  <c:v>39009</c:v>
                </c:pt>
                <c:pt idx="4">
                  <c:v>2243</c:v>
                </c:pt>
                <c:pt idx="5">
                  <c:v>25694</c:v>
                </c:pt>
                <c:pt idx="6">
                  <c:v>17604</c:v>
                </c:pt>
                <c:pt idx="7">
                  <c:v>31654</c:v>
                </c:pt>
                <c:pt idx="8">
                  <c:v>5357</c:v>
                </c:pt>
                <c:pt idx="9">
                  <c:v>29802</c:v>
                </c:pt>
                <c:pt idx="10">
                  <c:v>17091</c:v>
                </c:pt>
                <c:pt idx="11">
                  <c:v>32559</c:v>
                </c:pt>
                <c:pt idx="12">
                  <c:v>2221</c:v>
                </c:pt>
                <c:pt idx="13">
                  <c:v>24776</c:v>
                </c:pt>
                <c:pt idx="14">
                  <c:v>15917</c:v>
                </c:pt>
                <c:pt idx="15">
                  <c:v>28503</c:v>
                </c:pt>
                <c:pt idx="16">
                  <c:v>-1628</c:v>
                </c:pt>
                <c:pt idx="17">
                  <c:v>25212</c:v>
                </c:pt>
                <c:pt idx="18">
                  <c:v>14805</c:v>
                </c:pt>
                <c:pt idx="19">
                  <c:v>24262</c:v>
                </c:pt>
                <c:pt idx="20">
                  <c:v>-9465</c:v>
                </c:pt>
                <c:pt idx="21">
                  <c:v>18826</c:v>
                </c:pt>
                <c:pt idx="22">
                  <c:v>11160</c:v>
                </c:pt>
                <c:pt idx="23">
                  <c:v>20971</c:v>
                </c:pt>
                <c:pt idx="24">
                  <c:v>-12058</c:v>
                </c:pt>
                <c:pt idx="25">
                  <c:v>14842</c:v>
                </c:pt>
                <c:pt idx="26">
                  <c:v>5387</c:v>
                </c:pt>
                <c:pt idx="27">
                  <c:v>12680</c:v>
                </c:pt>
                <c:pt idx="28">
                  <c:v>-25670</c:v>
                </c:pt>
                <c:pt idx="29">
                  <c:v>15150</c:v>
                </c:pt>
                <c:pt idx="30">
                  <c:v>-54</c:v>
                </c:pt>
                <c:pt idx="31">
                  <c:v>8312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6D-42EE-B06B-7968B0FF1C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1907504"/>
        <c:axId val="651912752"/>
      </c:lineChart>
      <c:catAx>
        <c:axId val="6519075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912752"/>
        <c:crosses val="autoZero"/>
        <c:auto val="1"/>
        <c:lblAlgn val="ctr"/>
        <c:lblOffset val="100"/>
        <c:tickLblSkip val="4"/>
        <c:noMultiLvlLbl val="0"/>
      </c:catAx>
      <c:valAx>
        <c:axId val="65191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9075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'[Figure_3__The_effects_of_taxes_and_benefits_on_household_income_by_quintile_groups,_all_households,_financial_year_ending_2016.xls]Sheet2'!$B$2:$B$12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'[Figure_3__The_effects_of_taxes_and_benefits_on_household_income_by_quintile_groups,_all_households,_financial_year_ending_2016.xls]Sheet2'!$C$2:$C$12</c:f>
              <c:numCache>
                <c:formatCode>0.0</c:formatCode>
                <c:ptCount val="11"/>
                <c:pt idx="0">
                  <c:v>56.4</c:v>
                </c:pt>
                <c:pt idx="1">
                  <c:v>56.5</c:v>
                </c:pt>
                <c:pt idx="2">
                  <c:v>56.6</c:v>
                </c:pt>
                <c:pt idx="3">
                  <c:v>56.6</c:v>
                </c:pt>
                <c:pt idx="4">
                  <c:v>56.6</c:v>
                </c:pt>
                <c:pt idx="5">
                  <c:v>56.7</c:v>
                </c:pt>
                <c:pt idx="6">
                  <c:v>56.9</c:v>
                </c:pt>
                <c:pt idx="7">
                  <c:v>57</c:v>
                </c:pt>
                <c:pt idx="8">
                  <c:v>57.1</c:v>
                </c:pt>
                <c:pt idx="9">
                  <c:v>61.85</c:v>
                </c:pt>
                <c:pt idx="10">
                  <c:v>61.85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1F-4B9D-872C-E4AC0B4E9F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overlap val="-7"/>
        <c:axId val="652195896"/>
        <c:axId val="652192944"/>
      </c:barChart>
      <c:catAx>
        <c:axId val="65219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92944"/>
        <c:crosses val="autoZero"/>
        <c:auto val="1"/>
        <c:lblAlgn val="ctr"/>
        <c:lblOffset val="100"/>
        <c:noMultiLvlLbl val="0"/>
      </c:catAx>
      <c:valAx>
        <c:axId val="652192944"/>
        <c:scaling>
          <c:orientation val="minMax"/>
          <c:max val="62"/>
          <c:min val="5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95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'[Figure_3__The_effects_of_taxes_and_benefits_on_household_income_by_quintile_groups,_all_households,_financial_year_ending_2016.xls]data'!$B$7</c:f>
              <c:strCache>
                <c:ptCount val="1"/>
                <c:pt idx="0">
                  <c:v>Original income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'[Figure_3__The_effects_of_taxes_and_benefits_on_household_income_by_quintile_groups,_all_households,_financial_year_ending_2016.xls]data'!$B$8:$B$13</c:f>
              <c:numCache>
                <c:formatCode>General</c:formatCode>
                <c:ptCount val="6"/>
                <c:pt idx="0">
                  <c:v>7153</c:v>
                </c:pt>
                <c:pt idx="1">
                  <c:v>13877</c:v>
                </c:pt>
                <c:pt idx="2">
                  <c:v>26983</c:v>
                </c:pt>
                <c:pt idx="3">
                  <c:v>43261</c:v>
                </c:pt>
                <c:pt idx="4">
                  <c:v>84747</c:v>
                </c:pt>
                <c:pt idx="5">
                  <c:v>35204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6F-470B-B2EF-5D3FB49B578E}"/>
            </c:ext>
          </c:extLst>
        </c:ser>
        <c:ser>
          <c:idx val="1"/>
          <c:order val="1"/>
          <c:tx>
            <c:strRef>
              <c:f>'[Figure_3__The_effects_of_taxes_and_benefits_on_household_income_by_quintile_groups,_all_households,_financial_year_ending_2016.xls]data'!$C$7</c:f>
              <c:strCache>
                <c:ptCount val="1"/>
                <c:pt idx="0">
                  <c:v>Disposable income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'[Figure_3__The_effects_of_taxes_and_benefits_on_household_income_by_quintile_groups,_all_households,_financial_year_ending_2016.xls]data'!$C$8:$C$13</c:f>
              <c:numCache>
                <c:formatCode>General</c:formatCode>
                <c:ptCount val="6"/>
                <c:pt idx="0">
                  <c:v>13139</c:v>
                </c:pt>
                <c:pt idx="1">
                  <c:v>20877</c:v>
                </c:pt>
                <c:pt idx="2">
                  <c:v>28552</c:v>
                </c:pt>
                <c:pt idx="3">
                  <c:v>38838</c:v>
                </c:pt>
                <c:pt idx="4">
                  <c:v>67486</c:v>
                </c:pt>
                <c:pt idx="5">
                  <c:v>33778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6F-470B-B2EF-5D3FB49B578E}"/>
            </c:ext>
          </c:extLst>
        </c:ser>
        <c:ser>
          <c:idx val="2"/>
          <c:order val="2"/>
          <c:tx>
            <c:strRef>
              <c:f>'[Figure_3__The_effects_of_taxes_and_benefits_on_household_income_by_quintile_groups,_all_households,_financial_year_ending_2016.xls]data'!$D$7</c:f>
              <c:strCache>
                <c:ptCount val="1"/>
                <c:pt idx="0">
                  <c:v>Final income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'[Figure_3__The_effects_of_taxes_and_benefits_on_household_income_by_quintile_groups,_all_households,_financial_year_ending_2016.xls]data'!$D$8:$D$13</c:f>
              <c:numCache>
                <c:formatCode>General</c:formatCode>
                <c:ptCount val="6"/>
                <c:pt idx="0">
                  <c:v>17178</c:v>
                </c:pt>
                <c:pt idx="1">
                  <c:v>24439</c:v>
                </c:pt>
                <c:pt idx="2">
                  <c:v>30096</c:v>
                </c:pt>
                <c:pt idx="3">
                  <c:v>38032</c:v>
                </c:pt>
                <c:pt idx="4">
                  <c:v>63279</c:v>
                </c:pt>
                <c:pt idx="5">
                  <c:v>34605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6F-470B-B2EF-5D3FB49B57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1663280"/>
        <c:axId val="591672136"/>
      </c:barChart>
      <c:catAx>
        <c:axId val="59166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672136"/>
        <c:crosses val="autoZero"/>
        <c:auto val="1"/>
        <c:lblAlgn val="ctr"/>
        <c:lblOffset val="100"/>
        <c:noMultiLvlLbl val="0"/>
      </c:catAx>
      <c:valAx>
        <c:axId val="591672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66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'[Current_Account_Deficit_Top_10_Econ.xlsx]Current Account Deficit, Top 1'!$A$3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1'!$B$3:$G$3</c:f>
              <c:numCache>
                <c:formatCode>#,##0.0</c:formatCode>
                <c:ptCount val="6"/>
                <c:pt idx="0">
                  <c:v>-444.59300000000002</c:v>
                </c:pt>
                <c:pt idx="1">
                  <c:v>-426.197</c:v>
                </c:pt>
                <c:pt idx="2">
                  <c:v>-349.54399999999998</c:v>
                </c:pt>
                <c:pt idx="3">
                  <c:v>-373.79599999999999</c:v>
                </c:pt>
                <c:pt idx="4">
                  <c:v>-434.60300000000001</c:v>
                </c:pt>
                <c:pt idx="5">
                  <c:v>-451.69200000000001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F-4042-8715-5E3E237282EF}"/>
            </c:ext>
          </c:extLst>
        </c:ser>
        <c:ser>
          <c:idx val="1"/>
          <c:order val="1"/>
          <c:tx>
            <c:strRef>
              <c:f>'[Current_Account_Deficit_Top_10_Econ.xlsx]Current Account Deficit, Top 1'!$A$4</c:f>
              <c:strCache>
                <c:ptCount val="1"/>
                <c:pt idx="0">
                  <c:v>United Kingdom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1'!$B$4:$G$4</c:f>
              <c:numCache>
                <c:formatCode>#,##0.0</c:formatCode>
                <c:ptCount val="6"/>
                <c:pt idx="0">
                  <c:v>-62.1750001699696</c:v>
                </c:pt>
                <c:pt idx="1">
                  <c:v>-113.098394190325</c:v>
                </c:pt>
                <c:pt idx="2">
                  <c:v>-151.895002904862</c:v>
                </c:pt>
                <c:pt idx="3">
                  <c:v>-161.16197860630299</c:v>
                </c:pt>
                <c:pt idx="4">
                  <c:v>-149.804897387099</c:v>
                </c:pt>
                <c:pt idx="5">
                  <c:v>-154.87280602685499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F-4042-8715-5E3E237282EF}"/>
            </c:ext>
          </c:extLst>
        </c:ser>
        <c:ser>
          <c:idx val="2"/>
          <c:order val="2"/>
          <c:tx>
            <c:strRef>
              <c:f>'[Current_Account_Deficit_Top_10_Econ.xlsx]Current Account Deficit, Top 1'!$A$5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1'!$B$5:$G$5</c:f>
              <c:numCache>
                <c:formatCode>#,##0.0</c:formatCode>
                <c:ptCount val="6"/>
                <c:pt idx="0">
                  <c:v>-76.97039841003</c:v>
                </c:pt>
                <c:pt idx="1">
                  <c:v>-74.058619391779999</c:v>
                </c:pt>
                <c:pt idx="2">
                  <c:v>-74.838943266209995</c:v>
                </c:pt>
                <c:pt idx="3">
                  <c:v>-104.181322040975</c:v>
                </c:pt>
                <c:pt idx="4">
                  <c:v>-59.434276909799998</c:v>
                </c:pt>
                <c:pt idx="5">
                  <c:v>-23.545845904570001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3F-4042-8715-5E3E237282EF}"/>
            </c:ext>
          </c:extLst>
        </c:ser>
        <c:ser>
          <c:idx val="3"/>
          <c:order val="3"/>
          <c:tx>
            <c:strRef>
              <c:f>'[Current_Account_Deficit_Top_10_Econ.xlsx]Current Account Deficit, Top 1'!$A$6</c:f>
              <c:strCache>
                <c:ptCount val="1"/>
                <c:pt idx="0">
                  <c:v>Australia</c:v>
                </c:pt>
              </c:strCache>
            </c:strRef>
          </c:tx>
          <c:spPr>
            <a:pattFill prst="ltUpDiag">
              <a:fgClr>
                <a:schemeClr val="accent3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1'!$B$6:$G$6</c:f>
              <c:numCache>
                <c:formatCode>#,##0.0</c:formatCode>
                <c:ptCount val="6"/>
                <c:pt idx="0">
                  <c:v>-44.431156054115597</c:v>
                </c:pt>
                <c:pt idx="1">
                  <c:v>-64.482910032176903</c:v>
                </c:pt>
                <c:pt idx="2">
                  <c:v>-47.872531026349399</c:v>
                </c:pt>
                <c:pt idx="3">
                  <c:v>-42.317280466495198</c:v>
                </c:pt>
                <c:pt idx="4">
                  <c:v>-58.064870492974897</c:v>
                </c:pt>
                <c:pt idx="5">
                  <c:v>-37.026041605455902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3F-4042-8715-5E3E237282EF}"/>
            </c:ext>
          </c:extLst>
        </c:ser>
        <c:ser>
          <c:idx val="4"/>
          <c:order val="4"/>
          <c:tx>
            <c:strRef>
              <c:f>'[Current_Account_Deficit_Top_10_Econ.xlsx]Current Account Deficit, Top 1'!$A$7</c:f>
              <c:strCache>
                <c:ptCount val="1"/>
                <c:pt idx="0">
                  <c:v>Saudi Arabia</c:v>
                </c:pt>
              </c:strCache>
            </c:strRef>
          </c:tx>
          <c:spPr>
            <a:pattFill prst="openDmnd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1'!$B$7:$G$7</c:f>
              <c:numCache>
                <c:formatCode>#,##0.0</c:formatCode>
                <c:ptCount val="6"/>
                <c:pt idx="0">
                  <c:v>158.54521706666699</c:v>
                </c:pt>
                <c:pt idx="1">
                  <c:v>164.76365084215701</c:v>
                </c:pt>
                <c:pt idx="2">
                  <c:v>135.442398956863</c:v>
                </c:pt>
                <c:pt idx="3">
                  <c:v>73.758204316583502</c:v>
                </c:pt>
                <c:pt idx="4">
                  <c:v>-56.723789493776003</c:v>
                </c:pt>
                <c:pt idx="5">
                  <c:v>-23.842752835344701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3F-4042-8715-5E3E237282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2694536"/>
        <c:axId val="512694864"/>
      </c:barChart>
      <c:catAx>
        <c:axId val="512694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694864"/>
        <c:crosses val="autoZero"/>
        <c:auto val="1"/>
        <c:lblAlgn val="ctr"/>
        <c:lblOffset val="100"/>
        <c:noMultiLvlLbl val="0"/>
      </c:catAx>
      <c:valAx>
        <c:axId val="51269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694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571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'[Figure_3__The_effects_of_taxes_and_benefits_on_household_income_by_quintile_groups,_all_households,_financial_year_ending_2016.xls]Sheet1'!$A$2:$A$8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'[Figure_3__The_effects_of_taxes_and_benefits_on_household_income_by_quintile_groups,_all_households,_financial_year_ending_2016.xls]Sheet1'!$B$2:$B$8</c:f>
              <c:numCache>
                <c:formatCode>0.00</c:formatCode>
                <c:ptCount val="7"/>
                <c:pt idx="0">
                  <c:v>6</c:v>
                </c:pt>
                <c:pt idx="1">
                  <c:v>2.6</c:v>
                </c:pt>
                <c:pt idx="2">
                  <c:v>2.4300000000000002</c:v>
                </c:pt>
                <c:pt idx="3">
                  <c:v>9.84</c:v>
                </c:pt>
                <c:pt idx="4">
                  <c:v>27.11</c:v>
                </c:pt>
                <c:pt idx="5">
                  <c:v>32.799999999999997</c:v>
                </c:pt>
                <c:pt idx="6">
                  <c:v>32.14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65-4F89-A3A1-9E59D05445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186056"/>
        <c:axId val="652187040"/>
      </c:lineChart>
      <c:catAx>
        <c:axId val="652186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87040"/>
        <c:crosses val="autoZero"/>
        <c:auto val="1"/>
        <c:lblAlgn val="ctr"/>
        <c:lblOffset val="100"/>
        <c:noMultiLvlLbl val="0"/>
      </c:catAx>
      <c:valAx>
        <c:axId val="6521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8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'[Figure_3__The_effects_of_taxes_and_benefits_on_household_income_by_quintile_groups,_all_households,_financial_year_ending_2016.xls]Sheet2'!$B$2:$B$12</c:f>
              <c:numCache>
                <c:formatCode>General</c:formatCode>
                <c:ptCount val="11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'[Figure_3__The_effects_of_taxes_and_benefits_on_household_income_by_quintile_groups,_all_households,_financial_year_ending_2016.xls]Sheet2'!$C$2:$C$12</c:f>
              <c:numCache>
                <c:formatCode>0.0</c:formatCode>
                <c:ptCount val="11"/>
                <c:pt idx="0">
                  <c:v>56.4</c:v>
                </c:pt>
                <c:pt idx="1">
                  <c:v>56.5</c:v>
                </c:pt>
                <c:pt idx="2">
                  <c:v>56.6</c:v>
                </c:pt>
                <c:pt idx="3">
                  <c:v>56.6</c:v>
                </c:pt>
                <c:pt idx="4">
                  <c:v>56.6</c:v>
                </c:pt>
                <c:pt idx="5">
                  <c:v>56.7</c:v>
                </c:pt>
                <c:pt idx="6">
                  <c:v>56.9</c:v>
                </c:pt>
                <c:pt idx="7">
                  <c:v>57</c:v>
                </c:pt>
                <c:pt idx="8">
                  <c:v>57.1</c:v>
                </c:pt>
                <c:pt idx="9">
                  <c:v>61.85</c:v>
                </c:pt>
                <c:pt idx="10">
                  <c:v>61.85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F5-4CF2-B0B5-BA44A36B3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overlap val="-7"/>
        <c:axId val="652195896"/>
        <c:axId val="652192944"/>
      </c:barChart>
      <c:catAx>
        <c:axId val="652195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92944"/>
        <c:crosses val="autoZero"/>
        <c:auto val="1"/>
        <c:lblAlgn val="ctr"/>
        <c:lblOffset val="100"/>
        <c:noMultiLvlLbl val="0"/>
      </c:catAx>
      <c:valAx>
        <c:axId val="652192944"/>
        <c:scaling>
          <c:orientation val="minMax"/>
          <c:max val="62"/>
          <c:min val="5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95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'[series-280318.xls]data'!$A$9:$A$40</c:f>
              <c:strCache>
                <c:ptCount val="32"/>
                <c:pt idx="0">
                  <c:v>2010 Q1</c:v>
                </c:pt>
                <c:pt idx="1">
                  <c:v>2010 Q2</c:v>
                </c:pt>
                <c:pt idx="2">
                  <c:v>2010 Q3</c:v>
                </c:pt>
                <c:pt idx="3">
                  <c:v>2010 Q4</c:v>
                </c:pt>
                <c:pt idx="4">
                  <c:v>2011 Q1</c:v>
                </c:pt>
                <c:pt idx="5">
                  <c:v>2011 Q2</c:v>
                </c:pt>
                <c:pt idx="6">
                  <c:v>2011 Q3</c:v>
                </c:pt>
                <c:pt idx="7">
                  <c:v>2011 Q4</c:v>
                </c:pt>
                <c:pt idx="8">
                  <c:v>2012 Q1</c:v>
                </c:pt>
                <c:pt idx="9">
                  <c:v>2012 Q2</c:v>
                </c:pt>
                <c:pt idx="10">
                  <c:v>2012 Q3</c:v>
                </c:pt>
                <c:pt idx="11">
                  <c:v>2012 Q4</c:v>
                </c:pt>
                <c:pt idx="12">
                  <c:v>2013 Q1</c:v>
                </c:pt>
                <c:pt idx="13">
                  <c:v>2013 Q2</c:v>
                </c:pt>
                <c:pt idx="14">
                  <c:v>2013 Q3</c:v>
                </c:pt>
                <c:pt idx="15">
                  <c:v>2013 Q4</c:v>
                </c:pt>
                <c:pt idx="16">
                  <c:v>2014 Q1</c:v>
                </c:pt>
                <c:pt idx="17">
                  <c:v>2014 Q2</c:v>
                </c:pt>
                <c:pt idx="18">
                  <c:v>2014 Q3</c:v>
                </c:pt>
                <c:pt idx="19">
                  <c:v>2014 Q4</c:v>
                </c:pt>
                <c:pt idx="20">
                  <c:v>2015 Q1</c:v>
                </c:pt>
                <c:pt idx="21">
                  <c:v>2015 Q2</c:v>
                </c:pt>
                <c:pt idx="22">
                  <c:v>2015 Q3</c:v>
                </c:pt>
                <c:pt idx="23">
                  <c:v>2015 Q4</c:v>
                </c:pt>
                <c:pt idx="24">
                  <c:v>2016 Q1</c:v>
                </c:pt>
                <c:pt idx="25">
                  <c:v>2016 Q2</c:v>
                </c:pt>
                <c:pt idx="26">
                  <c:v>2016 Q3</c:v>
                </c:pt>
                <c:pt idx="27">
                  <c:v>2016 Q4</c:v>
                </c:pt>
                <c:pt idx="28">
                  <c:v>2017 Q1</c:v>
                </c:pt>
                <c:pt idx="29">
                  <c:v>2017 Q2</c:v>
                </c:pt>
                <c:pt idx="30">
                  <c:v>2017 Q3</c:v>
                </c:pt>
                <c:pt idx="31">
                  <c:v>2017 Q4</c:v>
                </c:pt>
              </c:strCache>
            </c:strRef>
          </c:cat>
          <c:val>
            <c:numRef>
              <c:f>'[series-280318.xls]data'!$B$9:$B$40</c:f>
              <c:numCache>
                <c:formatCode>General</c:formatCode>
                <c:ptCount val="32"/>
                <c:pt idx="0">
                  <c:v>7446</c:v>
                </c:pt>
                <c:pt idx="1">
                  <c:v>27516</c:v>
                </c:pt>
                <c:pt idx="2">
                  <c:v>22675</c:v>
                </c:pt>
                <c:pt idx="3">
                  <c:v>39009</c:v>
                </c:pt>
                <c:pt idx="4">
                  <c:v>2243</c:v>
                </c:pt>
                <c:pt idx="5">
                  <c:v>25694</c:v>
                </c:pt>
                <c:pt idx="6">
                  <c:v>17604</c:v>
                </c:pt>
                <c:pt idx="7">
                  <c:v>31654</c:v>
                </c:pt>
                <c:pt idx="8">
                  <c:v>5357</c:v>
                </c:pt>
                <c:pt idx="9">
                  <c:v>29802</c:v>
                </c:pt>
                <c:pt idx="10">
                  <c:v>17091</c:v>
                </c:pt>
                <c:pt idx="11">
                  <c:v>32559</c:v>
                </c:pt>
                <c:pt idx="12">
                  <c:v>2221</c:v>
                </c:pt>
                <c:pt idx="13">
                  <c:v>24776</c:v>
                </c:pt>
                <c:pt idx="14">
                  <c:v>15917</c:v>
                </c:pt>
                <c:pt idx="15">
                  <c:v>28503</c:v>
                </c:pt>
                <c:pt idx="16">
                  <c:v>-1628</c:v>
                </c:pt>
                <c:pt idx="17">
                  <c:v>25212</c:v>
                </c:pt>
                <c:pt idx="18">
                  <c:v>14805</c:v>
                </c:pt>
                <c:pt idx="19">
                  <c:v>24262</c:v>
                </c:pt>
                <c:pt idx="20">
                  <c:v>-9465</c:v>
                </c:pt>
                <c:pt idx="21">
                  <c:v>18826</c:v>
                </c:pt>
                <c:pt idx="22">
                  <c:v>11160</c:v>
                </c:pt>
                <c:pt idx="23">
                  <c:v>20971</c:v>
                </c:pt>
                <c:pt idx="24">
                  <c:v>-12058</c:v>
                </c:pt>
                <c:pt idx="25">
                  <c:v>14842</c:v>
                </c:pt>
                <c:pt idx="26">
                  <c:v>5387</c:v>
                </c:pt>
                <c:pt idx="27">
                  <c:v>12680</c:v>
                </c:pt>
                <c:pt idx="28">
                  <c:v>-25670</c:v>
                </c:pt>
                <c:pt idx="29">
                  <c:v>15150</c:v>
                </c:pt>
                <c:pt idx="30">
                  <c:v>-54</c:v>
                </c:pt>
                <c:pt idx="31">
                  <c:v>8312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5B-4F95-9DD4-6D3B554A4D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1907504"/>
        <c:axId val="651912752"/>
      </c:lineChart>
      <c:catAx>
        <c:axId val="65190750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912752"/>
        <c:crosses val="autoZero"/>
        <c:auto val="1"/>
        <c:lblAlgn val="ctr"/>
        <c:lblOffset val="100"/>
        <c:tickLblSkip val="4"/>
        <c:noMultiLvlLbl val="0"/>
      </c:catAx>
      <c:valAx>
        <c:axId val="65191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9075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'[Figure_3__The_effects_of_taxes_and_benefits_on_household_income_by_quintile_groups,_all_households,_financial_year_ending_2016.xls]data'!$B$7</c:f>
              <c:strCache>
                <c:ptCount val="1"/>
                <c:pt idx="0">
                  <c:v>Original income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'[Figure_3__The_effects_of_taxes_and_benefits_on_household_income_by_quintile_groups,_all_households,_financial_year_ending_2016.xls]data'!$B$8:$B$13</c:f>
              <c:numCache>
                <c:formatCode>General</c:formatCode>
                <c:ptCount val="6"/>
                <c:pt idx="0">
                  <c:v>7153</c:v>
                </c:pt>
                <c:pt idx="1">
                  <c:v>13877</c:v>
                </c:pt>
                <c:pt idx="2">
                  <c:v>26983</c:v>
                </c:pt>
                <c:pt idx="3">
                  <c:v>43261</c:v>
                </c:pt>
                <c:pt idx="4">
                  <c:v>84747</c:v>
                </c:pt>
                <c:pt idx="5">
                  <c:v>35204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12-4BD5-B8BE-E701271A8E04}"/>
            </c:ext>
          </c:extLst>
        </c:ser>
        <c:ser>
          <c:idx val="1"/>
          <c:order val="1"/>
          <c:tx>
            <c:strRef>
              <c:f>'[Figure_3__The_effects_of_taxes_and_benefits_on_household_income_by_quintile_groups,_all_households,_financial_year_ending_2016.xls]data'!$C$7</c:f>
              <c:strCache>
                <c:ptCount val="1"/>
                <c:pt idx="0">
                  <c:v>Disposable income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'[Figure_3__The_effects_of_taxes_and_benefits_on_household_income_by_quintile_groups,_all_households,_financial_year_ending_2016.xls]data'!$C$8:$C$13</c:f>
              <c:numCache>
                <c:formatCode>General</c:formatCode>
                <c:ptCount val="6"/>
                <c:pt idx="0">
                  <c:v>13139</c:v>
                </c:pt>
                <c:pt idx="1">
                  <c:v>20877</c:v>
                </c:pt>
                <c:pt idx="2">
                  <c:v>28552</c:v>
                </c:pt>
                <c:pt idx="3">
                  <c:v>38838</c:v>
                </c:pt>
                <c:pt idx="4">
                  <c:v>67486</c:v>
                </c:pt>
                <c:pt idx="5">
                  <c:v>33778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12-4BD5-B8BE-E701271A8E04}"/>
            </c:ext>
          </c:extLst>
        </c:ser>
        <c:ser>
          <c:idx val="2"/>
          <c:order val="2"/>
          <c:tx>
            <c:strRef>
              <c:f>'[Figure_3__The_effects_of_taxes_and_benefits_on_household_income_by_quintile_groups,_all_households,_financial_year_ending_2016.xls]data'!$D$7</c:f>
              <c:strCache>
                <c:ptCount val="1"/>
                <c:pt idx="0">
                  <c:v>Final income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'[Figure_3__The_effects_of_taxes_and_benefits_on_household_income_by_quintile_groups,_all_households,_financial_year_ending_2016.xls]data'!$A$8:$A$13</c:f>
              <c:strCache>
                <c:ptCount val="6"/>
                <c:pt idx="0">
                  <c:v>Bottom</c:v>
                </c:pt>
                <c:pt idx="1">
                  <c:v>2nd</c:v>
                </c:pt>
                <c:pt idx="2">
                  <c:v>3rd</c:v>
                </c:pt>
                <c:pt idx="3">
                  <c:v>4th</c:v>
                </c:pt>
                <c:pt idx="4">
                  <c:v>Top</c:v>
                </c:pt>
                <c:pt idx="5">
                  <c:v> All households</c:v>
                </c:pt>
              </c:strCache>
            </c:strRef>
          </c:cat>
          <c:val>
            <c:numRef>
              <c:f>'[Figure_3__The_effects_of_taxes_and_benefits_on_household_income_by_quintile_groups,_all_households,_financial_year_ending_2016.xls]data'!$D$8:$D$13</c:f>
              <c:numCache>
                <c:formatCode>General</c:formatCode>
                <c:ptCount val="6"/>
                <c:pt idx="0">
                  <c:v>17178</c:v>
                </c:pt>
                <c:pt idx="1">
                  <c:v>24439</c:v>
                </c:pt>
                <c:pt idx="2">
                  <c:v>30096</c:v>
                </c:pt>
                <c:pt idx="3">
                  <c:v>38032</c:v>
                </c:pt>
                <c:pt idx="4">
                  <c:v>63279</c:v>
                </c:pt>
                <c:pt idx="5">
                  <c:v>34605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12-4BD5-B8BE-E701271A8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1663280"/>
        <c:axId val="591672136"/>
      </c:barChart>
      <c:catAx>
        <c:axId val="59166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672136"/>
        <c:crosses val="autoZero"/>
        <c:auto val="1"/>
        <c:lblAlgn val="ctr"/>
        <c:lblOffset val="100"/>
        <c:noMultiLvlLbl val="0"/>
      </c:catAx>
      <c:valAx>
        <c:axId val="591672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1663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'[Current_Account_Deficit_Top_10_Econ.xlsx]Current Account Deficit, Top 1'!$A$3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1'!$B$3:$G$3</c:f>
              <c:numCache>
                <c:formatCode>#,##0.0</c:formatCode>
                <c:ptCount val="6"/>
                <c:pt idx="0">
                  <c:v>-444.59300000000002</c:v>
                </c:pt>
                <c:pt idx="1">
                  <c:v>-426.197</c:v>
                </c:pt>
                <c:pt idx="2">
                  <c:v>-349.54399999999998</c:v>
                </c:pt>
                <c:pt idx="3">
                  <c:v>-373.79599999999999</c:v>
                </c:pt>
                <c:pt idx="4">
                  <c:v>-434.60300000000001</c:v>
                </c:pt>
                <c:pt idx="5">
                  <c:v>-451.69200000000001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B5-4B57-966D-6C5F2A569FCB}"/>
            </c:ext>
          </c:extLst>
        </c:ser>
        <c:ser>
          <c:idx val="1"/>
          <c:order val="1"/>
          <c:tx>
            <c:strRef>
              <c:f>'[Current_Account_Deficit_Top_10_Econ.xlsx]Current Account Deficit, Top 1'!$A$4</c:f>
              <c:strCache>
                <c:ptCount val="1"/>
                <c:pt idx="0">
                  <c:v>United Kingdom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1'!$B$4:$G$4</c:f>
              <c:numCache>
                <c:formatCode>#,##0.0</c:formatCode>
                <c:ptCount val="6"/>
                <c:pt idx="0">
                  <c:v>-62.1750001699696</c:v>
                </c:pt>
                <c:pt idx="1">
                  <c:v>-113.098394190325</c:v>
                </c:pt>
                <c:pt idx="2">
                  <c:v>-151.895002904862</c:v>
                </c:pt>
                <c:pt idx="3">
                  <c:v>-161.16197860630299</c:v>
                </c:pt>
                <c:pt idx="4">
                  <c:v>-149.804897387099</c:v>
                </c:pt>
                <c:pt idx="5">
                  <c:v>-154.87280602685499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B5-4B57-966D-6C5F2A569FCB}"/>
            </c:ext>
          </c:extLst>
        </c:ser>
        <c:ser>
          <c:idx val="2"/>
          <c:order val="2"/>
          <c:tx>
            <c:strRef>
              <c:f>'[Current_Account_Deficit_Top_10_Econ.xlsx]Current Account Deficit, Top 1'!$A$5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1'!$B$5:$G$5</c:f>
              <c:numCache>
                <c:formatCode>#,##0.0</c:formatCode>
                <c:ptCount val="6"/>
                <c:pt idx="0">
                  <c:v>-76.97039841003</c:v>
                </c:pt>
                <c:pt idx="1">
                  <c:v>-74.058619391779999</c:v>
                </c:pt>
                <c:pt idx="2">
                  <c:v>-74.838943266209995</c:v>
                </c:pt>
                <c:pt idx="3">
                  <c:v>-104.181322040975</c:v>
                </c:pt>
                <c:pt idx="4">
                  <c:v>-59.434276909799998</c:v>
                </c:pt>
                <c:pt idx="5">
                  <c:v>-23.545845904570001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B5-4B57-966D-6C5F2A569FCB}"/>
            </c:ext>
          </c:extLst>
        </c:ser>
        <c:ser>
          <c:idx val="3"/>
          <c:order val="3"/>
          <c:tx>
            <c:strRef>
              <c:f>'[Current_Account_Deficit_Top_10_Econ.xlsx]Current Account Deficit, Top 1'!$A$6</c:f>
              <c:strCache>
                <c:ptCount val="1"/>
                <c:pt idx="0">
                  <c:v>Australia</c:v>
                </c:pt>
              </c:strCache>
            </c:strRef>
          </c:tx>
          <c:spPr>
            <a:pattFill prst="ltUpDiag">
              <a:fgClr>
                <a:schemeClr val="accent3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1'!$B$6:$G$6</c:f>
              <c:numCache>
                <c:formatCode>#,##0.0</c:formatCode>
                <c:ptCount val="6"/>
                <c:pt idx="0">
                  <c:v>-44.431156054115597</c:v>
                </c:pt>
                <c:pt idx="1">
                  <c:v>-64.482910032176903</c:v>
                </c:pt>
                <c:pt idx="2">
                  <c:v>-47.872531026349399</c:v>
                </c:pt>
                <c:pt idx="3">
                  <c:v>-42.317280466495198</c:v>
                </c:pt>
                <c:pt idx="4">
                  <c:v>-58.064870492974897</c:v>
                </c:pt>
                <c:pt idx="5">
                  <c:v>-37.026041605455902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2B5-4B57-966D-6C5F2A569FCB}"/>
            </c:ext>
          </c:extLst>
        </c:ser>
        <c:ser>
          <c:idx val="4"/>
          <c:order val="4"/>
          <c:tx>
            <c:strRef>
              <c:f>'[Current_Account_Deficit_Top_10_Econ.xlsx]Current Account Deficit, Top 1'!$A$7</c:f>
              <c:strCache>
                <c:ptCount val="1"/>
                <c:pt idx="0">
                  <c:v>Saudi Arabia</c:v>
                </c:pt>
              </c:strCache>
            </c:strRef>
          </c:tx>
          <c:spPr>
            <a:pattFill prst="openDmnd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'[Current_Account_Deficit_Top_10_Econ.xlsx]Current Account Deficit, Top 1'!$B$2:$G$2</c:f>
              <c:strCach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strCache>
            </c:strRef>
          </c:cat>
          <c:val>
            <c:numRef>
              <c:f>'[Current_Account_Deficit_Top_10_Econ.xlsx]Current Account Deficit, Top 1'!$B$7:$G$7</c:f>
              <c:numCache>
                <c:formatCode>#,##0.0</c:formatCode>
                <c:ptCount val="6"/>
                <c:pt idx="0">
                  <c:v>158.54521706666699</c:v>
                </c:pt>
                <c:pt idx="1">
                  <c:v>164.76365084215701</c:v>
                </c:pt>
                <c:pt idx="2">
                  <c:v>135.442398956863</c:v>
                </c:pt>
                <c:pt idx="3">
                  <c:v>73.758204316583502</c:v>
                </c:pt>
                <c:pt idx="4">
                  <c:v>-56.723789493776003</c:v>
                </c:pt>
                <c:pt idx="5">
                  <c:v>-23.842752835344701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2B5-4B57-966D-6C5F2A569F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2694536"/>
        <c:axId val="512694864"/>
      </c:barChart>
      <c:catAx>
        <c:axId val="512694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b" anchorCtr="0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694864"/>
        <c:crosses val="autoZero"/>
        <c:auto val="1"/>
        <c:lblAlgn val="ctr"/>
        <c:lblOffset val="100"/>
        <c:noMultiLvlLbl val="0"/>
      </c:catAx>
      <c:valAx>
        <c:axId val="51269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2694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spPr>
            <a:ln w="57150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'[Figure_3__The_effects_of_taxes_and_benefits_on_household_income_by_quintile_groups,_all_households,_financial_year_ending_2016.xls]Sheet1'!$A$2:$A$8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'[Figure_3__The_effects_of_taxes_and_benefits_on_household_income_by_quintile_groups,_all_households,_financial_year_ending_2016.xls]Sheet1'!$B$2:$B$8</c:f>
              <c:numCache>
                <c:formatCode>0.00</c:formatCode>
                <c:ptCount val="7"/>
                <c:pt idx="0">
                  <c:v>6</c:v>
                </c:pt>
                <c:pt idx="1">
                  <c:v>2.6</c:v>
                </c:pt>
                <c:pt idx="2">
                  <c:v>2.4300000000000002</c:v>
                </c:pt>
                <c:pt idx="3">
                  <c:v>9.84</c:v>
                </c:pt>
                <c:pt idx="4">
                  <c:v>27.11</c:v>
                </c:pt>
                <c:pt idx="5">
                  <c:v>32.799999999999997</c:v>
                </c:pt>
                <c:pt idx="6">
                  <c:v>32.14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DA-4415-A1EC-B1F3E7B75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2186056"/>
        <c:axId val="652187040"/>
      </c:lineChart>
      <c:catAx>
        <c:axId val="652186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87040"/>
        <c:crosses val="autoZero"/>
        <c:auto val="1"/>
        <c:lblAlgn val="ctr"/>
        <c:lblOffset val="100"/>
        <c:noMultiLvlLbl val="0"/>
      </c:catAx>
      <c:valAx>
        <c:axId val="652187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218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91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884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21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55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27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6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4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418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22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1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774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EB492-B5D7-43EE-BB25-911CABBC0312}" type="datetimeFigureOut">
              <a:rPr lang="en-GB" smtClean="0"/>
              <a:t>29/03/2018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A8E97-C14D-4E5A-A17A-D909A2AB6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61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8C24E88-D663-45C3-B940-789DB67AA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4A71E2F-BF8B-448B-9315-DE541603CEEA}"/>
              </a:ext>
            </a:extLst>
          </p:cNvPr>
          <p:cNvSpPr/>
          <p:nvPr/>
        </p:nvSpPr>
        <p:spPr>
          <a:xfrm>
            <a:off x="968829" y="2083336"/>
            <a:ext cx="7952014" cy="32983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You are about to be presented with a series of charts.</a:t>
            </a: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r>
              <a:rPr lang="en-GB" sz="2800" b="1" dirty="0">
                <a:solidFill>
                  <a:schemeClr val="tx1"/>
                </a:solidFill>
              </a:rPr>
              <a:t>For each chart, answer the 4 questions: </a:t>
            </a:r>
            <a:r>
              <a:rPr lang="en-GB" sz="2800" b="1" i="1" dirty="0">
                <a:solidFill>
                  <a:schemeClr val="tx1"/>
                </a:solidFill>
              </a:rPr>
              <a:t>What is it? What caused it?</a:t>
            </a:r>
            <a:r>
              <a:rPr lang="en-GB" sz="2800" b="1" dirty="0">
                <a:solidFill>
                  <a:schemeClr val="tx1"/>
                </a:solidFill>
              </a:rPr>
              <a:t> </a:t>
            </a:r>
            <a:r>
              <a:rPr lang="en-GB" sz="2800" b="1" i="1" dirty="0">
                <a:solidFill>
                  <a:schemeClr val="tx1"/>
                </a:solidFill>
              </a:rPr>
              <a:t>Do they need to do anything about it? </a:t>
            </a:r>
            <a:r>
              <a:rPr lang="en-GB" sz="2800" b="1" dirty="0">
                <a:solidFill>
                  <a:schemeClr val="tx1"/>
                </a:solidFill>
              </a:rPr>
              <a:t>and </a:t>
            </a:r>
            <a:r>
              <a:rPr lang="en-GB" sz="2800" b="1" i="1" dirty="0">
                <a:solidFill>
                  <a:schemeClr val="tx1"/>
                </a:solidFill>
              </a:rPr>
              <a:t>How can they ‘solve’ it?</a:t>
            </a:r>
          </a:p>
          <a:p>
            <a:pPr algn="ctr"/>
            <a:endParaRPr lang="en-GB" sz="2800" b="1" dirty="0">
              <a:solidFill>
                <a:schemeClr val="tx1"/>
              </a:solidFill>
            </a:endParaRPr>
          </a:p>
          <a:p>
            <a:pPr algn="ctr"/>
            <a:r>
              <a:rPr lang="en-GB" sz="2400" b="1" dirty="0">
                <a:solidFill>
                  <a:schemeClr val="tx1"/>
                </a:solidFill>
              </a:rPr>
              <a:t>Be prepared to report your findings back to the rest of the group!</a:t>
            </a:r>
          </a:p>
        </p:txBody>
      </p:sp>
    </p:spTree>
    <p:extLst>
      <p:ext uri="{BB962C8B-B14F-4D97-AF65-F5344CB8AC3E}">
        <p14:creationId xmlns:p14="http://schemas.microsoft.com/office/powerpoint/2010/main" val="2673696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0CEA9A6-7F6E-449C-9A1E-78FDC4C9DE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43D4B3A-B4B8-486E-A055-D04BD3BF1FA3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97BD3-94C6-4DF4-8D09-54D2E2A60A1D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AF8DB7-C01E-4A69-B255-859B7547F18C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16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50C4-3521-463E-870A-84AEB8108D81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922A70C-7052-4214-92FF-3D64C65C3CD7}"/>
              </a:ext>
            </a:extLst>
          </p:cNvPr>
          <p:cNvSpPr/>
          <p:nvPr/>
        </p:nvSpPr>
        <p:spPr>
          <a:xfrm>
            <a:off x="2618016" y="1925380"/>
            <a:ext cx="4713514" cy="36821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sz="1000" b="1" dirty="0">
                <a:solidFill>
                  <a:schemeClr val="tx1"/>
                </a:solidFill>
              </a:rPr>
              <a:t>Libya: Inflation rate from 2012 to 2018 (%, compared to the previous year)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DA4ECCD-B5A0-41DA-BE91-9EEC304CD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31147"/>
              </p:ext>
            </p:extLst>
          </p:nvPr>
        </p:nvGraphicFramePr>
        <p:xfrm>
          <a:off x="2618015" y="2356757"/>
          <a:ext cx="4650932" cy="2530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23961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3434C0CB-C124-4ECB-A8EB-5E90863BD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43D4B3A-B4B8-486E-A055-D04BD3BF1FA3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97BD3-94C6-4DF4-8D09-54D2E2A60A1D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AF8DB7-C01E-4A69-B255-859B7547F18C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16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50C4-3521-463E-870A-84AEB8108D81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58DF971-3D0A-4951-8A1A-40206908D0D7}"/>
              </a:ext>
            </a:extLst>
          </p:cNvPr>
          <p:cNvSpPr/>
          <p:nvPr/>
        </p:nvSpPr>
        <p:spPr>
          <a:xfrm>
            <a:off x="2625394" y="1970314"/>
            <a:ext cx="4650932" cy="36821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sz="1000" b="1" dirty="0">
                <a:solidFill>
                  <a:schemeClr val="tx1"/>
                </a:solidFill>
              </a:rPr>
              <a:t>Sweden Personal Income Tax Rate (%) 2008-2018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6D52154-D16D-42A6-B888-E8026C385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328852"/>
              </p:ext>
            </p:extLst>
          </p:nvPr>
        </p:nvGraphicFramePr>
        <p:xfrm>
          <a:off x="2579914" y="2275113"/>
          <a:ext cx="4650931" cy="2612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4193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393CCAF-3D19-4D82-8CF4-3CB18309D0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5486FBE-5AC4-408B-8CFC-960DBF2DA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129098"/>
              </p:ext>
            </p:extLst>
          </p:nvPr>
        </p:nvGraphicFramePr>
        <p:xfrm>
          <a:off x="952500" y="1660071"/>
          <a:ext cx="7968343" cy="4182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84552B3-29F0-4E73-9173-95C56CB5DFAC}"/>
              </a:ext>
            </a:extLst>
          </p:cNvPr>
          <p:cNvSpPr/>
          <p:nvPr/>
        </p:nvSpPr>
        <p:spPr>
          <a:xfrm>
            <a:off x="876300" y="1015095"/>
            <a:ext cx="8109857" cy="25772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 public sector current budget deficit, excluding public sector banks</a:t>
            </a:r>
          </a:p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(£ million)</a:t>
            </a:r>
            <a:endParaRPr lang="en-GB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ABBA10-0B99-4AE6-B410-584721384561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158A1-ADC8-4590-8521-B6386C8F751B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F2563-9D08-48A6-BB71-C35DBFC403D8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20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42BF5-5CF5-49D3-9C72-68AF49971EBD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How can they ‘solve’ it?</a:t>
            </a:r>
          </a:p>
        </p:txBody>
      </p:sp>
    </p:spTree>
    <p:extLst>
      <p:ext uri="{BB962C8B-B14F-4D97-AF65-F5344CB8AC3E}">
        <p14:creationId xmlns:p14="http://schemas.microsoft.com/office/powerpoint/2010/main" val="1417309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2B510DF-824C-49CC-B35E-83C1B9D00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ABBA10-0B99-4AE6-B410-584721384561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158A1-ADC8-4590-8521-B6386C8F751B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F2563-9D08-48A6-BB71-C35DBFC403D8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20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42BF5-5CF5-49D3-9C72-68AF49971EBD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C5F1672-D8EB-4A01-B7FB-EDA8B6EE316A}"/>
              </a:ext>
            </a:extLst>
          </p:cNvPr>
          <p:cNvSpPr/>
          <p:nvPr/>
        </p:nvSpPr>
        <p:spPr>
          <a:xfrm>
            <a:off x="970911" y="955753"/>
            <a:ext cx="7988032" cy="470275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effects of taxes and benefits on household income by quintile groups, all households, financial year ending 2016(UK)</a:t>
            </a:r>
            <a:endParaRPr lang="en-GB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59FE383-73C7-45A6-9932-CC5D636FC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046515"/>
              </p:ext>
            </p:extLst>
          </p:nvPr>
        </p:nvGraphicFramePr>
        <p:xfrm>
          <a:off x="970911" y="1605643"/>
          <a:ext cx="7988031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2705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B2F535A-BDE3-4497-8A0E-72691C16B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ABBA10-0B99-4AE6-B410-584721384561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158A1-ADC8-4590-8521-B6386C8F751B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F2563-9D08-48A6-BB71-C35DBFC403D8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20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42BF5-5CF5-49D3-9C72-68AF49971EBD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D76CA-2F8F-4937-949C-275080B6B39C}"/>
              </a:ext>
            </a:extLst>
          </p:cNvPr>
          <p:cNvSpPr/>
          <p:nvPr/>
        </p:nvSpPr>
        <p:spPr>
          <a:xfrm>
            <a:off x="904789" y="869515"/>
            <a:ext cx="8065040" cy="54313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Account Deficit, Top 5 Economies, (Billions of US dollars) - IMF</a:t>
            </a:r>
            <a:endParaRPr lang="en-GB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5229564-DD46-4D9E-B59A-3F165C5C1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200557"/>
              </p:ext>
            </p:extLst>
          </p:nvPr>
        </p:nvGraphicFramePr>
        <p:xfrm>
          <a:off x="985157" y="1412651"/>
          <a:ext cx="8016054" cy="4575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323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AF68558-6013-4723-882E-5EE637CE85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ABBA10-0B99-4AE6-B410-584721384561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158A1-ADC8-4590-8521-B6386C8F751B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F2563-9D08-48A6-BB71-C35DBFC403D8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20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42BF5-5CF5-49D3-9C72-68AF49971EBD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EE4147D-3D65-4C48-8901-3D5A3C22B49C}"/>
              </a:ext>
            </a:extLst>
          </p:cNvPr>
          <p:cNvSpPr/>
          <p:nvPr/>
        </p:nvSpPr>
        <p:spPr>
          <a:xfrm>
            <a:off x="925285" y="929580"/>
            <a:ext cx="804454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sz="2000" b="1" dirty="0">
                <a:solidFill>
                  <a:schemeClr val="tx1"/>
                </a:solidFill>
              </a:rPr>
              <a:t>Libya: Inflation rate from 2012 to 2018 (%, compared to the previous year)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44D7D56-7979-4FA1-82AE-56FF71A51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8190917"/>
              </p:ext>
            </p:extLst>
          </p:nvPr>
        </p:nvGraphicFramePr>
        <p:xfrm>
          <a:off x="925284" y="1415143"/>
          <a:ext cx="8044543" cy="4513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636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D900BA44-2B14-461B-A7A2-16E8640E66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ABBA10-0B99-4AE6-B410-584721384561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8158A1-ADC8-4590-8521-B6386C8F751B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3F2563-9D08-48A6-BB71-C35DBFC403D8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20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E42BF5-5CF5-49D3-9C72-68AF49971EBD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20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994B0D-023F-48A9-8FFF-64A836EA704C}"/>
              </a:ext>
            </a:extLst>
          </p:cNvPr>
          <p:cNvSpPr/>
          <p:nvPr/>
        </p:nvSpPr>
        <p:spPr>
          <a:xfrm>
            <a:off x="957943" y="919844"/>
            <a:ext cx="8044543" cy="48441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en-US" sz="2000" b="1" dirty="0">
                <a:solidFill>
                  <a:schemeClr val="tx1"/>
                </a:solidFill>
              </a:rPr>
              <a:t>Sweden Personal Income Tax Rate (%) 2008-2018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B95639B-6514-44C9-8D09-E49ABA58C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719555"/>
              </p:ext>
            </p:extLst>
          </p:nvPr>
        </p:nvGraphicFramePr>
        <p:xfrm>
          <a:off x="957943" y="1404258"/>
          <a:ext cx="7990113" cy="4533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991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A1ACF3-8341-4FE9-9750-81D2E57B1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FA50FE6-086E-4264-9B4E-44146C74F0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396302"/>
              </p:ext>
            </p:extLst>
          </p:nvPr>
        </p:nvGraphicFramePr>
        <p:xfrm>
          <a:off x="2582636" y="2299607"/>
          <a:ext cx="4740729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D768976-2805-447C-B660-17E319D6891D}"/>
              </a:ext>
            </a:extLst>
          </p:cNvPr>
          <p:cNvSpPr/>
          <p:nvPr/>
        </p:nvSpPr>
        <p:spPr>
          <a:xfrm>
            <a:off x="2667000" y="1891393"/>
            <a:ext cx="4572001" cy="257721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 public sector current budget deficit, excluding public sector banks (£ million)</a:t>
            </a:r>
            <a:endParaRPr lang="en-GB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3D4B3A-B4B8-486E-A055-D04BD3BF1FA3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97BD3-94C6-4DF4-8D09-54D2E2A60A1D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AF8DB7-C01E-4A69-B255-859B7547F18C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16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50C4-3521-463E-870A-84AEB8108D81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How can they ‘solve’ it?</a:t>
            </a:r>
          </a:p>
        </p:txBody>
      </p:sp>
    </p:spTree>
    <p:extLst>
      <p:ext uri="{BB962C8B-B14F-4D97-AF65-F5344CB8AC3E}">
        <p14:creationId xmlns:p14="http://schemas.microsoft.com/office/powerpoint/2010/main" val="4202759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B0B0829-D77B-49EE-8F5D-DD9D7DE05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43D4B3A-B4B8-486E-A055-D04BD3BF1FA3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97BD3-94C6-4DF4-8D09-54D2E2A60A1D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AF8DB7-C01E-4A69-B255-859B7547F18C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16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50C4-3521-463E-870A-84AEB8108D81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F8C7B48-C97B-4DE1-8697-55B422D5D821}"/>
              </a:ext>
            </a:extLst>
          </p:cNvPr>
          <p:cNvSpPr/>
          <p:nvPr/>
        </p:nvSpPr>
        <p:spPr>
          <a:xfrm>
            <a:off x="2592883" y="1953548"/>
            <a:ext cx="4782189" cy="36821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The effects of taxes and benefits on household income by quintile groups, all households, financial year ending 2016(UK)</a:t>
            </a:r>
            <a:endParaRPr lang="en-GB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E9926203-9CBC-4D72-8A8F-17E7A1C0F7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742486"/>
              </p:ext>
            </p:extLst>
          </p:nvPr>
        </p:nvGraphicFramePr>
        <p:xfrm>
          <a:off x="2592882" y="2366665"/>
          <a:ext cx="4782189" cy="26241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7678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17E1A3-4235-4232-8001-777BC9FA3F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43D4B3A-B4B8-486E-A055-D04BD3BF1FA3}"/>
              </a:ext>
            </a:extLst>
          </p:cNvPr>
          <p:cNvSpPr/>
          <p:nvPr/>
        </p:nvSpPr>
        <p:spPr>
          <a:xfrm>
            <a:off x="0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1600" b="1" dirty="0">
                <a:solidFill>
                  <a:schemeClr val="tx1"/>
                </a:solidFill>
              </a:rPr>
              <a:t>What is it?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D97BD3-94C6-4DF4-8D09-54D2E2A60A1D}"/>
              </a:ext>
            </a:extLst>
          </p:cNvPr>
          <p:cNvSpPr/>
          <p:nvPr/>
        </p:nvSpPr>
        <p:spPr>
          <a:xfrm>
            <a:off x="5871027" y="0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What caused it?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AF8DB7-C01E-4A69-B255-859B7547F18C}"/>
              </a:ext>
            </a:extLst>
          </p:cNvPr>
          <p:cNvSpPr/>
          <p:nvPr/>
        </p:nvSpPr>
        <p:spPr>
          <a:xfrm>
            <a:off x="0" y="6314863"/>
            <a:ext cx="4650931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/>
            <a:r>
              <a:rPr lang="en-GB" sz="1600" b="1" dirty="0">
                <a:solidFill>
                  <a:schemeClr val="tx1"/>
                </a:solidFill>
              </a:rPr>
              <a:t>Do they need to do anything about it?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9050C4-3521-463E-870A-84AEB8108D81}"/>
              </a:ext>
            </a:extLst>
          </p:cNvPr>
          <p:cNvSpPr/>
          <p:nvPr/>
        </p:nvSpPr>
        <p:spPr>
          <a:xfrm>
            <a:off x="5871027" y="6314863"/>
            <a:ext cx="4034973" cy="543137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lvl="0" algn="r"/>
            <a:r>
              <a:rPr lang="en-GB" sz="1600" b="1" dirty="0">
                <a:solidFill>
                  <a:schemeClr val="tx1"/>
                </a:solidFill>
              </a:rPr>
              <a:t>How can they ‘solve’ it?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FB872B-DC64-489D-AD1E-6A1303B81B76}"/>
              </a:ext>
            </a:extLst>
          </p:cNvPr>
          <p:cNvSpPr/>
          <p:nvPr/>
        </p:nvSpPr>
        <p:spPr>
          <a:xfrm>
            <a:off x="2526757" y="1898437"/>
            <a:ext cx="4854316" cy="368214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 Account Deficit, Top 5 Economies, (Billions of US dollars) - IMF</a:t>
            </a:r>
            <a:endParaRPr lang="en-GB" sz="1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07B9EDA7-C06D-4D67-8B7F-BF4109E40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028208"/>
              </p:ext>
            </p:extLst>
          </p:nvPr>
        </p:nvGraphicFramePr>
        <p:xfrm>
          <a:off x="2622429" y="2168804"/>
          <a:ext cx="4649638" cy="2756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778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461</Words>
  <Application>Microsoft Office PowerPoint</Application>
  <PresentationFormat>A4 Paper (210x297 mm)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Clark</dc:creator>
  <cp:lastModifiedBy>Jon Clark</cp:lastModifiedBy>
  <cp:revision>14</cp:revision>
  <cp:lastPrinted>2018-03-29T11:23:01Z</cp:lastPrinted>
  <dcterms:created xsi:type="dcterms:W3CDTF">2018-03-29T11:21:51Z</dcterms:created>
  <dcterms:modified xsi:type="dcterms:W3CDTF">2018-03-29T14:32:39Z</dcterms:modified>
</cp:coreProperties>
</file>