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CEC8D0"/>
    <a:srgbClr val="852668"/>
    <a:srgbClr val="058AFF"/>
    <a:srgbClr val="0080FF"/>
    <a:srgbClr val="91B6D7"/>
    <a:srgbClr val="87AACA"/>
    <a:srgbClr val="8FAADC"/>
    <a:srgbClr val="DDE3F9"/>
    <a:srgbClr val="2C6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 varScale="1">
        <p:scale>
          <a:sx n="70" d="100"/>
          <a:sy n="70" d="100"/>
        </p:scale>
        <p:origin x="68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94E48-20E9-40B4-8232-A4645DB66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D14E4D-CA55-4EE7-B694-A99F058BB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1EE51-F7D5-43D3-B463-D1158BA63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6B8F-796C-4ECD-AB81-41EC0DA142A2}" type="datetimeFigureOut">
              <a:rPr lang="en-GB" smtClean="0"/>
              <a:t>17/10/2019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BF472-7EF7-4C3D-BE6D-80ACDCFF2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2EBAF-B005-4CF2-9EDD-F1576DDE8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C735-FDD6-42C3-9CA8-09CF1DD1E5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522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58148-9545-453A-93ED-A689A66FB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ED8550-5B1F-4C84-862D-765FE40D0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B5CDB-27A1-4CD6-830F-9866C4B36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6B8F-796C-4ECD-AB81-41EC0DA142A2}" type="datetimeFigureOut">
              <a:rPr lang="en-GB" smtClean="0"/>
              <a:t>17/10/2019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7A8B9-0522-4AF9-B6E5-31DE40C6C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A5176-FE24-4400-80FA-550850739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C735-FDD6-42C3-9CA8-09CF1DD1E5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387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E40764-50A0-400A-9282-3EB4C20074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7E2444-3A98-41B7-B33F-DE9D7FC33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486A6-99AF-4E33-B3CB-F1A409A19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6B8F-796C-4ECD-AB81-41EC0DA142A2}" type="datetimeFigureOut">
              <a:rPr lang="en-GB" smtClean="0"/>
              <a:t>17/10/2019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8F9E0-F5F2-485C-92DC-06A72F3AE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6CE12-192B-47B7-8451-13C89224F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C735-FDD6-42C3-9CA8-09CF1DD1E5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90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CBDC7-45A3-4162-A394-CCEE35BB1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C8D0C-99CC-47AE-B21D-13B1BBA84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F72B0-CC48-4E2E-A5FC-1A4CCE353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6B8F-796C-4ECD-AB81-41EC0DA142A2}" type="datetimeFigureOut">
              <a:rPr lang="en-GB" smtClean="0"/>
              <a:t>17/10/2019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0E0DC-42BB-440B-9A08-3A261A2D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84B12-BB0B-46FD-8B90-248BFBDC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C735-FDD6-42C3-9CA8-09CF1DD1E5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58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41064-AFD9-4E6C-8708-0E387B23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C1F7F-376D-4D72-9BDD-A212ED119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18057-E3EB-41F8-847F-739237DE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6B8F-796C-4ECD-AB81-41EC0DA142A2}" type="datetimeFigureOut">
              <a:rPr lang="en-GB" smtClean="0"/>
              <a:t>17/10/2019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C182E-B825-4D1D-BF0A-816F1BF7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B916A-9BCB-4788-9068-11BFBB5D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C735-FDD6-42C3-9CA8-09CF1DD1E5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09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12339-FDCA-4CED-97E1-C2D85721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2081D-29EC-4D8C-A6E3-2D99EC9571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34EB8-C88D-4362-93E5-78D1090FC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7303C9-80AB-47BA-91C4-8AAD0A5BE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6B8F-796C-4ECD-AB81-41EC0DA142A2}" type="datetimeFigureOut">
              <a:rPr lang="en-GB" smtClean="0"/>
              <a:t>17/10/2019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270FA-77B4-4BDB-8557-B0943B11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FB2162-0A5B-40D2-B800-D6BF7A84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C735-FDD6-42C3-9CA8-09CF1DD1E5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583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C1D0-BBE3-4069-9BB4-7E163A9C4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1A5F4-0798-4405-9DE5-0FA8E5136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BAB041-896C-4971-8CB5-A82144F63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9EF54A-E209-4B07-B06B-EAEA7EB6D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9F5DEB-F88A-4C74-823A-0E08B25FD3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4065E0-0521-487B-98E6-27232808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6B8F-796C-4ECD-AB81-41EC0DA142A2}" type="datetimeFigureOut">
              <a:rPr lang="en-GB" smtClean="0"/>
              <a:t>17/10/2019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72C1BC-1867-4B66-88C6-0D5442161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806140-FDDF-47B8-8437-DCD14654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C735-FDD6-42C3-9CA8-09CF1DD1E5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28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26C6A-4EEE-4F29-B6AD-ADA8B44E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4DAA70-75CF-46FE-AC7D-5D2E5F46E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6B8F-796C-4ECD-AB81-41EC0DA142A2}" type="datetimeFigureOut">
              <a:rPr lang="en-GB" smtClean="0"/>
              <a:t>17/10/2019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DEC74-D857-4A78-B681-174DF8FEB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715178-4205-4DA2-A53E-FD4566EE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C735-FDD6-42C3-9CA8-09CF1DD1E5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46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CD1855-DA24-4FF0-A5B9-20E3A16D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6B8F-796C-4ECD-AB81-41EC0DA142A2}" type="datetimeFigureOut">
              <a:rPr lang="en-GB" smtClean="0"/>
              <a:t>17/10/2019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3C6940-11BB-402E-885C-B6E31F7A9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8DFDA-9415-45D5-B6BB-A4580641E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C735-FDD6-42C3-9CA8-09CF1DD1E5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01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C534-A211-4CF0-B348-F16CB758D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A369D-7A4C-422A-9B46-5B2D8B3F4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170B29-4D34-451A-8EE8-8F52EA571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04CD0-2A7C-453B-B2E6-FE490F27D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6B8F-796C-4ECD-AB81-41EC0DA142A2}" type="datetimeFigureOut">
              <a:rPr lang="en-GB" smtClean="0"/>
              <a:t>17/10/2019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7B83A-ED80-4F8C-98FB-79F5BF329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EC473-B3B9-461F-B824-E939B48CC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C735-FDD6-42C3-9CA8-09CF1DD1E5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64F46-910B-4E4E-98D6-324F3C3D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F8B1DC-ACEE-4E50-B37E-1CCD51466D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22D79-6FFB-4DF3-885D-02155D034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7E643-6056-4701-AE5B-B1CA9A10D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6B8F-796C-4ECD-AB81-41EC0DA142A2}" type="datetimeFigureOut">
              <a:rPr lang="en-GB" smtClean="0"/>
              <a:t>17/10/2019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0C64D-0A7F-4FB2-A74D-45FD5339C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496AB-8C2E-4342-81DF-C27A49F63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C735-FDD6-42C3-9CA8-09CF1DD1E5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1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B75302-8758-42CF-8E05-B1772FF72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9AF15-9108-4FEE-BC9A-712209613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081E2-B28A-45DE-A364-5B766AE70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86B8F-796C-4ECD-AB81-41EC0DA142A2}" type="datetimeFigureOut">
              <a:rPr lang="en-GB" smtClean="0"/>
              <a:t>17/10/2019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3DCA9-1091-471D-9A29-657BE6960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72922-8C78-4725-8A97-975ECBC23D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BC735-FDD6-42C3-9CA8-09CF1DD1E5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08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t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0 Sec low res">
            <a:hlinkClick r:id="" action="ppaction://media"/>
            <a:extLst>
              <a:ext uri="{FF2B5EF4-FFF2-40B4-BE49-F238E27FC236}">
                <a16:creationId xmlns:a16="http://schemas.microsoft.com/office/drawing/2014/main" id="{32F4431E-8062-40CA-8434-86880ED67FE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56011" y="1687314"/>
            <a:ext cx="6324382" cy="37020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8418851-3890-41BB-808D-139E4604D2BA}"/>
              </a:ext>
            </a:extLst>
          </p:cNvPr>
          <p:cNvSpPr/>
          <p:nvPr/>
        </p:nvSpPr>
        <p:spPr>
          <a:xfrm>
            <a:off x="3325141" y="1601865"/>
            <a:ext cx="5655679" cy="3677854"/>
          </a:xfrm>
          <a:prstGeom prst="rect">
            <a:avLst/>
          </a:prstGeom>
          <a:solidFill>
            <a:srgbClr val="91B6D7"/>
          </a:solidFill>
          <a:ln w="381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28163E-09EF-4C79-B67D-B92F5928EBEA}"/>
              </a:ext>
            </a:extLst>
          </p:cNvPr>
          <p:cNvSpPr/>
          <p:nvPr/>
        </p:nvSpPr>
        <p:spPr>
          <a:xfrm>
            <a:off x="4892768" y="1508572"/>
            <a:ext cx="2460233" cy="721719"/>
          </a:xfrm>
          <a:prstGeom prst="rect">
            <a:avLst/>
          </a:prstGeom>
          <a:solidFill>
            <a:schemeClr val="dk1">
              <a:alpha val="60000"/>
            </a:schemeClr>
          </a:solidFill>
          <a:effectLst>
            <a:softEdge rad="3175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82D2F7-92F5-4845-911B-ABC3530D0009}"/>
              </a:ext>
            </a:extLst>
          </p:cNvPr>
          <p:cNvSpPr/>
          <p:nvPr/>
        </p:nvSpPr>
        <p:spPr>
          <a:xfrm>
            <a:off x="2889514" y="1439160"/>
            <a:ext cx="6556237" cy="520276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20A6B18-24D0-489B-B13E-400DCDBCA17F}"/>
              </a:ext>
            </a:extLst>
          </p:cNvPr>
          <p:cNvSpPr/>
          <p:nvPr/>
        </p:nvSpPr>
        <p:spPr>
          <a:xfrm>
            <a:off x="7412368" y="1892112"/>
            <a:ext cx="1320800" cy="721719"/>
          </a:xfrm>
          <a:prstGeom prst="rect">
            <a:avLst/>
          </a:prstGeom>
          <a:solidFill>
            <a:schemeClr val="dk1">
              <a:alpha val="60000"/>
            </a:schemeClr>
          </a:solidFill>
          <a:effectLst>
            <a:softEdge rad="3175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058B284-6937-4B59-AE3C-A68932D5382C}"/>
              </a:ext>
            </a:extLst>
          </p:cNvPr>
          <p:cNvSpPr/>
          <p:nvPr/>
        </p:nvSpPr>
        <p:spPr>
          <a:xfrm>
            <a:off x="3640468" y="4609224"/>
            <a:ext cx="1320800" cy="721719"/>
          </a:xfrm>
          <a:prstGeom prst="rect">
            <a:avLst/>
          </a:prstGeom>
          <a:solidFill>
            <a:schemeClr val="dk1">
              <a:alpha val="60000"/>
            </a:schemeClr>
          </a:solidFill>
          <a:effectLst>
            <a:softEdge rad="3175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85B2B01-1DA2-4B94-B775-3F2C1D4F103B}"/>
              </a:ext>
            </a:extLst>
          </p:cNvPr>
          <p:cNvSpPr/>
          <p:nvPr/>
        </p:nvSpPr>
        <p:spPr>
          <a:xfrm>
            <a:off x="3640468" y="1892112"/>
            <a:ext cx="1320800" cy="721719"/>
          </a:xfrm>
          <a:prstGeom prst="rect">
            <a:avLst/>
          </a:prstGeom>
          <a:solidFill>
            <a:schemeClr val="dk1">
              <a:alpha val="60000"/>
            </a:schemeClr>
          </a:solidFill>
          <a:effectLst>
            <a:softEdge rad="3175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380DC29-2735-4444-B0F5-F21FC7F26DD9}"/>
              </a:ext>
            </a:extLst>
          </p:cNvPr>
          <p:cNvSpPr/>
          <p:nvPr/>
        </p:nvSpPr>
        <p:spPr>
          <a:xfrm>
            <a:off x="3670057" y="2044512"/>
            <a:ext cx="465048" cy="2709123"/>
          </a:xfrm>
          <a:prstGeom prst="rect">
            <a:avLst/>
          </a:prstGeom>
          <a:solidFill>
            <a:schemeClr val="dk1">
              <a:alpha val="60000"/>
            </a:schemeClr>
          </a:solidFill>
          <a:effectLst>
            <a:softEdge rad="3175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D8B0859-1DBB-4614-A041-4A653970AEF7}"/>
              </a:ext>
            </a:extLst>
          </p:cNvPr>
          <p:cNvSpPr/>
          <p:nvPr/>
        </p:nvSpPr>
        <p:spPr>
          <a:xfrm>
            <a:off x="9092724" y="745698"/>
            <a:ext cx="3099276" cy="5352592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1" name="Table 5">
            <a:extLst>
              <a:ext uri="{FF2B5EF4-FFF2-40B4-BE49-F238E27FC236}">
                <a16:creationId xmlns:a16="http://schemas.microsoft.com/office/drawing/2014/main" id="{5A44363E-6D9D-4D17-9371-4F7E0076E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097604"/>
              </p:ext>
            </p:extLst>
          </p:nvPr>
        </p:nvGraphicFramePr>
        <p:xfrm>
          <a:off x="2914915" y="1732784"/>
          <a:ext cx="6387570" cy="3961854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1044804533"/>
                    </a:ext>
                  </a:extLst>
                </a:gridCol>
                <a:gridCol w="425293">
                  <a:extLst>
                    <a:ext uri="{9D8B030D-6E8A-4147-A177-3AD203B41FA5}">
                      <a16:colId xmlns:a16="http://schemas.microsoft.com/office/drawing/2014/main" val="4228669317"/>
                    </a:ext>
                  </a:extLst>
                </a:gridCol>
                <a:gridCol w="842167">
                  <a:extLst>
                    <a:ext uri="{9D8B030D-6E8A-4147-A177-3AD203B41FA5}">
                      <a16:colId xmlns:a16="http://schemas.microsoft.com/office/drawing/2014/main" val="916968908"/>
                    </a:ext>
                  </a:extLst>
                </a:gridCol>
                <a:gridCol w="633730">
                  <a:extLst>
                    <a:ext uri="{9D8B030D-6E8A-4147-A177-3AD203B41FA5}">
                      <a16:colId xmlns:a16="http://schemas.microsoft.com/office/drawing/2014/main" val="814684343"/>
                    </a:ext>
                  </a:extLst>
                </a:gridCol>
                <a:gridCol w="633730">
                  <a:extLst>
                    <a:ext uri="{9D8B030D-6E8A-4147-A177-3AD203B41FA5}">
                      <a16:colId xmlns:a16="http://schemas.microsoft.com/office/drawing/2014/main" val="3239252435"/>
                    </a:ext>
                  </a:extLst>
                </a:gridCol>
                <a:gridCol w="633730">
                  <a:extLst>
                    <a:ext uri="{9D8B030D-6E8A-4147-A177-3AD203B41FA5}">
                      <a16:colId xmlns:a16="http://schemas.microsoft.com/office/drawing/2014/main" val="2033319185"/>
                    </a:ext>
                  </a:extLst>
                </a:gridCol>
                <a:gridCol w="633730">
                  <a:extLst>
                    <a:ext uri="{9D8B030D-6E8A-4147-A177-3AD203B41FA5}">
                      <a16:colId xmlns:a16="http://schemas.microsoft.com/office/drawing/2014/main" val="3295996070"/>
                    </a:ext>
                  </a:extLst>
                </a:gridCol>
                <a:gridCol w="845592">
                  <a:extLst>
                    <a:ext uri="{9D8B030D-6E8A-4147-A177-3AD203B41FA5}">
                      <a16:colId xmlns:a16="http://schemas.microsoft.com/office/drawing/2014/main" val="2741710059"/>
                    </a:ext>
                  </a:extLst>
                </a:gridCol>
                <a:gridCol w="421868">
                  <a:extLst>
                    <a:ext uri="{9D8B030D-6E8A-4147-A177-3AD203B41FA5}">
                      <a16:colId xmlns:a16="http://schemas.microsoft.com/office/drawing/2014/main" val="2932022675"/>
                    </a:ext>
                  </a:extLst>
                </a:gridCol>
                <a:gridCol w="633730">
                  <a:extLst>
                    <a:ext uri="{9D8B030D-6E8A-4147-A177-3AD203B41FA5}">
                      <a16:colId xmlns:a16="http://schemas.microsoft.com/office/drawing/2014/main" val="2986255768"/>
                    </a:ext>
                  </a:extLst>
                </a:gridCol>
              </a:tblGrid>
              <a:tr h="3754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541731"/>
                  </a:ext>
                </a:extLst>
              </a:tr>
              <a:tr h="3754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332804"/>
                  </a:ext>
                </a:extLst>
              </a:tr>
              <a:tr h="3754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250699"/>
                  </a:ext>
                </a:extLst>
              </a:tr>
              <a:tr h="3754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91299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26672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14798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838342"/>
                  </a:ext>
                </a:extLst>
              </a:tr>
              <a:tr h="26544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648377"/>
                  </a:ext>
                </a:extLst>
              </a:tr>
              <a:tr h="3754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174379"/>
                  </a:ext>
                </a:extLst>
              </a:tr>
              <a:tr h="3754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78573"/>
                  </a:ext>
                </a:extLst>
              </a:tr>
            </a:tbl>
          </a:graphicData>
        </a:graphic>
      </p:graphicFrame>
      <p:sp>
        <p:nvSpPr>
          <p:cNvPr id="59" name="Rectangle 58">
            <a:extLst>
              <a:ext uri="{FF2B5EF4-FFF2-40B4-BE49-F238E27FC236}">
                <a16:creationId xmlns:a16="http://schemas.microsoft.com/office/drawing/2014/main" id="{348C2473-3F6B-4B3F-8D45-3CAF5A917CC3}"/>
              </a:ext>
            </a:extLst>
          </p:cNvPr>
          <p:cNvSpPr/>
          <p:nvPr/>
        </p:nvSpPr>
        <p:spPr>
          <a:xfrm>
            <a:off x="0" y="745698"/>
            <a:ext cx="3099276" cy="5352592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9FC78C8-CAE0-4EC6-BE0C-19792A6A3FD3}"/>
              </a:ext>
            </a:extLst>
          </p:cNvPr>
          <p:cNvSpPr/>
          <p:nvPr/>
        </p:nvSpPr>
        <p:spPr>
          <a:xfrm>
            <a:off x="-85060" y="636025"/>
            <a:ext cx="12440093" cy="2892976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D138959-D187-4110-9B0B-4AC8DAB87B49}"/>
              </a:ext>
            </a:extLst>
          </p:cNvPr>
          <p:cNvSpPr/>
          <p:nvPr/>
        </p:nvSpPr>
        <p:spPr>
          <a:xfrm>
            <a:off x="-85060" y="3523914"/>
            <a:ext cx="12493200" cy="2892976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63A5829-C0D6-4BF1-9BBF-98F91C6D59A5}"/>
              </a:ext>
            </a:extLst>
          </p:cNvPr>
          <p:cNvSpPr/>
          <p:nvPr/>
        </p:nvSpPr>
        <p:spPr>
          <a:xfrm>
            <a:off x="2870452" y="-1115048"/>
            <a:ext cx="6451097" cy="2892976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A10EB75-5E66-41AC-8C21-DD91359F7322}"/>
              </a:ext>
            </a:extLst>
          </p:cNvPr>
          <p:cNvSpPr/>
          <p:nvPr/>
        </p:nvSpPr>
        <p:spPr>
          <a:xfrm>
            <a:off x="2870452" y="5301196"/>
            <a:ext cx="6451097" cy="2892976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C36900-672C-42F0-8E76-57D57B038537}"/>
              </a:ext>
            </a:extLst>
          </p:cNvPr>
          <p:cNvSpPr/>
          <p:nvPr/>
        </p:nvSpPr>
        <p:spPr>
          <a:xfrm>
            <a:off x="3830067" y="6198458"/>
            <a:ext cx="4687949" cy="659542"/>
          </a:xfrm>
          <a:prstGeom prst="rect">
            <a:avLst/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79280976-E596-415E-8385-BAC54ED420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153" y="6100969"/>
            <a:ext cx="1913864" cy="5788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0B5941-24E2-490F-9212-166379E949E8}"/>
              </a:ext>
            </a:extLst>
          </p:cNvPr>
          <p:cNvSpPr/>
          <p:nvPr/>
        </p:nvSpPr>
        <p:spPr>
          <a:xfrm>
            <a:off x="3830067" y="-449035"/>
            <a:ext cx="4687949" cy="659542"/>
          </a:xfrm>
          <a:prstGeom prst="rect">
            <a:avLst/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403CCBC-C6A3-43AD-B903-1553BFF6726B}"/>
              </a:ext>
            </a:extLst>
          </p:cNvPr>
          <p:cNvSpPr/>
          <p:nvPr/>
        </p:nvSpPr>
        <p:spPr>
          <a:xfrm>
            <a:off x="8457101" y="-431800"/>
            <a:ext cx="4103865" cy="7620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121CF475-CCA4-4634-A127-D6B4311D13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332181"/>
              </p:ext>
            </p:extLst>
          </p:nvPr>
        </p:nvGraphicFramePr>
        <p:xfrm>
          <a:off x="8601479" y="171001"/>
          <a:ext cx="3510802" cy="651600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486802">
                  <a:extLst>
                    <a:ext uri="{9D8B030D-6E8A-4147-A177-3AD203B41FA5}">
                      <a16:colId xmlns:a16="http://schemas.microsoft.com/office/drawing/2014/main" val="318001133"/>
                    </a:ext>
                  </a:extLst>
                </a:gridCol>
                <a:gridCol w="3024000">
                  <a:extLst>
                    <a:ext uri="{9D8B030D-6E8A-4147-A177-3AD203B41FA5}">
                      <a16:colId xmlns:a16="http://schemas.microsoft.com/office/drawing/2014/main" val="2629772898"/>
                    </a:ext>
                  </a:extLst>
                </a:gridCol>
              </a:tblGrid>
              <a:tr h="6516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266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 demand for a product falls as real incomes increases.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098418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266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Prices where demand and supply are out of balance.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653094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266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 supply is greater than demand and there are unsold goods in the market. 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26315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266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competitive markets to work efficiently economic agents must respond to price signals in the market.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122932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266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Demand that comes from the demand for something else. 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6458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266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 the coefficient of price elasticity of supply is less than +1.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941197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266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Demand for which the coefficient of price elasticity of demand is greater than 1.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560298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266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Quantity of a good or service that consumers are willing and able to buy at a given price in a given time period.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527576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266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 a consumers' desire to buy a product is backed up by an ability to pay for it do we speak of demand. 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645145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266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 the coefficient of price elasticity of demand is less than 1.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590094"/>
                  </a:ext>
                </a:extLst>
              </a:tr>
            </a:tbl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3172A47F-71B2-4CD3-ACEF-5806FE33DF8D}"/>
              </a:ext>
            </a:extLst>
          </p:cNvPr>
          <p:cNvSpPr/>
          <p:nvPr/>
        </p:nvSpPr>
        <p:spPr>
          <a:xfrm>
            <a:off x="-112294" y="-431800"/>
            <a:ext cx="3957086" cy="7620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417AC23-8A9E-45FC-ABFF-340555BA4E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701551"/>
              </p:ext>
            </p:extLst>
          </p:nvPr>
        </p:nvGraphicFramePr>
        <p:xfrm>
          <a:off x="211398" y="171000"/>
          <a:ext cx="3633394" cy="651600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486802">
                  <a:extLst>
                    <a:ext uri="{9D8B030D-6E8A-4147-A177-3AD203B41FA5}">
                      <a16:colId xmlns:a16="http://schemas.microsoft.com/office/drawing/2014/main" val="318001133"/>
                    </a:ext>
                  </a:extLst>
                </a:gridCol>
                <a:gridCol w="3146592">
                  <a:extLst>
                    <a:ext uri="{9D8B030D-6E8A-4147-A177-3AD203B41FA5}">
                      <a16:colId xmlns:a16="http://schemas.microsoft.com/office/drawing/2014/main" val="2629772898"/>
                    </a:ext>
                  </a:extLst>
                </a:gridCol>
              </a:tblGrid>
              <a:tr h="65160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266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Demand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098418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266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Effective demand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653094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266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Derived demand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26315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266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Elastic demand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122932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266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Inelastic demand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6458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266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Inferior good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941197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266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Excess supply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560298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266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Inelastic supply 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527576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266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Disequilibrium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645145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266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Incentives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590094"/>
                  </a:ext>
                </a:extLst>
              </a:tr>
            </a:tbl>
          </a:graphicData>
        </a:graphic>
      </p:graphicFrame>
      <p:sp>
        <p:nvSpPr>
          <p:cNvPr id="47" name="Plus Sign 46">
            <a:extLst>
              <a:ext uri="{FF2B5EF4-FFF2-40B4-BE49-F238E27FC236}">
                <a16:creationId xmlns:a16="http://schemas.microsoft.com/office/drawing/2014/main" id="{5EE4D615-40C9-414B-8626-AD8C3F8F1588}"/>
              </a:ext>
            </a:extLst>
          </p:cNvPr>
          <p:cNvSpPr>
            <a:spLocks noChangeAspect="1"/>
          </p:cNvSpPr>
          <p:nvPr/>
        </p:nvSpPr>
        <p:spPr>
          <a:xfrm>
            <a:off x="2870773" y="1229059"/>
            <a:ext cx="6450455" cy="4428000"/>
          </a:xfrm>
          <a:prstGeom prst="mathPlus">
            <a:avLst>
              <a:gd name="adj1" fmla="val 61972"/>
            </a:avLst>
          </a:prstGeom>
          <a:solidFill>
            <a:srgbClr val="852668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 the</a:t>
            </a:r>
          </a:p>
          <a:p>
            <a:pPr algn="ctr"/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phrases (A-J)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their </a:t>
            </a:r>
          </a:p>
          <a:p>
            <a:pPr algn="ctr"/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 (1-10)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8FB84C5-2CD6-4B84-903E-B0B5E0A7FB4C}"/>
              </a:ext>
            </a:extLst>
          </p:cNvPr>
          <p:cNvSpPr>
            <a:spLocks/>
          </p:cNvSpPr>
          <p:nvPr/>
        </p:nvSpPr>
        <p:spPr>
          <a:xfrm>
            <a:off x="3766016" y="5513256"/>
            <a:ext cx="4752000" cy="1224000"/>
          </a:xfrm>
          <a:prstGeom prst="rect">
            <a:avLst/>
          </a:prstGeom>
          <a:solidFill>
            <a:srgbClr val="852668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BDB1DDD-EFE0-4885-932D-D76927880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64468"/>
              </p:ext>
            </p:extLst>
          </p:nvPr>
        </p:nvGraphicFramePr>
        <p:xfrm>
          <a:off x="3861506" y="5567256"/>
          <a:ext cx="4544595" cy="111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44595">
                  <a:extLst>
                    <a:ext uri="{9D8B030D-6E8A-4147-A177-3AD203B41FA5}">
                      <a16:colId xmlns:a16="http://schemas.microsoft.com/office/drawing/2014/main" val="380096656"/>
                    </a:ext>
                  </a:extLst>
                </a:gridCol>
              </a:tblGrid>
              <a:tr h="1116000"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Demand and Supply</a:t>
                      </a:r>
                      <a:endParaRPr lang="en-GB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60B3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225517"/>
                  </a:ext>
                </a:extLst>
              </a:tr>
            </a:tbl>
          </a:graphicData>
        </a:graphic>
      </p:graphicFrame>
      <p:sp>
        <p:nvSpPr>
          <p:cNvPr id="61" name="Rectangle 60">
            <a:extLst>
              <a:ext uri="{FF2B5EF4-FFF2-40B4-BE49-F238E27FC236}">
                <a16:creationId xmlns:a16="http://schemas.microsoft.com/office/drawing/2014/main" id="{FB9A1836-3339-462A-B093-0E1C5F4B050D}"/>
              </a:ext>
            </a:extLst>
          </p:cNvPr>
          <p:cNvSpPr>
            <a:spLocks/>
          </p:cNvSpPr>
          <p:nvPr/>
        </p:nvSpPr>
        <p:spPr>
          <a:xfrm>
            <a:off x="3766016" y="148862"/>
            <a:ext cx="4752000" cy="1224000"/>
          </a:xfrm>
          <a:prstGeom prst="rect">
            <a:avLst/>
          </a:prstGeom>
          <a:solidFill>
            <a:srgbClr val="852668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Rendered Image">
            <a:extLst>
              <a:ext uri="{FF2B5EF4-FFF2-40B4-BE49-F238E27FC236}">
                <a16:creationId xmlns:a16="http://schemas.microsoft.com/office/drawing/2014/main" id="{2E7B7628-FCF8-4895-BD88-F3AE21900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8"/>
          <a:stretch/>
        </p:blipFill>
        <p:spPr bwMode="auto">
          <a:xfrm>
            <a:off x="4205101" y="300779"/>
            <a:ext cx="3794526" cy="504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0" name="Table 4">
            <a:extLst>
              <a:ext uri="{FF2B5EF4-FFF2-40B4-BE49-F238E27FC236}">
                <a16:creationId xmlns:a16="http://schemas.microsoft.com/office/drawing/2014/main" id="{88995DFB-9EBF-41A1-A77D-CF81B8793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710299"/>
              </p:ext>
            </p:extLst>
          </p:nvPr>
        </p:nvGraphicFramePr>
        <p:xfrm>
          <a:off x="3830067" y="661451"/>
          <a:ext cx="4544595" cy="72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44595">
                  <a:extLst>
                    <a:ext uri="{9D8B030D-6E8A-4147-A177-3AD203B41FA5}">
                      <a16:colId xmlns:a16="http://schemas.microsoft.com/office/drawing/2014/main" val="38009665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n>
                            <a:solidFill>
                              <a:schemeClr val="tx1"/>
                            </a:solidFill>
                          </a:ln>
                          <a:gradFill flip="none" rotWithShape="1">
                            <a:gsLst>
                              <a:gs pos="0">
                                <a:schemeClr val="bg1">
                                  <a:lumMod val="65000"/>
                                  <a:tint val="66000"/>
                                  <a:satMod val="160000"/>
                                </a:schemeClr>
                              </a:gs>
                              <a:gs pos="50000">
                                <a:schemeClr val="bg1">
                                  <a:lumMod val="65000"/>
                                  <a:tint val="44500"/>
                                  <a:satMod val="160000"/>
                                </a:schemeClr>
                              </a:gs>
                              <a:gs pos="100000">
                                <a:schemeClr val="bg1">
                                  <a:lumMod val="65000"/>
                                  <a:tint val="23500"/>
                                  <a:satMod val="160000"/>
                                </a:schemeClr>
                              </a:gs>
                            </a:gsLst>
                            <a:path path="circle">
                              <a:fillToRect l="50000" t="50000" r="50000" b="50000"/>
                            </a:path>
                            <a:tileRect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CHALLENGE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60B3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225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57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82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1.45833E-6 0.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-0.2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63000"/>
                                  </p:stCondLst>
                                  <p:childTnLst>
                                    <p:animMotion origin="layout" path="M 0 3.7037E-7 L 0 0.255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5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1" nodeType="withEffect">
                                  <p:stCondLst>
                                    <p:cond delay="63000"/>
                                  </p:stCondLst>
                                  <p:childTnLst>
                                    <p:animMotion origin="layout" path="M 0 3.7037E-6 L 0 -0.25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3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6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3" grpId="0" animBg="1"/>
      <p:bldP spid="23" grpId="1" animBg="1"/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71E7892-9D4C-438D-A45E-4C4705F3E9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2668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417AC23-8A9E-45FC-ABFF-340555BA4E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066859"/>
              </p:ext>
            </p:extLst>
          </p:nvPr>
        </p:nvGraphicFramePr>
        <p:xfrm>
          <a:off x="443738" y="964081"/>
          <a:ext cx="11304524" cy="548864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42695">
                  <a:extLst>
                    <a:ext uri="{9D8B030D-6E8A-4147-A177-3AD203B41FA5}">
                      <a16:colId xmlns:a16="http://schemas.microsoft.com/office/drawing/2014/main" val="318001133"/>
                    </a:ext>
                  </a:extLst>
                </a:gridCol>
                <a:gridCol w="3553943">
                  <a:extLst>
                    <a:ext uri="{9D8B030D-6E8A-4147-A177-3AD203B41FA5}">
                      <a16:colId xmlns:a16="http://schemas.microsoft.com/office/drawing/2014/main" val="2629772898"/>
                    </a:ext>
                  </a:extLst>
                </a:gridCol>
                <a:gridCol w="6218886">
                  <a:extLst>
                    <a:ext uri="{9D8B030D-6E8A-4147-A177-3AD203B41FA5}">
                      <a16:colId xmlns:a16="http://schemas.microsoft.com/office/drawing/2014/main" val="35166958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881533051"/>
                    </a:ext>
                  </a:extLst>
                </a:gridCol>
              </a:tblGrid>
              <a:tr h="5488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8D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Demand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Quantity of a good or service that consumers are willing and able to buy at a given price in a given time period.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098418"/>
                  </a:ext>
                </a:extLst>
              </a:tr>
              <a:tr h="5488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8D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Effective demand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 a consumers' desire to buy a product is backed up by an ability to pay for it do we speak of demand. 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653094"/>
                  </a:ext>
                </a:extLst>
              </a:tr>
              <a:tr h="5488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8D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Derived demand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Demand that comes from the demand for something else. 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26315"/>
                  </a:ext>
                </a:extLst>
              </a:tr>
              <a:tr h="5488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8D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Elastic demand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Demand for which the coefficient of price elasticity of demand is greater than 1.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122932"/>
                  </a:ext>
                </a:extLst>
              </a:tr>
              <a:tr h="5488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8D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Inelastic demand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 the coefficient of price elasticity of demand is less than 1.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6458"/>
                  </a:ext>
                </a:extLst>
              </a:tr>
              <a:tr h="5488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8D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Inferior good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 demand for a product falls as real incomes increases.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941197"/>
                  </a:ext>
                </a:extLst>
              </a:tr>
              <a:tr h="5488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8D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Excess supply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 supply is greater than demand and there are unsold goods in the market. 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560298"/>
                  </a:ext>
                </a:extLst>
              </a:tr>
              <a:tr h="5488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8D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Inelastic supply 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 the coefficient of price elasticity of supply is less than +1.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527576"/>
                  </a:ext>
                </a:extLst>
              </a:tr>
              <a:tr h="5488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8D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Disequilibrium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Prices where demand and supply are out of balance.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645145"/>
                  </a:ext>
                </a:extLst>
              </a:tr>
              <a:tr h="5488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8D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Incentives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competitive markets to work efficiently economic agents must respond to price signals in the market.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590094"/>
                  </a:ext>
                </a:extLst>
              </a:tr>
            </a:tbl>
          </a:graphicData>
        </a:graphic>
      </p:graphicFrame>
      <p:pic>
        <p:nvPicPr>
          <p:cNvPr id="6" name="Picture 4" descr="Rendered Image">
            <a:extLst>
              <a:ext uri="{FF2B5EF4-FFF2-40B4-BE49-F238E27FC236}">
                <a16:creationId xmlns:a16="http://schemas.microsoft.com/office/drawing/2014/main" id="{8024E03C-4B72-4868-BE64-0E2275B8C1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8"/>
          <a:stretch/>
        </p:blipFill>
        <p:spPr bwMode="auto">
          <a:xfrm>
            <a:off x="443737" y="150759"/>
            <a:ext cx="5138915" cy="6825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D172B2E7-D4EC-47AE-8579-7B1A30FBC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113845"/>
              </p:ext>
            </p:extLst>
          </p:nvPr>
        </p:nvGraphicFramePr>
        <p:xfrm>
          <a:off x="5530529" y="80562"/>
          <a:ext cx="4544595" cy="822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44595">
                  <a:extLst>
                    <a:ext uri="{9D8B030D-6E8A-4147-A177-3AD203B41FA5}">
                      <a16:colId xmlns:a16="http://schemas.microsoft.com/office/drawing/2014/main" val="38009665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en-GB" sz="4800" b="1" dirty="0">
                          <a:ln>
                            <a:solidFill>
                              <a:schemeClr val="tx1"/>
                            </a:solidFill>
                          </a:ln>
                          <a:gradFill flip="none" rotWithShape="1">
                            <a:gsLst>
                              <a:gs pos="0">
                                <a:schemeClr val="bg1">
                                  <a:lumMod val="65000"/>
                                  <a:tint val="66000"/>
                                  <a:satMod val="160000"/>
                                </a:schemeClr>
                              </a:gs>
                              <a:gs pos="50000">
                                <a:schemeClr val="bg1">
                                  <a:lumMod val="65000"/>
                                  <a:tint val="44500"/>
                                  <a:satMod val="160000"/>
                                </a:schemeClr>
                              </a:gs>
                              <a:gs pos="100000">
                                <a:schemeClr val="bg1">
                                  <a:lumMod val="65000"/>
                                  <a:tint val="23500"/>
                                  <a:satMod val="160000"/>
                                </a:schemeClr>
                              </a:gs>
                            </a:gsLst>
                            <a:path path="circle">
                              <a:fillToRect l="50000" t="50000" r="50000" b="50000"/>
                            </a:path>
                            <a:tileRect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CHALLENGE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60B3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225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55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400</Words>
  <Application>Microsoft Office PowerPoint</Application>
  <PresentationFormat>Widescreen</PresentationFormat>
  <Paragraphs>87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Clark</dc:creator>
  <cp:lastModifiedBy>Jon Clark</cp:lastModifiedBy>
  <cp:revision>100</cp:revision>
  <dcterms:created xsi:type="dcterms:W3CDTF">2019-05-23T08:41:25Z</dcterms:created>
  <dcterms:modified xsi:type="dcterms:W3CDTF">2019-10-17T16:36:45Z</dcterms:modified>
</cp:coreProperties>
</file>