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2D050"/>
    <a:srgbClr val="5B9BD5"/>
    <a:srgbClr val="ED7D31"/>
    <a:srgbClr val="FFC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06" autoAdjust="0"/>
    <p:restoredTop sz="94660"/>
  </p:normalViewPr>
  <p:slideViewPr>
    <p:cSldViewPr snapToGrid="0">
      <p:cViewPr varScale="1">
        <p:scale>
          <a:sx n="70" d="100"/>
          <a:sy n="70" d="100"/>
        </p:scale>
        <p:origin x="644"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FBAD1-EAD9-4A23-816C-B925FE92165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8EA3EA3-B7B3-40EE-AD26-9D0D9149F0D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68EB22D-CAFD-475E-ACD7-36C75CC65DD5}"/>
              </a:ext>
            </a:extLst>
          </p:cNvPr>
          <p:cNvSpPr>
            <a:spLocks noGrp="1"/>
          </p:cNvSpPr>
          <p:nvPr>
            <p:ph type="dt" sz="half" idx="10"/>
          </p:nvPr>
        </p:nvSpPr>
        <p:spPr/>
        <p:txBody>
          <a:bodyPr/>
          <a:lstStyle/>
          <a:p>
            <a:fld id="{D6DBDB59-BF62-4374-AF65-855EC5B44134}" type="datetimeFigureOut">
              <a:rPr lang="en-GB" smtClean="0"/>
              <a:t>29/08/2019</a:t>
            </a:fld>
            <a:endParaRPr lang="en-GB"/>
          </a:p>
        </p:txBody>
      </p:sp>
      <p:sp>
        <p:nvSpPr>
          <p:cNvPr id="5" name="Footer Placeholder 4">
            <a:extLst>
              <a:ext uri="{FF2B5EF4-FFF2-40B4-BE49-F238E27FC236}">
                <a16:creationId xmlns:a16="http://schemas.microsoft.com/office/drawing/2014/main" id="{4D44CD6A-90AE-4310-A073-8D0D250D562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4397D58-D3B7-4347-8BA3-CB9F139D5550}"/>
              </a:ext>
            </a:extLst>
          </p:cNvPr>
          <p:cNvSpPr>
            <a:spLocks noGrp="1"/>
          </p:cNvSpPr>
          <p:nvPr>
            <p:ph type="sldNum" sz="quarter" idx="12"/>
          </p:nvPr>
        </p:nvSpPr>
        <p:spPr/>
        <p:txBody>
          <a:bodyPr/>
          <a:lstStyle/>
          <a:p>
            <a:fld id="{69292F63-18A3-4A83-8293-0C82F0F1039D}" type="slidenum">
              <a:rPr lang="en-GB" smtClean="0"/>
              <a:t>‹#›</a:t>
            </a:fld>
            <a:endParaRPr lang="en-GB"/>
          </a:p>
        </p:txBody>
      </p:sp>
    </p:spTree>
    <p:extLst>
      <p:ext uri="{BB962C8B-B14F-4D97-AF65-F5344CB8AC3E}">
        <p14:creationId xmlns:p14="http://schemas.microsoft.com/office/powerpoint/2010/main" val="37598780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C1EFA-AABF-42A6-8053-C453840A3DE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5AEB188-0F41-458D-9368-85601E7A0AEF}"/>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85C9CDD-67DB-415F-952D-FD91D3D5127C}"/>
              </a:ext>
            </a:extLst>
          </p:cNvPr>
          <p:cNvSpPr>
            <a:spLocks noGrp="1"/>
          </p:cNvSpPr>
          <p:nvPr>
            <p:ph type="dt" sz="half" idx="10"/>
          </p:nvPr>
        </p:nvSpPr>
        <p:spPr/>
        <p:txBody>
          <a:bodyPr/>
          <a:lstStyle/>
          <a:p>
            <a:fld id="{D6DBDB59-BF62-4374-AF65-855EC5B44134}" type="datetimeFigureOut">
              <a:rPr lang="en-GB" smtClean="0"/>
              <a:t>29/08/2019</a:t>
            </a:fld>
            <a:endParaRPr lang="en-GB"/>
          </a:p>
        </p:txBody>
      </p:sp>
      <p:sp>
        <p:nvSpPr>
          <p:cNvPr id="5" name="Footer Placeholder 4">
            <a:extLst>
              <a:ext uri="{FF2B5EF4-FFF2-40B4-BE49-F238E27FC236}">
                <a16:creationId xmlns:a16="http://schemas.microsoft.com/office/drawing/2014/main" id="{68DAC7A7-C7E3-4C8C-BCC4-78F73850E54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D44DC01-FD97-4018-A6D0-DA40E196D8D9}"/>
              </a:ext>
            </a:extLst>
          </p:cNvPr>
          <p:cNvSpPr>
            <a:spLocks noGrp="1"/>
          </p:cNvSpPr>
          <p:nvPr>
            <p:ph type="sldNum" sz="quarter" idx="12"/>
          </p:nvPr>
        </p:nvSpPr>
        <p:spPr/>
        <p:txBody>
          <a:bodyPr/>
          <a:lstStyle/>
          <a:p>
            <a:fld id="{69292F63-18A3-4A83-8293-0C82F0F1039D}" type="slidenum">
              <a:rPr lang="en-GB" smtClean="0"/>
              <a:t>‹#›</a:t>
            </a:fld>
            <a:endParaRPr lang="en-GB"/>
          </a:p>
        </p:txBody>
      </p:sp>
    </p:spTree>
    <p:extLst>
      <p:ext uri="{BB962C8B-B14F-4D97-AF65-F5344CB8AC3E}">
        <p14:creationId xmlns:p14="http://schemas.microsoft.com/office/powerpoint/2010/main" val="15916579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9FD0823-CD5E-4171-9067-B7C018F0BFF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465BEB3-CC7F-41F9-B486-8D3216753775}"/>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FE38AD9-206A-44AC-9EEB-57FA905417EA}"/>
              </a:ext>
            </a:extLst>
          </p:cNvPr>
          <p:cNvSpPr>
            <a:spLocks noGrp="1"/>
          </p:cNvSpPr>
          <p:nvPr>
            <p:ph type="dt" sz="half" idx="10"/>
          </p:nvPr>
        </p:nvSpPr>
        <p:spPr/>
        <p:txBody>
          <a:bodyPr/>
          <a:lstStyle/>
          <a:p>
            <a:fld id="{D6DBDB59-BF62-4374-AF65-855EC5B44134}" type="datetimeFigureOut">
              <a:rPr lang="en-GB" smtClean="0"/>
              <a:t>29/08/2019</a:t>
            </a:fld>
            <a:endParaRPr lang="en-GB"/>
          </a:p>
        </p:txBody>
      </p:sp>
      <p:sp>
        <p:nvSpPr>
          <p:cNvPr id="5" name="Footer Placeholder 4">
            <a:extLst>
              <a:ext uri="{FF2B5EF4-FFF2-40B4-BE49-F238E27FC236}">
                <a16:creationId xmlns:a16="http://schemas.microsoft.com/office/drawing/2014/main" id="{387A939E-50C6-4401-BEC6-AE405DF45AB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1E2215F-2D7D-4A26-B4FB-F940F21F6F36}"/>
              </a:ext>
            </a:extLst>
          </p:cNvPr>
          <p:cNvSpPr>
            <a:spLocks noGrp="1"/>
          </p:cNvSpPr>
          <p:nvPr>
            <p:ph type="sldNum" sz="quarter" idx="12"/>
          </p:nvPr>
        </p:nvSpPr>
        <p:spPr/>
        <p:txBody>
          <a:bodyPr/>
          <a:lstStyle/>
          <a:p>
            <a:fld id="{69292F63-18A3-4A83-8293-0C82F0F1039D}" type="slidenum">
              <a:rPr lang="en-GB" smtClean="0"/>
              <a:t>‹#›</a:t>
            </a:fld>
            <a:endParaRPr lang="en-GB"/>
          </a:p>
        </p:txBody>
      </p:sp>
    </p:spTree>
    <p:extLst>
      <p:ext uri="{BB962C8B-B14F-4D97-AF65-F5344CB8AC3E}">
        <p14:creationId xmlns:p14="http://schemas.microsoft.com/office/powerpoint/2010/main" val="2609607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42F545-921F-475D-9F75-26928DBE7FA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6554735-F199-4DC8-A0EB-5252985344F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12306EC-BBB2-4F6C-8F75-B67316D4857E}"/>
              </a:ext>
            </a:extLst>
          </p:cNvPr>
          <p:cNvSpPr>
            <a:spLocks noGrp="1"/>
          </p:cNvSpPr>
          <p:nvPr>
            <p:ph type="dt" sz="half" idx="10"/>
          </p:nvPr>
        </p:nvSpPr>
        <p:spPr/>
        <p:txBody>
          <a:bodyPr/>
          <a:lstStyle/>
          <a:p>
            <a:fld id="{D6DBDB59-BF62-4374-AF65-855EC5B44134}" type="datetimeFigureOut">
              <a:rPr lang="en-GB" smtClean="0"/>
              <a:t>29/08/2019</a:t>
            </a:fld>
            <a:endParaRPr lang="en-GB"/>
          </a:p>
        </p:txBody>
      </p:sp>
      <p:sp>
        <p:nvSpPr>
          <p:cNvPr id="5" name="Footer Placeholder 4">
            <a:extLst>
              <a:ext uri="{FF2B5EF4-FFF2-40B4-BE49-F238E27FC236}">
                <a16:creationId xmlns:a16="http://schemas.microsoft.com/office/drawing/2014/main" id="{73185FAC-B5F5-4733-85B6-4191EEDF187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F9191DF-DCC8-4D13-861A-1B506050B228}"/>
              </a:ext>
            </a:extLst>
          </p:cNvPr>
          <p:cNvSpPr>
            <a:spLocks noGrp="1"/>
          </p:cNvSpPr>
          <p:nvPr>
            <p:ph type="sldNum" sz="quarter" idx="12"/>
          </p:nvPr>
        </p:nvSpPr>
        <p:spPr/>
        <p:txBody>
          <a:bodyPr/>
          <a:lstStyle/>
          <a:p>
            <a:fld id="{69292F63-18A3-4A83-8293-0C82F0F1039D}" type="slidenum">
              <a:rPr lang="en-GB" smtClean="0"/>
              <a:t>‹#›</a:t>
            </a:fld>
            <a:endParaRPr lang="en-GB"/>
          </a:p>
        </p:txBody>
      </p:sp>
    </p:spTree>
    <p:extLst>
      <p:ext uri="{BB962C8B-B14F-4D97-AF65-F5344CB8AC3E}">
        <p14:creationId xmlns:p14="http://schemas.microsoft.com/office/powerpoint/2010/main" val="4717734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412ED2-B58D-410E-A70E-4EE4D2EBE7E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044D6B8-5E57-4CB0-A411-316B1F16199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ED24156-2D51-44BD-A940-1A9D86F2F554}"/>
              </a:ext>
            </a:extLst>
          </p:cNvPr>
          <p:cNvSpPr>
            <a:spLocks noGrp="1"/>
          </p:cNvSpPr>
          <p:nvPr>
            <p:ph type="dt" sz="half" idx="10"/>
          </p:nvPr>
        </p:nvSpPr>
        <p:spPr/>
        <p:txBody>
          <a:bodyPr/>
          <a:lstStyle/>
          <a:p>
            <a:fld id="{D6DBDB59-BF62-4374-AF65-855EC5B44134}" type="datetimeFigureOut">
              <a:rPr lang="en-GB" smtClean="0"/>
              <a:t>29/08/2019</a:t>
            </a:fld>
            <a:endParaRPr lang="en-GB"/>
          </a:p>
        </p:txBody>
      </p:sp>
      <p:sp>
        <p:nvSpPr>
          <p:cNvPr id="5" name="Footer Placeholder 4">
            <a:extLst>
              <a:ext uri="{FF2B5EF4-FFF2-40B4-BE49-F238E27FC236}">
                <a16:creationId xmlns:a16="http://schemas.microsoft.com/office/drawing/2014/main" id="{F65B0059-9155-4B38-8092-A35121E9B0A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1E991FB-D1A3-49BC-A47C-A0BDE99180E0}"/>
              </a:ext>
            </a:extLst>
          </p:cNvPr>
          <p:cNvSpPr>
            <a:spLocks noGrp="1"/>
          </p:cNvSpPr>
          <p:nvPr>
            <p:ph type="sldNum" sz="quarter" idx="12"/>
          </p:nvPr>
        </p:nvSpPr>
        <p:spPr/>
        <p:txBody>
          <a:bodyPr/>
          <a:lstStyle/>
          <a:p>
            <a:fld id="{69292F63-18A3-4A83-8293-0C82F0F1039D}" type="slidenum">
              <a:rPr lang="en-GB" smtClean="0"/>
              <a:t>‹#›</a:t>
            </a:fld>
            <a:endParaRPr lang="en-GB"/>
          </a:p>
        </p:txBody>
      </p:sp>
    </p:spTree>
    <p:extLst>
      <p:ext uri="{BB962C8B-B14F-4D97-AF65-F5344CB8AC3E}">
        <p14:creationId xmlns:p14="http://schemas.microsoft.com/office/powerpoint/2010/main" val="35499068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43177-6DD7-4221-A340-2A65F0CEEE2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D0BE8A3-68A1-45FE-9F48-5EAA8430177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4B27C39-11C0-4740-95A9-8C64381818B5}"/>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16ECE89-2549-4BA0-BA39-894D8DDCFA75}"/>
              </a:ext>
            </a:extLst>
          </p:cNvPr>
          <p:cNvSpPr>
            <a:spLocks noGrp="1"/>
          </p:cNvSpPr>
          <p:nvPr>
            <p:ph type="dt" sz="half" idx="10"/>
          </p:nvPr>
        </p:nvSpPr>
        <p:spPr/>
        <p:txBody>
          <a:bodyPr/>
          <a:lstStyle/>
          <a:p>
            <a:fld id="{D6DBDB59-BF62-4374-AF65-855EC5B44134}" type="datetimeFigureOut">
              <a:rPr lang="en-GB" smtClean="0"/>
              <a:t>29/08/2019</a:t>
            </a:fld>
            <a:endParaRPr lang="en-GB"/>
          </a:p>
        </p:txBody>
      </p:sp>
      <p:sp>
        <p:nvSpPr>
          <p:cNvPr id="6" name="Footer Placeholder 5">
            <a:extLst>
              <a:ext uri="{FF2B5EF4-FFF2-40B4-BE49-F238E27FC236}">
                <a16:creationId xmlns:a16="http://schemas.microsoft.com/office/drawing/2014/main" id="{258F744D-E6A3-4E75-AC4B-23B2BCC1558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1361C88-A248-4ABD-9C00-3FD9AF7126DB}"/>
              </a:ext>
            </a:extLst>
          </p:cNvPr>
          <p:cNvSpPr>
            <a:spLocks noGrp="1"/>
          </p:cNvSpPr>
          <p:nvPr>
            <p:ph type="sldNum" sz="quarter" idx="12"/>
          </p:nvPr>
        </p:nvSpPr>
        <p:spPr/>
        <p:txBody>
          <a:bodyPr/>
          <a:lstStyle/>
          <a:p>
            <a:fld id="{69292F63-18A3-4A83-8293-0C82F0F1039D}" type="slidenum">
              <a:rPr lang="en-GB" smtClean="0"/>
              <a:t>‹#›</a:t>
            </a:fld>
            <a:endParaRPr lang="en-GB"/>
          </a:p>
        </p:txBody>
      </p:sp>
    </p:spTree>
    <p:extLst>
      <p:ext uri="{BB962C8B-B14F-4D97-AF65-F5344CB8AC3E}">
        <p14:creationId xmlns:p14="http://schemas.microsoft.com/office/powerpoint/2010/main" val="1899856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A150C-FF2D-48F8-A02D-06937B00BE4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1AC1A3E-B96F-4421-9B12-E2A00152F20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E592C9DF-FD04-451D-9C18-2D432A46C31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79582B5-6E14-42B8-ABF6-59BA8D68868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C1597A8-AEC3-4291-A834-8FE3A7C66DC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83B0C19-7684-4F20-8708-0B906845292F}"/>
              </a:ext>
            </a:extLst>
          </p:cNvPr>
          <p:cNvSpPr>
            <a:spLocks noGrp="1"/>
          </p:cNvSpPr>
          <p:nvPr>
            <p:ph type="dt" sz="half" idx="10"/>
          </p:nvPr>
        </p:nvSpPr>
        <p:spPr/>
        <p:txBody>
          <a:bodyPr/>
          <a:lstStyle/>
          <a:p>
            <a:fld id="{D6DBDB59-BF62-4374-AF65-855EC5B44134}" type="datetimeFigureOut">
              <a:rPr lang="en-GB" smtClean="0"/>
              <a:t>29/08/2019</a:t>
            </a:fld>
            <a:endParaRPr lang="en-GB"/>
          </a:p>
        </p:txBody>
      </p:sp>
      <p:sp>
        <p:nvSpPr>
          <p:cNvPr id="8" name="Footer Placeholder 7">
            <a:extLst>
              <a:ext uri="{FF2B5EF4-FFF2-40B4-BE49-F238E27FC236}">
                <a16:creationId xmlns:a16="http://schemas.microsoft.com/office/drawing/2014/main" id="{926C34FB-B47C-4AC7-925F-CCF65F59131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F49F10C-CF91-4C00-94B3-CF0BEE7F7A85}"/>
              </a:ext>
            </a:extLst>
          </p:cNvPr>
          <p:cNvSpPr>
            <a:spLocks noGrp="1"/>
          </p:cNvSpPr>
          <p:nvPr>
            <p:ph type="sldNum" sz="quarter" idx="12"/>
          </p:nvPr>
        </p:nvSpPr>
        <p:spPr/>
        <p:txBody>
          <a:bodyPr/>
          <a:lstStyle/>
          <a:p>
            <a:fld id="{69292F63-18A3-4A83-8293-0C82F0F1039D}" type="slidenum">
              <a:rPr lang="en-GB" smtClean="0"/>
              <a:t>‹#›</a:t>
            </a:fld>
            <a:endParaRPr lang="en-GB"/>
          </a:p>
        </p:txBody>
      </p:sp>
    </p:spTree>
    <p:extLst>
      <p:ext uri="{BB962C8B-B14F-4D97-AF65-F5344CB8AC3E}">
        <p14:creationId xmlns:p14="http://schemas.microsoft.com/office/powerpoint/2010/main" val="10330333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3AF6C7-18EE-478A-9815-7178DE37F48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9D17D82-37BA-48D7-A2DB-7F18509CC0FD}"/>
              </a:ext>
            </a:extLst>
          </p:cNvPr>
          <p:cNvSpPr>
            <a:spLocks noGrp="1"/>
          </p:cNvSpPr>
          <p:nvPr>
            <p:ph type="dt" sz="half" idx="10"/>
          </p:nvPr>
        </p:nvSpPr>
        <p:spPr/>
        <p:txBody>
          <a:bodyPr/>
          <a:lstStyle/>
          <a:p>
            <a:fld id="{D6DBDB59-BF62-4374-AF65-855EC5B44134}" type="datetimeFigureOut">
              <a:rPr lang="en-GB" smtClean="0"/>
              <a:t>29/08/2019</a:t>
            </a:fld>
            <a:endParaRPr lang="en-GB"/>
          </a:p>
        </p:txBody>
      </p:sp>
      <p:sp>
        <p:nvSpPr>
          <p:cNvPr id="4" name="Footer Placeholder 3">
            <a:extLst>
              <a:ext uri="{FF2B5EF4-FFF2-40B4-BE49-F238E27FC236}">
                <a16:creationId xmlns:a16="http://schemas.microsoft.com/office/drawing/2014/main" id="{08029ABF-B2E2-46CC-8B2D-2E234FDDC7F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49A0354-9D8F-4FA2-87E1-C9F305BBC614}"/>
              </a:ext>
            </a:extLst>
          </p:cNvPr>
          <p:cNvSpPr>
            <a:spLocks noGrp="1"/>
          </p:cNvSpPr>
          <p:nvPr>
            <p:ph type="sldNum" sz="quarter" idx="12"/>
          </p:nvPr>
        </p:nvSpPr>
        <p:spPr/>
        <p:txBody>
          <a:bodyPr/>
          <a:lstStyle/>
          <a:p>
            <a:fld id="{69292F63-18A3-4A83-8293-0C82F0F1039D}" type="slidenum">
              <a:rPr lang="en-GB" smtClean="0"/>
              <a:t>‹#›</a:t>
            </a:fld>
            <a:endParaRPr lang="en-GB"/>
          </a:p>
        </p:txBody>
      </p:sp>
    </p:spTree>
    <p:extLst>
      <p:ext uri="{BB962C8B-B14F-4D97-AF65-F5344CB8AC3E}">
        <p14:creationId xmlns:p14="http://schemas.microsoft.com/office/powerpoint/2010/main" val="4574554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8DBEB9D-CB0B-46B9-AA0A-57D4CCA155FB}"/>
              </a:ext>
            </a:extLst>
          </p:cNvPr>
          <p:cNvSpPr>
            <a:spLocks noGrp="1"/>
          </p:cNvSpPr>
          <p:nvPr>
            <p:ph type="dt" sz="half" idx="10"/>
          </p:nvPr>
        </p:nvSpPr>
        <p:spPr/>
        <p:txBody>
          <a:bodyPr/>
          <a:lstStyle/>
          <a:p>
            <a:fld id="{D6DBDB59-BF62-4374-AF65-855EC5B44134}" type="datetimeFigureOut">
              <a:rPr lang="en-GB" smtClean="0"/>
              <a:t>29/08/2019</a:t>
            </a:fld>
            <a:endParaRPr lang="en-GB"/>
          </a:p>
        </p:txBody>
      </p:sp>
      <p:sp>
        <p:nvSpPr>
          <p:cNvPr id="3" name="Footer Placeholder 2">
            <a:extLst>
              <a:ext uri="{FF2B5EF4-FFF2-40B4-BE49-F238E27FC236}">
                <a16:creationId xmlns:a16="http://schemas.microsoft.com/office/drawing/2014/main" id="{716D2C71-1EE2-481E-96AB-6ED428C4889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68B5105-771C-44BA-B8EA-D66D70062875}"/>
              </a:ext>
            </a:extLst>
          </p:cNvPr>
          <p:cNvSpPr>
            <a:spLocks noGrp="1"/>
          </p:cNvSpPr>
          <p:nvPr>
            <p:ph type="sldNum" sz="quarter" idx="12"/>
          </p:nvPr>
        </p:nvSpPr>
        <p:spPr/>
        <p:txBody>
          <a:bodyPr/>
          <a:lstStyle/>
          <a:p>
            <a:fld id="{69292F63-18A3-4A83-8293-0C82F0F1039D}" type="slidenum">
              <a:rPr lang="en-GB" smtClean="0"/>
              <a:t>‹#›</a:t>
            </a:fld>
            <a:endParaRPr lang="en-GB"/>
          </a:p>
        </p:txBody>
      </p:sp>
    </p:spTree>
    <p:extLst>
      <p:ext uri="{BB962C8B-B14F-4D97-AF65-F5344CB8AC3E}">
        <p14:creationId xmlns:p14="http://schemas.microsoft.com/office/powerpoint/2010/main" val="41234070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F8628-3A19-4A2D-8028-2108BD563E5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49F8CC4-9204-4CED-BB8F-7D063C72E90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4B3C10A-7934-4452-8248-34746AC339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C67ADD3-CC62-4BBB-88A2-B54E252B9BE0}"/>
              </a:ext>
            </a:extLst>
          </p:cNvPr>
          <p:cNvSpPr>
            <a:spLocks noGrp="1"/>
          </p:cNvSpPr>
          <p:nvPr>
            <p:ph type="dt" sz="half" idx="10"/>
          </p:nvPr>
        </p:nvSpPr>
        <p:spPr/>
        <p:txBody>
          <a:bodyPr/>
          <a:lstStyle/>
          <a:p>
            <a:fld id="{D6DBDB59-BF62-4374-AF65-855EC5B44134}" type="datetimeFigureOut">
              <a:rPr lang="en-GB" smtClean="0"/>
              <a:t>29/08/2019</a:t>
            </a:fld>
            <a:endParaRPr lang="en-GB"/>
          </a:p>
        </p:txBody>
      </p:sp>
      <p:sp>
        <p:nvSpPr>
          <p:cNvPr id="6" name="Footer Placeholder 5">
            <a:extLst>
              <a:ext uri="{FF2B5EF4-FFF2-40B4-BE49-F238E27FC236}">
                <a16:creationId xmlns:a16="http://schemas.microsoft.com/office/drawing/2014/main" id="{0B7F8B8F-9FD1-4619-9594-698647391A7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D677CE3-9C6B-4449-9513-E7E7E49DCEDD}"/>
              </a:ext>
            </a:extLst>
          </p:cNvPr>
          <p:cNvSpPr>
            <a:spLocks noGrp="1"/>
          </p:cNvSpPr>
          <p:nvPr>
            <p:ph type="sldNum" sz="quarter" idx="12"/>
          </p:nvPr>
        </p:nvSpPr>
        <p:spPr/>
        <p:txBody>
          <a:bodyPr/>
          <a:lstStyle/>
          <a:p>
            <a:fld id="{69292F63-18A3-4A83-8293-0C82F0F1039D}" type="slidenum">
              <a:rPr lang="en-GB" smtClean="0"/>
              <a:t>‹#›</a:t>
            </a:fld>
            <a:endParaRPr lang="en-GB"/>
          </a:p>
        </p:txBody>
      </p:sp>
    </p:spTree>
    <p:extLst>
      <p:ext uri="{BB962C8B-B14F-4D97-AF65-F5344CB8AC3E}">
        <p14:creationId xmlns:p14="http://schemas.microsoft.com/office/powerpoint/2010/main" val="3816914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987EE2-5B4A-4B0A-B150-38AD9ACDC3F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92C3506-3FD5-46BC-BAE7-963E41B8EF6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52E2CF5-1292-42CD-9DC9-A56188BA52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8C787DD-1FFF-407E-9E49-DB9A508F2311}"/>
              </a:ext>
            </a:extLst>
          </p:cNvPr>
          <p:cNvSpPr>
            <a:spLocks noGrp="1"/>
          </p:cNvSpPr>
          <p:nvPr>
            <p:ph type="dt" sz="half" idx="10"/>
          </p:nvPr>
        </p:nvSpPr>
        <p:spPr/>
        <p:txBody>
          <a:bodyPr/>
          <a:lstStyle/>
          <a:p>
            <a:fld id="{D6DBDB59-BF62-4374-AF65-855EC5B44134}" type="datetimeFigureOut">
              <a:rPr lang="en-GB" smtClean="0"/>
              <a:t>29/08/2019</a:t>
            </a:fld>
            <a:endParaRPr lang="en-GB"/>
          </a:p>
        </p:txBody>
      </p:sp>
      <p:sp>
        <p:nvSpPr>
          <p:cNvPr id="6" name="Footer Placeholder 5">
            <a:extLst>
              <a:ext uri="{FF2B5EF4-FFF2-40B4-BE49-F238E27FC236}">
                <a16:creationId xmlns:a16="http://schemas.microsoft.com/office/drawing/2014/main" id="{671B22FD-C68D-414E-9288-11D8C9D371F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FF522F3-4A09-4C87-9E9D-DEC06BA03A1E}"/>
              </a:ext>
            </a:extLst>
          </p:cNvPr>
          <p:cNvSpPr>
            <a:spLocks noGrp="1"/>
          </p:cNvSpPr>
          <p:nvPr>
            <p:ph type="sldNum" sz="quarter" idx="12"/>
          </p:nvPr>
        </p:nvSpPr>
        <p:spPr/>
        <p:txBody>
          <a:bodyPr/>
          <a:lstStyle/>
          <a:p>
            <a:fld id="{69292F63-18A3-4A83-8293-0C82F0F1039D}" type="slidenum">
              <a:rPr lang="en-GB" smtClean="0"/>
              <a:t>‹#›</a:t>
            </a:fld>
            <a:endParaRPr lang="en-GB"/>
          </a:p>
        </p:txBody>
      </p:sp>
    </p:spTree>
    <p:extLst>
      <p:ext uri="{BB962C8B-B14F-4D97-AF65-F5344CB8AC3E}">
        <p14:creationId xmlns:p14="http://schemas.microsoft.com/office/powerpoint/2010/main" val="34345669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CF00F9D-98F6-4898-9D46-92418E836D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8857E36-757F-4012-A100-4954718D530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C43AD78-BD6B-4E70-B1E5-C3EB8B4649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DBDB59-BF62-4374-AF65-855EC5B44134}" type="datetimeFigureOut">
              <a:rPr lang="en-GB" smtClean="0"/>
              <a:t>29/08/2019</a:t>
            </a:fld>
            <a:endParaRPr lang="en-GB"/>
          </a:p>
        </p:txBody>
      </p:sp>
      <p:sp>
        <p:nvSpPr>
          <p:cNvPr id="5" name="Footer Placeholder 4">
            <a:extLst>
              <a:ext uri="{FF2B5EF4-FFF2-40B4-BE49-F238E27FC236}">
                <a16:creationId xmlns:a16="http://schemas.microsoft.com/office/drawing/2014/main" id="{704B4A6C-07B2-430B-BF0A-AD7841F2036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6270D49-2CE0-487A-8820-2C4CE1604F9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292F63-18A3-4A83-8293-0C82F0F1039D}" type="slidenum">
              <a:rPr lang="en-GB" smtClean="0"/>
              <a:t>‹#›</a:t>
            </a:fld>
            <a:endParaRPr lang="en-GB"/>
          </a:p>
        </p:txBody>
      </p:sp>
    </p:spTree>
    <p:extLst>
      <p:ext uri="{BB962C8B-B14F-4D97-AF65-F5344CB8AC3E}">
        <p14:creationId xmlns:p14="http://schemas.microsoft.com/office/powerpoint/2010/main" val="24815451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ANIMATED GIF boris johnson">
            <a:extLst>
              <a:ext uri="{FF2B5EF4-FFF2-40B4-BE49-F238E27FC236}">
                <a16:creationId xmlns:a16="http://schemas.microsoft.com/office/drawing/2014/main" id="{2F237613-31F8-4CA1-BCCC-8E5372B78AB5}"/>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238500" y="2057400"/>
            <a:ext cx="5715000" cy="428625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Rendered Image">
            <a:extLst>
              <a:ext uri="{FF2B5EF4-FFF2-40B4-BE49-F238E27FC236}">
                <a16:creationId xmlns:a16="http://schemas.microsoft.com/office/drawing/2014/main" id="{757B81A0-9469-4A69-A708-71C92CFC096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0"/>
            <a:ext cx="8534400" cy="104775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D90B37DF-6192-4A66-B687-5911F947EA61}"/>
              </a:ext>
            </a:extLst>
          </p:cNvPr>
          <p:cNvSpPr/>
          <p:nvPr/>
        </p:nvSpPr>
        <p:spPr>
          <a:xfrm>
            <a:off x="768096" y="1252728"/>
            <a:ext cx="10835640" cy="8046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solidFill>
                  <a:schemeClr val="tx1"/>
                </a:solidFill>
              </a:rPr>
              <a:t>Is the statement made by Prime Minister Boris Johnson </a:t>
            </a:r>
            <a:r>
              <a:rPr lang="en-GB" sz="2800" i="1" dirty="0">
                <a:solidFill>
                  <a:schemeClr val="tx1"/>
                </a:solidFill>
              </a:rPr>
              <a:t>true</a:t>
            </a:r>
            <a:r>
              <a:rPr lang="en-GB" sz="2800" dirty="0">
                <a:solidFill>
                  <a:schemeClr val="tx1"/>
                </a:solidFill>
              </a:rPr>
              <a:t> or </a:t>
            </a:r>
            <a:r>
              <a:rPr lang="en-GB" sz="2800" i="1" dirty="0">
                <a:solidFill>
                  <a:schemeClr val="tx1"/>
                </a:solidFill>
              </a:rPr>
              <a:t>false</a:t>
            </a:r>
            <a:r>
              <a:rPr lang="en-GB" sz="2800" dirty="0">
                <a:solidFill>
                  <a:schemeClr val="tx1"/>
                </a:solidFill>
              </a:rPr>
              <a:t>?</a:t>
            </a:r>
          </a:p>
        </p:txBody>
      </p:sp>
    </p:spTree>
    <p:extLst>
      <p:ext uri="{BB962C8B-B14F-4D97-AF65-F5344CB8AC3E}">
        <p14:creationId xmlns:p14="http://schemas.microsoft.com/office/powerpoint/2010/main" val="30003874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ANIMATED GIF boris johnson">
            <a:extLst>
              <a:ext uri="{FF2B5EF4-FFF2-40B4-BE49-F238E27FC236}">
                <a16:creationId xmlns:a16="http://schemas.microsoft.com/office/drawing/2014/main" id="{2F237613-31F8-4CA1-BCCC-8E5372B78AB5}"/>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6372225" y="2057400"/>
            <a:ext cx="5715000" cy="428625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Rendered Image">
            <a:extLst>
              <a:ext uri="{FF2B5EF4-FFF2-40B4-BE49-F238E27FC236}">
                <a16:creationId xmlns:a16="http://schemas.microsoft.com/office/drawing/2014/main" id="{757B81A0-9469-4A69-A708-71C92CFC096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0"/>
            <a:ext cx="8534400" cy="104775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D90B37DF-6192-4A66-B687-5911F947EA61}"/>
              </a:ext>
            </a:extLst>
          </p:cNvPr>
          <p:cNvSpPr/>
          <p:nvPr/>
        </p:nvSpPr>
        <p:spPr>
          <a:xfrm>
            <a:off x="768096" y="1252728"/>
            <a:ext cx="10835640" cy="8046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solidFill>
                  <a:schemeClr val="tx1"/>
                </a:solidFill>
              </a:rPr>
              <a:t>Is the statement made by Prime Minister Boris Johnson true or false?</a:t>
            </a:r>
          </a:p>
        </p:txBody>
      </p:sp>
      <p:sp>
        <p:nvSpPr>
          <p:cNvPr id="3" name="Speech Bubble: Oval 2">
            <a:extLst>
              <a:ext uri="{FF2B5EF4-FFF2-40B4-BE49-F238E27FC236}">
                <a16:creationId xmlns:a16="http://schemas.microsoft.com/office/drawing/2014/main" id="{C49A1F6A-2403-4A0D-A9A6-A8EA7F6A9130}"/>
              </a:ext>
            </a:extLst>
          </p:cNvPr>
          <p:cNvSpPr/>
          <p:nvPr/>
        </p:nvSpPr>
        <p:spPr>
          <a:xfrm>
            <a:off x="566928" y="2194560"/>
            <a:ext cx="6126480" cy="4149090"/>
          </a:xfrm>
          <a:prstGeom prst="wedgeEllipseCallout">
            <a:avLst>
              <a:gd name="adj1" fmla="val 63794"/>
              <a:gd name="adj2" fmla="val 3877"/>
            </a:avLst>
          </a:prstGeom>
          <a:solidFill>
            <a:schemeClr val="bg1">
              <a:lumMod val="85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I am the first person to become Prime Minister having been educated at Eton College</a:t>
            </a:r>
            <a:endParaRPr lang="en-GB" sz="2400" dirty="0">
              <a:solidFill>
                <a:schemeClr val="tx1"/>
              </a:solidFill>
            </a:endParaRPr>
          </a:p>
        </p:txBody>
      </p:sp>
      <p:sp>
        <p:nvSpPr>
          <p:cNvPr id="4" name="Rectangle 3">
            <a:extLst>
              <a:ext uri="{FF2B5EF4-FFF2-40B4-BE49-F238E27FC236}">
                <a16:creationId xmlns:a16="http://schemas.microsoft.com/office/drawing/2014/main" id="{746F2D40-B715-4432-812E-06F1C2611972}"/>
              </a:ext>
            </a:extLst>
          </p:cNvPr>
          <p:cNvSpPr/>
          <p:nvPr/>
        </p:nvSpPr>
        <p:spPr>
          <a:xfrm>
            <a:off x="7516368" y="2039112"/>
            <a:ext cx="4108704" cy="4517136"/>
          </a:xfrm>
          <a:prstGeom prst="rect">
            <a:avLst/>
          </a:prstGeom>
          <a:solidFill>
            <a:schemeClr val="bg1"/>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solidFill>
                  <a:schemeClr val="tx1"/>
                </a:solidFill>
              </a:rPr>
              <a:t>This is </a:t>
            </a:r>
            <a:r>
              <a:rPr lang="en-GB" sz="2800" i="1" dirty="0">
                <a:solidFill>
                  <a:schemeClr val="tx1"/>
                </a:solidFill>
              </a:rPr>
              <a:t>false</a:t>
            </a:r>
          </a:p>
          <a:p>
            <a:endParaRPr lang="en-GB" sz="2000" dirty="0">
              <a:solidFill>
                <a:schemeClr val="tx1"/>
              </a:solidFill>
            </a:endParaRPr>
          </a:p>
          <a:p>
            <a:r>
              <a:rPr lang="en-GB" sz="2000" dirty="0">
                <a:solidFill>
                  <a:schemeClr val="tx1"/>
                </a:solidFill>
              </a:rPr>
              <a:t>Of the 56 people who have served as Prime Minister, 20 were educated at Eton.  7 were educated at Harrow and 6 were educated at Westminster. </a:t>
            </a:r>
          </a:p>
          <a:p>
            <a:endParaRPr lang="en-GB" sz="2000" dirty="0">
              <a:solidFill>
                <a:schemeClr val="tx1"/>
              </a:solidFill>
            </a:endParaRPr>
          </a:p>
          <a:p>
            <a:r>
              <a:rPr lang="en-GB" sz="2000" dirty="0">
                <a:solidFill>
                  <a:schemeClr val="tx1"/>
                </a:solidFill>
              </a:rPr>
              <a:t>What are the possible advantages and disadvantages for a political system where such a large proportion of high ranking politicians were educated in a relatively small pool of establishments?</a:t>
            </a:r>
          </a:p>
        </p:txBody>
      </p:sp>
    </p:spTree>
    <p:extLst>
      <p:ext uri="{BB962C8B-B14F-4D97-AF65-F5344CB8AC3E}">
        <p14:creationId xmlns:p14="http://schemas.microsoft.com/office/powerpoint/2010/main" val="3928702795"/>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ANIMATED GIF boris johnson">
            <a:extLst>
              <a:ext uri="{FF2B5EF4-FFF2-40B4-BE49-F238E27FC236}">
                <a16:creationId xmlns:a16="http://schemas.microsoft.com/office/drawing/2014/main" id="{2F237613-31F8-4CA1-BCCC-8E5372B78AB5}"/>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6372225" y="2057400"/>
            <a:ext cx="5715000" cy="428625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Rendered Image">
            <a:extLst>
              <a:ext uri="{FF2B5EF4-FFF2-40B4-BE49-F238E27FC236}">
                <a16:creationId xmlns:a16="http://schemas.microsoft.com/office/drawing/2014/main" id="{757B81A0-9469-4A69-A708-71C92CFC096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0"/>
            <a:ext cx="8534400" cy="104775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D90B37DF-6192-4A66-B687-5911F947EA61}"/>
              </a:ext>
            </a:extLst>
          </p:cNvPr>
          <p:cNvSpPr/>
          <p:nvPr/>
        </p:nvSpPr>
        <p:spPr>
          <a:xfrm>
            <a:off x="768096" y="1252728"/>
            <a:ext cx="10835640" cy="8046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solidFill>
                  <a:schemeClr val="tx1"/>
                </a:solidFill>
              </a:rPr>
              <a:t>Is the statement made by Prime Minister Boris Johnson true or false?</a:t>
            </a:r>
          </a:p>
        </p:txBody>
      </p:sp>
      <p:sp>
        <p:nvSpPr>
          <p:cNvPr id="3" name="Speech Bubble: Oval 2">
            <a:extLst>
              <a:ext uri="{FF2B5EF4-FFF2-40B4-BE49-F238E27FC236}">
                <a16:creationId xmlns:a16="http://schemas.microsoft.com/office/drawing/2014/main" id="{C49A1F6A-2403-4A0D-A9A6-A8EA7F6A9130}"/>
              </a:ext>
            </a:extLst>
          </p:cNvPr>
          <p:cNvSpPr/>
          <p:nvPr/>
        </p:nvSpPr>
        <p:spPr>
          <a:xfrm>
            <a:off x="566928" y="2194560"/>
            <a:ext cx="6126480" cy="4149090"/>
          </a:xfrm>
          <a:prstGeom prst="wedgeEllipseCallout">
            <a:avLst>
              <a:gd name="adj1" fmla="val 63794"/>
              <a:gd name="adj2" fmla="val 3877"/>
            </a:avLst>
          </a:prstGeom>
          <a:solidFill>
            <a:schemeClr val="bg1">
              <a:lumMod val="85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I am the first Prime Minister to prorogue Parliament (formally shut down a Parliamentary session) this century</a:t>
            </a:r>
            <a:endParaRPr lang="en-GB" sz="2400" dirty="0">
              <a:solidFill>
                <a:schemeClr val="tx1"/>
              </a:solidFill>
            </a:endParaRPr>
          </a:p>
        </p:txBody>
      </p:sp>
      <p:sp>
        <p:nvSpPr>
          <p:cNvPr id="4" name="Rectangle 3">
            <a:extLst>
              <a:ext uri="{FF2B5EF4-FFF2-40B4-BE49-F238E27FC236}">
                <a16:creationId xmlns:a16="http://schemas.microsoft.com/office/drawing/2014/main" id="{746F2D40-B715-4432-812E-06F1C2611972}"/>
              </a:ext>
            </a:extLst>
          </p:cNvPr>
          <p:cNvSpPr/>
          <p:nvPr/>
        </p:nvSpPr>
        <p:spPr>
          <a:xfrm>
            <a:off x="7516368" y="2039112"/>
            <a:ext cx="4108704" cy="4517136"/>
          </a:xfrm>
          <a:prstGeom prst="rect">
            <a:avLst/>
          </a:prstGeom>
          <a:solidFill>
            <a:schemeClr val="bg1"/>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solidFill>
                  <a:schemeClr val="tx1"/>
                </a:solidFill>
              </a:rPr>
              <a:t>This is </a:t>
            </a:r>
            <a:r>
              <a:rPr lang="en-GB" sz="2800" i="1" dirty="0">
                <a:solidFill>
                  <a:schemeClr val="tx1"/>
                </a:solidFill>
              </a:rPr>
              <a:t>false</a:t>
            </a:r>
          </a:p>
          <a:p>
            <a:endParaRPr lang="en-GB" sz="2000" dirty="0">
              <a:solidFill>
                <a:schemeClr val="tx1"/>
              </a:solidFill>
            </a:endParaRPr>
          </a:p>
          <a:p>
            <a:r>
              <a:rPr lang="en-GB" sz="2000" dirty="0">
                <a:solidFill>
                  <a:schemeClr val="tx1"/>
                </a:solidFill>
              </a:rPr>
              <a:t>Prorogation is the formal process of ending a session of Parliament, approved by the Monarch, and occurs regularly.</a:t>
            </a:r>
          </a:p>
          <a:p>
            <a:endParaRPr lang="en-GB" sz="2000" dirty="0">
              <a:solidFill>
                <a:schemeClr val="tx1"/>
              </a:solidFill>
            </a:endParaRPr>
          </a:p>
          <a:p>
            <a:r>
              <a:rPr lang="en-GB" sz="2000" dirty="0">
                <a:solidFill>
                  <a:schemeClr val="tx1"/>
                </a:solidFill>
              </a:rPr>
              <a:t>Why is this prorogation by Johnson’s government so controversial?</a:t>
            </a:r>
          </a:p>
        </p:txBody>
      </p:sp>
    </p:spTree>
    <p:extLst>
      <p:ext uri="{BB962C8B-B14F-4D97-AF65-F5344CB8AC3E}">
        <p14:creationId xmlns:p14="http://schemas.microsoft.com/office/powerpoint/2010/main" val="2176831064"/>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ANIMATED GIF boris johnson">
            <a:extLst>
              <a:ext uri="{FF2B5EF4-FFF2-40B4-BE49-F238E27FC236}">
                <a16:creationId xmlns:a16="http://schemas.microsoft.com/office/drawing/2014/main" id="{2F237613-31F8-4CA1-BCCC-8E5372B78AB5}"/>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6372225" y="2057400"/>
            <a:ext cx="5715000" cy="428625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Rendered Image">
            <a:extLst>
              <a:ext uri="{FF2B5EF4-FFF2-40B4-BE49-F238E27FC236}">
                <a16:creationId xmlns:a16="http://schemas.microsoft.com/office/drawing/2014/main" id="{757B81A0-9469-4A69-A708-71C92CFC096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0"/>
            <a:ext cx="8534400" cy="104775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D90B37DF-6192-4A66-B687-5911F947EA61}"/>
              </a:ext>
            </a:extLst>
          </p:cNvPr>
          <p:cNvSpPr/>
          <p:nvPr/>
        </p:nvSpPr>
        <p:spPr>
          <a:xfrm>
            <a:off x="768096" y="1252728"/>
            <a:ext cx="10835640" cy="8046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solidFill>
                  <a:schemeClr val="tx1"/>
                </a:solidFill>
              </a:rPr>
              <a:t>Is the statement made by Prime Minister Boris Johnson true or false?</a:t>
            </a:r>
          </a:p>
        </p:txBody>
      </p:sp>
      <p:sp>
        <p:nvSpPr>
          <p:cNvPr id="3" name="Speech Bubble: Oval 2">
            <a:extLst>
              <a:ext uri="{FF2B5EF4-FFF2-40B4-BE49-F238E27FC236}">
                <a16:creationId xmlns:a16="http://schemas.microsoft.com/office/drawing/2014/main" id="{C49A1F6A-2403-4A0D-A9A6-A8EA7F6A9130}"/>
              </a:ext>
            </a:extLst>
          </p:cNvPr>
          <p:cNvSpPr/>
          <p:nvPr/>
        </p:nvSpPr>
        <p:spPr>
          <a:xfrm>
            <a:off x="566928" y="2194560"/>
            <a:ext cx="6126480" cy="4149090"/>
          </a:xfrm>
          <a:prstGeom prst="wedgeEllipseCallout">
            <a:avLst>
              <a:gd name="adj1" fmla="val 63794"/>
              <a:gd name="adj2" fmla="val 3877"/>
            </a:avLst>
          </a:prstGeom>
          <a:solidFill>
            <a:schemeClr val="bg1">
              <a:lumMod val="85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I am the first person to be made Prime Minister this century without winning a General Election first?</a:t>
            </a:r>
            <a:endParaRPr lang="en-GB" sz="2400" dirty="0">
              <a:solidFill>
                <a:schemeClr val="tx1"/>
              </a:solidFill>
            </a:endParaRPr>
          </a:p>
        </p:txBody>
      </p:sp>
      <p:sp>
        <p:nvSpPr>
          <p:cNvPr id="4" name="Rectangle 3">
            <a:extLst>
              <a:ext uri="{FF2B5EF4-FFF2-40B4-BE49-F238E27FC236}">
                <a16:creationId xmlns:a16="http://schemas.microsoft.com/office/drawing/2014/main" id="{746F2D40-B715-4432-812E-06F1C2611972}"/>
              </a:ext>
            </a:extLst>
          </p:cNvPr>
          <p:cNvSpPr/>
          <p:nvPr/>
        </p:nvSpPr>
        <p:spPr>
          <a:xfrm>
            <a:off x="7516368" y="2039112"/>
            <a:ext cx="4108704" cy="4517136"/>
          </a:xfrm>
          <a:prstGeom prst="rect">
            <a:avLst/>
          </a:prstGeom>
          <a:solidFill>
            <a:schemeClr val="bg1"/>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solidFill>
                  <a:schemeClr val="tx1"/>
                </a:solidFill>
              </a:rPr>
              <a:t>This is </a:t>
            </a:r>
            <a:r>
              <a:rPr lang="en-GB" sz="2800" i="1" dirty="0">
                <a:solidFill>
                  <a:schemeClr val="tx1"/>
                </a:solidFill>
              </a:rPr>
              <a:t>false</a:t>
            </a:r>
          </a:p>
          <a:p>
            <a:endParaRPr lang="en-GB" sz="2000" dirty="0">
              <a:solidFill>
                <a:schemeClr val="tx1"/>
              </a:solidFill>
            </a:endParaRPr>
          </a:p>
          <a:p>
            <a:r>
              <a:rPr lang="en-GB" sz="2000" dirty="0">
                <a:solidFill>
                  <a:schemeClr val="tx1"/>
                </a:solidFill>
              </a:rPr>
              <a:t>Both Gordon Brown (2007) and Theresa May (2016) were elected as leader of their party and immediately became Prime Minister without winning a General Election first.  </a:t>
            </a:r>
          </a:p>
          <a:p>
            <a:endParaRPr lang="en-GB" sz="2000" dirty="0">
              <a:solidFill>
                <a:schemeClr val="tx1"/>
              </a:solidFill>
            </a:endParaRPr>
          </a:p>
          <a:p>
            <a:r>
              <a:rPr lang="en-GB" sz="2000" dirty="0">
                <a:solidFill>
                  <a:schemeClr val="tx1"/>
                </a:solidFill>
              </a:rPr>
              <a:t>What are the possible disadvantages for a Prime Minister if they have not gained their position through winning a General Election?</a:t>
            </a:r>
          </a:p>
        </p:txBody>
      </p:sp>
    </p:spTree>
    <p:extLst>
      <p:ext uri="{BB962C8B-B14F-4D97-AF65-F5344CB8AC3E}">
        <p14:creationId xmlns:p14="http://schemas.microsoft.com/office/powerpoint/2010/main" val="716568614"/>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ANIMATED GIF boris johnson">
            <a:extLst>
              <a:ext uri="{FF2B5EF4-FFF2-40B4-BE49-F238E27FC236}">
                <a16:creationId xmlns:a16="http://schemas.microsoft.com/office/drawing/2014/main" id="{2F237613-31F8-4CA1-BCCC-8E5372B78AB5}"/>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6372225" y="2057400"/>
            <a:ext cx="5715000" cy="428625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Rendered Image">
            <a:extLst>
              <a:ext uri="{FF2B5EF4-FFF2-40B4-BE49-F238E27FC236}">
                <a16:creationId xmlns:a16="http://schemas.microsoft.com/office/drawing/2014/main" id="{757B81A0-9469-4A69-A708-71C92CFC096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0"/>
            <a:ext cx="8534400" cy="104775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D90B37DF-6192-4A66-B687-5911F947EA61}"/>
              </a:ext>
            </a:extLst>
          </p:cNvPr>
          <p:cNvSpPr/>
          <p:nvPr/>
        </p:nvSpPr>
        <p:spPr>
          <a:xfrm>
            <a:off x="768096" y="1252728"/>
            <a:ext cx="10835640" cy="8046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solidFill>
                  <a:schemeClr val="tx1"/>
                </a:solidFill>
              </a:rPr>
              <a:t>Is the statement made by Prime Minister Boris Johnson true or false?</a:t>
            </a:r>
          </a:p>
        </p:txBody>
      </p:sp>
      <p:sp>
        <p:nvSpPr>
          <p:cNvPr id="3" name="Speech Bubble: Oval 2">
            <a:extLst>
              <a:ext uri="{FF2B5EF4-FFF2-40B4-BE49-F238E27FC236}">
                <a16:creationId xmlns:a16="http://schemas.microsoft.com/office/drawing/2014/main" id="{C49A1F6A-2403-4A0D-A9A6-A8EA7F6A9130}"/>
              </a:ext>
            </a:extLst>
          </p:cNvPr>
          <p:cNvSpPr/>
          <p:nvPr/>
        </p:nvSpPr>
        <p:spPr>
          <a:xfrm>
            <a:off x="566928" y="2194560"/>
            <a:ext cx="6126480" cy="4149090"/>
          </a:xfrm>
          <a:prstGeom prst="wedgeEllipseCallout">
            <a:avLst>
              <a:gd name="adj1" fmla="val 63794"/>
              <a:gd name="adj2" fmla="val 3877"/>
            </a:avLst>
          </a:prstGeom>
          <a:solidFill>
            <a:schemeClr val="bg1">
              <a:lumMod val="85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I am the first Prime Minister to be elected by a single party’s membership</a:t>
            </a:r>
            <a:endParaRPr lang="en-GB" sz="2400" dirty="0">
              <a:solidFill>
                <a:schemeClr val="tx1"/>
              </a:solidFill>
            </a:endParaRPr>
          </a:p>
        </p:txBody>
      </p:sp>
      <p:sp>
        <p:nvSpPr>
          <p:cNvPr id="4" name="Rectangle 3">
            <a:extLst>
              <a:ext uri="{FF2B5EF4-FFF2-40B4-BE49-F238E27FC236}">
                <a16:creationId xmlns:a16="http://schemas.microsoft.com/office/drawing/2014/main" id="{746F2D40-B715-4432-812E-06F1C2611972}"/>
              </a:ext>
            </a:extLst>
          </p:cNvPr>
          <p:cNvSpPr/>
          <p:nvPr/>
        </p:nvSpPr>
        <p:spPr>
          <a:xfrm>
            <a:off x="7516368" y="2039112"/>
            <a:ext cx="4108704" cy="4517136"/>
          </a:xfrm>
          <a:prstGeom prst="rect">
            <a:avLst/>
          </a:prstGeom>
          <a:solidFill>
            <a:schemeClr val="bg1"/>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solidFill>
                  <a:schemeClr val="tx1"/>
                </a:solidFill>
              </a:rPr>
              <a:t>This is </a:t>
            </a:r>
            <a:r>
              <a:rPr lang="en-GB" sz="2800" i="1" dirty="0">
                <a:solidFill>
                  <a:schemeClr val="tx1"/>
                </a:solidFill>
              </a:rPr>
              <a:t>true</a:t>
            </a:r>
          </a:p>
          <a:p>
            <a:endParaRPr lang="en-GB" sz="2000" dirty="0">
              <a:solidFill>
                <a:schemeClr val="tx1"/>
              </a:solidFill>
            </a:endParaRPr>
          </a:p>
          <a:p>
            <a:r>
              <a:rPr lang="en-GB" dirty="0">
                <a:solidFill>
                  <a:schemeClr val="tx1"/>
                </a:solidFill>
              </a:rPr>
              <a:t>66% of Conservative Party members voted for Johnson in the final part of the election process for its leader.  Theresa May avoided being elected by party members as she was unopposed at the final stage of her election process.</a:t>
            </a:r>
          </a:p>
          <a:p>
            <a:endParaRPr lang="en-GB" dirty="0">
              <a:solidFill>
                <a:schemeClr val="tx1"/>
              </a:solidFill>
            </a:endParaRPr>
          </a:p>
          <a:p>
            <a:r>
              <a:rPr lang="en-GB" dirty="0">
                <a:solidFill>
                  <a:schemeClr val="tx1"/>
                </a:solidFill>
              </a:rPr>
              <a:t>What are the possible advantages and disadvantages of having a PM elected by party members rather than by sitting MPS that belong to the same party?</a:t>
            </a:r>
          </a:p>
        </p:txBody>
      </p:sp>
    </p:spTree>
    <p:extLst>
      <p:ext uri="{BB962C8B-B14F-4D97-AF65-F5344CB8AC3E}">
        <p14:creationId xmlns:p14="http://schemas.microsoft.com/office/powerpoint/2010/main" val="1464895759"/>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ANIMATED GIF boris johnson">
            <a:extLst>
              <a:ext uri="{FF2B5EF4-FFF2-40B4-BE49-F238E27FC236}">
                <a16:creationId xmlns:a16="http://schemas.microsoft.com/office/drawing/2014/main" id="{2F237613-31F8-4CA1-BCCC-8E5372B78AB5}"/>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6372225" y="2057400"/>
            <a:ext cx="5715000" cy="428625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Rendered Image">
            <a:extLst>
              <a:ext uri="{FF2B5EF4-FFF2-40B4-BE49-F238E27FC236}">
                <a16:creationId xmlns:a16="http://schemas.microsoft.com/office/drawing/2014/main" id="{757B81A0-9469-4A69-A708-71C92CFC096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0"/>
            <a:ext cx="8534400" cy="104775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D90B37DF-6192-4A66-B687-5911F947EA61}"/>
              </a:ext>
            </a:extLst>
          </p:cNvPr>
          <p:cNvSpPr/>
          <p:nvPr/>
        </p:nvSpPr>
        <p:spPr>
          <a:xfrm>
            <a:off x="768096" y="1252728"/>
            <a:ext cx="10835640" cy="8046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solidFill>
                  <a:schemeClr val="tx1"/>
                </a:solidFill>
              </a:rPr>
              <a:t>Is the statement made by Prime Minister Boris Johnson true or false?</a:t>
            </a:r>
          </a:p>
        </p:txBody>
      </p:sp>
      <p:sp>
        <p:nvSpPr>
          <p:cNvPr id="3" name="Speech Bubble: Oval 2">
            <a:extLst>
              <a:ext uri="{FF2B5EF4-FFF2-40B4-BE49-F238E27FC236}">
                <a16:creationId xmlns:a16="http://schemas.microsoft.com/office/drawing/2014/main" id="{C49A1F6A-2403-4A0D-A9A6-A8EA7F6A9130}"/>
              </a:ext>
            </a:extLst>
          </p:cNvPr>
          <p:cNvSpPr/>
          <p:nvPr/>
        </p:nvSpPr>
        <p:spPr>
          <a:xfrm>
            <a:off x="566928" y="2194560"/>
            <a:ext cx="6126480" cy="4149090"/>
          </a:xfrm>
          <a:prstGeom prst="wedgeEllipseCallout">
            <a:avLst>
              <a:gd name="adj1" fmla="val 63794"/>
              <a:gd name="adj2" fmla="val 3877"/>
            </a:avLst>
          </a:prstGeom>
          <a:solidFill>
            <a:schemeClr val="bg1">
              <a:lumMod val="85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I was the first person to be Mayor of London and a sitting MP at the same time.</a:t>
            </a:r>
            <a:endParaRPr lang="en-GB" sz="2400" dirty="0">
              <a:solidFill>
                <a:schemeClr val="tx1"/>
              </a:solidFill>
            </a:endParaRPr>
          </a:p>
        </p:txBody>
      </p:sp>
      <p:sp>
        <p:nvSpPr>
          <p:cNvPr id="4" name="Rectangle 3">
            <a:extLst>
              <a:ext uri="{FF2B5EF4-FFF2-40B4-BE49-F238E27FC236}">
                <a16:creationId xmlns:a16="http://schemas.microsoft.com/office/drawing/2014/main" id="{746F2D40-B715-4432-812E-06F1C2611972}"/>
              </a:ext>
            </a:extLst>
          </p:cNvPr>
          <p:cNvSpPr/>
          <p:nvPr/>
        </p:nvSpPr>
        <p:spPr>
          <a:xfrm>
            <a:off x="7516368" y="2039112"/>
            <a:ext cx="4108704" cy="4517136"/>
          </a:xfrm>
          <a:prstGeom prst="rect">
            <a:avLst/>
          </a:prstGeom>
          <a:solidFill>
            <a:schemeClr val="bg1"/>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solidFill>
                  <a:schemeClr val="tx1"/>
                </a:solidFill>
              </a:rPr>
              <a:t>This is </a:t>
            </a:r>
            <a:r>
              <a:rPr lang="en-GB" sz="2800" i="1" dirty="0">
                <a:solidFill>
                  <a:schemeClr val="tx1"/>
                </a:solidFill>
              </a:rPr>
              <a:t>false</a:t>
            </a:r>
          </a:p>
          <a:p>
            <a:endParaRPr lang="en-GB" sz="2000" dirty="0">
              <a:solidFill>
                <a:schemeClr val="tx1"/>
              </a:solidFill>
            </a:endParaRPr>
          </a:p>
          <a:p>
            <a:r>
              <a:rPr lang="en-GB" dirty="0">
                <a:solidFill>
                  <a:schemeClr val="tx1"/>
                </a:solidFill>
              </a:rPr>
              <a:t>Johnson was Mayor of London between 2008 and 2016.  He was elected as MP for Uxbridge and South Ruislip in the 2015 General Election.  Ken Livingstone remained as an MP for a short period after being elected as Mayor in 2000.</a:t>
            </a:r>
          </a:p>
          <a:p>
            <a:endParaRPr lang="en-GB" dirty="0">
              <a:solidFill>
                <a:schemeClr val="tx1"/>
              </a:solidFill>
            </a:endParaRPr>
          </a:p>
          <a:p>
            <a:r>
              <a:rPr lang="en-GB" dirty="0">
                <a:solidFill>
                  <a:schemeClr val="tx1"/>
                </a:solidFill>
              </a:rPr>
              <a:t>It’s estimated that nearly 20% of MPs have regular paid work outside of Parliament.  What are the advantages and disadvantages of allowing MPs to have outside paid work?</a:t>
            </a:r>
          </a:p>
        </p:txBody>
      </p:sp>
    </p:spTree>
    <p:extLst>
      <p:ext uri="{BB962C8B-B14F-4D97-AF65-F5344CB8AC3E}">
        <p14:creationId xmlns:p14="http://schemas.microsoft.com/office/powerpoint/2010/main" val="964461781"/>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ANIMATED GIF boris johnson">
            <a:extLst>
              <a:ext uri="{FF2B5EF4-FFF2-40B4-BE49-F238E27FC236}">
                <a16:creationId xmlns:a16="http://schemas.microsoft.com/office/drawing/2014/main" id="{2F237613-31F8-4CA1-BCCC-8E5372B78AB5}"/>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6372225" y="2057400"/>
            <a:ext cx="5715000" cy="428625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Rendered Image">
            <a:extLst>
              <a:ext uri="{FF2B5EF4-FFF2-40B4-BE49-F238E27FC236}">
                <a16:creationId xmlns:a16="http://schemas.microsoft.com/office/drawing/2014/main" id="{757B81A0-9469-4A69-A708-71C92CFC096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0"/>
            <a:ext cx="8534400" cy="104775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D90B37DF-6192-4A66-B687-5911F947EA61}"/>
              </a:ext>
            </a:extLst>
          </p:cNvPr>
          <p:cNvSpPr/>
          <p:nvPr/>
        </p:nvSpPr>
        <p:spPr>
          <a:xfrm>
            <a:off x="768096" y="1252728"/>
            <a:ext cx="10835640" cy="8046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solidFill>
                  <a:schemeClr val="tx1"/>
                </a:solidFill>
              </a:rPr>
              <a:t>Is the statement made by Prime Minister Boris Johnson true or false?</a:t>
            </a:r>
          </a:p>
        </p:txBody>
      </p:sp>
      <p:sp>
        <p:nvSpPr>
          <p:cNvPr id="3" name="Speech Bubble: Oval 2">
            <a:extLst>
              <a:ext uri="{FF2B5EF4-FFF2-40B4-BE49-F238E27FC236}">
                <a16:creationId xmlns:a16="http://schemas.microsoft.com/office/drawing/2014/main" id="{C49A1F6A-2403-4A0D-A9A6-A8EA7F6A9130}"/>
              </a:ext>
            </a:extLst>
          </p:cNvPr>
          <p:cNvSpPr/>
          <p:nvPr/>
        </p:nvSpPr>
        <p:spPr>
          <a:xfrm>
            <a:off x="566928" y="2194560"/>
            <a:ext cx="6126480" cy="4149090"/>
          </a:xfrm>
          <a:prstGeom prst="wedgeEllipseCallout">
            <a:avLst>
              <a:gd name="adj1" fmla="val 63794"/>
              <a:gd name="adj2" fmla="val 3877"/>
            </a:avLst>
          </a:prstGeom>
          <a:solidFill>
            <a:schemeClr val="bg1">
              <a:lumMod val="85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I am the first Prime Minister for over 40 years to have held two of the Great Offices of State (PM, Chancellor, Foreign Secretary and Home Secretary) </a:t>
            </a:r>
            <a:endParaRPr lang="en-GB" sz="2400" dirty="0">
              <a:solidFill>
                <a:schemeClr val="tx1"/>
              </a:solidFill>
            </a:endParaRPr>
          </a:p>
        </p:txBody>
      </p:sp>
      <p:sp>
        <p:nvSpPr>
          <p:cNvPr id="4" name="Rectangle 3">
            <a:extLst>
              <a:ext uri="{FF2B5EF4-FFF2-40B4-BE49-F238E27FC236}">
                <a16:creationId xmlns:a16="http://schemas.microsoft.com/office/drawing/2014/main" id="{746F2D40-B715-4432-812E-06F1C2611972}"/>
              </a:ext>
            </a:extLst>
          </p:cNvPr>
          <p:cNvSpPr/>
          <p:nvPr/>
        </p:nvSpPr>
        <p:spPr>
          <a:xfrm>
            <a:off x="7516368" y="2039112"/>
            <a:ext cx="4108704" cy="4517136"/>
          </a:xfrm>
          <a:prstGeom prst="rect">
            <a:avLst/>
          </a:prstGeom>
          <a:solidFill>
            <a:schemeClr val="bg1"/>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solidFill>
                  <a:schemeClr val="tx1"/>
                </a:solidFill>
              </a:rPr>
              <a:t>This is </a:t>
            </a:r>
            <a:r>
              <a:rPr lang="en-GB" sz="2800" i="1" dirty="0">
                <a:solidFill>
                  <a:schemeClr val="tx1"/>
                </a:solidFill>
              </a:rPr>
              <a:t>false</a:t>
            </a:r>
          </a:p>
          <a:p>
            <a:endParaRPr lang="en-GB" sz="2000" dirty="0">
              <a:solidFill>
                <a:schemeClr val="tx1"/>
              </a:solidFill>
            </a:endParaRPr>
          </a:p>
          <a:p>
            <a:r>
              <a:rPr lang="en-GB" sz="2000" dirty="0">
                <a:solidFill>
                  <a:schemeClr val="tx1"/>
                </a:solidFill>
              </a:rPr>
              <a:t>Johnson has held two of the Great Offices (PM and Foreign Secretary).  However, so did Theresa May (PM, Home Secretary), Gordon Brown (PM, Chancellor) and John Major (PM, Foreign Secretary and Chancellor).</a:t>
            </a:r>
          </a:p>
          <a:p>
            <a:endParaRPr lang="en-GB" sz="2000" dirty="0">
              <a:solidFill>
                <a:schemeClr val="tx1"/>
              </a:solidFill>
            </a:endParaRPr>
          </a:p>
          <a:p>
            <a:r>
              <a:rPr lang="en-GB" sz="2000" dirty="0">
                <a:solidFill>
                  <a:schemeClr val="tx1"/>
                </a:solidFill>
              </a:rPr>
              <a:t>How might having previously held one of the Great Offices help an incoming Prime Minister?</a:t>
            </a:r>
          </a:p>
        </p:txBody>
      </p:sp>
    </p:spTree>
    <p:extLst>
      <p:ext uri="{BB962C8B-B14F-4D97-AF65-F5344CB8AC3E}">
        <p14:creationId xmlns:p14="http://schemas.microsoft.com/office/powerpoint/2010/main" val="3208441526"/>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2926</TotalTime>
  <Words>573</Words>
  <Application>Microsoft Office PowerPoint</Application>
  <PresentationFormat>Widescreen</PresentationFormat>
  <Paragraphs>43</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Jon Clark</dc:creator>
  <cp:lastModifiedBy>Jon Clark</cp:lastModifiedBy>
  <cp:revision>43</cp:revision>
  <dcterms:created xsi:type="dcterms:W3CDTF">2018-02-27T18:30:38Z</dcterms:created>
  <dcterms:modified xsi:type="dcterms:W3CDTF">2019-08-29T09:54:23Z</dcterms:modified>
</cp:coreProperties>
</file>