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951" r:id="rId2"/>
    <p:sldId id="1019" r:id="rId3"/>
    <p:sldId id="1020" r:id="rId4"/>
    <p:sldId id="1021" r:id="rId5"/>
    <p:sldId id="1022" r:id="rId6"/>
    <p:sldId id="1023" r:id="rId7"/>
    <p:sldId id="1024" r:id="rId8"/>
    <p:sldId id="1025" r:id="rId9"/>
    <p:sldId id="1026" r:id="rId10"/>
    <p:sldId id="1028" r:id="rId11"/>
    <p:sldId id="1029" r:id="rId12"/>
    <p:sldId id="103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0186" y="476672"/>
            <a:ext cx="12212185" cy="1944216"/>
          </a:xfrm>
          <a:prstGeom prst="rect">
            <a:avLst/>
          </a:prstGeom>
        </p:spPr>
      </p:pic>
      <p:sp>
        <p:nvSpPr>
          <p:cNvPr id="2" name="Title 1"/>
          <p:cNvSpPr>
            <a:spLocks noGrp="1"/>
          </p:cNvSpPr>
          <p:nvPr>
            <p:ph type="ctrTitle"/>
          </p:nvPr>
        </p:nvSpPr>
        <p:spPr>
          <a:xfrm>
            <a:off x="815413" y="620690"/>
            <a:ext cx="10363200" cy="936103"/>
          </a:xfrm>
        </p:spPr>
        <p:txBody>
          <a:bodyPr lIns="0" tIns="0" rIns="0" bIns="0">
            <a:normAutofit/>
          </a:bodyPr>
          <a:lstStyle>
            <a:lvl1pPr>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815413" y="1772816"/>
            <a:ext cx="10369152" cy="622920"/>
          </a:xfrm>
        </p:spPr>
        <p:txBody>
          <a:bodyPr lIns="0" tIns="0" rIns="0" bIns="0">
            <a:normAutofit/>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60510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52"/>
            <a:ext cx="10972800" cy="939784"/>
          </a:xfrm>
        </p:spPr>
        <p:txBody>
          <a:bodyPr/>
          <a:lstStyle/>
          <a:p>
            <a:r>
              <a:rPr lang="en-US" dirty="0"/>
              <a:t>Click to edit Master title style</a:t>
            </a:r>
            <a:endParaRPr lang="en-GB" dirty="0"/>
          </a:p>
        </p:txBody>
      </p:sp>
      <p:sp>
        <p:nvSpPr>
          <p:cNvPr id="3" name="Content Placeholder 2"/>
          <p:cNvSpPr>
            <a:spLocks noGrp="1"/>
          </p:cNvSpPr>
          <p:nvPr>
            <p:ph idx="1"/>
          </p:nvPr>
        </p:nvSpPr>
        <p:spPr>
          <a:xfrm>
            <a:off x="609600" y="1500175"/>
            <a:ext cx="10972800" cy="4625989"/>
          </a:xfrm>
        </p:spPr>
        <p:txBody>
          <a:bodyPr/>
          <a:lstStyle>
            <a:lvl1pPr>
              <a:defRPr sz="4000"/>
            </a:lvl1pPr>
            <a:lvl2pPr>
              <a:defRPr sz="32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4916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2"/>
            <a:ext cx="5386917" cy="741759"/>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348880"/>
            <a:ext cx="5386917"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535112"/>
            <a:ext cx="5389033" cy="741759"/>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48880"/>
            <a:ext cx="5389033" cy="37772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5020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5" name="Straight Connector 4"/>
          <p:cNvCxnSpPr/>
          <p:nvPr userDrawn="1"/>
        </p:nvCxnSpPr>
        <p:spPr>
          <a:xfrm>
            <a:off x="0" y="1212850"/>
            <a:ext cx="12192000" cy="158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1422"/>
            <a:ext cx="10972800" cy="1071562"/>
          </a:xfrm>
        </p:spPr>
        <p:txBody>
          <a:bodyPr/>
          <a:lstStyle/>
          <a:p>
            <a:r>
              <a:rPr lang="en-US"/>
              <a:t>Click to edit Master title style</a:t>
            </a:r>
            <a:endParaRPr lang="en-GB"/>
          </a:p>
        </p:txBody>
      </p:sp>
    </p:spTree>
    <p:extLst>
      <p:ext uri="{BB962C8B-B14F-4D97-AF65-F5344CB8AC3E}">
        <p14:creationId xmlns:p14="http://schemas.microsoft.com/office/powerpoint/2010/main" val="296522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97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428390-5458-574D-AB70-4CC78599052C}" type="datetimeFigureOut">
              <a:rPr lang="en-US" smtClean="0"/>
              <a:t>6/6/2019</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E6879-B820-A047-8012-952B6387A9B2}" type="slidenum">
              <a:rPr lang="en-US" smtClean="0"/>
              <a:t>‹#›</a:t>
            </a:fld>
            <a:endParaRPr lang="en-US" dirty="0"/>
          </a:p>
        </p:txBody>
      </p:sp>
    </p:spTree>
    <p:extLst>
      <p:ext uri="{BB962C8B-B14F-4D97-AF65-F5344CB8AC3E}">
        <p14:creationId xmlns:p14="http://schemas.microsoft.com/office/powerpoint/2010/main" val="254827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88640"/>
            <a:ext cx="10972800" cy="92211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609600" y="1600201"/>
            <a:ext cx="10972800" cy="44210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7" name="Straight Connector 6"/>
          <p:cNvCxnSpPr/>
          <p:nvPr userDrawn="1"/>
        </p:nvCxnSpPr>
        <p:spPr>
          <a:xfrm>
            <a:off x="0" y="6309320"/>
            <a:ext cx="121920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0" name="Picture 9" descr="Tutor2u Logo 2011.jpg"/>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0475515" y="6381329"/>
            <a:ext cx="1573147" cy="358893"/>
          </a:xfrm>
          <a:prstGeom prst="rect">
            <a:avLst/>
          </a:prstGeom>
        </p:spPr>
      </p:pic>
      <p:pic>
        <p:nvPicPr>
          <p:cNvPr id="11" name="Picture 10"/>
          <p:cNvPicPr>
            <a:picLocks noChangeAspect="1"/>
          </p:cNvPicPr>
          <p:nvPr userDrawn="1"/>
        </p:nvPicPr>
        <p:blipFill>
          <a:blip r:embed="rId9"/>
          <a:stretch>
            <a:fillRect/>
          </a:stretch>
        </p:blipFill>
        <p:spPr>
          <a:xfrm>
            <a:off x="0" y="1268760"/>
            <a:ext cx="12192000" cy="144016"/>
          </a:xfrm>
          <a:prstGeom prst="rect">
            <a:avLst/>
          </a:prstGeom>
        </p:spPr>
      </p:pic>
    </p:spTree>
    <p:extLst>
      <p:ext uri="{BB962C8B-B14F-4D97-AF65-F5344CB8AC3E}">
        <p14:creationId xmlns:p14="http://schemas.microsoft.com/office/powerpoint/2010/main" val="2717468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0" fontAlgn="base" hangingPunct="0">
        <a:spcBef>
          <a:spcPct val="0"/>
        </a:spcBef>
        <a:spcAft>
          <a:spcPct val="0"/>
        </a:spcAft>
        <a:defRPr sz="3600" kern="1200">
          <a:solidFill>
            <a:schemeClr val="tx1"/>
          </a:solidFill>
          <a:latin typeface="+mn-lt"/>
          <a:ea typeface="ＭＳ Ｐゴシック" charset="0"/>
          <a:cs typeface="Arial"/>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Arial"/>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CB84-4D2D-4D78-8480-95F1985D8752}"/>
              </a:ext>
            </a:extLst>
          </p:cNvPr>
          <p:cNvSpPr>
            <a:spLocks noGrp="1"/>
          </p:cNvSpPr>
          <p:nvPr>
            <p:ph type="title"/>
          </p:nvPr>
        </p:nvSpPr>
        <p:spPr>
          <a:xfrm>
            <a:off x="551384" y="71422"/>
            <a:ext cx="10972800" cy="1071562"/>
          </a:xfrm>
        </p:spPr>
        <p:txBody>
          <a:bodyPr/>
          <a:lstStyle/>
          <a:p>
            <a:r>
              <a:rPr lang="en-GB" sz="5400" b="1" dirty="0"/>
              <a:t>Extract A</a:t>
            </a:r>
          </a:p>
        </p:txBody>
      </p:sp>
      <p:pic>
        <p:nvPicPr>
          <p:cNvPr id="4" name="Picture 3">
            <a:extLst>
              <a:ext uri="{FF2B5EF4-FFF2-40B4-BE49-F238E27FC236}">
                <a16:creationId xmlns:a16="http://schemas.microsoft.com/office/drawing/2014/main" id="{DED707E3-C3FE-42C8-9B3E-3ECDF1843DE1}"/>
              </a:ext>
            </a:extLst>
          </p:cNvPr>
          <p:cNvPicPr>
            <a:picLocks noChangeAspect="1"/>
          </p:cNvPicPr>
          <p:nvPr/>
        </p:nvPicPr>
        <p:blipFill>
          <a:blip r:embed="rId2"/>
          <a:stretch>
            <a:fillRect/>
          </a:stretch>
        </p:blipFill>
        <p:spPr>
          <a:xfrm>
            <a:off x="1415480" y="1484784"/>
            <a:ext cx="9853514" cy="4679085"/>
          </a:xfrm>
          <a:prstGeom prst="rect">
            <a:avLst/>
          </a:prstGeom>
        </p:spPr>
      </p:pic>
    </p:spTree>
    <p:extLst>
      <p:ext uri="{BB962C8B-B14F-4D97-AF65-F5344CB8AC3E}">
        <p14:creationId xmlns:p14="http://schemas.microsoft.com/office/powerpoint/2010/main" val="9546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CB84-4D2D-4D78-8480-95F1985D8752}"/>
              </a:ext>
            </a:extLst>
          </p:cNvPr>
          <p:cNvSpPr>
            <a:spLocks noGrp="1"/>
          </p:cNvSpPr>
          <p:nvPr>
            <p:ph type="title"/>
          </p:nvPr>
        </p:nvSpPr>
        <p:spPr>
          <a:xfrm>
            <a:off x="335360" y="44624"/>
            <a:ext cx="10972800" cy="1071562"/>
          </a:xfrm>
        </p:spPr>
        <p:txBody>
          <a:bodyPr/>
          <a:lstStyle/>
          <a:p>
            <a:r>
              <a:rPr lang="en-GB" sz="5400" b="1" dirty="0"/>
              <a:t>Extract G and H</a:t>
            </a:r>
          </a:p>
        </p:txBody>
      </p:sp>
      <p:pic>
        <p:nvPicPr>
          <p:cNvPr id="3" name="Picture 2">
            <a:extLst>
              <a:ext uri="{FF2B5EF4-FFF2-40B4-BE49-F238E27FC236}">
                <a16:creationId xmlns:a16="http://schemas.microsoft.com/office/drawing/2014/main" id="{EA1F5E62-BF57-479A-B6CD-E7549A1ADA9A}"/>
              </a:ext>
            </a:extLst>
          </p:cNvPr>
          <p:cNvPicPr>
            <a:picLocks noChangeAspect="1"/>
          </p:cNvPicPr>
          <p:nvPr/>
        </p:nvPicPr>
        <p:blipFill>
          <a:blip r:embed="rId2"/>
          <a:stretch>
            <a:fillRect/>
          </a:stretch>
        </p:blipFill>
        <p:spPr>
          <a:xfrm>
            <a:off x="2144687" y="1484784"/>
            <a:ext cx="7902625" cy="4671465"/>
          </a:xfrm>
          <a:prstGeom prst="rect">
            <a:avLst/>
          </a:prstGeom>
        </p:spPr>
      </p:pic>
    </p:spTree>
    <p:extLst>
      <p:ext uri="{BB962C8B-B14F-4D97-AF65-F5344CB8AC3E}">
        <p14:creationId xmlns:p14="http://schemas.microsoft.com/office/powerpoint/2010/main" val="1240546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CB84-4D2D-4D78-8480-95F1985D8752}"/>
              </a:ext>
            </a:extLst>
          </p:cNvPr>
          <p:cNvSpPr>
            <a:spLocks noGrp="1"/>
          </p:cNvSpPr>
          <p:nvPr>
            <p:ph type="title"/>
          </p:nvPr>
        </p:nvSpPr>
        <p:spPr>
          <a:xfrm>
            <a:off x="379784" y="-27384"/>
            <a:ext cx="10972800" cy="1071562"/>
          </a:xfrm>
        </p:spPr>
        <p:txBody>
          <a:bodyPr/>
          <a:lstStyle/>
          <a:p>
            <a:r>
              <a:rPr lang="en-GB" sz="5400" b="1" dirty="0"/>
              <a:t>Activity 6</a:t>
            </a:r>
          </a:p>
        </p:txBody>
      </p:sp>
      <p:pic>
        <p:nvPicPr>
          <p:cNvPr id="4" name="Picture 3">
            <a:extLst>
              <a:ext uri="{FF2B5EF4-FFF2-40B4-BE49-F238E27FC236}">
                <a16:creationId xmlns:a16="http://schemas.microsoft.com/office/drawing/2014/main" id="{70E27072-A089-44F6-8A29-7571C1584A7A}"/>
              </a:ext>
            </a:extLst>
          </p:cNvPr>
          <p:cNvPicPr>
            <a:picLocks noChangeAspect="1"/>
          </p:cNvPicPr>
          <p:nvPr/>
        </p:nvPicPr>
        <p:blipFill>
          <a:blip r:embed="rId2"/>
          <a:stretch>
            <a:fillRect/>
          </a:stretch>
        </p:blipFill>
        <p:spPr>
          <a:xfrm>
            <a:off x="379784" y="1700808"/>
            <a:ext cx="11548864" cy="4248472"/>
          </a:xfrm>
          <a:prstGeom prst="rect">
            <a:avLst/>
          </a:prstGeom>
        </p:spPr>
      </p:pic>
      <p:sp>
        <p:nvSpPr>
          <p:cNvPr id="3" name="TextBox 2">
            <a:extLst>
              <a:ext uri="{FF2B5EF4-FFF2-40B4-BE49-F238E27FC236}">
                <a16:creationId xmlns:a16="http://schemas.microsoft.com/office/drawing/2014/main" id="{C8A0E56A-69E6-4C90-9B32-B85DF220EE41}"/>
              </a:ext>
            </a:extLst>
          </p:cNvPr>
          <p:cNvSpPr txBox="1"/>
          <p:nvPr/>
        </p:nvSpPr>
        <p:spPr>
          <a:xfrm>
            <a:off x="551384" y="3717032"/>
            <a:ext cx="5256584"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ＭＳ Ｐゴシック" charset="0"/>
                <a:cs typeface="Arial" charset="0"/>
              </a:rPr>
              <a:t>Sales forecasting will help </a:t>
            </a:r>
            <a:r>
              <a:rPr kumimoji="0" lang="en-GB" sz="2400" b="1" i="0" u="none" strike="noStrike" kern="1200" cap="none" spc="0" normalizeH="0" baseline="0" noProof="0" dirty="0" err="1">
                <a:ln>
                  <a:noFill/>
                </a:ln>
                <a:solidFill>
                  <a:prstClr val="black"/>
                </a:solidFill>
                <a:effectLst/>
                <a:uLnTx/>
                <a:uFillTx/>
                <a:latin typeface="Calibri"/>
                <a:ea typeface="ＭＳ Ｐゴシック" charset="0"/>
                <a:cs typeface="Arial" charset="0"/>
              </a:rPr>
              <a:t>Center</a:t>
            </a:r>
            <a:r>
              <a:rPr kumimoji="0" lang="en-GB" sz="2400" b="1" i="0" u="none" strike="noStrike" kern="1200" cap="none" spc="0" normalizeH="0" baseline="0" noProof="0" dirty="0">
                <a:ln>
                  <a:noFill/>
                </a:ln>
                <a:solidFill>
                  <a:prstClr val="black"/>
                </a:solidFill>
                <a:effectLst/>
                <a:uLnTx/>
                <a:uFillTx/>
                <a:latin typeface="Calibri"/>
                <a:ea typeface="ＭＳ Ｐゴシック" charset="0"/>
                <a:cs typeface="Arial" charset="0"/>
              </a:rPr>
              <a:t> Parcs to have the correct staffing levels so that they have enough employees to run the different activities</a:t>
            </a:r>
          </a:p>
        </p:txBody>
      </p:sp>
      <p:sp>
        <p:nvSpPr>
          <p:cNvPr id="5" name="TextBox 4">
            <a:extLst>
              <a:ext uri="{FF2B5EF4-FFF2-40B4-BE49-F238E27FC236}">
                <a16:creationId xmlns:a16="http://schemas.microsoft.com/office/drawing/2014/main" id="{52256942-170A-4E8B-AFD7-E08519E22929}"/>
              </a:ext>
            </a:extLst>
          </p:cNvPr>
          <p:cNvSpPr txBox="1"/>
          <p:nvPr/>
        </p:nvSpPr>
        <p:spPr>
          <a:xfrm>
            <a:off x="6300428" y="3717032"/>
            <a:ext cx="5256584"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ＭＳ Ｐゴシック" charset="0"/>
                <a:cs typeface="Arial" charset="0"/>
              </a:rPr>
              <a:t>The market they operate in is highly seasonal and also economic factors such as exchange rates can affect domestic tourism and subsequently sales</a:t>
            </a:r>
          </a:p>
        </p:txBody>
      </p:sp>
    </p:spTree>
    <p:extLst>
      <p:ext uri="{BB962C8B-B14F-4D97-AF65-F5344CB8AC3E}">
        <p14:creationId xmlns:p14="http://schemas.microsoft.com/office/powerpoint/2010/main" val="369447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CB84-4D2D-4D78-8480-95F1985D8752}"/>
              </a:ext>
            </a:extLst>
          </p:cNvPr>
          <p:cNvSpPr>
            <a:spLocks noGrp="1"/>
          </p:cNvSpPr>
          <p:nvPr>
            <p:ph type="title"/>
          </p:nvPr>
        </p:nvSpPr>
        <p:spPr>
          <a:xfrm>
            <a:off x="379784" y="-27384"/>
            <a:ext cx="10972800" cy="1071562"/>
          </a:xfrm>
        </p:spPr>
        <p:txBody>
          <a:bodyPr/>
          <a:lstStyle/>
          <a:p>
            <a:r>
              <a:rPr lang="en-GB" sz="5400" b="1" dirty="0"/>
              <a:t>Activity 7</a:t>
            </a:r>
          </a:p>
        </p:txBody>
      </p:sp>
      <p:pic>
        <p:nvPicPr>
          <p:cNvPr id="3" name="Picture 2">
            <a:extLst>
              <a:ext uri="{FF2B5EF4-FFF2-40B4-BE49-F238E27FC236}">
                <a16:creationId xmlns:a16="http://schemas.microsoft.com/office/drawing/2014/main" id="{E8BFC222-3D12-4438-BEEB-ABC4BB2E2C92}"/>
              </a:ext>
            </a:extLst>
          </p:cNvPr>
          <p:cNvPicPr>
            <a:picLocks noChangeAspect="1"/>
          </p:cNvPicPr>
          <p:nvPr/>
        </p:nvPicPr>
        <p:blipFill>
          <a:blip r:embed="rId2"/>
          <a:stretch>
            <a:fillRect/>
          </a:stretch>
        </p:blipFill>
        <p:spPr>
          <a:xfrm>
            <a:off x="379784" y="1772816"/>
            <a:ext cx="11233248" cy="4392488"/>
          </a:xfrm>
          <a:prstGeom prst="rect">
            <a:avLst/>
          </a:prstGeom>
        </p:spPr>
      </p:pic>
      <p:sp>
        <p:nvSpPr>
          <p:cNvPr id="4" name="TextBox 3">
            <a:extLst>
              <a:ext uri="{FF2B5EF4-FFF2-40B4-BE49-F238E27FC236}">
                <a16:creationId xmlns:a16="http://schemas.microsoft.com/office/drawing/2014/main" id="{A1D7495D-4196-4D14-89AB-1AD91747F985}"/>
              </a:ext>
            </a:extLst>
          </p:cNvPr>
          <p:cNvSpPr txBox="1"/>
          <p:nvPr/>
        </p:nvSpPr>
        <p:spPr>
          <a:xfrm>
            <a:off x="578968" y="4254187"/>
            <a:ext cx="5256584"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ＭＳ Ｐゴシック" charset="0"/>
                <a:cs typeface="Arial" charset="0"/>
              </a:rPr>
              <a:t>Increased staff motivation as workers may feel more secure in their jobs. This could lead to better customer service.</a:t>
            </a:r>
          </a:p>
        </p:txBody>
      </p:sp>
      <p:sp>
        <p:nvSpPr>
          <p:cNvPr id="6" name="TextBox 5">
            <a:extLst>
              <a:ext uri="{FF2B5EF4-FFF2-40B4-BE49-F238E27FC236}">
                <a16:creationId xmlns:a16="http://schemas.microsoft.com/office/drawing/2014/main" id="{EE9F8D57-6745-40F0-AEB9-648C3143DF5D}"/>
              </a:ext>
            </a:extLst>
          </p:cNvPr>
          <p:cNvSpPr txBox="1"/>
          <p:nvPr/>
        </p:nvSpPr>
        <p:spPr>
          <a:xfrm>
            <a:off x="6168008" y="4316903"/>
            <a:ext cx="5256584"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ＭＳ Ｐゴシック" charset="0"/>
                <a:cs typeface="Arial" charset="0"/>
              </a:rPr>
              <a:t>At certain times of the year it may be difficult for customers to book resulting in them taking their holidays elsewhere</a:t>
            </a:r>
          </a:p>
        </p:txBody>
      </p:sp>
    </p:spTree>
    <p:extLst>
      <p:ext uri="{BB962C8B-B14F-4D97-AF65-F5344CB8AC3E}">
        <p14:creationId xmlns:p14="http://schemas.microsoft.com/office/powerpoint/2010/main" val="379069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CB84-4D2D-4D78-8480-95F1985D8752}"/>
              </a:ext>
            </a:extLst>
          </p:cNvPr>
          <p:cNvSpPr>
            <a:spLocks noGrp="1"/>
          </p:cNvSpPr>
          <p:nvPr>
            <p:ph type="title"/>
          </p:nvPr>
        </p:nvSpPr>
        <p:spPr>
          <a:xfrm>
            <a:off x="407368" y="71422"/>
            <a:ext cx="10972800" cy="1071562"/>
          </a:xfrm>
        </p:spPr>
        <p:txBody>
          <a:bodyPr/>
          <a:lstStyle/>
          <a:p>
            <a:r>
              <a:rPr lang="en-GB" sz="5400" b="1" dirty="0"/>
              <a:t>Extract B</a:t>
            </a:r>
          </a:p>
        </p:txBody>
      </p:sp>
      <p:pic>
        <p:nvPicPr>
          <p:cNvPr id="3" name="Picture 2">
            <a:extLst>
              <a:ext uri="{FF2B5EF4-FFF2-40B4-BE49-F238E27FC236}">
                <a16:creationId xmlns:a16="http://schemas.microsoft.com/office/drawing/2014/main" id="{4BB0951C-EFFA-40D6-A63F-85D1BDEACEC2}"/>
              </a:ext>
            </a:extLst>
          </p:cNvPr>
          <p:cNvPicPr>
            <a:picLocks noChangeAspect="1"/>
          </p:cNvPicPr>
          <p:nvPr/>
        </p:nvPicPr>
        <p:blipFill>
          <a:blip r:embed="rId2"/>
          <a:stretch>
            <a:fillRect/>
          </a:stretch>
        </p:blipFill>
        <p:spPr>
          <a:xfrm>
            <a:off x="479376" y="1556792"/>
            <a:ext cx="11449272" cy="4588901"/>
          </a:xfrm>
          <a:prstGeom prst="rect">
            <a:avLst/>
          </a:prstGeom>
        </p:spPr>
      </p:pic>
      <p:sp>
        <p:nvSpPr>
          <p:cNvPr id="5" name="TextBox 4">
            <a:extLst>
              <a:ext uri="{FF2B5EF4-FFF2-40B4-BE49-F238E27FC236}">
                <a16:creationId xmlns:a16="http://schemas.microsoft.com/office/drawing/2014/main" id="{81871E49-91D5-4F52-A008-170F13C77A2A}"/>
              </a:ext>
            </a:extLst>
          </p:cNvPr>
          <p:cNvSpPr txBox="1"/>
          <p:nvPr/>
        </p:nvSpPr>
        <p:spPr>
          <a:xfrm>
            <a:off x="10056440" y="2780928"/>
            <a:ext cx="165618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ＭＳ Ｐゴシック" charset="0"/>
                <a:cs typeface="Arial" charset="0"/>
              </a:rPr>
              <a:t>+16%</a:t>
            </a:r>
          </a:p>
        </p:txBody>
      </p:sp>
      <p:sp>
        <p:nvSpPr>
          <p:cNvPr id="6" name="TextBox 5">
            <a:extLst>
              <a:ext uri="{FF2B5EF4-FFF2-40B4-BE49-F238E27FC236}">
                <a16:creationId xmlns:a16="http://schemas.microsoft.com/office/drawing/2014/main" id="{24A3F213-ABD8-49D7-8666-8E825D253D36}"/>
              </a:ext>
            </a:extLst>
          </p:cNvPr>
          <p:cNvSpPr txBox="1"/>
          <p:nvPr/>
        </p:nvSpPr>
        <p:spPr>
          <a:xfrm>
            <a:off x="10056440" y="3225715"/>
            <a:ext cx="165618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ＭＳ Ｐゴシック" charset="0"/>
                <a:cs typeface="Arial" charset="0"/>
              </a:rPr>
              <a:t>+144%</a:t>
            </a:r>
          </a:p>
        </p:txBody>
      </p:sp>
      <p:sp>
        <p:nvSpPr>
          <p:cNvPr id="7" name="TextBox 6">
            <a:extLst>
              <a:ext uri="{FF2B5EF4-FFF2-40B4-BE49-F238E27FC236}">
                <a16:creationId xmlns:a16="http://schemas.microsoft.com/office/drawing/2014/main" id="{4B37DA35-F819-4877-926B-9538025AC25A}"/>
              </a:ext>
            </a:extLst>
          </p:cNvPr>
          <p:cNvSpPr txBox="1"/>
          <p:nvPr/>
        </p:nvSpPr>
        <p:spPr>
          <a:xfrm>
            <a:off x="10128448" y="3780329"/>
            <a:ext cx="165618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ＭＳ Ｐゴシック" charset="0"/>
                <a:cs typeface="Arial" charset="0"/>
              </a:rPr>
              <a:t>-39%</a:t>
            </a:r>
          </a:p>
        </p:txBody>
      </p:sp>
    </p:spTree>
    <p:extLst>
      <p:ext uri="{BB962C8B-B14F-4D97-AF65-F5344CB8AC3E}">
        <p14:creationId xmlns:p14="http://schemas.microsoft.com/office/powerpoint/2010/main" val="180066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CB84-4D2D-4D78-8480-95F1985D8752}"/>
              </a:ext>
            </a:extLst>
          </p:cNvPr>
          <p:cNvSpPr>
            <a:spLocks noGrp="1"/>
          </p:cNvSpPr>
          <p:nvPr>
            <p:ph type="title"/>
          </p:nvPr>
        </p:nvSpPr>
        <p:spPr>
          <a:xfrm>
            <a:off x="407368" y="71422"/>
            <a:ext cx="10972800" cy="1071562"/>
          </a:xfrm>
        </p:spPr>
        <p:txBody>
          <a:bodyPr/>
          <a:lstStyle/>
          <a:p>
            <a:r>
              <a:rPr lang="en-GB" sz="5400" b="1" dirty="0"/>
              <a:t>Extract C</a:t>
            </a:r>
          </a:p>
        </p:txBody>
      </p:sp>
      <p:pic>
        <p:nvPicPr>
          <p:cNvPr id="4" name="Picture 3">
            <a:extLst>
              <a:ext uri="{FF2B5EF4-FFF2-40B4-BE49-F238E27FC236}">
                <a16:creationId xmlns:a16="http://schemas.microsoft.com/office/drawing/2014/main" id="{BFF3B98C-1903-492F-864D-B491254AB95C}"/>
              </a:ext>
            </a:extLst>
          </p:cNvPr>
          <p:cNvPicPr>
            <a:picLocks noChangeAspect="1"/>
          </p:cNvPicPr>
          <p:nvPr/>
        </p:nvPicPr>
        <p:blipFill>
          <a:blip r:embed="rId2"/>
          <a:stretch>
            <a:fillRect/>
          </a:stretch>
        </p:blipFill>
        <p:spPr>
          <a:xfrm>
            <a:off x="1415480" y="1628800"/>
            <a:ext cx="9632515" cy="4305673"/>
          </a:xfrm>
          <a:prstGeom prst="rect">
            <a:avLst/>
          </a:prstGeom>
        </p:spPr>
      </p:pic>
    </p:spTree>
    <p:extLst>
      <p:ext uri="{BB962C8B-B14F-4D97-AF65-F5344CB8AC3E}">
        <p14:creationId xmlns:p14="http://schemas.microsoft.com/office/powerpoint/2010/main" val="2200673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CB84-4D2D-4D78-8480-95F1985D8752}"/>
              </a:ext>
            </a:extLst>
          </p:cNvPr>
          <p:cNvSpPr>
            <a:spLocks noGrp="1"/>
          </p:cNvSpPr>
          <p:nvPr>
            <p:ph type="title"/>
          </p:nvPr>
        </p:nvSpPr>
        <p:spPr>
          <a:xfrm>
            <a:off x="407368" y="71422"/>
            <a:ext cx="10972800" cy="1071562"/>
          </a:xfrm>
        </p:spPr>
        <p:txBody>
          <a:bodyPr/>
          <a:lstStyle/>
          <a:p>
            <a:r>
              <a:rPr lang="en-GB" sz="5400" b="1" dirty="0"/>
              <a:t>Activity 3</a:t>
            </a:r>
          </a:p>
        </p:txBody>
      </p:sp>
      <p:pic>
        <p:nvPicPr>
          <p:cNvPr id="3" name="Picture 2">
            <a:extLst>
              <a:ext uri="{FF2B5EF4-FFF2-40B4-BE49-F238E27FC236}">
                <a16:creationId xmlns:a16="http://schemas.microsoft.com/office/drawing/2014/main" id="{765DDE8C-DCD6-41CB-822E-438A7757025E}"/>
              </a:ext>
            </a:extLst>
          </p:cNvPr>
          <p:cNvPicPr>
            <a:picLocks noChangeAspect="1"/>
          </p:cNvPicPr>
          <p:nvPr/>
        </p:nvPicPr>
        <p:blipFill>
          <a:blip r:embed="rId2"/>
          <a:stretch>
            <a:fillRect/>
          </a:stretch>
        </p:blipFill>
        <p:spPr>
          <a:xfrm>
            <a:off x="263352" y="1628800"/>
            <a:ext cx="11665296" cy="4392488"/>
          </a:xfrm>
          <a:prstGeom prst="rect">
            <a:avLst/>
          </a:prstGeom>
        </p:spPr>
      </p:pic>
      <p:sp>
        <p:nvSpPr>
          <p:cNvPr id="4" name="TextBox 3">
            <a:extLst>
              <a:ext uri="{FF2B5EF4-FFF2-40B4-BE49-F238E27FC236}">
                <a16:creationId xmlns:a16="http://schemas.microsoft.com/office/drawing/2014/main" id="{7AA31B79-C145-45FF-8EE5-21584EB95B51}"/>
              </a:ext>
            </a:extLst>
          </p:cNvPr>
          <p:cNvSpPr txBox="1"/>
          <p:nvPr/>
        </p:nvSpPr>
        <p:spPr>
          <a:xfrm>
            <a:off x="1487488" y="3356992"/>
            <a:ext cx="9937104"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ＭＳ Ｐゴシック" charset="0"/>
                <a:cs typeface="Arial" charset="0"/>
              </a:rPr>
              <a:t>May force holiday and travel companies to lower their prices which could result in lower their profit margins</a:t>
            </a:r>
          </a:p>
        </p:txBody>
      </p:sp>
      <p:sp>
        <p:nvSpPr>
          <p:cNvPr id="5" name="TextBox 4">
            <a:extLst>
              <a:ext uri="{FF2B5EF4-FFF2-40B4-BE49-F238E27FC236}">
                <a16:creationId xmlns:a16="http://schemas.microsoft.com/office/drawing/2014/main" id="{E900F7B5-4C9D-448F-9FBB-FECF1CEA60EF}"/>
              </a:ext>
            </a:extLst>
          </p:cNvPr>
          <p:cNvSpPr txBox="1"/>
          <p:nvPr/>
        </p:nvSpPr>
        <p:spPr>
          <a:xfrm>
            <a:off x="1504249" y="4581128"/>
            <a:ext cx="9937104"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ＭＳ Ｐゴシック" charset="0"/>
                <a:cs typeface="Arial" charset="0"/>
              </a:rPr>
              <a:t>Holiday and travel companies may need to invest in a new and innovative ways to attract potential holiday makers</a:t>
            </a:r>
          </a:p>
        </p:txBody>
      </p:sp>
    </p:spTree>
    <p:extLst>
      <p:ext uri="{BB962C8B-B14F-4D97-AF65-F5344CB8AC3E}">
        <p14:creationId xmlns:p14="http://schemas.microsoft.com/office/powerpoint/2010/main" val="135301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CB84-4D2D-4D78-8480-95F1985D8752}"/>
              </a:ext>
            </a:extLst>
          </p:cNvPr>
          <p:cNvSpPr>
            <a:spLocks noGrp="1"/>
          </p:cNvSpPr>
          <p:nvPr>
            <p:ph type="title"/>
          </p:nvPr>
        </p:nvSpPr>
        <p:spPr>
          <a:xfrm>
            <a:off x="407368" y="71422"/>
            <a:ext cx="10972800" cy="1071562"/>
          </a:xfrm>
        </p:spPr>
        <p:txBody>
          <a:bodyPr/>
          <a:lstStyle/>
          <a:p>
            <a:r>
              <a:rPr lang="en-GB" sz="5400" b="1" dirty="0"/>
              <a:t>Extract D</a:t>
            </a:r>
          </a:p>
        </p:txBody>
      </p:sp>
      <p:pic>
        <p:nvPicPr>
          <p:cNvPr id="4" name="Picture 3">
            <a:extLst>
              <a:ext uri="{FF2B5EF4-FFF2-40B4-BE49-F238E27FC236}">
                <a16:creationId xmlns:a16="http://schemas.microsoft.com/office/drawing/2014/main" id="{60B22DDE-706B-43AB-BA1D-02AA52C1AA6B}"/>
              </a:ext>
            </a:extLst>
          </p:cNvPr>
          <p:cNvPicPr>
            <a:picLocks noChangeAspect="1"/>
          </p:cNvPicPr>
          <p:nvPr/>
        </p:nvPicPr>
        <p:blipFill>
          <a:blip r:embed="rId2"/>
          <a:stretch>
            <a:fillRect/>
          </a:stretch>
        </p:blipFill>
        <p:spPr>
          <a:xfrm>
            <a:off x="1487488" y="1556792"/>
            <a:ext cx="9741027" cy="4619456"/>
          </a:xfrm>
          <a:prstGeom prst="rect">
            <a:avLst/>
          </a:prstGeom>
        </p:spPr>
      </p:pic>
    </p:spTree>
    <p:extLst>
      <p:ext uri="{BB962C8B-B14F-4D97-AF65-F5344CB8AC3E}">
        <p14:creationId xmlns:p14="http://schemas.microsoft.com/office/powerpoint/2010/main" val="294440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CB84-4D2D-4D78-8480-95F1985D8752}"/>
              </a:ext>
            </a:extLst>
          </p:cNvPr>
          <p:cNvSpPr>
            <a:spLocks noGrp="1"/>
          </p:cNvSpPr>
          <p:nvPr>
            <p:ph type="title"/>
          </p:nvPr>
        </p:nvSpPr>
        <p:spPr>
          <a:xfrm>
            <a:off x="407368" y="71422"/>
            <a:ext cx="10972800" cy="1071562"/>
          </a:xfrm>
        </p:spPr>
        <p:txBody>
          <a:bodyPr/>
          <a:lstStyle/>
          <a:p>
            <a:r>
              <a:rPr lang="en-GB" sz="5400" b="1" dirty="0"/>
              <a:t>Extract E</a:t>
            </a:r>
          </a:p>
        </p:txBody>
      </p:sp>
      <p:pic>
        <p:nvPicPr>
          <p:cNvPr id="3" name="Picture 2">
            <a:extLst>
              <a:ext uri="{FF2B5EF4-FFF2-40B4-BE49-F238E27FC236}">
                <a16:creationId xmlns:a16="http://schemas.microsoft.com/office/drawing/2014/main" id="{38DD41D3-9AFB-4532-9F2A-C6128BE6D3C8}"/>
              </a:ext>
            </a:extLst>
          </p:cNvPr>
          <p:cNvPicPr>
            <a:picLocks noChangeAspect="1"/>
          </p:cNvPicPr>
          <p:nvPr/>
        </p:nvPicPr>
        <p:blipFill>
          <a:blip r:embed="rId2"/>
          <a:stretch>
            <a:fillRect/>
          </a:stretch>
        </p:blipFill>
        <p:spPr>
          <a:xfrm>
            <a:off x="480525" y="1844825"/>
            <a:ext cx="11232099" cy="3888432"/>
          </a:xfrm>
          <a:prstGeom prst="rect">
            <a:avLst/>
          </a:prstGeom>
        </p:spPr>
      </p:pic>
    </p:spTree>
    <p:extLst>
      <p:ext uri="{BB962C8B-B14F-4D97-AF65-F5344CB8AC3E}">
        <p14:creationId xmlns:p14="http://schemas.microsoft.com/office/powerpoint/2010/main" val="318230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CB84-4D2D-4D78-8480-95F1985D8752}"/>
              </a:ext>
            </a:extLst>
          </p:cNvPr>
          <p:cNvSpPr>
            <a:spLocks noGrp="1"/>
          </p:cNvSpPr>
          <p:nvPr>
            <p:ph type="title"/>
          </p:nvPr>
        </p:nvSpPr>
        <p:spPr>
          <a:xfrm>
            <a:off x="407368" y="71422"/>
            <a:ext cx="10972800" cy="1071562"/>
          </a:xfrm>
        </p:spPr>
        <p:txBody>
          <a:bodyPr/>
          <a:lstStyle/>
          <a:p>
            <a:r>
              <a:rPr lang="en-GB" sz="5400" b="1" dirty="0"/>
              <a:t>The 8 Mark Questions</a:t>
            </a:r>
          </a:p>
        </p:txBody>
      </p:sp>
      <p:pic>
        <p:nvPicPr>
          <p:cNvPr id="4" name="Picture 3">
            <a:extLst>
              <a:ext uri="{FF2B5EF4-FFF2-40B4-BE49-F238E27FC236}">
                <a16:creationId xmlns:a16="http://schemas.microsoft.com/office/drawing/2014/main" id="{3FB7D466-F3E7-495A-9E8B-514C6304FA5A}"/>
              </a:ext>
            </a:extLst>
          </p:cNvPr>
          <p:cNvPicPr>
            <a:picLocks noChangeAspect="1"/>
          </p:cNvPicPr>
          <p:nvPr/>
        </p:nvPicPr>
        <p:blipFill>
          <a:blip r:embed="rId2"/>
          <a:stretch>
            <a:fillRect/>
          </a:stretch>
        </p:blipFill>
        <p:spPr>
          <a:xfrm>
            <a:off x="1253070" y="1700808"/>
            <a:ext cx="9685859" cy="4214225"/>
          </a:xfrm>
          <a:prstGeom prst="rect">
            <a:avLst/>
          </a:prstGeom>
        </p:spPr>
      </p:pic>
    </p:spTree>
    <p:extLst>
      <p:ext uri="{BB962C8B-B14F-4D97-AF65-F5344CB8AC3E}">
        <p14:creationId xmlns:p14="http://schemas.microsoft.com/office/powerpoint/2010/main" val="260166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CB84-4D2D-4D78-8480-95F1985D8752}"/>
              </a:ext>
            </a:extLst>
          </p:cNvPr>
          <p:cNvSpPr>
            <a:spLocks noGrp="1"/>
          </p:cNvSpPr>
          <p:nvPr>
            <p:ph type="title"/>
          </p:nvPr>
        </p:nvSpPr>
        <p:spPr>
          <a:xfrm>
            <a:off x="407368" y="71422"/>
            <a:ext cx="10972800" cy="1071562"/>
          </a:xfrm>
        </p:spPr>
        <p:txBody>
          <a:bodyPr/>
          <a:lstStyle/>
          <a:p>
            <a:r>
              <a:rPr lang="en-GB" sz="4400" b="1" dirty="0"/>
              <a:t>Assess two benefits to Jet2holidays of taking over Hays Travel</a:t>
            </a:r>
          </a:p>
        </p:txBody>
      </p:sp>
      <p:pic>
        <p:nvPicPr>
          <p:cNvPr id="3" name="Picture 2">
            <a:extLst>
              <a:ext uri="{FF2B5EF4-FFF2-40B4-BE49-F238E27FC236}">
                <a16:creationId xmlns:a16="http://schemas.microsoft.com/office/drawing/2014/main" id="{A19EE747-D121-4C37-BD7B-EF3207B1CEE0}"/>
              </a:ext>
            </a:extLst>
          </p:cNvPr>
          <p:cNvPicPr>
            <a:picLocks noChangeAspect="1"/>
          </p:cNvPicPr>
          <p:nvPr/>
        </p:nvPicPr>
        <p:blipFill>
          <a:blip r:embed="rId2"/>
          <a:stretch>
            <a:fillRect/>
          </a:stretch>
        </p:blipFill>
        <p:spPr>
          <a:xfrm>
            <a:off x="1055440" y="1556792"/>
            <a:ext cx="9754445" cy="4608512"/>
          </a:xfrm>
          <a:prstGeom prst="rect">
            <a:avLst/>
          </a:prstGeom>
        </p:spPr>
      </p:pic>
      <p:sp>
        <p:nvSpPr>
          <p:cNvPr id="4" name="TextBox 3">
            <a:extLst>
              <a:ext uri="{FF2B5EF4-FFF2-40B4-BE49-F238E27FC236}">
                <a16:creationId xmlns:a16="http://schemas.microsoft.com/office/drawing/2014/main" id="{6667197F-2DBD-4F9A-9128-77298117585D}"/>
              </a:ext>
            </a:extLst>
          </p:cNvPr>
          <p:cNvSpPr txBox="1"/>
          <p:nvPr/>
        </p:nvSpPr>
        <p:spPr>
          <a:xfrm>
            <a:off x="1079103" y="1951672"/>
            <a:ext cx="4584849" cy="147732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ＭＳ Ｐゴシック" charset="0"/>
                <a:cs typeface="Arial" charset="0"/>
              </a:rPr>
              <a:t>increased market penetration for Jet2holidays as they don’t have any physical travel agents unlike their rivals TUI and Thomas Cook. This could allow them to penetrate the market further and reach out to more holiday makers.</a:t>
            </a:r>
          </a:p>
        </p:txBody>
      </p:sp>
      <p:sp>
        <p:nvSpPr>
          <p:cNvPr id="5" name="TextBox 4">
            <a:extLst>
              <a:ext uri="{FF2B5EF4-FFF2-40B4-BE49-F238E27FC236}">
                <a16:creationId xmlns:a16="http://schemas.microsoft.com/office/drawing/2014/main" id="{1F9733C7-141E-416E-9C7E-CD4479F96F4B}"/>
              </a:ext>
            </a:extLst>
          </p:cNvPr>
          <p:cNvSpPr txBox="1"/>
          <p:nvPr/>
        </p:nvSpPr>
        <p:spPr>
          <a:xfrm>
            <a:off x="1092908" y="4532927"/>
            <a:ext cx="458484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ＭＳ Ｐゴシック" charset="0"/>
                <a:cs typeface="Arial" charset="0"/>
              </a:rPr>
              <a:t>, financing the takeover could be expensive and their overall cost base would increase as they would need to pay all the costs associated with running the retail outlets. </a:t>
            </a:r>
          </a:p>
        </p:txBody>
      </p:sp>
      <p:sp>
        <p:nvSpPr>
          <p:cNvPr id="7" name="TextBox 6">
            <a:extLst>
              <a:ext uri="{FF2B5EF4-FFF2-40B4-BE49-F238E27FC236}">
                <a16:creationId xmlns:a16="http://schemas.microsoft.com/office/drawing/2014/main" id="{F961F642-1FFE-488F-920A-1D5F8AAC7648}"/>
              </a:ext>
            </a:extLst>
          </p:cNvPr>
          <p:cNvSpPr txBox="1"/>
          <p:nvPr/>
        </p:nvSpPr>
        <p:spPr>
          <a:xfrm>
            <a:off x="6096000" y="1951672"/>
            <a:ext cx="4584849" cy="147732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ＭＳ Ｐゴシック" charset="0"/>
                <a:cs typeface="Arial" charset="0"/>
              </a:rPr>
              <a:t>that they could ensure that TUI and Thomas Cook holidays are not sold within the newly taken over travel agents which could result in fewer holidays booked for their competitors and more holidays booked for Jet2holidays.</a:t>
            </a:r>
          </a:p>
        </p:txBody>
      </p:sp>
      <p:sp>
        <p:nvSpPr>
          <p:cNvPr id="8" name="TextBox 7">
            <a:extLst>
              <a:ext uri="{FF2B5EF4-FFF2-40B4-BE49-F238E27FC236}">
                <a16:creationId xmlns:a16="http://schemas.microsoft.com/office/drawing/2014/main" id="{15F49C4F-AA65-468F-82B4-862C39158672}"/>
              </a:ext>
            </a:extLst>
          </p:cNvPr>
          <p:cNvSpPr txBox="1"/>
          <p:nvPr/>
        </p:nvSpPr>
        <p:spPr>
          <a:xfrm>
            <a:off x="6096000" y="4532927"/>
            <a:ext cx="4584849"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ＭＳ Ｐゴシック" charset="0"/>
                <a:cs typeface="Arial" charset="0"/>
              </a:rPr>
              <a:t>, no longer selling holidays from other companies could upset customers who were loyal to Hays, forcing them to book their holidays elsewhere, resulting in less revenue.</a:t>
            </a:r>
          </a:p>
        </p:txBody>
      </p:sp>
    </p:spTree>
    <p:extLst>
      <p:ext uri="{BB962C8B-B14F-4D97-AF65-F5344CB8AC3E}">
        <p14:creationId xmlns:p14="http://schemas.microsoft.com/office/powerpoint/2010/main" val="263755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CB84-4D2D-4D78-8480-95F1985D8752}"/>
              </a:ext>
            </a:extLst>
          </p:cNvPr>
          <p:cNvSpPr>
            <a:spLocks noGrp="1"/>
          </p:cNvSpPr>
          <p:nvPr>
            <p:ph type="title"/>
          </p:nvPr>
        </p:nvSpPr>
        <p:spPr>
          <a:xfrm>
            <a:off x="335360" y="44624"/>
            <a:ext cx="10972800" cy="1071562"/>
          </a:xfrm>
        </p:spPr>
        <p:txBody>
          <a:bodyPr/>
          <a:lstStyle/>
          <a:p>
            <a:r>
              <a:rPr lang="en-GB" sz="5400" b="1" dirty="0"/>
              <a:t>Extract F</a:t>
            </a:r>
          </a:p>
        </p:txBody>
      </p:sp>
      <p:pic>
        <p:nvPicPr>
          <p:cNvPr id="4" name="Picture 3">
            <a:extLst>
              <a:ext uri="{FF2B5EF4-FFF2-40B4-BE49-F238E27FC236}">
                <a16:creationId xmlns:a16="http://schemas.microsoft.com/office/drawing/2014/main" id="{C48F3EBC-BA73-4DD4-99D1-85744DED36AC}"/>
              </a:ext>
            </a:extLst>
          </p:cNvPr>
          <p:cNvPicPr>
            <a:picLocks noChangeAspect="1"/>
          </p:cNvPicPr>
          <p:nvPr/>
        </p:nvPicPr>
        <p:blipFill>
          <a:blip r:embed="rId2"/>
          <a:stretch>
            <a:fillRect/>
          </a:stretch>
        </p:blipFill>
        <p:spPr>
          <a:xfrm>
            <a:off x="1354238" y="1556792"/>
            <a:ext cx="9782321" cy="4608512"/>
          </a:xfrm>
          <a:prstGeom prst="rect">
            <a:avLst/>
          </a:prstGeom>
        </p:spPr>
      </p:pic>
    </p:spTree>
    <p:extLst>
      <p:ext uri="{BB962C8B-B14F-4D97-AF65-F5344CB8AC3E}">
        <p14:creationId xmlns:p14="http://schemas.microsoft.com/office/powerpoint/2010/main" val="140414268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outerShdw blurRad="50800" dist="38100" dir="5400000" algn="t" rotWithShape="0">
            <a:prstClr val="black">
              <a:alpha val="40000"/>
            </a:prstClr>
          </a:outerShdw>
        </a:effectLst>
      </a:spPr>
      <a:bodyPr rtlCol="0" anchor="ctr"/>
      <a:lstStyle>
        <a:defPPr algn="ctr">
          <a:defRPr sz="5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i="1" dirty="0" smtClean="0">
            <a:latin typeface="+mn-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305</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Extract A</vt:lpstr>
      <vt:lpstr>Extract B</vt:lpstr>
      <vt:lpstr>Extract C</vt:lpstr>
      <vt:lpstr>Activity 3</vt:lpstr>
      <vt:lpstr>Extract D</vt:lpstr>
      <vt:lpstr>Extract E</vt:lpstr>
      <vt:lpstr>The 8 Mark Questions</vt:lpstr>
      <vt:lpstr>Assess two benefits to Jet2holidays of taking over Hays Travel</vt:lpstr>
      <vt:lpstr>Extract F</vt:lpstr>
      <vt:lpstr>Extract G and H</vt:lpstr>
      <vt:lpstr>Activity 6</vt:lpstr>
      <vt:lpstr>Activity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 A</dc:title>
  <dc:creator>g prior</dc:creator>
  <cp:lastModifiedBy>g prior</cp:lastModifiedBy>
  <cp:revision>1</cp:revision>
  <dcterms:created xsi:type="dcterms:W3CDTF">2019-06-06T07:24:59Z</dcterms:created>
  <dcterms:modified xsi:type="dcterms:W3CDTF">2019-06-06T07:26:43Z</dcterms:modified>
</cp:coreProperties>
</file>