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5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272D"/>
    <a:srgbClr val="B3C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>
        <p:scale>
          <a:sx n="60" d="100"/>
          <a:sy n="60" d="100"/>
        </p:scale>
        <p:origin x="1060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01B8-28AD-4386-9F6E-B035870FC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CCBC8B-4ED5-4823-A127-BDD31177C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B2F4B-773A-4B64-85E1-086432B8B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AF5F0-0D5E-4553-8986-E0329D0F3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7C83F-8FEA-471A-8261-2511A6CD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2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90F8C-8E5D-455F-A26D-A0CB9718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762871-3391-4454-AC4E-AA14BE329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C242C-4D6F-443D-A87C-9F5DD2E48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C25B-6A55-4AB9-B832-CB9D3468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A1C8-7EF3-4CA3-9DE3-1BEC49FA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21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D5361-65E0-459E-AF22-ED134B6BB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11B51B-B40F-452E-90B7-E5B5C85BD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7DAB0-A0E3-4D0C-86C5-AB62AC6E5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20137-67AF-4C70-BC50-252C312C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448E0-4A41-4C24-BCF4-2CFCF9EE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30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84109-0321-4027-A9CE-74BC6F18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06F3-5897-4FF1-8CB4-BFD5125DA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C4C5A-4EAD-46E7-846D-6F92E2B5D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6AC11-2D75-4EBB-9037-71B5C305B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7FFA4-8CA6-4889-9695-935E28127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47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71D68-0D53-47BA-9853-56832396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25B27-93A6-46A9-8A15-A81E4708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03FE9-2D58-451A-81FD-A276DAA85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3E2B3-2B40-4768-9618-38442A8A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23852-933C-4E87-AD9A-1173AFB51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14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B388-1EC1-4ED2-8DF0-F72A0AC4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1B8A6-4F6C-4D30-9069-6F8ED55C0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0D24E-D1BE-400F-B770-1CC03B5CC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33FC6-21D8-4901-91CA-2A47C145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C02FD-CF74-476A-81C9-D97B6C08C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AF6E0-D813-49F5-A2F0-BF3C2B6A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47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3D05-B7EE-4160-99B3-E214C5B8A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A7FCF-5F33-4993-91B3-7CC91500A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8A93A-1B74-478A-A0FB-5B5E40460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07518E-4865-43A9-B88E-50EE9987B0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17F4C-BB04-4845-8F8B-403347AD8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64AE97-CD35-48BC-BC98-F23906E6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A7F66B-FDB1-4CB8-95A0-9D975D38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1ABD0D-D9DF-47A7-A312-9F08DD64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F7362-D391-4158-8A95-B923072C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AF61C-5478-4641-AB49-2FBAC583C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1E48D7-66B0-4186-B1C9-8BACAF262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33152A-961A-4A7B-BBEC-0D5F5ED8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55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38F07-133B-4784-98FD-382DAB128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230DE-A5A3-4231-941B-3D715D29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5569C-3A56-4294-9D3D-BA418C26F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3C7151-A2CB-406D-BD3F-6C62B601B532}"/>
              </a:ext>
            </a:extLst>
          </p:cNvPr>
          <p:cNvSpPr/>
          <p:nvPr userDrawn="1"/>
        </p:nvSpPr>
        <p:spPr>
          <a:xfrm>
            <a:off x="9686260" y="0"/>
            <a:ext cx="2505740" cy="21052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24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A9E20-1E33-4B25-BA5F-FE736BD6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4F33A-25FD-4604-9C81-9575F30A7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7AE5C-8F1D-44BD-A516-AAB4E0B8E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0C093-0C14-486B-97B6-DF4A1C0D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3154F-660B-404D-B649-F58F30B6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95805-8752-4551-B839-CF323D6A9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91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2224-90B1-4CD0-9C3E-AD1656797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47D535-B332-434D-84EE-CCEFF7837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91AA9-7802-447D-912D-5A2C4B5C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D18A-ADBD-4B8D-8BE9-9BBE99249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6F3B9-A8BE-42F0-B435-39A5AB457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10C1D-A412-4E26-998F-BAAA82CE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3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4963BC-A498-4952-974E-3CBD0EAFC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414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D950E-985B-403F-9F30-7D155733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5696-FBF4-4201-9533-C9EA05A01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28AA-7F80-40DA-99BB-EF1A0FC69B71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11133-5D54-4EAB-B993-1FC66E226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6198E-08D0-451F-9468-6A2306228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6DB1-DDD5-4FD9-BCAD-67ECDD237E3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1FECA3B-52BD-47BA-AE0B-1E5B68ABB0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622" y="91966"/>
            <a:ext cx="1884283" cy="159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8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809F29-A90E-49B4-A9E3-D6B8317151EF}"/>
              </a:ext>
            </a:extLst>
          </p:cNvPr>
          <p:cNvSpPr/>
          <p:nvPr/>
        </p:nvSpPr>
        <p:spPr>
          <a:xfrm>
            <a:off x="1748726" y="5540644"/>
            <a:ext cx="8694549" cy="999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dirty="0">
                <a:solidFill>
                  <a:schemeClr val="tx1"/>
                </a:solidFill>
              </a:rPr>
              <a:t>At –a- Glance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EFC3A4D6-A510-45E6-8E86-DB6ED478D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336" y="-35593"/>
            <a:ext cx="6717328" cy="56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86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Public Sector spending 2020-21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FD0192F7-DB22-4FA0-90D2-84F12981C2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032" y="1690688"/>
            <a:ext cx="8805937" cy="461595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20743CA-D540-4F2F-B304-9F72FC84FAB4}"/>
              </a:ext>
            </a:extLst>
          </p:cNvPr>
          <p:cNvSpPr/>
          <p:nvPr/>
        </p:nvSpPr>
        <p:spPr>
          <a:xfrm>
            <a:off x="7442791" y="6060558"/>
            <a:ext cx="4476307" cy="542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solidFill>
                  <a:schemeClr val="tx1"/>
                </a:solidFill>
              </a:rPr>
              <a:t>Source:  OBR and HM Treasury</a:t>
            </a:r>
          </a:p>
        </p:txBody>
      </p:sp>
    </p:spTree>
    <p:extLst>
      <p:ext uri="{BB962C8B-B14F-4D97-AF65-F5344CB8AC3E}">
        <p14:creationId xmlns:p14="http://schemas.microsoft.com/office/powerpoint/2010/main" val="2395654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sz="4000" b="1" dirty="0"/>
              <a:t>Public Sector Current Receipts (2020-2021)</a:t>
            </a:r>
          </a:p>
        </p:txBody>
      </p:sp>
      <p:pic>
        <p:nvPicPr>
          <p:cNvPr id="4" name="Picture 3" descr="A picture containing umbrella&#10;&#10;Description automatically generated">
            <a:extLst>
              <a:ext uri="{FF2B5EF4-FFF2-40B4-BE49-F238E27FC236}">
                <a16:creationId xmlns:a16="http://schemas.microsoft.com/office/drawing/2014/main" id="{7E278CBC-51DD-4350-80FD-EF6F44A5F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947" y="1826126"/>
            <a:ext cx="9330107" cy="44682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2806B06-DC24-408D-90D0-B31E571A4FED}"/>
              </a:ext>
            </a:extLst>
          </p:cNvPr>
          <p:cNvSpPr/>
          <p:nvPr/>
        </p:nvSpPr>
        <p:spPr>
          <a:xfrm>
            <a:off x="7442791" y="6060558"/>
            <a:ext cx="4476307" cy="542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solidFill>
                  <a:schemeClr val="tx1"/>
                </a:solidFill>
              </a:rPr>
              <a:t>Source:  OBR and HM Treasury</a:t>
            </a:r>
          </a:p>
        </p:txBody>
      </p:sp>
    </p:spTree>
    <p:extLst>
      <p:ext uri="{BB962C8B-B14F-4D97-AF65-F5344CB8AC3E}">
        <p14:creationId xmlns:p14="http://schemas.microsoft.com/office/powerpoint/2010/main" val="3003318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3600" b="1" dirty="0"/>
              <a:t>Public sector net debt from 2000-01 to 2024-25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F410847-4BEA-46AF-A2F4-EB3FF5BDD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128" y="1365725"/>
            <a:ext cx="8031745" cy="516005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DD70805-8D15-4874-BE1F-C876582F882C}"/>
              </a:ext>
            </a:extLst>
          </p:cNvPr>
          <p:cNvSpPr/>
          <p:nvPr/>
        </p:nvSpPr>
        <p:spPr>
          <a:xfrm>
            <a:off x="9845749" y="6060558"/>
            <a:ext cx="2073349" cy="542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solidFill>
                  <a:schemeClr val="tx1"/>
                </a:solidFill>
              </a:rPr>
              <a:t>Source:  ONS and OBR</a:t>
            </a:r>
          </a:p>
        </p:txBody>
      </p:sp>
    </p:spTree>
    <p:extLst>
      <p:ext uri="{BB962C8B-B14F-4D97-AF65-F5344CB8AC3E}">
        <p14:creationId xmlns:p14="http://schemas.microsoft.com/office/powerpoint/2010/main" val="182102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 of the economy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Economy predicted to grow by 1.1% this year, not taking into account the impact of coronavirus</a:t>
            </a:r>
          </a:p>
          <a:p>
            <a:pPr fontAlgn="base"/>
            <a:r>
              <a:rPr lang="en-US" dirty="0"/>
              <a:t>Economic growth forecast to be 1.8% in 2021-22, 1.5% in 2022-23 and 1.3% in 2023-24</a:t>
            </a:r>
          </a:p>
          <a:p>
            <a:pPr fontAlgn="base"/>
            <a:r>
              <a:rPr lang="en-US" dirty="0"/>
              <a:t>Inflation forecast of 1.4% this year, increasing to 1.8% in 2021-2022</a:t>
            </a:r>
          </a:p>
          <a:p>
            <a:pPr fontAlgn="base"/>
            <a:r>
              <a:rPr lang="en-US" dirty="0"/>
              <a:t>Public sector net borrowing set to rise this year to 2.1% of GDP, rising to 2.4% and 2.8% in subsequent years</a:t>
            </a:r>
          </a:p>
          <a:p>
            <a:pPr fontAlgn="base"/>
            <a:r>
              <a:rPr lang="en-US" dirty="0"/>
              <a:t>Debt as a percentage of GDP forecast to be lower at end of current Parliament than now</a:t>
            </a:r>
          </a:p>
        </p:txBody>
      </p:sp>
    </p:spTree>
    <p:extLst>
      <p:ext uri="{BB962C8B-B14F-4D97-AF65-F5344CB8AC3E}">
        <p14:creationId xmlns:p14="http://schemas.microsoft.com/office/powerpoint/2010/main" val="96290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Combatting Coronavirus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A £30bn package to help the economy get through the coronavirus outbreak.</a:t>
            </a:r>
          </a:p>
          <a:p>
            <a:pPr fontAlgn="base"/>
            <a:r>
              <a:rPr lang="en-US" dirty="0"/>
              <a:t>Statutory sick pay for "all those who are advised to self-isolate" even if they have not displayed symptoms</a:t>
            </a:r>
          </a:p>
          <a:p>
            <a:pPr fontAlgn="base"/>
            <a:r>
              <a:rPr lang="en-US" dirty="0"/>
              <a:t>Business rates for shops, cinemas, restaurants and music venues in England with a </a:t>
            </a:r>
            <a:r>
              <a:rPr lang="en-US" dirty="0" err="1"/>
              <a:t>rateable</a:t>
            </a:r>
            <a:r>
              <a:rPr lang="en-US" dirty="0"/>
              <a:t> value below £51,000 </a:t>
            </a:r>
            <a:r>
              <a:rPr lang="en-US" b="1" dirty="0"/>
              <a:t>suspended for a year</a:t>
            </a:r>
            <a:endParaRPr lang="en-US" dirty="0"/>
          </a:p>
          <a:p>
            <a:pPr fontAlgn="base"/>
            <a:r>
              <a:rPr lang="en-US" dirty="0"/>
              <a:t>A £500m "hardship fund" to be given to local authorities to help vulnerable people in their areas</a:t>
            </a:r>
          </a:p>
          <a:p>
            <a:pPr fontAlgn="base"/>
            <a:r>
              <a:rPr lang="en-US" dirty="0"/>
              <a:t>"Fiscal loosening" of £18bn to support the economy this year, taking the total fiscal stimulus to £30bn</a:t>
            </a:r>
          </a:p>
          <a:p>
            <a:pPr fontAlgn="base"/>
            <a:r>
              <a:rPr lang="en-US" dirty="0"/>
              <a:t>A "temporary coronavirus business interruption loan scheme" for banks to offer loans of up to £1.2m to support small and medium-sized businesses</a:t>
            </a:r>
          </a:p>
          <a:p>
            <a:pPr fontAlgn="base"/>
            <a:r>
              <a:rPr lang="en-US" dirty="0"/>
              <a:t>The government will meet costs for businesses with fewer than 250 employees of providing statutory sick pay to those off work "due to coronavirus"</a:t>
            </a:r>
          </a:p>
          <a:p>
            <a:pPr fontAlgn="base"/>
            <a:r>
              <a:rPr lang="en-US" dirty="0"/>
              <a:t>Those on in-work benefits who get ill will be able to "claim from day one instead of day eight".</a:t>
            </a:r>
          </a:p>
        </p:txBody>
      </p:sp>
    </p:spTree>
    <p:extLst>
      <p:ext uri="{BB962C8B-B14F-4D97-AF65-F5344CB8AC3E}">
        <p14:creationId xmlns:p14="http://schemas.microsoft.com/office/powerpoint/2010/main" val="112696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b="1" dirty="0"/>
              <a:t>Personal taxation, wages and pensions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National Insurance Contributions tax threshold to rise from £8,632 to £9,500 - saving employees just over £100 a year</a:t>
            </a:r>
          </a:p>
          <a:p>
            <a:pPr fontAlgn="base"/>
            <a:r>
              <a:rPr lang="en-US" dirty="0"/>
              <a:t>5% VAT on women's sanitary products, known as the tampon tax, to be scrapped</a:t>
            </a:r>
          </a:p>
        </p:txBody>
      </p:sp>
    </p:spTree>
    <p:extLst>
      <p:ext uri="{BB962C8B-B14F-4D97-AF65-F5344CB8AC3E}">
        <p14:creationId xmlns:p14="http://schemas.microsoft.com/office/powerpoint/2010/main" val="2386993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GB" b="1" dirty="0"/>
              <a:t>Alcohol, tobacco and fuel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Fuel duty to be frozen for the 10th consecutive year</a:t>
            </a:r>
          </a:p>
          <a:p>
            <a:pPr fontAlgn="base"/>
            <a:r>
              <a:rPr lang="en-US" dirty="0"/>
              <a:t>Duties on spirits, beer, cider and wine to be frozen</a:t>
            </a:r>
          </a:p>
          <a:p>
            <a:pPr fontAlgn="base"/>
            <a:r>
              <a:rPr lang="en-US" dirty="0"/>
              <a:t>Business rate discounts for pubs to rise from £1,000 to £5,000 this year</a:t>
            </a:r>
          </a:p>
        </p:txBody>
      </p:sp>
    </p:spTree>
    <p:extLst>
      <p:ext uri="{BB962C8B-B14F-4D97-AF65-F5344CB8AC3E}">
        <p14:creationId xmlns:p14="http://schemas.microsoft.com/office/powerpoint/2010/main" val="161726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Business, digital and science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Entrepreneurs' Relief will be retained, but lifetime allowance will be reduced from £10m to £1m</a:t>
            </a:r>
          </a:p>
          <a:p>
            <a:pPr fontAlgn="base"/>
            <a:r>
              <a:rPr lang="en-US" dirty="0"/>
              <a:t>£5bn to be spent on getting gigabit-capable broadband into the hardest-to-reach places</a:t>
            </a:r>
          </a:p>
          <a:p>
            <a:pPr fontAlgn="base"/>
            <a:r>
              <a:rPr lang="en-US" dirty="0"/>
              <a:t>Science Institute in </a:t>
            </a:r>
            <a:r>
              <a:rPr lang="en-US" dirty="0" err="1"/>
              <a:t>Weybridge</a:t>
            </a:r>
            <a:r>
              <a:rPr lang="en-US" dirty="0"/>
              <a:t>, Surrey to get a £1.4bn funding boost</a:t>
            </a:r>
          </a:p>
          <a:p>
            <a:pPr fontAlgn="base"/>
            <a:r>
              <a:rPr lang="en-US" dirty="0"/>
              <a:t>An extra £900m for research into nuclear fusion, space and electric vehicles.</a:t>
            </a:r>
          </a:p>
          <a:p>
            <a:pPr fontAlgn="base"/>
            <a:r>
              <a:rPr lang="en-US" dirty="0"/>
              <a:t>VAT on digital publications, including newspapers, books and academic journals to be scrapped from December</a:t>
            </a:r>
          </a:p>
        </p:txBody>
      </p:sp>
    </p:spTree>
    <p:extLst>
      <p:ext uri="{BB962C8B-B14F-4D97-AF65-F5344CB8AC3E}">
        <p14:creationId xmlns:p14="http://schemas.microsoft.com/office/powerpoint/2010/main" val="341581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Environment and energy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Plastic packaging tax to come into force from April 2022</a:t>
            </a:r>
          </a:p>
          <a:p>
            <a:pPr fontAlgn="base"/>
            <a:r>
              <a:rPr lang="en-US" dirty="0"/>
              <a:t>Manufacturers and importers whose products have less than 30% recyclable material will be charged £200 per </a:t>
            </a:r>
            <a:r>
              <a:rPr lang="en-US" dirty="0" err="1"/>
              <a:t>tonne</a:t>
            </a:r>
            <a:endParaRPr lang="en-US" dirty="0"/>
          </a:p>
          <a:p>
            <a:pPr fontAlgn="base"/>
            <a:r>
              <a:rPr lang="en-US" dirty="0"/>
              <a:t>Subsidies for fuel used in off-road vehicles - known as red diesel - will be scrapped "for most sectors" in two years' time</a:t>
            </a:r>
          </a:p>
          <a:p>
            <a:pPr fontAlgn="base"/>
            <a:r>
              <a:rPr lang="en-US" dirty="0"/>
              <a:t>Red diesel subsidies will remain for farmers and rail operators</a:t>
            </a:r>
          </a:p>
          <a:p>
            <a:pPr fontAlgn="base"/>
            <a:r>
              <a:rPr lang="en-US" dirty="0"/>
              <a:t>£120m in emergency relief for communities affected by this winter's flooding and £200m for flood resilience</a:t>
            </a:r>
          </a:p>
          <a:p>
            <a:pPr fontAlgn="base"/>
            <a:r>
              <a:rPr lang="en-US" dirty="0"/>
              <a:t>Total investment in flood </a:t>
            </a:r>
            <a:r>
              <a:rPr lang="en-US" dirty="0" err="1"/>
              <a:t>defences</a:t>
            </a:r>
            <a:r>
              <a:rPr lang="en-US" dirty="0"/>
              <a:t> to be doubled to £5.2bn over next five years</a:t>
            </a:r>
          </a:p>
          <a:p>
            <a:pPr fontAlgn="base"/>
            <a:r>
              <a:rPr lang="en-US" dirty="0"/>
              <a:t>£640m "nature for climate fund" to protect natural habitats, including 30,000 hectares of new trees</a:t>
            </a:r>
          </a:p>
        </p:txBody>
      </p:sp>
    </p:spTree>
    <p:extLst>
      <p:ext uri="{BB962C8B-B14F-4D97-AF65-F5344CB8AC3E}">
        <p14:creationId xmlns:p14="http://schemas.microsoft.com/office/powerpoint/2010/main" val="246228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Transport, infrastructure and housing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/>
              <a:t>More than £600bn is set to be spent on roads, rail, broadband and housing by the middle of 2025</a:t>
            </a:r>
          </a:p>
          <a:p>
            <a:pPr fontAlgn="base"/>
            <a:r>
              <a:rPr lang="en-US" dirty="0"/>
              <a:t>£2.5bn will be made available to fix potholes and resurface roads over five years</a:t>
            </a:r>
          </a:p>
          <a:p>
            <a:pPr fontAlgn="base"/>
            <a:r>
              <a:rPr lang="en-US" dirty="0"/>
              <a:t>£1.5bn in capital spending on further education colleges</a:t>
            </a:r>
          </a:p>
          <a:p>
            <a:pPr fontAlgn="base"/>
            <a:r>
              <a:rPr lang="en-US" dirty="0"/>
              <a:t>£650m package to tackle homelessness, providing an extra 6,000 places for rough sleepers</a:t>
            </a:r>
          </a:p>
          <a:p>
            <a:pPr fontAlgn="base"/>
            <a:r>
              <a:rPr lang="en-US" dirty="0"/>
              <a:t>Stamp duty surcharge for foreign buyers of UK properties to be levied at 2% from April 2021</a:t>
            </a:r>
          </a:p>
          <a:p>
            <a:pPr fontAlgn="base"/>
            <a:r>
              <a:rPr lang="en-US" dirty="0"/>
              <a:t>£1bn fund to remove all unsafe combustible cladding from all public and private housing higher than 18 </a:t>
            </a:r>
            <a:r>
              <a:rPr lang="en-US" dirty="0" err="1"/>
              <a:t>metres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731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B9ED-D781-4E26-9FA9-323467A4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b="1" dirty="0"/>
              <a:t>Nations and Regions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2870B-DFAF-4AF5-AB63-0BB09B7D9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529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An extra £640m for Scotland, £360m for Wales, and £210m for Northern Ireland.</a:t>
            </a:r>
          </a:p>
          <a:p>
            <a:pPr fontAlgn="base"/>
            <a:r>
              <a:rPr lang="en-US" dirty="0"/>
              <a:t>Treasury's Green Book rules to be reviewed to put regional prosperity at heart of spending decisions</a:t>
            </a:r>
          </a:p>
          <a:p>
            <a:pPr fontAlgn="base"/>
            <a:r>
              <a:rPr lang="en-US" dirty="0"/>
              <a:t>Treasury to open new offices in Wales and Scotland</a:t>
            </a:r>
          </a:p>
          <a:p>
            <a:pPr fontAlgn="base"/>
            <a:r>
              <a:rPr lang="en-US" dirty="0"/>
              <a:t>New civil service hub in the North of England, employing 750 staff</a:t>
            </a:r>
          </a:p>
        </p:txBody>
      </p:sp>
    </p:spTree>
    <p:extLst>
      <p:ext uri="{BB962C8B-B14F-4D97-AF65-F5344CB8AC3E}">
        <p14:creationId xmlns:p14="http://schemas.microsoft.com/office/powerpoint/2010/main" val="2626655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763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State of the economy</vt:lpstr>
      <vt:lpstr>Combatting Coronavirus</vt:lpstr>
      <vt:lpstr>Personal taxation, wages and pensions</vt:lpstr>
      <vt:lpstr>Alcohol, tobacco and fuel</vt:lpstr>
      <vt:lpstr>Business, digital and science</vt:lpstr>
      <vt:lpstr>Environment and energy</vt:lpstr>
      <vt:lpstr>Transport, infrastructure and housing</vt:lpstr>
      <vt:lpstr>Nations and Regions</vt:lpstr>
      <vt:lpstr>Public Sector spending 2020-21</vt:lpstr>
      <vt:lpstr>Public Sector Current Receipts (2020-2021)</vt:lpstr>
      <vt:lpstr>Public sector net debt from 2000-01 to 2024-25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Clark</dc:creator>
  <cp:lastModifiedBy>Jon Clark</cp:lastModifiedBy>
  <cp:revision>9</cp:revision>
  <dcterms:created xsi:type="dcterms:W3CDTF">2020-03-11T13:59:53Z</dcterms:created>
  <dcterms:modified xsi:type="dcterms:W3CDTF">2020-03-11T15:09:49Z</dcterms:modified>
</cp:coreProperties>
</file>