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9.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00" r:id="rId3"/>
    <p:sldId id="301" r:id="rId4"/>
    <p:sldId id="260" r:id="rId5"/>
    <p:sldId id="261" r:id="rId6"/>
    <p:sldId id="280" r:id="rId7"/>
    <p:sldId id="283" r:id="rId8"/>
    <p:sldId id="299" r:id="rId9"/>
    <p:sldId id="284" r:id="rId10"/>
    <p:sldId id="302" r:id="rId11"/>
    <p:sldId id="303" r:id="rId12"/>
    <p:sldId id="304" r:id="rId13"/>
    <p:sldId id="305" r:id="rId14"/>
    <p:sldId id="306" r:id="rId15"/>
    <p:sldId id="307" r:id="rId16"/>
    <p:sldId id="308" r:id="rId17"/>
    <p:sldId id="286" r:id="rId18"/>
    <p:sldId id="309" r:id="rId19"/>
    <p:sldId id="310" r:id="rId20"/>
    <p:sldId id="288" r:id="rId21"/>
    <p:sldId id="298" r:id="rId22"/>
    <p:sldId id="277" r:id="rId23"/>
    <p:sldId id="278"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607" autoAdjust="0"/>
  </p:normalViewPr>
  <p:slideViewPr>
    <p:cSldViewPr snapToGrid="0">
      <p:cViewPr varScale="1">
        <p:scale>
          <a:sx n="51" d="100"/>
          <a:sy n="51" d="100"/>
        </p:scale>
        <p:origin x="77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26C7E-E4E2-4D50-BC84-D33E258EAE18}"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GB"/>
        </a:p>
      </dgm:t>
    </dgm:pt>
    <dgm:pt modelId="{6ED13ECD-E1BB-434D-A7D8-CB2C2A43FEC8}">
      <dgm:prSet phldrT="[Text]"/>
      <dgm:spPr/>
      <dgm:t>
        <a:bodyPr/>
        <a:lstStyle/>
        <a:p>
          <a:r>
            <a:rPr lang="en-GB" dirty="0" smtClean="0"/>
            <a:t>Students </a:t>
          </a:r>
          <a:endParaRPr lang="en-GB" dirty="0"/>
        </a:p>
      </dgm:t>
    </dgm:pt>
    <dgm:pt modelId="{7A915D99-4E11-40A0-8D15-F75CC4E8EAB9}" type="parTrans" cxnId="{CA2EDB41-2613-411A-BAAD-5160E791E1D5}">
      <dgm:prSet/>
      <dgm:spPr/>
      <dgm:t>
        <a:bodyPr/>
        <a:lstStyle/>
        <a:p>
          <a:endParaRPr lang="en-GB"/>
        </a:p>
      </dgm:t>
    </dgm:pt>
    <dgm:pt modelId="{2D5F52CC-5562-42C6-932C-A269B66609E8}" type="sibTrans" cxnId="{CA2EDB41-2613-411A-BAAD-5160E791E1D5}">
      <dgm:prSet/>
      <dgm:spPr/>
      <dgm:t>
        <a:bodyPr/>
        <a:lstStyle/>
        <a:p>
          <a:endParaRPr lang="en-GB"/>
        </a:p>
      </dgm:t>
    </dgm:pt>
    <dgm:pt modelId="{7E828A35-D617-450B-9D28-065F28081D97}">
      <dgm:prSet phldrT="[Text]"/>
      <dgm:spPr/>
      <dgm:t>
        <a:bodyPr/>
        <a:lstStyle/>
        <a:p>
          <a:r>
            <a:rPr lang="en-GB" dirty="0" smtClean="0"/>
            <a:t>Unsure of the difference between micro and macro</a:t>
          </a:r>
          <a:endParaRPr lang="en-GB" dirty="0"/>
        </a:p>
      </dgm:t>
    </dgm:pt>
    <dgm:pt modelId="{D94F26AF-E7C7-4122-8B6A-959CA4C8F2E5}" type="parTrans" cxnId="{E0446866-3729-4090-BAED-744E00CE9F8F}">
      <dgm:prSet/>
      <dgm:spPr/>
      <dgm:t>
        <a:bodyPr/>
        <a:lstStyle/>
        <a:p>
          <a:endParaRPr lang="en-GB"/>
        </a:p>
      </dgm:t>
    </dgm:pt>
    <dgm:pt modelId="{B8A65325-2ADD-4357-812F-9A76E888032C}" type="sibTrans" cxnId="{E0446866-3729-4090-BAED-744E00CE9F8F}">
      <dgm:prSet/>
      <dgm:spPr/>
      <dgm:t>
        <a:bodyPr/>
        <a:lstStyle/>
        <a:p>
          <a:endParaRPr lang="en-GB"/>
        </a:p>
      </dgm:t>
    </dgm:pt>
    <dgm:pt modelId="{2552F831-0E0C-4B35-9B2E-F4F005C44A8B}">
      <dgm:prSet phldrT="[Text]"/>
      <dgm:spPr/>
      <dgm:t>
        <a:bodyPr/>
        <a:lstStyle/>
        <a:p>
          <a:r>
            <a:rPr lang="en-GB" dirty="0" smtClean="0"/>
            <a:t>Sheer volume to revise</a:t>
          </a:r>
          <a:endParaRPr lang="en-GB" dirty="0"/>
        </a:p>
      </dgm:t>
    </dgm:pt>
    <dgm:pt modelId="{024C86EF-75D1-4C92-A658-35532A6D2625}" type="parTrans" cxnId="{FA6EFC6C-3505-4D0D-9BFF-763637C690CD}">
      <dgm:prSet/>
      <dgm:spPr/>
      <dgm:t>
        <a:bodyPr/>
        <a:lstStyle/>
        <a:p>
          <a:endParaRPr lang="en-GB"/>
        </a:p>
      </dgm:t>
    </dgm:pt>
    <dgm:pt modelId="{096FCE2E-CFB5-4028-A369-57D4BD0DB5E6}" type="sibTrans" cxnId="{FA6EFC6C-3505-4D0D-9BFF-763637C690CD}">
      <dgm:prSet/>
      <dgm:spPr/>
      <dgm:t>
        <a:bodyPr/>
        <a:lstStyle/>
        <a:p>
          <a:endParaRPr lang="en-GB"/>
        </a:p>
      </dgm:t>
    </dgm:pt>
    <dgm:pt modelId="{8D6E568C-41A3-4766-B4FF-D80EB57AF665}">
      <dgm:prSet phldrT="[Text]"/>
      <dgm:spPr/>
      <dgm:t>
        <a:bodyPr/>
        <a:lstStyle/>
        <a:p>
          <a:r>
            <a:rPr lang="en-GB" dirty="0" smtClean="0"/>
            <a:t>Teachers </a:t>
          </a:r>
          <a:endParaRPr lang="en-GB" dirty="0"/>
        </a:p>
      </dgm:t>
    </dgm:pt>
    <dgm:pt modelId="{28F82574-686D-4B65-A2EF-B009943826E0}" type="parTrans" cxnId="{AD0A3523-9B8B-4A7E-BE28-B19841E3C3C2}">
      <dgm:prSet/>
      <dgm:spPr/>
      <dgm:t>
        <a:bodyPr/>
        <a:lstStyle/>
        <a:p>
          <a:endParaRPr lang="en-GB"/>
        </a:p>
      </dgm:t>
    </dgm:pt>
    <dgm:pt modelId="{587A251D-2E96-48D9-89BB-5821BC609410}" type="sibTrans" cxnId="{AD0A3523-9B8B-4A7E-BE28-B19841E3C3C2}">
      <dgm:prSet/>
      <dgm:spPr/>
      <dgm:t>
        <a:bodyPr/>
        <a:lstStyle/>
        <a:p>
          <a:endParaRPr lang="en-GB"/>
        </a:p>
      </dgm:t>
    </dgm:pt>
    <dgm:pt modelId="{FB6A7B05-42CC-4F54-B9B3-5D4C4707E5E6}">
      <dgm:prSet phldrT="[Text]"/>
      <dgm:spPr/>
      <dgm:t>
        <a:bodyPr/>
        <a:lstStyle/>
        <a:p>
          <a:r>
            <a:rPr lang="en-GB" dirty="0" smtClean="0"/>
            <a:t>Split teaching – who is responsible? </a:t>
          </a:r>
          <a:endParaRPr lang="en-GB" dirty="0"/>
        </a:p>
      </dgm:t>
    </dgm:pt>
    <dgm:pt modelId="{72251172-7EE7-4D7C-A287-1127389EB78F}" type="parTrans" cxnId="{0887AC7F-3395-49C4-A4D8-0F18B3240DCF}">
      <dgm:prSet/>
      <dgm:spPr/>
      <dgm:t>
        <a:bodyPr/>
        <a:lstStyle/>
        <a:p>
          <a:endParaRPr lang="en-GB"/>
        </a:p>
      </dgm:t>
    </dgm:pt>
    <dgm:pt modelId="{3FDC54E8-10F6-4E46-8769-EBB69544EC17}" type="sibTrans" cxnId="{0887AC7F-3395-49C4-A4D8-0F18B3240DCF}">
      <dgm:prSet/>
      <dgm:spPr/>
      <dgm:t>
        <a:bodyPr/>
        <a:lstStyle/>
        <a:p>
          <a:endParaRPr lang="en-GB"/>
        </a:p>
      </dgm:t>
    </dgm:pt>
    <dgm:pt modelId="{CA606B89-E2BE-4A9F-82AC-6F2D5F87E070}">
      <dgm:prSet phldrT="[Text]"/>
      <dgm:spPr/>
      <dgm:t>
        <a:bodyPr/>
        <a:lstStyle/>
        <a:p>
          <a:r>
            <a:rPr lang="en-GB" dirty="0" smtClean="0"/>
            <a:t>Uncertainty over exam technique and advice to give to students</a:t>
          </a:r>
          <a:endParaRPr lang="en-GB" dirty="0"/>
        </a:p>
      </dgm:t>
    </dgm:pt>
    <dgm:pt modelId="{40C1A125-C307-46A4-8F19-D703BC277F7E}" type="parTrans" cxnId="{33E7B712-217F-4C95-BC40-9AC593E1E389}">
      <dgm:prSet/>
      <dgm:spPr/>
      <dgm:t>
        <a:bodyPr/>
        <a:lstStyle/>
        <a:p>
          <a:endParaRPr lang="en-GB"/>
        </a:p>
      </dgm:t>
    </dgm:pt>
    <dgm:pt modelId="{6DC82DC6-F8F8-47B5-97E7-37960A3E12EE}" type="sibTrans" cxnId="{33E7B712-217F-4C95-BC40-9AC593E1E389}">
      <dgm:prSet/>
      <dgm:spPr/>
      <dgm:t>
        <a:bodyPr/>
        <a:lstStyle/>
        <a:p>
          <a:endParaRPr lang="en-GB"/>
        </a:p>
      </dgm:t>
    </dgm:pt>
    <dgm:pt modelId="{B8A2CA87-09F8-44B7-9705-AD320C38ECBE}">
      <dgm:prSet phldrT="[Text]"/>
      <dgm:spPr/>
      <dgm:t>
        <a:bodyPr/>
        <a:lstStyle/>
        <a:p>
          <a:r>
            <a:rPr lang="en-GB" dirty="0" smtClean="0"/>
            <a:t>Making ‘connections’</a:t>
          </a:r>
          <a:endParaRPr lang="en-GB" dirty="0"/>
        </a:p>
      </dgm:t>
    </dgm:pt>
    <dgm:pt modelId="{78F2831E-DE26-4737-BD8F-1FCE7075086B}" type="parTrans" cxnId="{03125AE5-82F7-4FB2-B349-25CB9CF7CA15}">
      <dgm:prSet/>
      <dgm:spPr/>
      <dgm:t>
        <a:bodyPr/>
        <a:lstStyle/>
        <a:p>
          <a:endParaRPr lang="en-GB"/>
        </a:p>
      </dgm:t>
    </dgm:pt>
    <dgm:pt modelId="{2388C04E-AA00-4259-BF03-C7DE3AC77E7D}" type="sibTrans" cxnId="{03125AE5-82F7-4FB2-B349-25CB9CF7CA15}">
      <dgm:prSet/>
      <dgm:spPr/>
      <dgm:t>
        <a:bodyPr/>
        <a:lstStyle/>
        <a:p>
          <a:endParaRPr lang="en-GB"/>
        </a:p>
      </dgm:t>
    </dgm:pt>
    <dgm:pt modelId="{65AB511D-7540-451B-ADAB-0787E7A521D5}">
      <dgm:prSet phldrT="[Text]"/>
      <dgm:spPr/>
      <dgm:t>
        <a:bodyPr/>
        <a:lstStyle/>
        <a:p>
          <a:r>
            <a:rPr lang="en-GB" dirty="0" smtClean="0"/>
            <a:t>“Fitting it all in!”</a:t>
          </a:r>
          <a:endParaRPr lang="en-GB" dirty="0"/>
        </a:p>
      </dgm:t>
    </dgm:pt>
    <dgm:pt modelId="{B0EA72A6-B2CB-4BF2-8608-E366011EC92E}" type="parTrans" cxnId="{39ABF957-2180-44F7-ABF6-8D51746203B0}">
      <dgm:prSet/>
      <dgm:spPr/>
      <dgm:t>
        <a:bodyPr/>
        <a:lstStyle/>
        <a:p>
          <a:endParaRPr lang="en-GB"/>
        </a:p>
      </dgm:t>
    </dgm:pt>
    <dgm:pt modelId="{A9FF2E57-B1A0-4735-AD11-561ADFF3EE11}" type="sibTrans" cxnId="{39ABF957-2180-44F7-ABF6-8D51746203B0}">
      <dgm:prSet/>
      <dgm:spPr/>
      <dgm:t>
        <a:bodyPr/>
        <a:lstStyle/>
        <a:p>
          <a:endParaRPr lang="en-GB"/>
        </a:p>
      </dgm:t>
    </dgm:pt>
    <dgm:pt modelId="{B04D6622-3D30-4B74-83E1-E1C2A9392F4E}" type="pres">
      <dgm:prSet presAssocID="{8C226C7E-E4E2-4D50-BC84-D33E258EAE18}" presName="Name0" presStyleCnt="0">
        <dgm:presLayoutVars>
          <dgm:dir/>
          <dgm:animLvl val="lvl"/>
          <dgm:resizeHandles/>
        </dgm:presLayoutVars>
      </dgm:prSet>
      <dgm:spPr/>
      <dgm:t>
        <a:bodyPr/>
        <a:lstStyle/>
        <a:p>
          <a:endParaRPr lang="en-GB"/>
        </a:p>
      </dgm:t>
    </dgm:pt>
    <dgm:pt modelId="{6B38DE30-EDF7-445D-B1A8-19649F3E4ED6}" type="pres">
      <dgm:prSet presAssocID="{6ED13ECD-E1BB-434D-A7D8-CB2C2A43FEC8}" presName="linNode" presStyleCnt="0"/>
      <dgm:spPr/>
    </dgm:pt>
    <dgm:pt modelId="{A30ACC67-1C01-4EC9-8803-EEAEF57B4CE8}" type="pres">
      <dgm:prSet presAssocID="{6ED13ECD-E1BB-434D-A7D8-CB2C2A43FEC8}" presName="parentShp" presStyleLbl="node1" presStyleIdx="0" presStyleCnt="2" custScaleX="46246">
        <dgm:presLayoutVars>
          <dgm:bulletEnabled val="1"/>
        </dgm:presLayoutVars>
      </dgm:prSet>
      <dgm:spPr/>
      <dgm:t>
        <a:bodyPr/>
        <a:lstStyle/>
        <a:p>
          <a:endParaRPr lang="en-GB"/>
        </a:p>
      </dgm:t>
    </dgm:pt>
    <dgm:pt modelId="{B466D2B5-7A33-4D90-BE8C-0F646105E7D1}" type="pres">
      <dgm:prSet presAssocID="{6ED13ECD-E1BB-434D-A7D8-CB2C2A43FEC8}" presName="childShp" presStyleLbl="bgAccFollowNode1" presStyleIdx="0" presStyleCnt="2" custScaleX="114815">
        <dgm:presLayoutVars>
          <dgm:bulletEnabled val="1"/>
        </dgm:presLayoutVars>
      </dgm:prSet>
      <dgm:spPr/>
      <dgm:t>
        <a:bodyPr/>
        <a:lstStyle/>
        <a:p>
          <a:endParaRPr lang="en-GB"/>
        </a:p>
      </dgm:t>
    </dgm:pt>
    <dgm:pt modelId="{006CEEC7-9B53-4225-A360-9493740DFC8F}" type="pres">
      <dgm:prSet presAssocID="{2D5F52CC-5562-42C6-932C-A269B66609E8}" presName="spacing" presStyleCnt="0"/>
      <dgm:spPr/>
    </dgm:pt>
    <dgm:pt modelId="{45ACC796-6788-4E95-88CE-E9DC583E691B}" type="pres">
      <dgm:prSet presAssocID="{8D6E568C-41A3-4766-B4FF-D80EB57AF665}" presName="linNode" presStyleCnt="0"/>
      <dgm:spPr/>
    </dgm:pt>
    <dgm:pt modelId="{596DE877-A45B-46AA-B318-8AA3357436C0}" type="pres">
      <dgm:prSet presAssocID="{8D6E568C-41A3-4766-B4FF-D80EB57AF665}" presName="parentShp" presStyleLbl="node1" presStyleIdx="1" presStyleCnt="2" custScaleX="46246">
        <dgm:presLayoutVars>
          <dgm:bulletEnabled val="1"/>
        </dgm:presLayoutVars>
      </dgm:prSet>
      <dgm:spPr/>
      <dgm:t>
        <a:bodyPr/>
        <a:lstStyle/>
        <a:p>
          <a:endParaRPr lang="en-GB"/>
        </a:p>
      </dgm:t>
    </dgm:pt>
    <dgm:pt modelId="{997BF072-645E-4151-9464-BBAAB44F892A}" type="pres">
      <dgm:prSet presAssocID="{8D6E568C-41A3-4766-B4FF-D80EB57AF665}" presName="childShp" presStyleLbl="bgAccFollowNode1" presStyleIdx="1" presStyleCnt="2" custScaleX="114415">
        <dgm:presLayoutVars>
          <dgm:bulletEnabled val="1"/>
        </dgm:presLayoutVars>
      </dgm:prSet>
      <dgm:spPr/>
      <dgm:t>
        <a:bodyPr/>
        <a:lstStyle/>
        <a:p>
          <a:endParaRPr lang="en-GB"/>
        </a:p>
      </dgm:t>
    </dgm:pt>
  </dgm:ptLst>
  <dgm:cxnLst>
    <dgm:cxn modelId="{3C69813C-F373-4F4F-B00C-A351FA63371B}" type="presOf" srcId="{FB6A7B05-42CC-4F54-B9B3-5D4C4707E5E6}" destId="{997BF072-645E-4151-9464-BBAAB44F892A}" srcOrd="0" destOrd="0" presId="urn:microsoft.com/office/officeart/2005/8/layout/vList6"/>
    <dgm:cxn modelId="{CA2EDB41-2613-411A-BAAD-5160E791E1D5}" srcId="{8C226C7E-E4E2-4D50-BC84-D33E258EAE18}" destId="{6ED13ECD-E1BB-434D-A7D8-CB2C2A43FEC8}" srcOrd="0" destOrd="0" parTransId="{7A915D99-4E11-40A0-8D15-F75CC4E8EAB9}" sibTransId="{2D5F52CC-5562-42C6-932C-A269B66609E8}"/>
    <dgm:cxn modelId="{0887AC7F-3395-49C4-A4D8-0F18B3240DCF}" srcId="{8D6E568C-41A3-4766-B4FF-D80EB57AF665}" destId="{FB6A7B05-42CC-4F54-B9B3-5D4C4707E5E6}" srcOrd="0" destOrd="0" parTransId="{72251172-7EE7-4D7C-A287-1127389EB78F}" sibTransId="{3FDC54E8-10F6-4E46-8769-EBB69544EC17}"/>
    <dgm:cxn modelId="{AD0A3523-9B8B-4A7E-BE28-B19841E3C3C2}" srcId="{8C226C7E-E4E2-4D50-BC84-D33E258EAE18}" destId="{8D6E568C-41A3-4766-B4FF-D80EB57AF665}" srcOrd="1" destOrd="0" parTransId="{28F82574-686D-4B65-A2EF-B009943826E0}" sibTransId="{587A251D-2E96-48D9-89BB-5821BC609410}"/>
    <dgm:cxn modelId="{E0446866-3729-4090-BAED-744E00CE9F8F}" srcId="{6ED13ECD-E1BB-434D-A7D8-CB2C2A43FEC8}" destId="{7E828A35-D617-450B-9D28-065F28081D97}" srcOrd="0" destOrd="0" parTransId="{D94F26AF-E7C7-4122-8B6A-959CA4C8F2E5}" sibTransId="{B8A65325-2ADD-4357-812F-9A76E888032C}"/>
    <dgm:cxn modelId="{72F16B00-D37C-4272-9956-E6FB3823FD86}" type="presOf" srcId="{2552F831-0E0C-4B35-9B2E-F4F005C44A8B}" destId="{B466D2B5-7A33-4D90-BE8C-0F646105E7D1}" srcOrd="0" destOrd="1" presId="urn:microsoft.com/office/officeart/2005/8/layout/vList6"/>
    <dgm:cxn modelId="{02F08138-7633-4C79-A9B8-B7F4A30F3E19}" type="presOf" srcId="{8D6E568C-41A3-4766-B4FF-D80EB57AF665}" destId="{596DE877-A45B-46AA-B318-8AA3357436C0}" srcOrd="0" destOrd="0" presId="urn:microsoft.com/office/officeart/2005/8/layout/vList6"/>
    <dgm:cxn modelId="{03125AE5-82F7-4FB2-B349-25CB9CF7CA15}" srcId="{6ED13ECD-E1BB-434D-A7D8-CB2C2A43FEC8}" destId="{B8A2CA87-09F8-44B7-9705-AD320C38ECBE}" srcOrd="2" destOrd="0" parTransId="{78F2831E-DE26-4737-BD8F-1FCE7075086B}" sibTransId="{2388C04E-AA00-4259-BF03-C7DE3AC77E7D}"/>
    <dgm:cxn modelId="{E0B5F7F5-BF8D-41F1-A056-A3F6A1C6792B}" type="presOf" srcId="{7E828A35-D617-450B-9D28-065F28081D97}" destId="{B466D2B5-7A33-4D90-BE8C-0F646105E7D1}" srcOrd="0" destOrd="0" presId="urn:microsoft.com/office/officeart/2005/8/layout/vList6"/>
    <dgm:cxn modelId="{0135E288-ABE8-43C4-B04A-9A68A6694996}" type="presOf" srcId="{6ED13ECD-E1BB-434D-A7D8-CB2C2A43FEC8}" destId="{A30ACC67-1C01-4EC9-8803-EEAEF57B4CE8}" srcOrd="0" destOrd="0" presId="urn:microsoft.com/office/officeart/2005/8/layout/vList6"/>
    <dgm:cxn modelId="{FA6EFC6C-3505-4D0D-9BFF-763637C690CD}" srcId="{6ED13ECD-E1BB-434D-A7D8-CB2C2A43FEC8}" destId="{2552F831-0E0C-4B35-9B2E-F4F005C44A8B}" srcOrd="1" destOrd="0" parTransId="{024C86EF-75D1-4C92-A658-35532A6D2625}" sibTransId="{096FCE2E-CFB5-4028-A369-57D4BD0DB5E6}"/>
    <dgm:cxn modelId="{B989C89A-51F1-43DD-8A0B-8067729F59DA}" type="presOf" srcId="{65AB511D-7540-451B-ADAB-0787E7A521D5}" destId="{997BF072-645E-4151-9464-BBAAB44F892A}" srcOrd="0" destOrd="2" presId="urn:microsoft.com/office/officeart/2005/8/layout/vList6"/>
    <dgm:cxn modelId="{8284C3C9-4324-4B9A-98D9-D96955CD5588}" type="presOf" srcId="{8C226C7E-E4E2-4D50-BC84-D33E258EAE18}" destId="{B04D6622-3D30-4B74-83E1-E1C2A9392F4E}" srcOrd="0" destOrd="0" presId="urn:microsoft.com/office/officeart/2005/8/layout/vList6"/>
    <dgm:cxn modelId="{39ABF957-2180-44F7-ABF6-8D51746203B0}" srcId="{8D6E568C-41A3-4766-B4FF-D80EB57AF665}" destId="{65AB511D-7540-451B-ADAB-0787E7A521D5}" srcOrd="2" destOrd="0" parTransId="{B0EA72A6-B2CB-4BF2-8608-E366011EC92E}" sibTransId="{A9FF2E57-B1A0-4735-AD11-561ADFF3EE11}"/>
    <dgm:cxn modelId="{E5D28025-9E4E-427F-865A-8B57390A36E1}" type="presOf" srcId="{B8A2CA87-09F8-44B7-9705-AD320C38ECBE}" destId="{B466D2B5-7A33-4D90-BE8C-0F646105E7D1}" srcOrd="0" destOrd="2" presId="urn:microsoft.com/office/officeart/2005/8/layout/vList6"/>
    <dgm:cxn modelId="{33E7B712-217F-4C95-BC40-9AC593E1E389}" srcId="{8D6E568C-41A3-4766-B4FF-D80EB57AF665}" destId="{CA606B89-E2BE-4A9F-82AC-6F2D5F87E070}" srcOrd="1" destOrd="0" parTransId="{40C1A125-C307-46A4-8F19-D703BC277F7E}" sibTransId="{6DC82DC6-F8F8-47B5-97E7-37960A3E12EE}"/>
    <dgm:cxn modelId="{ED6BC560-2177-4560-80D9-F05B4DB52417}" type="presOf" srcId="{CA606B89-E2BE-4A9F-82AC-6F2D5F87E070}" destId="{997BF072-645E-4151-9464-BBAAB44F892A}" srcOrd="0" destOrd="1" presId="urn:microsoft.com/office/officeart/2005/8/layout/vList6"/>
    <dgm:cxn modelId="{FD17905E-412B-4879-8696-D55DB7633007}" type="presParOf" srcId="{B04D6622-3D30-4B74-83E1-E1C2A9392F4E}" destId="{6B38DE30-EDF7-445D-B1A8-19649F3E4ED6}" srcOrd="0" destOrd="0" presId="urn:microsoft.com/office/officeart/2005/8/layout/vList6"/>
    <dgm:cxn modelId="{1590C6B3-2C73-4D22-B5E5-F47C0FFA5907}" type="presParOf" srcId="{6B38DE30-EDF7-445D-B1A8-19649F3E4ED6}" destId="{A30ACC67-1C01-4EC9-8803-EEAEF57B4CE8}" srcOrd="0" destOrd="0" presId="urn:microsoft.com/office/officeart/2005/8/layout/vList6"/>
    <dgm:cxn modelId="{68CB9128-0F5E-4F43-AF06-A1912E2D3506}" type="presParOf" srcId="{6B38DE30-EDF7-445D-B1A8-19649F3E4ED6}" destId="{B466D2B5-7A33-4D90-BE8C-0F646105E7D1}" srcOrd="1" destOrd="0" presId="urn:microsoft.com/office/officeart/2005/8/layout/vList6"/>
    <dgm:cxn modelId="{3851CF00-01CB-4763-AB84-760261046670}" type="presParOf" srcId="{B04D6622-3D30-4B74-83E1-E1C2A9392F4E}" destId="{006CEEC7-9B53-4225-A360-9493740DFC8F}" srcOrd="1" destOrd="0" presId="urn:microsoft.com/office/officeart/2005/8/layout/vList6"/>
    <dgm:cxn modelId="{FA5C0DC2-95E9-4C3C-B0B6-E96BBABEB4C0}" type="presParOf" srcId="{B04D6622-3D30-4B74-83E1-E1C2A9392F4E}" destId="{45ACC796-6788-4E95-88CE-E9DC583E691B}" srcOrd="2" destOrd="0" presId="urn:microsoft.com/office/officeart/2005/8/layout/vList6"/>
    <dgm:cxn modelId="{8B08B2E9-EA50-4698-9CF5-9BAA36B720EB}" type="presParOf" srcId="{45ACC796-6788-4E95-88CE-E9DC583E691B}" destId="{596DE877-A45B-46AA-B318-8AA3357436C0}" srcOrd="0" destOrd="0" presId="urn:microsoft.com/office/officeart/2005/8/layout/vList6"/>
    <dgm:cxn modelId="{A5670B72-4A09-4DBF-868A-C4685F59EFA6}" type="presParOf" srcId="{45ACC796-6788-4E95-88CE-E9DC583E691B}" destId="{997BF072-645E-4151-9464-BBAAB44F892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E1A6E-3F04-41CF-826B-97C49A11AB45}"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188DC31E-7CE5-444A-8833-AACBF445A05A}">
      <dgm:prSet phldrT="[Text]"/>
      <dgm:spPr/>
      <dgm:t>
        <a:bodyPr/>
        <a:lstStyle/>
        <a:p>
          <a:r>
            <a:rPr lang="en-GB" dirty="0" smtClean="0">
              <a:solidFill>
                <a:schemeClr val="tx1"/>
              </a:solidFill>
            </a:rPr>
            <a:t>Wait, what? There’s 3 papers?!</a:t>
          </a:r>
          <a:endParaRPr lang="en-GB" dirty="0">
            <a:solidFill>
              <a:schemeClr val="tx1"/>
            </a:solidFill>
          </a:endParaRPr>
        </a:p>
      </dgm:t>
    </dgm:pt>
    <dgm:pt modelId="{8F1C2C51-A078-4500-A0A6-A7367722DCB9}" type="parTrans" cxnId="{0A9E8D32-D90D-49E5-AB60-2390AB00DA35}">
      <dgm:prSet/>
      <dgm:spPr/>
      <dgm:t>
        <a:bodyPr/>
        <a:lstStyle/>
        <a:p>
          <a:endParaRPr lang="en-GB"/>
        </a:p>
      </dgm:t>
    </dgm:pt>
    <dgm:pt modelId="{ADED9957-E446-4165-9564-13717F6EFBDF}" type="sibTrans" cxnId="{0A9E8D32-D90D-49E5-AB60-2390AB00DA35}">
      <dgm:prSet/>
      <dgm:spPr/>
      <dgm:t>
        <a:bodyPr/>
        <a:lstStyle/>
        <a:p>
          <a:endParaRPr lang="en-GB"/>
        </a:p>
      </dgm:t>
    </dgm:pt>
    <dgm:pt modelId="{94F424D1-E93C-46E1-93E5-41A62CA884B2}">
      <dgm:prSet phldrT="[Text]"/>
      <dgm:spPr/>
      <dgm:t>
        <a:bodyPr/>
        <a:lstStyle/>
        <a:p>
          <a:r>
            <a:rPr lang="en-GB" dirty="0" smtClean="0">
              <a:solidFill>
                <a:schemeClr val="tx1"/>
              </a:solidFill>
            </a:rPr>
            <a:t>We’ve stuck to the micro/macro divide but aim to finish the teaching by Feb, then focus on drawing it together</a:t>
          </a:r>
          <a:endParaRPr lang="en-GB" dirty="0">
            <a:solidFill>
              <a:schemeClr val="tx1"/>
            </a:solidFill>
          </a:endParaRPr>
        </a:p>
      </dgm:t>
    </dgm:pt>
    <dgm:pt modelId="{DC66CA2F-9302-4C38-87B2-220DE53F5A7A}" type="parTrans" cxnId="{00007758-0216-4F36-B5D4-3239A2CA2326}">
      <dgm:prSet/>
      <dgm:spPr/>
      <dgm:t>
        <a:bodyPr/>
        <a:lstStyle/>
        <a:p>
          <a:endParaRPr lang="en-GB"/>
        </a:p>
      </dgm:t>
    </dgm:pt>
    <dgm:pt modelId="{A1D914F5-EFD6-4E80-96D6-143F93FA9494}" type="sibTrans" cxnId="{00007758-0216-4F36-B5D4-3239A2CA2326}">
      <dgm:prSet/>
      <dgm:spPr/>
      <dgm:t>
        <a:bodyPr/>
        <a:lstStyle/>
        <a:p>
          <a:endParaRPr lang="en-GB"/>
        </a:p>
      </dgm:t>
    </dgm:pt>
    <dgm:pt modelId="{9500B5C9-7129-400F-A03C-4CE95B1266A9}">
      <dgm:prSet phldrT="[Text]"/>
      <dgm:spPr/>
      <dgm:t>
        <a:bodyPr/>
        <a:lstStyle/>
        <a:p>
          <a:r>
            <a:rPr lang="en-GB" dirty="0" smtClean="0"/>
            <a:t>We’ve had to completely change our SOW on the fly to revisit AS material and make synoptic links</a:t>
          </a:r>
          <a:endParaRPr lang="en-GB" dirty="0"/>
        </a:p>
      </dgm:t>
    </dgm:pt>
    <dgm:pt modelId="{686D22A1-D622-4816-8877-9920C9014FAF}" type="parTrans" cxnId="{383531CC-5687-4D31-9AB8-3D253BF78DCF}">
      <dgm:prSet/>
      <dgm:spPr/>
      <dgm:t>
        <a:bodyPr/>
        <a:lstStyle/>
        <a:p>
          <a:endParaRPr lang="en-GB"/>
        </a:p>
      </dgm:t>
    </dgm:pt>
    <dgm:pt modelId="{184C5B84-9DFB-415C-B9E8-DD3B23FE63E7}" type="sibTrans" cxnId="{383531CC-5687-4D31-9AB8-3D253BF78DCF}">
      <dgm:prSet/>
      <dgm:spPr/>
      <dgm:t>
        <a:bodyPr/>
        <a:lstStyle/>
        <a:p>
          <a:endParaRPr lang="en-GB"/>
        </a:p>
      </dgm:t>
    </dgm:pt>
    <dgm:pt modelId="{5288BA78-A925-49EF-ADD1-3761BA1FB662}">
      <dgm:prSet phldrT="[Text]"/>
      <dgm:spPr/>
      <dgm:t>
        <a:bodyPr/>
        <a:lstStyle/>
        <a:p>
          <a:r>
            <a:rPr lang="en-GB" dirty="0" smtClean="0">
              <a:solidFill>
                <a:schemeClr val="tx1"/>
              </a:solidFill>
            </a:rPr>
            <a:t>We rejigged the teaching so one teacher takes all classes for a given Year 13 class – no micro/macro split</a:t>
          </a:r>
          <a:endParaRPr lang="en-GB" dirty="0">
            <a:solidFill>
              <a:schemeClr val="tx1"/>
            </a:solidFill>
          </a:endParaRPr>
        </a:p>
      </dgm:t>
    </dgm:pt>
    <dgm:pt modelId="{8DB1556E-BB18-446A-B66B-D2D2A926D402}" type="parTrans" cxnId="{3210A4A9-868A-4C1F-B49D-35A3D042E1EC}">
      <dgm:prSet/>
      <dgm:spPr/>
      <dgm:t>
        <a:bodyPr/>
        <a:lstStyle/>
        <a:p>
          <a:endParaRPr lang="en-GB"/>
        </a:p>
      </dgm:t>
    </dgm:pt>
    <dgm:pt modelId="{F6A2E024-AFE2-4E3B-A311-15A84E87B99D}" type="sibTrans" cxnId="{3210A4A9-868A-4C1F-B49D-35A3D042E1EC}">
      <dgm:prSet/>
      <dgm:spPr/>
      <dgm:t>
        <a:bodyPr/>
        <a:lstStyle/>
        <a:p>
          <a:endParaRPr lang="en-GB"/>
        </a:p>
      </dgm:t>
    </dgm:pt>
    <dgm:pt modelId="{8945DB29-9CA2-4B6F-B05A-47345844CB7E}">
      <dgm:prSet phldrT="[Text]"/>
      <dgm:spPr/>
      <dgm:t>
        <a:bodyPr/>
        <a:lstStyle/>
        <a:p>
          <a:r>
            <a:rPr lang="en-GB" dirty="0" smtClean="0">
              <a:solidFill>
                <a:schemeClr val="tx1"/>
              </a:solidFill>
            </a:rPr>
            <a:t>It’s much easier to be synoptic if we’re not entering students for the AS exams</a:t>
          </a:r>
          <a:endParaRPr lang="en-GB" dirty="0">
            <a:solidFill>
              <a:schemeClr val="tx1"/>
            </a:solidFill>
          </a:endParaRPr>
        </a:p>
      </dgm:t>
    </dgm:pt>
    <dgm:pt modelId="{D730D33D-6D1A-4B40-A1E6-EA4FE056FC1B}" type="parTrans" cxnId="{E23C26B7-B95C-4296-864D-CF3E253A35E3}">
      <dgm:prSet/>
      <dgm:spPr/>
      <dgm:t>
        <a:bodyPr/>
        <a:lstStyle/>
        <a:p>
          <a:endParaRPr lang="en-GB"/>
        </a:p>
      </dgm:t>
    </dgm:pt>
    <dgm:pt modelId="{34A2385B-51D0-4601-8974-3DF84CBC7405}" type="sibTrans" cxnId="{E23C26B7-B95C-4296-864D-CF3E253A35E3}">
      <dgm:prSet/>
      <dgm:spPr/>
      <dgm:t>
        <a:bodyPr/>
        <a:lstStyle/>
        <a:p>
          <a:endParaRPr lang="en-GB"/>
        </a:p>
      </dgm:t>
    </dgm:pt>
    <dgm:pt modelId="{1BED9857-1C85-4134-A32A-1C4008B9CACC}">
      <dgm:prSet phldrT="[Text]"/>
      <dgm:spPr/>
      <dgm:t>
        <a:bodyPr/>
        <a:lstStyle/>
        <a:p>
          <a:r>
            <a:rPr lang="en-GB" dirty="0" smtClean="0"/>
            <a:t>We really hope that the markers are actually up to the task of examining both micro and macro</a:t>
          </a:r>
          <a:endParaRPr lang="en-GB" dirty="0"/>
        </a:p>
      </dgm:t>
    </dgm:pt>
    <dgm:pt modelId="{116CAA14-82B8-4C6D-ADCB-E6AC5F0C9914}" type="parTrans" cxnId="{3B82A658-1DEA-4395-B5DD-AC04E2646858}">
      <dgm:prSet/>
      <dgm:spPr/>
      <dgm:t>
        <a:bodyPr/>
        <a:lstStyle/>
        <a:p>
          <a:endParaRPr lang="en-GB"/>
        </a:p>
      </dgm:t>
    </dgm:pt>
    <dgm:pt modelId="{099F7B97-EBC2-447B-A270-899D13AD2EE7}" type="sibTrans" cxnId="{3B82A658-1DEA-4395-B5DD-AC04E2646858}">
      <dgm:prSet/>
      <dgm:spPr/>
      <dgm:t>
        <a:bodyPr/>
        <a:lstStyle/>
        <a:p>
          <a:endParaRPr lang="en-GB"/>
        </a:p>
      </dgm:t>
    </dgm:pt>
    <dgm:pt modelId="{26AD687D-5716-44E6-A8B0-5099946FA29F}" type="pres">
      <dgm:prSet presAssocID="{5FEE1A6E-3F04-41CF-826B-97C49A11AB45}" presName="diagram" presStyleCnt="0">
        <dgm:presLayoutVars>
          <dgm:dir/>
          <dgm:resizeHandles val="exact"/>
        </dgm:presLayoutVars>
      </dgm:prSet>
      <dgm:spPr/>
      <dgm:t>
        <a:bodyPr/>
        <a:lstStyle/>
        <a:p>
          <a:endParaRPr lang="en-GB"/>
        </a:p>
      </dgm:t>
    </dgm:pt>
    <dgm:pt modelId="{5325E641-EF96-4EC9-ACA9-886ADEC0D3B7}" type="pres">
      <dgm:prSet presAssocID="{188DC31E-7CE5-444A-8833-AACBF445A05A}" presName="node" presStyleLbl="node1" presStyleIdx="0" presStyleCnt="6">
        <dgm:presLayoutVars>
          <dgm:bulletEnabled val="1"/>
        </dgm:presLayoutVars>
      </dgm:prSet>
      <dgm:spPr/>
      <dgm:t>
        <a:bodyPr/>
        <a:lstStyle/>
        <a:p>
          <a:endParaRPr lang="en-GB"/>
        </a:p>
      </dgm:t>
    </dgm:pt>
    <dgm:pt modelId="{54489733-44AF-421D-8584-995EB08D6FE7}" type="pres">
      <dgm:prSet presAssocID="{ADED9957-E446-4165-9564-13717F6EFBDF}" presName="sibTrans" presStyleCnt="0"/>
      <dgm:spPr/>
    </dgm:pt>
    <dgm:pt modelId="{D1C2A9F6-5B92-4F81-BC85-3B7A6CF8586A}" type="pres">
      <dgm:prSet presAssocID="{94F424D1-E93C-46E1-93E5-41A62CA884B2}" presName="node" presStyleLbl="node1" presStyleIdx="1" presStyleCnt="6">
        <dgm:presLayoutVars>
          <dgm:bulletEnabled val="1"/>
        </dgm:presLayoutVars>
      </dgm:prSet>
      <dgm:spPr/>
      <dgm:t>
        <a:bodyPr/>
        <a:lstStyle/>
        <a:p>
          <a:endParaRPr lang="en-GB"/>
        </a:p>
      </dgm:t>
    </dgm:pt>
    <dgm:pt modelId="{DD982F9D-765E-4C05-9DC1-693FBBAB3A64}" type="pres">
      <dgm:prSet presAssocID="{A1D914F5-EFD6-4E80-96D6-143F93FA9494}" presName="sibTrans" presStyleCnt="0"/>
      <dgm:spPr/>
    </dgm:pt>
    <dgm:pt modelId="{F35654B3-8728-45F9-BF6F-261D4EF813DD}" type="pres">
      <dgm:prSet presAssocID="{9500B5C9-7129-400F-A03C-4CE95B1266A9}" presName="node" presStyleLbl="node1" presStyleIdx="2" presStyleCnt="6">
        <dgm:presLayoutVars>
          <dgm:bulletEnabled val="1"/>
        </dgm:presLayoutVars>
      </dgm:prSet>
      <dgm:spPr/>
      <dgm:t>
        <a:bodyPr/>
        <a:lstStyle/>
        <a:p>
          <a:endParaRPr lang="en-GB"/>
        </a:p>
      </dgm:t>
    </dgm:pt>
    <dgm:pt modelId="{2F7DC592-6B1F-47D2-9841-D9BD2E17E040}" type="pres">
      <dgm:prSet presAssocID="{184C5B84-9DFB-415C-B9E8-DD3B23FE63E7}" presName="sibTrans" presStyleCnt="0"/>
      <dgm:spPr/>
    </dgm:pt>
    <dgm:pt modelId="{34530D9C-B4A3-4EE6-9047-2FD8337CC9A6}" type="pres">
      <dgm:prSet presAssocID="{5288BA78-A925-49EF-ADD1-3761BA1FB662}" presName="node" presStyleLbl="node1" presStyleIdx="3" presStyleCnt="6">
        <dgm:presLayoutVars>
          <dgm:bulletEnabled val="1"/>
        </dgm:presLayoutVars>
      </dgm:prSet>
      <dgm:spPr/>
      <dgm:t>
        <a:bodyPr/>
        <a:lstStyle/>
        <a:p>
          <a:endParaRPr lang="en-GB"/>
        </a:p>
      </dgm:t>
    </dgm:pt>
    <dgm:pt modelId="{CBCBDDD9-B635-4BA8-9467-167F5B5BD4D1}" type="pres">
      <dgm:prSet presAssocID="{F6A2E024-AFE2-4E3B-A311-15A84E87B99D}" presName="sibTrans" presStyleCnt="0"/>
      <dgm:spPr/>
    </dgm:pt>
    <dgm:pt modelId="{33C93C6B-1AD0-4A14-BA61-FBE5F78556EF}" type="pres">
      <dgm:prSet presAssocID="{8945DB29-9CA2-4B6F-B05A-47345844CB7E}" presName="node" presStyleLbl="node1" presStyleIdx="4" presStyleCnt="6">
        <dgm:presLayoutVars>
          <dgm:bulletEnabled val="1"/>
        </dgm:presLayoutVars>
      </dgm:prSet>
      <dgm:spPr/>
      <dgm:t>
        <a:bodyPr/>
        <a:lstStyle/>
        <a:p>
          <a:endParaRPr lang="en-GB"/>
        </a:p>
      </dgm:t>
    </dgm:pt>
    <dgm:pt modelId="{7EA5903D-AFD0-49D9-BE22-40E6DAC1675B}" type="pres">
      <dgm:prSet presAssocID="{34A2385B-51D0-4601-8974-3DF84CBC7405}" presName="sibTrans" presStyleCnt="0"/>
      <dgm:spPr/>
    </dgm:pt>
    <dgm:pt modelId="{0B8DDCF3-D39E-4008-A9AA-91C67FBFE0C2}" type="pres">
      <dgm:prSet presAssocID="{1BED9857-1C85-4134-A32A-1C4008B9CACC}" presName="node" presStyleLbl="node1" presStyleIdx="5" presStyleCnt="6">
        <dgm:presLayoutVars>
          <dgm:bulletEnabled val="1"/>
        </dgm:presLayoutVars>
      </dgm:prSet>
      <dgm:spPr/>
      <dgm:t>
        <a:bodyPr/>
        <a:lstStyle/>
        <a:p>
          <a:endParaRPr lang="en-GB"/>
        </a:p>
      </dgm:t>
    </dgm:pt>
  </dgm:ptLst>
  <dgm:cxnLst>
    <dgm:cxn modelId="{53995863-E3BC-49EE-950F-EFE8BE439978}" type="presOf" srcId="{8945DB29-9CA2-4B6F-B05A-47345844CB7E}" destId="{33C93C6B-1AD0-4A14-BA61-FBE5F78556EF}" srcOrd="0" destOrd="0" presId="urn:microsoft.com/office/officeart/2005/8/layout/default"/>
    <dgm:cxn modelId="{E23C26B7-B95C-4296-864D-CF3E253A35E3}" srcId="{5FEE1A6E-3F04-41CF-826B-97C49A11AB45}" destId="{8945DB29-9CA2-4B6F-B05A-47345844CB7E}" srcOrd="4" destOrd="0" parTransId="{D730D33D-6D1A-4B40-A1E6-EA4FE056FC1B}" sibTransId="{34A2385B-51D0-4601-8974-3DF84CBC7405}"/>
    <dgm:cxn modelId="{635A86E5-CE0B-42E6-887A-F80904701ABE}" type="presOf" srcId="{9500B5C9-7129-400F-A03C-4CE95B1266A9}" destId="{F35654B3-8728-45F9-BF6F-261D4EF813DD}" srcOrd="0" destOrd="0" presId="urn:microsoft.com/office/officeart/2005/8/layout/default"/>
    <dgm:cxn modelId="{C2C3F9F6-999F-4CD0-B881-F5AFFF971DCF}" type="presOf" srcId="{94F424D1-E93C-46E1-93E5-41A62CA884B2}" destId="{D1C2A9F6-5B92-4F81-BC85-3B7A6CF8586A}" srcOrd="0" destOrd="0" presId="urn:microsoft.com/office/officeart/2005/8/layout/default"/>
    <dgm:cxn modelId="{3B82A658-1DEA-4395-B5DD-AC04E2646858}" srcId="{5FEE1A6E-3F04-41CF-826B-97C49A11AB45}" destId="{1BED9857-1C85-4134-A32A-1C4008B9CACC}" srcOrd="5" destOrd="0" parTransId="{116CAA14-82B8-4C6D-ADCB-E6AC5F0C9914}" sibTransId="{099F7B97-EBC2-447B-A270-899D13AD2EE7}"/>
    <dgm:cxn modelId="{0A9E8D32-D90D-49E5-AB60-2390AB00DA35}" srcId="{5FEE1A6E-3F04-41CF-826B-97C49A11AB45}" destId="{188DC31E-7CE5-444A-8833-AACBF445A05A}" srcOrd="0" destOrd="0" parTransId="{8F1C2C51-A078-4500-A0A6-A7367722DCB9}" sibTransId="{ADED9957-E446-4165-9564-13717F6EFBDF}"/>
    <dgm:cxn modelId="{3210A4A9-868A-4C1F-B49D-35A3D042E1EC}" srcId="{5FEE1A6E-3F04-41CF-826B-97C49A11AB45}" destId="{5288BA78-A925-49EF-ADD1-3761BA1FB662}" srcOrd="3" destOrd="0" parTransId="{8DB1556E-BB18-446A-B66B-D2D2A926D402}" sibTransId="{F6A2E024-AFE2-4E3B-A311-15A84E87B99D}"/>
    <dgm:cxn modelId="{00007758-0216-4F36-B5D4-3239A2CA2326}" srcId="{5FEE1A6E-3F04-41CF-826B-97C49A11AB45}" destId="{94F424D1-E93C-46E1-93E5-41A62CA884B2}" srcOrd="1" destOrd="0" parTransId="{DC66CA2F-9302-4C38-87B2-220DE53F5A7A}" sibTransId="{A1D914F5-EFD6-4E80-96D6-143F93FA9494}"/>
    <dgm:cxn modelId="{B86DDF2D-D12C-4056-9CCA-56141E724552}" type="presOf" srcId="{1BED9857-1C85-4134-A32A-1C4008B9CACC}" destId="{0B8DDCF3-D39E-4008-A9AA-91C67FBFE0C2}" srcOrd="0" destOrd="0" presId="urn:microsoft.com/office/officeart/2005/8/layout/default"/>
    <dgm:cxn modelId="{ED2BDDD8-0467-470D-BE17-F9DF6005BC1E}" type="presOf" srcId="{5288BA78-A925-49EF-ADD1-3761BA1FB662}" destId="{34530D9C-B4A3-4EE6-9047-2FD8337CC9A6}" srcOrd="0" destOrd="0" presId="urn:microsoft.com/office/officeart/2005/8/layout/default"/>
    <dgm:cxn modelId="{161223FC-95DC-41EE-8185-F41DBA88770E}" type="presOf" srcId="{188DC31E-7CE5-444A-8833-AACBF445A05A}" destId="{5325E641-EF96-4EC9-ACA9-886ADEC0D3B7}" srcOrd="0" destOrd="0" presId="urn:microsoft.com/office/officeart/2005/8/layout/default"/>
    <dgm:cxn modelId="{4563B4FD-B16B-4D8B-9C9C-2B3ECB95DDC4}" type="presOf" srcId="{5FEE1A6E-3F04-41CF-826B-97C49A11AB45}" destId="{26AD687D-5716-44E6-A8B0-5099946FA29F}" srcOrd="0" destOrd="0" presId="urn:microsoft.com/office/officeart/2005/8/layout/default"/>
    <dgm:cxn modelId="{383531CC-5687-4D31-9AB8-3D253BF78DCF}" srcId="{5FEE1A6E-3F04-41CF-826B-97C49A11AB45}" destId="{9500B5C9-7129-400F-A03C-4CE95B1266A9}" srcOrd="2" destOrd="0" parTransId="{686D22A1-D622-4816-8877-9920C9014FAF}" sibTransId="{184C5B84-9DFB-415C-B9E8-DD3B23FE63E7}"/>
    <dgm:cxn modelId="{4EB41D1A-47AF-4778-8D14-3EBFC56309CD}" type="presParOf" srcId="{26AD687D-5716-44E6-A8B0-5099946FA29F}" destId="{5325E641-EF96-4EC9-ACA9-886ADEC0D3B7}" srcOrd="0" destOrd="0" presId="urn:microsoft.com/office/officeart/2005/8/layout/default"/>
    <dgm:cxn modelId="{16A1505B-6DFE-4A65-B688-C6EFB39ADEE3}" type="presParOf" srcId="{26AD687D-5716-44E6-A8B0-5099946FA29F}" destId="{54489733-44AF-421D-8584-995EB08D6FE7}" srcOrd="1" destOrd="0" presId="urn:microsoft.com/office/officeart/2005/8/layout/default"/>
    <dgm:cxn modelId="{3B0C7E3D-4ABF-4A79-B6A5-A5C87E55BBCD}" type="presParOf" srcId="{26AD687D-5716-44E6-A8B0-5099946FA29F}" destId="{D1C2A9F6-5B92-4F81-BC85-3B7A6CF8586A}" srcOrd="2" destOrd="0" presId="urn:microsoft.com/office/officeart/2005/8/layout/default"/>
    <dgm:cxn modelId="{42CCEB36-275E-4724-B035-79DB6D4FE4DC}" type="presParOf" srcId="{26AD687D-5716-44E6-A8B0-5099946FA29F}" destId="{DD982F9D-765E-4C05-9DC1-693FBBAB3A64}" srcOrd="3" destOrd="0" presId="urn:microsoft.com/office/officeart/2005/8/layout/default"/>
    <dgm:cxn modelId="{83755000-3B41-42CA-88E5-76A16E6FC4D8}" type="presParOf" srcId="{26AD687D-5716-44E6-A8B0-5099946FA29F}" destId="{F35654B3-8728-45F9-BF6F-261D4EF813DD}" srcOrd="4" destOrd="0" presId="urn:microsoft.com/office/officeart/2005/8/layout/default"/>
    <dgm:cxn modelId="{04D4DF64-3324-4E7D-A775-707B9C8D03DF}" type="presParOf" srcId="{26AD687D-5716-44E6-A8B0-5099946FA29F}" destId="{2F7DC592-6B1F-47D2-9841-D9BD2E17E040}" srcOrd="5" destOrd="0" presId="urn:microsoft.com/office/officeart/2005/8/layout/default"/>
    <dgm:cxn modelId="{1092E8B9-E747-4180-BF74-009B09BA64B6}" type="presParOf" srcId="{26AD687D-5716-44E6-A8B0-5099946FA29F}" destId="{34530D9C-B4A3-4EE6-9047-2FD8337CC9A6}" srcOrd="6" destOrd="0" presId="urn:microsoft.com/office/officeart/2005/8/layout/default"/>
    <dgm:cxn modelId="{86DA3A1B-40EA-4588-8BEE-46210255E74C}" type="presParOf" srcId="{26AD687D-5716-44E6-A8B0-5099946FA29F}" destId="{CBCBDDD9-B635-4BA8-9467-167F5B5BD4D1}" srcOrd="7" destOrd="0" presId="urn:microsoft.com/office/officeart/2005/8/layout/default"/>
    <dgm:cxn modelId="{C6687ED3-7621-4255-ADC8-7A719FEA8FD6}" type="presParOf" srcId="{26AD687D-5716-44E6-A8B0-5099946FA29F}" destId="{33C93C6B-1AD0-4A14-BA61-FBE5F78556EF}" srcOrd="8" destOrd="0" presId="urn:microsoft.com/office/officeart/2005/8/layout/default"/>
    <dgm:cxn modelId="{C70E92DC-B780-4F55-9ADD-C03DA6A395B1}" type="presParOf" srcId="{26AD687D-5716-44E6-A8B0-5099946FA29F}" destId="{7EA5903D-AFD0-49D9-BE22-40E6DAC1675B}" srcOrd="9" destOrd="0" presId="urn:microsoft.com/office/officeart/2005/8/layout/default"/>
    <dgm:cxn modelId="{D63C34D9-F890-4BF4-B537-991BFC8A8832}" type="presParOf" srcId="{26AD687D-5716-44E6-A8B0-5099946FA29F}" destId="{0B8DDCF3-D39E-4008-A9AA-91C67FBFE0C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2ABFA-DBFC-4C1A-93AD-D5915FD660D0}"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9CB17946-60FA-4757-92E9-47C6D5910440}">
      <dgm:prSet phldrT="[Text]"/>
      <dgm:spPr/>
      <dgm:t>
        <a:bodyPr/>
        <a:lstStyle/>
        <a:p>
          <a:r>
            <a:rPr lang="en-GB" dirty="0" smtClean="0"/>
            <a:t>A rise in oil prices</a:t>
          </a:r>
          <a:endParaRPr lang="en-GB" dirty="0"/>
        </a:p>
      </dgm:t>
    </dgm:pt>
    <dgm:pt modelId="{C52964AA-9135-4FA0-91E6-C1828201CE64}" type="parTrans" cxnId="{E935A53C-38A1-4AB7-883C-222E5A035C19}">
      <dgm:prSet/>
      <dgm:spPr/>
      <dgm:t>
        <a:bodyPr/>
        <a:lstStyle/>
        <a:p>
          <a:endParaRPr lang="en-GB"/>
        </a:p>
      </dgm:t>
    </dgm:pt>
    <dgm:pt modelId="{2315FF39-6B55-4499-BE7C-D2235981CB0D}" type="sibTrans" cxnId="{E935A53C-38A1-4AB7-883C-222E5A035C19}">
      <dgm:prSet/>
      <dgm:spPr/>
      <dgm:t>
        <a:bodyPr/>
        <a:lstStyle/>
        <a:p>
          <a:endParaRPr lang="en-GB"/>
        </a:p>
      </dgm:t>
    </dgm:pt>
    <dgm:pt modelId="{9EC45857-EBF1-4641-B5E9-F2FB0A5DB150}">
      <dgm:prSet phldrT="[Text]"/>
      <dgm:spPr/>
      <dgm:t>
        <a:bodyPr/>
        <a:lstStyle/>
        <a:p>
          <a:r>
            <a:rPr lang="en-GB" dirty="0" smtClean="0"/>
            <a:t>A fall in the value of the £</a:t>
          </a:r>
          <a:endParaRPr lang="en-GB" dirty="0"/>
        </a:p>
      </dgm:t>
    </dgm:pt>
    <dgm:pt modelId="{18F2449D-4FC2-488C-BFBC-408C50736D1B}" type="parTrans" cxnId="{061916D5-AA57-40CD-811B-93A227DA31CA}">
      <dgm:prSet/>
      <dgm:spPr/>
      <dgm:t>
        <a:bodyPr/>
        <a:lstStyle/>
        <a:p>
          <a:endParaRPr lang="en-GB"/>
        </a:p>
      </dgm:t>
    </dgm:pt>
    <dgm:pt modelId="{F901A0C8-C9D0-474B-8B69-7975B7F2B359}" type="sibTrans" cxnId="{061916D5-AA57-40CD-811B-93A227DA31CA}">
      <dgm:prSet/>
      <dgm:spPr/>
      <dgm:t>
        <a:bodyPr/>
        <a:lstStyle/>
        <a:p>
          <a:endParaRPr lang="en-GB"/>
        </a:p>
      </dgm:t>
    </dgm:pt>
    <dgm:pt modelId="{3A5F79BA-B52D-4E27-BC29-379AAA9BF29D}">
      <dgm:prSet phldrT="[Text]"/>
      <dgm:spPr/>
      <dgm:t>
        <a:bodyPr/>
        <a:lstStyle/>
        <a:p>
          <a:r>
            <a:rPr lang="en-GB" dirty="0" smtClean="0"/>
            <a:t>Increasing number / strength of trade blocs</a:t>
          </a:r>
          <a:endParaRPr lang="en-GB" dirty="0"/>
        </a:p>
      </dgm:t>
    </dgm:pt>
    <dgm:pt modelId="{C07C97DA-4412-4A6B-8BA1-A1A22EE50864}" type="parTrans" cxnId="{18E4EA75-B989-4602-8440-6DE0C56D3C20}">
      <dgm:prSet/>
      <dgm:spPr/>
      <dgm:t>
        <a:bodyPr/>
        <a:lstStyle/>
        <a:p>
          <a:endParaRPr lang="en-GB"/>
        </a:p>
      </dgm:t>
    </dgm:pt>
    <dgm:pt modelId="{E950837F-DE99-432A-9A14-DFB003B4BF5E}" type="sibTrans" cxnId="{18E4EA75-B989-4602-8440-6DE0C56D3C20}">
      <dgm:prSet/>
      <dgm:spPr/>
      <dgm:t>
        <a:bodyPr/>
        <a:lstStyle/>
        <a:p>
          <a:endParaRPr lang="en-GB"/>
        </a:p>
      </dgm:t>
    </dgm:pt>
    <dgm:pt modelId="{9E8C133E-DF44-4C89-AEF2-8F729084B184}">
      <dgm:prSet phldrT="[Text]"/>
      <dgm:spPr/>
      <dgm:t>
        <a:bodyPr/>
        <a:lstStyle/>
        <a:p>
          <a:r>
            <a:rPr lang="en-GB" dirty="0" smtClean="0"/>
            <a:t>Improved global transport infrastructure</a:t>
          </a:r>
          <a:endParaRPr lang="en-GB" dirty="0"/>
        </a:p>
      </dgm:t>
    </dgm:pt>
    <dgm:pt modelId="{A5C811B7-E0FF-40CE-9F8A-54DB99B6C0DA}" type="parTrans" cxnId="{93C3C30A-FA2E-49DD-9ACD-7139DD2BCE9F}">
      <dgm:prSet/>
      <dgm:spPr/>
      <dgm:t>
        <a:bodyPr/>
        <a:lstStyle/>
        <a:p>
          <a:endParaRPr lang="en-GB"/>
        </a:p>
      </dgm:t>
    </dgm:pt>
    <dgm:pt modelId="{D2301E2C-EA4B-4A62-A58D-6BBCB2AFE5E9}" type="sibTrans" cxnId="{93C3C30A-FA2E-49DD-9ACD-7139DD2BCE9F}">
      <dgm:prSet/>
      <dgm:spPr/>
      <dgm:t>
        <a:bodyPr/>
        <a:lstStyle/>
        <a:p>
          <a:endParaRPr lang="en-GB"/>
        </a:p>
      </dgm:t>
    </dgm:pt>
    <dgm:pt modelId="{B9FF6DB1-E886-42CB-B5E5-1382C9DB54FD}">
      <dgm:prSet phldrT="[Text]"/>
      <dgm:spPr/>
      <dgm:t>
        <a:bodyPr/>
        <a:lstStyle/>
        <a:p>
          <a:r>
            <a:rPr lang="en-GB" dirty="0" smtClean="0"/>
            <a:t>Rising development levels in sub-Saharan Africa</a:t>
          </a:r>
          <a:endParaRPr lang="en-GB" dirty="0"/>
        </a:p>
      </dgm:t>
    </dgm:pt>
    <dgm:pt modelId="{ED48A78D-CF53-45B0-9016-C9DF43CBA526}" type="parTrans" cxnId="{5AF0FAF4-1C33-4242-AE10-9DC6A13F4F2B}">
      <dgm:prSet/>
      <dgm:spPr/>
      <dgm:t>
        <a:bodyPr/>
        <a:lstStyle/>
        <a:p>
          <a:endParaRPr lang="en-GB"/>
        </a:p>
      </dgm:t>
    </dgm:pt>
    <dgm:pt modelId="{57AAAC14-0B0F-460B-A68D-DDEA39FC3EC2}" type="sibTrans" cxnId="{5AF0FAF4-1C33-4242-AE10-9DC6A13F4F2B}">
      <dgm:prSet/>
      <dgm:spPr/>
      <dgm:t>
        <a:bodyPr/>
        <a:lstStyle/>
        <a:p>
          <a:endParaRPr lang="en-GB"/>
        </a:p>
      </dgm:t>
    </dgm:pt>
    <dgm:pt modelId="{B4C8C910-0FDD-4D84-948C-620C3EB8E7BE}">
      <dgm:prSet phldrT="[Text]"/>
      <dgm:spPr/>
      <dgm:t>
        <a:bodyPr/>
        <a:lstStyle/>
        <a:p>
          <a:r>
            <a:rPr lang="en-GB" dirty="0" smtClean="0"/>
            <a:t>Increased environmental legislation </a:t>
          </a:r>
          <a:endParaRPr lang="en-GB" dirty="0"/>
        </a:p>
      </dgm:t>
    </dgm:pt>
    <dgm:pt modelId="{CA1A075B-C11C-4765-A723-DFAA2BD715C3}" type="parTrans" cxnId="{49E4EBC4-C3EE-4A4D-9630-5048E387ED70}">
      <dgm:prSet/>
      <dgm:spPr/>
      <dgm:t>
        <a:bodyPr/>
        <a:lstStyle/>
        <a:p>
          <a:endParaRPr lang="en-GB"/>
        </a:p>
      </dgm:t>
    </dgm:pt>
    <dgm:pt modelId="{A84E3782-C793-4304-B04F-8A7744EB5F46}" type="sibTrans" cxnId="{49E4EBC4-C3EE-4A4D-9630-5048E387ED70}">
      <dgm:prSet/>
      <dgm:spPr/>
      <dgm:t>
        <a:bodyPr/>
        <a:lstStyle/>
        <a:p>
          <a:endParaRPr lang="en-GB"/>
        </a:p>
      </dgm:t>
    </dgm:pt>
    <dgm:pt modelId="{F4EBADE5-6DE6-4B01-8E0B-4E0F5BB5C753}" type="pres">
      <dgm:prSet presAssocID="{1D82ABFA-DBFC-4C1A-93AD-D5915FD660D0}" presName="diagram" presStyleCnt="0">
        <dgm:presLayoutVars>
          <dgm:dir/>
          <dgm:resizeHandles val="exact"/>
        </dgm:presLayoutVars>
      </dgm:prSet>
      <dgm:spPr/>
      <dgm:t>
        <a:bodyPr/>
        <a:lstStyle/>
        <a:p>
          <a:endParaRPr lang="en-GB"/>
        </a:p>
      </dgm:t>
    </dgm:pt>
    <dgm:pt modelId="{12DFE74C-B5BC-4BEE-8774-C8BC065A81FA}" type="pres">
      <dgm:prSet presAssocID="{9CB17946-60FA-4757-92E9-47C6D5910440}" presName="node" presStyleLbl="node1" presStyleIdx="0" presStyleCnt="6">
        <dgm:presLayoutVars>
          <dgm:bulletEnabled val="1"/>
        </dgm:presLayoutVars>
      </dgm:prSet>
      <dgm:spPr/>
      <dgm:t>
        <a:bodyPr/>
        <a:lstStyle/>
        <a:p>
          <a:endParaRPr lang="en-GB"/>
        </a:p>
      </dgm:t>
    </dgm:pt>
    <dgm:pt modelId="{C7C167AE-E166-4CF3-BB8D-DB6107F3984B}" type="pres">
      <dgm:prSet presAssocID="{2315FF39-6B55-4499-BE7C-D2235981CB0D}" presName="sibTrans" presStyleCnt="0"/>
      <dgm:spPr/>
    </dgm:pt>
    <dgm:pt modelId="{1CA54833-AD3D-4C83-B260-DCFAFBDC608C}" type="pres">
      <dgm:prSet presAssocID="{9EC45857-EBF1-4641-B5E9-F2FB0A5DB150}" presName="node" presStyleLbl="node1" presStyleIdx="1" presStyleCnt="6">
        <dgm:presLayoutVars>
          <dgm:bulletEnabled val="1"/>
        </dgm:presLayoutVars>
      </dgm:prSet>
      <dgm:spPr/>
      <dgm:t>
        <a:bodyPr/>
        <a:lstStyle/>
        <a:p>
          <a:endParaRPr lang="en-GB"/>
        </a:p>
      </dgm:t>
    </dgm:pt>
    <dgm:pt modelId="{B0022049-8AB5-4603-BBF7-5B7A07311287}" type="pres">
      <dgm:prSet presAssocID="{F901A0C8-C9D0-474B-8B69-7975B7F2B359}" presName="sibTrans" presStyleCnt="0"/>
      <dgm:spPr/>
    </dgm:pt>
    <dgm:pt modelId="{9C477C3E-B6A6-4F82-9B69-A69FF332025F}" type="pres">
      <dgm:prSet presAssocID="{3A5F79BA-B52D-4E27-BC29-379AAA9BF29D}" presName="node" presStyleLbl="node1" presStyleIdx="2" presStyleCnt="6">
        <dgm:presLayoutVars>
          <dgm:bulletEnabled val="1"/>
        </dgm:presLayoutVars>
      </dgm:prSet>
      <dgm:spPr/>
      <dgm:t>
        <a:bodyPr/>
        <a:lstStyle/>
        <a:p>
          <a:endParaRPr lang="en-GB"/>
        </a:p>
      </dgm:t>
    </dgm:pt>
    <dgm:pt modelId="{4E2B5E41-53C7-4405-AB6C-A55F6EFA880F}" type="pres">
      <dgm:prSet presAssocID="{E950837F-DE99-432A-9A14-DFB003B4BF5E}" presName="sibTrans" presStyleCnt="0"/>
      <dgm:spPr/>
    </dgm:pt>
    <dgm:pt modelId="{C6531142-6FF3-4F3C-BCC3-1CD2351D6EE8}" type="pres">
      <dgm:prSet presAssocID="{9E8C133E-DF44-4C89-AEF2-8F729084B184}" presName="node" presStyleLbl="node1" presStyleIdx="3" presStyleCnt="6">
        <dgm:presLayoutVars>
          <dgm:bulletEnabled val="1"/>
        </dgm:presLayoutVars>
      </dgm:prSet>
      <dgm:spPr/>
      <dgm:t>
        <a:bodyPr/>
        <a:lstStyle/>
        <a:p>
          <a:endParaRPr lang="en-GB"/>
        </a:p>
      </dgm:t>
    </dgm:pt>
    <dgm:pt modelId="{560935B1-C0A3-4426-8B6F-EC455F6B7DCE}" type="pres">
      <dgm:prSet presAssocID="{D2301E2C-EA4B-4A62-A58D-6BBCB2AFE5E9}" presName="sibTrans" presStyleCnt="0"/>
      <dgm:spPr/>
    </dgm:pt>
    <dgm:pt modelId="{1B56B7EE-91E8-4C97-8A5E-86F243219CB7}" type="pres">
      <dgm:prSet presAssocID="{B9FF6DB1-E886-42CB-B5E5-1382C9DB54FD}" presName="node" presStyleLbl="node1" presStyleIdx="4" presStyleCnt="6">
        <dgm:presLayoutVars>
          <dgm:bulletEnabled val="1"/>
        </dgm:presLayoutVars>
      </dgm:prSet>
      <dgm:spPr/>
      <dgm:t>
        <a:bodyPr/>
        <a:lstStyle/>
        <a:p>
          <a:endParaRPr lang="en-GB"/>
        </a:p>
      </dgm:t>
    </dgm:pt>
    <dgm:pt modelId="{560E7C84-0C71-481E-922F-F7DC4A65F1DB}" type="pres">
      <dgm:prSet presAssocID="{57AAAC14-0B0F-460B-A68D-DDEA39FC3EC2}" presName="sibTrans" presStyleCnt="0"/>
      <dgm:spPr/>
    </dgm:pt>
    <dgm:pt modelId="{298A0AEE-0937-496F-94B0-2F09C25DE0B4}" type="pres">
      <dgm:prSet presAssocID="{B4C8C910-0FDD-4D84-948C-620C3EB8E7BE}" presName="node" presStyleLbl="node1" presStyleIdx="5" presStyleCnt="6">
        <dgm:presLayoutVars>
          <dgm:bulletEnabled val="1"/>
        </dgm:presLayoutVars>
      </dgm:prSet>
      <dgm:spPr/>
      <dgm:t>
        <a:bodyPr/>
        <a:lstStyle/>
        <a:p>
          <a:endParaRPr lang="en-GB"/>
        </a:p>
      </dgm:t>
    </dgm:pt>
  </dgm:ptLst>
  <dgm:cxnLst>
    <dgm:cxn modelId="{C983DC41-8C1A-4CEC-8FB9-BDF6726E8521}" type="presOf" srcId="{9E8C133E-DF44-4C89-AEF2-8F729084B184}" destId="{C6531142-6FF3-4F3C-BCC3-1CD2351D6EE8}" srcOrd="0" destOrd="0" presId="urn:microsoft.com/office/officeart/2005/8/layout/default"/>
    <dgm:cxn modelId="{061916D5-AA57-40CD-811B-93A227DA31CA}" srcId="{1D82ABFA-DBFC-4C1A-93AD-D5915FD660D0}" destId="{9EC45857-EBF1-4641-B5E9-F2FB0A5DB150}" srcOrd="1" destOrd="0" parTransId="{18F2449D-4FC2-488C-BFBC-408C50736D1B}" sibTransId="{F901A0C8-C9D0-474B-8B69-7975B7F2B359}"/>
    <dgm:cxn modelId="{7BE0B51D-B57A-4046-A8B1-703BC396D3F7}" type="presOf" srcId="{1D82ABFA-DBFC-4C1A-93AD-D5915FD660D0}" destId="{F4EBADE5-6DE6-4B01-8E0B-4E0F5BB5C753}" srcOrd="0" destOrd="0" presId="urn:microsoft.com/office/officeart/2005/8/layout/default"/>
    <dgm:cxn modelId="{49E4EBC4-C3EE-4A4D-9630-5048E387ED70}" srcId="{1D82ABFA-DBFC-4C1A-93AD-D5915FD660D0}" destId="{B4C8C910-0FDD-4D84-948C-620C3EB8E7BE}" srcOrd="5" destOrd="0" parTransId="{CA1A075B-C11C-4765-A723-DFAA2BD715C3}" sibTransId="{A84E3782-C793-4304-B04F-8A7744EB5F46}"/>
    <dgm:cxn modelId="{E935A53C-38A1-4AB7-883C-222E5A035C19}" srcId="{1D82ABFA-DBFC-4C1A-93AD-D5915FD660D0}" destId="{9CB17946-60FA-4757-92E9-47C6D5910440}" srcOrd="0" destOrd="0" parTransId="{C52964AA-9135-4FA0-91E6-C1828201CE64}" sibTransId="{2315FF39-6B55-4499-BE7C-D2235981CB0D}"/>
    <dgm:cxn modelId="{B40E87D1-C154-413C-B42C-A59A3ED4C25A}" type="presOf" srcId="{3A5F79BA-B52D-4E27-BC29-379AAA9BF29D}" destId="{9C477C3E-B6A6-4F82-9B69-A69FF332025F}" srcOrd="0" destOrd="0" presId="urn:microsoft.com/office/officeart/2005/8/layout/default"/>
    <dgm:cxn modelId="{18E4EA75-B989-4602-8440-6DE0C56D3C20}" srcId="{1D82ABFA-DBFC-4C1A-93AD-D5915FD660D0}" destId="{3A5F79BA-B52D-4E27-BC29-379AAA9BF29D}" srcOrd="2" destOrd="0" parTransId="{C07C97DA-4412-4A6B-8BA1-A1A22EE50864}" sibTransId="{E950837F-DE99-432A-9A14-DFB003B4BF5E}"/>
    <dgm:cxn modelId="{5AF0FAF4-1C33-4242-AE10-9DC6A13F4F2B}" srcId="{1D82ABFA-DBFC-4C1A-93AD-D5915FD660D0}" destId="{B9FF6DB1-E886-42CB-B5E5-1382C9DB54FD}" srcOrd="4" destOrd="0" parTransId="{ED48A78D-CF53-45B0-9016-C9DF43CBA526}" sibTransId="{57AAAC14-0B0F-460B-A68D-DDEA39FC3EC2}"/>
    <dgm:cxn modelId="{FF931440-F4EC-4572-9C57-6E8A60F1A57D}" type="presOf" srcId="{B9FF6DB1-E886-42CB-B5E5-1382C9DB54FD}" destId="{1B56B7EE-91E8-4C97-8A5E-86F243219CB7}" srcOrd="0" destOrd="0" presId="urn:microsoft.com/office/officeart/2005/8/layout/default"/>
    <dgm:cxn modelId="{4CCA4BC7-F550-4EDD-B940-3AB01E26BF5C}" type="presOf" srcId="{B4C8C910-0FDD-4D84-948C-620C3EB8E7BE}" destId="{298A0AEE-0937-496F-94B0-2F09C25DE0B4}" srcOrd="0" destOrd="0" presId="urn:microsoft.com/office/officeart/2005/8/layout/default"/>
    <dgm:cxn modelId="{BE49245D-D7CC-4447-A0FE-780FDC6B8CA4}" type="presOf" srcId="{9CB17946-60FA-4757-92E9-47C6D5910440}" destId="{12DFE74C-B5BC-4BEE-8774-C8BC065A81FA}" srcOrd="0" destOrd="0" presId="urn:microsoft.com/office/officeart/2005/8/layout/default"/>
    <dgm:cxn modelId="{93C3C30A-FA2E-49DD-9ACD-7139DD2BCE9F}" srcId="{1D82ABFA-DBFC-4C1A-93AD-D5915FD660D0}" destId="{9E8C133E-DF44-4C89-AEF2-8F729084B184}" srcOrd="3" destOrd="0" parTransId="{A5C811B7-E0FF-40CE-9F8A-54DB99B6C0DA}" sibTransId="{D2301E2C-EA4B-4A62-A58D-6BBCB2AFE5E9}"/>
    <dgm:cxn modelId="{B58EB8AB-7590-4346-A0FC-8CA4CB382586}" type="presOf" srcId="{9EC45857-EBF1-4641-B5E9-F2FB0A5DB150}" destId="{1CA54833-AD3D-4C83-B260-DCFAFBDC608C}" srcOrd="0" destOrd="0" presId="urn:microsoft.com/office/officeart/2005/8/layout/default"/>
    <dgm:cxn modelId="{22FB6BEB-22FD-4EBD-A5FE-34859C103FF5}" type="presParOf" srcId="{F4EBADE5-6DE6-4B01-8E0B-4E0F5BB5C753}" destId="{12DFE74C-B5BC-4BEE-8774-C8BC065A81FA}" srcOrd="0" destOrd="0" presId="urn:microsoft.com/office/officeart/2005/8/layout/default"/>
    <dgm:cxn modelId="{3E9BC8E3-96DD-4464-918A-B5849AF15393}" type="presParOf" srcId="{F4EBADE5-6DE6-4B01-8E0B-4E0F5BB5C753}" destId="{C7C167AE-E166-4CF3-BB8D-DB6107F3984B}" srcOrd="1" destOrd="0" presId="urn:microsoft.com/office/officeart/2005/8/layout/default"/>
    <dgm:cxn modelId="{C301B152-D8F7-428E-ACB0-31F4077B163F}" type="presParOf" srcId="{F4EBADE5-6DE6-4B01-8E0B-4E0F5BB5C753}" destId="{1CA54833-AD3D-4C83-B260-DCFAFBDC608C}" srcOrd="2" destOrd="0" presId="urn:microsoft.com/office/officeart/2005/8/layout/default"/>
    <dgm:cxn modelId="{85C974D9-25FB-4B38-A2B1-E7FBE356E775}" type="presParOf" srcId="{F4EBADE5-6DE6-4B01-8E0B-4E0F5BB5C753}" destId="{B0022049-8AB5-4603-BBF7-5B7A07311287}" srcOrd="3" destOrd="0" presId="urn:microsoft.com/office/officeart/2005/8/layout/default"/>
    <dgm:cxn modelId="{54C624A7-1B7B-435A-B4FB-C5FFF21BDB5B}" type="presParOf" srcId="{F4EBADE5-6DE6-4B01-8E0B-4E0F5BB5C753}" destId="{9C477C3E-B6A6-4F82-9B69-A69FF332025F}" srcOrd="4" destOrd="0" presId="urn:microsoft.com/office/officeart/2005/8/layout/default"/>
    <dgm:cxn modelId="{0422EF8A-B07C-455D-AE5E-14003CBEEC81}" type="presParOf" srcId="{F4EBADE5-6DE6-4B01-8E0B-4E0F5BB5C753}" destId="{4E2B5E41-53C7-4405-AB6C-A55F6EFA880F}" srcOrd="5" destOrd="0" presId="urn:microsoft.com/office/officeart/2005/8/layout/default"/>
    <dgm:cxn modelId="{32FC39EC-A6EA-433A-A220-EE6CCE8A0A7B}" type="presParOf" srcId="{F4EBADE5-6DE6-4B01-8E0B-4E0F5BB5C753}" destId="{C6531142-6FF3-4F3C-BCC3-1CD2351D6EE8}" srcOrd="6" destOrd="0" presId="urn:microsoft.com/office/officeart/2005/8/layout/default"/>
    <dgm:cxn modelId="{1F315C89-ED78-4185-9417-FF157A59C2E5}" type="presParOf" srcId="{F4EBADE5-6DE6-4B01-8E0B-4E0F5BB5C753}" destId="{560935B1-C0A3-4426-8B6F-EC455F6B7DCE}" srcOrd="7" destOrd="0" presId="urn:microsoft.com/office/officeart/2005/8/layout/default"/>
    <dgm:cxn modelId="{B1222248-8966-4757-A7DF-DFA11F492650}" type="presParOf" srcId="{F4EBADE5-6DE6-4B01-8E0B-4E0F5BB5C753}" destId="{1B56B7EE-91E8-4C97-8A5E-86F243219CB7}" srcOrd="8" destOrd="0" presId="urn:microsoft.com/office/officeart/2005/8/layout/default"/>
    <dgm:cxn modelId="{C4FDAC13-66AA-4D3E-9A04-B1FCE1B9DD4D}" type="presParOf" srcId="{F4EBADE5-6DE6-4B01-8E0B-4E0F5BB5C753}" destId="{560E7C84-0C71-481E-922F-F7DC4A65F1DB}" srcOrd="9" destOrd="0" presId="urn:microsoft.com/office/officeart/2005/8/layout/default"/>
    <dgm:cxn modelId="{BE547A6A-B99A-408A-AD62-096D83A293F0}" type="presParOf" srcId="{F4EBADE5-6DE6-4B01-8E0B-4E0F5BB5C753}" destId="{298A0AEE-0937-496F-94B0-2F09C25DE0B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BB3C89-B304-403D-B234-A2B73ECDA8CF}" type="doc">
      <dgm:prSet loTypeId="urn:microsoft.com/office/officeart/2005/8/layout/radial6" loCatId="cycle" qsTypeId="urn:microsoft.com/office/officeart/2005/8/quickstyle/simple5" qsCatId="simple" csTypeId="urn:microsoft.com/office/officeart/2005/8/colors/accent1_1" csCatId="accent1" phldr="1"/>
      <dgm:spPr/>
      <dgm:t>
        <a:bodyPr/>
        <a:lstStyle/>
        <a:p>
          <a:endParaRPr lang="en-GB"/>
        </a:p>
      </dgm:t>
    </dgm:pt>
    <dgm:pt modelId="{80EC2790-CCC1-4E8A-A5A4-ECA3DCCF4D99}">
      <dgm:prSet phldrT="[Text]"/>
      <dgm:spPr/>
      <dgm:t>
        <a:bodyPr/>
        <a:lstStyle/>
        <a:p>
          <a:r>
            <a:rPr lang="en-GB" dirty="0" smtClean="0"/>
            <a:t>Micro</a:t>
          </a:r>
          <a:endParaRPr lang="en-GB" dirty="0"/>
        </a:p>
      </dgm:t>
    </dgm:pt>
    <dgm:pt modelId="{A5344CBB-8320-4C13-9389-18380F0BECE5}" type="parTrans" cxnId="{07276085-F72C-41F2-9B8E-B4CE0E706151}">
      <dgm:prSet/>
      <dgm:spPr/>
      <dgm:t>
        <a:bodyPr/>
        <a:lstStyle/>
        <a:p>
          <a:endParaRPr lang="en-GB"/>
        </a:p>
      </dgm:t>
    </dgm:pt>
    <dgm:pt modelId="{AC569C35-B02B-4CDD-B6B7-841170A2E83C}" type="sibTrans" cxnId="{07276085-F72C-41F2-9B8E-B4CE0E706151}">
      <dgm:prSet/>
      <dgm:spPr/>
      <dgm:t>
        <a:bodyPr/>
        <a:lstStyle/>
        <a:p>
          <a:endParaRPr lang="en-GB"/>
        </a:p>
      </dgm:t>
    </dgm:pt>
    <dgm:pt modelId="{A973E0CD-FA5B-4DFC-ADF1-1A2C033F25C3}">
      <dgm:prSet phldrT="[Text]"/>
      <dgm:spPr/>
      <dgm:t>
        <a:bodyPr/>
        <a:lstStyle/>
        <a:p>
          <a:r>
            <a:rPr lang="en-GB" dirty="0" smtClean="0"/>
            <a:t>Lower </a:t>
          </a:r>
          <a:r>
            <a:rPr lang="en-GB" b="1" dirty="0" smtClean="0">
              <a:solidFill>
                <a:srgbClr val="0070C0"/>
              </a:solidFill>
            </a:rPr>
            <a:t>Profits</a:t>
          </a:r>
          <a:r>
            <a:rPr lang="en-GB" dirty="0" smtClean="0"/>
            <a:t> for energy using firms</a:t>
          </a:r>
          <a:endParaRPr lang="en-GB" dirty="0"/>
        </a:p>
      </dgm:t>
    </dgm:pt>
    <dgm:pt modelId="{6B9EC5DF-4DE2-4436-9ADB-EB09A9E2A1F6}" type="parTrans" cxnId="{A762FB6D-1DB6-42DB-B223-0E4BC49EBB17}">
      <dgm:prSet/>
      <dgm:spPr/>
      <dgm:t>
        <a:bodyPr/>
        <a:lstStyle/>
        <a:p>
          <a:endParaRPr lang="en-GB"/>
        </a:p>
      </dgm:t>
    </dgm:pt>
    <dgm:pt modelId="{6605EEA0-A7AF-455E-BC4F-0C9DEB84B9E5}" type="sibTrans" cxnId="{A762FB6D-1DB6-42DB-B223-0E4BC49EBB17}">
      <dgm:prSet/>
      <dgm:spPr/>
      <dgm:t>
        <a:bodyPr/>
        <a:lstStyle/>
        <a:p>
          <a:endParaRPr lang="en-GB"/>
        </a:p>
      </dgm:t>
    </dgm:pt>
    <dgm:pt modelId="{C1BF1A39-6CA1-4D44-A775-C716ED912D57}">
      <dgm:prSet phldrT="[Text]"/>
      <dgm:spPr/>
      <dgm:t>
        <a:bodyPr/>
        <a:lstStyle/>
        <a:p>
          <a:r>
            <a:rPr lang="en-GB" dirty="0" smtClean="0"/>
            <a:t>Rising </a:t>
          </a:r>
          <a:r>
            <a:rPr lang="en-GB" b="1" dirty="0" smtClean="0">
              <a:solidFill>
                <a:srgbClr val="0070C0"/>
              </a:solidFill>
            </a:rPr>
            <a:t>Efficiency</a:t>
          </a:r>
          <a:r>
            <a:rPr lang="en-GB" b="0" dirty="0" smtClean="0"/>
            <a:t> as other costs are cut</a:t>
          </a:r>
          <a:endParaRPr lang="en-GB" dirty="0"/>
        </a:p>
      </dgm:t>
    </dgm:pt>
    <dgm:pt modelId="{4444B6A1-8888-4D8F-892B-0CDB63CC3F81}" type="parTrans" cxnId="{AE13D503-BEEA-427D-8615-C59372C13A49}">
      <dgm:prSet/>
      <dgm:spPr/>
      <dgm:t>
        <a:bodyPr/>
        <a:lstStyle/>
        <a:p>
          <a:endParaRPr lang="en-GB"/>
        </a:p>
      </dgm:t>
    </dgm:pt>
    <dgm:pt modelId="{2B90D67A-6D27-4AFB-BBEF-84397D2F93A6}" type="sibTrans" cxnId="{AE13D503-BEEA-427D-8615-C59372C13A49}">
      <dgm:prSet/>
      <dgm:spPr/>
      <dgm:t>
        <a:bodyPr/>
        <a:lstStyle/>
        <a:p>
          <a:endParaRPr lang="en-GB"/>
        </a:p>
      </dgm:t>
    </dgm:pt>
    <dgm:pt modelId="{2E4EE895-E01A-437D-9575-B1CD94D6BBAC}">
      <dgm:prSet phldrT="[Text]"/>
      <dgm:spPr/>
      <dgm:t>
        <a:bodyPr/>
        <a:lstStyle/>
        <a:p>
          <a:r>
            <a:rPr lang="en-GB" dirty="0" smtClean="0"/>
            <a:t>More green energy so fewer </a:t>
          </a:r>
          <a:r>
            <a:rPr lang="en-GB" b="1" dirty="0" smtClean="0">
              <a:solidFill>
                <a:srgbClr val="0070C0"/>
              </a:solidFill>
            </a:rPr>
            <a:t>externalities</a:t>
          </a:r>
          <a:endParaRPr lang="en-GB" dirty="0">
            <a:solidFill>
              <a:srgbClr val="0070C0"/>
            </a:solidFill>
          </a:endParaRPr>
        </a:p>
      </dgm:t>
    </dgm:pt>
    <dgm:pt modelId="{2EE90BD3-31BE-4955-AE0F-83123D2341AE}" type="parTrans" cxnId="{EC303EAA-5FBE-4606-A4BB-AFE398F9187C}">
      <dgm:prSet/>
      <dgm:spPr/>
      <dgm:t>
        <a:bodyPr/>
        <a:lstStyle/>
        <a:p>
          <a:endParaRPr lang="en-GB"/>
        </a:p>
      </dgm:t>
    </dgm:pt>
    <dgm:pt modelId="{623A59BE-8820-4917-982B-D173934E1B5E}" type="sibTrans" cxnId="{EC303EAA-5FBE-4606-A4BB-AFE398F9187C}">
      <dgm:prSet/>
      <dgm:spPr/>
      <dgm:t>
        <a:bodyPr/>
        <a:lstStyle/>
        <a:p>
          <a:endParaRPr lang="en-GB"/>
        </a:p>
      </dgm:t>
    </dgm:pt>
    <dgm:pt modelId="{7C55217A-FC9B-4671-B172-B47693AE068A}">
      <dgm:prSet phldrT="[Text]"/>
      <dgm:spPr/>
      <dgm:t>
        <a:bodyPr/>
        <a:lstStyle/>
        <a:p>
          <a:r>
            <a:rPr lang="en-GB" dirty="0" smtClean="0"/>
            <a:t>Falling demand for </a:t>
          </a:r>
          <a:r>
            <a:rPr lang="en-GB" b="1" dirty="0" smtClean="0">
              <a:solidFill>
                <a:srgbClr val="0070C0"/>
              </a:solidFill>
            </a:rPr>
            <a:t>labour</a:t>
          </a:r>
          <a:r>
            <a:rPr lang="en-GB" dirty="0" smtClean="0"/>
            <a:t> → lower wages</a:t>
          </a:r>
          <a:endParaRPr lang="en-GB" dirty="0"/>
        </a:p>
      </dgm:t>
    </dgm:pt>
    <dgm:pt modelId="{E3DD82E5-AA1B-4896-ABA1-5B400EC82154}" type="parTrans" cxnId="{AC5184A3-9DAD-4073-91AF-6FD016DC696A}">
      <dgm:prSet/>
      <dgm:spPr/>
      <dgm:t>
        <a:bodyPr/>
        <a:lstStyle/>
        <a:p>
          <a:endParaRPr lang="en-GB"/>
        </a:p>
      </dgm:t>
    </dgm:pt>
    <dgm:pt modelId="{B6ED729D-4813-47CD-BD0C-BCA91EE7BA40}" type="sibTrans" cxnId="{AC5184A3-9DAD-4073-91AF-6FD016DC696A}">
      <dgm:prSet/>
      <dgm:spPr/>
      <dgm:t>
        <a:bodyPr/>
        <a:lstStyle/>
        <a:p>
          <a:endParaRPr lang="en-GB"/>
        </a:p>
      </dgm:t>
    </dgm:pt>
    <dgm:pt modelId="{182EC37A-688D-4EB8-A17F-11F21985EE47}" type="pres">
      <dgm:prSet presAssocID="{24BB3C89-B304-403D-B234-A2B73ECDA8CF}" presName="Name0" presStyleCnt="0">
        <dgm:presLayoutVars>
          <dgm:chMax val="1"/>
          <dgm:dir/>
          <dgm:animLvl val="ctr"/>
          <dgm:resizeHandles val="exact"/>
        </dgm:presLayoutVars>
      </dgm:prSet>
      <dgm:spPr/>
      <dgm:t>
        <a:bodyPr/>
        <a:lstStyle/>
        <a:p>
          <a:endParaRPr lang="en-GB"/>
        </a:p>
      </dgm:t>
    </dgm:pt>
    <dgm:pt modelId="{C03C9631-5B4A-4A8C-BCAA-C4418B914536}" type="pres">
      <dgm:prSet presAssocID="{80EC2790-CCC1-4E8A-A5A4-ECA3DCCF4D99}" presName="centerShape" presStyleLbl="node0" presStyleIdx="0" presStyleCnt="1"/>
      <dgm:spPr/>
      <dgm:t>
        <a:bodyPr/>
        <a:lstStyle/>
        <a:p>
          <a:endParaRPr lang="en-GB"/>
        </a:p>
      </dgm:t>
    </dgm:pt>
    <dgm:pt modelId="{A963B80F-E7F4-4BDF-921C-14B9A202B96C}" type="pres">
      <dgm:prSet presAssocID="{A973E0CD-FA5B-4DFC-ADF1-1A2C033F25C3}" presName="node" presStyleLbl="node1" presStyleIdx="0" presStyleCnt="4">
        <dgm:presLayoutVars>
          <dgm:bulletEnabled val="1"/>
        </dgm:presLayoutVars>
      </dgm:prSet>
      <dgm:spPr/>
      <dgm:t>
        <a:bodyPr/>
        <a:lstStyle/>
        <a:p>
          <a:endParaRPr lang="en-GB"/>
        </a:p>
      </dgm:t>
    </dgm:pt>
    <dgm:pt modelId="{9FDC9677-4DA4-4D63-99DD-6FEFE0B4D8EC}" type="pres">
      <dgm:prSet presAssocID="{A973E0CD-FA5B-4DFC-ADF1-1A2C033F25C3}" presName="dummy" presStyleCnt="0"/>
      <dgm:spPr/>
    </dgm:pt>
    <dgm:pt modelId="{9EBC55BE-8E06-42B9-B6A9-9D9A954A1E60}" type="pres">
      <dgm:prSet presAssocID="{6605EEA0-A7AF-455E-BC4F-0C9DEB84B9E5}" presName="sibTrans" presStyleLbl="sibTrans2D1" presStyleIdx="0" presStyleCnt="4"/>
      <dgm:spPr/>
      <dgm:t>
        <a:bodyPr/>
        <a:lstStyle/>
        <a:p>
          <a:endParaRPr lang="en-GB"/>
        </a:p>
      </dgm:t>
    </dgm:pt>
    <dgm:pt modelId="{158572BF-0952-4C7A-89F1-B92E38811F87}" type="pres">
      <dgm:prSet presAssocID="{C1BF1A39-6CA1-4D44-A775-C716ED912D57}" presName="node" presStyleLbl="node1" presStyleIdx="1" presStyleCnt="4">
        <dgm:presLayoutVars>
          <dgm:bulletEnabled val="1"/>
        </dgm:presLayoutVars>
      </dgm:prSet>
      <dgm:spPr/>
      <dgm:t>
        <a:bodyPr/>
        <a:lstStyle/>
        <a:p>
          <a:endParaRPr lang="en-GB"/>
        </a:p>
      </dgm:t>
    </dgm:pt>
    <dgm:pt modelId="{269D4935-9A3C-4C87-83D2-9C5891409ED7}" type="pres">
      <dgm:prSet presAssocID="{C1BF1A39-6CA1-4D44-A775-C716ED912D57}" presName="dummy" presStyleCnt="0"/>
      <dgm:spPr/>
    </dgm:pt>
    <dgm:pt modelId="{9E4D4D2E-B38D-47EA-A800-8213DB07B018}" type="pres">
      <dgm:prSet presAssocID="{2B90D67A-6D27-4AFB-BBEF-84397D2F93A6}" presName="sibTrans" presStyleLbl="sibTrans2D1" presStyleIdx="1" presStyleCnt="4"/>
      <dgm:spPr/>
      <dgm:t>
        <a:bodyPr/>
        <a:lstStyle/>
        <a:p>
          <a:endParaRPr lang="en-GB"/>
        </a:p>
      </dgm:t>
    </dgm:pt>
    <dgm:pt modelId="{647AF55A-113C-4667-9DE4-81D2D9CE1E1D}" type="pres">
      <dgm:prSet presAssocID="{2E4EE895-E01A-437D-9575-B1CD94D6BBAC}" presName="node" presStyleLbl="node1" presStyleIdx="2" presStyleCnt="4">
        <dgm:presLayoutVars>
          <dgm:bulletEnabled val="1"/>
        </dgm:presLayoutVars>
      </dgm:prSet>
      <dgm:spPr/>
      <dgm:t>
        <a:bodyPr/>
        <a:lstStyle/>
        <a:p>
          <a:endParaRPr lang="en-GB"/>
        </a:p>
      </dgm:t>
    </dgm:pt>
    <dgm:pt modelId="{2E0413D1-A08F-4216-99E7-BAC396C27BF3}" type="pres">
      <dgm:prSet presAssocID="{2E4EE895-E01A-437D-9575-B1CD94D6BBAC}" presName="dummy" presStyleCnt="0"/>
      <dgm:spPr/>
    </dgm:pt>
    <dgm:pt modelId="{32CE8CEC-D56A-42B9-9682-588A3054D628}" type="pres">
      <dgm:prSet presAssocID="{623A59BE-8820-4917-982B-D173934E1B5E}" presName="sibTrans" presStyleLbl="sibTrans2D1" presStyleIdx="2" presStyleCnt="4"/>
      <dgm:spPr/>
      <dgm:t>
        <a:bodyPr/>
        <a:lstStyle/>
        <a:p>
          <a:endParaRPr lang="en-GB"/>
        </a:p>
      </dgm:t>
    </dgm:pt>
    <dgm:pt modelId="{D6D7B62C-1E34-441D-9FCD-850AAE22C7C1}" type="pres">
      <dgm:prSet presAssocID="{7C55217A-FC9B-4671-B172-B47693AE068A}" presName="node" presStyleLbl="node1" presStyleIdx="3" presStyleCnt="4">
        <dgm:presLayoutVars>
          <dgm:bulletEnabled val="1"/>
        </dgm:presLayoutVars>
      </dgm:prSet>
      <dgm:spPr/>
      <dgm:t>
        <a:bodyPr/>
        <a:lstStyle/>
        <a:p>
          <a:endParaRPr lang="en-GB"/>
        </a:p>
      </dgm:t>
    </dgm:pt>
    <dgm:pt modelId="{3D3BA0C1-EF10-4EC1-A6A1-2113E2C3AF6B}" type="pres">
      <dgm:prSet presAssocID="{7C55217A-FC9B-4671-B172-B47693AE068A}" presName="dummy" presStyleCnt="0"/>
      <dgm:spPr/>
    </dgm:pt>
    <dgm:pt modelId="{8E429A88-5C15-4147-ADB0-B191788D74B4}" type="pres">
      <dgm:prSet presAssocID="{B6ED729D-4813-47CD-BD0C-BCA91EE7BA40}" presName="sibTrans" presStyleLbl="sibTrans2D1" presStyleIdx="3" presStyleCnt="4"/>
      <dgm:spPr/>
      <dgm:t>
        <a:bodyPr/>
        <a:lstStyle/>
        <a:p>
          <a:endParaRPr lang="en-GB"/>
        </a:p>
      </dgm:t>
    </dgm:pt>
  </dgm:ptLst>
  <dgm:cxnLst>
    <dgm:cxn modelId="{69344A87-E5C3-44E4-B55F-D341166A5BB4}" type="presOf" srcId="{B6ED729D-4813-47CD-BD0C-BCA91EE7BA40}" destId="{8E429A88-5C15-4147-ADB0-B191788D74B4}" srcOrd="0" destOrd="0" presId="urn:microsoft.com/office/officeart/2005/8/layout/radial6"/>
    <dgm:cxn modelId="{9540C1FA-DD7A-4D35-AF2B-AF40F4C9D6AE}" type="presOf" srcId="{2B90D67A-6D27-4AFB-BBEF-84397D2F93A6}" destId="{9E4D4D2E-B38D-47EA-A800-8213DB07B018}" srcOrd="0" destOrd="0" presId="urn:microsoft.com/office/officeart/2005/8/layout/radial6"/>
    <dgm:cxn modelId="{AC5184A3-9DAD-4073-91AF-6FD016DC696A}" srcId="{80EC2790-CCC1-4E8A-A5A4-ECA3DCCF4D99}" destId="{7C55217A-FC9B-4671-B172-B47693AE068A}" srcOrd="3" destOrd="0" parTransId="{E3DD82E5-AA1B-4896-ABA1-5B400EC82154}" sibTransId="{B6ED729D-4813-47CD-BD0C-BCA91EE7BA40}"/>
    <dgm:cxn modelId="{17B195D7-3CB9-4079-BF63-63010090E52B}" type="presOf" srcId="{623A59BE-8820-4917-982B-D173934E1B5E}" destId="{32CE8CEC-D56A-42B9-9682-588A3054D628}" srcOrd="0" destOrd="0" presId="urn:microsoft.com/office/officeart/2005/8/layout/radial6"/>
    <dgm:cxn modelId="{70B56A0C-8301-4743-8C67-6C0AAC7722E9}" type="presOf" srcId="{6605EEA0-A7AF-455E-BC4F-0C9DEB84B9E5}" destId="{9EBC55BE-8E06-42B9-B6A9-9D9A954A1E60}" srcOrd="0" destOrd="0" presId="urn:microsoft.com/office/officeart/2005/8/layout/radial6"/>
    <dgm:cxn modelId="{02B34D1F-BC04-4E8C-82FD-63E737388492}" type="presOf" srcId="{24BB3C89-B304-403D-B234-A2B73ECDA8CF}" destId="{182EC37A-688D-4EB8-A17F-11F21985EE47}" srcOrd="0" destOrd="0" presId="urn:microsoft.com/office/officeart/2005/8/layout/radial6"/>
    <dgm:cxn modelId="{E872FA9E-07E4-4B5F-BC83-DDAB118608B9}" type="presOf" srcId="{A973E0CD-FA5B-4DFC-ADF1-1A2C033F25C3}" destId="{A963B80F-E7F4-4BDF-921C-14B9A202B96C}" srcOrd="0" destOrd="0" presId="urn:microsoft.com/office/officeart/2005/8/layout/radial6"/>
    <dgm:cxn modelId="{DD439998-95A2-47D7-91D0-6908DC60F701}" type="presOf" srcId="{7C55217A-FC9B-4671-B172-B47693AE068A}" destId="{D6D7B62C-1E34-441D-9FCD-850AAE22C7C1}" srcOrd="0" destOrd="0" presId="urn:microsoft.com/office/officeart/2005/8/layout/radial6"/>
    <dgm:cxn modelId="{AE13D503-BEEA-427D-8615-C59372C13A49}" srcId="{80EC2790-CCC1-4E8A-A5A4-ECA3DCCF4D99}" destId="{C1BF1A39-6CA1-4D44-A775-C716ED912D57}" srcOrd="1" destOrd="0" parTransId="{4444B6A1-8888-4D8F-892B-0CDB63CC3F81}" sibTransId="{2B90D67A-6D27-4AFB-BBEF-84397D2F93A6}"/>
    <dgm:cxn modelId="{EC303EAA-5FBE-4606-A4BB-AFE398F9187C}" srcId="{80EC2790-CCC1-4E8A-A5A4-ECA3DCCF4D99}" destId="{2E4EE895-E01A-437D-9575-B1CD94D6BBAC}" srcOrd="2" destOrd="0" parTransId="{2EE90BD3-31BE-4955-AE0F-83123D2341AE}" sibTransId="{623A59BE-8820-4917-982B-D173934E1B5E}"/>
    <dgm:cxn modelId="{EDD0EA0D-4EC9-48A8-A6C5-AEA93490370A}" type="presOf" srcId="{80EC2790-CCC1-4E8A-A5A4-ECA3DCCF4D99}" destId="{C03C9631-5B4A-4A8C-BCAA-C4418B914536}" srcOrd="0" destOrd="0" presId="urn:microsoft.com/office/officeart/2005/8/layout/radial6"/>
    <dgm:cxn modelId="{CFE2C05E-0222-47D7-BF64-067D556A3F6C}" type="presOf" srcId="{2E4EE895-E01A-437D-9575-B1CD94D6BBAC}" destId="{647AF55A-113C-4667-9DE4-81D2D9CE1E1D}" srcOrd="0" destOrd="0" presId="urn:microsoft.com/office/officeart/2005/8/layout/radial6"/>
    <dgm:cxn modelId="{A762FB6D-1DB6-42DB-B223-0E4BC49EBB17}" srcId="{80EC2790-CCC1-4E8A-A5A4-ECA3DCCF4D99}" destId="{A973E0CD-FA5B-4DFC-ADF1-1A2C033F25C3}" srcOrd="0" destOrd="0" parTransId="{6B9EC5DF-4DE2-4436-9ADB-EB09A9E2A1F6}" sibTransId="{6605EEA0-A7AF-455E-BC4F-0C9DEB84B9E5}"/>
    <dgm:cxn modelId="{DDAAB720-D358-450C-934B-CFF0C9757272}" type="presOf" srcId="{C1BF1A39-6CA1-4D44-A775-C716ED912D57}" destId="{158572BF-0952-4C7A-89F1-B92E38811F87}" srcOrd="0" destOrd="0" presId="urn:microsoft.com/office/officeart/2005/8/layout/radial6"/>
    <dgm:cxn modelId="{07276085-F72C-41F2-9B8E-B4CE0E706151}" srcId="{24BB3C89-B304-403D-B234-A2B73ECDA8CF}" destId="{80EC2790-CCC1-4E8A-A5A4-ECA3DCCF4D99}" srcOrd="0" destOrd="0" parTransId="{A5344CBB-8320-4C13-9389-18380F0BECE5}" sibTransId="{AC569C35-B02B-4CDD-B6B7-841170A2E83C}"/>
    <dgm:cxn modelId="{CCA17C9F-123E-4B26-B2AF-3655655A2ABF}" type="presParOf" srcId="{182EC37A-688D-4EB8-A17F-11F21985EE47}" destId="{C03C9631-5B4A-4A8C-BCAA-C4418B914536}" srcOrd="0" destOrd="0" presId="urn:microsoft.com/office/officeart/2005/8/layout/radial6"/>
    <dgm:cxn modelId="{C2630A18-01CE-4408-9873-7712C59A2882}" type="presParOf" srcId="{182EC37A-688D-4EB8-A17F-11F21985EE47}" destId="{A963B80F-E7F4-4BDF-921C-14B9A202B96C}" srcOrd="1" destOrd="0" presId="urn:microsoft.com/office/officeart/2005/8/layout/radial6"/>
    <dgm:cxn modelId="{06081DA0-C377-4BE1-8C02-21FF28E4436A}" type="presParOf" srcId="{182EC37A-688D-4EB8-A17F-11F21985EE47}" destId="{9FDC9677-4DA4-4D63-99DD-6FEFE0B4D8EC}" srcOrd="2" destOrd="0" presId="urn:microsoft.com/office/officeart/2005/8/layout/radial6"/>
    <dgm:cxn modelId="{60B2D853-DC1E-42DD-A5F3-9FA96417CE8F}" type="presParOf" srcId="{182EC37A-688D-4EB8-A17F-11F21985EE47}" destId="{9EBC55BE-8E06-42B9-B6A9-9D9A954A1E60}" srcOrd="3" destOrd="0" presId="urn:microsoft.com/office/officeart/2005/8/layout/radial6"/>
    <dgm:cxn modelId="{257D3002-AAF0-47B4-98EE-3D3BC25FB0B0}" type="presParOf" srcId="{182EC37A-688D-4EB8-A17F-11F21985EE47}" destId="{158572BF-0952-4C7A-89F1-B92E38811F87}" srcOrd="4" destOrd="0" presId="urn:microsoft.com/office/officeart/2005/8/layout/radial6"/>
    <dgm:cxn modelId="{118EFD3D-A159-447D-9861-37DCCFB146A2}" type="presParOf" srcId="{182EC37A-688D-4EB8-A17F-11F21985EE47}" destId="{269D4935-9A3C-4C87-83D2-9C5891409ED7}" srcOrd="5" destOrd="0" presId="urn:microsoft.com/office/officeart/2005/8/layout/radial6"/>
    <dgm:cxn modelId="{5008617D-1262-4D27-AC6C-A8D06439DDB5}" type="presParOf" srcId="{182EC37A-688D-4EB8-A17F-11F21985EE47}" destId="{9E4D4D2E-B38D-47EA-A800-8213DB07B018}" srcOrd="6" destOrd="0" presId="urn:microsoft.com/office/officeart/2005/8/layout/radial6"/>
    <dgm:cxn modelId="{1C03F488-3D5C-4AA8-BCA7-2ACCBA3DF822}" type="presParOf" srcId="{182EC37A-688D-4EB8-A17F-11F21985EE47}" destId="{647AF55A-113C-4667-9DE4-81D2D9CE1E1D}" srcOrd="7" destOrd="0" presId="urn:microsoft.com/office/officeart/2005/8/layout/radial6"/>
    <dgm:cxn modelId="{19C9A5B5-78A1-459C-9503-E52F40275E8F}" type="presParOf" srcId="{182EC37A-688D-4EB8-A17F-11F21985EE47}" destId="{2E0413D1-A08F-4216-99E7-BAC396C27BF3}" srcOrd="8" destOrd="0" presId="urn:microsoft.com/office/officeart/2005/8/layout/radial6"/>
    <dgm:cxn modelId="{2AE9EDD1-A2C2-4D41-828B-723CC1A3C6C0}" type="presParOf" srcId="{182EC37A-688D-4EB8-A17F-11F21985EE47}" destId="{32CE8CEC-D56A-42B9-9682-588A3054D628}" srcOrd="9" destOrd="0" presId="urn:microsoft.com/office/officeart/2005/8/layout/radial6"/>
    <dgm:cxn modelId="{28AFCA58-82AD-4B18-987B-0772DDFE8D24}" type="presParOf" srcId="{182EC37A-688D-4EB8-A17F-11F21985EE47}" destId="{D6D7B62C-1E34-441D-9FCD-850AAE22C7C1}" srcOrd="10" destOrd="0" presId="urn:microsoft.com/office/officeart/2005/8/layout/radial6"/>
    <dgm:cxn modelId="{CFEBE606-1810-4DAF-9BFE-79804A2F7E5E}" type="presParOf" srcId="{182EC37A-688D-4EB8-A17F-11F21985EE47}" destId="{3D3BA0C1-EF10-4EC1-A6A1-2113E2C3AF6B}" srcOrd="11" destOrd="0" presId="urn:microsoft.com/office/officeart/2005/8/layout/radial6"/>
    <dgm:cxn modelId="{D16E988E-F7CE-4FF4-A3FB-88C548AEF537}" type="presParOf" srcId="{182EC37A-688D-4EB8-A17F-11F21985EE47}" destId="{8E429A88-5C15-4147-ADB0-B191788D74B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BB3C89-B304-403D-B234-A2B73ECDA8CF}" type="doc">
      <dgm:prSet loTypeId="urn:microsoft.com/office/officeart/2005/8/layout/radial6" loCatId="cycle" qsTypeId="urn:microsoft.com/office/officeart/2005/8/quickstyle/simple5" qsCatId="simple" csTypeId="urn:microsoft.com/office/officeart/2005/8/colors/accent2_1" csCatId="accent2" phldr="1"/>
      <dgm:spPr/>
      <dgm:t>
        <a:bodyPr/>
        <a:lstStyle/>
        <a:p>
          <a:endParaRPr lang="en-GB"/>
        </a:p>
      </dgm:t>
    </dgm:pt>
    <dgm:pt modelId="{80EC2790-CCC1-4E8A-A5A4-ECA3DCCF4D99}">
      <dgm:prSet phldrT="[Text]"/>
      <dgm:spPr/>
      <dgm:t>
        <a:bodyPr/>
        <a:lstStyle/>
        <a:p>
          <a:r>
            <a:rPr lang="en-GB" dirty="0" smtClean="0"/>
            <a:t>Macro </a:t>
          </a:r>
          <a:endParaRPr lang="en-GB" dirty="0"/>
        </a:p>
      </dgm:t>
    </dgm:pt>
    <dgm:pt modelId="{A5344CBB-8320-4C13-9389-18380F0BECE5}" type="parTrans" cxnId="{07276085-F72C-41F2-9B8E-B4CE0E706151}">
      <dgm:prSet/>
      <dgm:spPr/>
      <dgm:t>
        <a:bodyPr/>
        <a:lstStyle/>
        <a:p>
          <a:endParaRPr lang="en-GB"/>
        </a:p>
      </dgm:t>
    </dgm:pt>
    <dgm:pt modelId="{AC569C35-B02B-4CDD-B6B7-841170A2E83C}" type="sibTrans" cxnId="{07276085-F72C-41F2-9B8E-B4CE0E706151}">
      <dgm:prSet/>
      <dgm:spPr/>
      <dgm:t>
        <a:bodyPr/>
        <a:lstStyle/>
        <a:p>
          <a:endParaRPr lang="en-GB"/>
        </a:p>
      </dgm:t>
    </dgm:pt>
    <dgm:pt modelId="{A973E0CD-FA5B-4DFC-ADF1-1A2C033F25C3}">
      <dgm:prSet phldrT="[Text]"/>
      <dgm:spPr/>
      <dgm:t>
        <a:bodyPr/>
        <a:lstStyle/>
        <a:p>
          <a:r>
            <a:rPr lang="en-GB" dirty="0" smtClean="0"/>
            <a:t>Cost-push </a:t>
          </a:r>
          <a:r>
            <a:rPr lang="en-GB" b="1" dirty="0" smtClean="0">
              <a:solidFill>
                <a:srgbClr val="FF0066"/>
              </a:solidFill>
            </a:rPr>
            <a:t>inflation</a:t>
          </a:r>
          <a:r>
            <a:rPr lang="en-GB" dirty="0" smtClean="0"/>
            <a:t> pressure</a:t>
          </a:r>
          <a:endParaRPr lang="en-GB" dirty="0"/>
        </a:p>
      </dgm:t>
    </dgm:pt>
    <dgm:pt modelId="{6B9EC5DF-4DE2-4436-9ADB-EB09A9E2A1F6}" type="parTrans" cxnId="{A762FB6D-1DB6-42DB-B223-0E4BC49EBB17}">
      <dgm:prSet/>
      <dgm:spPr/>
      <dgm:t>
        <a:bodyPr/>
        <a:lstStyle/>
        <a:p>
          <a:endParaRPr lang="en-GB"/>
        </a:p>
      </dgm:t>
    </dgm:pt>
    <dgm:pt modelId="{6605EEA0-A7AF-455E-BC4F-0C9DEB84B9E5}" type="sibTrans" cxnId="{A762FB6D-1DB6-42DB-B223-0E4BC49EBB17}">
      <dgm:prSet/>
      <dgm:spPr/>
      <dgm:t>
        <a:bodyPr/>
        <a:lstStyle/>
        <a:p>
          <a:endParaRPr lang="en-GB"/>
        </a:p>
      </dgm:t>
    </dgm:pt>
    <dgm:pt modelId="{C1BF1A39-6CA1-4D44-A775-C716ED912D57}">
      <dgm:prSet phldrT="[Text]"/>
      <dgm:spPr/>
      <dgm:t>
        <a:bodyPr/>
        <a:lstStyle/>
        <a:p>
          <a:r>
            <a:rPr lang="en-GB" dirty="0" smtClean="0"/>
            <a:t>Rising </a:t>
          </a:r>
          <a:r>
            <a:rPr lang="en-GB" b="1" dirty="0" smtClean="0">
              <a:solidFill>
                <a:srgbClr val="FF0066"/>
              </a:solidFill>
            </a:rPr>
            <a:t>trade deficit </a:t>
          </a:r>
          <a:r>
            <a:rPr lang="en-GB" b="0" dirty="0" smtClean="0">
              <a:solidFill>
                <a:schemeClr val="tx1"/>
              </a:solidFill>
            </a:rPr>
            <a:t>for UK</a:t>
          </a:r>
          <a:endParaRPr lang="en-GB" b="1" dirty="0">
            <a:solidFill>
              <a:srgbClr val="FF0066"/>
            </a:solidFill>
          </a:endParaRPr>
        </a:p>
      </dgm:t>
    </dgm:pt>
    <dgm:pt modelId="{4444B6A1-8888-4D8F-892B-0CDB63CC3F81}" type="parTrans" cxnId="{AE13D503-BEEA-427D-8615-C59372C13A49}">
      <dgm:prSet/>
      <dgm:spPr/>
      <dgm:t>
        <a:bodyPr/>
        <a:lstStyle/>
        <a:p>
          <a:endParaRPr lang="en-GB"/>
        </a:p>
      </dgm:t>
    </dgm:pt>
    <dgm:pt modelId="{2B90D67A-6D27-4AFB-BBEF-84397D2F93A6}" type="sibTrans" cxnId="{AE13D503-BEEA-427D-8615-C59372C13A49}">
      <dgm:prSet/>
      <dgm:spPr/>
      <dgm:t>
        <a:bodyPr/>
        <a:lstStyle/>
        <a:p>
          <a:endParaRPr lang="en-GB"/>
        </a:p>
      </dgm:t>
    </dgm:pt>
    <dgm:pt modelId="{2E4EE895-E01A-437D-9575-B1CD94D6BBAC}">
      <dgm:prSet phldrT="[Text]"/>
      <dgm:spPr/>
      <dgm:t>
        <a:bodyPr/>
        <a:lstStyle/>
        <a:p>
          <a:r>
            <a:rPr lang="en-GB" dirty="0" smtClean="0"/>
            <a:t>Less </a:t>
          </a:r>
          <a:r>
            <a:rPr lang="en-GB" b="1" dirty="0" smtClean="0">
              <a:solidFill>
                <a:srgbClr val="FF0066"/>
              </a:solidFill>
            </a:rPr>
            <a:t>tax revenue </a:t>
          </a:r>
          <a:r>
            <a:rPr lang="en-GB" dirty="0" smtClean="0"/>
            <a:t>from businesses</a:t>
          </a:r>
          <a:endParaRPr lang="en-GB" dirty="0"/>
        </a:p>
      </dgm:t>
    </dgm:pt>
    <dgm:pt modelId="{2EE90BD3-31BE-4955-AE0F-83123D2341AE}" type="parTrans" cxnId="{EC303EAA-5FBE-4606-A4BB-AFE398F9187C}">
      <dgm:prSet/>
      <dgm:spPr/>
      <dgm:t>
        <a:bodyPr/>
        <a:lstStyle/>
        <a:p>
          <a:endParaRPr lang="en-GB"/>
        </a:p>
      </dgm:t>
    </dgm:pt>
    <dgm:pt modelId="{623A59BE-8820-4917-982B-D173934E1B5E}" type="sibTrans" cxnId="{EC303EAA-5FBE-4606-A4BB-AFE398F9187C}">
      <dgm:prSet/>
      <dgm:spPr/>
      <dgm:t>
        <a:bodyPr/>
        <a:lstStyle/>
        <a:p>
          <a:endParaRPr lang="en-GB"/>
        </a:p>
      </dgm:t>
    </dgm:pt>
    <dgm:pt modelId="{7C55217A-FC9B-4671-B172-B47693AE068A}">
      <dgm:prSet phldrT="[Text]"/>
      <dgm:spPr/>
      <dgm:t>
        <a:bodyPr/>
        <a:lstStyle/>
        <a:p>
          <a:r>
            <a:rPr lang="en-GB" dirty="0" smtClean="0"/>
            <a:t>Risk of </a:t>
          </a:r>
          <a:r>
            <a:rPr lang="en-GB" b="1" dirty="0" smtClean="0">
              <a:solidFill>
                <a:srgbClr val="FF0066"/>
              </a:solidFill>
            </a:rPr>
            <a:t>Dutch Disea</a:t>
          </a:r>
          <a:r>
            <a:rPr lang="en-GB" b="1" dirty="0" smtClean="0"/>
            <a:t>se</a:t>
          </a:r>
          <a:r>
            <a:rPr lang="en-GB" b="0" dirty="0" smtClean="0"/>
            <a:t> &amp; lower HDI</a:t>
          </a:r>
          <a:endParaRPr lang="en-GB" dirty="0"/>
        </a:p>
      </dgm:t>
    </dgm:pt>
    <dgm:pt modelId="{E3DD82E5-AA1B-4896-ABA1-5B400EC82154}" type="parTrans" cxnId="{AC5184A3-9DAD-4073-91AF-6FD016DC696A}">
      <dgm:prSet/>
      <dgm:spPr/>
      <dgm:t>
        <a:bodyPr/>
        <a:lstStyle/>
        <a:p>
          <a:endParaRPr lang="en-GB"/>
        </a:p>
      </dgm:t>
    </dgm:pt>
    <dgm:pt modelId="{B6ED729D-4813-47CD-BD0C-BCA91EE7BA40}" type="sibTrans" cxnId="{AC5184A3-9DAD-4073-91AF-6FD016DC696A}">
      <dgm:prSet/>
      <dgm:spPr/>
      <dgm:t>
        <a:bodyPr/>
        <a:lstStyle/>
        <a:p>
          <a:endParaRPr lang="en-GB"/>
        </a:p>
      </dgm:t>
    </dgm:pt>
    <dgm:pt modelId="{182EC37A-688D-4EB8-A17F-11F21985EE47}" type="pres">
      <dgm:prSet presAssocID="{24BB3C89-B304-403D-B234-A2B73ECDA8CF}" presName="Name0" presStyleCnt="0">
        <dgm:presLayoutVars>
          <dgm:chMax val="1"/>
          <dgm:dir/>
          <dgm:animLvl val="ctr"/>
          <dgm:resizeHandles val="exact"/>
        </dgm:presLayoutVars>
      </dgm:prSet>
      <dgm:spPr/>
      <dgm:t>
        <a:bodyPr/>
        <a:lstStyle/>
        <a:p>
          <a:endParaRPr lang="en-GB"/>
        </a:p>
      </dgm:t>
    </dgm:pt>
    <dgm:pt modelId="{C03C9631-5B4A-4A8C-BCAA-C4418B914536}" type="pres">
      <dgm:prSet presAssocID="{80EC2790-CCC1-4E8A-A5A4-ECA3DCCF4D99}" presName="centerShape" presStyleLbl="node0" presStyleIdx="0" presStyleCnt="1"/>
      <dgm:spPr/>
      <dgm:t>
        <a:bodyPr/>
        <a:lstStyle/>
        <a:p>
          <a:endParaRPr lang="en-GB"/>
        </a:p>
      </dgm:t>
    </dgm:pt>
    <dgm:pt modelId="{A963B80F-E7F4-4BDF-921C-14B9A202B96C}" type="pres">
      <dgm:prSet presAssocID="{A973E0CD-FA5B-4DFC-ADF1-1A2C033F25C3}" presName="node" presStyleLbl="node1" presStyleIdx="0" presStyleCnt="4">
        <dgm:presLayoutVars>
          <dgm:bulletEnabled val="1"/>
        </dgm:presLayoutVars>
      </dgm:prSet>
      <dgm:spPr/>
      <dgm:t>
        <a:bodyPr/>
        <a:lstStyle/>
        <a:p>
          <a:endParaRPr lang="en-GB"/>
        </a:p>
      </dgm:t>
    </dgm:pt>
    <dgm:pt modelId="{9FDC9677-4DA4-4D63-99DD-6FEFE0B4D8EC}" type="pres">
      <dgm:prSet presAssocID="{A973E0CD-FA5B-4DFC-ADF1-1A2C033F25C3}" presName="dummy" presStyleCnt="0"/>
      <dgm:spPr/>
    </dgm:pt>
    <dgm:pt modelId="{9EBC55BE-8E06-42B9-B6A9-9D9A954A1E60}" type="pres">
      <dgm:prSet presAssocID="{6605EEA0-A7AF-455E-BC4F-0C9DEB84B9E5}" presName="sibTrans" presStyleLbl="sibTrans2D1" presStyleIdx="0" presStyleCnt="4"/>
      <dgm:spPr/>
      <dgm:t>
        <a:bodyPr/>
        <a:lstStyle/>
        <a:p>
          <a:endParaRPr lang="en-GB"/>
        </a:p>
      </dgm:t>
    </dgm:pt>
    <dgm:pt modelId="{158572BF-0952-4C7A-89F1-B92E38811F87}" type="pres">
      <dgm:prSet presAssocID="{C1BF1A39-6CA1-4D44-A775-C716ED912D57}" presName="node" presStyleLbl="node1" presStyleIdx="1" presStyleCnt="4">
        <dgm:presLayoutVars>
          <dgm:bulletEnabled val="1"/>
        </dgm:presLayoutVars>
      </dgm:prSet>
      <dgm:spPr/>
      <dgm:t>
        <a:bodyPr/>
        <a:lstStyle/>
        <a:p>
          <a:endParaRPr lang="en-GB"/>
        </a:p>
      </dgm:t>
    </dgm:pt>
    <dgm:pt modelId="{269D4935-9A3C-4C87-83D2-9C5891409ED7}" type="pres">
      <dgm:prSet presAssocID="{C1BF1A39-6CA1-4D44-A775-C716ED912D57}" presName="dummy" presStyleCnt="0"/>
      <dgm:spPr/>
    </dgm:pt>
    <dgm:pt modelId="{9E4D4D2E-B38D-47EA-A800-8213DB07B018}" type="pres">
      <dgm:prSet presAssocID="{2B90D67A-6D27-4AFB-BBEF-84397D2F93A6}" presName="sibTrans" presStyleLbl="sibTrans2D1" presStyleIdx="1" presStyleCnt="4"/>
      <dgm:spPr/>
      <dgm:t>
        <a:bodyPr/>
        <a:lstStyle/>
        <a:p>
          <a:endParaRPr lang="en-GB"/>
        </a:p>
      </dgm:t>
    </dgm:pt>
    <dgm:pt modelId="{647AF55A-113C-4667-9DE4-81D2D9CE1E1D}" type="pres">
      <dgm:prSet presAssocID="{2E4EE895-E01A-437D-9575-B1CD94D6BBAC}" presName="node" presStyleLbl="node1" presStyleIdx="2" presStyleCnt="4">
        <dgm:presLayoutVars>
          <dgm:bulletEnabled val="1"/>
        </dgm:presLayoutVars>
      </dgm:prSet>
      <dgm:spPr/>
      <dgm:t>
        <a:bodyPr/>
        <a:lstStyle/>
        <a:p>
          <a:endParaRPr lang="en-GB"/>
        </a:p>
      </dgm:t>
    </dgm:pt>
    <dgm:pt modelId="{2E0413D1-A08F-4216-99E7-BAC396C27BF3}" type="pres">
      <dgm:prSet presAssocID="{2E4EE895-E01A-437D-9575-B1CD94D6BBAC}" presName="dummy" presStyleCnt="0"/>
      <dgm:spPr/>
    </dgm:pt>
    <dgm:pt modelId="{32CE8CEC-D56A-42B9-9682-588A3054D628}" type="pres">
      <dgm:prSet presAssocID="{623A59BE-8820-4917-982B-D173934E1B5E}" presName="sibTrans" presStyleLbl="sibTrans2D1" presStyleIdx="2" presStyleCnt="4"/>
      <dgm:spPr/>
      <dgm:t>
        <a:bodyPr/>
        <a:lstStyle/>
        <a:p>
          <a:endParaRPr lang="en-GB"/>
        </a:p>
      </dgm:t>
    </dgm:pt>
    <dgm:pt modelId="{D6D7B62C-1E34-441D-9FCD-850AAE22C7C1}" type="pres">
      <dgm:prSet presAssocID="{7C55217A-FC9B-4671-B172-B47693AE068A}" presName="node" presStyleLbl="node1" presStyleIdx="3" presStyleCnt="4">
        <dgm:presLayoutVars>
          <dgm:bulletEnabled val="1"/>
        </dgm:presLayoutVars>
      </dgm:prSet>
      <dgm:spPr/>
      <dgm:t>
        <a:bodyPr/>
        <a:lstStyle/>
        <a:p>
          <a:endParaRPr lang="en-GB"/>
        </a:p>
      </dgm:t>
    </dgm:pt>
    <dgm:pt modelId="{3D3BA0C1-EF10-4EC1-A6A1-2113E2C3AF6B}" type="pres">
      <dgm:prSet presAssocID="{7C55217A-FC9B-4671-B172-B47693AE068A}" presName="dummy" presStyleCnt="0"/>
      <dgm:spPr/>
    </dgm:pt>
    <dgm:pt modelId="{8E429A88-5C15-4147-ADB0-B191788D74B4}" type="pres">
      <dgm:prSet presAssocID="{B6ED729D-4813-47CD-BD0C-BCA91EE7BA40}" presName="sibTrans" presStyleLbl="sibTrans2D1" presStyleIdx="3" presStyleCnt="4"/>
      <dgm:spPr/>
      <dgm:t>
        <a:bodyPr/>
        <a:lstStyle/>
        <a:p>
          <a:endParaRPr lang="en-GB"/>
        </a:p>
      </dgm:t>
    </dgm:pt>
  </dgm:ptLst>
  <dgm:cxnLst>
    <dgm:cxn modelId="{E1C471F0-3386-4A04-94EB-04FE971BC42E}" type="presOf" srcId="{80EC2790-CCC1-4E8A-A5A4-ECA3DCCF4D99}" destId="{C03C9631-5B4A-4A8C-BCAA-C4418B914536}" srcOrd="0" destOrd="0" presId="urn:microsoft.com/office/officeart/2005/8/layout/radial6"/>
    <dgm:cxn modelId="{86B50B50-0098-468A-873F-A08C9EB154A5}" type="presOf" srcId="{2B90D67A-6D27-4AFB-BBEF-84397D2F93A6}" destId="{9E4D4D2E-B38D-47EA-A800-8213DB07B018}" srcOrd="0" destOrd="0" presId="urn:microsoft.com/office/officeart/2005/8/layout/radial6"/>
    <dgm:cxn modelId="{A762FB6D-1DB6-42DB-B223-0E4BC49EBB17}" srcId="{80EC2790-CCC1-4E8A-A5A4-ECA3DCCF4D99}" destId="{A973E0CD-FA5B-4DFC-ADF1-1A2C033F25C3}" srcOrd="0" destOrd="0" parTransId="{6B9EC5DF-4DE2-4436-9ADB-EB09A9E2A1F6}" sibTransId="{6605EEA0-A7AF-455E-BC4F-0C9DEB84B9E5}"/>
    <dgm:cxn modelId="{CDA607B8-77BB-4C90-BB2E-73F74721DF67}" type="presOf" srcId="{A973E0CD-FA5B-4DFC-ADF1-1A2C033F25C3}" destId="{A963B80F-E7F4-4BDF-921C-14B9A202B96C}" srcOrd="0" destOrd="0" presId="urn:microsoft.com/office/officeart/2005/8/layout/radial6"/>
    <dgm:cxn modelId="{A3259EBE-4B47-4CEC-BA20-480B76601421}" type="presOf" srcId="{6605EEA0-A7AF-455E-BC4F-0C9DEB84B9E5}" destId="{9EBC55BE-8E06-42B9-B6A9-9D9A954A1E60}" srcOrd="0" destOrd="0" presId="urn:microsoft.com/office/officeart/2005/8/layout/radial6"/>
    <dgm:cxn modelId="{6C558799-9523-45BF-BA01-1BCE6C2913BA}" type="presOf" srcId="{623A59BE-8820-4917-982B-D173934E1B5E}" destId="{32CE8CEC-D56A-42B9-9682-588A3054D628}" srcOrd="0" destOrd="0" presId="urn:microsoft.com/office/officeart/2005/8/layout/radial6"/>
    <dgm:cxn modelId="{819E5840-663D-44AF-9C7C-A9E921E51EE6}" type="presOf" srcId="{B6ED729D-4813-47CD-BD0C-BCA91EE7BA40}" destId="{8E429A88-5C15-4147-ADB0-B191788D74B4}" srcOrd="0" destOrd="0" presId="urn:microsoft.com/office/officeart/2005/8/layout/radial6"/>
    <dgm:cxn modelId="{B9887C12-15FE-4289-98D2-0A6B65412B7E}" type="presOf" srcId="{24BB3C89-B304-403D-B234-A2B73ECDA8CF}" destId="{182EC37A-688D-4EB8-A17F-11F21985EE47}" srcOrd="0" destOrd="0" presId="urn:microsoft.com/office/officeart/2005/8/layout/radial6"/>
    <dgm:cxn modelId="{07276085-F72C-41F2-9B8E-B4CE0E706151}" srcId="{24BB3C89-B304-403D-B234-A2B73ECDA8CF}" destId="{80EC2790-CCC1-4E8A-A5A4-ECA3DCCF4D99}" srcOrd="0" destOrd="0" parTransId="{A5344CBB-8320-4C13-9389-18380F0BECE5}" sibTransId="{AC569C35-B02B-4CDD-B6B7-841170A2E83C}"/>
    <dgm:cxn modelId="{AE13D503-BEEA-427D-8615-C59372C13A49}" srcId="{80EC2790-CCC1-4E8A-A5A4-ECA3DCCF4D99}" destId="{C1BF1A39-6CA1-4D44-A775-C716ED912D57}" srcOrd="1" destOrd="0" parTransId="{4444B6A1-8888-4D8F-892B-0CDB63CC3F81}" sibTransId="{2B90D67A-6D27-4AFB-BBEF-84397D2F93A6}"/>
    <dgm:cxn modelId="{AC5184A3-9DAD-4073-91AF-6FD016DC696A}" srcId="{80EC2790-CCC1-4E8A-A5A4-ECA3DCCF4D99}" destId="{7C55217A-FC9B-4671-B172-B47693AE068A}" srcOrd="3" destOrd="0" parTransId="{E3DD82E5-AA1B-4896-ABA1-5B400EC82154}" sibTransId="{B6ED729D-4813-47CD-BD0C-BCA91EE7BA40}"/>
    <dgm:cxn modelId="{29B2A344-26F0-4F98-BDBB-6D0567EFF1BF}" type="presOf" srcId="{7C55217A-FC9B-4671-B172-B47693AE068A}" destId="{D6D7B62C-1E34-441D-9FCD-850AAE22C7C1}" srcOrd="0" destOrd="0" presId="urn:microsoft.com/office/officeart/2005/8/layout/radial6"/>
    <dgm:cxn modelId="{15549CC3-4870-45C6-9D1E-F4E63ACD1FA6}" type="presOf" srcId="{2E4EE895-E01A-437D-9575-B1CD94D6BBAC}" destId="{647AF55A-113C-4667-9DE4-81D2D9CE1E1D}" srcOrd="0" destOrd="0" presId="urn:microsoft.com/office/officeart/2005/8/layout/radial6"/>
    <dgm:cxn modelId="{BAED1307-6AA3-47A0-9170-9189E764ABE9}" type="presOf" srcId="{C1BF1A39-6CA1-4D44-A775-C716ED912D57}" destId="{158572BF-0952-4C7A-89F1-B92E38811F87}" srcOrd="0" destOrd="0" presId="urn:microsoft.com/office/officeart/2005/8/layout/radial6"/>
    <dgm:cxn modelId="{EC303EAA-5FBE-4606-A4BB-AFE398F9187C}" srcId="{80EC2790-CCC1-4E8A-A5A4-ECA3DCCF4D99}" destId="{2E4EE895-E01A-437D-9575-B1CD94D6BBAC}" srcOrd="2" destOrd="0" parTransId="{2EE90BD3-31BE-4955-AE0F-83123D2341AE}" sibTransId="{623A59BE-8820-4917-982B-D173934E1B5E}"/>
    <dgm:cxn modelId="{8F9B988B-799F-4D88-AE90-779A99439B4D}" type="presParOf" srcId="{182EC37A-688D-4EB8-A17F-11F21985EE47}" destId="{C03C9631-5B4A-4A8C-BCAA-C4418B914536}" srcOrd="0" destOrd="0" presId="urn:microsoft.com/office/officeart/2005/8/layout/radial6"/>
    <dgm:cxn modelId="{1E3C5428-622F-46FC-957F-803B0A91AD75}" type="presParOf" srcId="{182EC37A-688D-4EB8-A17F-11F21985EE47}" destId="{A963B80F-E7F4-4BDF-921C-14B9A202B96C}" srcOrd="1" destOrd="0" presId="urn:microsoft.com/office/officeart/2005/8/layout/radial6"/>
    <dgm:cxn modelId="{1970EF54-7B46-4747-85C7-69859DC72168}" type="presParOf" srcId="{182EC37A-688D-4EB8-A17F-11F21985EE47}" destId="{9FDC9677-4DA4-4D63-99DD-6FEFE0B4D8EC}" srcOrd="2" destOrd="0" presId="urn:microsoft.com/office/officeart/2005/8/layout/radial6"/>
    <dgm:cxn modelId="{7606EE4F-3CFE-4411-AAB9-B522EB3564A6}" type="presParOf" srcId="{182EC37A-688D-4EB8-A17F-11F21985EE47}" destId="{9EBC55BE-8E06-42B9-B6A9-9D9A954A1E60}" srcOrd="3" destOrd="0" presId="urn:microsoft.com/office/officeart/2005/8/layout/radial6"/>
    <dgm:cxn modelId="{BE0AE76E-70BB-488F-8569-B2616A44B4AA}" type="presParOf" srcId="{182EC37A-688D-4EB8-A17F-11F21985EE47}" destId="{158572BF-0952-4C7A-89F1-B92E38811F87}" srcOrd="4" destOrd="0" presId="urn:microsoft.com/office/officeart/2005/8/layout/radial6"/>
    <dgm:cxn modelId="{7A1689F5-A536-4A07-B635-0E12C6C9D2D8}" type="presParOf" srcId="{182EC37A-688D-4EB8-A17F-11F21985EE47}" destId="{269D4935-9A3C-4C87-83D2-9C5891409ED7}" srcOrd="5" destOrd="0" presId="urn:microsoft.com/office/officeart/2005/8/layout/radial6"/>
    <dgm:cxn modelId="{B57F7CD3-4330-4D12-B87E-C7AA7AF30343}" type="presParOf" srcId="{182EC37A-688D-4EB8-A17F-11F21985EE47}" destId="{9E4D4D2E-B38D-47EA-A800-8213DB07B018}" srcOrd="6" destOrd="0" presId="urn:microsoft.com/office/officeart/2005/8/layout/radial6"/>
    <dgm:cxn modelId="{E2F527A0-D138-4E62-96E1-6FDB96C00A7A}" type="presParOf" srcId="{182EC37A-688D-4EB8-A17F-11F21985EE47}" destId="{647AF55A-113C-4667-9DE4-81D2D9CE1E1D}" srcOrd="7" destOrd="0" presId="urn:microsoft.com/office/officeart/2005/8/layout/radial6"/>
    <dgm:cxn modelId="{DCB23D20-6B36-47E0-8209-F766884C1372}" type="presParOf" srcId="{182EC37A-688D-4EB8-A17F-11F21985EE47}" destId="{2E0413D1-A08F-4216-99E7-BAC396C27BF3}" srcOrd="8" destOrd="0" presId="urn:microsoft.com/office/officeart/2005/8/layout/radial6"/>
    <dgm:cxn modelId="{22C3FB8C-5023-4E2C-9A71-DC0234E867E6}" type="presParOf" srcId="{182EC37A-688D-4EB8-A17F-11F21985EE47}" destId="{32CE8CEC-D56A-42B9-9682-588A3054D628}" srcOrd="9" destOrd="0" presId="urn:microsoft.com/office/officeart/2005/8/layout/radial6"/>
    <dgm:cxn modelId="{5DEDFF23-6F3B-4192-80DF-ACADEEF2F9D8}" type="presParOf" srcId="{182EC37A-688D-4EB8-A17F-11F21985EE47}" destId="{D6D7B62C-1E34-441D-9FCD-850AAE22C7C1}" srcOrd="10" destOrd="0" presId="urn:microsoft.com/office/officeart/2005/8/layout/radial6"/>
    <dgm:cxn modelId="{7AC720DB-F9B3-47ED-A4C2-1F7ED2039FC2}" type="presParOf" srcId="{182EC37A-688D-4EB8-A17F-11F21985EE47}" destId="{3D3BA0C1-EF10-4EC1-A6A1-2113E2C3AF6B}" srcOrd="11" destOrd="0" presId="urn:microsoft.com/office/officeart/2005/8/layout/radial6"/>
    <dgm:cxn modelId="{D5F97FE1-4B56-45BE-8D47-4C70B4861878}" type="presParOf" srcId="{182EC37A-688D-4EB8-A17F-11F21985EE47}" destId="{8E429A88-5C15-4147-ADB0-B191788D74B4}"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DEE5F5-54A4-4337-997F-8F3106384CE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GB"/>
        </a:p>
      </dgm:t>
    </dgm:pt>
    <dgm:pt modelId="{37E15D58-1280-4160-A967-9450EE3E7E03}">
      <dgm:prSet phldrT="[Text]"/>
      <dgm:spPr/>
      <dgm:t>
        <a:bodyPr/>
        <a:lstStyle/>
        <a:p>
          <a:r>
            <a:rPr lang="en-GB" sz="1800" b="1" dirty="0" smtClean="0">
              <a:solidFill>
                <a:srgbClr val="002060"/>
              </a:solidFill>
            </a:rPr>
            <a:t>Labour Markets</a:t>
          </a:r>
          <a:endParaRPr lang="en-GB" sz="1800" b="1" dirty="0">
            <a:solidFill>
              <a:srgbClr val="002060"/>
            </a:solidFill>
          </a:endParaRPr>
        </a:p>
      </dgm:t>
    </dgm:pt>
    <dgm:pt modelId="{ADBBC3DE-6670-4F46-945D-4A667C1354C1}" type="parTrans" cxnId="{C520AF79-678A-4319-AE8B-186C3CCE629F}">
      <dgm:prSet/>
      <dgm:spPr/>
      <dgm:t>
        <a:bodyPr/>
        <a:lstStyle/>
        <a:p>
          <a:endParaRPr lang="en-GB"/>
        </a:p>
      </dgm:t>
    </dgm:pt>
    <dgm:pt modelId="{249150A7-7476-411F-8530-B6CB87F52E47}" type="sibTrans" cxnId="{C520AF79-678A-4319-AE8B-186C3CCE629F}">
      <dgm:prSet/>
      <dgm:spPr/>
      <dgm:t>
        <a:bodyPr/>
        <a:lstStyle/>
        <a:p>
          <a:endParaRPr lang="en-GB"/>
        </a:p>
      </dgm:t>
    </dgm:pt>
    <dgm:pt modelId="{551A3414-4A77-4F7E-965F-3669AD6E45AA}">
      <dgm:prSet phldrT="[Text]" custT="1"/>
      <dgm:spPr/>
      <dgm:t>
        <a:bodyPr/>
        <a:lstStyle/>
        <a:p>
          <a:r>
            <a:rPr lang="en-GB" sz="1500" dirty="0" smtClean="0"/>
            <a:t>Productivity, Poverty / inequality</a:t>
          </a:r>
          <a:endParaRPr lang="en-GB" sz="1500" dirty="0"/>
        </a:p>
      </dgm:t>
    </dgm:pt>
    <dgm:pt modelId="{14E1834F-B1FC-4B91-BBB0-28FCCBC27806}" type="parTrans" cxnId="{187B902E-B961-425C-9C0D-55D5082B7457}">
      <dgm:prSet/>
      <dgm:spPr/>
      <dgm:t>
        <a:bodyPr/>
        <a:lstStyle/>
        <a:p>
          <a:endParaRPr lang="en-GB"/>
        </a:p>
      </dgm:t>
    </dgm:pt>
    <dgm:pt modelId="{284D9EB1-2335-4283-8402-61D18C3ADDF7}" type="sibTrans" cxnId="{187B902E-B961-425C-9C0D-55D5082B7457}">
      <dgm:prSet/>
      <dgm:spPr/>
      <dgm:t>
        <a:bodyPr/>
        <a:lstStyle/>
        <a:p>
          <a:endParaRPr lang="en-GB"/>
        </a:p>
      </dgm:t>
    </dgm:pt>
    <dgm:pt modelId="{C92E890B-A3C0-4ED4-BD7D-247FD37ADCA6}">
      <dgm:prSet phldrT="[Text]" custT="1"/>
      <dgm:spPr/>
      <dgm:t>
        <a:bodyPr/>
        <a:lstStyle/>
        <a:p>
          <a:r>
            <a:rPr lang="en-GB" sz="1500" dirty="0" smtClean="0"/>
            <a:t>Micro – wage rates, labour market failure </a:t>
          </a:r>
          <a:r>
            <a:rPr lang="en-GB" sz="1500" dirty="0" err="1" smtClean="0"/>
            <a:t>etc</a:t>
          </a:r>
          <a:endParaRPr lang="en-GB" sz="1500" dirty="0"/>
        </a:p>
      </dgm:t>
    </dgm:pt>
    <dgm:pt modelId="{1A6D7876-10DB-4146-BB26-7B1E39EF0E3E}" type="parTrans" cxnId="{6BA66D4F-3B4E-449B-BCD6-DFAE52FFDA2A}">
      <dgm:prSet/>
      <dgm:spPr/>
      <dgm:t>
        <a:bodyPr/>
        <a:lstStyle/>
        <a:p>
          <a:endParaRPr lang="en-GB"/>
        </a:p>
      </dgm:t>
    </dgm:pt>
    <dgm:pt modelId="{B1A1BC0F-AF36-43BF-B94D-08C43C175828}" type="sibTrans" cxnId="{6BA66D4F-3B4E-449B-BCD6-DFAE52FFDA2A}">
      <dgm:prSet/>
      <dgm:spPr/>
      <dgm:t>
        <a:bodyPr/>
        <a:lstStyle/>
        <a:p>
          <a:endParaRPr lang="en-GB"/>
        </a:p>
      </dgm:t>
    </dgm:pt>
    <dgm:pt modelId="{E504D946-21E7-428F-82A8-6C7633134138}">
      <dgm:prSet phldrT="[Text]"/>
      <dgm:spPr/>
      <dgm:t>
        <a:bodyPr/>
        <a:lstStyle/>
        <a:p>
          <a:r>
            <a:rPr lang="en-GB" sz="1800" b="1" dirty="0" smtClean="0">
              <a:solidFill>
                <a:srgbClr val="002060"/>
              </a:solidFill>
            </a:rPr>
            <a:t>Financial Markets </a:t>
          </a:r>
          <a:endParaRPr lang="en-GB" sz="1800" b="1" dirty="0">
            <a:solidFill>
              <a:srgbClr val="002060"/>
            </a:solidFill>
          </a:endParaRPr>
        </a:p>
      </dgm:t>
    </dgm:pt>
    <dgm:pt modelId="{1B4D496C-76F0-4166-80E1-A89CF73AD3B1}" type="parTrans" cxnId="{55D11F5E-2873-48F1-9292-164999792DAA}">
      <dgm:prSet/>
      <dgm:spPr/>
      <dgm:t>
        <a:bodyPr/>
        <a:lstStyle/>
        <a:p>
          <a:endParaRPr lang="en-GB"/>
        </a:p>
      </dgm:t>
    </dgm:pt>
    <dgm:pt modelId="{A2C54232-A5E2-41B3-AA40-D5BA289B17F4}" type="sibTrans" cxnId="{55D11F5E-2873-48F1-9292-164999792DAA}">
      <dgm:prSet/>
      <dgm:spPr/>
      <dgm:t>
        <a:bodyPr/>
        <a:lstStyle/>
        <a:p>
          <a:endParaRPr lang="en-GB"/>
        </a:p>
      </dgm:t>
    </dgm:pt>
    <dgm:pt modelId="{0857799D-5B26-4CBE-AEAF-B8E2E7A85EEE}">
      <dgm:prSet phldrT="[Text]" custT="1"/>
      <dgm:spPr/>
      <dgm:t>
        <a:bodyPr/>
        <a:lstStyle/>
        <a:p>
          <a:r>
            <a:rPr lang="en-GB" sz="1500" dirty="0" smtClean="0"/>
            <a:t>Micro – analysis of different markets e.g. bonds; types of bank &amp; objectives; bubbles</a:t>
          </a:r>
          <a:endParaRPr lang="en-GB" sz="1500" dirty="0"/>
        </a:p>
      </dgm:t>
    </dgm:pt>
    <dgm:pt modelId="{4262AB8E-128A-4766-81D5-5B7ACC13563A}" type="parTrans" cxnId="{992A1B2C-B269-4577-A121-019375ECE288}">
      <dgm:prSet/>
      <dgm:spPr/>
      <dgm:t>
        <a:bodyPr/>
        <a:lstStyle/>
        <a:p>
          <a:endParaRPr lang="en-GB"/>
        </a:p>
      </dgm:t>
    </dgm:pt>
    <dgm:pt modelId="{5E4F3933-322B-4CF5-800E-AB7C107FFC35}" type="sibTrans" cxnId="{992A1B2C-B269-4577-A121-019375ECE288}">
      <dgm:prSet/>
      <dgm:spPr/>
      <dgm:t>
        <a:bodyPr/>
        <a:lstStyle/>
        <a:p>
          <a:endParaRPr lang="en-GB"/>
        </a:p>
      </dgm:t>
    </dgm:pt>
    <dgm:pt modelId="{4BDABE19-826F-4C45-BDB1-2A6333645304}">
      <dgm:prSet phldrT="[Text]" custT="1"/>
      <dgm:spPr/>
      <dgm:t>
        <a:bodyPr/>
        <a:lstStyle/>
        <a:p>
          <a:r>
            <a:rPr lang="en-GB" sz="1500" dirty="0" smtClean="0"/>
            <a:t>Macro – monetary policy, operation of the Central Bank, financial regulation</a:t>
          </a:r>
          <a:endParaRPr lang="en-GB" sz="1500" dirty="0"/>
        </a:p>
      </dgm:t>
    </dgm:pt>
    <dgm:pt modelId="{42947800-1B5E-4AD2-9885-01ADFB8EA432}" type="parTrans" cxnId="{CED9B10D-EA9B-4438-BFDB-EDCE49A220C0}">
      <dgm:prSet/>
      <dgm:spPr/>
      <dgm:t>
        <a:bodyPr/>
        <a:lstStyle/>
        <a:p>
          <a:endParaRPr lang="en-GB"/>
        </a:p>
      </dgm:t>
    </dgm:pt>
    <dgm:pt modelId="{FE96D12E-5688-4F94-9DAB-D71C4413105A}" type="sibTrans" cxnId="{CED9B10D-EA9B-4438-BFDB-EDCE49A220C0}">
      <dgm:prSet/>
      <dgm:spPr/>
      <dgm:t>
        <a:bodyPr/>
        <a:lstStyle/>
        <a:p>
          <a:endParaRPr lang="en-GB"/>
        </a:p>
      </dgm:t>
    </dgm:pt>
    <dgm:pt modelId="{4BD3A772-EA53-46BF-B45C-02B9570ADD03}">
      <dgm:prSet phldrT="[Text]"/>
      <dgm:spPr/>
      <dgm:t>
        <a:bodyPr/>
        <a:lstStyle/>
        <a:p>
          <a:r>
            <a:rPr lang="en-GB" sz="1800" b="1" dirty="0" smtClean="0">
              <a:solidFill>
                <a:srgbClr val="002060"/>
              </a:solidFill>
            </a:rPr>
            <a:t>Behavioural Economics</a:t>
          </a:r>
          <a:endParaRPr lang="en-GB" sz="1800" b="1" dirty="0">
            <a:solidFill>
              <a:srgbClr val="002060"/>
            </a:solidFill>
          </a:endParaRPr>
        </a:p>
      </dgm:t>
    </dgm:pt>
    <dgm:pt modelId="{AD6A875C-93E5-4CCD-A454-8D02B8394E37}" type="parTrans" cxnId="{D304AAA7-DB1C-4C0F-9F8A-DFC75C617BF5}">
      <dgm:prSet/>
      <dgm:spPr/>
      <dgm:t>
        <a:bodyPr/>
        <a:lstStyle/>
        <a:p>
          <a:endParaRPr lang="en-GB"/>
        </a:p>
      </dgm:t>
    </dgm:pt>
    <dgm:pt modelId="{7E0C6353-3033-45CD-ACAF-4CA6399D0DE6}" type="sibTrans" cxnId="{D304AAA7-DB1C-4C0F-9F8A-DFC75C617BF5}">
      <dgm:prSet/>
      <dgm:spPr/>
      <dgm:t>
        <a:bodyPr/>
        <a:lstStyle/>
        <a:p>
          <a:endParaRPr lang="en-GB"/>
        </a:p>
      </dgm:t>
    </dgm:pt>
    <dgm:pt modelId="{0FC117D3-B13B-4D5D-A968-E9844F20D522}">
      <dgm:prSet phldrT="[Text]" custT="1"/>
      <dgm:spPr/>
      <dgm:t>
        <a:bodyPr/>
        <a:lstStyle/>
        <a:p>
          <a:r>
            <a:rPr lang="en-GB" sz="1500" dirty="0" smtClean="0"/>
            <a:t>Micro – decision making, factors influencing D&amp;S</a:t>
          </a:r>
          <a:endParaRPr lang="en-GB" sz="1500" dirty="0"/>
        </a:p>
      </dgm:t>
    </dgm:pt>
    <dgm:pt modelId="{D63CFE1D-C213-4E4E-B3A7-3C24FFB779F4}" type="parTrans" cxnId="{6CFED67E-CE1E-4656-B1E3-36E11FABFAED}">
      <dgm:prSet/>
      <dgm:spPr/>
      <dgm:t>
        <a:bodyPr/>
        <a:lstStyle/>
        <a:p>
          <a:endParaRPr lang="en-GB"/>
        </a:p>
      </dgm:t>
    </dgm:pt>
    <dgm:pt modelId="{A5D2251A-E5C1-4F57-87D8-C0271435ECE3}" type="sibTrans" cxnId="{6CFED67E-CE1E-4656-B1E3-36E11FABFAED}">
      <dgm:prSet/>
      <dgm:spPr/>
      <dgm:t>
        <a:bodyPr/>
        <a:lstStyle/>
        <a:p>
          <a:endParaRPr lang="en-GB"/>
        </a:p>
      </dgm:t>
    </dgm:pt>
    <dgm:pt modelId="{26EC0FE1-D7EB-4163-B393-3DD21BFD3C45}">
      <dgm:prSet phldrT="[Text]" custT="1"/>
      <dgm:spPr/>
      <dgm:t>
        <a:bodyPr/>
        <a:lstStyle/>
        <a:p>
          <a:r>
            <a:rPr lang="en-GB" sz="1500" dirty="0" smtClean="0"/>
            <a:t>Macro – nudges for fiscal policy, supply side policies </a:t>
          </a:r>
          <a:r>
            <a:rPr lang="en-GB" sz="1500" dirty="0" err="1" smtClean="0"/>
            <a:t>etc</a:t>
          </a:r>
          <a:endParaRPr lang="en-GB" sz="1500" dirty="0"/>
        </a:p>
      </dgm:t>
    </dgm:pt>
    <dgm:pt modelId="{F5D5F3A3-219E-4597-954F-BF01C4EFFD5B}" type="parTrans" cxnId="{C124ED99-85F1-4B0B-8872-C06509A3C1D4}">
      <dgm:prSet/>
      <dgm:spPr/>
      <dgm:t>
        <a:bodyPr/>
        <a:lstStyle/>
        <a:p>
          <a:endParaRPr lang="en-GB"/>
        </a:p>
      </dgm:t>
    </dgm:pt>
    <dgm:pt modelId="{C7E09B9F-ABEE-4708-AD19-78D3A84CA495}" type="sibTrans" cxnId="{C124ED99-85F1-4B0B-8872-C06509A3C1D4}">
      <dgm:prSet/>
      <dgm:spPr/>
      <dgm:t>
        <a:bodyPr/>
        <a:lstStyle/>
        <a:p>
          <a:endParaRPr lang="en-GB"/>
        </a:p>
      </dgm:t>
    </dgm:pt>
    <dgm:pt modelId="{75E2E2FA-0B95-4546-96C8-92218193CAA4}">
      <dgm:prSet phldrT="[Text]"/>
      <dgm:spPr/>
      <dgm:t>
        <a:bodyPr/>
        <a:lstStyle/>
        <a:p>
          <a:r>
            <a:rPr lang="en-GB" sz="1800" b="1" dirty="0" smtClean="0">
              <a:solidFill>
                <a:srgbClr val="002060"/>
              </a:solidFill>
            </a:rPr>
            <a:t>Technological issues, and competition policy</a:t>
          </a:r>
          <a:endParaRPr lang="en-GB" sz="1800" b="1" dirty="0">
            <a:solidFill>
              <a:srgbClr val="002060"/>
            </a:solidFill>
          </a:endParaRPr>
        </a:p>
      </dgm:t>
    </dgm:pt>
    <dgm:pt modelId="{0AA7B208-A122-4567-9D14-F929711ED821}" type="parTrans" cxnId="{09D6DB18-9881-41D3-AB1C-59A8E7BDB595}">
      <dgm:prSet/>
      <dgm:spPr/>
      <dgm:t>
        <a:bodyPr/>
        <a:lstStyle/>
        <a:p>
          <a:endParaRPr lang="en-GB"/>
        </a:p>
      </dgm:t>
    </dgm:pt>
    <dgm:pt modelId="{2FE59E47-655C-4306-B480-DBF36710FBB1}" type="sibTrans" cxnId="{09D6DB18-9881-41D3-AB1C-59A8E7BDB595}">
      <dgm:prSet/>
      <dgm:spPr/>
      <dgm:t>
        <a:bodyPr/>
        <a:lstStyle/>
        <a:p>
          <a:endParaRPr lang="en-GB"/>
        </a:p>
      </dgm:t>
    </dgm:pt>
    <dgm:pt modelId="{CD4E27DE-9B50-4699-9F58-4C50E7C34105}">
      <dgm:prSet phldrT="[Text]" custT="1"/>
      <dgm:spPr/>
      <dgm:t>
        <a:bodyPr/>
        <a:lstStyle/>
        <a:p>
          <a:r>
            <a:rPr lang="en-GB" sz="1500" dirty="0" smtClean="0"/>
            <a:t>Factors influencing market structures / costs / external economies of scale</a:t>
          </a:r>
          <a:endParaRPr lang="en-GB" sz="1500" dirty="0"/>
        </a:p>
      </dgm:t>
    </dgm:pt>
    <dgm:pt modelId="{4E539236-6968-4D3B-A340-A68B0E9424A9}" type="parTrans" cxnId="{1B92E473-C9DF-439A-904B-66382D9EF11D}">
      <dgm:prSet/>
      <dgm:spPr/>
      <dgm:t>
        <a:bodyPr/>
        <a:lstStyle/>
        <a:p>
          <a:endParaRPr lang="en-GB"/>
        </a:p>
      </dgm:t>
    </dgm:pt>
    <dgm:pt modelId="{BDCE7EEB-1F63-4D6D-A88C-C5C77883B4F1}" type="sibTrans" cxnId="{1B92E473-C9DF-439A-904B-66382D9EF11D}">
      <dgm:prSet/>
      <dgm:spPr/>
      <dgm:t>
        <a:bodyPr/>
        <a:lstStyle/>
        <a:p>
          <a:endParaRPr lang="en-GB"/>
        </a:p>
      </dgm:t>
    </dgm:pt>
    <dgm:pt modelId="{CE2CB360-68CA-4BD4-8C24-1C70F241D0DC}">
      <dgm:prSet phldrT="[Text]" custT="1"/>
      <dgm:spPr/>
      <dgm:t>
        <a:bodyPr/>
        <a:lstStyle/>
        <a:p>
          <a:r>
            <a:rPr lang="en-GB" sz="1500" dirty="0" smtClean="0"/>
            <a:t>Factors affecting LRAS</a:t>
          </a:r>
          <a:endParaRPr lang="en-GB" sz="1500" dirty="0"/>
        </a:p>
      </dgm:t>
    </dgm:pt>
    <dgm:pt modelId="{0DF6706B-433A-4602-8EFC-4DD5A86445E5}" type="parTrans" cxnId="{6546078E-0A59-46A4-9B78-8CCBA1E5A967}">
      <dgm:prSet/>
      <dgm:spPr/>
      <dgm:t>
        <a:bodyPr/>
        <a:lstStyle/>
        <a:p>
          <a:endParaRPr lang="en-GB"/>
        </a:p>
      </dgm:t>
    </dgm:pt>
    <dgm:pt modelId="{4A9B05D6-4AA9-485A-9F87-EBF5C08F9BCA}" type="sibTrans" cxnId="{6546078E-0A59-46A4-9B78-8CCBA1E5A967}">
      <dgm:prSet/>
      <dgm:spPr/>
      <dgm:t>
        <a:bodyPr/>
        <a:lstStyle/>
        <a:p>
          <a:endParaRPr lang="en-GB"/>
        </a:p>
      </dgm:t>
    </dgm:pt>
    <dgm:pt modelId="{41CD384C-1DAD-48EF-838F-E3ECE04AC28E}">
      <dgm:prSet phldrT="[Text]" custT="1"/>
      <dgm:spPr/>
      <dgm:t>
        <a:bodyPr/>
        <a:lstStyle/>
        <a:p>
          <a:r>
            <a:rPr lang="en-GB" sz="1500" dirty="0" smtClean="0"/>
            <a:t>Macro – SRAS and costs, LRAS position, unemployment, flexibility</a:t>
          </a:r>
          <a:endParaRPr lang="en-GB" sz="1500" dirty="0"/>
        </a:p>
      </dgm:t>
    </dgm:pt>
    <dgm:pt modelId="{75FAE5FC-8A13-47BF-90CB-BE2E116780A0}" type="parTrans" cxnId="{420AAF4F-93B2-41D7-AEEB-64BDE9736934}">
      <dgm:prSet/>
      <dgm:spPr/>
      <dgm:t>
        <a:bodyPr/>
        <a:lstStyle/>
        <a:p>
          <a:endParaRPr lang="en-GB"/>
        </a:p>
      </dgm:t>
    </dgm:pt>
    <dgm:pt modelId="{C2DDAD9D-2410-4E07-AE28-9EB43C00F6BE}" type="sibTrans" cxnId="{420AAF4F-93B2-41D7-AEEB-64BDE9736934}">
      <dgm:prSet/>
      <dgm:spPr/>
      <dgm:t>
        <a:bodyPr/>
        <a:lstStyle/>
        <a:p>
          <a:endParaRPr lang="en-GB"/>
        </a:p>
      </dgm:t>
    </dgm:pt>
    <dgm:pt modelId="{546378FF-A093-41AE-8EFC-E8280753DDC7}">
      <dgm:prSet phldrT="[Text]"/>
      <dgm:spPr/>
      <dgm:t>
        <a:bodyPr/>
        <a:lstStyle/>
        <a:p>
          <a:r>
            <a:rPr lang="en-GB" b="1" dirty="0" smtClean="0">
              <a:solidFill>
                <a:srgbClr val="002060"/>
              </a:solidFill>
            </a:rPr>
            <a:t>Externalities</a:t>
          </a:r>
          <a:endParaRPr lang="en-GB" b="1" dirty="0">
            <a:solidFill>
              <a:srgbClr val="002060"/>
            </a:solidFill>
          </a:endParaRPr>
        </a:p>
      </dgm:t>
    </dgm:pt>
    <dgm:pt modelId="{3ACEC9DD-0EB2-423D-8706-2B3CA5B59B6C}" type="parTrans" cxnId="{AD9917B6-FF8A-458B-BC8C-0CDEA81CECF9}">
      <dgm:prSet/>
      <dgm:spPr/>
      <dgm:t>
        <a:bodyPr/>
        <a:lstStyle/>
        <a:p>
          <a:endParaRPr lang="en-GB"/>
        </a:p>
      </dgm:t>
    </dgm:pt>
    <dgm:pt modelId="{4F1BE1C8-2A86-4275-B711-504436898B2D}" type="sibTrans" cxnId="{AD9917B6-FF8A-458B-BC8C-0CDEA81CECF9}">
      <dgm:prSet/>
      <dgm:spPr/>
      <dgm:t>
        <a:bodyPr/>
        <a:lstStyle/>
        <a:p>
          <a:endParaRPr lang="en-GB"/>
        </a:p>
      </dgm:t>
    </dgm:pt>
    <dgm:pt modelId="{C78F33BE-7164-4598-92C1-FA6119946B7D}">
      <dgm:prSet phldrT="[Text]"/>
      <dgm:spPr/>
      <dgm:t>
        <a:bodyPr/>
        <a:lstStyle/>
        <a:p>
          <a:r>
            <a:rPr lang="en-GB" dirty="0" smtClean="0"/>
            <a:t>Micro – types of market failure</a:t>
          </a:r>
          <a:endParaRPr lang="en-GB" dirty="0"/>
        </a:p>
      </dgm:t>
    </dgm:pt>
    <dgm:pt modelId="{7D5DA7DC-5588-4BA6-83FA-4B874D66FA8F}" type="parTrans" cxnId="{BD61F378-77F7-471F-8B4B-83B296A15D48}">
      <dgm:prSet/>
      <dgm:spPr/>
      <dgm:t>
        <a:bodyPr/>
        <a:lstStyle/>
        <a:p>
          <a:endParaRPr lang="en-GB"/>
        </a:p>
      </dgm:t>
    </dgm:pt>
    <dgm:pt modelId="{0E9C1064-BD49-4D37-9DED-1BC8093C821C}" type="sibTrans" cxnId="{BD61F378-77F7-471F-8B4B-83B296A15D48}">
      <dgm:prSet/>
      <dgm:spPr/>
      <dgm:t>
        <a:bodyPr/>
        <a:lstStyle/>
        <a:p>
          <a:endParaRPr lang="en-GB"/>
        </a:p>
      </dgm:t>
    </dgm:pt>
    <dgm:pt modelId="{2A5D08A3-9E9C-497F-9779-D79F6EECFB02}">
      <dgm:prSet phldrT="[Text]"/>
      <dgm:spPr/>
      <dgm:t>
        <a:bodyPr/>
        <a:lstStyle/>
        <a:p>
          <a:r>
            <a:rPr lang="en-GB" dirty="0" smtClean="0"/>
            <a:t>Macro – disadvantages of growth and international trade</a:t>
          </a:r>
          <a:endParaRPr lang="en-GB" dirty="0"/>
        </a:p>
      </dgm:t>
    </dgm:pt>
    <dgm:pt modelId="{A9946176-C6C8-4E02-A14C-38F54731C445}" type="parTrans" cxnId="{D0F207AE-8B6C-449B-92AB-A7A45FDE13BD}">
      <dgm:prSet/>
      <dgm:spPr/>
      <dgm:t>
        <a:bodyPr/>
        <a:lstStyle/>
        <a:p>
          <a:endParaRPr lang="en-GB"/>
        </a:p>
      </dgm:t>
    </dgm:pt>
    <dgm:pt modelId="{67229A15-30F5-49B1-93FF-02674B1ECD3F}" type="sibTrans" cxnId="{D0F207AE-8B6C-449B-92AB-A7A45FDE13BD}">
      <dgm:prSet/>
      <dgm:spPr/>
      <dgm:t>
        <a:bodyPr/>
        <a:lstStyle/>
        <a:p>
          <a:endParaRPr lang="en-GB"/>
        </a:p>
      </dgm:t>
    </dgm:pt>
    <dgm:pt modelId="{EAB44077-0352-4886-8774-084D28D6D7D9}">
      <dgm:prSet phldrT="[Text]"/>
      <dgm:spPr/>
      <dgm:t>
        <a:bodyPr/>
        <a:lstStyle/>
        <a:p>
          <a:r>
            <a:rPr lang="en-GB" b="1" dirty="0" smtClean="0">
              <a:solidFill>
                <a:srgbClr val="002060"/>
              </a:solidFill>
            </a:rPr>
            <a:t>Development Economics</a:t>
          </a:r>
          <a:endParaRPr lang="en-GB" b="1" dirty="0">
            <a:solidFill>
              <a:srgbClr val="002060"/>
            </a:solidFill>
          </a:endParaRPr>
        </a:p>
      </dgm:t>
    </dgm:pt>
    <dgm:pt modelId="{5C14E6DC-DD35-44B0-87D1-49728BB254E2}" type="parTrans" cxnId="{B7EC6608-1F99-4103-A4ED-023F799A075A}">
      <dgm:prSet/>
      <dgm:spPr/>
      <dgm:t>
        <a:bodyPr/>
        <a:lstStyle/>
        <a:p>
          <a:endParaRPr lang="en-GB"/>
        </a:p>
      </dgm:t>
    </dgm:pt>
    <dgm:pt modelId="{4C0AEC96-F17A-49EA-BC20-78BC839B5403}" type="sibTrans" cxnId="{B7EC6608-1F99-4103-A4ED-023F799A075A}">
      <dgm:prSet/>
      <dgm:spPr/>
      <dgm:t>
        <a:bodyPr/>
        <a:lstStyle/>
        <a:p>
          <a:endParaRPr lang="en-GB"/>
        </a:p>
      </dgm:t>
    </dgm:pt>
    <dgm:pt modelId="{8664D8C6-5CC0-47C7-8313-95EC0FB895DA}">
      <dgm:prSet phldrT="[Text]"/>
      <dgm:spPr/>
      <dgm:t>
        <a:bodyPr/>
        <a:lstStyle/>
        <a:p>
          <a:r>
            <a:rPr lang="en-GB" dirty="0" smtClean="0"/>
            <a:t>Micro - Commodity markets, inequality, health &amp; education</a:t>
          </a:r>
          <a:endParaRPr lang="en-GB" dirty="0"/>
        </a:p>
      </dgm:t>
    </dgm:pt>
    <dgm:pt modelId="{FC9DA2CD-52B0-4F4B-8133-8D0441B763A0}" type="parTrans" cxnId="{2CF0ECFB-3D00-4208-8C46-249146FA3CF0}">
      <dgm:prSet/>
      <dgm:spPr/>
      <dgm:t>
        <a:bodyPr/>
        <a:lstStyle/>
        <a:p>
          <a:endParaRPr lang="en-GB"/>
        </a:p>
      </dgm:t>
    </dgm:pt>
    <dgm:pt modelId="{6A0597B5-C5E6-4CC8-B922-703D8C7B26CB}" type="sibTrans" cxnId="{2CF0ECFB-3D00-4208-8C46-249146FA3CF0}">
      <dgm:prSet/>
      <dgm:spPr/>
      <dgm:t>
        <a:bodyPr/>
        <a:lstStyle/>
        <a:p>
          <a:endParaRPr lang="en-GB"/>
        </a:p>
      </dgm:t>
    </dgm:pt>
    <dgm:pt modelId="{0DEEBBC5-E4A8-4764-94B7-C818BCAB8C46}">
      <dgm:prSet phldrT="[Text]"/>
      <dgm:spPr/>
      <dgm:t>
        <a:bodyPr/>
        <a:lstStyle/>
        <a:p>
          <a:r>
            <a:rPr lang="en-GB" dirty="0" smtClean="0"/>
            <a:t>Macro – policies, trade</a:t>
          </a:r>
          <a:endParaRPr lang="en-GB" dirty="0"/>
        </a:p>
      </dgm:t>
    </dgm:pt>
    <dgm:pt modelId="{87CFCCE4-B9B0-4C41-9ECE-F3EC59CCE0AE}" type="parTrans" cxnId="{E1051C02-F56F-48AD-B2F5-9B9940AC52BF}">
      <dgm:prSet/>
      <dgm:spPr/>
      <dgm:t>
        <a:bodyPr/>
        <a:lstStyle/>
        <a:p>
          <a:endParaRPr lang="en-GB"/>
        </a:p>
      </dgm:t>
    </dgm:pt>
    <dgm:pt modelId="{9FE6CB3D-0FF9-44BC-B71C-F725F266979E}" type="sibTrans" cxnId="{E1051C02-F56F-48AD-B2F5-9B9940AC52BF}">
      <dgm:prSet/>
      <dgm:spPr/>
      <dgm:t>
        <a:bodyPr/>
        <a:lstStyle/>
        <a:p>
          <a:endParaRPr lang="en-GB"/>
        </a:p>
      </dgm:t>
    </dgm:pt>
    <dgm:pt modelId="{2FC6E4BD-A027-430C-B7C6-B1B0B9FFFA8D}" type="pres">
      <dgm:prSet presAssocID="{50DEE5F5-54A4-4337-997F-8F3106384CE6}" presName="Name0" presStyleCnt="0">
        <dgm:presLayoutVars>
          <dgm:dir/>
          <dgm:resizeHandles val="exact"/>
        </dgm:presLayoutVars>
      </dgm:prSet>
      <dgm:spPr/>
      <dgm:t>
        <a:bodyPr/>
        <a:lstStyle/>
        <a:p>
          <a:endParaRPr lang="en-GB"/>
        </a:p>
      </dgm:t>
    </dgm:pt>
    <dgm:pt modelId="{6F8F140D-2958-453F-8935-1D4FA0646F6F}" type="pres">
      <dgm:prSet presAssocID="{37E15D58-1280-4160-A967-9450EE3E7E03}" presName="node" presStyleLbl="node1" presStyleIdx="0" presStyleCnt="6">
        <dgm:presLayoutVars>
          <dgm:bulletEnabled val="1"/>
        </dgm:presLayoutVars>
      </dgm:prSet>
      <dgm:spPr/>
      <dgm:t>
        <a:bodyPr/>
        <a:lstStyle/>
        <a:p>
          <a:endParaRPr lang="en-GB"/>
        </a:p>
      </dgm:t>
    </dgm:pt>
    <dgm:pt modelId="{295C6E0E-8B74-4176-96F5-9C4B895278AF}" type="pres">
      <dgm:prSet presAssocID="{249150A7-7476-411F-8530-B6CB87F52E47}" presName="sibTrans" presStyleCnt="0"/>
      <dgm:spPr/>
    </dgm:pt>
    <dgm:pt modelId="{C374C82A-AFC0-4291-AC8D-FE0D56767D74}" type="pres">
      <dgm:prSet presAssocID="{E504D946-21E7-428F-82A8-6C7633134138}" presName="node" presStyleLbl="node1" presStyleIdx="1" presStyleCnt="6">
        <dgm:presLayoutVars>
          <dgm:bulletEnabled val="1"/>
        </dgm:presLayoutVars>
      </dgm:prSet>
      <dgm:spPr/>
      <dgm:t>
        <a:bodyPr/>
        <a:lstStyle/>
        <a:p>
          <a:endParaRPr lang="en-GB"/>
        </a:p>
      </dgm:t>
    </dgm:pt>
    <dgm:pt modelId="{A9E9E4B9-D17E-46F5-8D08-F5035749F7FF}" type="pres">
      <dgm:prSet presAssocID="{A2C54232-A5E2-41B3-AA40-D5BA289B17F4}" presName="sibTrans" presStyleCnt="0"/>
      <dgm:spPr/>
    </dgm:pt>
    <dgm:pt modelId="{4533CA8E-8C6A-42D7-9FEC-052EFDCDF7F9}" type="pres">
      <dgm:prSet presAssocID="{4BD3A772-EA53-46BF-B45C-02B9570ADD03}" presName="node" presStyleLbl="node1" presStyleIdx="2" presStyleCnt="6">
        <dgm:presLayoutVars>
          <dgm:bulletEnabled val="1"/>
        </dgm:presLayoutVars>
      </dgm:prSet>
      <dgm:spPr/>
      <dgm:t>
        <a:bodyPr/>
        <a:lstStyle/>
        <a:p>
          <a:endParaRPr lang="en-GB"/>
        </a:p>
      </dgm:t>
    </dgm:pt>
    <dgm:pt modelId="{9B0EF40B-FF7E-47E5-91D0-BCC07C188B0B}" type="pres">
      <dgm:prSet presAssocID="{7E0C6353-3033-45CD-ACAF-4CA6399D0DE6}" presName="sibTrans" presStyleCnt="0"/>
      <dgm:spPr/>
    </dgm:pt>
    <dgm:pt modelId="{B20673FC-26A8-4DC4-AB9D-DE551431F130}" type="pres">
      <dgm:prSet presAssocID="{75E2E2FA-0B95-4546-96C8-92218193CAA4}" presName="node" presStyleLbl="node1" presStyleIdx="3" presStyleCnt="6">
        <dgm:presLayoutVars>
          <dgm:bulletEnabled val="1"/>
        </dgm:presLayoutVars>
      </dgm:prSet>
      <dgm:spPr/>
      <dgm:t>
        <a:bodyPr/>
        <a:lstStyle/>
        <a:p>
          <a:endParaRPr lang="en-GB"/>
        </a:p>
      </dgm:t>
    </dgm:pt>
    <dgm:pt modelId="{1BDE368C-2E0A-479A-9BBE-7D9DBF4B0252}" type="pres">
      <dgm:prSet presAssocID="{2FE59E47-655C-4306-B480-DBF36710FBB1}" presName="sibTrans" presStyleCnt="0"/>
      <dgm:spPr/>
    </dgm:pt>
    <dgm:pt modelId="{D5350429-CF5B-43E9-B3BE-BACE94026CD5}" type="pres">
      <dgm:prSet presAssocID="{546378FF-A093-41AE-8EFC-E8280753DDC7}" presName="node" presStyleLbl="node1" presStyleIdx="4" presStyleCnt="6">
        <dgm:presLayoutVars>
          <dgm:bulletEnabled val="1"/>
        </dgm:presLayoutVars>
      </dgm:prSet>
      <dgm:spPr/>
      <dgm:t>
        <a:bodyPr/>
        <a:lstStyle/>
        <a:p>
          <a:endParaRPr lang="en-GB"/>
        </a:p>
      </dgm:t>
    </dgm:pt>
    <dgm:pt modelId="{75F77C15-CCA3-4878-B7D9-20696DF0137A}" type="pres">
      <dgm:prSet presAssocID="{4F1BE1C8-2A86-4275-B711-504436898B2D}" presName="sibTrans" presStyleCnt="0"/>
      <dgm:spPr/>
    </dgm:pt>
    <dgm:pt modelId="{42ADBB45-0030-4209-936C-2643F0E75655}" type="pres">
      <dgm:prSet presAssocID="{EAB44077-0352-4886-8774-084D28D6D7D9}" presName="node" presStyleLbl="node1" presStyleIdx="5" presStyleCnt="6">
        <dgm:presLayoutVars>
          <dgm:bulletEnabled val="1"/>
        </dgm:presLayoutVars>
      </dgm:prSet>
      <dgm:spPr/>
      <dgm:t>
        <a:bodyPr/>
        <a:lstStyle/>
        <a:p>
          <a:endParaRPr lang="en-GB"/>
        </a:p>
      </dgm:t>
    </dgm:pt>
  </dgm:ptLst>
  <dgm:cxnLst>
    <dgm:cxn modelId="{E1051C02-F56F-48AD-B2F5-9B9940AC52BF}" srcId="{EAB44077-0352-4886-8774-084D28D6D7D9}" destId="{0DEEBBC5-E4A8-4764-94B7-C818BCAB8C46}" srcOrd="1" destOrd="0" parTransId="{87CFCCE4-B9B0-4C41-9ECE-F3EC59CCE0AE}" sibTransId="{9FE6CB3D-0FF9-44BC-B71C-F725F266979E}"/>
    <dgm:cxn modelId="{8952AE11-F22C-4792-BB74-5EC35B4D212D}" type="presOf" srcId="{E504D946-21E7-428F-82A8-6C7633134138}" destId="{C374C82A-AFC0-4291-AC8D-FE0D56767D74}" srcOrd="0" destOrd="0" presId="urn:microsoft.com/office/officeart/2005/8/layout/hList6"/>
    <dgm:cxn modelId="{BAA1ADFD-4561-406B-AF79-F60CA70A583C}" type="presOf" srcId="{CD4E27DE-9B50-4699-9F58-4C50E7C34105}" destId="{B20673FC-26A8-4DC4-AB9D-DE551431F130}" srcOrd="0" destOrd="1" presId="urn:microsoft.com/office/officeart/2005/8/layout/hList6"/>
    <dgm:cxn modelId="{EA39278F-CF41-487E-85B5-6C32CD6596AA}" type="presOf" srcId="{8664D8C6-5CC0-47C7-8313-95EC0FB895DA}" destId="{42ADBB45-0030-4209-936C-2643F0E75655}" srcOrd="0" destOrd="1" presId="urn:microsoft.com/office/officeart/2005/8/layout/hList6"/>
    <dgm:cxn modelId="{E358B377-1310-4B7E-95E1-A1E3D4992BE9}" type="presOf" srcId="{75E2E2FA-0B95-4546-96C8-92218193CAA4}" destId="{B20673FC-26A8-4DC4-AB9D-DE551431F130}" srcOrd="0" destOrd="0" presId="urn:microsoft.com/office/officeart/2005/8/layout/hList6"/>
    <dgm:cxn modelId="{C6202535-CBC1-43BA-B4F7-2E1CA52FA1C2}" type="presOf" srcId="{EAB44077-0352-4886-8774-084D28D6D7D9}" destId="{42ADBB45-0030-4209-936C-2643F0E75655}" srcOrd="0" destOrd="0" presId="urn:microsoft.com/office/officeart/2005/8/layout/hList6"/>
    <dgm:cxn modelId="{AD9917B6-FF8A-458B-BC8C-0CDEA81CECF9}" srcId="{50DEE5F5-54A4-4337-997F-8F3106384CE6}" destId="{546378FF-A093-41AE-8EFC-E8280753DDC7}" srcOrd="4" destOrd="0" parTransId="{3ACEC9DD-0EB2-423D-8706-2B3CA5B59B6C}" sibTransId="{4F1BE1C8-2A86-4275-B711-504436898B2D}"/>
    <dgm:cxn modelId="{6CFED67E-CE1E-4656-B1E3-36E11FABFAED}" srcId="{4BD3A772-EA53-46BF-B45C-02B9570ADD03}" destId="{0FC117D3-B13B-4D5D-A968-E9844F20D522}" srcOrd="0" destOrd="0" parTransId="{D63CFE1D-C213-4E4E-B3A7-3C24FFB779F4}" sibTransId="{A5D2251A-E5C1-4F57-87D8-C0271435ECE3}"/>
    <dgm:cxn modelId="{44463036-28B9-497F-9980-92DDD37E0AB3}" type="presOf" srcId="{0DEEBBC5-E4A8-4764-94B7-C818BCAB8C46}" destId="{42ADBB45-0030-4209-936C-2643F0E75655}" srcOrd="0" destOrd="2" presId="urn:microsoft.com/office/officeart/2005/8/layout/hList6"/>
    <dgm:cxn modelId="{BD61F378-77F7-471F-8B4B-83B296A15D48}" srcId="{546378FF-A093-41AE-8EFC-E8280753DDC7}" destId="{C78F33BE-7164-4598-92C1-FA6119946B7D}" srcOrd="0" destOrd="0" parTransId="{7D5DA7DC-5588-4BA6-83FA-4B874D66FA8F}" sibTransId="{0E9C1064-BD49-4D37-9DED-1BC8093C821C}"/>
    <dgm:cxn modelId="{B0C62D8B-482C-4F79-97CD-0D236B1AD2A1}" type="presOf" srcId="{CE2CB360-68CA-4BD4-8C24-1C70F241D0DC}" destId="{B20673FC-26A8-4DC4-AB9D-DE551431F130}" srcOrd="0" destOrd="2" presId="urn:microsoft.com/office/officeart/2005/8/layout/hList6"/>
    <dgm:cxn modelId="{B7EC6608-1F99-4103-A4ED-023F799A075A}" srcId="{50DEE5F5-54A4-4337-997F-8F3106384CE6}" destId="{EAB44077-0352-4886-8774-084D28D6D7D9}" srcOrd="5" destOrd="0" parTransId="{5C14E6DC-DD35-44B0-87D1-49728BB254E2}" sibTransId="{4C0AEC96-F17A-49EA-BC20-78BC839B5403}"/>
    <dgm:cxn modelId="{55D11F5E-2873-48F1-9292-164999792DAA}" srcId="{50DEE5F5-54A4-4337-997F-8F3106384CE6}" destId="{E504D946-21E7-428F-82A8-6C7633134138}" srcOrd="1" destOrd="0" parTransId="{1B4D496C-76F0-4166-80E1-A89CF73AD3B1}" sibTransId="{A2C54232-A5E2-41B3-AA40-D5BA289B17F4}"/>
    <dgm:cxn modelId="{09D6DB18-9881-41D3-AB1C-59A8E7BDB595}" srcId="{50DEE5F5-54A4-4337-997F-8F3106384CE6}" destId="{75E2E2FA-0B95-4546-96C8-92218193CAA4}" srcOrd="3" destOrd="0" parTransId="{0AA7B208-A122-4567-9D14-F929711ED821}" sibTransId="{2FE59E47-655C-4306-B480-DBF36710FBB1}"/>
    <dgm:cxn modelId="{37F3977C-F9D4-4ABC-A535-80FDE0680E55}" type="presOf" srcId="{0FC117D3-B13B-4D5D-A968-E9844F20D522}" destId="{4533CA8E-8C6A-42D7-9FEC-052EFDCDF7F9}" srcOrd="0" destOrd="1" presId="urn:microsoft.com/office/officeart/2005/8/layout/hList6"/>
    <dgm:cxn modelId="{420AAF4F-93B2-41D7-AEEB-64BDE9736934}" srcId="{37E15D58-1280-4160-A967-9450EE3E7E03}" destId="{41CD384C-1DAD-48EF-838F-E3ECE04AC28E}" srcOrd="2" destOrd="0" parTransId="{75FAE5FC-8A13-47BF-90CB-BE2E116780A0}" sibTransId="{C2DDAD9D-2410-4E07-AE28-9EB43C00F6BE}"/>
    <dgm:cxn modelId="{2549DFDD-D242-47F3-B3B2-52336E13EEBD}" type="presOf" srcId="{0857799D-5B26-4CBE-AEAF-B8E2E7A85EEE}" destId="{C374C82A-AFC0-4291-AC8D-FE0D56767D74}" srcOrd="0" destOrd="1" presId="urn:microsoft.com/office/officeart/2005/8/layout/hList6"/>
    <dgm:cxn modelId="{640D8914-88A9-4760-B0C0-F345B47071DF}" type="presOf" srcId="{26EC0FE1-D7EB-4163-B393-3DD21BFD3C45}" destId="{4533CA8E-8C6A-42D7-9FEC-052EFDCDF7F9}" srcOrd="0" destOrd="2" presId="urn:microsoft.com/office/officeart/2005/8/layout/hList6"/>
    <dgm:cxn modelId="{2CF0ECFB-3D00-4208-8C46-249146FA3CF0}" srcId="{EAB44077-0352-4886-8774-084D28D6D7D9}" destId="{8664D8C6-5CC0-47C7-8313-95EC0FB895DA}" srcOrd="0" destOrd="0" parTransId="{FC9DA2CD-52B0-4F4B-8133-8D0441B763A0}" sibTransId="{6A0597B5-C5E6-4CC8-B922-703D8C7B26CB}"/>
    <dgm:cxn modelId="{6BA66D4F-3B4E-449B-BCD6-DFAE52FFDA2A}" srcId="{37E15D58-1280-4160-A967-9450EE3E7E03}" destId="{C92E890B-A3C0-4ED4-BD7D-247FD37ADCA6}" srcOrd="1" destOrd="0" parTransId="{1A6D7876-10DB-4146-BB26-7B1E39EF0E3E}" sibTransId="{B1A1BC0F-AF36-43BF-B94D-08C43C175828}"/>
    <dgm:cxn modelId="{B58E9EDA-E11F-4616-90FB-CBED544714CC}" type="presOf" srcId="{C78F33BE-7164-4598-92C1-FA6119946B7D}" destId="{D5350429-CF5B-43E9-B3BE-BACE94026CD5}" srcOrd="0" destOrd="1" presId="urn:microsoft.com/office/officeart/2005/8/layout/hList6"/>
    <dgm:cxn modelId="{3FA8B991-0A75-4A66-ADA2-532B02DDD25D}" type="presOf" srcId="{4BDABE19-826F-4C45-BDB1-2A6333645304}" destId="{C374C82A-AFC0-4291-AC8D-FE0D56767D74}" srcOrd="0" destOrd="2" presId="urn:microsoft.com/office/officeart/2005/8/layout/hList6"/>
    <dgm:cxn modelId="{187B902E-B961-425C-9C0D-55D5082B7457}" srcId="{37E15D58-1280-4160-A967-9450EE3E7E03}" destId="{551A3414-4A77-4F7E-965F-3669AD6E45AA}" srcOrd="0" destOrd="0" parTransId="{14E1834F-B1FC-4B91-BBB0-28FCCBC27806}" sibTransId="{284D9EB1-2335-4283-8402-61D18C3ADDF7}"/>
    <dgm:cxn modelId="{6546078E-0A59-46A4-9B78-8CCBA1E5A967}" srcId="{75E2E2FA-0B95-4546-96C8-92218193CAA4}" destId="{CE2CB360-68CA-4BD4-8C24-1C70F241D0DC}" srcOrd="1" destOrd="0" parTransId="{0DF6706B-433A-4602-8EFC-4DD5A86445E5}" sibTransId="{4A9B05D6-4AA9-485A-9F87-EBF5C08F9BCA}"/>
    <dgm:cxn modelId="{992A1B2C-B269-4577-A121-019375ECE288}" srcId="{E504D946-21E7-428F-82A8-6C7633134138}" destId="{0857799D-5B26-4CBE-AEAF-B8E2E7A85EEE}" srcOrd="0" destOrd="0" parTransId="{4262AB8E-128A-4766-81D5-5B7ACC13563A}" sibTransId="{5E4F3933-322B-4CF5-800E-AB7C107FFC35}"/>
    <dgm:cxn modelId="{31EAB059-399A-4BDA-B93A-E3FEE3D5A2FB}" type="presOf" srcId="{C92E890B-A3C0-4ED4-BD7D-247FD37ADCA6}" destId="{6F8F140D-2958-453F-8935-1D4FA0646F6F}" srcOrd="0" destOrd="2" presId="urn:microsoft.com/office/officeart/2005/8/layout/hList6"/>
    <dgm:cxn modelId="{FA251C8F-358D-4EDF-A6CF-40BC3C74D810}" type="presOf" srcId="{4BD3A772-EA53-46BF-B45C-02B9570ADD03}" destId="{4533CA8E-8C6A-42D7-9FEC-052EFDCDF7F9}" srcOrd="0" destOrd="0" presId="urn:microsoft.com/office/officeart/2005/8/layout/hList6"/>
    <dgm:cxn modelId="{AB31E442-F818-4000-8CCF-3B0597534A98}" type="presOf" srcId="{50DEE5F5-54A4-4337-997F-8F3106384CE6}" destId="{2FC6E4BD-A027-430C-B7C6-B1B0B9FFFA8D}" srcOrd="0" destOrd="0" presId="urn:microsoft.com/office/officeart/2005/8/layout/hList6"/>
    <dgm:cxn modelId="{2C20EEEF-FAE2-4BB1-94AA-65DF88F9BEA8}" type="presOf" srcId="{2A5D08A3-9E9C-497F-9779-D79F6EECFB02}" destId="{D5350429-CF5B-43E9-B3BE-BACE94026CD5}" srcOrd="0" destOrd="2" presId="urn:microsoft.com/office/officeart/2005/8/layout/hList6"/>
    <dgm:cxn modelId="{D0F207AE-8B6C-449B-92AB-A7A45FDE13BD}" srcId="{546378FF-A093-41AE-8EFC-E8280753DDC7}" destId="{2A5D08A3-9E9C-497F-9779-D79F6EECFB02}" srcOrd="1" destOrd="0" parTransId="{A9946176-C6C8-4E02-A14C-38F54731C445}" sibTransId="{67229A15-30F5-49B1-93FF-02674B1ECD3F}"/>
    <dgm:cxn modelId="{CED9B10D-EA9B-4438-BFDB-EDCE49A220C0}" srcId="{E504D946-21E7-428F-82A8-6C7633134138}" destId="{4BDABE19-826F-4C45-BDB1-2A6333645304}" srcOrd="1" destOrd="0" parTransId="{42947800-1B5E-4AD2-9885-01ADFB8EA432}" sibTransId="{FE96D12E-5688-4F94-9DAB-D71C4413105A}"/>
    <dgm:cxn modelId="{FAE287EA-9CDB-46F9-8673-884ECF937931}" type="presOf" srcId="{551A3414-4A77-4F7E-965F-3669AD6E45AA}" destId="{6F8F140D-2958-453F-8935-1D4FA0646F6F}" srcOrd="0" destOrd="1" presId="urn:microsoft.com/office/officeart/2005/8/layout/hList6"/>
    <dgm:cxn modelId="{D304AAA7-DB1C-4C0F-9F8A-DFC75C617BF5}" srcId="{50DEE5F5-54A4-4337-997F-8F3106384CE6}" destId="{4BD3A772-EA53-46BF-B45C-02B9570ADD03}" srcOrd="2" destOrd="0" parTransId="{AD6A875C-93E5-4CCD-A454-8D02B8394E37}" sibTransId="{7E0C6353-3033-45CD-ACAF-4CA6399D0DE6}"/>
    <dgm:cxn modelId="{ED9E5623-A988-48A1-903F-182F49AAAB2C}" type="presOf" srcId="{41CD384C-1DAD-48EF-838F-E3ECE04AC28E}" destId="{6F8F140D-2958-453F-8935-1D4FA0646F6F}" srcOrd="0" destOrd="3" presId="urn:microsoft.com/office/officeart/2005/8/layout/hList6"/>
    <dgm:cxn modelId="{C124ED99-85F1-4B0B-8872-C06509A3C1D4}" srcId="{4BD3A772-EA53-46BF-B45C-02B9570ADD03}" destId="{26EC0FE1-D7EB-4163-B393-3DD21BFD3C45}" srcOrd="1" destOrd="0" parTransId="{F5D5F3A3-219E-4597-954F-BF01C4EFFD5B}" sibTransId="{C7E09B9F-ABEE-4708-AD19-78D3A84CA495}"/>
    <dgm:cxn modelId="{C4C6A9DA-E736-42E1-9F03-223E83E24D77}" type="presOf" srcId="{546378FF-A093-41AE-8EFC-E8280753DDC7}" destId="{D5350429-CF5B-43E9-B3BE-BACE94026CD5}" srcOrd="0" destOrd="0" presId="urn:microsoft.com/office/officeart/2005/8/layout/hList6"/>
    <dgm:cxn modelId="{1B92E473-C9DF-439A-904B-66382D9EF11D}" srcId="{75E2E2FA-0B95-4546-96C8-92218193CAA4}" destId="{CD4E27DE-9B50-4699-9F58-4C50E7C34105}" srcOrd="0" destOrd="0" parTransId="{4E539236-6968-4D3B-A340-A68B0E9424A9}" sibTransId="{BDCE7EEB-1F63-4D6D-A88C-C5C77883B4F1}"/>
    <dgm:cxn modelId="{C520AF79-678A-4319-AE8B-186C3CCE629F}" srcId="{50DEE5F5-54A4-4337-997F-8F3106384CE6}" destId="{37E15D58-1280-4160-A967-9450EE3E7E03}" srcOrd="0" destOrd="0" parTransId="{ADBBC3DE-6670-4F46-945D-4A667C1354C1}" sibTransId="{249150A7-7476-411F-8530-B6CB87F52E47}"/>
    <dgm:cxn modelId="{00B47B3F-6A9E-4F74-890A-57E7B0A2E393}" type="presOf" srcId="{37E15D58-1280-4160-A967-9450EE3E7E03}" destId="{6F8F140D-2958-453F-8935-1D4FA0646F6F}" srcOrd="0" destOrd="0" presId="urn:microsoft.com/office/officeart/2005/8/layout/hList6"/>
    <dgm:cxn modelId="{95553697-5739-4FFC-AB85-977514DEB0B7}" type="presParOf" srcId="{2FC6E4BD-A027-430C-B7C6-B1B0B9FFFA8D}" destId="{6F8F140D-2958-453F-8935-1D4FA0646F6F}" srcOrd="0" destOrd="0" presId="urn:microsoft.com/office/officeart/2005/8/layout/hList6"/>
    <dgm:cxn modelId="{FC490C88-5526-4D31-A352-65EF926FE264}" type="presParOf" srcId="{2FC6E4BD-A027-430C-B7C6-B1B0B9FFFA8D}" destId="{295C6E0E-8B74-4176-96F5-9C4B895278AF}" srcOrd="1" destOrd="0" presId="urn:microsoft.com/office/officeart/2005/8/layout/hList6"/>
    <dgm:cxn modelId="{5907A926-E060-4200-A589-E6196162A9E6}" type="presParOf" srcId="{2FC6E4BD-A027-430C-B7C6-B1B0B9FFFA8D}" destId="{C374C82A-AFC0-4291-AC8D-FE0D56767D74}" srcOrd="2" destOrd="0" presId="urn:microsoft.com/office/officeart/2005/8/layout/hList6"/>
    <dgm:cxn modelId="{647CB1A6-FC0B-46A6-B1AD-B4633E320F23}" type="presParOf" srcId="{2FC6E4BD-A027-430C-B7C6-B1B0B9FFFA8D}" destId="{A9E9E4B9-D17E-46F5-8D08-F5035749F7FF}" srcOrd="3" destOrd="0" presId="urn:microsoft.com/office/officeart/2005/8/layout/hList6"/>
    <dgm:cxn modelId="{74D27DE9-EE18-4277-A6BF-6BD90866BB62}" type="presParOf" srcId="{2FC6E4BD-A027-430C-B7C6-B1B0B9FFFA8D}" destId="{4533CA8E-8C6A-42D7-9FEC-052EFDCDF7F9}" srcOrd="4" destOrd="0" presId="urn:microsoft.com/office/officeart/2005/8/layout/hList6"/>
    <dgm:cxn modelId="{CBF8D30E-3ECA-47A3-ADC4-1A666B70D023}" type="presParOf" srcId="{2FC6E4BD-A027-430C-B7C6-B1B0B9FFFA8D}" destId="{9B0EF40B-FF7E-47E5-91D0-BCC07C188B0B}" srcOrd="5" destOrd="0" presId="urn:microsoft.com/office/officeart/2005/8/layout/hList6"/>
    <dgm:cxn modelId="{719A4538-2711-403E-88D1-47EBBA3547EE}" type="presParOf" srcId="{2FC6E4BD-A027-430C-B7C6-B1B0B9FFFA8D}" destId="{B20673FC-26A8-4DC4-AB9D-DE551431F130}" srcOrd="6" destOrd="0" presId="urn:microsoft.com/office/officeart/2005/8/layout/hList6"/>
    <dgm:cxn modelId="{DEF04C20-1EDB-4BB6-A964-B265D04EA5CC}" type="presParOf" srcId="{2FC6E4BD-A027-430C-B7C6-B1B0B9FFFA8D}" destId="{1BDE368C-2E0A-479A-9BBE-7D9DBF4B0252}" srcOrd="7" destOrd="0" presId="urn:microsoft.com/office/officeart/2005/8/layout/hList6"/>
    <dgm:cxn modelId="{7984AD37-E71E-422E-8EE3-705460BF67A0}" type="presParOf" srcId="{2FC6E4BD-A027-430C-B7C6-B1B0B9FFFA8D}" destId="{D5350429-CF5B-43E9-B3BE-BACE94026CD5}" srcOrd="8" destOrd="0" presId="urn:microsoft.com/office/officeart/2005/8/layout/hList6"/>
    <dgm:cxn modelId="{5D54A067-757A-4BF6-AB5A-9CD8613F399A}" type="presParOf" srcId="{2FC6E4BD-A027-430C-B7C6-B1B0B9FFFA8D}" destId="{75F77C15-CCA3-4878-B7D9-20696DF0137A}" srcOrd="9" destOrd="0" presId="urn:microsoft.com/office/officeart/2005/8/layout/hList6"/>
    <dgm:cxn modelId="{8E37CFAA-B9C0-4DAB-B8AF-1C6F2A54D2C5}" type="presParOf" srcId="{2FC6E4BD-A027-430C-B7C6-B1B0B9FFFA8D}" destId="{42ADBB45-0030-4209-936C-2643F0E75655}"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6D2B5-7A33-4D90-BE8C-0F646105E7D1}">
      <dsp:nvSpPr>
        <dsp:cNvPr id="0" name=""/>
        <dsp:cNvSpPr/>
      </dsp:nvSpPr>
      <dsp:spPr>
        <a:xfrm>
          <a:off x="2860951" y="559"/>
          <a:ext cx="7945593" cy="2183573"/>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Unsure of the difference between micro and macro</a:t>
          </a:r>
          <a:endParaRPr lang="en-GB" sz="2600" kern="1200" dirty="0"/>
        </a:p>
        <a:p>
          <a:pPr marL="228600" lvl="1" indent="-228600" algn="l" defTabSz="1155700">
            <a:lnSpc>
              <a:spcPct val="90000"/>
            </a:lnSpc>
            <a:spcBef>
              <a:spcPct val="0"/>
            </a:spcBef>
            <a:spcAft>
              <a:spcPct val="15000"/>
            </a:spcAft>
            <a:buChar char="••"/>
          </a:pPr>
          <a:r>
            <a:rPr lang="en-GB" sz="2600" kern="1200" dirty="0" smtClean="0"/>
            <a:t>Sheer volume to revise</a:t>
          </a:r>
          <a:endParaRPr lang="en-GB" sz="2600" kern="1200" dirty="0"/>
        </a:p>
        <a:p>
          <a:pPr marL="228600" lvl="1" indent="-228600" algn="l" defTabSz="1155700">
            <a:lnSpc>
              <a:spcPct val="90000"/>
            </a:lnSpc>
            <a:spcBef>
              <a:spcPct val="0"/>
            </a:spcBef>
            <a:spcAft>
              <a:spcPct val="15000"/>
            </a:spcAft>
            <a:buChar char="••"/>
          </a:pPr>
          <a:r>
            <a:rPr lang="en-GB" sz="2600" kern="1200" dirty="0" smtClean="0"/>
            <a:t>Making ‘connections’</a:t>
          </a:r>
          <a:endParaRPr lang="en-GB" sz="2600" kern="1200" dirty="0"/>
        </a:p>
      </dsp:txBody>
      <dsp:txXfrm>
        <a:off x="2860951" y="273506"/>
        <a:ext cx="7126753" cy="1637679"/>
      </dsp:txXfrm>
    </dsp:sp>
    <dsp:sp modelId="{A30ACC67-1C01-4EC9-8803-EEAEF57B4CE8}">
      <dsp:nvSpPr>
        <dsp:cNvPr id="0" name=""/>
        <dsp:cNvSpPr/>
      </dsp:nvSpPr>
      <dsp:spPr>
        <a:xfrm>
          <a:off x="727362" y="559"/>
          <a:ext cx="2133588" cy="21835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smtClean="0"/>
            <a:t>Students </a:t>
          </a:r>
          <a:endParaRPr lang="en-GB" sz="3600" kern="1200" dirty="0"/>
        </a:p>
      </dsp:txBody>
      <dsp:txXfrm>
        <a:off x="831515" y="104712"/>
        <a:ext cx="1925282" cy="1975267"/>
      </dsp:txXfrm>
    </dsp:sp>
    <dsp:sp modelId="{997BF072-645E-4151-9464-BBAAB44F892A}">
      <dsp:nvSpPr>
        <dsp:cNvPr id="0" name=""/>
        <dsp:cNvSpPr/>
      </dsp:nvSpPr>
      <dsp:spPr>
        <a:xfrm>
          <a:off x="2874791" y="2402490"/>
          <a:ext cx="7917911" cy="2183573"/>
        </a:xfrm>
        <a:prstGeom prst="rightArrow">
          <a:avLst>
            <a:gd name="adj1" fmla="val 75000"/>
            <a:gd name="adj2" fmla="val 5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Split teaching – who is responsible? </a:t>
          </a:r>
          <a:endParaRPr lang="en-GB" sz="2600" kern="1200" dirty="0"/>
        </a:p>
        <a:p>
          <a:pPr marL="228600" lvl="1" indent="-228600" algn="l" defTabSz="1155700">
            <a:lnSpc>
              <a:spcPct val="90000"/>
            </a:lnSpc>
            <a:spcBef>
              <a:spcPct val="0"/>
            </a:spcBef>
            <a:spcAft>
              <a:spcPct val="15000"/>
            </a:spcAft>
            <a:buChar char="••"/>
          </a:pPr>
          <a:r>
            <a:rPr lang="en-GB" sz="2600" kern="1200" dirty="0" smtClean="0"/>
            <a:t>Uncertainty over exam technique and advice to give to students</a:t>
          </a:r>
          <a:endParaRPr lang="en-GB" sz="2600" kern="1200" dirty="0"/>
        </a:p>
        <a:p>
          <a:pPr marL="228600" lvl="1" indent="-228600" algn="l" defTabSz="1155700">
            <a:lnSpc>
              <a:spcPct val="90000"/>
            </a:lnSpc>
            <a:spcBef>
              <a:spcPct val="0"/>
            </a:spcBef>
            <a:spcAft>
              <a:spcPct val="15000"/>
            </a:spcAft>
            <a:buChar char="••"/>
          </a:pPr>
          <a:r>
            <a:rPr lang="en-GB" sz="2600" kern="1200" dirty="0" smtClean="0"/>
            <a:t>“Fitting it all in!”</a:t>
          </a:r>
          <a:endParaRPr lang="en-GB" sz="2600" kern="1200" dirty="0"/>
        </a:p>
      </dsp:txBody>
      <dsp:txXfrm>
        <a:off x="2874791" y="2675437"/>
        <a:ext cx="7099071" cy="1637679"/>
      </dsp:txXfrm>
    </dsp:sp>
    <dsp:sp modelId="{596DE877-A45B-46AA-B318-8AA3357436C0}">
      <dsp:nvSpPr>
        <dsp:cNvPr id="0" name=""/>
        <dsp:cNvSpPr/>
      </dsp:nvSpPr>
      <dsp:spPr>
        <a:xfrm>
          <a:off x="741203" y="2402490"/>
          <a:ext cx="2133588" cy="218357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smtClean="0"/>
            <a:t>Teachers </a:t>
          </a:r>
          <a:endParaRPr lang="en-GB" sz="3600" kern="1200" dirty="0"/>
        </a:p>
      </dsp:txBody>
      <dsp:txXfrm>
        <a:off x="845356" y="2506643"/>
        <a:ext cx="1925282" cy="1975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5E641-EF96-4EC9-ACA9-886ADEC0D3B7}">
      <dsp:nvSpPr>
        <dsp:cNvPr id="0" name=""/>
        <dsp:cNvSpPr/>
      </dsp:nvSpPr>
      <dsp:spPr>
        <a:xfrm>
          <a:off x="0" y="299243"/>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Wait, what? There’s 3 papers?!</a:t>
          </a:r>
          <a:endParaRPr lang="en-GB" sz="2300" kern="1200" dirty="0">
            <a:solidFill>
              <a:schemeClr val="tx1"/>
            </a:solidFill>
          </a:endParaRPr>
        </a:p>
      </dsp:txBody>
      <dsp:txXfrm>
        <a:off x="0" y="299243"/>
        <a:ext cx="3286125" cy="1971675"/>
      </dsp:txXfrm>
    </dsp:sp>
    <dsp:sp modelId="{D1C2A9F6-5B92-4F81-BC85-3B7A6CF8586A}">
      <dsp:nvSpPr>
        <dsp:cNvPr id="0" name=""/>
        <dsp:cNvSpPr/>
      </dsp:nvSpPr>
      <dsp:spPr>
        <a:xfrm>
          <a:off x="3614737" y="299243"/>
          <a:ext cx="3286125" cy="1971675"/>
        </a:xfrm>
        <a:prstGeom prst="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We’ve stuck to the micro/macro divide but aim to finish the teaching by Feb, then focus on drawing it together</a:t>
          </a:r>
          <a:endParaRPr lang="en-GB" sz="2300" kern="1200" dirty="0">
            <a:solidFill>
              <a:schemeClr val="tx1"/>
            </a:solidFill>
          </a:endParaRPr>
        </a:p>
      </dsp:txBody>
      <dsp:txXfrm>
        <a:off x="3614737" y="299243"/>
        <a:ext cx="3286125" cy="1971675"/>
      </dsp:txXfrm>
    </dsp:sp>
    <dsp:sp modelId="{F35654B3-8728-45F9-BF6F-261D4EF813DD}">
      <dsp:nvSpPr>
        <dsp:cNvPr id="0" name=""/>
        <dsp:cNvSpPr/>
      </dsp:nvSpPr>
      <dsp:spPr>
        <a:xfrm>
          <a:off x="7229475" y="299243"/>
          <a:ext cx="3286125" cy="1971675"/>
        </a:xfrm>
        <a:prstGeom prst="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We’ve had to completely change our SOW on the fly to revisit AS material and make synoptic links</a:t>
          </a:r>
          <a:endParaRPr lang="en-GB" sz="2300" kern="1200" dirty="0"/>
        </a:p>
      </dsp:txBody>
      <dsp:txXfrm>
        <a:off x="7229475" y="299243"/>
        <a:ext cx="3286125" cy="1971675"/>
      </dsp:txXfrm>
    </dsp:sp>
    <dsp:sp modelId="{34530D9C-B4A3-4EE6-9047-2FD8337CC9A6}">
      <dsp:nvSpPr>
        <dsp:cNvPr id="0" name=""/>
        <dsp:cNvSpPr/>
      </dsp:nvSpPr>
      <dsp:spPr>
        <a:xfrm>
          <a:off x="0" y="2599531"/>
          <a:ext cx="3286125" cy="1971675"/>
        </a:xfrm>
        <a:prstGeom prst="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We rejigged the teaching so one teacher takes all classes for a given Year 13 class – no micro/macro split</a:t>
          </a:r>
          <a:endParaRPr lang="en-GB" sz="2300" kern="1200" dirty="0">
            <a:solidFill>
              <a:schemeClr val="tx1"/>
            </a:solidFill>
          </a:endParaRPr>
        </a:p>
      </dsp:txBody>
      <dsp:txXfrm>
        <a:off x="0" y="2599531"/>
        <a:ext cx="3286125" cy="1971675"/>
      </dsp:txXfrm>
    </dsp:sp>
    <dsp:sp modelId="{33C93C6B-1AD0-4A14-BA61-FBE5F78556EF}">
      <dsp:nvSpPr>
        <dsp:cNvPr id="0" name=""/>
        <dsp:cNvSpPr/>
      </dsp:nvSpPr>
      <dsp:spPr>
        <a:xfrm>
          <a:off x="3614737" y="2599531"/>
          <a:ext cx="3286125" cy="1971675"/>
        </a:xfrm>
        <a:prstGeom prst="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It’s much easier to be synoptic if we’re not entering students for the AS exams</a:t>
          </a:r>
          <a:endParaRPr lang="en-GB" sz="2300" kern="1200" dirty="0">
            <a:solidFill>
              <a:schemeClr val="tx1"/>
            </a:solidFill>
          </a:endParaRPr>
        </a:p>
      </dsp:txBody>
      <dsp:txXfrm>
        <a:off x="3614737" y="2599531"/>
        <a:ext cx="3286125" cy="1971675"/>
      </dsp:txXfrm>
    </dsp:sp>
    <dsp:sp modelId="{0B8DDCF3-D39E-4008-A9AA-91C67FBFE0C2}">
      <dsp:nvSpPr>
        <dsp:cNvPr id="0" name=""/>
        <dsp:cNvSpPr/>
      </dsp:nvSpPr>
      <dsp:spPr>
        <a:xfrm>
          <a:off x="7229475" y="2599531"/>
          <a:ext cx="3286125" cy="197167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We really hope that the markers are actually up to the task of examining both micro and macro</a:t>
          </a:r>
          <a:endParaRPr lang="en-GB" sz="2300" kern="1200" dirty="0"/>
        </a:p>
      </dsp:txBody>
      <dsp:txXfrm>
        <a:off x="7229475" y="2599531"/>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FE74C-B5BC-4BEE-8774-C8BC065A81FA}">
      <dsp:nvSpPr>
        <dsp:cNvPr id="0" name=""/>
        <dsp:cNvSpPr/>
      </dsp:nvSpPr>
      <dsp:spPr>
        <a:xfrm>
          <a:off x="0" y="299243"/>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A rise in oil prices</a:t>
          </a:r>
          <a:endParaRPr lang="en-GB" sz="3100" kern="1200" dirty="0"/>
        </a:p>
      </dsp:txBody>
      <dsp:txXfrm>
        <a:off x="0" y="299243"/>
        <a:ext cx="3286125" cy="1971675"/>
      </dsp:txXfrm>
    </dsp:sp>
    <dsp:sp modelId="{1CA54833-AD3D-4C83-B260-DCFAFBDC608C}">
      <dsp:nvSpPr>
        <dsp:cNvPr id="0" name=""/>
        <dsp:cNvSpPr/>
      </dsp:nvSpPr>
      <dsp:spPr>
        <a:xfrm>
          <a:off x="3614737" y="299243"/>
          <a:ext cx="3286125" cy="1971675"/>
        </a:xfrm>
        <a:prstGeom prst="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A fall in the value of the £</a:t>
          </a:r>
          <a:endParaRPr lang="en-GB" sz="3100" kern="1200" dirty="0"/>
        </a:p>
      </dsp:txBody>
      <dsp:txXfrm>
        <a:off x="3614737" y="299243"/>
        <a:ext cx="3286125" cy="1971675"/>
      </dsp:txXfrm>
    </dsp:sp>
    <dsp:sp modelId="{9C477C3E-B6A6-4F82-9B69-A69FF332025F}">
      <dsp:nvSpPr>
        <dsp:cNvPr id="0" name=""/>
        <dsp:cNvSpPr/>
      </dsp:nvSpPr>
      <dsp:spPr>
        <a:xfrm>
          <a:off x="7229475" y="299243"/>
          <a:ext cx="3286125" cy="1971675"/>
        </a:xfrm>
        <a:prstGeom prst="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Increasing number / strength of trade blocs</a:t>
          </a:r>
          <a:endParaRPr lang="en-GB" sz="3100" kern="1200" dirty="0"/>
        </a:p>
      </dsp:txBody>
      <dsp:txXfrm>
        <a:off x="7229475" y="299243"/>
        <a:ext cx="3286125" cy="1971675"/>
      </dsp:txXfrm>
    </dsp:sp>
    <dsp:sp modelId="{C6531142-6FF3-4F3C-BCC3-1CD2351D6EE8}">
      <dsp:nvSpPr>
        <dsp:cNvPr id="0" name=""/>
        <dsp:cNvSpPr/>
      </dsp:nvSpPr>
      <dsp:spPr>
        <a:xfrm>
          <a:off x="0" y="2599531"/>
          <a:ext cx="3286125" cy="1971675"/>
        </a:xfrm>
        <a:prstGeom prst="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Improved global transport infrastructure</a:t>
          </a:r>
          <a:endParaRPr lang="en-GB" sz="3100" kern="1200" dirty="0"/>
        </a:p>
      </dsp:txBody>
      <dsp:txXfrm>
        <a:off x="0" y="2599531"/>
        <a:ext cx="3286125" cy="1971675"/>
      </dsp:txXfrm>
    </dsp:sp>
    <dsp:sp modelId="{1B56B7EE-91E8-4C97-8A5E-86F243219CB7}">
      <dsp:nvSpPr>
        <dsp:cNvPr id="0" name=""/>
        <dsp:cNvSpPr/>
      </dsp:nvSpPr>
      <dsp:spPr>
        <a:xfrm>
          <a:off x="3614737" y="2599531"/>
          <a:ext cx="3286125" cy="1971675"/>
        </a:xfrm>
        <a:prstGeom prst="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Rising development levels in sub-Saharan Africa</a:t>
          </a:r>
          <a:endParaRPr lang="en-GB" sz="3100" kern="1200" dirty="0"/>
        </a:p>
      </dsp:txBody>
      <dsp:txXfrm>
        <a:off x="3614737" y="2599531"/>
        <a:ext cx="3286125" cy="1971675"/>
      </dsp:txXfrm>
    </dsp:sp>
    <dsp:sp modelId="{298A0AEE-0937-496F-94B0-2F09C25DE0B4}">
      <dsp:nvSpPr>
        <dsp:cNvPr id="0" name=""/>
        <dsp:cNvSpPr/>
      </dsp:nvSpPr>
      <dsp:spPr>
        <a:xfrm>
          <a:off x="7229475" y="2599531"/>
          <a:ext cx="3286125" cy="1971675"/>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Increased environmental legislation </a:t>
          </a:r>
          <a:endParaRPr lang="en-GB" sz="3100" kern="1200" dirty="0"/>
        </a:p>
      </dsp:txBody>
      <dsp:txXfrm>
        <a:off x="7229475" y="2599531"/>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29A88-5C15-4147-ADB0-B191788D74B4}">
      <dsp:nvSpPr>
        <dsp:cNvPr id="0" name=""/>
        <dsp:cNvSpPr/>
      </dsp:nvSpPr>
      <dsp:spPr>
        <a:xfrm>
          <a:off x="907237" y="547820"/>
          <a:ext cx="3663597" cy="3663597"/>
        </a:xfrm>
        <a:prstGeom prst="blockArc">
          <a:avLst>
            <a:gd name="adj1" fmla="val 10800000"/>
            <a:gd name="adj2" fmla="val 16200000"/>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CE8CEC-D56A-42B9-9682-588A3054D628}">
      <dsp:nvSpPr>
        <dsp:cNvPr id="0" name=""/>
        <dsp:cNvSpPr/>
      </dsp:nvSpPr>
      <dsp:spPr>
        <a:xfrm>
          <a:off x="907237" y="547820"/>
          <a:ext cx="3663597" cy="3663597"/>
        </a:xfrm>
        <a:prstGeom prst="blockArc">
          <a:avLst>
            <a:gd name="adj1" fmla="val 5400000"/>
            <a:gd name="adj2" fmla="val 10800000"/>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4D4D2E-B38D-47EA-A800-8213DB07B018}">
      <dsp:nvSpPr>
        <dsp:cNvPr id="0" name=""/>
        <dsp:cNvSpPr/>
      </dsp:nvSpPr>
      <dsp:spPr>
        <a:xfrm>
          <a:off x="907237" y="547820"/>
          <a:ext cx="3663597" cy="3663597"/>
        </a:xfrm>
        <a:prstGeom prst="blockArc">
          <a:avLst>
            <a:gd name="adj1" fmla="val 0"/>
            <a:gd name="adj2" fmla="val 5400000"/>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BC55BE-8E06-42B9-B6A9-9D9A954A1E60}">
      <dsp:nvSpPr>
        <dsp:cNvPr id="0" name=""/>
        <dsp:cNvSpPr/>
      </dsp:nvSpPr>
      <dsp:spPr>
        <a:xfrm>
          <a:off x="907237" y="547820"/>
          <a:ext cx="3663597" cy="3663597"/>
        </a:xfrm>
        <a:prstGeom prst="blockArc">
          <a:avLst>
            <a:gd name="adj1" fmla="val 16200000"/>
            <a:gd name="adj2" fmla="val 0"/>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03C9631-5B4A-4A8C-BCAA-C4418B914536}">
      <dsp:nvSpPr>
        <dsp:cNvPr id="0" name=""/>
        <dsp:cNvSpPr/>
      </dsp:nvSpPr>
      <dsp:spPr>
        <a:xfrm>
          <a:off x="1896461" y="1537044"/>
          <a:ext cx="1685149" cy="168514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Micro</a:t>
          </a:r>
          <a:endParaRPr lang="en-GB" sz="3600" kern="1200" dirty="0"/>
        </a:p>
      </dsp:txBody>
      <dsp:txXfrm>
        <a:off x="2143245" y="1783828"/>
        <a:ext cx="1191581" cy="1191581"/>
      </dsp:txXfrm>
    </dsp:sp>
    <dsp:sp modelId="{A963B80F-E7F4-4BDF-921C-14B9A202B96C}">
      <dsp:nvSpPr>
        <dsp:cNvPr id="0" name=""/>
        <dsp:cNvSpPr/>
      </dsp:nvSpPr>
      <dsp:spPr>
        <a:xfrm>
          <a:off x="2149233" y="484"/>
          <a:ext cx="1179604" cy="117960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Lower </a:t>
          </a:r>
          <a:r>
            <a:rPr lang="en-GB" sz="1200" b="1" kern="1200" dirty="0" smtClean="0">
              <a:solidFill>
                <a:srgbClr val="0070C0"/>
              </a:solidFill>
            </a:rPr>
            <a:t>Profits</a:t>
          </a:r>
          <a:r>
            <a:rPr lang="en-GB" sz="1200" kern="1200" dirty="0" smtClean="0"/>
            <a:t> for energy using firms</a:t>
          </a:r>
          <a:endParaRPr lang="en-GB" sz="1200" kern="1200" dirty="0"/>
        </a:p>
      </dsp:txBody>
      <dsp:txXfrm>
        <a:off x="2321982" y="173233"/>
        <a:ext cx="834106" cy="834106"/>
      </dsp:txXfrm>
    </dsp:sp>
    <dsp:sp modelId="{158572BF-0952-4C7A-89F1-B92E38811F87}">
      <dsp:nvSpPr>
        <dsp:cNvPr id="0" name=""/>
        <dsp:cNvSpPr/>
      </dsp:nvSpPr>
      <dsp:spPr>
        <a:xfrm>
          <a:off x="3938566" y="1789816"/>
          <a:ext cx="1179604" cy="117960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Rising </a:t>
          </a:r>
          <a:r>
            <a:rPr lang="en-GB" sz="1200" b="1" kern="1200" dirty="0" smtClean="0">
              <a:solidFill>
                <a:srgbClr val="0070C0"/>
              </a:solidFill>
            </a:rPr>
            <a:t>Efficiency</a:t>
          </a:r>
          <a:r>
            <a:rPr lang="en-GB" sz="1200" b="0" kern="1200" dirty="0" smtClean="0"/>
            <a:t> as other costs are cut</a:t>
          </a:r>
          <a:endParaRPr lang="en-GB" sz="1200" kern="1200" dirty="0"/>
        </a:p>
      </dsp:txBody>
      <dsp:txXfrm>
        <a:off x="4111315" y="1962565"/>
        <a:ext cx="834106" cy="834106"/>
      </dsp:txXfrm>
    </dsp:sp>
    <dsp:sp modelId="{647AF55A-113C-4667-9DE4-81D2D9CE1E1D}">
      <dsp:nvSpPr>
        <dsp:cNvPr id="0" name=""/>
        <dsp:cNvSpPr/>
      </dsp:nvSpPr>
      <dsp:spPr>
        <a:xfrm>
          <a:off x="2149233" y="3579149"/>
          <a:ext cx="1179604" cy="117960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More green energy so fewer </a:t>
          </a:r>
          <a:r>
            <a:rPr lang="en-GB" sz="1200" b="1" kern="1200" dirty="0" smtClean="0">
              <a:solidFill>
                <a:srgbClr val="0070C0"/>
              </a:solidFill>
            </a:rPr>
            <a:t>externalities</a:t>
          </a:r>
          <a:endParaRPr lang="en-GB" sz="1200" kern="1200" dirty="0">
            <a:solidFill>
              <a:srgbClr val="0070C0"/>
            </a:solidFill>
          </a:endParaRPr>
        </a:p>
      </dsp:txBody>
      <dsp:txXfrm>
        <a:off x="2321982" y="3751898"/>
        <a:ext cx="834106" cy="834106"/>
      </dsp:txXfrm>
    </dsp:sp>
    <dsp:sp modelId="{D6D7B62C-1E34-441D-9FCD-850AAE22C7C1}">
      <dsp:nvSpPr>
        <dsp:cNvPr id="0" name=""/>
        <dsp:cNvSpPr/>
      </dsp:nvSpPr>
      <dsp:spPr>
        <a:xfrm>
          <a:off x="359901" y="1789816"/>
          <a:ext cx="1179604" cy="117960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Falling demand for </a:t>
          </a:r>
          <a:r>
            <a:rPr lang="en-GB" sz="1200" b="1" kern="1200" dirty="0" smtClean="0">
              <a:solidFill>
                <a:srgbClr val="0070C0"/>
              </a:solidFill>
            </a:rPr>
            <a:t>labour</a:t>
          </a:r>
          <a:r>
            <a:rPr lang="en-GB" sz="1200" kern="1200" dirty="0" smtClean="0"/>
            <a:t> → lower wages</a:t>
          </a:r>
          <a:endParaRPr lang="en-GB" sz="1200" kern="1200" dirty="0"/>
        </a:p>
      </dsp:txBody>
      <dsp:txXfrm>
        <a:off x="532650" y="1962565"/>
        <a:ext cx="834106" cy="834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29A88-5C15-4147-ADB0-B191788D74B4}">
      <dsp:nvSpPr>
        <dsp:cNvPr id="0" name=""/>
        <dsp:cNvSpPr/>
      </dsp:nvSpPr>
      <dsp:spPr>
        <a:xfrm>
          <a:off x="907237" y="547820"/>
          <a:ext cx="3663597" cy="3663597"/>
        </a:xfrm>
        <a:prstGeom prst="blockArc">
          <a:avLst>
            <a:gd name="adj1" fmla="val 10800000"/>
            <a:gd name="adj2" fmla="val 16200000"/>
            <a:gd name="adj3" fmla="val 4637"/>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CE8CEC-D56A-42B9-9682-588A3054D628}">
      <dsp:nvSpPr>
        <dsp:cNvPr id="0" name=""/>
        <dsp:cNvSpPr/>
      </dsp:nvSpPr>
      <dsp:spPr>
        <a:xfrm>
          <a:off x="907237" y="547820"/>
          <a:ext cx="3663597" cy="3663597"/>
        </a:xfrm>
        <a:prstGeom prst="blockArc">
          <a:avLst>
            <a:gd name="adj1" fmla="val 5400000"/>
            <a:gd name="adj2" fmla="val 10800000"/>
            <a:gd name="adj3" fmla="val 4637"/>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4D4D2E-B38D-47EA-A800-8213DB07B018}">
      <dsp:nvSpPr>
        <dsp:cNvPr id="0" name=""/>
        <dsp:cNvSpPr/>
      </dsp:nvSpPr>
      <dsp:spPr>
        <a:xfrm>
          <a:off x="907237" y="547820"/>
          <a:ext cx="3663597" cy="3663597"/>
        </a:xfrm>
        <a:prstGeom prst="blockArc">
          <a:avLst>
            <a:gd name="adj1" fmla="val 0"/>
            <a:gd name="adj2" fmla="val 5400000"/>
            <a:gd name="adj3" fmla="val 4637"/>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BC55BE-8E06-42B9-B6A9-9D9A954A1E60}">
      <dsp:nvSpPr>
        <dsp:cNvPr id="0" name=""/>
        <dsp:cNvSpPr/>
      </dsp:nvSpPr>
      <dsp:spPr>
        <a:xfrm>
          <a:off x="907237" y="547820"/>
          <a:ext cx="3663597" cy="3663597"/>
        </a:xfrm>
        <a:prstGeom prst="blockArc">
          <a:avLst>
            <a:gd name="adj1" fmla="val 16200000"/>
            <a:gd name="adj2" fmla="val 0"/>
            <a:gd name="adj3" fmla="val 4637"/>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03C9631-5B4A-4A8C-BCAA-C4418B914536}">
      <dsp:nvSpPr>
        <dsp:cNvPr id="0" name=""/>
        <dsp:cNvSpPr/>
      </dsp:nvSpPr>
      <dsp:spPr>
        <a:xfrm>
          <a:off x="1896461" y="1537044"/>
          <a:ext cx="1685149" cy="168514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GB" sz="3300" kern="1200" dirty="0" smtClean="0"/>
            <a:t>Macro </a:t>
          </a:r>
          <a:endParaRPr lang="en-GB" sz="3300" kern="1200" dirty="0"/>
        </a:p>
      </dsp:txBody>
      <dsp:txXfrm>
        <a:off x="2143245" y="1783828"/>
        <a:ext cx="1191581" cy="1191581"/>
      </dsp:txXfrm>
    </dsp:sp>
    <dsp:sp modelId="{A963B80F-E7F4-4BDF-921C-14B9A202B96C}">
      <dsp:nvSpPr>
        <dsp:cNvPr id="0" name=""/>
        <dsp:cNvSpPr/>
      </dsp:nvSpPr>
      <dsp:spPr>
        <a:xfrm>
          <a:off x="2149233" y="484"/>
          <a:ext cx="1179604" cy="117960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Cost-push </a:t>
          </a:r>
          <a:r>
            <a:rPr lang="en-GB" sz="1400" b="1" kern="1200" dirty="0" smtClean="0">
              <a:solidFill>
                <a:srgbClr val="FF0066"/>
              </a:solidFill>
            </a:rPr>
            <a:t>inflation</a:t>
          </a:r>
          <a:r>
            <a:rPr lang="en-GB" sz="1400" kern="1200" dirty="0" smtClean="0"/>
            <a:t> pressure</a:t>
          </a:r>
          <a:endParaRPr lang="en-GB" sz="1400" kern="1200" dirty="0"/>
        </a:p>
      </dsp:txBody>
      <dsp:txXfrm>
        <a:off x="2321982" y="173233"/>
        <a:ext cx="834106" cy="834106"/>
      </dsp:txXfrm>
    </dsp:sp>
    <dsp:sp modelId="{158572BF-0952-4C7A-89F1-B92E38811F87}">
      <dsp:nvSpPr>
        <dsp:cNvPr id="0" name=""/>
        <dsp:cNvSpPr/>
      </dsp:nvSpPr>
      <dsp:spPr>
        <a:xfrm>
          <a:off x="3938566" y="1789816"/>
          <a:ext cx="1179604" cy="117960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Rising </a:t>
          </a:r>
          <a:r>
            <a:rPr lang="en-GB" sz="1400" b="1" kern="1200" dirty="0" smtClean="0">
              <a:solidFill>
                <a:srgbClr val="FF0066"/>
              </a:solidFill>
            </a:rPr>
            <a:t>trade deficit </a:t>
          </a:r>
          <a:r>
            <a:rPr lang="en-GB" sz="1400" b="0" kern="1200" dirty="0" smtClean="0">
              <a:solidFill>
                <a:schemeClr val="tx1"/>
              </a:solidFill>
            </a:rPr>
            <a:t>for UK</a:t>
          </a:r>
          <a:endParaRPr lang="en-GB" sz="1400" b="1" kern="1200" dirty="0">
            <a:solidFill>
              <a:srgbClr val="FF0066"/>
            </a:solidFill>
          </a:endParaRPr>
        </a:p>
      </dsp:txBody>
      <dsp:txXfrm>
        <a:off x="4111315" y="1962565"/>
        <a:ext cx="834106" cy="834106"/>
      </dsp:txXfrm>
    </dsp:sp>
    <dsp:sp modelId="{647AF55A-113C-4667-9DE4-81D2D9CE1E1D}">
      <dsp:nvSpPr>
        <dsp:cNvPr id="0" name=""/>
        <dsp:cNvSpPr/>
      </dsp:nvSpPr>
      <dsp:spPr>
        <a:xfrm>
          <a:off x="2149233" y="3579149"/>
          <a:ext cx="1179604" cy="117960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Less </a:t>
          </a:r>
          <a:r>
            <a:rPr lang="en-GB" sz="1400" b="1" kern="1200" dirty="0" smtClean="0">
              <a:solidFill>
                <a:srgbClr val="FF0066"/>
              </a:solidFill>
            </a:rPr>
            <a:t>tax revenue </a:t>
          </a:r>
          <a:r>
            <a:rPr lang="en-GB" sz="1400" kern="1200" dirty="0" smtClean="0"/>
            <a:t>from businesses</a:t>
          </a:r>
          <a:endParaRPr lang="en-GB" sz="1400" kern="1200" dirty="0"/>
        </a:p>
      </dsp:txBody>
      <dsp:txXfrm>
        <a:off x="2321982" y="3751898"/>
        <a:ext cx="834106" cy="834106"/>
      </dsp:txXfrm>
    </dsp:sp>
    <dsp:sp modelId="{D6D7B62C-1E34-441D-9FCD-850AAE22C7C1}">
      <dsp:nvSpPr>
        <dsp:cNvPr id="0" name=""/>
        <dsp:cNvSpPr/>
      </dsp:nvSpPr>
      <dsp:spPr>
        <a:xfrm>
          <a:off x="359901" y="1789816"/>
          <a:ext cx="1179604" cy="117960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Risk of </a:t>
          </a:r>
          <a:r>
            <a:rPr lang="en-GB" sz="1400" b="1" kern="1200" dirty="0" smtClean="0">
              <a:solidFill>
                <a:srgbClr val="FF0066"/>
              </a:solidFill>
            </a:rPr>
            <a:t>Dutch Disea</a:t>
          </a:r>
          <a:r>
            <a:rPr lang="en-GB" sz="1400" b="1" kern="1200" dirty="0" smtClean="0"/>
            <a:t>se</a:t>
          </a:r>
          <a:r>
            <a:rPr lang="en-GB" sz="1400" b="0" kern="1200" dirty="0" smtClean="0"/>
            <a:t> &amp; lower HDI</a:t>
          </a:r>
          <a:endParaRPr lang="en-GB" sz="1400" kern="1200" dirty="0"/>
        </a:p>
      </dsp:txBody>
      <dsp:txXfrm>
        <a:off x="532650" y="1962565"/>
        <a:ext cx="834106" cy="834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F140D-2958-453F-8935-1D4FA0646F6F}">
      <dsp:nvSpPr>
        <dsp:cNvPr id="0" name=""/>
        <dsp:cNvSpPr/>
      </dsp:nvSpPr>
      <dsp:spPr>
        <a:xfrm rot="16200000">
          <a:off x="-1512522" y="1517260"/>
          <a:ext cx="4906386" cy="187186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lvl="0" algn="l" defTabSz="800100">
            <a:lnSpc>
              <a:spcPct val="90000"/>
            </a:lnSpc>
            <a:spcBef>
              <a:spcPct val="0"/>
            </a:spcBef>
            <a:spcAft>
              <a:spcPct val="35000"/>
            </a:spcAft>
          </a:pPr>
          <a:r>
            <a:rPr lang="en-GB" sz="1800" b="1" kern="1200" dirty="0" smtClean="0">
              <a:solidFill>
                <a:srgbClr val="002060"/>
              </a:solidFill>
            </a:rPr>
            <a:t>Labour Markets</a:t>
          </a:r>
          <a:endParaRPr lang="en-GB" sz="1800" b="1" kern="1200" dirty="0">
            <a:solidFill>
              <a:srgbClr val="002060"/>
            </a:solidFill>
          </a:endParaRPr>
        </a:p>
        <a:p>
          <a:pPr marL="114300" lvl="1" indent="-114300" algn="l" defTabSz="666750">
            <a:lnSpc>
              <a:spcPct val="90000"/>
            </a:lnSpc>
            <a:spcBef>
              <a:spcPct val="0"/>
            </a:spcBef>
            <a:spcAft>
              <a:spcPct val="15000"/>
            </a:spcAft>
            <a:buChar char="••"/>
          </a:pPr>
          <a:r>
            <a:rPr lang="en-GB" sz="1500" kern="1200" dirty="0" smtClean="0"/>
            <a:t>Productivity, Poverty / inequality</a:t>
          </a:r>
          <a:endParaRPr lang="en-GB" sz="1500" kern="1200" dirty="0"/>
        </a:p>
        <a:p>
          <a:pPr marL="114300" lvl="1" indent="-114300" algn="l" defTabSz="666750">
            <a:lnSpc>
              <a:spcPct val="90000"/>
            </a:lnSpc>
            <a:spcBef>
              <a:spcPct val="0"/>
            </a:spcBef>
            <a:spcAft>
              <a:spcPct val="15000"/>
            </a:spcAft>
            <a:buChar char="••"/>
          </a:pPr>
          <a:r>
            <a:rPr lang="en-GB" sz="1500" kern="1200" dirty="0" smtClean="0"/>
            <a:t>Micro – wage rates, labour market failure </a:t>
          </a:r>
          <a:r>
            <a:rPr lang="en-GB" sz="1500" kern="1200" dirty="0" err="1" smtClean="0"/>
            <a:t>etc</a:t>
          </a:r>
          <a:endParaRPr lang="en-GB" sz="1500" kern="1200" dirty="0"/>
        </a:p>
        <a:p>
          <a:pPr marL="114300" lvl="1" indent="-114300" algn="l" defTabSz="666750">
            <a:lnSpc>
              <a:spcPct val="90000"/>
            </a:lnSpc>
            <a:spcBef>
              <a:spcPct val="0"/>
            </a:spcBef>
            <a:spcAft>
              <a:spcPct val="15000"/>
            </a:spcAft>
            <a:buChar char="••"/>
          </a:pPr>
          <a:r>
            <a:rPr lang="en-GB" sz="1500" kern="1200" dirty="0" smtClean="0"/>
            <a:t>Macro – SRAS and costs, LRAS position, unemployment, flexibility</a:t>
          </a:r>
          <a:endParaRPr lang="en-GB" sz="1500" kern="1200" dirty="0"/>
        </a:p>
      </dsp:txBody>
      <dsp:txXfrm rot="5400000">
        <a:off x="4738" y="981277"/>
        <a:ext cx="1871865" cy="2943832"/>
      </dsp:txXfrm>
    </dsp:sp>
    <dsp:sp modelId="{C374C82A-AFC0-4291-AC8D-FE0D56767D74}">
      <dsp:nvSpPr>
        <dsp:cNvPr id="0" name=""/>
        <dsp:cNvSpPr/>
      </dsp:nvSpPr>
      <dsp:spPr>
        <a:xfrm rot="16200000">
          <a:off x="499733" y="1517260"/>
          <a:ext cx="4906386" cy="1871865"/>
        </a:xfrm>
        <a:prstGeom prst="flowChartManualOperation">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lvl="0" algn="l" defTabSz="800100">
            <a:lnSpc>
              <a:spcPct val="90000"/>
            </a:lnSpc>
            <a:spcBef>
              <a:spcPct val="0"/>
            </a:spcBef>
            <a:spcAft>
              <a:spcPct val="35000"/>
            </a:spcAft>
          </a:pPr>
          <a:r>
            <a:rPr lang="en-GB" sz="1800" b="1" kern="1200" dirty="0" smtClean="0">
              <a:solidFill>
                <a:srgbClr val="002060"/>
              </a:solidFill>
            </a:rPr>
            <a:t>Financial Markets </a:t>
          </a:r>
          <a:endParaRPr lang="en-GB" sz="1800" b="1" kern="1200" dirty="0">
            <a:solidFill>
              <a:srgbClr val="002060"/>
            </a:solidFill>
          </a:endParaRPr>
        </a:p>
        <a:p>
          <a:pPr marL="114300" lvl="1" indent="-114300" algn="l" defTabSz="666750">
            <a:lnSpc>
              <a:spcPct val="90000"/>
            </a:lnSpc>
            <a:spcBef>
              <a:spcPct val="0"/>
            </a:spcBef>
            <a:spcAft>
              <a:spcPct val="15000"/>
            </a:spcAft>
            <a:buChar char="••"/>
          </a:pPr>
          <a:r>
            <a:rPr lang="en-GB" sz="1500" kern="1200" dirty="0" smtClean="0"/>
            <a:t>Micro – analysis of different markets e.g. bonds; types of bank &amp; objectives; bubbles</a:t>
          </a:r>
          <a:endParaRPr lang="en-GB" sz="1500" kern="1200" dirty="0"/>
        </a:p>
        <a:p>
          <a:pPr marL="114300" lvl="1" indent="-114300" algn="l" defTabSz="666750">
            <a:lnSpc>
              <a:spcPct val="90000"/>
            </a:lnSpc>
            <a:spcBef>
              <a:spcPct val="0"/>
            </a:spcBef>
            <a:spcAft>
              <a:spcPct val="15000"/>
            </a:spcAft>
            <a:buChar char="••"/>
          </a:pPr>
          <a:r>
            <a:rPr lang="en-GB" sz="1500" kern="1200" dirty="0" smtClean="0"/>
            <a:t>Macro – monetary policy, operation of the Central Bank, financial regulation</a:t>
          </a:r>
          <a:endParaRPr lang="en-GB" sz="1500" kern="1200" dirty="0"/>
        </a:p>
      </dsp:txBody>
      <dsp:txXfrm rot="5400000">
        <a:off x="2016993" y="981277"/>
        <a:ext cx="1871865" cy="2943832"/>
      </dsp:txXfrm>
    </dsp:sp>
    <dsp:sp modelId="{4533CA8E-8C6A-42D7-9FEC-052EFDCDF7F9}">
      <dsp:nvSpPr>
        <dsp:cNvPr id="0" name=""/>
        <dsp:cNvSpPr/>
      </dsp:nvSpPr>
      <dsp:spPr>
        <a:xfrm rot="16200000">
          <a:off x="2511988" y="1517260"/>
          <a:ext cx="4906386" cy="1871865"/>
        </a:xfrm>
        <a:prstGeom prst="flowChartManualOperation">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lvl="0" algn="l" defTabSz="800100">
            <a:lnSpc>
              <a:spcPct val="90000"/>
            </a:lnSpc>
            <a:spcBef>
              <a:spcPct val="0"/>
            </a:spcBef>
            <a:spcAft>
              <a:spcPct val="35000"/>
            </a:spcAft>
          </a:pPr>
          <a:r>
            <a:rPr lang="en-GB" sz="1800" b="1" kern="1200" dirty="0" smtClean="0">
              <a:solidFill>
                <a:srgbClr val="002060"/>
              </a:solidFill>
            </a:rPr>
            <a:t>Behavioural Economics</a:t>
          </a:r>
          <a:endParaRPr lang="en-GB" sz="1800" b="1" kern="1200" dirty="0">
            <a:solidFill>
              <a:srgbClr val="002060"/>
            </a:solidFill>
          </a:endParaRPr>
        </a:p>
        <a:p>
          <a:pPr marL="114300" lvl="1" indent="-114300" algn="l" defTabSz="666750">
            <a:lnSpc>
              <a:spcPct val="90000"/>
            </a:lnSpc>
            <a:spcBef>
              <a:spcPct val="0"/>
            </a:spcBef>
            <a:spcAft>
              <a:spcPct val="15000"/>
            </a:spcAft>
            <a:buChar char="••"/>
          </a:pPr>
          <a:r>
            <a:rPr lang="en-GB" sz="1500" kern="1200" dirty="0" smtClean="0"/>
            <a:t>Micro – decision making, factors influencing D&amp;S</a:t>
          </a:r>
          <a:endParaRPr lang="en-GB" sz="1500" kern="1200" dirty="0"/>
        </a:p>
        <a:p>
          <a:pPr marL="114300" lvl="1" indent="-114300" algn="l" defTabSz="666750">
            <a:lnSpc>
              <a:spcPct val="90000"/>
            </a:lnSpc>
            <a:spcBef>
              <a:spcPct val="0"/>
            </a:spcBef>
            <a:spcAft>
              <a:spcPct val="15000"/>
            </a:spcAft>
            <a:buChar char="••"/>
          </a:pPr>
          <a:r>
            <a:rPr lang="en-GB" sz="1500" kern="1200" dirty="0" smtClean="0"/>
            <a:t>Macro – nudges for fiscal policy, supply side policies </a:t>
          </a:r>
          <a:r>
            <a:rPr lang="en-GB" sz="1500" kern="1200" dirty="0" err="1" smtClean="0"/>
            <a:t>etc</a:t>
          </a:r>
          <a:endParaRPr lang="en-GB" sz="1500" kern="1200" dirty="0"/>
        </a:p>
      </dsp:txBody>
      <dsp:txXfrm rot="5400000">
        <a:off x="4029248" y="981277"/>
        <a:ext cx="1871865" cy="2943832"/>
      </dsp:txXfrm>
    </dsp:sp>
    <dsp:sp modelId="{B20673FC-26A8-4DC4-AB9D-DE551431F130}">
      <dsp:nvSpPr>
        <dsp:cNvPr id="0" name=""/>
        <dsp:cNvSpPr/>
      </dsp:nvSpPr>
      <dsp:spPr>
        <a:xfrm rot="16200000">
          <a:off x="4524244" y="1517260"/>
          <a:ext cx="4906386" cy="1871865"/>
        </a:xfrm>
        <a:prstGeom prst="flowChartManualOperation">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lvl="0" algn="l" defTabSz="800100">
            <a:lnSpc>
              <a:spcPct val="90000"/>
            </a:lnSpc>
            <a:spcBef>
              <a:spcPct val="0"/>
            </a:spcBef>
            <a:spcAft>
              <a:spcPct val="35000"/>
            </a:spcAft>
          </a:pPr>
          <a:r>
            <a:rPr lang="en-GB" sz="1800" b="1" kern="1200" dirty="0" smtClean="0">
              <a:solidFill>
                <a:srgbClr val="002060"/>
              </a:solidFill>
            </a:rPr>
            <a:t>Technological issues, and competition policy</a:t>
          </a:r>
          <a:endParaRPr lang="en-GB" sz="1800" b="1" kern="1200" dirty="0">
            <a:solidFill>
              <a:srgbClr val="002060"/>
            </a:solidFill>
          </a:endParaRPr>
        </a:p>
        <a:p>
          <a:pPr marL="114300" lvl="1" indent="-114300" algn="l" defTabSz="666750">
            <a:lnSpc>
              <a:spcPct val="90000"/>
            </a:lnSpc>
            <a:spcBef>
              <a:spcPct val="0"/>
            </a:spcBef>
            <a:spcAft>
              <a:spcPct val="15000"/>
            </a:spcAft>
            <a:buChar char="••"/>
          </a:pPr>
          <a:r>
            <a:rPr lang="en-GB" sz="1500" kern="1200" dirty="0" smtClean="0"/>
            <a:t>Factors influencing market structures / costs / external economies of scale</a:t>
          </a:r>
          <a:endParaRPr lang="en-GB" sz="1500" kern="1200" dirty="0"/>
        </a:p>
        <a:p>
          <a:pPr marL="114300" lvl="1" indent="-114300" algn="l" defTabSz="666750">
            <a:lnSpc>
              <a:spcPct val="90000"/>
            </a:lnSpc>
            <a:spcBef>
              <a:spcPct val="0"/>
            </a:spcBef>
            <a:spcAft>
              <a:spcPct val="15000"/>
            </a:spcAft>
            <a:buChar char="••"/>
          </a:pPr>
          <a:r>
            <a:rPr lang="en-GB" sz="1500" kern="1200" dirty="0" smtClean="0"/>
            <a:t>Factors affecting LRAS</a:t>
          </a:r>
          <a:endParaRPr lang="en-GB" sz="1500" kern="1200" dirty="0"/>
        </a:p>
      </dsp:txBody>
      <dsp:txXfrm rot="5400000">
        <a:off x="6041504" y="981277"/>
        <a:ext cx="1871865" cy="2943832"/>
      </dsp:txXfrm>
    </dsp:sp>
    <dsp:sp modelId="{D5350429-CF5B-43E9-B3BE-BACE94026CD5}">
      <dsp:nvSpPr>
        <dsp:cNvPr id="0" name=""/>
        <dsp:cNvSpPr/>
      </dsp:nvSpPr>
      <dsp:spPr>
        <a:xfrm rot="16200000">
          <a:off x="6536499" y="1517260"/>
          <a:ext cx="4906386" cy="1871865"/>
        </a:xfrm>
        <a:prstGeom prst="flowChartManualOperation">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t" anchorCtr="0">
          <a:noAutofit/>
        </a:bodyPr>
        <a:lstStyle/>
        <a:p>
          <a:pPr lvl="0" algn="l" defTabSz="977900">
            <a:lnSpc>
              <a:spcPct val="90000"/>
            </a:lnSpc>
            <a:spcBef>
              <a:spcPct val="0"/>
            </a:spcBef>
            <a:spcAft>
              <a:spcPct val="35000"/>
            </a:spcAft>
          </a:pPr>
          <a:r>
            <a:rPr lang="en-GB" sz="2200" b="1" kern="1200" dirty="0" smtClean="0">
              <a:solidFill>
                <a:srgbClr val="002060"/>
              </a:solidFill>
            </a:rPr>
            <a:t>Externalities</a:t>
          </a:r>
          <a:endParaRPr lang="en-GB" sz="2200" b="1" kern="1200" dirty="0">
            <a:solidFill>
              <a:srgbClr val="002060"/>
            </a:solidFill>
          </a:endParaRPr>
        </a:p>
        <a:p>
          <a:pPr marL="171450" lvl="1" indent="-171450" algn="l" defTabSz="755650">
            <a:lnSpc>
              <a:spcPct val="90000"/>
            </a:lnSpc>
            <a:spcBef>
              <a:spcPct val="0"/>
            </a:spcBef>
            <a:spcAft>
              <a:spcPct val="15000"/>
            </a:spcAft>
            <a:buChar char="••"/>
          </a:pPr>
          <a:r>
            <a:rPr lang="en-GB" sz="1700" kern="1200" dirty="0" smtClean="0"/>
            <a:t>Micro – types of market failure</a:t>
          </a:r>
          <a:endParaRPr lang="en-GB" sz="1700" kern="1200" dirty="0"/>
        </a:p>
        <a:p>
          <a:pPr marL="171450" lvl="1" indent="-171450" algn="l" defTabSz="755650">
            <a:lnSpc>
              <a:spcPct val="90000"/>
            </a:lnSpc>
            <a:spcBef>
              <a:spcPct val="0"/>
            </a:spcBef>
            <a:spcAft>
              <a:spcPct val="15000"/>
            </a:spcAft>
            <a:buChar char="••"/>
          </a:pPr>
          <a:r>
            <a:rPr lang="en-GB" sz="1700" kern="1200" dirty="0" smtClean="0"/>
            <a:t>Macro – disadvantages of growth and international trade</a:t>
          </a:r>
          <a:endParaRPr lang="en-GB" sz="1700" kern="1200" dirty="0"/>
        </a:p>
      </dsp:txBody>
      <dsp:txXfrm rot="5400000">
        <a:off x="8053759" y="981277"/>
        <a:ext cx="1871865" cy="2943832"/>
      </dsp:txXfrm>
    </dsp:sp>
    <dsp:sp modelId="{42ADBB45-0030-4209-936C-2643F0E75655}">
      <dsp:nvSpPr>
        <dsp:cNvPr id="0" name=""/>
        <dsp:cNvSpPr/>
      </dsp:nvSpPr>
      <dsp:spPr>
        <a:xfrm rot="16200000">
          <a:off x="8548755" y="1517260"/>
          <a:ext cx="4906386" cy="1871865"/>
        </a:xfrm>
        <a:prstGeom prst="flowChartManualOperati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t" anchorCtr="0">
          <a:noAutofit/>
        </a:bodyPr>
        <a:lstStyle/>
        <a:p>
          <a:pPr lvl="0" algn="l" defTabSz="977900">
            <a:lnSpc>
              <a:spcPct val="90000"/>
            </a:lnSpc>
            <a:spcBef>
              <a:spcPct val="0"/>
            </a:spcBef>
            <a:spcAft>
              <a:spcPct val="35000"/>
            </a:spcAft>
          </a:pPr>
          <a:r>
            <a:rPr lang="en-GB" sz="2200" b="1" kern="1200" dirty="0" smtClean="0">
              <a:solidFill>
                <a:srgbClr val="002060"/>
              </a:solidFill>
            </a:rPr>
            <a:t>Development Economics</a:t>
          </a:r>
          <a:endParaRPr lang="en-GB" sz="2200" b="1" kern="1200" dirty="0">
            <a:solidFill>
              <a:srgbClr val="002060"/>
            </a:solidFill>
          </a:endParaRPr>
        </a:p>
        <a:p>
          <a:pPr marL="171450" lvl="1" indent="-171450" algn="l" defTabSz="755650">
            <a:lnSpc>
              <a:spcPct val="90000"/>
            </a:lnSpc>
            <a:spcBef>
              <a:spcPct val="0"/>
            </a:spcBef>
            <a:spcAft>
              <a:spcPct val="15000"/>
            </a:spcAft>
            <a:buChar char="••"/>
          </a:pPr>
          <a:r>
            <a:rPr lang="en-GB" sz="1700" kern="1200" dirty="0" smtClean="0"/>
            <a:t>Micro - Commodity markets, inequality, health &amp; education</a:t>
          </a:r>
          <a:endParaRPr lang="en-GB" sz="1700" kern="1200" dirty="0"/>
        </a:p>
        <a:p>
          <a:pPr marL="171450" lvl="1" indent="-171450" algn="l" defTabSz="755650">
            <a:lnSpc>
              <a:spcPct val="90000"/>
            </a:lnSpc>
            <a:spcBef>
              <a:spcPct val="0"/>
            </a:spcBef>
            <a:spcAft>
              <a:spcPct val="15000"/>
            </a:spcAft>
            <a:buChar char="••"/>
          </a:pPr>
          <a:r>
            <a:rPr lang="en-GB" sz="1700" kern="1200" dirty="0" smtClean="0"/>
            <a:t>Macro – policies, trade</a:t>
          </a:r>
          <a:endParaRPr lang="en-GB" sz="1700" kern="1200" dirty="0"/>
        </a:p>
      </dsp:txBody>
      <dsp:txXfrm rot="5400000">
        <a:off x="10066015" y="981277"/>
        <a:ext cx="1871865" cy="294383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D03AF-48FD-4876-9FE5-14B2A48FAB59}" type="datetimeFigureOut">
              <a:rPr lang="en-US" smtClean="0"/>
              <a:t>3/8/2017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D9C31-0E60-40AB-BA9F-6F5ABC3FA47B}" type="slidenum">
              <a:rPr lang="en-US" smtClean="0"/>
              <a:t>‹#›</a:t>
            </a:fld>
            <a:endParaRPr lang="en-US"/>
          </a:p>
        </p:txBody>
      </p:sp>
    </p:spTree>
    <p:extLst>
      <p:ext uri="{BB962C8B-B14F-4D97-AF65-F5344CB8AC3E}">
        <p14:creationId xmlns:p14="http://schemas.microsoft.com/office/powerpoint/2010/main" val="157123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BD9C31-0E60-40AB-BA9F-6F5ABC3FA47B}" type="slidenum">
              <a:rPr lang="en-US" smtClean="0"/>
              <a:t>13</a:t>
            </a:fld>
            <a:endParaRPr lang="en-US"/>
          </a:p>
        </p:txBody>
      </p:sp>
    </p:spTree>
    <p:extLst>
      <p:ext uri="{BB962C8B-B14F-4D97-AF65-F5344CB8AC3E}">
        <p14:creationId xmlns:p14="http://schemas.microsoft.com/office/powerpoint/2010/main" val="396357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BD9C31-0E60-40AB-BA9F-6F5ABC3FA47B}" type="slidenum">
              <a:rPr lang="en-US" smtClean="0"/>
              <a:t>14</a:t>
            </a:fld>
            <a:endParaRPr lang="en-US"/>
          </a:p>
        </p:txBody>
      </p:sp>
    </p:spTree>
    <p:extLst>
      <p:ext uri="{BB962C8B-B14F-4D97-AF65-F5344CB8AC3E}">
        <p14:creationId xmlns:p14="http://schemas.microsoft.com/office/powerpoint/2010/main" val="42436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BD9C31-0E60-40AB-BA9F-6F5ABC3FA47B}" type="slidenum">
              <a:rPr lang="en-US" smtClean="0"/>
              <a:t>22</a:t>
            </a:fld>
            <a:endParaRPr lang="en-US"/>
          </a:p>
        </p:txBody>
      </p:sp>
    </p:spTree>
    <p:extLst>
      <p:ext uri="{BB962C8B-B14F-4D97-AF65-F5344CB8AC3E}">
        <p14:creationId xmlns:p14="http://schemas.microsoft.com/office/powerpoint/2010/main" val="381075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Teaching Global Economics</a:t>
            </a:r>
            <a:endParaRPr lang="en-US" dirty="0"/>
          </a:p>
        </p:txBody>
      </p:sp>
      <p:sp>
        <p:nvSpPr>
          <p:cNvPr id="5" name="Footer Placeholder 4"/>
          <p:cNvSpPr>
            <a:spLocks noGrp="1"/>
          </p:cNvSpPr>
          <p:nvPr>
            <p:ph type="ftr" sz="quarter" idx="11"/>
          </p:nvPr>
        </p:nvSpPr>
        <p:spPr/>
        <p:txBody>
          <a:bodyPr/>
          <a:lstStyle/>
          <a:p>
            <a:r>
              <a:rPr lang="en-US" dirty="0"/>
              <a:t>Teaching Global Economics</a:t>
            </a:r>
          </a:p>
        </p:txBody>
      </p:sp>
      <p:sp>
        <p:nvSpPr>
          <p:cNvPr id="6" name="Slide Number Placeholder 5"/>
          <p:cNvSpPr>
            <a:spLocks noGrp="1"/>
          </p:cNvSpPr>
          <p:nvPr>
            <p:ph type="sldNum" sz="quarter" idx="12"/>
          </p:nvPr>
        </p:nvSpPr>
        <p:spPr/>
        <p:txBody>
          <a:bodyPr/>
          <a:lstStyle/>
          <a:p>
            <a:fld id="{9F5B7517-8F3C-4427-B85E-81519A225170}" type="slidenum">
              <a:rPr lang="en-US" smtClean="0"/>
              <a:t>‹#›</a:t>
            </a:fld>
            <a:endParaRPr lang="en-US"/>
          </a:p>
        </p:txBody>
      </p:sp>
    </p:spTree>
    <p:extLst>
      <p:ext uri="{BB962C8B-B14F-4D97-AF65-F5344CB8AC3E}">
        <p14:creationId xmlns:p14="http://schemas.microsoft.com/office/powerpoint/2010/main" val="327340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Teaching Global Economics</a:t>
            </a:r>
          </a:p>
        </p:txBody>
      </p:sp>
      <p:sp>
        <p:nvSpPr>
          <p:cNvPr id="5" name="Footer Placeholder 4"/>
          <p:cNvSpPr>
            <a:spLocks noGrp="1"/>
          </p:cNvSpPr>
          <p:nvPr>
            <p:ph type="ftr" sz="quarter" idx="11"/>
          </p:nvPr>
        </p:nvSpPr>
        <p:spPr/>
        <p:txBody>
          <a:bodyPr/>
          <a:lstStyle/>
          <a:p>
            <a:r>
              <a:rPr lang="en-US"/>
              <a:t>Teaching Global Economics</a:t>
            </a:r>
          </a:p>
        </p:txBody>
      </p:sp>
      <p:sp>
        <p:nvSpPr>
          <p:cNvPr id="6" name="Slide Number Placeholder 5"/>
          <p:cNvSpPr>
            <a:spLocks noGrp="1"/>
          </p:cNvSpPr>
          <p:nvPr>
            <p:ph type="sldNum" sz="quarter" idx="12"/>
          </p:nvPr>
        </p:nvSpPr>
        <p:spPr/>
        <p:txBody>
          <a:bodyPr/>
          <a:lstStyle/>
          <a:p>
            <a:fld id="{9F5B7517-8F3C-4427-B85E-81519A225170}" type="slidenum">
              <a:rPr lang="en-US" smtClean="0"/>
              <a:t>‹#›</a:t>
            </a:fld>
            <a:endParaRPr lang="en-US"/>
          </a:p>
        </p:txBody>
      </p:sp>
    </p:spTree>
    <p:extLst>
      <p:ext uri="{BB962C8B-B14F-4D97-AF65-F5344CB8AC3E}">
        <p14:creationId xmlns:p14="http://schemas.microsoft.com/office/powerpoint/2010/main" val="10441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Teaching Global Economics</a:t>
            </a:r>
          </a:p>
        </p:txBody>
      </p:sp>
      <p:sp>
        <p:nvSpPr>
          <p:cNvPr id="5" name="Footer Placeholder 4"/>
          <p:cNvSpPr>
            <a:spLocks noGrp="1"/>
          </p:cNvSpPr>
          <p:nvPr>
            <p:ph type="ftr" sz="quarter" idx="11"/>
          </p:nvPr>
        </p:nvSpPr>
        <p:spPr/>
        <p:txBody>
          <a:bodyPr/>
          <a:lstStyle/>
          <a:p>
            <a:r>
              <a:rPr lang="en-US"/>
              <a:t>Teaching Global Economics</a:t>
            </a:r>
          </a:p>
        </p:txBody>
      </p:sp>
      <p:sp>
        <p:nvSpPr>
          <p:cNvPr id="6" name="Slide Number Placeholder 5"/>
          <p:cNvSpPr>
            <a:spLocks noGrp="1"/>
          </p:cNvSpPr>
          <p:nvPr>
            <p:ph type="sldNum" sz="quarter" idx="12"/>
          </p:nvPr>
        </p:nvSpPr>
        <p:spPr/>
        <p:txBody>
          <a:bodyPr/>
          <a:lstStyle/>
          <a:p>
            <a:fld id="{9F5B7517-8F3C-4427-B85E-81519A225170}" type="slidenum">
              <a:rPr lang="en-US" smtClean="0"/>
              <a:t>‹#›</a:t>
            </a:fld>
            <a:endParaRPr lang="en-US"/>
          </a:p>
        </p:txBody>
      </p:sp>
    </p:spTree>
    <p:extLst>
      <p:ext uri="{BB962C8B-B14F-4D97-AF65-F5344CB8AC3E}">
        <p14:creationId xmlns:p14="http://schemas.microsoft.com/office/powerpoint/2010/main" val="324882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46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5719"/>
            <a:ext cx="10515600" cy="4871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Teaching Global Economics</a:t>
            </a:r>
            <a:endParaRPr lang="en-US" dirty="0"/>
          </a:p>
        </p:txBody>
      </p:sp>
      <p:sp>
        <p:nvSpPr>
          <p:cNvPr id="5" name="Footer Placeholder 4"/>
          <p:cNvSpPr>
            <a:spLocks noGrp="1"/>
          </p:cNvSpPr>
          <p:nvPr>
            <p:ph type="ftr" sz="quarter" idx="11"/>
          </p:nvPr>
        </p:nvSpPr>
        <p:spPr/>
        <p:txBody>
          <a:bodyPr/>
          <a:lstStyle/>
          <a:p>
            <a:r>
              <a:rPr lang="en-US" dirty="0"/>
              <a:t>Teaching Global Economics</a:t>
            </a:r>
          </a:p>
        </p:txBody>
      </p:sp>
      <p:sp>
        <p:nvSpPr>
          <p:cNvPr id="6" name="Slide Number Placeholder 5"/>
          <p:cNvSpPr>
            <a:spLocks noGrp="1"/>
          </p:cNvSpPr>
          <p:nvPr>
            <p:ph type="sldNum" sz="quarter" idx="12"/>
          </p:nvPr>
        </p:nvSpPr>
        <p:spPr/>
        <p:txBody>
          <a:bodyPr/>
          <a:lstStyle/>
          <a:p>
            <a:fld id="{9F5B7517-8F3C-4427-B85E-81519A225170}" type="slidenum">
              <a:rPr lang="en-US" smtClean="0"/>
              <a:t>‹#›</a:t>
            </a:fld>
            <a:endParaRPr lang="en-US"/>
          </a:p>
        </p:txBody>
      </p:sp>
      <p:sp>
        <p:nvSpPr>
          <p:cNvPr id="7" name="Rectangle 6"/>
          <p:cNvSpPr/>
          <p:nvPr userDrawn="1"/>
        </p:nvSpPr>
        <p:spPr>
          <a:xfrm>
            <a:off x="0" y="0"/>
            <a:ext cx="12192000" cy="1214438"/>
          </a:xfrm>
          <a:prstGeom prst="rect">
            <a:avLst/>
          </a:prstGeom>
          <a:solidFill>
            <a:srgbClr val="9BBB59">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8" name="Straight Connector 7"/>
          <p:cNvCxnSpPr/>
          <p:nvPr userDrawn="1"/>
        </p:nvCxnSpPr>
        <p:spPr>
          <a:xfrm>
            <a:off x="0" y="1212850"/>
            <a:ext cx="12192000" cy="2382"/>
          </a:xfrm>
          <a:prstGeom prst="line">
            <a:avLst/>
          </a:prstGeom>
          <a:noFill/>
          <a:ln w="22225" cap="flat" cmpd="sng" algn="ctr">
            <a:solidFill>
              <a:srgbClr val="4BACC6">
                <a:lumMod val="75000"/>
              </a:srgbClr>
            </a:solidFill>
            <a:prstDash val="solid"/>
          </a:ln>
          <a:effectLst/>
        </p:spPr>
      </p:cxnSp>
      <p:sp>
        <p:nvSpPr>
          <p:cNvPr id="2" name="Title 1"/>
          <p:cNvSpPr>
            <a:spLocks noGrp="1"/>
          </p:cNvSpPr>
          <p:nvPr>
            <p:ph type="title"/>
          </p:nvPr>
        </p:nvSpPr>
        <p:spPr>
          <a:xfrm>
            <a:off x="838200" y="92869"/>
            <a:ext cx="10515600" cy="1028700"/>
          </a:xfrm>
        </p:spPr>
        <p:txBody>
          <a:bodyPr/>
          <a:lstStyle/>
          <a:p>
            <a:r>
              <a:rPr lang="en-US"/>
              <a:t>Click to edit Master title style</a:t>
            </a:r>
          </a:p>
        </p:txBody>
      </p:sp>
    </p:spTree>
    <p:extLst>
      <p:ext uri="{BB962C8B-B14F-4D97-AF65-F5344CB8AC3E}">
        <p14:creationId xmlns:p14="http://schemas.microsoft.com/office/powerpoint/2010/main" val="95086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Teaching Global Economics</a:t>
            </a:r>
          </a:p>
        </p:txBody>
      </p:sp>
      <p:sp>
        <p:nvSpPr>
          <p:cNvPr id="5" name="Footer Placeholder 4"/>
          <p:cNvSpPr>
            <a:spLocks noGrp="1"/>
          </p:cNvSpPr>
          <p:nvPr>
            <p:ph type="ftr" sz="quarter" idx="11"/>
          </p:nvPr>
        </p:nvSpPr>
        <p:spPr/>
        <p:txBody>
          <a:bodyPr/>
          <a:lstStyle/>
          <a:p>
            <a:r>
              <a:rPr lang="en-US"/>
              <a:t>Teaching Global Economics</a:t>
            </a:r>
          </a:p>
        </p:txBody>
      </p:sp>
      <p:sp>
        <p:nvSpPr>
          <p:cNvPr id="6" name="Slide Number Placeholder 5"/>
          <p:cNvSpPr>
            <a:spLocks noGrp="1"/>
          </p:cNvSpPr>
          <p:nvPr>
            <p:ph type="sldNum" sz="quarter" idx="12"/>
          </p:nvPr>
        </p:nvSpPr>
        <p:spPr/>
        <p:txBody>
          <a:bodyPr/>
          <a:lstStyle/>
          <a:p>
            <a:fld id="{9F5B7517-8F3C-4427-B85E-81519A225170}" type="slidenum">
              <a:rPr lang="en-US" smtClean="0"/>
              <a:t>‹#›</a:t>
            </a:fld>
            <a:endParaRPr lang="en-US"/>
          </a:p>
        </p:txBody>
      </p:sp>
    </p:spTree>
    <p:extLst>
      <p:ext uri="{BB962C8B-B14F-4D97-AF65-F5344CB8AC3E}">
        <p14:creationId xmlns:p14="http://schemas.microsoft.com/office/powerpoint/2010/main" val="129758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Teaching Global Economics</a:t>
            </a:r>
            <a:endParaRPr lang="en-US" dirty="0"/>
          </a:p>
        </p:txBody>
      </p:sp>
      <p:sp>
        <p:nvSpPr>
          <p:cNvPr id="6" name="Footer Placeholder 5"/>
          <p:cNvSpPr>
            <a:spLocks noGrp="1"/>
          </p:cNvSpPr>
          <p:nvPr>
            <p:ph type="ftr" sz="quarter" idx="11"/>
          </p:nvPr>
        </p:nvSpPr>
        <p:spPr/>
        <p:txBody>
          <a:bodyPr/>
          <a:lstStyle/>
          <a:p>
            <a:r>
              <a:rPr lang="en-US"/>
              <a:t>Teaching Global Economics</a:t>
            </a:r>
          </a:p>
        </p:txBody>
      </p:sp>
      <p:sp>
        <p:nvSpPr>
          <p:cNvPr id="7" name="Slide Number Placeholder 6"/>
          <p:cNvSpPr>
            <a:spLocks noGrp="1"/>
          </p:cNvSpPr>
          <p:nvPr>
            <p:ph type="sldNum" sz="quarter" idx="12"/>
          </p:nvPr>
        </p:nvSpPr>
        <p:spPr/>
        <p:txBody>
          <a:bodyPr/>
          <a:lstStyle/>
          <a:p>
            <a:fld id="{9F5B7517-8F3C-4427-B85E-81519A225170}" type="slidenum">
              <a:rPr lang="en-US" smtClean="0"/>
              <a:t>‹#›</a:t>
            </a:fld>
            <a:endParaRPr lang="en-US"/>
          </a:p>
        </p:txBody>
      </p:sp>
    </p:spTree>
    <p:extLst>
      <p:ext uri="{BB962C8B-B14F-4D97-AF65-F5344CB8AC3E}">
        <p14:creationId xmlns:p14="http://schemas.microsoft.com/office/powerpoint/2010/main" val="261923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Teaching Global Economics</a:t>
            </a:r>
            <a:endParaRPr lang="en-US" dirty="0"/>
          </a:p>
        </p:txBody>
      </p:sp>
      <p:sp>
        <p:nvSpPr>
          <p:cNvPr id="8" name="Footer Placeholder 7"/>
          <p:cNvSpPr>
            <a:spLocks noGrp="1"/>
          </p:cNvSpPr>
          <p:nvPr>
            <p:ph type="ftr" sz="quarter" idx="11"/>
          </p:nvPr>
        </p:nvSpPr>
        <p:spPr/>
        <p:txBody>
          <a:bodyPr/>
          <a:lstStyle/>
          <a:p>
            <a:r>
              <a:rPr lang="en-US"/>
              <a:t>Teaching Global Economics</a:t>
            </a:r>
          </a:p>
        </p:txBody>
      </p:sp>
      <p:sp>
        <p:nvSpPr>
          <p:cNvPr id="9" name="Slide Number Placeholder 8"/>
          <p:cNvSpPr>
            <a:spLocks noGrp="1"/>
          </p:cNvSpPr>
          <p:nvPr>
            <p:ph type="sldNum" sz="quarter" idx="12"/>
          </p:nvPr>
        </p:nvSpPr>
        <p:spPr/>
        <p:txBody>
          <a:bodyPr/>
          <a:lstStyle/>
          <a:p>
            <a:fld id="{9F5B7517-8F3C-4427-B85E-81519A225170}" type="slidenum">
              <a:rPr lang="en-US" smtClean="0"/>
              <a:t>‹#›</a:t>
            </a:fld>
            <a:endParaRPr lang="en-US"/>
          </a:p>
        </p:txBody>
      </p:sp>
    </p:spTree>
    <p:extLst>
      <p:ext uri="{BB962C8B-B14F-4D97-AF65-F5344CB8AC3E}">
        <p14:creationId xmlns:p14="http://schemas.microsoft.com/office/powerpoint/2010/main" val="93027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Teaching Global Economics</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t>Teaching Global Economics</a:t>
            </a:r>
            <a:endParaRPr lang="en-US" dirty="0"/>
          </a:p>
        </p:txBody>
      </p:sp>
      <p:sp>
        <p:nvSpPr>
          <p:cNvPr id="5" name="Slide Number Placeholder 4"/>
          <p:cNvSpPr>
            <a:spLocks noGrp="1"/>
          </p:cNvSpPr>
          <p:nvPr>
            <p:ph type="sldNum" sz="quarter" idx="12"/>
          </p:nvPr>
        </p:nvSpPr>
        <p:spPr/>
        <p:txBody>
          <a:bodyPr/>
          <a:lstStyle/>
          <a:p>
            <a:fld id="{9F5B7517-8F3C-4427-B85E-81519A225170}" type="slidenum">
              <a:rPr lang="en-US" smtClean="0"/>
              <a:t>‹#›</a:t>
            </a:fld>
            <a:endParaRPr lang="en-US"/>
          </a:p>
        </p:txBody>
      </p:sp>
      <p:sp>
        <p:nvSpPr>
          <p:cNvPr id="6" name="Rectangle 5"/>
          <p:cNvSpPr/>
          <p:nvPr userDrawn="1"/>
        </p:nvSpPr>
        <p:spPr>
          <a:xfrm>
            <a:off x="0" y="0"/>
            <a:ext cx="12192000" cy="1214438"/>
          </a:xfrm>
          <a:prstGeom prst="rect">
            <a:avLst/>
          </a:prstGeom>
          <a:solidFill>
            <a:srgbClr val="9BBB59">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7" name="Straight Connector 6"/>
          <p:cNvCxnSpPr/>
          <p:nvPr userDrawn="1"/>
        </p:nvCxnSpPr>
        <p:spPr>
          <a:xfrm>
            <a:off x="0" y="1212850"/>
            <a:ext cx="12192000" cy="2382"/>
          </a:xfrm>
          <a:prstGeom prst="line">
            <a:avLst/>
          </a:prstGeom>
          <a:noFill/>
          <a:ln w="22225" cap="flat" cmpd="sng" algn="ctr">
            <a:solidFill>
              <a:srgbClr val="4BACC6">
                <a:lumMod val="75000"/>
              </a:srgbClr>
            </a:solidFill>
            <a:prstDash val="solid"/>
          </a:ln>
          <a:effectLst/>
        </p:spPr>
      </p:cxnSp>
      <p:sp>
        <p:nvSpPr>
          <p:cNvPr id="2" name="Title 1"/>
          <p:cNvSpPr>
            <a:spLocks noGrp="1"/>
          </p:cNvSpPr>
          <p:nvPr>
            <p:ph type="title"/>
          </p:nvPr>
        </p:nvSpPr>
        <p:spPr>
          <a:xfrm>
            <a:off x="838200" y="114218"/>
            <a:ext cx="10515600" cy="98600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85650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Teaching Global Economics</a:t>
            </a:r>
            <a:endParaRPr lang="en-US"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US"/>
              <a:t>Teaching Global Economics</a:t>
            </a:r>
            <a:endParaRPr lang="en-US" dirty="0"/>
          </a:p>
        </p:txBody>
      </p:sp>
      <p:sp>
        <p:nvSpPr>
          <p:cNvPr id="4" name="Slide Number Placeholder 3"/>
          <p:cNvSpPr>
            <a:spLocks noGrp="1"/>
          </p:cNvSpPr>
          <p:nvPr>
            <p:ph type="sldNum" sz="quarter" idx="12"/>
          </p:nvPr>
        </p:nvSpPr>
        <p:spPr/>
        <p:txBody>
          <a:bodyPr/>
          <a:lstStyle/>
          <a:p>
            <a:fld id="{9F5B7517-8F3C-4427-B85E-81519A225170}" type="slidenum">
              <a:rPr lang="en-US" smtClean="0"/>
              <a:t>‹#›</a:t>
            </a:fld>
            <a:endParaRPr lang="en-US"/>
          </a:p>
        </p:txBody>
      </p:sp>
      <p:sp>
        <p:nvSpPr>
          <p:cNvPr id="5" name="Rectangle 4"/>
          <p:cNvSpPr/>
          <p:nvPr userDrawn="1"/>
        </p:nvSpPr>
        <p:spPr>
          <a:xfrm>
            <a:off x="0" y="0"/>
            <a:ext cx="12192000" cy="1214438"/>
          </a:xfrm>
          <a:prstGeom prst="rect">
            <a:avLst/>
          </a:prstGeom>
          <a:solidFill>
            <a:srgbClr val="9BBB59">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 name="Straight Connector 5"/>
          <p:cNvCxnSpPr/>
          <p:nvPr userDrawn="1"/>
        </p:nvCxnSpPr>
        <p:spPr>
          <a:xfrm>
            <a:off x="0" y="1212850"/>
            <a:ext cx="12192000" cy="2382"/>
          </a:xfrm>
          <a:prstGeom prst="line">
            <a:avLst/>
          </a:prstGeom>
          <a:noFill/>
          <a:ln w="22225" cap="flat" cmpd="sng" algn="ctr">
            <a:solidFill>
              <a:srgbClr val="4BACC6">
                <a:lumMod val="75000"/>
              </a:srgbClr>
            </a:solidFill>
            <a:prstDash val="solid"/>
          </a:ln>
          <a:effectLst/>
        </p:spPr>
      </p:cxnSp>
    </p:spTree>
    <p:extLst>
      <p:ext uri="{BB962C8B-B14F-4D97-AF65-F5344CB8AC3E}">
        <p14:creationId xmlns:p14="http://schemas.microsoft.com/office/powerpoint/2010/main" val="397374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Teaching Global Economics</a:t>
            </a:r>
          </a:p>
        </p:txBody>
      </p:sp>
      <p:sp>
        <p:nvSpPr>
          <p:cNvPr id="6" name="Footer Placeholder 5"/>
          <p:cNvSpPr>
            <a:spLocks noGrp="1"/>
          </p:cNvSpPr>
          <p:nvPr>
            <p:ph type="ftr" sz="quarter" idx="11"/>
          </p:nvPr>
        </p:nvSpPr>
        <p:spPr/>
        <p:txBody>
          <a:bodyPr/>
          <a:lstStyle/>
          <a:p>
            <a:r>
              <a:rPr lang="en-US"/>
              <a:t>Teaching Global Economics</a:t>
            </a:r>
          </a:p>
        </p:txBody>
      </p:sp>
      <p:sp>
        <p:nvSpPr>
          <p:cNvPr id="7" name="Slide Number Placeholder 6"/>
          <p:cNvSpPr>
            <a:spLocks noGrp="1"/>
          </p:cNvSpPr>
          <p:nvPr>
            <p:ph type="sldNum" sz="quarter" idx="12"/>
          </p:nvPr>
        </p:nvSpPr>
        <p:spPr/>
        <p:txBody>
          <a:bodyPr/>
          <a:lstStyle/>
          <a:p>
            <a:fld id="{9F5B7517-8F3C-4427-B85E-81519A225170}" type="slidenum">
              <a:rPr lang="en-US" smtClean="0"/>
              <a:t>‹#›</a:t>
            </a:fld>
            <a:endParaRPr lang="en-US"/>
          </a:p>
        </p:txBody>
      </p:sp>
    </p:spTree>
    <p:extLst>
      <p:ext uri="{BB962C8B-B14F-4D97-AF65-F5344CB8AC3E}">
        <p14:creationId xmlns:p14="http://schemas.microsoft.com/office/powerpoint/2010/main" val="310108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Teaching Global Economics</a:t>
            </a:r>
          </a:p>
        </p:txBody>
      </p:sp>
      <p:sp>
        <p:nvSpPr>
          <p:cNvPr id="6" name="Footer Placeholder 5"/>
          <p:cNvSpPr>
            <a:spLocks noGrp="1"/>
          </p:cNvSpPr>
          <p:nvPr>
            <p:ph type="ftr" sz="quarter" idx="11"/>
          </p:nvPr>
        </p:nvSpPr>
        <p:spPr/>
        <p:txBody>
          <a:bodyPr/>
          <a:lstStyle/>
          <a:p>
            <a:r>
              <a:rPr lang="en-US"/>
              <a:t>Teaching Global Economics</a:t>
            </a:r>
          </a:p>
        </p:txBody>
      </p:sp>
      <p:sp>
        <p:nvSpPr>
          <p:cNvPr id="7" name="Slide Number Placeholder 6"/>
          <p:cNvSpPr>
            <a:spLocks noGrp="1"/>
          </p:cNvSpPr>
          <p:nvPr>
            <p:ph type="sldNum" sz="quarter" idx="12"/>
          </p:nvPr>
        </p:nvSpPr>
        <p:spPr/>
        <p:txBody>
          <a:bodyPr/>
          <a:lstStyle/>
          <a:p>
            <a:fld id="{9F5B7517-8F3C-4427-B85E-81519A225170}" type="slidenum">
              <a:rPr lang="en-US" smtClean="0"/>
              <a:t>‹#›</a:t>
            </a:fld>
            <a:endParaRPr lang="en-US"/>
          </a:p>
        </p:txBody>
      </p:sp>
    </p:spTree>
    <p:extLst>
      <p:ext uri="{BB962C8B-B14F-4D97-AF65-F5344CB8AC3E}">
        <p14:creationId xmlns:p14="http://schemas.microsoft.com/office/powerpoint/2010/main" val="161562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tutor2u.ne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Teaching Global Economics</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US"/>
              <a:t>Teaching Global Economics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B7517-8F3C-4427-B85E-81519A225170}" type="slidenum">
              <a:rPr lang="en-US" smtClean="0"/>
              <a:t>‹#›</a:t>
            </a:fld>
            <a:endParaRPr lang="en-US"/>
          </a:p>
        </p:txBody>
      </p:sp>
      <p:pic>
        <p:nvPicPr>
          <p:cNvPr id="7" name="Picture 7" descr="tutor2u-logo-w500px.jpg">
            <a:hlinkClick r:id="rId15"/>
          </p:cNvPr>
          <p:cNvPicPr>
            <a:picLocks noChangeAspect="1"/>
          </p:cNvPicPr>
          <p:nvPr userDrawn="1">
            <p:custDataLst>
              <p:tags r:id="rId14"/>
            </p:custDataLst>
          </p:nvPr>
        </p:nvPicPr>
        <p:blipFill>
          <a:blip r:embed="rId16">
            <a:extLst>
              <a:ext uri="{28A0092B-C50C-407E-A947-70E740481C1C}">
                <a14:useLocalDpi xmlns:a14="http://schemas.microsoft.com/office/drawing/2010/main" val="0"/>
              </a:ext>
            </a:extLst>
          </a:blip>
          <a:srcRect/>
          <a:stretch>
            <a:fillRect/>
          </a:stretch>
        </p:blipFill>
        <p:spPr bwMode="auto">
          <a:xfrm>
            <a:off x="10637221" y="6371917"/>
            <a:ext cx="15001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610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www.tutor2u.net/acatalog/powerpoint-games-based-learning.html" TargetMode="External"/><Relationship Id="rId7"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7.gif"/><Relationship Id="rId5" Type="http://schemas.openxmlformats.org/officeDocument/2006/relationships/image" Target="../media/image16.gi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www.facebook.com/groups/edexceleconomicsteache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353929"/>
            <a:ext cx="12192000" cy="2382"/>
          </a:xfrm>
          <a:prstGeom prst="line">
            <a:avLst/>
          </a:prstGeom>
          <a:noFill/>
          <a:ln w="22225" cap="flat" cmpd="sng" algn="ctr">
            <a:solidFill>
              <a:srgbClr val="4BACC6">
                <a:lumMod val="75000"/>
              </a:srgbClr>
            </a:solidFill>
            <a:prstDash val="solid"/>
          </a:ln>
          <a:effec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209849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36617"/>
            <a:ext cx="10515600" cy="4140345"/>
          </a:xfrm>
        </p:spPr>
        <p:txBody>
          <a:bodyPr/>
          <a:lstStyle/>
          <a:p>
            <a:r>
              <a:rPr lang="en-GB" dirty="0" smtClean="0">
                <a:solidFill>
                  <a:srgbClr val="7030A0"/>
                </a:solidFill>
              </a:rPr>
              <a:t>2 data responses</a:t>
            </a:r>
          </a:p>
          <a:p>
            <a:pPr lvl="1"/>
            <a:r>
              <a:rPr lang="en-GB" dirty="0" smtClean="0">
                <a:solidFill>
                  <a:srgbClr val="7030A0"/>
                </a:solidFill>
              </a:rPr>
              <a:t>Compulsory</a:t>
            </a:r>
          </a:p>
          <a:p>
            <a:pPr lvl="1"/>
            <a:r>
              <a:rPr lang="en-GB" dirty="0" smtClean="0">
                <a:solidFill>
                  <a:srgbClr val="7030A0"/>
                </a:solidFill>
              </a:rPr>
              <a:t>Drawing on all conten</a:t>
            </a:r>
            <a:r>
              <a:rPr lang="en-GB" dirty="0" smtClean="0"/>
              <a:t>t</a:t>
            </a:r>
          </a:p>
          <a:p>
            <a:r>
              <a:rPr lang="en-GB" dirty="0" smtClean="0">
                <a:solidFill>
                  <a:srgbClr val="0070C0"/>
                </a:solidFill>
              </a:rPr>
              <a:t>For each data response:</a:t>
            </a:r>
          </a:p>
          <a:p>
            <a:pPr lvl="1"/>
            <a:r>
              <a:rPr lang="en-GB" dirty="0" smtClean="0">
                <a:solidFill>
                  <a:srgbClr val="0070C0"/>
                </a:solidFill>
              </a:rPr>
              <a:t>2 to 3 pages of data – tables, charts and text</a:t>
            </a:r>
          </a:p>
          <a:p>
            <a:pPr lvl="1"/>
            <a:r>
              <a:rPr lang="en-GB" dirty="0" smtClean="0">
                <a:solidFill>
                  <a:srgbClr val="0070C0"/>
                </a:solidFill>
              </a:rPr>
              <a:t>5m “explain” question</a:t>
            </a:r>
          </a:p>
          <a:p>
            <a:pPr lvl="1"/>
            <a:r>
              <a:rPr lang="en-GB" dirty="0" smtClean="0">
                <a:solidFill>
                  <a:srgbClr val="0070C0"/>
                </a:solidFill>
              </a:rPr>
              <a:t>8m “examine” question</a:t>
            </a:r>
          </a:p>
          <a:p>
            <a:pPr lvl="1"/>
            <a:r>
              <a:rPr lang="en-GB" dirty="0" smtClean="0">
                <a:solidFill>
                  <a:srgbClr val="0070C0"/>
                </a:solidFill>
              </a:rPr>
              <a:t>12m “discuss” question</a:t>
            </a:r>
          </a:p>
          <a:p>
            <a:pPr lvl="1"/>
            <a:r>
              <a:rPr lang="en-GB" dirty="0" smtClean="0">
                <a:solidFill>
                  <a:srgbClr val="0070C0"/>
                </a:solidFill>
              </a:rPr>
              <a:t>25m “evaluate the likely microeconomic and macroeconomic effects of…” question</a:t>
            </a:r>
          </a:p>
          <a:p>
            <a:pPr lvl="1"/>
            <a:endParaRPr lang="en-GB" dirty="0"/>
          </a:p>
        </p:txBody>
      </p:sp>
      <p:sp>
        <p:nvSpPr>
          <p:cNvPr id="7" name="Footer Placeholder 2"/>
          <p:cNvSpPr>
            <a:spLocks noGrp="1"/>
          </p:cNvSpPr>
          <p:nvPr>
            <p:ph type="ftr" sz="quarter" idx="11"/>
          </p:nvPr>
        </p:nvSpPr>
        <p:spPr>
          <a:xfrm>
            <a:off x="3740727" y="6356350"/>
            <a:ext cx="4412673" cy="321541"/>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4" name="Title 3"/>
          <p:cNvSpPr>
            <a:spLocks noGrp="1"/>
          </p:cNvSpPr>
          <p:nvPr>
            <p:ph type="title"/>
          </p:nvPr>
        </p:nvSpPr>
        <p:spPr/>
        <p:txBody>
          <a:bodyPr/>
          <a:lstStyle/>
          <a:p>
            <a:r>
              <a:rPr lang="en-GB" b="1" dirty="0" smtClean="0"/>
              <a:t>Exam focus – paper structure</a:t>
            </a:r>
            <a:endParaRPr lang="en-GB" b="1" dirty="0"/>
          </a:p>
        </p:txBody>
      </p:sp>
      <p:pic>
        <p:nvPicPr>
          <p:cNvPr id="1028" name="Picture 4" descr="Image result for magnifying glass transpar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96982"/>
            <a:ext cx="2743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39351" t="24906" r="38607" b="17140"/>
          <a:stretch/>
        </p:blipFill>
        <p:spPr>
          <a:xfrm>
            <a:off x="8021078" y="1311420"/>
            <a:ext cx="2660776" cy="3933322"/>
          </a:xfrm>
          <a:prstGeom prst="rect">
            <a:avLst/>
          </a:prstGeom>
          <a:ln>
            <a:solidFill>
              <a:schemeClr val="accent1"/>
            </a:solidFill>
          </a:ln>
        </p:spPr>
      </p:pic>
    </p:spTree>
    <p:custDataLst>
      <p:tags r:id="rId1"/>
    </p:custDataLst>
    <p:extLst>
      <p:ext uri="{BB962C8B-B14F-4D97-AF65-F5344CB8AC3E}">
        <p14:creationId xmlns:p14="http://schemas.microsoft.com/office/powerpoint/2010/main" val="267874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3671455" y="6356350"/>
            <a:ext cx="4481945" cy="330265"/>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4" name="Title 3"/>
          <p:cNvSpPr>
            <a:spLocks noGrp="1"/>
          </p:cNvSpPr>
          <p:nvPr>
            <p:ph type="title"/>
          </p:nvPr>
        </p:nvSpPr>
        <p:spPr/>
        <p:txBody>
          <a:bodyPr/>
          <a:lstStyle/>
          <a:p>
            <a:pPr algn="l"/>
            <a:r>
              <a:rPr lang="en-GB" b="1" dirty="0" smtClean="0"/>
              <a:t>Exam focus – exam technique</a:t>
            </a:r>
            <a:endParaRPr lang="en-GB" b="1" dirty="0"/>
          </a:p>
        </p:txBody>
      </p:sp>
      <p:pic>
        <p:nvPicPr>
          <p:cNvPr id="6" name="Picture 5"/>
          <p:cNvPicPr>
            <a:picLocks noChangeAspect="1"/>
          </p:cNvPicPr>
          <p:nvPr/>
        </p:nvPicPr>
        <p:blipFill rotWithShape="1">
          <a:blip r:embed="rId3"/>
          <a:srcRect l="18588" t="13920" r="18056" b="8996"/>
          <a:stretch/>
        </p:blipFill>
        <p:spPr>
          <a:xfrm>
            <a:off x="2161309" y="1358327"/>
            <a:ext cx="8091055" cy="5070182"/>
          </a:xfrm>
          <a:prstGeom prst="rect">
            <a:avLst/>
          </a:prstGeom>
        </p:spPr>
      </p:pic>
      <p:sp>
        <p:nvSpPr>
          <p:cNvPr id="8" name="Rectangle 7"/>
          <p:cNvSpPr/>
          <p:nvPr/>
        </p:nvSpPr>
        <p:spPr>
          <a:xfrm>
            <a:off x="2161309" y="3006436"/>
            <a:ext cx="7938655" cy="3349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253749" y="4691921"/>
            <a:ext cx="7938655" cy="1664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1821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3671455" y="6356350"/>
            <a:ext cx="4481945" cy="330265"/>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4" name="Title 3"/>
          <p:cNvSpPr>
            <a:spLocks noGrp="1"/>
          </p:cNvSpPr>
          <p:nvPr>
            <p:ph type="title"/>
          </p:nvPr>
        </p:nvSpPr>
        <p:spPr/>
        <p:txBody>
          <a:bodyPr/>
          <a:lstStyle/>
          <a:p>
            <a:pPr algn="l"/>
            <a:r>
              <a:rPr lang="en-GB" b="1" dirty="0" smtClean="0"/>
              <a:t>Exam focus – exam technique: essay structure</a:t>
            </a:r>
            <a:endParaRPr lang="en-GB" b="1" dirty="0"/>
          </a:p>
        </p:txBody>
      </p:sp>
      <p:pic>
        <p:nvPicPr>
          <p:cNvPr id="3" name="Picture 2"/>
          <p:cNvPicPr>
            <a:picLocks noChangeAspect="1"/>
          </p:cNvPicPr>
          <p:nvPr/>
        </p:nvPicPr>
        <p:blipFill rotWithShape="1">
          <a:blip r:embed="rId3"/>
          <a:srcRect l="25268" t="12405" r="26893" b="34785"/>
          <a:stretch/>
        </p:blipFill>
        <p:spPr>
          <a:xfrm>
            <a:off x="195679" y="1324522"/>
            <a:ext cx="7745916" cy="4807527"/>
          </a:xfrm>
          <a:prstGeom prst="rect">
            <a:avLst/>
          </a:prstGeom>
        </p:spPr>
      </p:pic>
      <p:sp>
        <p:nvSpPr>
          <p:cNvPr id="5" name="Rounded Rectangle 4"/>
          <p:cNvSpPr/>
          <p:nvPr/>
        </p:nvSpPr>
        <p:spPr>
          <a:xfrm>
            <a:off x="2053652" y="3773255"/>
            <a:ext cx="5456420" cy="423990"/>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053652" y="4421546"/>
            <a:ext cx="4512040" cy="390297"/>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2053651" y="4811843"/>
            <a:ext cx="5681273" cy="554636"/>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a:srcRect l="12114" t="49892" r="62319" b="23815"/>
          <a:stretch/>
        </p:blipFill>
        <p:spPr>
          <a:xfrm>
            <a:off x="8329878" y="1799426"/>
            <a:ext cx="3326525" cy="1923394"/>
          </a:xfrm>
          <a:prstGeom prst="rect">
            <a:avLst/>
          </a:prstGeom>
        </p:spPr>
      </p:pic>
      <p:pic>
        <p:nvPicPr>
          <p:cNvPr id="13" name="Picture 12"/>
          <p:cNvPicPr>
            <a:picLocks noChangeAspect="1"/>
          </p:cNvPicPr>
          <p:nvPr/>
        </p:nvPicPr>
        <p:blipFill rotWithShape="1">
          <a:blip r:embed="rId4"/>
          <a:srcRect l="37681" t="50539" r="36874" b="23814"/>
          <a:stretch/>
        </p:blipFill>
        <p:spPr>
          <a:xfrm>
            <a:off x="8345643" y="3985250"/>
            <a:ext cx="3310760" cy="1876096"/>
          </a:xfrm>
          <a:prstGeom prst="rect">
            <a:avLst/>
          </a:prstGeom>
        </p:spPr>
      </p:pic>
    </p:spTree>
    <p:custDataLst>
      <p:tags r:id="rId1"/>
    </p:custDataLst>
    <p:extLst>
      <p:ext uri="{BB962C8B-B14F-4D97-AF65-F5344CB8AC3E}">
        <p14:creationId xmlns:p14="http://schemas.microsoft.com/office/powerpoint/2010/main" val="139412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3740727" y="6356350"/>
            <a:ext cx="4412673" cy="321541"/>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4" name="Title 3"/>
          <p:cNvSpPr>
            <a:spLocks noGrp="1"/>
          </p:cNvSpPr>
          <p:nvPr>
            <p:ph type="title"/>
          </p:nvPr>
        </p:nvSpPr>
        <p:spPr/>
        <p:txBody>
          <a:bodyPr/>
          <a:lstStyle/>
          <a:p>
            <a:r>
              <a:rPr lang="en-GB" b="1" dirty="0" smtClean="0"/>
              <a:t>Exam focus – exam technique: essay structure </a:t>
            </a:r>
            <a:endParaRPr lang="en-GB" b="1" dirty="0"/>
          </a:p>
        </p:txBody>
      </p:sp>
      <p:pic>
        <p:nvPicPr>
          <p:cNvPr id="6" name="Picture 5"/>
          <p:cNvPicPr>
            <a:picLocks noChangeAspect="1"/>
          </p:cNvPicPr>
          <p:nvPr/>
        </p:nvPicPr>
        <p:blipFill rotWithShape="1">
          <a:blip r:embed="rId4"/>
          <a:srcRect l="8722" t="22522" r="41357" b="22305"/>
          <a:stretch/>
        </p:blipFill>
        <p:spPr>
          <a:xfrm>
            <a:off x="2333296" y="1299742"/>
            <a:ext cx="7851228" cy="4878434"/>
          </a:xfrm>
          <a:prstGeom prst="rect">
            <a:avLst/>
          </a:prstGeom>
        </p:spPr>
      </p:pic>
      <p:sp>
        <p:nvSpPr>
          <p:cNvPr id="8" name="Rectangle 7"/>
          <p:cNvSpPr/>
          <p:nvPr/>
        </p:nvSpPr>
        <p:spPr>
          <a:xfrm>
            <a:off x="2159876" y="1299742"/>
            <a:ext cx="6243145" cy="1727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617076" y="1655379"/>
            <a:ext cx="5801710" cy="1323439"/>
          </a:xfrm>
          <a:prstGeom prst="rect">
            <a:avLst/>
          </a:prstGeom>
          <a:noFill/>
          <a:ln>
            <a:solidFill>
              <a:schemeClr val="accent1">
                <a:shade val="50000"/>
              </a:schemeClr>
            </a:solidFill>
          </a:ln>
        </p:spPr>
        <p:txBody>
          <a:bodyPr wrap="square" rtlCol="0">
            <a:spAutoFit/>
          </a:bodyPr>
          <a:lstStyle/>
          <a:p>
            <a:pPr algn="ctr"/>
            <a:r>
              <a:rPr lang="en-GB" sz="2000" dirty="0" smtClean="0"/>
              <a:t>This suggested evaluation technique has been adapted directly from the “top band” response descriptors from the Edexcel sample assessment materials</a:t>
            </a:r>
            <a:endParaRPr lang="en-GB" sz="2000" dirty="0"/>
          </a:p>
        </p:txBody>
      </p:sp>
    </p:spTree>
    <p:custDataLst>
      <p:tags r:id="rId1"/>
    </p:custDataLst>
    <p:extLst>
      <p:ext uri="{BB962C8B-B14F-4D97-AF65-F5344CB8AC3E}">
        <p14:creationId xmlns:p14="http://schemas.microsoft.com/office/powerpoint/2010/main" val="1005122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3740727" y="6356350"/>
            <a:ext cx="4412673" cy="321541"/>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4" name="Title 3"/>
          <p:cNvSpPr>
            <a:spLocks noGrp="1"/>
          </p:cNvSpPr>
          <p:nvPr>
            <p:ph type="title"/>
          </p:nvPr>
        </p:nvSpPr>
        <p:spPr/>
        <p:txBody>
          <a:bodyPr>
            <a:normAutofit fontScale="90000"/>
          </a:bodyPr>
          <a:lstStyle/>
          <a:p>
            <a:r>
              <a:rPr lang="en-GB" b="1" dirty="0" smtClean="0"/>
              <a:t>Exam focus – exam technique: “micro and macro”</a:t>
            </a:r>
            <a:endParaRPr lang="en-GB" b="1" dirty="0"/>
          </a:p>
        </p:txBody>
      </p:sp>
      <p:sp>
        <p:nvSpPr>
          <p:cNvPr id="8" name="Rectangle 7"/>
          <p:cNvSpPr/>
          <p:nvPr/>
        </p:nvSpPr>
        <p:spPr>
          <a:xfrm>
            <a:off x="2159876" y="1299742"/>
            <a:ext cx="6243145" cy="1727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4"/>
          <a:srcRect l="11558" t="33248" r="41091" b="46465"/>
          <a:stretch/>
        </p:blipFill>
        <p:spPr>
          <a:xfrm>
            <a:off x="1094281" y="2203554"/>
            <a:ext cx="9770409" cy="2353456"/>
          </a:xfrm>
          <a:prstGeom prst="rect">
            <a:avLst/>
          </a:prstGeom>
        </p:spPr>
      </p:pic>
      <p:sp>
        <p:nvSpPr>
          <p:cNvPr id="3" name="Rectangle 2"/>
          <p:cNvSpPr/>
          <p:nvPr/>
        </p:nvSpPr>
        <p:spPr>
          <a:xfrm>
            <a:off x="1094281" y="3612630"/>
            <a:ext cx="10088381" cy="116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736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69306262"/>
              </p:ext>
            </p:extLst>
          </p:nvPr>
        </p:nvGraphicFramePr>
        <p:xfrm>
          <a:off x="838200" y="1306513"/>
          <a:ext cx="10515600" cy="487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b="1" dirty="0" smtClean="0"/>
              <a:t>Practising the “micro and macro” impacts</a:t>
            </a:r>
            <a:endParaRPr lang="en-GB" b="1" dirty="0"/>
          </a:p>
        </p:txBody>
      </p:sp>
      <p:sp>
        <p:nvSpPr>
          <p:cNvPr id="5" name="Footer Placeholder 2"/>
          <p:cNvSpPr>
            <a:spLocks noGrp="1"/>
          </p:cNvSpPr>
          <p:nvPr>
            <p:ph type="ftr" sz="quarter" idx="11"/>
          </p:nvPr>
        </p:nvSpPr>
        <p:spPr>
          <a:xfrm>
            <a:off x="3740727" y="6356350"/>
            <a:ext cx="4412673" cy="321541"/>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7" name="Oval 6"/>
          <p:cNvSpPr/>
          <p:nvPr/>
        </p:nvSpPr>
        <p:spPr>
          <a:xfrm>
            <a:off x="719528" y="1543987"/>
            <a:ext cx="3537679" cy="21286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819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3783724" y="6356350"/>
            <a:ext cx="4369676" cy="343995"/>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4" name="Title 3"/>
          <p:cNvSpPr>
            <a:spLocks noGrp="1"/>
          </p:cNvSpPr>
          <p:nvPr>
            <p:ph type="title" idx="4294967295"/>
          </p:nvPr>
        </p:nvSpPr>
        <p:spPr>
          <a:xfrm>
            <a:off x="0" y="93663"/>
            <a:ext cx="10515600" cy="1028700"/>
          </a:xfrm>
        </p:spPr>
        <p:txBody>
          <a:bodyPr/>
          <a:lstStyle/>
          <a:p>
            <a:r>
              <a:rPr lang="en-GB" dirty="0" smtClean="0"/>
              <a:t>Micro and Macro effects of rising oil prices</a:t>
            </a:r>
            <a:endParaRPr lang="en-GB" dirty="0"/>
          </a:p>
        </p:txBody>
      </p:sp>
      <p:graphicFrame>
        <p:nvGraphicFramePr>
          <p:cNvPr id="9" name="Diagram 8"/>
          <p:cNvGraphicFramePr/>
          <p:nvPr>
            <p:extLst>
              <p:ext uri="{D42A27DB-BD31-4B8C-83A1-F6EECF244321}">
                <p14:modId xmlns:p14="http://schemas.microsoft.com/office/powerpoint/2010/main" val="1535072213"/>
              </p:ext>
            </p:extLst>
          </p:nvPr>
        </p:nvGraphicFramePr>
        <p:xfrm>
          <a:off x="617928" y="1359737"/>
          <a:ext cx="5478072" cy="4759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618284000"/>
              </p:ext>
            </p:extLst>
          </p:nvPr>
        </p:nvGraphicFramePr>
        <p:xfrm>
          <a:off x="6151804" y="1362236"/>
          <a:ext cx="5478072" cy="47592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392850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C03C9631-5B4A-4A8C-BCAA-C4418B91453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A963B80F-E7F4-4BDF-921C-14B9A202B96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9EBC55BE-8E06-42B9-B6A9-9D9A954A1E6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158572BF-0952-4C7A-89F1-B92E38811F8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dgm id="{9E4D4D2E-B38D-47EA-A800-8213DB07B01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647AF55A-113C-4667-9DE4-81D2D9CE1E1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32CE8CEC-D56A-42B9-9682-588A3054D62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D6D7B62C-1E34-441D-9FCD-850AAE22C7C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8E429A88-5C15-4147-ADB0-B191788D74B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graphicEl>
                                              <a:dgm id="{C03C9631-5B4A-4A8C-BCAA-C4418B91453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graphicEl>
                                              <a:dgm id="{A963B80F-E7F4-4BDF-921C-14B9A202B96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graphicEl>
                                              <a:dgm id="{9EBC55BE-8E06-42B9-B6A9-9D9A954A1E60}"/>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graphicEl>
                                              <a:dgm id="{158572BF-0952-4C7A-89F1-B92E38811F87}"/>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graphicEl>
                                              <a:dgm id="{9E4D4D2E-B38D-47EA-A800-8213DB07B01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graphicEl>
                                              <a:dgm id="{647AF55A-113C-4667-9DE4-81D2D9CE1E1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graphicEl>
                                              <a:dgm id="{32CE8CEC-D56A-42B9-9682-588A3054D628}"/>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graphicEl>
                                              <a:dgm id="{D6D7B62C-1E34-441D-9FCD-850AAE22C7C1}"/>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graphicEl>
                                              <a:dgm id="{8E429A88-5C15-4147-ADB0-B191788D74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10"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marL="0" indent="0">
              <a:buNone/>
            </a:pPr>
            <a:endParaRPr lang="en-GB" dirty="0"/>
          </a:p>
        </p:txBody>
      </p:sp>
      <p:sp>
        <p:nvSpPr>
          <p:cNvPr id="4" name="Title 3"/>
          <p:cNvSpPr>
            <a:spLocks noGrp="1"/>
          </p:cNvSpPr>
          <p:nvPr>
            <p:ph type="title"/>
          </p:nvPr>
        </p:nvSpPr>
        <p:spPr/>
        <p:txBody>
          <a:bodyPr/>
          <a:lstStyle/>
          <a:p>
            <a:r>
              <a:rPr lang="en-GB" b="1" dirty="0" smtClean="0"/>
              <a:t>Obvious synoptic topics</a:t>
            </a:r>
            <a:endParaRPr lang="en-GB" b="1" dirty="0"/>
          </a:p>
        </p:txBody>
      </p:sp>
      <p:graphicFrame>
        <p:nvGraphicFramePr>
          <p:cNvPr id="3" name="Diagram 2"/>
          <p:cNvGraphicFramePr/>
          <p:nvPr>
            <p:extLst>
              <p:ext uri="{D42A27DB-BD31-4B8C-83A1-F6EECF244321}">
                <p14:modId xmlns:p14="http://schemas.microsoft.com/office/powerpoint/2010/main" val="1608556792"/>
              </p:ext>
            </p:extLst>
          </p:nvPr>
        </p:nvGraphicFramePr>
        <p:xfrm>
          <a:off x="138545" y="1454727"/>
          <a:ext cx="11942619" cy="4906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p:cNvSpPr>
            <a:spLocks noGrp="1"/>
          </p:cNvSpPr>
          <p:nvPr>
            <p:ph type="ftr" sz="quarter" idx="11"/>
          </p:nvPr>
        </p:nvSpPr>
        <p:spPr>
          <a:xfrm>
            <a:off x="3740727" y="6356350"/>
            <a:ext cx="4412673" cy="321541"/>
          </a:xfrm>
        </p:spPr>
        <p:txBody>
          <a:bodyPr/>
          <a:lstStyle/>
          <a:p>
            <a:r>
              <a:rPr lang="en-US" dirty="0" smtClean="0"/>
              <a:t>Preparing students for </a:t>
            </a:r>
            <a:r>
              <a:rPr lang="en-US" dirty="0" err="1" smtClean="0"/>
              <a:t>Edexcel</a:t>
            </a:r>
            <a:r>
              <a:rPr lang="en-US" dirty="0" smtClean="0"/>
              <a:t> Economics Paper 3</a:t>
            </a:r>
            <a:endParaRPr lang="en-US" dirty="0"/>
          </a:p>
        </p:txBody>
      </p:sp>
    </p:spTree>
    <p:custDataLst>
      <p:tags r:id="rId1"/>
    </p:custDataLst>
    <p:extLst>
      <p:ext uri="{BB962C8B-B14F-4D97-AF65-F5344CB8AC3E}">
        <p14:creationId xmlns:p14="http://schemas.microsoft.com/office/powerpoint/2010/main" val="2004659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3740727" y="6356350"/>
            <a:ext cx="4412673" cy="321541"/>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2" name="Title 1"/>
          <p:cNvSpPr>
            <a:spLocks noGrp="1"/>
          </p:cNvSpPr>
          <p:nvPr>
            <p:ph type="title"/>
          </p:nvPr>
        </p:nvSpPr>
        <p:spPr/>
        <p:txBody>
          <a:bodyPr>
            <a:normAutofit fontScale="90000"/>
          </a:bodyPr>
          <a:lstStyle/>
          <a:p>
            <a:r>
              <a:rPr lang="en-GB" b="1" dirty="0" smtClean="0"/>
              <a:t>Synoptic Revision – using the Getting Started Guide</a:t>
            </a:r>
            <a:endParaRPr lang="en-GB" b="1" dirty="0"/>
          </a:p>
        </p:txBody>
      </p:sp>
      <p:pic>
        <p:nvPicPr>
          <p:cNvPr id="8" name="Picture 7"/>
          <p:cNvPicPr>
            <a:picLocks noChangeAspect="1"/>
          </p:cNvPicPr>
          <p:nvPr/>
        </p:nvPicPr>
        <p:blipFill rotWithShape="1">
          <a:blip r:embed="rId3"/>
          <a:srcRect l="24231" t="12392" r="23060" b="16487"/>
          <a:stretch/>
        </p:blipFill>
        <p:spPr>
          <a:xfrm>
            <a:off x="3330822" y="1639613"/>
            <a:ext cx="5860473" cy="4445876"/>
          </a:xfrm>
          <a:prstGeom prst="rect">
            <a:avLst/>
          </a:prstGeom>
          <a:ln>
            <a:solidFill>
              <a:srgbClr val="FF0000"/>
            </a:solidFill>
          </a:ln>
        </p:spPr>
      </p:pic>
      <p:sp>
        <p:nvSpPr>
          <p:cNvPr id="9" name="TextBox 8"/>
          <p:cNvSpPr txBox="1"/>
          <p:nvPr/>
        </p:nvSpPr>
        <p:spPr>
          <a:xfrm>
            <a:off x="9191295" y="2049517"/>
            <a:ext cx="2822029" cy="2862322"/>
          </a:xfrm>
          <a:prstGeom prst="rect">
            <a:avLst/>
          </a:prstGeom>
          <a:noFill/>
        </p:spPr>
        <p:txBody>
          <a:bodyPr wrap="square" rtlCol="0">
            <a:spAutoFit/>
          </a:bodyPr>
          <a:lstStyle/>
          <a:p>
            <a:r>
              <a:rPr lang="en-GB" dirty="0" smtClean="0">
                <a:solidFill>
                  <a:srgbClr val="0070C0"/>
                </a:solidFill>
                <a:latin typeface="MV Boli" panose="02000500030200090000" pitchFamily="2" charset="0"/>
                <a:cs typeface="MV Boli" panose="02000500030200090000" pitchFamily="2" charset="0"/>
              </a:rPr>
              <a:t>Link with diminishing marginal returns and the SRAC – also important to think about the need for money rather than barter…functions of money include “medium of exchange” and “store of value”</a:t>
            </a:r>
            <a:endParaRPr lang="en-GB" dirty="0">
              <a:solidFill>
                <a:srgbClr val="0070C0"/>
              </a:solidFill>
              <a:latin typeface="MV Boli" panose="02000500030200090000" pitchFamily="2" charset="0"/>
              <a:cs typeface="MV Boli" panose="02000500030200090000" pitchFamily="2" charset="0"/>
            </a:endParaRPr>
          </a:p>
        </p:txBody>
      </p:sp>
      <p:sp>
        <p:nvSpPr>
          <p:cNvPr id="10" name="TextBox 9"/>
          <p:cNvSpPr txBox="1"/>
          <p:nvPr/>
        </p:nvSpPr>
        <p:spPr>
          <a:xfrm>
            <a:off x="9191294" y="4935513"/>
            <a:ext cx="2822029" cy="1477328"/>
          </a:xfrm>
          <a:prstGeom prst="rect">
            <a:avLst/>
          </a:prstGeom>
          <a:noFill/>
        </p:spPr>
        <p:txBody>
          <a:bodyPr wrap="square" rtlCol="0">
            <a:spAutoFit/>
          </a:bodyPr>
          <a:lstStyle/>
          <a:p>
            <a:r>
              <a:rPr lang="en-GB" dirty="0" smtClean="0">
                <a:solidFill>
                  <a:srgbClr val="00B050"/>
                </a:solidFill>
                <a:latin typeface="MV Boli" panose="02000500030200090000" pitchFamily="2" charset="0"/>
                <a:cs typeface="MV Boli" panose="02000500030200090000" pitchFamily="2" charset="0"/>
              </a:rPr>
              <a:t>Could also link with comparative advantage…what about the Prebisch Singer hypothesis?</a:t>
            </a:r>
            <a:endParaRPr lang="en-GB" dirty="0">
              <a:solidFill>
                <a:srgbClr val="00B050"/>
              </a:solidFill>
              <a:latin typeface="MV Boli" panose="02000500030200090000" pitchFamily="2" charset="0"/>
              <a:cs typeface="MV Boli" panose="02000500030200090000" pitchFamily="2" charset="0"/>
            </a:endParaRPr>
          </a:p>
        </p:txBody>
      </p:sp>
      <p:sp>
        <p:nvSpPr>
          <p:cNvPr id="11" name="TextBox 10"/>
          <p:cNvSpPr txBox="1"/>
          <p:nvPr/>
        </p:nvSpPr>
        <p:spPr>
          <a:xfrm>
            <a:off x="325818" y="2896506"/>
            <a:ext cx="2822029" cy="1200329"/>
          </a:xfrm>
          <a:prstGeom prst="rect">
            <a:avLst/>
          </a:prstGeom>
          <a:noFill/>
        </p:spPr>
        <p:txBody>
          <a:bodyPr wrap="square" rtlCol="0">
            <a:spAutoFit/>
          </a:bodyPr>
          <a:lstStyle/>
          <a:p>
            <a:r>
              <a:rPr lang="en-GB" dirty="0" smtClean="0">
                <a:solidFill>
                  <a:srgbClr val="7030A0"/>
                </a:solidFill>
                <a:latin typeface="MV Boli" panose="02000500030200090000" pitchFamily="2" charset="0"/>
                <a:cs typeface="MV Boli" panose="02000500030200090000" pitchFamily="2" charset="0"/>
              </a:rPr>
              <a:t>How does this link with capitalism – exploitation of workers? Greater inequality?</a:t>
            </a:r>
            <a:endParaRPr lang="en-GB" dirty="0">
              <a:solidFill>
                <a:srgbClr val="7030A0"/>
              </a:solidFill>
              <a:latin typeface="MV Boli" panose="02000500030200090000" pitchFamily="2" charset="0"/>
              <a:cs typeface="MV Boli" panose="02000500030200090000" pitchFamily="2" charset="0"/>
            </a:endParaRPr>
          </a:p>
        </p:txBody>
      </p:sp>
      <p:sp>
        <p:nvSpPr>
          <p:cNvPr id="12" name="TextBox 11"/>
          <p:cNvSpPr txBox="1"/>
          <p:nvPr/>
        </p:nvSpPr>
        <p:spPr>
          <a:xfrm>
            <a:off x="325817" y="4311674"/>
            <a:ext cx="2822029" cy="1754326"/>
          </a:xfrm>
          <a:prstGeom prst="rect">
            <a:avLst/>
          </a:prstGeom>
          <a:noFill/>
        </p:spPr>
        <p:txBody>
          <a:bodyPr wrap="square" rtlCol="0">
            <a:spAutoFit/>
          </a:bodyPr>
          <a:lstStyle/>
          <a:p>
            <a:r>
              <a:rPr lang="en-GB" dirty="0" smtClean="0">
                <a:solidFill>
                  <a:srgbClr val="C00000"/>
                </a:solidFill>
                <a:latin typeface="MV Boli" panose="02000500030200090000" pitchFamily="2" charset="0"/>
                <a:cs typeface="MV Boli" panose="02000500030200090000" pitchFamily="2" charset="0"/>
              </a:rPr>
              <a:t>Adam Smith also relevant to ‘what makes a good tax’ i.e. cheap to implement &amp; collect, easy to understand </a:t>
            </a:r>
            <a:r>
              <a:rPr lang="en-GB" dirty="0" err="1" smtClean="0">
                <a:solidFill>
                  <a:srgbClr val="C00000"/>
                </a:solidFill>
                <a:latin typeface="MV Boli" panose="02000500030200090000" pitchFamily="2" charset="0"/>
                <a:cs typeface="MV Boli" panose="02000500030200090000" pitchFamily="2" charset="0"/>
              </a:rPr>
              <a:t>etc</a:t>
            </a:r>
            <a:endParaRPr lang="en-GB" dirty="0">
              <a:solidFill>
                <a:srgbClr val="C00000"/>
              </a:solidFill>
              <a:latin typeface="MV Boli" panose="02000500030200090000" pitchFamily="2" charset="0"/>
              <a:cs typeface="MV Boli" panose="02000500030200090000" pitchFamily="2" charset="0"/>
            </a:endParaRPr>
          </a:p>
        </p:txBody>
      </p:sp>
      <p:sp>
        <p:nvSpPr>
          <p:cNvPr id="13" name="TextBox 12"/>
          <p:cNvSpPr txBox="1"/>
          <p:nvPr/>
        </p:nvSpPr>
        <p:spPr>
          <a:xfrm>
            <a:off x="141890" y="1408873"/>
            <a:ext cx="3005956" cy="1200329"/>
          </a:xfrm>
          <a:prstGeom prst="rect">
            <a:avLst/>
          </a:prstGeom>
          <a:solidFill>
            <a:srgbClr val="FFFF00"/>
          </a:solidFill>
          <a:ln>
            <a:solidFill>
              <a:srgbClr val="FF0000"/>
            </a:solidFill>
          </a:ln>
        </p:spPr>
        <p:txBody>
          <a:bodyPr wrap="square" rtlCol="0">
            <a:spAutoFit/>
          </a:bodyPr>
          <a:lstStyle/>
          <a:p>
            <a:r>
              <a:rPr lang="en-GB" b="1" dirty="0" smtClean="0">
                <a:solidFill>
                  <a:srgbClr val="FF0000"/>
                </a:solidFill>
                <a:cs typeface="MV Boli" panose="02000500030200090000" pitchFamily="2" charset="0"/>
              </a:rPr>
              <a:t>Examples! </a:t>
            </a:r>
            <a:r>
              <a:rPr lang="en-GB" b="1" dirty="0" smtClean="0">
                <a:cs typeface="MV Boli" panose="02000500030200090000" pitchFamily="2" charset="0"/>
              </a:rPr>
              <a:t>Micro - </a:t>
            </a:r>
            <a:r>
              <a:rPr lang="en-GB" dirty="0" smtClean="0">
                <a:cs typeface="MV Boli" panose="02000500030200090000" pitchFamily="2" charset="0"/>
              </a:rPr>
              <a:t>Secondary school </a:t>
            </a:r>
            <a:r>
              <a:rPr lang="en-GB" dirty="0" err="1" smtClean="0">
                <a:cs typeface="MV Boli" panose="02000500030200090000" pitchFamily="2" charset="0"/>
              </a:rPr>
              <a:t>depts</a:t>
            </a:r>
            <a:r>
              <a:rPr lang="en-GB" dirty="0" smtClean="0">
                <a:cs typeface="MV Boli" panose="02000500030200090000" pitchFamily="2" charset="0"/>
              </a:rPr>
              <a:t>, MINI car factory </a:t>
            </a:r>
            <a:r>
              <a:rPr lang="en-GB" b="1" dirty="0" smtClean="0">
                <a:cs typeface="MV Boli" panose="02000500030200090000" pitchFamily="2" charset="0"/>
              </a:rPr>
              <a:t>Macro – </a:t>
            </a:r>
            <a:r>
              <a:rPr lang="en-GB" dirty="0" smtClean="0">
                <a:cs typeface="MV Boli" panose="02000500030200090000" pitchFamily="2" charset="0"/>
              </a:rPr>
              <a:t>commodity v manufacturing specialisation</a:t>
            </a:r>
            <a:endParaRPr lang="en-GB" b="1" dirty="0">
              <a:cs typeface="MV Boli" panose="02000500030200090000" pitchFamily="2" charset="0"/>
            </a:endParaRPr>
          </a:p>
        </p:txBody>
      </p:sp>
    </p:spTree>
    <p:custDataLst>
      <p:tags r:id="rId1"/>
    </p:custDataLst>
    <p:extLst>
      <p:ext uri="{BB962C8B-B14F-4D97-AF65-F5344CB8AC3E}">
        <p14:creationId xmlns:p14="http://schemas.microsoft.com/office/powerpoint/2010/main" val="259774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Synoptic Revision – using case studies</a:t>
            </a:r>
            <a:endParaRPr lang="en-GB" b="1" dirty="0"/>
          </a:p>
        </p:txBody>
      </p:sp>
      <p:sp>
        <p:nvSpPr>
          <p:cNvPr id="6" name="Footer Placeholder 2"/>
          <p:cNvSpPr>
            <a:spLocks noGrp="1"/>
          </p:cNvSpPr>
          <p:nvPr>
            <p:ph type="ftr" sz="quarter" idx="11"/>
          </p:nvPr>
        </p:nvSpPr>
        <p:spPr>
          <a:xfrm>
            <a:off x="3740727" y="6356350"/>
            <a:ext cx="4412673" cy="321541"/>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7" name="TextBox 6"/>
          <p:cNvSpPr txBox="1"/>
          <p:nvPr/>
        </p:nvSpPr>
        <p:spPr>
          <a:xfrm>
            <a:off x="2191407" y="1718441"/>
            <a:ext cx="7409793" cy="4247317"/>
          </a:xfrm>
          <a:prstGeom prst="rect">
            <a:avLst/>
          </a:prstGeom>
          <a:noFill/>
          <a:ln>
            <a:solidFill>
              <a:srgbClr val="FF0000"/>
            </a:solidFill>
          </a:ln>
        </p:spPr>
        <p:txBody>
          <a:bodyPr wrap="square" rtlCol="0">
            <a:spAutoFit/>
          </a:bodyPr>
          <a:lstStyle/>
          <a:p>
            <a:pPr algn="just"/>
            <a:r>
              <a:rPr lang="en-GB" dirty="0" smtClean="0"/>
              <a:t>On March 8</a:t>
            </a:r>
            <a:r>
              <a:rPr lang="en-GB" baseline="30000" dirty="0" smtClean="0"/>
              <a:t>th</a:t>
            </a:r>
            <a:r>
              <a:rPr lang="en-GB" dirty="0" smtClean="0"/>
              <a:t>, China reported its first quarterly trade deficit in 3 years. The value of imports increased 38.1% on the year previously, as rising incomes in China caused rising demand for imported luxuries, and also as the price of oil rose. The value of exports unexpectedly fell. Economic analysts across the world were stunned by the news, having forecast a strong trade surplus.</a:t>
            </a:r>
          </a:p>
          <a:p>
            <a:pPr algn="just"/>
            <a:endParaRPr lang="en-GB" dirty="0"/>
          </a:p>
          <a:p>
            <a:pPr algn="just"/>
            <a:r>
              <a:rPr lang="en-GB" dirty="0" smtClean="0"/>
              <a:t>The trade deficit is unlikely to be sustained, however. China’s GDP growth rates are slowing, and this will in turn reduce the growth of income, so fewer imports will be sucked in to the economy. Last weekend, the government announced that its official annual growth target had been cut to 6.5%.</a:t>
            </a:r>
          </a:p>
          <a:p>
            <a:pPr algn="just"/>
            <a:endParaRPr lang="en-GB" dirty="0"/>
          </a:p>
          <a:p>
            <a:pPr algn="just"/>
            <a:r>
              <a:rPr lang="en-GB" dirty="0" smtClean="0"/>
              <a:t>China’s trade policies were in the media spotlight during Donald Trump’s presidential campaign, as he argued that China was using too many protectionist measures such as subsidising export industries and refusing inwards FDI by US firms.  </a:t>
            </a:r>
            <a:endParaRPr lang="en-GB" dirty="0"/>
          </a:p>
        </p:txBody>
      </p:sp>
      <p:grpSp>
        <p:nvGrpSpPr>
          <p:cNvPr id="17" name="Group 16"/>
          <p:cNvGrpSpPr/>
          <p:nvPr/>
        </p:nvGrpSpPr>
        <p:grpSpPr>
          <a:xfrm>
            <a:off x="126124" y="1481959"/>
            <a:ext cx="9222828" cy="4392650"/>
            <a:chOff x="126124" y="1481959"/>
            <a:chExt cx="9222828" cy="4392650"/>
          </a:xfrm>
        </p:grpSpPr>
        <p:sp>
          <p:nvSpPr>
            <p:cNvPr id="8" name="TextBox 7"/>
            <p:cNvSpPr txBox="1"/>
            <p:nvPr/>
          </p:nvSpPr>
          <p:spPr>
            <a:xfrm>
              <a:off x="126124" y="1481959"/>
              <a:ext cx="1718442" cy="646331"/>
            </a:xfrm>
            <a:prstGeom prst="rect">
              <a:avLst/>
            </a:prstGeom>
            <a:noFill/>
          </p:spPr>
          <p:txBody>
            <a:bodyPr wrap="square" rtlCol="0">
              <a:spAutoFit/>
            </a:bodyPr>
            <a:lstStyle/>
            <a:p>
              <a:pPr algn="ctr"/>
              <a:r>
                <a:rPr lang="en-GB" dirty="0" smtClean="0">
                  <a:solidFill>
                    <a:srgbClr val="7030A0"/>
                  </a:solidFill>
                </a:rPr>
                <a:t>Define key terms</a:t>
              </a:r>
              <a:endParaRPr lang="en-GB" dirty="0">
                <a:solidFill>
                  <a:srgbClr val="7030A0"/>
                </a:solidFill>
              </a:endParaRPr>
            </a:p>
          </p:txBody>
        </p:sp>
        <p:sp>
          <p:nvSpPr>
            <p:cNvPr id="9" name="Rounded Rectangle 8"/>
            <p:cNvSpPr/>
            <p:nvPr/>
          </p:nvSpPr>
          <p:spPr>
            <a:xfrm>
              <a:off x="6826469" y="1718441"/>
              <a:ext cx="1198179" cy="409849"/>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434553" y="2033694"/>
              <a:ext cx="914399" cy="330993"/>
            </a:xfrm>
            <a:prstGeom prst="roundRect">
              <a:avLst>
                <a:gd name="adj" fmla="val 50000"/>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096000" y="2323170"/>
              <a:ext cx="888124" cy="258776"/>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8153400" y="3405736"/>
              <a:ext cx="888124" cy="258776"/>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2270234" y="5423337"/>
              <a:ext cx="2286000" cy="211863"/>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5452240" y="5423337"/>
              <a:ext cx="1027387" cy="224028"/>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2969172" y="5647364"/>
              <a:ext cx="420414" cy="227245"/>
            </a:xfrm>
            <a:prstGeom prst="round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10042634" y="1513491"/>
            <a:ext cx="1828800" cy="646331"/>
          </a:xfrm>
          <a:prstGeom prst="rect">
            <a:avLst/>
          </a:prstGeom>
          <a:noFill/>
        </p:spPr>
        <p:txBody>
          <a:bodyPr wrap="square" rtlCol="0">
            <a:spAutoFit/>
          </a:bodyPr>
          <a:lstStyle/>
          <a:p>
            <a:pPr algn="ctr"/>
            <a:r>
              <a:rPr lang="en-GB" dirty="0" smtClean="0">
                <a:solidFill>
                  <a:srgbClr val="C00000"/>
                </a:solidFill>
              </a:rPr>
              <a:t>Mind-map the connections</a:t>
            </a:r>
            <a:endParaRPr lang="en-GB" dirty="0">
              <a:solidFill>
                <a:srgbClr val="C00000"/>
              </a:solidFill>
            </a:endParaRPr>
          </a:p>
        </p:txBody>
      </p:sp>
      <p:sp>
        <p:nvSpPr>
          <p:cNvPr id="19" name="TextBox 18"/>
          <p:cNvSpPr txBox="1"/>
          <p:nvPr/>
        </p:nvSpPr>
        <p:spPr>
          <a:xfrm>
            <a:off x="9601200" y="2159822"/>
            <a:ext cx="2270234" cy="923330"/>
          </a:xfrm>
          <a:prstGeom prst="rect">
            <a:avLst/>
          </a:prstGeom>
          <a:noFill/>
        </p:spPr>
        <p:txBody>
          <a:bodyPr wrap="square" rtlCol="0">
            <a:spAutoFit/>
          </a:bodyPr>
          <a:lstStyle/>
          <a:p>
            <a:pPr algn="ctr"/>
            <a:r>
              <a:rPr lang="en-GB" dirty="0" smtClean="0">
                <a:solidFill>
                  <a:srgbClr val="FF0066"/>
                </a:solidFill>
              </a:rPr>
              <a:t>Positive YED therefore imports are normal goods</a:t>
            </a:r>
            <a:endParaRPr lang="en-GB" dirty="0">
              <a:solidFill>
                <a:srgbClr val="FF0066"/>
              </a:solidFill>
            </a:endParaRPr>
          </a:p>
        </p:txBody>
      </p:sp>
      <p:sp>
        <p:nvSpPr>
          <p:cNvPr id="20" name="TextBox 19"/>
          <p:cNvSpPr txBox="1"/>
          <p:nvPr/>
        </p:nvSpPr>
        <p:spPr>
          <a:xfrm>
            <a:off x="0" y="2364687"/>
            <a:ext cx="2270234" cy="923330"/>
          </a:xfrm>
          <a:prstGeom prst="rect">
            <a:avLst/>
          </a:prstGeom>
          <a:noFill/>
        </p:spPr>
        <p:txBody>
          <a:bodyPr wrap="square" rtlCol="0">
            <a:spAutoFit/>
          </a:bodyPr>
          <a:lstStyle/>
          <a:p>
            <a:pPr algn="ctr"/>
            <a:r>
              <a:rPr lang="en-GB" dirty="0" smtClean="0">
                <a:solidFill>
                  <a:srgbClr val="FF0066"/>
                </a:solidFill>
              </a:rPr>
              <a:t>What are the problems with forecasting?</a:t>
            </a:r>
            <a:endParaRPr lang="en-GB" dirty="0">
              <a:solidFill>
                <a:srgbClr val="FF0066"/>
              </a:solidFill>
            </a:endParaRPr>
          </a:p>
        </p:txBody>
      </p:sp>
      <p:sp>
        <p:nvSpPr>
          <p:cNvPr id="21" name="TextBox 20"/>
          <p:cNvSpPr txBox="1"/>
          <p:nvPr/>
        </p:nvSpPr>
        <p:spPr>
          <a:xfrm>
            <a:off x="9821917" y="3411375"/>
            <a:ext cx="2270234" cy="1200329"/>
          </a:xfrm>
          <a:prstGeom prst="rect">
            <a:avLst/>
          </a:prstGeom>
          <a:noFill/>
        </p:spPr>
        <p:txBody>
          <a:bodyPr wrap="square" rtlCol="0">
            <a:spAutoFit/>
          </a:bodyPr>
          <a:lstStyle/>
          <a:p>
            <a:pPr algn="ctr"/>
            <a:r>
              <a:rPr lang="en-GB" dirty="0" smtClean="0">
                <a:solidFill>
                  <a:srgbClr val="FF0066"/>
                </a:solidFill>
              </a:rPr>
              <a:t>Circular Flow of Income: national output = national income</a:t>
            </a:r>
            <a:endParaRPr lang="en-GB" dirty="0">
              <a:solidFill>
                <a:srgbClr val="FF0066"/>
              </a:solidFill>
            </a:endParaRPr>
          </a:p>
        </p:txBody>
      </p:sp>
      <p:sp>
        <p:nvSpPr>
          <p:cNvPr id="22" name="TextBox 21"/>
          <p:cNvSpPr txBox="1"/>
          <p:nvPr/>
        </p:nvSpPr>
        <p:spPr>
          <a:xfrm>
            <a:off x="-4" y="3549874"/>
            <a:ext cx="2270234" cy="923330"/>
          </a:xfrm>
          <a:prstGeom prst="rect">
            <a:avLst/>
          </a:prstGeom>
          <a:noFill/>
        </p:spPr>
        <p:txBody>
          <a:bodyPr wrap="square" rtlCol="0">
            <a:spAutoFit/>
          </a:bodyPr>
          <a:lstStyle/>
          <a:p>
            <a:pPr algn="ctr"/>
            <a:r>
              <a:rPr lang="en-GB" dirty="0" smtClean="0">
                <a:solidFill>
                  <a:srgbClr val="FF0066"/>
                </a:solidFill>
              </a:rPr>
              <a:t>Targets – can promote stability, but also cause myopia</a:t>
            </a:r>
            <a:endParaRPr lang="en-GB" dirty="0">
              <a:solidFill>
                <a:srgbClr val="FF0066"/>
              </a:solidFill>
            </a:endParaRPr>
          </a:p>
        </p:txBody>
      </p:sp>
      <p:sp>
        <p:nvSpPr>
          <p:cNvPr id="23" name="TextBox 22"/>
          <p:cNvSpPr txBox="1"/>
          <p:nvPr/>
        </p:nvSpPr>
        <p:spPr>
          <a:xfrm>
            <a:off x="-4" y="4837656"/>
            <a:ext cx="2270234" cy="923330"/>
          </a:xfrm>
          <a:prstGeom prst="rect">
            <a:avLst/>
          </a:prstGeom>
          <a:noFill/>
        </p:spPr>
        <p:txBody>
          <a:bodyPr wrap="square" rtlCol="0">
            <a:spAutoFit/>
          </a:bodyPr>
          <a:lstStyle/>
          <a:p>
            <a:pPr algn="ctr"/>
            <a:r>
              <a:rPr lang="en-GB" dirty="0" smtClean="0">
                <a:solidFill>
                  <a:srgbClr val="FF0066"/>
                </a:solidFill>
              </a:rPr>
              <a:t>One country’s trade surplus is another’s trade deficit…</a:t>
            </a:r>
            <a:endParaRPr lang="en-GB" dirty="0">
              <a:solidFill>
                <a:srgbClr val="FF0066"/>
              </a:solidFill>
            </a:endParaRPr>
          </a:p>
        </p:txBody>
      </p:sp>
      <p:sp>
        <p:nvSpPr>
          <p:cNvPr id="24" name="TextBox 23"/>
          <p:cNvSpPr txBox="1"/>
          <p:nvPr/>
        </p:nvSpPr>
        <p:spPr>
          <a:xfrm>
            <a:off x="9661637" y="4910063"/>
            <a:ext cx="2270234" cy="923330"/>
          </a:xfrm>
          <a:prstGeom prst="rect">
            <a:avLst/>
          </a:prstGeom>
          <a:noFill/>
        </p:spPr>
        <p:txBody>
          <a:bodyPr wrap="square" rtlCol="0">
            <a:spAutoFit/>
          </a:bodyPr>
          <a:lstStyle/>
          <a:p>
            <a:pPr algn="ctr"/>
            <a:r>
              <a:rPr lang="en-GB" dirty="0" smtClean="0">
                <a:solidFill>
                  <a:srgbClr val="FF0066"/>
                </a:solidFill>
              </a:rPr>
              <a:t>Protectionism diagrams – subsidies, tariffs, quotas</a:t>
            </a:r>
            <a:endParaRPr lang="en-GB" dirty="0">
              <a:solidFill>
                <a:srgbClr val="FF0066"/>
              </a:solidFill>
            </a:endParaRPr>
          </a:p>
        </p:txBody>
      </p:sp>
    </p:spTree>
    <p:custDataLst>
      <p:tags r:id="rId1"/>
    </p:custDataLst>
    <p:extLst>
      <p:ext uri="{BB962C8B-B14F-4D97-AF65-F5344CB8AC3E}">
        <p14:creationId xmlns:p14="http://schemas.microsoft.com/office/powerpoint/2010/main" val="41530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Coming soon…Student Revision Workshops</a:t>
            </a:r>
            <a:endParaRPr lang="en-GB" b="1" dirty="0"/>
          </a:p>
        </p:txBody>
      </p:sp>
      <p:sp>
        <p:nvSpPr>
          <p:cNvPr id="3" name="TextBox 2"/>
          <p:cNvSpPr txBox="1"/>
          <p:nvPr/>
        </p:nvSpPr>
        <p:spPr>
          <a:xfrm>
            <a:off x="678873" y="1676400"/>
            <a:ext cx="4378036" cy="2031325"/>
          </a:xfrm>
          <a:prstGeom prst="rect">
            <a:avLst/>
          </a:prstGeom>
          <a:noFill/>
        </p:spPr>
        <p:txBody>
          <a:bodyPr wrap="square" rtlCol="0">
            <a:spAutoFit/>
          </a:bodyPr>
          <a:lstStyle/>
          <a:p>
            <a:r>
              <a:rPr lang="en-GB" b="1" dirty="0" smtClean="0"/>
              <a:t>GRADE BOOSTER (Year 13)</a:t>
            </a:r>
          </a:p>
          <a:p>
            <a:endParaRPr lang="en-GB" b="1" dirty="0"/>
          </a:p>
          <a:p>
            <a:pPr marL="342900" indent="-342900">
              <a:buAutoNum type="arabicPeriod"/>
            </a:pPr>
            <a:r>
              <a:rPr lang="en-GB" dirty="0" smtClean="0">
                <a:solidFill>
                  <a:srgbClr val="C00000"/>
                </a:solidFill>
              </a:rPr>
              <a:t>Market Structures</a:t>
            </a:r>
          </a:p>
          <a:p>
            <a:pPr marL="342900" indent="-342900">
              <a:buAutoNum type="arabicPeriod"/>
            </a:pPr>
            <a:r>
              <a:rPr lang="en-GB" dirty="0" smtClean="0">
                <a:solidFill>
                  <a:srgbClr val="C00000"/>
                </a:solidFill>
              </a:rPr>
              <a:t>Labour Markets</a:t>
            </a:r>
          </a:p>
          <a:p>
            <a:pPr marL="342900" indent="-342900">
              <a:buAutoNum type="arabicPeriod"/>
            </a:pPr>
            <a:r>
              <a:rPr lang="en-GB" dirty="0" smtClean="0">
                <a:solidFill>
                  <a:srgbClr val="C00000"/>
                </a:solidFill>
              </a:rPr>
              <a:t>Financial Markets</a:t>
            </a:r>
          </a:p>
          <a:p>
            <a:pPr marL="342900" indent="-342900">
              <a:buAutoNum type="arabicPeriod"/>
            </a:pPr>
            <a:r>
              <a:rPr lang="en-GB" dirty="0" smtClean="0">
                <a:solidFill>
                  <a:srgbClr val="C00000"/>
                </a:solidFill>
              </a:rPr>
              <a:t>Global Economy</a:t>
            </a:r>
          </a:p>
          <a:p>
            <a:pPr marL="342900" indent="-342900">
              <a:buAutoNum type="arabicPeriod"/>
            </a:pPr>
            <a:r>
              <a:rPr lang="en-GB" dirty="0" smtClean="0">
                <a:solidFill>
                  <a:srgbClr val="C00000"/>
                </a:solidFill>
              </a:rPr>
              <a:t>Synoptic Thinking</a:t>
            </a:r>
            <a:endParaRPr lang="en-GB" dirty="0">
              <a:solidFill>
                <a:srgbClr val="C00000"/>
              </a:solidFill>
            </a:endParaRPr>
          </a:p>
        </p:txBody>
      </p:sp>
      <p:sp>
        <p:nvSpPr>
          <p:cNvPr id="8" name="TextBox 7"/>
          <p:cNvSpPr txBox="1"/>
          <p:nvPr/>
        </p:nvSpPr>
        <p:spPr>
          <a:xfrm>
            <a:off x="678870" y="4027589"/>
            <a:ext cx="4378036" cy="2308324"/>
          </a:xfrm>
          <a:prstGeom prst="rect">
            <a:avLst/>
          </a:prstGeom>
          <a:noFill/>
        </p:spPr>
        <p:txBody>
          <a:bodyPr wrap="square" rtlCol="0">
            <a:spAutoFit/>
          </a:bodyPr>
          <a:lstStyle/>
          <a:p>
            <a:r>
              <a:rPr lang="en-GB" b="1" dirty="0" smtClean="0"/>
              <a:t>FLYING START (Year 12)</a:t>
            </a:r>
          </a:p>
          <a:p>
            <a:endParaRPr lang="en-GB" b="1" dirty="0"/>
          </a:p>
          <a:p>
            <a:pPr marL="342900" indent="-342900">
              <a:buAutoNum type="arabicPeriod"/>
            </a:pPr>
            <a:r>
              <a:rPr lang="en-GB" dirty="0" smtClean="0">
                <a:solidFill>
                  <a:srgbClr val="C00000"/>
                </a:solidFill>
              </a:rPr>
              <a:t>Think of a Number</a:t>
            </a:r>
          </a:p>
          <a:p>
            <a:pPr marL="342900" indent="-342900">
              <a:buAutoNum type="arabicPeriod"/>
            </a:pPr>
            <a:r>
              <a:rPr lang="en-GB" dirty="0" smtClean="0">
                <a:solidFill>
                  <a:srgbClr val="C00000"/>
                </a:solidFill>
              </a:rPr>
              <a:t>Market Failure and Government Intervention </a:t>
            </a:r>
          </a:p>
          <a:p>
            <a:pPr marL="342900" indent="-342900">
              <a:buAutoNum type="arabicPeriod"/>
            </a:pPr>
            <a:r>
              <a:rPr lang="en-GB" dirty="0" smtClean="0">
                <a:solidFill>
                  <a:srgbClr val="C00000"/>
                </a:solidFill>
              </a:rPr>
              <a:t>UK Economic Performance</a:t>
            </a:r>
          </a:p>
          <a:p>
            <a:pPr marL="342900" indent="-342900">
              <a:buAutoNum type="arabicPeriod"/>
            </a:pPr>
            <a:r>
              <a:rPr lang="en-GB" dirty="0" smtClean="0">
                <a:solidFill>
                  <a:srgbClr val="C00000"/>
                </a:solidFill>
              </a:rPr>
              <a:t>Demand Side Policies</a:t>
            </a:r>
          </a:p>
          <a:p>
            <a:pPr marL="342900" indent="-342900">
              <a:buAutoNum type="arabicPeriod"/>
            </a:pPr>
            <a:r>
              <a:rPr lang="en-GB" dirty="0" smtClean="0">
                <a:solidFill>
                  <a:srgbClr val="C00000"/>
                </a:solidFill>
              </a:rPr>
              <a:t>Supply Side Policies</a:t>
            </a:r>
            <a:endParaRPr lang="en-GB" dirty="0">
              <a:solidFill>
                <a:srgbClr val="C00000"/>
              </a:solidFill>
            </a:endParaRPr>
          </a:p>
        </p:txBody>
      </p:sp>
      <p:pic>
        <p:nvPicPr>
          <p:cNvPr id="4" name="Picture 3"/>
          <p:cNvPicPr>
            <a:picLocks noChangeAspect="1"/>
          </p:cNvPicPr>
          <p:nvPr/>
        </p:nvPicPr>
        <p:blipFill rotWithShape="1">
          <a:blip r:embed="rId3"/>
          <a:srcRect l="21676" t="17329" r="22102" b="17329"/>
          <a:stretch/>
        </p:blipFill>
        <p:spPr>
          <a:xfrm>
            <a:off x="4811039" y="2082417"/>
            <a:ext cx="5612439" cy="366721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354121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1215" y="1485830"/>
            <a:ext cx="8721436" cy="4871244"/>
          </a:xfrm>
        </p:spPr>
        <p:txBody>
          <a:bodyPr>
            <a:normAutofit/>
          </a:bodyPr>
          <a:lstStyle/>
          <a:p>
            <a:r>
              <a:rPr lang="en-GB" dirty="0" smtClean="0"/>
              <a:t>Use old exam papers and create your own micro questions within macro papers (and vice versa)</a:t>
            </a:r>
          </a:p>
          <a:p>
            <a:r>
              <a:rPr lang="en-GB" dirty="0" smtClean="0"/>
              <a:t>Take a look at legacy WJEC economics exam papers – already synoptic</a:t>
            </a:r>
          </a:p>
          <a:p>
            <a:r>
              <a:rPr lang="en-GB" dirty="0" smtClean="0"/>
              <a:t>Make it part of everyday teaching – mini case studies, newspaper articles </a:t>
            </a:r>
            <a:r>
              <a:rPr lang="en-GB" dirty="0" err="1" smtClean="0"/>
              <a:t>etc</a:t>
            </a:r>
            <a:endParaRPr lang="en-GB" dirty="0" smtClean="0"/>
          </a:p>
          <a:p>
            <a:r>
              <a:rPr lang="en-GB" dirty="0" smtClean="0"/>
              <a:t>Drill students on diagrams – mix up micro and macro so that they practise correct labelling and quick thinking</a:t>
            </a:r>
          </a:p>
          <a:p>
            <a:r>
              <a:rPr lang="en-GB" dirty="0" smtClean="0"/>
              <a:t>Ensure definitions tests are frequent and cover words used in both micro and macro</a:t>
            </a:r>
          </a:p>
          <a:p>
            <a:pPr marL="0" indent="0">
              <a:buNone/>
            </a:pPr>
            <a:endParaRPr lang="en-GB" dirty="0"/>
          </a:p>
        </p:txBody>
      </p:sp>
      <p:sp>
        <p:nvSpPr>
          <p:cNvPr id="4" name="Title 3"/>
          <p:cNvSpPr>
            <a:spLocks noGrp="1"/>
          </p:cNvSpPr>
          <p:nvPr>
            <p:ph type="title"/>
          </p:nvPr>
        </p:nvSpPr>
        <p:spPr/>
        <p:txBody>
          <a:bodyPr/>
          <a:lstStyle/>
          <a:p>
            <a:r>
              <a:rPr lang="en-GB" b="1" dirty="0" smtClean="0"/>
              <a:t>Final top tips</a:t>
            </a:r>
            <a:endParaRPr lang="en-GB" b="1" dirty="0"/>
          </a:p>
        </p:txBody>
      </p:sp>
      <p:pic>
        <p:nvPicPr>
          <p:cNvPr id="4098" name="Picture 2" descr="http://www.therubbishdiet.org.uk/wp-content/uploads/2014/07/Top-Ti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030" y="1454727"/>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3783724" y="6356350"/>
            <a:ext cx="4369676" cy="343995"/>
          </a:xfrm>
        </p:spPr>
        <p:txBody>
          <a:bodyPr/>
          <a:lstStyle/>
          <a:p>
            <a:r>
              <a:rPr lang="en-US" dirty="0" smtClean="0"/>
              <a:t>Preparing students for </a:t>
            </a:r>
            <a:r>
              <a:rPr lang="en-US" dirty="0" err="1" smtClean="0"/>
              <a:t>Edexcel</a:t>
            </a:r>
            <a:r>
              <a:rPr lang="en-US" dirty="0" smtClean="0"/>
              <a:t> Economics Paper 3</a:t>
            </a:r>
            <a:endParaRPr lang="en-US" dirty="0"/>
          </a:p>
        </p:txBody>
      </p:sp>
    </p:spTree>
    <p:custDataLst>
      <p:tags r:id="rId1"/>
    </p:custDataLst>
    <p:extLst>
      <p:ext uri="{BB962C8B-B14F-4D97-AF65-F5344CB8AC3E}">
        <p14:creationId xmlns:p14="http://schemas.microsoft.com/office/powerpoint/2010/main" val="2913815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Alternative resources – tutor2u PowerPoint games</a:t>
            </a:r>
            <a:endParaRPr lang="en-GB" b="1" dirty="0"/>
          </a:p>
        </p:txBody>
      </p:sp>
      <p:sp>
        <p:nvSpPr>
          <p:cNvPr id="3" name="TextBox 2"/>
          <p:cNvSpPr txBox="1"/>
          <p:nvPr/>
        </p:nvSpPr>
        <p:spPr>
          <a:xfrm>
            <a:off x="3893130" y="1755676"/>
            <a:ext cx="4308763" cy="3016210"/>
          </a:xfrm>
          <a:prstGeom prst="rect">
            <a:avLst/>
          </a:prstGeom>
          <a:noFill/>
        </p:spPr>
        <p:txBody>
          <a:bodyPr wrap="square" rtlCol="0">
            <a:spAutoFit/>
          </a:bodyPr>
          <a:lstStyle/>
          <a:p>
            <a:pPr algn="ctr"/>
            <a:r>
              <a:rPr lang="en-GB" sz="2600" dirty="0" smtClean="0"/>
              <a:t>Looking for new ways to liven up your classroom with starters, plenaries and quick (but fun!) assessments of progress?</a:t>
            </a:r>
          </a:p>
          <a:p>
            <a:pPr algn="ctr"/>
            <a:endParaRPr lang="en-GB" sz="2000" dirty="0"/>
          </a:p>
          <a:p>
            <a:pPr algn="ctr"/>
            <a:r>
              <a:rPr lang="en-GB" sz="2000" dirty="0">
                <a:hlinkClick r:id="rId3"/>
              </a:rPr>
              <a:t>http://</a:t>
            </a:r>
            <a:r>
              <a:rPr lang="en-GB" sz="2000" dirty="0" smtClean="0">
                <a:hlinkClick r:id="rId3"/>
              </a:rPr>
              <a:t>www.tutor2u.net/acatalog/powerpoint-games-based-learning.html</a:t>
            </a:r>
            <a:r>
              <a:rPr lang="en-GB" sz="2000" dirty="0" smtClean="0"/>
              <a:t> </a:t>
            </a:r>
            <a:endParaRPr lang="en-GB" sz="2000" dirty="0"/>
          </a:p>
        </p:txBody>
      </p:sp>
      <p:pic>
        <p:nvPicPr>
          <p:cNvPr id="5122" name="Picture 2" descr="PowerPoint Learning Game: Thinking Skills Bingo - Network Lic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557" y="1498030"/>
            <a:ext cx="11906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werPoint Learning Game: Trapdoor - Network Lic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3116" y="1505250"/>
            <a:ext cx="1190625" cy="17145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5126" name="Picture 6" descr="PowerPoint Learning Game: Focus Circle - Network Lic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702" y="3514150"/>
            <a:ext cx="1190625" cy="17145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5128" name="Picture 8" descr="PowerPoint Learning Game: Beat the Parachutes - Network Lic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9265" y="3583426"/>
            <a:ext cx="1190625" cy="17145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5130" name="Picture 10" descr="PowerPoint Learning Game: Don't Repeat Ronnie! - Network Lic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8769" y="4858944"/>
            <a:ext cx="1190625" cy="17145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5132" name="Picture 12" descr="PowerPoint Learning Game: The Saboteur - Network Lic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8854" y="4858944"/>
            <a:ext cx="1190625" cy="17145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5134" name="Picture 14" descr="MCQ Lesson Activity Pack Volume 1 - Network Lice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0687" y="4858944"/>
            <a:ext cx="1190625"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2019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Today’s resources will also appear on the tutor2u economics Facebook pages and the tutor2u blog</a:t>
            </a:r>
          </a:p>
          <a:p>
            <a:pPr lvl="1"/>
            <a:r>
              <a:rPr lang="en-GB" dirty="0">
                <a:hlinkClick r:id="rId4"/>
              </a:rPr>
              <a:t>https://www.facebook.com/groups/edexceleconomicsteachers</a:t>
            </a:r>
            <a:r>
              <a:rPr lang="en-GB" dirty="0" smtClean="0">
                <a:hlinkClick r:id="rId4"/>
              </a:rPr>
              <a:t>/</a:t>
            </a:r>
            <a:endParaRPr lang="en-GB" dirty="0" smtClean="0"/>
          </a:p>
          <a:p>
            <a:pPr marL="457200" lvl="1" indent="0">
              <a:buNone/>
            </a:pPr>
            <a:endParaRPr lang="en-GB" dirty="0" smtClean="0"/>
          </a:p>
          <a:p>
            <a:r>
              <a:rPr lang="en-GB" dirty="0" smtClean="0"/>
              <a:t>Upcoming free webinars:</a:t>
            </a:r>
            <a:endParaRPr lang="en-GB" dirty="0"/>
          </a:p>
          <a:p>
            <a:pPr lvl="1"/>
            <a:r>
              <a:rPr lang="en-GB" dirty="0" smtClean="0"/>
              <a:t>Wednesday evenings at 8pm – a short series on financial markets for students, with Geoff Riley</a:t>
            </a:r>
          </a:p>
          <a:p>
            <a:pPr lvl="1"/>
            <a:r>
              <a:rPr lang="en-GB" dirty="0" smtClean="0"/>
              <a:t>Mondays at 12.30pm – a short series on financial markets for teachers, with Ruth Tarrant</a:t>
            </a:r>
          </a:p>
        </p:txBody>
      </p:sp>
      <p:sp>
        <p:nvSpPr>
          <p:cNvPr id="4" name="Title 3"/>
          <p:cNvSpPr>
            <a:spLocks noGrp="1"/>
          </p:cNvSpPr>
          <p:nvPr>
            <p:ph type="title"/>
          </p:nvPr>
        </p:nvSpPr>
        <p:spPr/>
        <p:txBody>
          <a:bodyPr/>
          <a:lstStyle/>
          <a:p>
            <a:r>
              <a:rPr lang="en-GB" b="1" dirty="0" smtClean="0"/>
              <a:t>Today’s resources</a:t>
            </a:r>
            <a:endParaRPr lang="en-GB" b="1" dirty="0"/>
          </a:p>
        </p:txBody>
      </p:sp>
      <p:sp>
        <p:nvSpPr>
          <p:cNvPr id="5" name="Footer Placeholder 2"/>
          <p:cNvSpPr>
            <a:spLocks noGrp="1"/>
          </p:cNvSpPr>
          <p:nvPr>
            <p:ph type="ftr" sz="quarter" idx="11"/>
          </p:nvPr>
        </p:nvSpPr>
        <p:spPr>
          <a:xfrm>
            <a:off x="3783724" y="6356350"/>
            <a:ext cx="4369676" cy="343995"/>
          </a:xfrm>
        </p:spPr>
        <p:txBody>
          <a:bodyPr/>
          <a:lstStyle/>
          <a:p>
            <a:r>
              <a:rPr lang="en-US" dirty="0" smtClean="0"/>
              <a:t>Preparing students for </a:t>
            </a:r>
            <a:r>
              <a:rPr lang="en-US" dirty="0" err="1" smtClean="0"/>
              <a:t>Edexcel</a:t>
            </a:r>
            <a:r>
              <a:rPr lang="en-US" dirty="0" smtClean="0"/>
              <a:t> Economics Paper 3</a:t>
            </a:r>
            <a:endParaRPr lang="en-US" dirty="0"/>
          </a:p>
        </p:txBody>
      </p:sp>
    </p:spTree>
    <p:custDataLst>
      <p:tags r:id="rId1"/>
    </p:custDataLst>
    <p:extLst>
      <p:ext uri="{BB962C8B-B14F-4D97-AF65-F5344CB8AC3E}">
        <p14:creationId xmlns:p14="http://schemas.microsoft.com/office/powerpoint/2010/main" val="3149785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30626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From the tutor2u shop</a:t>
            </a:r>
            <a:endParaRPr lang="en-GB" b="1" dirty="0"/>
          </a:p>
        </p:txBody>
      </p:sp>
      <p:pic>
        <p:nvPicPr>
          <p:cNvPr id="1026" name="Picture 2" descr="A Level Economics Synoptic Revision Mats (V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42958" y="1013570"/>
            <a:ext cx="2384847" cy="34341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A Level Economics Key Term Gloss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4" y="2899957"/>
            <a:ext cx="2512675" cy="36182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5803" y="1454654"/>
            <a:ext cx="3342807" cy="4524315"/>
          </a:xfrm>
          <a:prstGeom prst="rect">
            <a:avLst/>
          </a:prstGeom>
          <a:noFill/>
        </p:spPr>
        <p:txBody>
          <a:bodyPr wrap="square" rtlCol="0">
            <a:spAutoFit/>
          </a:bodyPr>
          <a:lstStyle/>
          <a:p>
            <a:pPr algn="ctr"/>
            <a:r>
              <a:rPr lang="en-GB" b="1" dirty="0" smtClean="0">
                <a:solidFill>
                  <a:srgbClr val="C00000"/>
                </a:solidFill>
              </a:rPr>
              <a:t>Launched this week!</a:t>
            </a:r>
          </a:p>
          <a:p>
            <a:pPr algn="ctr"/>
            <a:endParaRPr lang="en-GB" dirty="0"/>
          </a:p>
          <a:p>
            <a:pPr algn="ctr"/>
            <a:r>
              <a:rPr lang="en-GB" dirty="0" smtClean="0"/>
              <a:t>Model Essay booklets, complete with examiner commentary and essay structure advice.</a:t>
            </a:r>
          </a:p>
          <a:p>
            <a:pPr algn="ctr"/>
            <a:endParaRPr lang="en-GB" dirty="0"/>
          </a:p>
          <a:p>
            <a:pPr algn="ctr"/>
            <a:r>
              <a:rPr lang="en-GB" dirty="0" smtClean="0"/>
              <a:t>Booklets will include:</a:t>
            </a:r>
          </a:p>
          <a:p>
            <a:pPr algn="ctr"/>
            <a:endParaRPr lang="en-GB" dirty="0"/>
          </a:p>
          <a:p>
            <a:pPr marL="285750" indent="-285750" algn="ctr">
              <a:buFont typeface="Arial" panose="020B0604020202020204" pitchFamily="34" charset="0"/>
              <a:buChar char="•"/>
            </a:pPr>
            <a:r>
              <a:rPr lang="en-GB" dirty="0" smtClean="0"/>
              <a:t>International trade</a:t>
            </a:r>
          </a:p>
          <a:p>
            <a:pPr marL="285750" indent="-285750" algn="ctr">
              <a:buFont typeface="Arial" panose="020B0604020202020204" pitchFamily="34" charset="0"/>
              <a:buChar char="•"/>
            </a:pPr>
            <a:r>
              <a:rPr lang="en-GB" dirty="0" smtClean="0"/>
              <a:t>Advanced Macro</a:t>
            </a:r>
          </a:p>
          <a:p>
            <a:pPr marL="285750" indent="-285750" algn="ctr">
              <a:buFont typeface="Arial" panose="020B0604020202020204" pitchFamily="34" charset="0"/>
              <a:buChar char="•"/>
            </a:pPr>
            <a:r>
              <a:rPr lang="en-GB" dirty="0" smtClean="0"/>
              <a:t>Theory of the Firm</a:t>
            </a:r>
          </a:p>
          <a:p>
            <a:pPr marL="285750" indent="-285750" algn="ctr">
              <a:buFont typeface="Arial" panose="020B0604020202020204" pitchFamily="34" charset="0"/>
              <a:buChar char="•"/>
            </a:pPr>
            <a:r>
              <a:rPr lang="en-GB" dirty="0" smtClean="0"/>
              <a:t>Development Economics</a:t>
            </a:r>
          </a:p>
          <a:p>
            <a:pPr marL="285750" indent="-285750" algn="ctr">
              <a:buFont typeface="Arial" panose="020B0604020202020204" pitchFamily="34" charset="0"/>
              <a:buChar char="•"/>
            </a:pPr>
            <a:r>
              <a:rPr lang="en-GB" dirty="0" smtClean="0"/>
              <a:t>Financial Markets</a:t>
            </a:r>
          </a:p>
          <a:p>
            <a:pPr marL="285750" indent="-285750" algn="ctr">
              <a:buFont typeface="Arial" panose="020B0604020202020204" pitchFamily="34" charset="0"/>
              <a:buChar char="•"/>
            </a:pPr>
            <a:r>
              <a:rPr lang="en-GB" dirty="0" smtClean="0"/>
              <a:t>Synoptic Essays</a:t>
            </a:r>
          </a:p>
          <a:p>
            <a:pPr marL="285750" indent="-285750" algn="ctr">
              <a:buFont typeface="Arial" panose="020B0604020202020204" pitchFamily="34" charset="0"/>
              <a:buChar char="•"/>
            </a:pPr>
            <a:endParaRPr lang="en-GB" dirty="0"/>
          </a:p>
          <a:p>
            <a:pPr algn="ctr"/>
            <a:r>
              <a:rPr lang="en-GB" dirty="0" smtClean="0"/>
              <a:t>…and many more!</a:t>
            </a:r>
            <a:endParaRPr lang="en-GB" dirty="0"/>
          </a:p>
        </p:txBody>
      </p:sp>
    </p:spTree>
    <p:custDataLst>
      <p:tags r:id="rId1"/>
    </p:custDataLst>
    <p:extLst>
      <p:ext uri="{BB962C8B-B14F-4D97-AF65-F5344CB8AC3E}">
        <p14:creationId xmlns:p14="http://schemas.microsoft.com/office/powerpoint/2010/main" val="95208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29175"/>
            <a:ext cx="10515600" cy="3806605"/>
          </a:xfrm>
        </p:spPr>
        <p:txBody>
          <a:bodyPr>
            <a:normAutofit/>
          </a:bodyPr>
          <a:lstStyle/>
          <a:p>
            <a:r>
              <a:rPr lang="en-GB" dirty="0" smtClean="0"/>
              <a:t>To understand the </a:t>
            </a:r>
            <a:r>
              <a:rPr lang="en-GB" b="1" dirty="0" smtClean="0"/>
              <a:t>demands</a:t>
            </a:r>
            <a:r>
              <a:rPr lang="en-GB" dirty="0" smtClean="0"/>
              <a:t> of the new Paper 3 for A-level and the </a:t>
            </a:r>
            <a:r>
              <a:rPr lang="en-GB" b="1" dirty="0" smtClean="0"/>
              <a:t>impact</a:t>
            </a:r>
            <a:r>
              <a:rPr lang="en-GB" dirty="0" smtClean="0"/>
              <a:t> on your teaching</a:t>
            </a:r>
          </a:p>
          <a:p>
            <a:endParaRPr lang="en-GB" dirty="0" smtClean="0"/>
          </a:p>
          <a:p>
            <a:r>
              <a:rPr lang="en-GB" dirty="0" smtClean="0"/>
              <a:t>To gain confidence with </a:t>
            </a:r>
            <a:r>
              <a:rPr lang="en-GB" b="1" dirty="0" smtClean="0"/>
              <a:t>synoptic exam technique</a:t>
            </a:r>
          </a:p>
          <a:p>
            <a:endParaRPr lang="en-GB" dirty="0" smtClean="0"/>
          </a:p>
          <a:p>
            <a:r>
              <a:rPr lang="en-GB" dirty="0" smtClean="0"/>
              <a:t>To consider some </a:t>
            </a:r>
            <a:r>
              <a:rPr lang="en-GB" b="1" dirty="0" smtClean="0"/>
              <a:t>approaches </a:t>
            </a:r>
            <a:r>
              <a:rPr lang="en-GB" dirty="0" smtClean="0"/>
              <a:t>for helping students to revise in a ‘synoptic’ way</a:t>
            </a:r>
          </a:p>
          <a:p>
            <a:endParaRPr lang="en-GB" dirty="0"/>
          </a:p>
        </p:txBody>
      </p:sp>
      <p:sp>
        <p:nvSpPr>
          <p:cNvPr id="3" name="Footer Placeholder 2"/>
          <p:cNvSpPr>
            <a:spLocks noGrp="1"/>
          </p:cNvSpPr>
          <p:nvPr>
            <p:ph type="ftr" sz="quarter" idx="11"/>
          </p:nvPr>
        </p:nvSpPr>
        <p:spPr>
          <a:xfrm>
            <a:off x="3664527" y="6361113"/>
            <a:ext cx="4481945" cy="360362"/>
          </a:xfrm>
        </p:spPr>
        <p:txBody>
          <a:bodyPr/>
          <a:lstStyle/>
          <a:p>
            <a:r>
              <a:rPr lang="en-US" dirty="0" smtClean="0"/>
              <a:t>Preparing students for </a:t>
            </a:r>
            <a:r>
              <a:rPr lang="en-US" dirty="0" err="1" smtClean="0"/>
              <a:t>Edexcel</a:t>
            </a:r>
            <a:r>
              <a:rPr lang="en-US" dirty="0" smtClean="0"/>
              <a:t> Economics Paper 3</a:t>
            </a:r>
            <a:endParaRPr lang="en-US" dirty="0"/>
          </a:p>
        </p:txBody>
      </p:sp>
      <p:sp>
        <p:nvSpPr>
          <p:cNvPr id="4" name="Title 3"/>
          <p:cNvSpPr>
            <a:spLocks noGrp="1"/>
          </p:cNvSpPr>
          <p:nvPr>
            <p:ph type="title"/>
          </p:nvPr>
        </p:nvSpPr>
        <p:spPr/>
        <p:txBody>
          <a:bodyPr/>
          <a:lstStyle/>
          <a:p>
            <a:r>
              <a:rPr lang="en-GB" b="1" dirty="0" smtClean="0"/>
              <a:t>Today’s Session Aims</a:t>
            </a:r>
            <a:endParaRPr lang="en-GB" b="1" dirty="0"/>
          </a:p>
        </p:txBody>
      </p:sp>
    </p:spTree>
    <p:custDataLst>
      <p:tags r:id="rId1"/>
    </p:custDataLst>
    <p:extLst>
      <p:ext uri="{BB962C8B-B14F-4D97-AF65-F5344CB8AC3E}">
        <p14:creationId xmlns:p14="http://schemas.microsoft.com/office/powerpoint/2010/main" val="196439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a:p>
            <a:pPr marL="0" indent="0">
              <a:buNone/>
            </a:pPr>
            <a:endParaRPr lang="en-GB" dirty="0" smtClean="0"/>
          </a:p>
          <a:p>
            <a:r>
              <a:rPr lang="en-GB" dirty="0" smtClean="0"/>
              <a:t>Concern over preparing students for the new Paper 3?</a:t>
            </a:r>
            <a:endParaRPr lang="en-GB" dirty="0"/>
          </a:p>
        </p:txBody>
      </p:sp>
      <p:sp>
        <p:nvSpPr>
          <p:cNvPr id="4" name="Title 3"/>
          <p:cNvSpPr>
            <a:spLocks noGrp="1"/>
          </p:cNvSpPr>
          <p:nvPr>
            <p:ph type="title"/>
          </p:nvPr>
        </p:nvSpPr>
        <p:spPr/>
        <p:txBody>
          <a:bodyPr/>
          <a:lstStyle/>
          <a:p>
            <a:r>
              <a:rPr lang="en-GB" b="1" dirty="0"/>
              <a:t>A</a:t>
            </a:r>
            <a:r>
              <a:rPr lang="en-GB" b="1" dirty="0" smtClean="0"/>
              <a:t> quick poll…</a:t>
            </a:r>
            <a:endParaRPr lang="en-GB" b="1" dirty="0"/>
          </a:p>
        </p:txBody>
      </p:sp>
      <p:sp>
        <p:nvSpPr>
          <p:cNvPr id="7" name="Footer Placeholder 2"/>
          <p:cNvSpPr>
            <a:spLocks noGrp="1"/>
          </p:cNvSpPr>
          <p:nvPr>
            <p:ph type="ftr" sz="quarter" idx="11"/>
          </p:nvPr>
        </p:nvSpPr>
        <p:spPr>
          <a:xfrm>
            <a:off x="3664527" y="6361113"/>
            <a:ext cx="4481945" cy="360362"/>
          </a:xfrm>
        </p:spPr>
        <p:txBody>
          <a:bodyPr/>
          <a:lstStyle/>
          <a:p>
            <a:r>
              <a:rPr lang="en-US" dirty="0" smtClean="0"/>
              <a:t>Preparing students for </a:t>
            </a:r>
            <a:r>
              <a:rPr lang="en-US" dirty="0" err="1" smtClean="0"/>
              <a:t>Edexcel</a:t>
            </a:r>
            <a:r>
              <a:rPr lang="en-US" dirty="0" smtClean="0"/>
              <a:t> Economics Paper 3</a:t>
            </a:r>
            <a:endParaRPr lang="en-US" dirty="0"/>
          </a:p>
        </p:txBody>
      </p:sp>
    </p:spTree>
    <p:custDataLst>
      <p:tags r:id="rId1"/>
    </p:custDataLst>
    <p:extLst>
      <p:ext uri="{BB962C8B-B14F-4D97-AF65-F5344CB8AC3E}">
        <p14:creationId xmlns:p14="http://schemas.microsoft.com/office/powerpoint/2010/main" val="2213164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dirty="0" smtClean="0"/>
          </a:p>
          <a:p>
            <a:r>
              <a:rPr lang="en-GB" dirty="0" smtClean="0"/>
              <a:t>Covers ALL of the microeconomics and macroeconomics from both years of the A level economics course – </a:t>
            </a:r>
            <a:r>
              <a:rPr lang="en-GB" u="sng" dirty="0" smtClean="0">
                <a:solidFill>
                  <a:srgbClr val="FF0000"/>
                </a:solidFill>
              </a:rPr>
              <a:t>no new material but tests different thinking skills</a:t>
            </a:r>
          </a:p>
          <a:p>
            <a:endParaRPr lang="en-GB" u="sng" dirty="0" smtClean="0"/>
          </a:p>
          <a:p>
            <a:r>
              <a:rPr lang="en-GB" dirty="0" smtClean="0"/>
              <a:t>Worth 30% of the overall final A level grade</a:t>
            </a:r>
          </a:p>
          <a:p>
            <a:endParaRPr lang="en-GB" dirty="0" smtClean="0"/>
          </a:p>
          <a:p>
            <a:r>
              <a:rPr lang="en-GB" dirty="0" smtClean="0"/>
              <a:t>Structure – 2 compulsory data responses, each with a choice of essays (1 from 2)</a:t>
            </a:r>
            <a:endParaRPr lang="en-GB" dirty="0"/>
          </a:p>
        </p:txBody>
      </p:sp>
      <p:sp>
        <p:nvSpPr>
          <p:cNvPr id="4" name="Title 3"/>
          <p:cNvSpPr>
            <a:spLocks noGrp="1"/>
          </p:cNvSpPr>
          <p:nvPr>
            <p:ph type="title"/>
          </p:nvPr>
        </p:nvSpPr>
        <p:spPr/>
        <p:txBody>
          <a:bodyPr/>
          <a:lstStyle/>
          <a:p>
            <a:r>
              <a:rPr lang="en-GB" b="1" dirty="0" smtClean="0"/>
              <a:t>Paper 3 – what is it?</a:t>
            </a:r>
            <a:endParaRPr lang="en-GB" b="1" dirty="0"/>
          </a:p>
        </p:txBody>
      </p:sp>
      <p:sp>
        <p:nvSpPr>
          <p:cNvPr id="5" name="Footer Placeholder 2"/>
          <p:cNvSpPr>
            <a:spLocks noGrp="1"/>
          </p:cNvSpPr>
          <p:nvPr>
            <p:ph type="ftr" sz="quarter" idx="11"/>
          </p:nvPr>
        </p:nvSpPr>
        <p:spPr>
          <a:xfrm>
            <a:off x="3664527" y="6361113"/>
            <a:ext cx="4481945" cy="360362"/>
          </a:xfrm>
        </p:spPr>
        <p:txBody>
          <a:bodyPr/>
          <a:lstStyle/>
          <a:p>
            <a:r>
              <a:rPr lang="en-US" dirty="0" smtClean="0"/>
              <a:t>Preparing students for </a:t>
            </a:r>
            <a:r>
              <a:rPr lang="en-US" dirty="0" err="1" smtClean="0"/>
              <a:t>Edexcel</a:t>
            </a:r>
            <a:r>
              <a:rPr lang="en-US" dirty="0" smtClean="0"/>
              <a:t> Economics Paper 3</a:t>
            </a:r>
            <a:endParaRPr lang="en-US" dirty="0"/>
          </a:p>
        </p:txBody>
      </p:sp>
    </p:spTree>
    <p:custDataLst>
      <p:tags r:id="rId1"/>
    </p:custDataLst>
    <p:extLst>
      <p:ext uri="{BB962C8B-B14F-4D97-AF65-F5344CB8AC3E}">
        <p14:creationId xmlns:p14="http://schemas.microsoft.com/office/powerpoint/2010/main" val="367449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marL="0" indent="0">
              <a:buNone/>
            </a:pPr>
            <a:endParaRPr lang="en-GB" dirty="0"/>
          </a:p>
        </p:txBody>
      </p:sp>
      <p:sp>
        <p:nvSpPr>
          <p:cNvPr id="4" name="Title 3"/>
          <p:cNvSpPr>
            <a:spLocks noGrp="1"/>
          </p:cNvSpPr>
          <p:nvPr>
            <p:ph type="title"/>
          </p:nvPr>
        </p:nvSpPr>
        <p:spPr/>
        <p:txBody>
          <a:bodyPr/>
          <a:lstStyle/>
          <a:p>
            <a:r>
              <a:rPr lang="en-GB" b="1" dirty="0" smtClean="0"/>
              <a:t>The challenges of synoptic examination</a:t>
            </a:r>
            <a:endParaRPr lang="en-GB" b="1" dirty="0"/>
          </a:p>
        </p:txBody>
      </p:sp>
      <p:sp>
        <p:nvSpPr>
          <p:cNvPr id="7" name="Footer Placeholder 2"/>
          <p:cNvSpPr>
            <a:spLocks noGrp="1"/>
          </p:cNvSpPr>
          <p:nvPr>
            <p:ph type="ftr" sz="quarter" idx="11"/>
          </p:nvPr>
        </p:nvSpPr>
        <p:spPr>
          <a:xfrm>
            <a:off x="3664527" y="6361113"/>
            <a:ext cx="4481945" cy="360362"/>
          </a:xfrm>
        </p:spPr>
        <p:txBody>
          <a:bodyPr/>
          <a:lstStyle/>
          <a:p>
            <a:r>
              <a:rPr lang="en-US" dirty="0" smtClean="0"/>
              <a:t>Preparing students for </a:t>
            </a:r>
            <a:r>
              <a:rPr lang="en-US" dirty="0" err="1" smtClean="0"/>
              <a:t>Edexcel</a:t>
            </a:r>
            <a:r>
              <a:rPr lang="en-US" dirty="0" smtClean="0"/>
              <a:t> Economics Paper 3</a:t>
            </a:r>
            <a:endParaRPr lang="en-US" dirty="0"/>
          </a:p>
        </p:txBody>
      </p:sp>
      <p:graphicFrame>
        <p:nvGraphicFramePr>
          <p:cNvPr id="8" name="Diagram 7"/>
          <p:cNvGraphicFramePr/>
          <p:nvPr>
            <p:extLst>
              <p:ext uri="{D42A27DB-BD31-4B8C-83A1-F6EECF244321}">
                <p14:modId xmlns:p14="http://schemas.microsoft.com/office/powerpoint/2010/main" val="1462948798"/>
              </p:ext>
            </p:extLst>
          </p:nvPr>
        </p:nvGraphicFramePr>
        <p:xfrm>
          <a:off x="290945" y="1551709"/>
          <a:ext cx="11533907" cy="458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204150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85539938"/>
              </p:ext>
            </p:extLst>
          </p:nvPr>
        </p:nvGraphicFramePr>
        <p:xfrm>
          <a:off x="838200" y="1306513"/>
          <a:ext cx="10515600" cy="487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dirty="0" smtClean="0"/>
              <a:t>Real teacher comments…</a:t>
            </a:r>
            <a:endParaRPr lang="en-GB" dirty="0"/>
          </a:p>
        </p:txBody>
      </p:sp>
      <p:sp>
        <p:nvSpPr>
          <p:cNvPr id="6" name="Footer Placeholder 2"/>
          <p:cNvSpPr>
            <a:spLocks noGrp="1"/>
          </p:cNvSpPr>
          <p:nvPr>
            <p:ph type="ftr" sz="quarter" idx="11"/>
          </p:nvPr>
        </p:nvSpPr>
        <p:spPr>
          <a:xfrm>
            <a:off x="3664527" y="6361113"/>
            <a:ext cx="4481945" cy="360362"/>
          </a:xfrm>
        </p:spPr>
        <p:txBody>
          <a:bodyPr/>
          <a:lstStyle/>
          <a:p>
            <a:r>
              <a:rPr lang="en-US" dirty="0" smtClean="0"/>
              <a:t>Preparing students for </a:t>
            </a:r>
            <a:r>
              <a:rPr lang="en-US" dirty="0" err="1" smtClean="0"/>
              <a:t>Edexcel</a:t>
            </a:r>
            <a:r>
              <a:rPr lang="en-US" dirty="0" smtClean="0"/>
              <a:t> Economics Paper 3</a:t>
            </a:r>
            <a:endParaRPr lang="en-US" dirty="0"/>
          </a:p>
        </p:txBody>
      </p:sp>
    </p:spTree>
    <p:custDataLst>
      <p:tags r:id="rId1"/>
    </p:custDataLst>
    <p:extLst>
      <p:ext uri="{BB962C8B-B14F-4D97-AF65-F5344CB8AC3E}">
        <p14:creationId xmlns:p14="http://schemas.microsoft.com/office/powerpoint/2010/main" val="3401652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A</a:t>
            </a:r>
            <a:r>
              <a:rPr lang="en-GB" b="1" dirty="0" smtClean="0"/>
              <a:t> quick poll…</a:t>
            </a:r>
            <a:endParaRPr lang="en-GB" b="1" dirty="0"/>
          </a:p>
        </p:txBody>
      </p:sp>
      <p:sp>
        <p:nvSpPr>
          <p:cNvPr id="5" name="Cloud Callout 4"/>
          <p:cNvSpPr/>
          <p:nvPr/>
        </p:nvSpPr>
        <p:spPr>
          <a:xfrm>
            <a:off x="2036612" y="1745673"/>
            <a:ext cx="8340437" cy="3851563"/>
          </a:xfrm>
          <a:prstGeom prst="cloudCallout">
            <a:avLst>
              <a:gd name="adj1" fmla="val -57046"/>
              <a:gd name="adj2" fmla="val 63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smtClean="0"/>
              <a:t>Who teaches what in your centre?</a:t>
            </a:r>
            <a:endParaRPr lang="en-GB" sz="3000" dirty="0"/>
          </a:p>
        </p:txBody>
      </p:sp>
      <p:sp>
        <p:nvSpPr>
          <p:cNvPr id="7" name="Footer Placeholder 2"/>
          <p:cNvSpPr>
            <a:spLocks noGrp="1"/>
          </p:cNvSpPr>
          <p:nvPr>
            <p:ph type="ftr" sz="quarter" idx="11"/>
          </p:nvPr>
        </p:nvSpPr>
        <p:spPr>
          <a:xfrm>
            <a:off x="3664527" y="6361113"/>
            <a:ext cx="4481945" cy="360362"/>
          </a:xfrm>
        </p:spPr>
        <p:txBody>
          <a:bodyPr/>
          <a:lstStyle/>
          <a:p>
            <a:r>
              <a:rPr lang="en-US" dirty="0" smtClean="0"/>
              <a:t>Preparing students for </a:t>
            </a:r>
            <a:r>
              <a:rPr lang="en-US" dirty="0" err="1" smtClean="0"/>
              <a:t>Edexcel</a:t>
            </a:r>
            <a:r>
              <a:rPr lang="en-US" dirty="0" smtClean="0"/>
              <a:t> Economics Paper 3</a:t>
            </a:r>
            <a:endParaRPr lang="en-US" dirty="0"/>
          </a:p>
        </p:txBody>
      </p:sp>
    </p:spTree>
    <p:custDataLst>
      <p:tags r:id="rId1"/>
    </p:custDataLst>
    <p:extLst>
      <p:ext uri="{BB962C8B-B14F-4D97-AF65-F5344CB8AC3E}">
        <p14:creationId xmlns:p14="http://schemas.microsoft.com/office/powerpoint/2010/main" val="2141946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RVc1W5d"/>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utor2u\AppData\Local\Temp\articulate\presenter\imgtemp\jeLQTNeI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TotalTime>
  <Words>1350</Words>
  <Application>Microsoft Office PowerPoint</Application>
  <PresentationFormat>Widescreen</PresentationFormat>
  <Paragraphs>177</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MV Boli</vt:lpstr>
      <vt:lpstr>Office Theme</vt:lpstr>
      <vt:lpstr>PowerPoint Presentation</vt:lpstr>
      <vt:lpstr>Coming soon…Student Revision Workshops</vt:lpstr>
      <vt:lpstr>From the tutor2u shop</vt:lpstr>
      <vt:lpstr>Today’s Session Aims</vt:lpstr>
      <vt:lpstr>A quick poll…</vt:lpstr>
      <vt:lpstr>Paper 3 – what is it?</vt:lpstr>
      <vt:lpstr>The challenges of synoptic examination</vt:lpstr>
      <vt:lpstr>Real teacher comments…</vt:lpstr>
      <vt:lpstr>A quick poll…</vt:lpstr>
      <vt:lpstr>Exam focus – paper structure</vt:lpstr>
      <vt:lpstr>Exam focus – exam technique</vt:lpstr>
      <vt:lpstr>Exam focus – exam technique: essay structure</vt:lpstr>
      <vt:lpstr>Exam focus – exam technique: essay structure </vt:lpstr>
      <vt:lpstr>Exam focus – exam technique: “micro and macro”</vt:lpstr>
      <vt:lpstr>Practising the “micro and macro” impacts</vt:lpstr>
      <vt:lpstr>Micro and Macro effects of rising oil prices</vt:lpstr>
      <vt:lpstr>Obvious synoptic topics</vt:lpstr>
      <vt:lpstr>Synoptic Revision – using the Getting Started Guide</vt:lpstr>
      <vt:lpstr>Synoptic Revision – using case studies</vt:lpstr>
      <vt:lpstr>Final top tips</vt:lpstr>
      <vt:lpstr>Alternative resources – tutor2u PowerPoint games</vt:lpstr>
      <vt:lpstr>Today’s 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Clark</dc:creator>
  <cp:lastModifiedBy>tutor2u</cp:lastModifiedBy>
  <cp:revision>117</cp:revision>
  <dcterms:created xsi:type="dcterms:W3CDTF">2016-02-09T13:35:37Z</dcterms:created>
  <dcterms:modified xsi:type="dcterms:W3CDTF">2017-03-08T20:56:51Z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7EE30F7C-A545-414A-BA13-8F6713621BAC</vt:lpwstr>
  </property>
  <property fmtid="{D5CDD505-2E9C-101B-9397-08002B2CF9AE}" pid="3" name="ArticulatePath">
    <vt:lpwstr>Teaching Synoptically webinar</vt:lpwstr>
  </property>
</Properties>
</file>