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57" r:id="rId3"/>
    <p:sldId id="261" r:id="rId4"/>
    <p:sldId id="262" r:id="rId5"/>
    <p:sldId id="258" r:id="rId6"/>
    <p:sldId id="259" r:id="rId7"/>
    <p:sldId id="266" r:id="rId8"/>
    <p:sldId id="260" r:id="rId9"/>
    <p:sldId id="263" r:id="rId10"/>
    <p:sldId id="265"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65"/>
    <p:restoredTop sz="94679"/>
  </p:normalViewPr>
  <p:slideViewPr>
    <p:cSldViewPr snapToGrid="0" snapToObjects="1">
      <p:cViewPr varScale="1">
        <p:scale>
          <a:sx n="126" d="100"/>
          <a:sy n="126" d="100"/>
        </p:scale>
        <p:origin x="15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localhost/Users/geoffriley/Downloads/d1de0f8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 Real median disposable income</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'Figure 3'!$B$4</c:f>
              <c:strCache>
                <c:ptCount val="1"/>
                <c:pt idx="0">
                  <c:v> Real median equivalised disposable income</c:v>
                </c:pt>
              </c:strCache>
            </c:strRef>
          </c:tx>
          <c:spPr>
            <a:ln w="28575" cap="rnd">
              <a:solidFill>
                <a:schemeClr val="accent1"/>
              </a:solidFill>
              <a:round/>
            </a:ln>
            <a:effectLst/>
          </c:spPr>
          <c:marker>
            <c:symbol val="square"/>
            <c:size val="9"/>
            <c:spPr>
              <a:solidFill>
                <a:schemeClr val="accent1"/>
              </a:solidFill>
              <a:ln w="9525">
                <a:solidFill>
                  <a:schemeClr val="accent1"/>
                </a:solidFill>
              </a:ln>
              <a:effectLst/>
            </c:spPr>
          </c:marker>
          <c:dLbls>
            <c:dLbl>
              <c:idx val="0"/>
              <c:layout/>
              <c:dLblPos val="b"/>
              <c:showLegendKey val="0"/>
              <c:showVal val="1"/>
              <c:showCatName val="0"/>
              <c:showSerName val="0"/>
              <c:showPercent val="0"/>
              <c:showBubbleSize val="0"/>
              <c:extLst>
                <c:ext xmlns:c15="http://schemas.microsoft.com/office/drawing/2012/chart" uri="{CE6537A1-D6FC-4f65-9D91-7224C49458BB}">
                  <c15:layout/>
                </c:ext>
              </c:extLst>
            </c:dLbl>
            <c:dLbl>
              <c:idx val="26"/>
              <c:layout/>
              <c:dLblPos val="b"/>
              <c:showLegendKey val="0"/>
              <c:showVal val="1"/>
              <c:showCatName val="0"/>
              <c:showSerName val="0"/>
              <c:showPercent val="0"/>
              <c:showBubbleSize val="0"/>
              <c:extLst>
                <c:ext xmlns:c15="http://schemas.microsoft.com/office/drawing/2012/chart" uri="{CE6537A1-D6FC-4f65-9D91-7224C49458BB}">
                  <c15:layout/>
                </c:ext>
              </c:extLst>
            </c:dLbl>
            <c:dLbl>
              <c:idx val="37"/>
              <c:layout/>
              <c:dLblPos val="b"/>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3'!$A$5:$A$42</c:f>
              <c:numCache>
                <c:formatCode>General</c:formatCode>
                <c:ptCount val="38"/>
                <c:pt idx="0">
                  <c:v>1977.0</c:v>
                </c:pt>
                <c:pt idx="1">
                  <c:v>1978.0</c:v>
                </c:pt>
                <c:pt idx="2">
                  <c:v>1979.0</c:v>
                </c:pt>
                <c:pt idx="3">
                  <c:v>1980.0</c:v>
                </c:pt>
                <c:pt idx="4">
                  <c:v>1981.0</c:v>
                </c:pt>
                <c:pt idx="5">
                  <c:v>1982.0</c:v>
                </c:pt>
                <c:pt idx="6">
                  <c:v>1983.0</c:v>
                </c:pt>
                <c:pt idx="7">
                  <c:v>1984.0</c:v>
                </c:pt>
                <c:pt idx="8">
                  <c:v>1985.0</c:v>
                </c:pt>
                <c:pt idx="9">
                  <c:v>1986.0</c:v>
                </c:pt>
                <c:pt idx="10">
                  <c:v>1987.0</c:v>
                </c:pt>
                <c:pt idx="11">
                  <c:v>1988.0</c:v>
                </c:pt>
                <c:pt idx="12">
                  <c:v>1989.0</c:v>
                </c:pt>
                <c:pt idx="13">
                  <c:v>1990.0</c:v>
                </c:pt>
                <c:pt idx="14">
                  <c:v>1991.0</c:v>
                </c:pt>
                <c:pt idx="15">
                  <c:v>1992.0</c:v>
                </c:pt>
                <c:pt idx="16">
                  <c:v>1993.0</c:v>
                </c:pt>
                <c:pt idx="17">
                  <c:v>1994.0</c:v>
                </c:pt>
                <c:pt idx="18">
                  <c:v>1995.0</c:v>
                </c:pt>
                <c:pt idx="19">
                  <c:v>1996.0</c:v>
                </c:pt>
                <c:pt idx="20">
                  <c:v>1997.0</c:v>
                </c:pt>
                <c:pt idx="21">
                  <c:v>1998.0</c:v>
                </c:pt>
                <c:pt idx="22">
                  <c:v>1999.0</c:v>
                </c:pt>
                <c:pt idx="23">
                  <c:v>2000.0</c:v>
                </c:pt>
                <c:pt idx="24">
                  <c:v>2001.0</c:v>
                </c:pt>
                <c:pt idx="25">
                  <c:v>2002.0</c:v>
                </c:pt>
                <c:pt idx="26">
                  <c:v>2003.0</c:v>
                </c:pt>
                <c:pt idx="27">
                  <c:v>2004.0</c:v>
                </c:pt>
                <c:pt idx="28">
                  <c:v>2005.0</c:v>
                </c:pt>
                <c:pt idx="29">
                  <c:v>2006.0</c:v>
                </c:pt>
                <c:pt idx="30">
                  <c:v>2007.0</c:v>
                </c:pt>
                <c:pt idx="31">
                  <c:v>2008.0</c:v>
                </c:pt>
                <c:pt idx="32">
                  <c:v>2009.0</c:v>
                </c:pt>
                <c:pt idx="33">
                  <c:v>2010.0</c:v>
                </c:pt>
                <c:pt idx="34">
                  <c:v>2011.0</c:v>
                </c:pt>
                <c:pt idx="35">
                  <c:v>2012.0</c:v>
                </c:pt>
                <c:pt idx="36">
                  <c:v>2013.0</c:v>
                </c:pt>
                <c:pt idx="37">
                  <c:v>2014.0</c:v>
                </c:pt>
              </c:numCache>
            </c:numRef>
          </c:cat>
          <c:val>
            <c:numRef>
              <c:f>'Figure 3'!$B$5:$B$42</c:f>
              <c:numCache>
                <c:formatCode>#,##0</c:formatCode>
                <c:ptCount val="38"/>
                <c:pt idx="0">
                  <c:v>12376.0</c:v>
                </c:pt>
                <c:pt idx="1">
                  <c:v>13515.0</c:v>
                </c:pt>
                <c:pt idx="2">
                  <c:v>13619.0</c:v>
                </c:pt>
                <c:pt idx="3">
                  <c:v>14012.0</c:v>
                </c:pt>
                <c:pt idx="4">
                  <c:v>13844.0</c:v>
                </c:pt>
                <c:pt idx="5">
                  <c:v>13584.0</c:v>
                </c:pt>
                <c:pt idx="6">
                  <c:v>13853.0</c:v>
                </c:pt>
                <c:pt idx="7">
                  <c:v>13913.0</c:v>
                </c:pt>
                <c:pt idx="8">
                  <c:v>14681.0</c:v>
                </c:pt>
                <c:pt idx="9">
                  <c:v>15171.0</c:v>
                </c:pt>
                <c:pt idx="10">
                  <c:v>15948.0</c:v>
                </c:pt>
                <c:pt idx="11">
                  <c:v>16884.0</c:v>
                </c:pt>
                <c:pt idx="12">
                  <c:v>17379.0</c:v>
                </c:pt>
                <c:pt idx="13">
                  <c:v>17963.0</c:v>
                </c:pt>
                <c:pt idx="14">
                  <c:v>18392.0</c:v>
                </c:pt>
                <c:pt idx="15">
                  <c:v>18054.0</c:v>
                </c:pt>
                <c:pt idx="16">
                  <c:v>17666.0</c:v>
                </c:pt>
                <c:pt idx="17">
                  <c:v>17984.0</c:v>
                </c:pt>
                <c:pt idx="18">
                  <c:v>18280.0</c:v>
                </c:pt>
                <c:pt idx="19">
                  <c:v>19163.0</c:v>
                </c:pt>
                <c:pt idx="20">
                  <c:v>19440.0</c:v>
                </c:pt>
                <c:pt idx="21">
                  <c:v>20228.0</c:v>
                </c:pt>
                <c:pt idx="22">
                  <c:v>21244.0</c:v>
                </c:pt>
                <c:pt idx="23">
                  <c:v>22046.0</c:v>
                </c:pt>
                <c:pt idx="24">
                  <c:v>23206.0</c:v>
                </c:pt>
                <c:pt idx="25">
                  <c:v>24074.0</c:v>
                </c:pt>
                <c:pt idx="26">
                  <c:v>24512.0</c:v>
                </c:pt>
                <c:pt idx="27">
                  <c:v>25095.0</c:v>
                </c:pt>
                <c:pt idx="28">
                  <c:v>24971.0</c:v>
                </c:pt>
                <c:pt idx="29">
                  <c:v>25421.0</c:v>
                </c:pt>
                <c:pt idx="30">
                  <c:v>25691.0</c:v>
                </c:pt>
                <c:pt idx="31">
                  <c:v>25194.0</c:v>
                </c:pt>
                <c:pt idx="32">
                  <c:v>25418.0</c:v>
                </c:pt>
                <c:pt idx="33">
                  <c:v>24769.0</c:v>
                </c:pt>
                <c:pt idx="34">
                  <c:v>24467.0</c:v>
                </c:pt>
                <c:pt idx="35">
                  <c:v>24124.0</c:v>
                </c:pt>
                <c:pt idx="36">
                  <c:v>24843.0</c:v>
                </c:pt>
                <c:pt idx="37">
                  <c:v>25660.0</c:v>
                </c:pt>
              </c:numCache>
            </c:numRef>
          </c:val>
          <c:smooth val="0"/>
        </c:ser>
        <c:dLbls>
          <c:showLegendKey val="0"/>
          <c:showVal val="0"/>
          <c:showCatName val="0"/>
          <c:showSerName val="0"/>
          <c:showPercent val="0"/>
          <c:showBubbleSize val="0"/>
        </c:dLbls>
        <c:marker val="1"/>
        <c:smooth val="0"/>
        <c:axId val="-2096777008"/>
        <c:axId val="-2096773728"/>
      </c:lineChart>
      <c:catAx>
        <c:axId val="-209677700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96773728"/>
        <c:crosses val="autoZero"/>
        <c:auto val="1"/>
        <c:lblAlgn val="ctr"/>
        <c:lblOffset val="100"/>
        <c:noMultiLvlLbl val="0"/>
      </c:catAx>
      <c:valAx>
        <c:axId val="-2096773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6777008"/>
        <c:crosses val="autoZero"/>
        <c:crossBetween val="between"/>
      </c:valAx>
      <c:spPr>
        <a:noFill/>
        <a:ln>
          <a:noFill/>
        </a:ln>
        <a:effectLst/>
      </c:spPr>
    </c:plotArea>
    <c:plotVisOnly val="1"/>
    <c:dispBlanksAs val="gap"/>
    <c:showDLblsOverMax val="0"/>
  </c:chart>
  <c:spPr>
    <a:noFill/>
    <a:ln>
      <a:noFill/>
    </a:ln>
    <a:effectLst/>
  </c:spPr>
  <c:txPr>
    <a:bodyPr/>
    <a:lstStyle/>
    <a:p>
      <a:pPr>
        <a:defRPr sz="1600" b="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jpg"/><Relationship Id="rId1" Type="http://schemas.openxmlformats.org/officeDocument/2006/relationships/image" Target="../media/image2.jpg"/><Relationship Id="rId2" Type="http://schemas.openxmlformats.org/officeDocument/2006/relationships/image" Target="../media/image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jpg"/><Relationship Id="rId1" Type="http://schemas.openxmlformats.org/officeDocument/2006/relationships/image" Target="../media/image2.jpg"/><Relationship Id="rId2"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colorful1#2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D137C0-1BD7-4FFC-A3E6-C059DC7C1465}" type="doc">
      <dgm:prSet loTypeId="urn:microsoft.com/office/officeart/2008/layout/BendingPictureCaptionList" loCatId="picture" qsTypeId="urn:microsoft.com/office/officeart/2005/8/quickstyle/simple1" qsCatId="simple" csTypeId="urn:microsoft.com/office/officeart/2005/8/colors/colorful1#20" csCatId="colorful" phldr="1"/>
      <dgm:spPr/>
      <dgm:t>
        <a:bodyPr/>
        <a:lstStyle/>
        <a:p>
          <a:endParaRPr lang="en-GB"/>
        </a:p>
      </dgm:t>
    </dgm:pt>
    <dgm:pt modelId="{747907E4-A21E-41CF-A807-D99DA7024A6C}">
      <dgm:prSet phldrT="[Text]" custT="1"/>
      <dgm:spPr/>
      <dgm:t>
        <a:bodyPr/>
        <a:lstStyle/>
        <a:p>
          <a:r>
            <a:rPr lang="en-GB" sz="1800" b="1" dirty="0" smtClean="0"/>
            <a:t>Balancing the budget and reducing the national debt</a:t>
          </a:r>
          <a:endParaRPr lang="en-GB" sz="1800" b="1" dirty="0"/>
        </a:p>
      </dgm:t>
    </dgm:pt>
    <dgm:pt modelId="{0EAC649A-A049-4B47-ABDB-8DF7809E398F}" type="parTrans" cxnId="{A21A0D17-55A4-4222-8807-772D3D27F1A4}">
      <dgm:prSet/>
      <dgm:spPr/>
      <dgm:t>
        <a:bodyPr/>
        <a:lstStyle/>
        <a:p>
          <a:endParaRPr lang="en-GB">
            <a:solidFill>
              <a:schemeClr val="tx1"/>
            </a:solidFill>
          </a:endParaRPr>
        </a:p>
      </dgm:t>
    </dgm:pt>
    <dgm:pt modelId="{A6740696-0119-47B3-904B-5EFBC8C54FCD}" type="sibTrans" cxnId="{A21A0D17-55A4-4222-8807-772D3D27F1A4}">
      <dgm:prSet/>
      <dgm:spPr/>
      <dgm:t>
        <a:bodyPr/>
        <a:lstStyle/>
        <a:p>
          <a:endParaRPr lang="en-GB">
            <a:solidFill>
              <a:schemeClr val="tx1"/>
            </a:solidFill>
          </a:endParaRPr>
        </a:p>
      </dgm:t>
    </dgm:pt>
    <dgm:pt modelId="{7BC346B6-9DCA-CF45-8500-9D261CAE14FE}">
      <dgm:prSet phldrT="[Text]" custT="1"/>
      <dgm:spPr/>
      <dgm:t>
        <a:bodyPr/>
        <a:lstStyle/>
        <a:p>
          <a:r>
            <a:rPr lang="en-GB" sz="1800" b="1" dirty="0" smtClean="0"/>
            <a:t>Improving level of economic well-being</a:t>
          </a:r>
          <a:endParaRPr lang="en-GB" sz="1800" b="1" dirty="0"/>
        </a:p>
      </dgm:t>
    </dgm:pt>
    <dgm:pt modelId="{33DE66F8-5B74-8745-9B9C-98B66D7BC773}" type="parTrans" cxnId="{31758CDD-6198-354E-9210-9E066B23853F}">
      <dgm:prSet/>
      <dgm:spPr/>
      <dgm:t>
        <a:bodyPr/>
        <a:lstStyle/>
        <a:p>
          <a:endParaRPr lang="en-US"/>
        </a:p>
      </dgm:t>
    </dgm:pt>
    <dgm:pt modelId="{B790B5A5-D232-2A41-AA1A-5CDB672478B9}" type="sibTrans" cxnId="{31758CDD-6198-354E-9210-9E066B23853F}">
      <dgm:prSet/>
      <dgm:spPr/>
      <dgm:t>
        <a:bodyPr/>
        <a:lstStyle/>
        <a:p>
          <a:endParaRPr lang="en-US"/>
        </a:p>
      </dgm:t>
    </dgm:pt>
    <dgm:pt modelId="{DEED7E14-5E7F-4C4B-81A4-26B84D79F612}">
      <dgm:prSet phldrT="[Text]" custT="1"/>
      <dgm:spPr/>
      <dgm:t>
        <a:bodyPr/>
        <a:lstStyle/>
        <a:p>
          <a:r>
            <a:rPr lang="en-GB" sz="1800" b="1" dirty="0" smtClean="0"/>
            <a:t>Better regional balance in the UK economy</a:t>
          </a:r>
          <a:endParaRPr lang="en-GB" sz="1800" b="1" dirty="0"/>
        </a:p>
      </dgm:t>
    </dgm:pt>
    <dgm:pt modelId="{52C9C4A9-9E0C-0943-A335-DA4532C2C307}" type="parTrans" cxnId="{BF9FBAFA-9A95-1542-8096-5AE74708DCB7}">
      <dgm:prSet/>
      <dgm:spPr/>
      <dgm:t>
        <a:bodyPr/>
        <a:lstStyle/>
        <a:p>
          <a:endParaRPr lang="en-US"/>
        </a:p>
      </dgm:t>
    </dgm:pt>
    <dgm:pt modelId="{2B8BE5C2-E1EA-2C44-8F9E-75A32F4E6078}" type="sibTrans" cxnId="{BF9FBAFA-9A95-1542-8096-5AE74708DCB7}">
      <dgm:prSet/>
      <dgm:spPr/>
      <dgm:t>
        <a:bodyPr/>
        <a:lstStyle/>
        <a:p>
          <a:endParaRPr lang="en-US"/>
        </a:p>
      </dgm:t>
    </dgm:pt>
    <dgm:pt modelId="{3DCE3000-BFA5-AE43-B98A-69E2481EDBE1}">
      <dgm:prSet phldrT="[Text]" custT="1"/>
      <dgm:spPr/>
      <dgm:t>
        <a:bodyPr/>
        <a:lstStyle/>
        <a:p>
          <a:r>
            <a:rPr lang="en-GB" sz="1800" b="1" dirty="0" smtClean="0"/>
            <a:t>Improved access to key public services</a:t>
          </a:r>
          <a:endParaRPr lang="en-GB" sz="1800" b="1" dirty="0"/>
        </a:p>
      </dgm:t>
    </dgm:pt>
    <dgm:pt modelId="{AD55B8BC-47B7-BA40-A349-8B3CA2604400}" type="parTrans" cxnId="{8D7DCEB4-0505-DE4E-9AF8-A77A32F9AEE0}">
      <dgm:prSet/>
      <dgm:spPr/>
      <dgm:t>
        <a:bodyPr/>
        <a:lstStyle/>
        <a:p>
          <a:endParaRPr lang="en-US"/>
        </a:p>
      </dgm:t>
    </dgm:pt>
    <dgm:pt modelId="{3956982E-71BF-4044-8AC5-195A19EED432}" type="sibTrans" cxnId="{8D7DCEB4-0505-DE4E-9AF8-A77A32F9AEE0}">
      <dgm:prSet/>
      <dgm:spPr/>
      <dgm:t>
        <a:bodyPr/>
        <a:lstStyle/>
        <a:p>
          <a:endParaRPr lang="en-US"/>
        </a:p>
      </dgm:t>
    </dgm:pt>
    <dgm:pt modelId="{A3006204-7026-984A-9BBD-A3FA6A4F4A0D}">
      <dgm:prSet phldrT="[Text]" custT="1"/>
      <dgm:spPr/>
      <dgm:t>
        <a:bodyPr/>
        <a:lstStyle/>
        <a:p>
          <a:r>
            <a:rPr lang="en-GB" sz="1800" b="1" dirty="0" smtClean="0"/>
            <a:t>Improved global</a:t>
          </a:r>
          <a:r>
            <a:rPr lang="en-GB" sz="1800" b="1" baseline="0" dirty="0" smtClean="0"/>
            <a:t> </a:t>
          </a:r>
          <a:r>
            <a:rPr lang="en-GB" sz="1800" b="1" dirty="0" smtClean="0"/>
            <a:t>competitiveness</a:t>
          </a:r>
          <a:endParaRPr lang="en-GB" sz="1800" b="1" dirty="0"/>
        </a:p>
      </dgm:t>
    </dgm:pt>
    <dgm:pt modelId="{09881DBF-328A-3A43-B1FC-0ADCED073CBC}" type="parTrans" cxnId="{177D92DC-E58D-D44F-B25F-2627B7356695}">
      <dgm:prSet/>
      <dgm:spPr/>
      <dgm:t>
        <a:bodyPr/>
        <a:lstStyle/>
        <a:p>
          <a:endParaRPr lang="en-US"/>
        </a:p>
      </dgm:t>
    </dgm:pt>
    <dgm:pt modelId="{3B4483A8-5955-4A41-9714-E6C5F55A3230}" type="sibTrans" cxnId="{177D92DC-E58D-D44F-B25F-2627B7356695}">
      <dgm:prSet/>
      <dgm:spPr/>
      <dgm:t>
        <a:bodyPr/>
        <a:lstStyle/>
        <a:p>
          <a:endParaRPr lang="en-US"/>
        </a:p>
      </dgm:t>
    </dgm:pt>
    <dgm:pt modelId="{4DF06DF1-1713-FF48-A6C4-9FCAC6259DE5}">
      <dgm:prSet phldrT="[Text]" custT="1"/>
      <dgm:spPr/>
      <dgm:t>
        <a:bodyPr/>
        <a:lstStyle/>
        <a:p>
          <a:r>
            <a:rPr lang="en-GB" sz="1800" b="1" dirty="0" smtClean="0"/>
            <a:t>Environmental sustainability</a:t>
          </a:r>
          <a:endParaRPr lang="en-GB" sz="1800" b="1" dirty="0"/>
        </a:p>
      </dgm:t>
    </dgm:pt>
    <dgm:pt modelId="{1A9F6401-EA42-DF4B-8D8B-FC591210545D}" type="parTrans" cxnId="{3C840D30-DB70-DF4D-8D65-10BE788E90CF}">
      <dgm:prSet/>
      <dgm:spPr/>
      <dgm:t>
        <a:bodyPr/>
        <a:lstStyle/>
        <a:p>
          <a:endParaRPr lang="en-US"/>
        </a:p>
      </dgm:t>
    </dgm:pt>
    <dgm:pt modelId="{D0AB9BCA-1B49-A648-957A-9C84B1FA7D24}" type="sibTrans" cxnId="{3C840D30-DB70-DF4D-8D65-10BE788E90CF}">
      <dgm:prSet/>
      <dgm:spPr/>
      <dgm:t>
        <a:bodyPr/>
        <a:lstStyle/>
        <a:p>
          <a:endParaRPr lang="en-US"/>
        </a:p>
      </dgm:t>
    </dgm:pt>
    <dgm:pt modelId="{5AF8D2A6-09A2-45EA-890D-C016A2C7C259}" type="pres">
      <dgm:prSet presAssocID="{73D137C0-1BD7-4FFC-A3E6-C059DC7C1465}" presName="Name0" presStyleCnt="0">
        <dgm:presLayoutVars>
          <dgm:dir/>
          <dgm:resizeHandles val="exact"/>
        </dgm:presLayoutVars>
      </dgm:prSet>
      <dgm:spPr/>
      <dgm:t>
        <a:bodyPr/>
        <a:lstStyle/>
        <a:p>
          <a:endParaRPr lang="en-GB"/>
        </a:p>
      </dgm:t>
    </dgm:pt>
    <dgm:pt modelId="{0AB8B6A7-2255-4FA7-A1E9-440B91DC1F07}" type="pres">
      <dgm:prSet presAssocID="{747907E4-A21E-41CF-A807-D99DA7024A6C}" presName="composite" presStyleCnt="0"/>
      <dgm:spPr/>
      <dgm:t>
        <a:bodyPr/>
        <a:lstStyle/>
        <a:p>
          <a:endParaRPr lang="en-GB"/>
        </a:p>
      </dgm:t>
    </dgm:pt>
    <dgm:pt modelId="{E4C2260E-1758-493A-A4E7-20C9D442CF84}" type="pres">
      <dgm:prSet presAssocID="{747907E4-A21E-41CF-A807-D99DA7024A6C}" presName="rect1" presStyleLbl="b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t>
        <a:bodyPr/>
        <a:lstStyle/>
        <a:p>
          <a:endParaRPr lang="en-GB"/>
        </a:p>
      </dgm:t>
    </dgm:pt>
    <dgm:pt modelId="{216F98FE-33AE-4EDB-803D-B91DE0CF9529}" type="pres">
      <dgm:prSet presAssocID="{747907E4-A21E-41CF-A807-D99DA7024A6C}" presName="wedgeRectCallout1" presStyleLbl="node1" presStyleIdx="0" presStyleCnt="6" custScaleX="114610" custScaleY="132566" custLinFactNeighborX="-3436" custLinFactNeighborY="10344">
        <dgm:presLayoutVars>
          <dgm:bulletEnabled val="1"/>
        </dgm:presLayoutVars>
      </dgm:prSet>
      <dgm:spPr/>
      <dgm:t>
        <a:bodyPr/>
        <a:lstStyle/>
        <a:p>
          <a:endParaRPr lang="en-GB"/>
        </a:p>
      </dgm:t>
    </dgm:pt>
    <dgm:pt modelId="{58A516AC-BA4B-4D90-8C3F-91E8283B8988}" type="pres">
      <dgm:prSet presAssocID="{A6740696-0119-47B3-904B-5EFBC8C54FCD}" presName="sibTrans" presStyleCnt="0"/>
      <dgm:spPr/>
      <dgm:t>
        <a:bodyPr/>
        <a:lstStyle/>
        <a:p>
          <a:endParaRPr lang="en-GB"/>
        </a:p>
      </dgm:t>
    </dgm:pt>
    <dgm:pt modelId="{20746F0C-C1FC-514C-9571-BDCC9B7126CB}" type="pres">
      <dgm:prSet presAssocID="{7BC346B6-9DCA-CF45-8500-9D261CAE14FE}" presName="composite" presStyleCnt="0"/>
      <dgm:spPr/>
    </dgm:pt>
    <dgm:pt modelId="{7069A515-DE44-754C-AE0F-531FD88E7125}" type="pres">
      <dgm:prSet presAssocID="{7BC346B6-9DCA-CF45-8500-9D261CAE14FE}" presName="rect1" presStyleLbl="b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dgm:spPr>
      <dgm:t>
        <a:bodyPr/>
        <a:lstStyle/>
        <a:p>
          <a:endParaRPr lang="en-US"/>
        </a:p>
      </dgm:t>
    </dgm:pt>
    <dgm:pt modelId="{AE900542-2743-9345-9415-2A244964E968}" type="pres">
      <dgm:prSet presAssocID="{7BC346B6-9DCA-CF45-8500-9D261CAE14FE}" presName="wedgeRectCallout1" presStyleLbl="node1" presStyleIdx="1" presStyleCnt="6">
        <dgm:presLayoutVars>
          <dgm:bulletEnabled val="1"/>
        </dgm:presLayoutVars>
      </dgm:prSet>
      <dgm:spPr/>
      <dgm:t>
        <a:bodyPr/>
        <a:lstStyle/>
        <a:p>
          <a:endParaRPr lang="en-US"/>
        </a:p>
      </dgm:t>
    </dgm:pt>
    <dgm:pt modelId="{14AAF3CC-32A5-764C-A6AD-7EBDD0ACE281}" type="pres">
      <dgm:prSet presAssocID="{B790B5A5-D232-2A41-AA1A-5CDB672478B9}" presName="sibTrans" presStyleCnt="0"/>
      <dgm:spPr/>
    </dgm:pt>
    <dgm:pt modelId="{6C1E7E27-A857-654E-88CD-769AC53A2357}" type="pres">
      <dgm:prSet presAssocID="{DEED7E14-5E7F-4C4B-81A4-26B84D79F612}" presName="composite" presStyleCnt="0"/>
      <dgm:spPr/>
    </dgm:pt>
    <dgm:pt modelId="{4A9A3DF0-6EEF-B941-873B-50D372BEC85C}" type="pres">
      <dgm:prSet presAssocID="{DEED7E14-5E7F-4C4B-81A4-26B84D79F612}" presName="rect1" presStyleLbl="b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t>
        <a:bodyPr/>
        <a:lstStyle/>
        <a:p>
          <a:endParaRPr lang="en-US"/>
        </a:p>
      </dgm:t>
    </dgm:pt>
    <dgm:pt modelId="{6FF55C4F-2A7C-194F-802E-5E64381A24F8}" type="pres">
      <dgm:prSet presAssocID="{DEED7E14-5E7F-4C4B-81A4-26B84D79F612}" presName="wedgeRectCallout1" presStyleLbl="node1" presStyleIdx="2" presStyleCnt="6">
        <dgm:presLayoutVars>
          <dgm:bulletEnabled val="1"/>
        </dgm:presLayoutVars>
      </dgm:prSet>
      <dgm:spPr/>
      <dgm:t>
        <a:bodyPr/>
        <a:lstStyle/>
        <a:p>
          <a:endParaRPr lang="en-US"/>
        </a:p>
      </dgm:t>
    </dgm:pt>
    <dgm:pt modelId="{FD95F8E2-3770-DC48-B77D-0DF1308F9C88}" type="pres">
      <dgm:prSet presAssocID="{2B8BE5C2-E1EA-2C44-8F9E-75A32F4E6078}" presName="sibTrans" presStyleCnt="0"/>
      <dgm:spPr/>
    </dgm:pt>
    <dgm:pt modelId="{802D4C3D-F00E-C749-952B-076A29C78845}" type="pres">
      <dgm:prSet presAssocID="{3DCE3000-BFA5-AE43-B98A-69E2481EDBE1}" presName="composite" presStyleCnt="0"/>
      <dgm:spPr/>
    </dgm:pt>
    <dgm:pt modelId="{21A23AB3-2B83-4845-9602-B12048A543B8}" type="pres">
      <dgm:prSet presAssocID="{3DCE3000-BFA5-AE43-B98A-69E2481EDBE1}" presName="rect1" presStyleLbl="b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9955374E-3723-914D-A6D6-6A640B4E7C2C}" type="pres">
      <dgm:prSet presAssocID="{3DCE3000-BFA5-AE43-B98A-69E2481EDBE1}" presName="wedgeRectCallout1" presStyleLbl="node1" presStyleIdx="3" presStyleCnt="6">
        <dgm:presLayoutVars>
          <dgm:bulletEnabled val="1"/>
        </dgm:presLayoutVars>
      </dgm:prSet>
      <dgm:spPr/>
      <dgm:t>
        <a:bodyPr/>
        <a:lstStyle/>
        <a:p>
          <a:endParaRPr lang="en-US"/>
        </a:p>
      </dgm:t>
    </dgm:pt>
    <dgm:pt modelId="{73B17428-5A29-104C-867F-98AD241DCE02}" type="pres">
      <dgm:prSet presAssocID="{3956982E-71BF-4044-8AC5-195A19EED432}" presName="sibTrans" presStyleCnt="0"/>
      <dgm:spPr/>
    </dgm:pt>
    <dgm:pt modelId="{CFEB681A-CB79-9047-AA1F-D72097853DB6}" type="pres">
      <dgm:prSet presAssocID="{A3006204-7026-984A-9BBD-A3FA6A4F4A0D}" presName="composite" presStyleCnt="0"/>
      <dgm:spPr/>
    </dgm:pt>
    <dgm:pt modelId="{C09BBC2D-7B3F-FE42-9425-EC5F387B39E9}" type="pres">
      <dgm:prSet presAssocID="{A3006204-7026-984A-9BBD-A3FA6A4F4A0D}" presName="rect1" presStyleLbl="b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1B2D6BBF-BD7E-DC4C-BD0B-A2F5058D6A97}" type="pres">
      <dgm:prSet presAssocID="{A3006204-7026-984A-9BBD-A3FA6A4F4A0D}" presName="wedgeRectCallout1" presStyleLbl="node1" presStyleIdx="4" presStyleCnt="6">
        <dgm:presLayoutVars>
          <dgm:bulletEnabled val="1"/>
        </dgm:presLayoutVars>
      </dgm:prSet>
      <dgm:spPr/>
      <dgm:t>
        <a:bodyPr/>
        <a:lstStyle/>
        <a:p>
          <a:endParaRPr lang="en-US"/>
        </a:p>
      </dgm:t>
    </dgm:pt>
    <dgm:pt modelId="{8BC942A8-5AA2-294B-9215-D6D66571225E}" type="pres">
      <dgm:prSet presAssocID="{3B4483A8-5955-4A41-9714-E6C5F55A3230}" presName="sibTrans" presStyleCnt="0"/>
      <dgm:spPr/>
    </dgm:pt>
    <dgm:pt modelId="{DFEC65F0-06C9-9744-9372-01B147424514}" type="pres">
      <dgm:prSet presAssocID="{4DF06DF1-1713-FF48-A6C4-9FCAC6259DE5}" presName="composite" presStyleCnt="0"/>
      <dgm:spPr/>
    </dgm:pt>
    <dgm:pt modelId="{6E541505-A4E9-E34B-B08F-BECE978D7ABE}" type="pres">
      <dgm:prSet presAssocID="{4DF06DF1-1713-FF48-A6C4-9FCAC6259DE5}" presName="rect1" presStyleLbl="b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9000" r="-9000"/>
          </a:stretch>
        </a:blipFill>
      </dgm:spPr>
      <dgm:t>
        <a:bodyPr/>
        <a:lstStyle/>
        <a:p>
          <a:endParaRPr lang="en-US"/>
        </a:p>
      </dgm:t>
    </dgm:pt>
    <dgm:pt modelId="{692BF6F4-8A25-8F4C-9B75-6792B240C3EC}" type="pres">
      <dgm:prSet presAssocID="{4DF06DF1-1713-FF48-A6C4-9FCAC6259DE5}" presName="wedgeRectCallout1" presStyleLbl="node1" presStyleIdx="5" presStyleCnt="6">
        <dgm:presLayoutVars>
          <dgm:bulletEnabled val="1"/>
        </dgm:presLayoutVars>
      </dgm:prSet>
      <dgm:spPr/>
      <dgm:t>
        <a:bodyPr/>
        <a:lstStyle/>
        <a:p>
          <a:endParaRPr lang="en-US"/>
        </a:p>
      </dgm:t>
    </dgm:pt>
  </dgm:ptLst>
  <dgm:cxnLst>
    <dgm:cxn modelId="{F457F87B-477D-B34B-BA6B-615DFC07D1D0}" type="presOf" srcId="{A3006204-7026-984A-9BBD-A3FA6A4F4A0D}" destId="{1B2D6BBF-BD7E-DC4C-BD0B-A2F5058D6A97}" srcOrd="0" destOrd="0" presId="urn:microsoft.com/office/officeart/2008/layout/BendingPictureCaptionList"/>
    <dgm:cxn modelId="{177D92DC-E58D-D44F-B25F-2627B7356695}" srcId="{73D137C0-1BD7-4FFC-A3E6-C059DC7C1465}" destId="{A3006204-7026-984A-9BBD-A3FA6A4F4A0D}" srcOrd="4" destOrd="0" parTransId="{09881DBF-328A-3A43-B1FC-0ADCED073CBC}" sibTransId="{3B4483A8-5955-4A41-9714-E6C5F55A3230}"/>
    <dgm:cxn modelId="{8D7DCEB4-0505-DE4E-9AF8-A77A32F9AEE0}" srcId="{73D137C0-1BD7-4FFC-A3E6-C059DC7C1465}" destId="{3DCE3000-BFA5-AE43-B98A-69E2481EDBE1}" srcOrd="3" destOrd="0" parTransId="{AD55B8BC-47B7-BA40-A349-8B3CA2604400}" sibTransId="{3956982E-71BF-4044-8AC5-195A19EED432}"/>
    <dgm:cxn modelId="{6091C1C4-3239-B64F-AC07-F559D4DA4839}" type="presOf" srcId="{747907E4-A21E-41CF-A807-D99DA7024A6C}" destId="{216F98FE-33AE-4EDB-803D-B91DE0CF9529}" srcOrd="0" destOrd="0" presId="urn:microsoft.com/office/officeart/2008/layout/BendingPictureCaptionList"/>
    <dgm:cxn modelId="{9A88D8A6-D840-5347-9FA0-B055B9DEE122}" type="presOf" srcId="{7BC346B6-9DCA-CF45-8500-9D261CAE14FE}" destId="{AE900542-2743-9345-9415-2A244964E968}" srcOrd="0" destOrd="0" presId="urn:microsoft.com/office/officeart/2008/layout/BendingPictureCaptionList"/>
    <dgm:cxn modelId="{3C840D30-DB70-DF4D-8D65-10BE788E90CF}" srcId="{73D137C0-1BD7-4FFC-A3E6-C059DC7C1465}" destId="{4DF06DF1-1713-FF48-A6C4-9FCAC6259DE5}" srcOrd="5" destOrd="0" parTransId="{1A9F6401-EA42-DF4B-8D8B-FC591210545D}" sibTransId="{D0AB9BCA-1B49-A648-957A-9C84B1FA7D24}"/>
    <dgm:cxn modelId="{31758CDD-6198-354E-9210-9E066B23853F}" srcId="{73D137C0-1BD7-4FFC-A3E6-C059DC7C1465}" destId="{7BC346B6-9DCA-CF45-8500-9D261CAE14FE}" srcOrd="1" destOrd="0" parTransId="{33DE66F8-5B74-8745-9B9C-98B66D7BC773}" sibTransId="{B790B5A5-D232-2A41-AA1A-5CDB672478B9}"/>
    <dgm:cxn modelId="{B18BB99D-CDF9-FA4E-B488-CB45D81776DA}" type="presOf" srcId="{4DF06DF1-1713-FF48-A6C4-9FCAC6259DE5}" destId="{692BF6F4-8A25-8F4C-9B75-6792B240C3EC}" srcOrd="0" destOrd="0" presId="urn:microsoft.com/office/officeart/2008/layout/BendingPictureCaptionList"/>
    <dgm:cxn modelId="{C4063083-9294-0C49-95EF-88A8D6BB0D61}" type="presOf" srcId="{DEED7E14-5E7F-4C4B-81A4-26B84D79F612}" destId="{6FF55C4F-2A7C-194F-802E-5E64381A24F8}" srcOrd="0" destOrd="0" presId="urn:microsoft.com/office/officeart/2008/layout/BendingPictureCaptionList"/>
    <dgm:cxn modelId="{A21A0D17-55A4-4222-8807-772D3D27F1A4}" srcId="{73D137C0-1BD7-4FFC-A3E6-C059DC7C1465}" destId="{747907E4-A21E-41CF-A807-D99DA7024A6C}" srcOrd="0" destOrd="0" parTransId="{0EAC649A-A049-4B47-ABDB-8DF7809E398F}" sibTransId="{A6740696-0119-47B3-904B-5EFBC8C54FCD}"/>
    <dgm:cxn modelId="{1F715EBD-9A11-BC4E-AE1A-6513DF9C4C19}" type="presOf" srcId="{3DCE3000-BFA5-AE43-B98A-69E2481EDBE1}" destId="{9955374E-3723-914D-A6D6-6A640B4E7C2C}" srcOrd="0" destOrd="0" presId="urn:microsoft.com/office/officeart/2008/layout/BendingPictureCaptionList"/>
    <dgm:cxn modelId="{D31C64B2-DA8E-444F-BEFE-E95135D0BA0D}" type="presOf" srcId="{73D137C0-1BD7-4FFC-A3E6-C059DC7C1465}" destId="{5AF8D2A6-09A2-45EA-890D-C016A2C7C259}" srcOrd="0" destOrd="0" presId="urn:microsoft.com/office/officeart/2008/layout/BendingPictureCaptionList"/>
    <dgm:cxn modelId="{BF9FBAFA-9A95-1542-8096-5AE74708DCB7}" srcId="{73D137C0-1BD7-4FFC-A3E6-C059DC7C1465}" destId="{DEED7E14-5E7F-4C4B-81A4-26B84D79F612}" srcOrd="2" destOrd="0" parTransId="{52C9C4A9-9E0C-0943-A335-DA4532C2C307}" sibTransId="{2B8BE5C2-E1EA-2C44-8F9E-75A32F4E6078}"/>
    <dgm:cxn modelId="{D27671C3-E0E7-A249-A73A-0EC45C18E58D}" type="presParOf" srcId="{5AF8D2A6-09A2-45EA-890D-C016A2C7C259}" destId="{0AB8B6A7-2255-4FA7-A1E9-440B91DC1F07}" srcOrd="0" destOrd="0" presId="urn:microsoft.com/office/officeart/2008/layout/BendingPictureCaptionList"/>
    <dgm:cxn modelId="{EDC685F2-28AE-3142-892C-2C6B1C4353EE}" type="presParOf" srcId="{0AB8B6A7-2255-4FA7-A1E9-440B91DC1F07}" destId="{E4C2260E-1758-493A-A4E7-20C9D442CF84}" srcOrd="0" destOrd="0" presId="urn:microsoft.com/office/officeart/2008/layout/BendingPictureCaptionList"/>
    <dgm:cxn modelId="{F083803B-D8E1-434A-A1DE-AE2226F8A53D}" type="presParOf" srcId="{0AB8B6A7-2255-4FA7-A1E9-440B91DC1F07}" destId="{216F98FE-33AE-4EDB-803D-B91DE0CF9529}" srcOrd="1" destOrd="0" presId="urn:microsoft.com/office/officeart/2008/layout/BendingPictureCaptionList"/>
    <dgm:cxn modelId="{806C9C05-2DF1-034F-852C-44F89C0F90E4}" type="presParOf" srcId="{5AF8D2A6-09A2-45EA-890D-C016A2C7C259}" destId="{58A516AC-BA4B-4D90-8C3F-91E8283B8988}" srcOrd="1" destOrd="0" presId="urn:microsoft.com/office/officeart/2008/layout/BendingPictureCaptionList"/>
    <dgm:cxn modelId="{82518CB7-1127-CC46-81D9-737FC5BB0520}" type="presParOf" srcId="{5AF8D2A6-09A2-45EA-890D-C016A2C7C259}" destId="{20746F0C-C1FC-514C-9571-BDCC9B7126CB}" srcOrd="2" destOrd="0" presId="urn:microsoft.com/office/officeart/2008/layout/BendingPictureCaptionList"/>
    <dgm:cxn modelId="{9EED9286-7851-3445-903D-3EE981F14629}" type="presParOf" srcId="{20746F0C-C1FC-514C-9571-BDCC9B7126CB}" destId="{7069A515-DE44-754C-AE0F-531FD88E7125}" srcOrd="0" destOrd="0" presId="urn:microsoft.com/office/officeart/2008/layout/BendingPictureCaptionList"/>
    <dgm:cxn modelId="{D8B51119-CE81-B64E-B6E0-02EF2ADEB386}" type="presParOf" srcId="{20746F0C-C1FC-514C-9571-BDCC9B7126CB}" destId="{AE900542-2743-9345-9415-2A244964E968}" srcOrd="1" destOrd="0" presId="urn:microsoft.com/office/officeart/2008/layout/BendingPictureCaptionList"/>
    <dgm:cxn modelId="{ECBE79D2-A9D4-FF42-BE3A-387E32104025}" type="presParOf" srcId="{5AF8D2A6-09A2-45EA-890D-C016A2C7C259}" destId="{14AAF3CC-32A5-764C-A6AD-7EBDD0ACE281}" srcOrd="3" destOrd="0" presId="urn:microsoft.com/office/officeart/2008/layout/BendingPictureCaptionList"/>
    <dgm:cxn modelId="{61718BF6-FF7C-3D43-B5A8-4E22D91F9081}" type="presParOf" srcId="{5AF8D2A6-09A2-45EA-890D-C016A2C7C259}" destId="{6C1E7E27-A857-654E-88CD-769AC53A2357}" srcOrd="4" destOrd="0" presId="urn:microsoft.com/office/officeart/2008/layout/BendingPictureCaptionList"/>
    <dgm:cxn modelId="{9834D6E6-1361-A04F-AD81-C9A1C67CF46A}" type="presParOf" srcId="{6C1E7E27-A857-654E-88CD-769AC53A2357}" destId="{4A9A3DF0-6EEF-B941-873B-50D372BEC85C}" srcOrd="0" destOrd="0" presId="urn:microsoft.com/office/officeart/2008/layout/BendingPictureCaptionList"/>
    <dgm:cxn modelId="{5CC1F081-FE89-C14B-9394-48894505118E}" type="presParOf" srcId="{6C1E7E27-A857-654E-88CD-769AC53A2357}" destId="{6FF55C4F-2A7C-194F-802E-5E64381A24F8}" srcOrd="1" destOrd="0" presId="urn:microsoft.com/office/officeart/2008/layout/BendingPictureCaptionList"/>
    <dgm:cxn modelId="{015D9466-3962-9F46-BCB9-73764883C385}" type="presParOf" srcId="{5AF8D2A6-09A2-45EA-890D-C016A2C7C259}" destId="{FD95F8E2-3770-DC48-B77D-0DF1308F9C88}" srcOrd="5" destOrd="0" presId="urn:microsoft.com/office/officeart/2008/layout/BendingPictureCaptionList"/>
    <dgm:cxn modelId="{97C1E480-94FD-384C-81DB-B0438989B810}" type="presParOf" srcId="{5AF8D2A6-09A2-45EA-890D-C016A2C7C259}" destId="{802D4C3D-F00E-C749-952B-076A29C78845}" srcOrd="6" destOrd="0" presId="urn:microsoft.com/office/officeart/2008/layout/BendingPictureCaptionList"/>
    <dgm:cxn modelId="{246B900F-1B6C-BE4E-B6E8-60C2B8BEA6B6}" type="presParOf" srcId="{802D4C3D-F00E-C749-952B-076A29C78845}" destId="{21A23AB3-2B83-4845-9602-B12048A543B8}" srcOrd="0" destOrd="0" presId="urn:microsoft.com/office/officeart/2008/layout/BendingPictureCaptionList"/>
    <dgm:cxn modelId="{584D1AF2-72C6-FF43-AB7B-8C596DCC1D59}" type="presParOf" srcId="{802D4C3D-F00E-C749-952B-076A29C78845}" destId="{9955374E-3723-914D-A6D6-6A640B4E7C2C}" srcOrd="1" destOrd="0" presId="urn:microsoft.com/office/officeart/2008/layout/BendingPictureCaptionList"/>
    <dgm:cxn modelId="{69C70020-EE2E-6240-A867-566084FC2B30}" type="presParOf" srcId="{5AF8D2A6-09A2-45EA-890D-C016A2C7C259}" destId="{73B17428-5A29-104C-867F-98AD241DCE02}" srcOrd="7" destOrd="0" presId="urn:microsoft.com/office/officeart/2008/layout/BendingPictureCaptionList"/>
    <dgm:cxn modelId="{DDDCE7E7-57EC-4F47-829C-3415E0490C5F}" type="presParOf" srcId="{5AF8D2A6-09A2-45EA-890D-C016A2C7C259}" destId="{CFEB681A-CB79-9047-AA1F-D72097853DB6}" srcOrd="8" destOrd="0" presId="urn:microsoft.com/office/officeart/2008/layout/BendingPictureCaptionList"/>
    <dgm:cxn modelId="{FA545EFE-E2E3-1241-986C-B2AC767D272A}" type="presParOf" srcId="{CFEB681A-CB79-9047-AA1F-D72097853DB6}" destId="{C09BBC2D-7B3F-FE42-9425-EC5F387B39E9}" srcOrd="0" destOrd="0" presId="urn:microsoft.com/office/officeart/2008/layout/BendingPictureCaptionList"/>
    <dgm:cxn modelId="{505941AD-7B40-C044-8251-9F7149F4A32D}" type="presParOf" srcId="{CFEB681A-CB79-9047-AA1F-D72097853DB6}" destId="{1B2D6BBF-BD7E-DC4C-BD0B-A2F5058D6A97}" srcOrd="1" destOrd="0" presId="urn:microsoft.com/office/officeart/2008/layout/BendingPictureCaptionList"/>
    <dgm:cxn modelId="{BF5D5F62-56F1-FD42-836E-2DBA7C1F0B5D}" type="presParOf" srcId="{5AF8D2A6-09A2-45EA-890D-C016A2C7C259}" destId="{8BC942A8-5AA2-294B-9215-D6D66571225E}" srcOrd="9" destOrd="0" presId="urn:microsoft.com/office/officeart/2008/layout/BendingPictureCaptionList"/>
    <dgm:cxn modelId="{89C7807B-302D-0E45-B284-804A6D1EB86C}" type="presParOf" srcId="{5AF8D2A6-09A2-45EA-890D-C016A2C7C259}" destId="{DFEC65F0-06C9-9744-9372-01B147424514}" srcOrd="10" destOrd="0" presId="urn:microsoft.com/office/officeart/2008/layout/BendingPictureCaptionList"/>
    <dgm:cxn modelId="{0220F86F-ADCB-1740-9E6A-2553B4EA7287}" type="presParOf" srcId="{DFEC65F0-06C9-9744-9372-01B147424514}" destId="{6E541505-A4E9-E34B-B08F-BECE978D7ABE}" srcOrd="0" destOrd="0" presId="urn:microsoft.com/office/officeart/2008/layout/BendingPictureCaptionList"/>
    <dgm:cxn modelId="{020C8431-C4BD-3144-8350-987684A1168D}" type="presParOf" srcId="{DFEC65F0-06C9-9744-9372-01B147424514}" destId="{692BF6F4-8A25-8F4C-9B75-6792B240C3EC}"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D44E66-52A7-DF4D-B134-D212192B4EEC}"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3E32FB76-426F-B14E-9604-6EDD28CD6067}">
      <dgm:prSet phldrT="[Text]" custT="1"/>
      <dgm:spPr/>
      <dgm:t>
        <a:bodyPr/>
        <a:lstStyle/>
        <a:p>
          <a:r>
            <a:rPr lang="en-US" sz="2000" dirty="0" smtClean="0"/>
            <a:t>Surveys of Life Satisfaction</a:t>
          </a:r>
          <a:endParaRPr lang="en-US" sz="2000" dirty="0"/>
        </a:p>
      </dgm:t>
    </dgm:pt>
    <dgm:pt modelId="{31EB34A6-8A54-3247-B57E-612CCE1B5629}" type="parTrans" cxnId="{1EF5B929-EC8A-5D4A-AFEF-96026F321926}">
      <dgm:prSet/>
      <dgm:spPr/>
      <dgm:t>
        <a:bodyPr/>
        <a:lstStyle/>
        <a:p>
          <a:endParaRPr lang="en-US" sz="2000"/>
        </a:p>
      </dgm:t>
    </dgm:pt>
    <dgm:pt modelId="{35A430A9-3892-DC48-9F29-F022C7ADD6A7}" type="sibTrans" cxnId="{1EF5B929-EC8A-5D4A-AFEF-96026F321926}">
      <dgm:prSet/>
      <dgm:spPr/>
      <dgm:t>
        <a:bodyPr/>
        <a:lstStyle/>
        <a:p>
          <a:endParaRPr lang="en-US" sz="2000"/>
        </a:p>
      </dgm:t>
    </dgm:pt>
    <dgm:pt modelId="{F6F7D59C-4BB2-5E44-BEF6-A410A43CBE94}">
      <dgm:prSet phldrT="[Text]" custT="1"/>
      <dgm:spPr/>
      <dgm:t>
        <a:bodyPr/>
        <a:lstStyle/>
        <a:p>
          <a:r>
            <a:rPr lang="en-US" sz="2000" dirty="0" smtClean="0"/>
            <a:t>Years of healthy life expectancy</a:t>
          </a:r>
          <a:endParaRPr lang="en-US" sz="2000" dirty="0"/>
        </a:p>
      </dgm:t>
    </dgm:pt>
    <dgm:pt modelId="{0B6C8915-2F01-054F-928C-3FF4F9E960B3}" type="parTrans" cxnId="{C8DB9AFB-2E7F-E24B-932F-5E71406BCDD3}">
      <dgm:prSet/>
      <dgm:spPr/>
      <dgm:t>
        <a:bodyPr/>
        <a:lstStyle/>
        <a:p>
          <a:endParaRPr lang="en-US" sz="2000"/>
        </a:p>
      </dgm:t>
    </dgm:pt>
    <dgm:pt modelId="{73826230-16F3-EF4A-BC3F-BC4961260E0A}" type="sibTrans" cxnId="{C8DB9AFB-2E7F-E24B-932F-5E71406BCDD3}">
      <dgm:prSet/>
      <dgm:spPr/>
      <dgm:t>
        <a:bodyPr/>
        <a:lstStyle/>
        <a:p>
          <a:endParaRPr lang="en-US" sz="2000"/>
        </a:p>
      </dgm:t>
    </dgm:pt>
    <dgm:pt modelId="{FC2BBD35-6F47-4D43-ADB1-5EBA64F84328}">
      <dgm:prSet phldrT="[Text]" custT="1"/>
      <dgm:spPr/>
      <dgm:t>
        <a:bodyPr/>
        <a:lstStyle/>
        <a:p>
          <a:r>
            <a:rPr lang="en-US" sz="2000" dirty="0" smtClean="0"/>
            <a:t>Median Household Income</a:t>
          </a:r>
        </a:p>
      </dgm:t>
    </dgm:pt>
    <dgm:pt modelId="{AC94753C-1BAE-0A4A-A35C-6A49D1DCB8DF}" type="parTrans" cxnId="{3B8ABDC8-2026-5D44-B359-26571E8CDB81}">
      <dgm:prSet/>
      <dgm:spPr/>
      <dgm:t>
        <a:bodyPr/>
        <a:lstStyle/>
        <a:p>
          <a:endParaRPr lang="en-US" sz="2000"/>
        </a:p>
      </dgm:t>
    </dgm:pt>
    <dgm:pt modelId="{2647E118-8F8F-2E43-AEC8-0A858720C2E7}" type="sibTrans" cxnId="{3B8ABDC8-2026-5D44-B359-26571E8CDB81}">
      <dgm:prSet/>
      <dgm:spPr/>
      <dgm:t>
        <a:bodyPr/>
        <a:lstStyle/>
        <a:p>
          <a:endParaRPr lang="en-US" sz="2000"/>
        </a:p>
      </dgm:t>
    </dgm:pt>
    <dgm:pt modelId="{8EC7CCCD-3F90-814D-98D8-310BF729C50B}">
      <dgm:prSet phldrT="[Text]" custT="1"/>
      <dgm:spPr/>
      <dgm:t>
        <a:bodyPr/>
        <a:lstStyle/>
        <a:p>
          <a:r>
            <a:rPr lang="en-US" sz="2000" dirty="0" smtClean="0"/>
            <a:t>Household Net Wealth</a:t>
          </a:r>
        </a:p>
      </dgm:t>
    </dgm:pt>
    <dgm:pt modelId="{2666CBF2-9102-D246-8ACB-8A590D62B45B}" type="parTrans" cxnId="{BF88CCDD-9F92-F34E-A82C-17D52DCA3608}">
      <dgm:prSet/>
      <dgm:spPr/>
      <dgm:t>
        <a:bodyPr/>
        <a:lstStyle/>
        <a:p>
          <a:endParaRPr lang="en-US" sz="2000"/>
        </a:p>
      </dgm:t>
    </dgm:pt>
    <dgm:pt modelId="{B47C1EC0-0742-9B4E-A7EE-8B4B4A669947}" type="sibTrans" cxnId="{BF88CCDD-9F92-F34E-A82C-17D52DCA3608}">
      <dgm:prSet/>
      <dgm:spPr/>
      <dgm:t>
        <a:bodyPr/>
        <a:lstStyle/>
        <a:p>
          <a:endParaRPr lang="en-US" sz="2000"/>
        </a:p>
      </dgm:t>
    </dgm:pt>
    <dgm:pt modelId="{883842F6-8B08-A140-94CA-1B464229730B}">
      <dgm:prSet phldrT="[Text]" custT="1"/>
      <dgm:spPr/>
      <dgm:t>
        <a:bodyPr/>
        <a:lstStyle/>
        <a:p>
          <a:r>
            <a:rPr lang="en-US" sz="2000" dirty="0" smtClean="0"/>
            <a:t>Percentage of people in vulnerable employment</a:t>
          </a:r>
        </a:p>
      </dgm:t>
    </dgm:pt>
    <dgm:pt modelId="{294FBCAE-802B-EB46-9835-E142AF181C75}" type="parTrans" cxnId="{5B8A8F46-E5FB-3D4B-A1D4-0D767E195CDD}">
      <dgm:prSet/>
      <dgm:spPr/>
      <dgm:t>
        <a:bodyPr/>
        <a:lstStyle/>
        <a:p>
          <a:endParaRPr lang="en-US" sz="2000"/>
        </a:p>
      </dgm:t>
    </dgm:pt>
    <dgm:pt modelId="{24E40082-600A-D445-AB2E-D0567C6282A8}" type="sibTrans" cxnId="{5B8A8F46-E5FB-3D4B-A1D4-0D767E195CDD}">
      <dgm:prSet/>
      <dgm:spPr/>
      <dgm:t>
        <a:bodyPr/>
        <a:lstStyle/>
        <a:p>
          <a:endParaRPr lang="en-US" sz="2000"/>
        </a:p>
      </dgm:t>
    </dgm:pt>
    <dgm:pt modelId="{003AE2C2-8FBF-E140-AEB7-A3D73D66CF63}">
      <dgm:prSet phldrT="[Text]" custT="1"/>
      <dgm:spPr/>
      <dgm:t>
        <a:bodyPr/>
        <a:lstStyle/>
        <a:p>
          <a:r>
            <a:rPr lang="en-US" sz="2000" dirty="0" smtClean="0"/>
            <a:t>Civic / democratic participation</a:t>
          </a:r>
          <a:r>
            <a:rPr lang="en-US" sz="2000" baseline="0" dirty="0" smtClean="0"/>
            <a:t> rates</a:t>
          </a:r>
          <a:endParaRPr lang="en-US" sz="2000" dirty="0"/>
        </a:p>
      </dgm:t>
    </dgm:pt>
    <dgm:pt modelId="{F35C6DA4-2C7B-9E4B-80C3-800C7C99934A}" type="parTrans" cxnId="{A8142F6B-BCEE-844E-8A63-8037A42BB693}">
      <dgm:prSet/>
      <dgm:spPr/>
      <dgm:t>
        <a:bodyPr/>
        <a:lstStyle/>
        <a:p>
          <a:endParaRPr lang="en-US" sz="2000"/>
        </a:p>
      </dgm:t>
    </dgm:pt>
    <dgm:pt modelId="{4C8EF208-85D7-7B48-9166-C6EC7B78DD60}" type="sibTrans" cxnId="{A8142F6B-BCEE-844E-8A63-8037A42BB693}">
      <dgm:prSet/>
      <dgm:spPr/>
      <dgm:t>
        <a:bodyPr/>
        <a:lstStyle/>
        <a:p>
          <a:endParaRPr lang="en-US" sz="2000"/>
        </a:p>
      </dgm:t>
    </dgm:pt>
    <dgm:pt modelId="{76FE6F3D-2268-1149-B35B-BF177F3F4A25}" type="pres">
      <dgm:prSet presAssocID="{A5D44E66-52A7-DF4D-B134-D212192B4EEC}" presName="linear" presStyleCnt="0">
        <dgm:presLayoutVars>
          <dgm:dir/>
          <dgm:animLvl val="lvl"/>
          <dgm:resizeHandles val="exact"/>
        </dgm:presLayoutVars>
      </dgm:prSet>
      <dgm:spPr/>
      <dgm:t>
        <a:bodyPr/>
        <a:lstStyle/>
        <a:p>
          <a:endParaRPr lang="en-US"/>
        </a:p>
      </dgm:t>
    </dgm:pt>
    <dgm:pt modelId="{C96A7C66-02BB-C541-ADFD-09EAA2554840}" type="pres">
      <dgm:prSet presAssocID="{3E32FB76-426F-B14E-9604-6EDD28CD6067}" presName="parentLin" presStyleCnt="0"/>
      <dgm:spPr/>
    </dgm:pt>
    <dgm:pt modelId="{A1140704-1004-8842-962A-CB7250884060}" type="pres">
      <dgm:prSet presAssocID="{3E32FB76-426F-B14E-9604-6EDD28CD6067}" presName="parentLeftMargin" presStyleLbl="node1" presStyleIdx="0" presStyleCnt="6"/>
      <dgm:spPr/>
      <dgm:t>
        <a:bodyPr/>
        <a:lstStyle/>
        <a:p>
          <a:endParaRPr lang="en-US"/>
        </a:p>
      </dgm:t>
    </dgm:pt>
    <dgm:pt modelId="{1C7EAEDD-B122-534F-8F5C-63C5BCC2B048}" type="pres">
      <dgm:prSet presAssocID="{3E32FB76-426F-B14E-9604-6EDD28CD6067}" presName="parentText" presStyleLbl="node1" presStyleIdx="0" presStyleCnt="6">
        <dgm:presLayoutVars>
          <dgm:chMax val="0"/>
          <dgm:bulletEnabled val="1"/>
        </dgm:presLayoutVars>
      </dgm:prSet>
      <dgm:spPr/>
      <dgm:t>
        <a:bodyPr/>
        <a:lstStyle/>
        <a:p>
          <a:endParaRPr lang="en-US"/>
        </a:p>
      </dgm:t>
    </dgm:pt>
    <dgm:pt modelId="{F44F7B18-037B-B943-AE9F-371D90CFEBC2}" type="pres">
      <dgm:prSet presAssocID="{3E32FB76-426F-B14E-9604-6EDD28CD6067}" presName="negativeSpace" presStyleCnt="0"/>
      <dgm:spPr/>
    </dgm:pt>
    <dgm:pt modelId="{4681776D-3D7D-B245-825D-A7F3A21E2798}" type="pres">
      <dgm:prSet presAssocID="{3E32FB76-426F-B14E-9604-6EDD28CD6067}" presName="childText" presStyleLbl="conFgAcc1" presStyleIdx="0" presStyleCnt="6">
        <dgm:presLayoutVars>
          <dgm:bulletEnabled val="1"/>
        </dgm:presLayoutVars>
      </dgm:prSet>
      <dgm:spPr/>
    </dgm:pt>
    <dgm:pt modelId="{840DEF7F-B0A2-7E48-A273-54A0D3CF0E02}" type="pres">
      <dgm:prSet presAssocID="{35A430A9-3892-DC48-9F29-F022C7ADD6A7}" presName="spaceBetweenRectangles" presStyleCnt="0"/>
      <dgm:spPr/>
    </dgm:pt>
    <dgm:pt modelId="{3BBC047C-85BD-CC4E-B1F6-90825AE3490E}" type="pres">
      <dgm:prSet presAssocID="{F6F7D59C-4BB2-5E44-BEF6-A410A43CBE94}" presName="parentLin" presStyleCnt="0"/>
      <dgm:spPr/>
    </dgm:pt>
    <dgm:pt modelId="{B8BAF079-9178-6045-BDCC-475BD8A68F19}" type="pres">
      <dgm:prSet presAssocID="{F6F7D59C-4BB2-5E44-BEF6-A410A43CBE94}" presName="parentLeftMargin" presStyleLbl="node1" presStyleIdx="0" presStyleCnt="6"/>
      <dgm:spPr/>
      <dgm:t>
        <a:bodyPr/>
        <a:lstStyle/>
        <a:p>
          <a:endParaRPr lang="en-US"/>
        </a:p>
      </dgm:t>
    </dgm:pt>
    <dgm:pt modelId="{B7068B86-B443-794B-8D71-D933B14ADB66}" type="pres">
      <dgm:prSet presAssocID="{F6F7D59C-4BB2-5E44-BEF6-A410A43CBE94}" presName="parentText" presStyleLbl="node1" presStyleIdx="1" presStyleCnt="6">
        <dgm:presLayoutVars>
          <dgm:chMax val="0"/>
          <dgm:bulletEnabled val="1"/>
        </dgm:presLayoutVars>
      </dgm:prSet>
      <dgm:spPr/>
      <dgm:t>
        <a:bodyPr/>
        <a:lstStyle/>
        <a:p>
          <a:endParaRPr lang="en-US"/>
        </a:p>
      </dgm:t>
    </dgm:pt>
    <dgm:pt modelId="{AFAAD41D-C2CD-D842-8F32-0ED7A0B0582F}" type="pres">
      <dgm:prSet presAssocID="{F6F7D59C-4BB2-5E44-BEF6-A410A43CBE94}" presName="negativeSpace" presStyleCnt="0"/>
      <dgm:spPr/>
    </dgm:pt>
    <dgm:pt modelId="{DA5C6847-FE96-384D-A036-846856959753}" type="pres">
      <dgm:prSet presAssocID="{F6F7D59C-4BB2-5E44-BEF6-A410A43CBE94}" presName="childText" presStyleLbl="conFgAcc1" presStyleIdx="1" presStyleCnt="6">
        <dgm:presLayoutVars>
          <dgm:bulletEnabled val="1"/>
        </dgm:presLayoutVars>
      </dgm:prSet>
      <dgm:spPr/>
    </dgm:pt>
    <dgm:pt modelId="{8E48E5B2-0CBC-BA4E-A268-C44F7FA7AFDD}" type="pres">
      <dgm:prSet presAssocID="{73826230-16F3-EF4A-BC3F-BC4961260E0A}" presName="spaceBetweenRectangles" presStyleCnt="0"/>
      <dgm:spPr/>
    </dgm:pt>
    <dgm:pt modelId="{09205ADA-0227-104B-9A57-A8CA96FF67DA}" type="pres">
      <dgm:prSet presAssocID="{FC2BBD35-6F47-4D43-ADB1-5EBA64F84328}" presName="parentLin" presStyleCnt="0"/>
      <dgm:spPr/>
    </dgm:pt>
    <dgm:pt modelId="{B761D11F-B930-1347-BC05-2ED4FB836BCC}" type="pres">
      <dgm:prSet presAssocID="{FC2BBD35-6F47-4D43-ADB1-5EBA64F84328}" presName="parentLeftMargin" presStyleLbl="node1" presStyleIdx="1" presStyleCnt="6"/>
      <dgm:spPr/>
      <dgm:t>
        <a:bodyPr/>
        <a:lstStyle/>
        <a:p>
          <a:endParaRPr lang="en-US"/>
        </a:p>
      </dgm:t>
    </dgm:pt>
    <dgm:pt modelId="{37D7FF5A-3322-0E4B-BB43-9923E7FF79F2}" type="pres">
      <dgm:prSet presAssocID="{FC2BBD35-6F47-4D43-ADB1-5EBA64F84328}" presName="parentText" presStyleLbl="node1" presStyleIdx="2" presStyleCnt="6">
        <dgm:presLayoutVars>
          <dgm:chMax val="0"/>
          <dgm:bulletEnabled val="1"/>
        </dgm:presLayoutVars>
      </dgm:prSet>
      <dgm:spPr/>
      <dgm:t>
        <a:bodyPr/>
        <a:lstStyle/>
        <a:p>
          <a:endParaRPr lang="en-US"/>
        </a:p>
      </dgm:t>
    </dgm:pt>
    <dgm:pt modelId="{1B86C833-FDC3-6C43-8540-D6B9FE42FA5B}" type="pres">
      <dgm:prSet presAssocID="{FC2BBD35-6F47-4D43-ADB1-5EBA64F84328}" presName="negativeSpace" presStyleCnt="0"/>
      <dgm:spPr/>
    </dgm:pt>
    <dgm:pt modelId="{16ACBDCC-ED73-344E-B63E-EB558AE4F5E1}" type="pres">
      <dgm:prSet presAssocID="{FC2BBD35-6F47-4D43-ADB1-5EBA64F84328}" presName="childText" presStyleLbl="conFgAcc1" presStyleIdx="2" presStyleCnt="6">
        <dgm:presLayoutVars>
          <dgm:bulletEnabled val="1"/>
        </dgm:presLayoutVars>
      </dgm:prSet>
      <dgm:spPr/>
    </dgm:pt>
    <dgm:pt modelId="{AA260C54-EE2C-C04D-923A-5E6A98B158AC}" type="pres">
      <dgm:prSet presAssocID="{2647E118-8F8F-2E43-AEC8-0A858720C2E7}" presName="spaceBetweenRectangles" presStyleCnt="0"/>
      <dgm:spPr/>
    </dgm:pt>
    <dgm:pt modelId="{739A0497-AD86-214B-BB29-04834C3BD0A1}" type="pres">
      <dgm:prSet presAssocID="{8EC7CCCD-3F90-814D-98D8-310BF729C50B}" presName="parentLin" presStyleCnt="0"/>
      <dgm:spPr/>
    </dgm:pt>
    <dgm:pt modelId="{153E201F-4386-E248-B38A-880B64B86B4F}" type="pres">
      <dgm:prSet presAssocID="{8EC7CCCD-3F90-814D-98D8-310BF729C50B}" presName="parentLeftMargin" presStyleLbl="node1" presStyleIdx="2" presStyleCnt="6"/>
      <dgm:spPr/>
      <dgm:t>
        <a:bodyPr/>
        <a:lstStyle/>
        <a:p>
          <a:endParaRPr lang="en-US"/>
        </a:p>
      </dgm:t>
    </dgm:pt>
    <dgm:pt modelId="{1844D667-98E7-DB4D-91BD-C7134922A095}" type="pres">
      <dgm:prSet presAssocID="{8EC7CCCD-3F90-814D-98D8-310BF729C50B}" presName="parentText" presStyleLbl="node1" presStyleIdx="3" presStyleCnt="6">
        <dgm:presLayoutVars>
          <dgm:chMax val="0"/>
          <dgm:bulletEnabled val="1"/>
        </dgm:presLayoutVars>
      </dgm:prSet>
      <dgm:spPr/>
      <dgm:t>
        <a:bodyPr/>
        <a:lstStyle/>
        <a:p>
          <a:endParaRPr lang="en-US"/>
        </a:p>
      </dgm:t>
    </dgm:pt>
    <dgm:pt modelId="{A7AFA856-6770-3342-A4F3-33618802AFE7}" type="pres">
      <dgm:prSet presAssocID="{8EC7CCCD-3F90-814D-98D8-310BF729C50B}" presName="negativeSpace" presStyleCnt="0"/>
      <dgm:spPr/>
    </dgm:pt>
    <dgm:pt modelId="{A58F40FF-885A-0E41-9EBA-AE8BF7C10EB7}" type="pres">
      <dgm:prSet presAssocID="{8EC7CCCD-3F90-814D-98D8-310BF729C50B}" presName="childText" presStyleLbl="conFgAcc1" presStyleIdx="3" presStyleCnt="6">
        <dgm:presLayoutVars>
          <dgm:bulletEnabled val="1"/>
        </dgm:presLayoutVars>
      </dgm:prSet>
      <dgm:spPr/>
    </dgm:pt>
    <dgm:pt modelId="{859D5CE5-7579-9B49-BA87-BA40783EBA9C}" type="pres">
      <dgm:prSet presAssocID="{B47C1EC0-0742-9B4E-A7EE-8B4B4A669947}" presName="spaceBetweenRectangles" presStyleCnt="0"/>
      <dgm:spPr/>
    </dgm:pt>
    <dgm:pt modelId="{78AA67D1-319A-4A42-9BC3-D9A71BA46833}" type="pres">
      <dgm:prSet presAssocID="{883842F6-8B08-A140-94CA-1B464229730B}" presName="parentLin" presStyleCnt="0"/>
      <dgm:spPr/>
    </dgm:pt>
    <dgm:pt modelId="{A55A863B-8F3A-144A-BA94-AEE2649F9D61}" type="pres">
      <dgm:prSet presAssocID="{883842F6-8B08-A140-94CA-1B464229730B}" presName="parentLeftMargin" presStyleLbl="node1" presStyleIdx="3" presStyleCnt="6"/>
      <dgm:spPr/>
      <dgm:t>
        <a:bodyPr/>
        <a:lstStyle/>
        <a:p>
          <a:endParaRPr lang="en-US"/>
        </a:p>
      </dgm:t>
    </dgm:pt>
    <dgm:pt modelId="{39269B10-7F49-4548-B6D9-80AC43376D28}" type="pres">
      <dgm:prSet presAssocID="{883842F6-8B08-A140-94CA-1B464229730B}" presName="parentText" presStyleLbl="node1" presStyleIdx="4" presStyleCnt="6">
        <dgm:presLayoutVars>
          <dgm:chMax val="0"/>
          <dgm:bulletEnabled val="1"/>
        </dgm:presLayoutVars>
      </dgm:prSet>
      <dgm:spPr/>
      <dgm:t>
        <a:bodyPr/>
        <a:lstStyle/>
        <a:p>
          <a:endParaRPr lang="en-US"/>
        </a:p>
      </dgm:t>
    </dgm:pt>
    <dgm:pt modelId="{AD158BAB-3142-0344-A4B5-13C7A1932A5C}" type="pres">
      <dgm:prSet presAssocID="{883842F6-8B08-A140-94CA-1B464229730B}" presName="negativeSpace" presStyleCnt="0"/>
      <dgm:spPr/>
    </dgm:pt>
    <dgm:pt modelId="{D8D8F257-24E9-B94C-9985-3482A076A935}" type="pres">
      <dgm:prSet presAssocID="{883842F6-8B08-A140-94CA-1B464229730B}" presName="childText" presStyleLbl="conFgAcc1" presStyleIdx="4" presStyleCnt="6">
        <dgm:presLayoutVars>
          <dgm:bulletEnabled val="1"/>
        </dgm:presLayoutVars>
      </dgm:prSet>
      <dgm:spPr/>
    </dgm:pt>
    <dgm:pt modelId="{732E87A0-A7AF-6849-86C5-B771061070AC}" type="pres">
      <dgm:prSet presAssocID="{24E40082-600A-D445-AB2E-D0567C6282A8}" presName="spaceBetweenRectangles" presStyleCnt="0"/>
      <dgm:spPr/>
    </dgm:pt>
    <dgm:pt modelId="{F7D23AC3-F461-7045-9E8A-5D1223AC1212}" type="pres">
      <dgm:prSet presAssocID="{003AE2C2-8FBF-E140-AEB7-A3D73D66CF63}" presName="parentLin" presStyleCnt="0"/>
      <dgm:spPr/>
    </dgm:pt>
    <dgm:pt modelId="{A9276A99-07C1-474D-87A9-4BBBDFA13143}" type="pres">
      <dgm:prSet presAssocID="{003AE2C2-8FBF-E140-AEB7-A3D73D66CF63}" presName="parentLeftMargin" presStyleLbl="node1" presStyleIdx="4" presStyleCnt="6"/>
      <dgm:spPr/>
      <dgm:t>
        <a:bodyPr/>
        <a:lstStyle/>
        <a:p>
          <a:endParaRPr lang="en-US"/>
        </a:p>
      </dgm:t>
    </dgm:pt>
    <dgm:pt modelId="{3E6149B5-0E4A-984A-B43A-FB36F7F6F94F}" type="pres">
      <dgm:prSet presAssocID="{003AE2C2-8FBF-E140-AEB7-A3D73D66CF63}" presName="parentText" presStyleLbl="node1" presStyleIdx="5" presStyleCnt="6">
        <dgm:presLayoutVars>
          <dgm:chMax val="0"/>
          <dgm:bulletEnabled val="1"/>
        </dgm:presLayoutVars>
      </dgm:prSet>
      <dgm:spPr/>
      <dgm:t>
        <a:bodyPr/>
        <a:lstStyle/>
        <a:p>
          <a:endParaRPr lang="en-US"/>
        </a:p>
      </dgm:t>
    </dgm:pt>
    <dgm:pt modelId="{E75D52AD-0D3A-024B-805C-C30070A36BE1}" type="pres">
      <dgm:prSet presAssocID="{003AE2C2-8FBF-E140-AEB7-A3D73D66CF63}" presName="negativeSpace" presStyleCnt="0"/>
      <dgm:spPr/>
    </dgm:pt>
    <dgm:pt modelId="{CCC1E6DD-BD67-7A4B-9C49-CF524F5853C5}" type="pres">
      <dgm:prSet presAssocID="{003AE2C2-8FBF-E140-AEB7-A3D73D66CF63}" presName="childText" presStyleLbl="conFgAcc1" presStyleIdx="5" presStyleCnt="6">
        <dgm:presLayoutVars>
          <dgm:bulletEnabled val="1"/>
        </dgm:presLayoutVars>
      </dgm:prSet>
      <dgm:spPr/>
    </dgm:pt>
  </dgm:ptLst>
  <dgm:cxnLst>
    <dgm:cxn modelId="{A8142F6B-BCEE-844E-8A63-8037A42BB693}" srcId="{A5D44E66-52A7-DF4D-B134-D212192B4EEC}" destId="{003AE2C2-8FBF-E140-AEB7-A3D73D66CF63}" srcOrd="5" destOrd="0" parTransId="{F35C6DA4-2C7B-9E4B-80C3-800C7C99934A}" sibTransId="{4C8EF208-85D7-7B48-9166-C6EC7B78DD60}"/>
    <dgm:cxn modelId="{7ACF89BF-51F9-C646-9671-98B17B750E2D}" type="presOf" srcId="{003AE2C2-8FBF-E140-AEB7-A3D73D66CF63}" destId="{A9276A99-07C1-474D-87A9-4BBBDFA13143}" srcOrd="0" destOrd="0" presId="urn:microsoft.com/office/officeart/2005/8/layout/list1"/>
    <dgm:cxn modelId="{3B731518-2256-EE45-A95F-058A799126F3}" type="presOf" srcId="{003AE2C2-8FBF-E140-AEB7-A3D73D66CF63}" destId="{3E6149B5-0E4A-984A-B43A-FB36F7F6F94F}" srcOrd="1" destOrd="0" presId="urn:microsoft.com/office/officeart/2005/8/layout/list1"/>
    <dgm:cxn modelId="{4132B8F6-8F22-ED4B-AD7B-21A1C5CB01B0}" type="presOf" srcId="{3E32FB76-426F-B14E-9604-6EDD28CD6067}" destId="{1C7EAEDD-B122-534F-8F5C-63C5BCC2B048}" srcOrd="1" destOrd="0" presId="urn:microsoft.com/office/officeart/2005/8/layout/list1"/>
    <dgm:cxn modelId="{DB3DE61E-45E2-F04B-90E2-F026ACD179BA}" type="presOf" srcId="{A5D44E66-52A7-DF4D-B134-D212192B4EEC}" destId="{76FE6F3D-2268-1149-B35B-BF177F3F4A25}" srcOrd="0" destOrd="0" presId="urn:microsoft.com/office/officeart/2005/8/layout/list1"/>
    <dgm:cxn modelId="{88979640-016A-834F-84AF-DF6E86D8D325}" type="presOf" srcId="{8EC7CCCD-3F90-814D-98D8-310BF729C50B}" destId="{153E201F-4386-E248-B38A-880B64B86B4F}" srcOrd="0" destOrd="0" presId="urn:microsoft.com/office/officeart/2005/8/layout/list1"/>
    <dgm:cxn modelId="{29AE6132-F022-2B40-B80C-1958F2CE0689}" type="presOf" srcId="{F6F7D59C-4BB2-5E44-BEF6-A410A43CBE94}" destId="{B7068B86-B443-794B-8D71-D933B14ADB66}" srcOrd="1" destOrd="0" presId="urn:microsoft.com/office/officeart/2005/8/layout/list1"/>
    <dgm:cxn modelId="{3B8ABDC8-2026-5D44-B359-26571E8CDB81}" srcId="{A5D44E66-52A7-DF4D-B134-D212192B4EEC}" destId="{FC2BBD35-6F47-4D43-ADB1-5EBA64F84328}" srcOrd="2" destOrd="0" parTransId="{AC94753C-1BAE-0A4A-A35C-6A49D1DCB8DF}" sibTransId="{2647E118-8F8F-2E43-AEC8-0A858720C2E7}"/>
    <dgm:cxn modelId="{22443339-85E8-E842-BDAD-601B659EC950}" type="presOf" srcId="{FC2BBD35-6F47-4D43-ADB1-5EBA64F84328}" destId="{B761D11F-B930-1347-BC05-2ED4FB836BCC}" srcOrd="0" destOrd="0" presId="urn:microsoft.com/office/officeart/2005/8/layout/list1"/>
    <dgm:cxn modelId="{000A90C1-4C7A-2941-A3A3-0629552068F2}" type="presOf" srcId="{883842F6-8B08-A140-94CA-1B464229730B}" destId="{A55A863B-8F3A-144A-BA94-AEE2649F9D61}" srcOrd="0" destOrd="0" presId="urn:microsoft.com/office/officeart/2005/8/layout/list1"/>
    <dgm:cxn modelId="{684844E3-352D-3A49-8A46-96E30B12727C}" type="presOf" srcId="{F6F7D59C-4BB2-5E44-BEF6-A410A43CBE94}" destId="{B8BAF079-9178-6045-BDCC-475BD8A68F19}" srcOrd="0" destOrd="0" presId="urn:microsoft.com/office/officeart/2005/8/layout/list1"/>
    <dgm:cxn modelId="{1C1B067B-1D77-FD42-B1B6-3C326840DE36}" type="presOf" srcId="{8EC7CCCD-3F90-814D-98D8-310BF729C50B}" destId="{1844D667-98E7-DB4D-91BD-C7134922A095}" srcOrd="1" destOrd="0" presId="urn:microsoft.com/office/officeart/2005/8/layout/list1"/>
    <dgm:cxn modelId="{C8DB9AFB-2E7F-E24B-932F-5E71406BCDD3}" srcId="{A5D44E66-52A7-DF4D-B134-D212192B4EEC}" destId="{F6F7D59C-4BB2-5E44-BEF6-A410A43CBE94}" srcOrd="1" destOrd="0" parTransId="{0B6C8915-2F01-054F-928C-3FF4F9E960B3}" sibTransId="{73826230-16F3-EF4A-BC3F-BC4961260E0A}"/>
    <dgm:cxn modelId="{BF88CCDD-9F92-F34E-A82C-17D52DCA3608}" srcId="{A5D44E66-52A7-DF4D-B134-D212192B4EEC}" destId="{8EC7CCCD-3F90-814D-98D8-310BF729C50B}" srcOrd="3" destOrd="0" parTransId="{2666CBF2-9102-D246-8ACB-8A590D62B45B}" sibTransId="{B47C1EC0-0742-9B4E-A7EE-8B4B4A669947}"/>
    <dgm:cxn modelId="{29F8B9F4-87CB-2A4F-89D9-2278C78C0B26}" type="presOf" srcId="{3E32FB76-426F-B14E-9604-6EDD28CD6067}" destId="{A1140704-1004-8842-962A-CB7250884060}" srcOrd="0" destOrd="0" presId="urn:microsoft.com/office/officeart/2005/8/layout/list1"/>
    <dgm:cxn modelId="{1EF5B929-EC8A-5D4A-AFEF-96026F321926}" srcId="{A5D44E66-52A7-DF4D-B134-D212192B4EEC}" destId="{3E32FB76-426F-B14E-9604-6EDD28CD6067}" srcOrd="0" destOrd="0" parTransId="{31EB34A6-8A54-3247-B57E-612CCE1B5629}" sibTransId="{35A430A9-3892-DC48-9F29-F022C7ADD6A7}"/>
    <dgm:cxn modelId="{F5B49CA7-BE5B-7B49-A49C-AF4DC4DAE09F}" type="presOf" srcId="{FC2BBD35-6F47-4D43-ADB1-5EBA64F84328}" destId="{37D7FF5A-3322-0E4B-BB43-9923E7FF79F2}" srcOrd="1" destOrd="0" presId="urn:microsoft.com/office/officeart/2005/8/layout/list1"/>
    <dgm:cxn modelId="{5B8A8F46-E5FB-3D4B-A1D4-0D767E195CDD}" srcId="{A5D44E66-52A7-DF4D-B134-D212192B4EEC}" destId="{883842F6-8B08-A140-94CA-1B464229730B}" srcOrd="4" destOrd="0" parTransId="{294FBCAE-802B-EB46-9835-E142AF181C75}" sibTransId="{24E40082-600A-D445-AB2E-D0567C6282A8}"/>
    <dgm:cxn modelId="{5E670F6D-829A-2640-8457-C84B7EDDFCA5}" type="presOf" srcId="{883842F6-8B08-A140-94CA-1B464229730B}" destId="{39269B10-7F49-4548-B6D9-80AC43376D28}" srcOrd="1" destOrd="0" presId="urn:microsoft.com/office/officeart/2005/8/layout/list1"/>
    <dgm:cxn modelId="{82DB9ACB-68F0-C542-B031-1D71EA04527D}" type="presParOf" srcId="{76FE6F3D-2268-1149-B35B-BF177F3F4A25}" destId="{C96A7C66-02BB-C541-ADFD-09EAA2554840}" srcOrd="0" destOrd="0" presId="urn:microsoft.com/office/officeart/2005/8/layout/list1"/>
    <dgm:cxn modelId="{597279BD-AAA8-584B-9DD2-93A71A981E54}" type="presParOf" srcId="{C96A7C66-02BB-C541-ADFD-09EAA2554840}" destId="{A1140704-1004-8842-962A-CB7250884060}" srcOrd="0" destOrd="0" presId="urn:microsoft.com/office/officeart/2005/8/layout/list1"/>
    <dgm:cxn modelId="{D5EFB4D0-805C-0E41-9B21-60B71E29C77C}" type="presParOf" srcId="{C96A7C66-02BB-C541-ADFD-09EAA2554840}" destId="{1C7EAEDD-B122-534F-8F5C-63C5BCC2B048}" srcOrd="1" destOrd="0" presId="urn:microsoft.com/office/officeart/2005/8/layout/list1"/>
    <dgm:cxn modelId="{6FD5F1EA-B948-EE47-9163-6A1FB46F5FE6}" type="presParOf" srcId="{76FE6F3D-2268-1149-B35B-BF177F3F4A25}" destId="{F44F7B18-037B-B943-AE9F-371D90CFEBC2}" srcOrd="1" destOrd="0" presId="urn:microsoft.com/office/officeart/2005/8/layout/list1"/>
    <dgm:cxn modelId="{949124D7-3D85-E948-A8B3-44667A1BF9AC}" type="presParOf" srcId="{76FE6F3D-2268-1149-B35B-BF177F3F4A25}" destId="{4681776D-3D7D-B245-825D-A7F3A21E2798}" srcOrd="2" destOrd="0" presId="urn:microsoft.com/office/officeart/2005/8/layout/list1"/>
    <dgm:cxn modelId="{F02911E0-8FA1-754A-B73E-7933DCCE95D6}" type="presParOf" srcId="{76FE6F3D-2268-1149-B35B-BF177F3F4A25}" destId="{840DEF7F-B0A2-7E48-A273-54A0D3CF0E02}" srcOrd="3" destOrd="0" presId="urn:microsoft.com/office/officeart/2005/8/layout/list1"/>
    <dgm:cxn modelId="{1E88AE7B-65B9-2C4F-A043-FE4A31D5C7DF}" type="presParOf" srcId="{76FE6F3D-2268-1149-B35B-BF177F3F4A25}" destId="{3BBC047C-85BD-CC4E-B1F6-90825AE3490E}" srcOrd="4" destOrd="0" presId="urn:microsoft.com/office/officeart/2005/8/layout/list1"/>
    <dgm:cxn modelId="{215DBAA6-9D09-5C48-9CD5-D93A5380118C}" type="presParOf" srcId="{3BBC047C-85BD-CC4E-B1F6-90825AE3490E}" destId="{B8BAF079-9178-6045-BDCC-475BD8A68F19}" srcOrd="0" destOrd="0" presId="urn:microsoft.com/office/officeart/2005/8/layout/list1"/>
    <dgm:cxn modelId="{32820B26-4CA9-194B-B640-11744E2D193C}" type="presParOf" srcId="{3BBC047C-85BD-CC4E-B1F6-90825AE3490E}" destId="{B7068B86-B443-794B-8D71-D933B14ADB66}" srcOrd="1" destOrd="0" presId="urn:microsoft.com/office/officeart/2005/8/layout/list1"/>
    <dgm:cxn modelId="{3D681D47-D526-FC4E-8BD9-BC16F7346934}" type="presParOf" srcId="{76FE6F3D-2268-1149-B35B-BF177F3F4A25}" destId="{AFAAD41D-C2CD-D842-8F32-0ED7A0B0582F}" srcOrd="5" destOrd="0" presId="urn:microsoft.com/office/officeart/2005/8/layout/list1"/>
    <dgm:cxn modelId="{405B4EE6-2DB4-3A48-8E5B-9AAA97A994D9}" type="presParOf" srcId="{76FE6F3D-2268-1149-B35B-BF177F3F4A25}" destId="{DA5C6847-FE96-384D-A036-846856959753}" srcOrd="6" destOrd="0" presId="urn:microsoft.com/office/officeart/2005/8/layout/list1"/>
    <dgm:cxn modelId="{951E0CC2-D97B-A24A-B13A-4D3A0B87E364}" type="presParOf" srcId="{76FE6F3D-2268-1149-B35B-BF177F3F4A25}" destId="{8E48E5B2-0CBC-BA4E-A268-C44F7FA7AFDD}" srcOrd="7" destOrd="0" presId="urn:microsoft.com/office/officeart/2005/8/layout/list1"/>
    <dgm:cxn modelId="{E27074E9-041E-034A-A039-850B8EB63383}" type="presParOf" srcId="{76FE6F3D-2268-1149-B35B-BF177F3F4A25}" destId="{09205ADA-0227-104B-9A57-A8CA96FF67DA}" srcOrd="8" destOrd="0" presId="urn:microsoft.com/office/officeart/2005/8/layout/list1"/>
    <dgm:cxn modelId="{D5E979F9-AC3F-7C44-AB88-E8EB1AAB8BCE}" type="presParOf" srcId="{09205ADA-0227-104B-9A57-A8CA96FF67DA}" destId="{B761D11F-B930-1347-BC05-2ED4FB836BCC}" srcOrd="0" destOrd="0" presId="urn:microsoft.com/office/officeart/2005/8/layout/list1"/>
    <dgm:cxn modelId="{F458C221-4C8D-0A48-8EAC-53C0DDC0DB22}" type="presParOf" srcId="{09205ADA-0227-104B-9A57-A8CA96FF67DA}" destId="{37D7FF5A-3322-0E4B-BB43-9923E7FF79F2}" srcOrd="1" destOrd="0" presId="urn:microsoft.com/office/officeart/2005/8/layout/list1"/>
    <dgm:cxn modelId="{9EC8E587-0DBD-E542-8C27-A86275DA93B9}" type="presParOf" srcId="{76FE6F3D-2268-1149-B35B-BF177F3F4A25}" destId="{1B86C833-FDC3-6C43-8540-D6B9FE42FA5B}" srcOrd="9" destOrd="0" presId="urn:microsoft.com/office/officeart/2005/8/layout/list1"/>
    <dgm:cxn modelId="{AC48258C-9C01-8D44-9B1E-2B01B039429C}" type="presParOf" srcId="{76FE6F3D-2268-1149-B35B-BF177F3F4A25}" destId="{16ACBDCC-ED73-344E-B63E-EB558AE4F5E1}" srcOrd="10" destOrd="0" presId="urn:microsoft.com/office/officeart/2005/8/layout/list1"/>
    <dgm:cxn modelId="{E4BBB19D-50A6-7243-B464-0A800DC9E6EF}" type="presParOf" srcId="{76FE6F3D-2268-1149-B35B-BF177F3F4A25}" destId="{AA260C54-EE2C-C04D-923A-5E6A98B158AC}" srcOrd="11" destOrd="0" presId="urn:microsoft.com/office/officeart/2005/8/layout/list1"/>
    <dgm:cxn modelId="{116838BF-F33C-0540-92DA-D4A549C394E8}" type="presParOf" srcId="{76FE6F3D-2268-1149-B35B-BF177F3F4A25}" destId="{739A0497-AD86-214B-BB29-04834C3BD0A1}" srcOrd="12" destOrd="0" presId="urn:microsoft.com/office/officeart/2005/8/layout/list1"/>
    <dgm:cxn modelId="{F82381E6-46FF-794F-AEC8-3641D949E6B6}" type="presParOf" srcId="{739A0497-AD86-214B-BB29-04834C3BD0A1}" destId="{153E201F-4386-E248-B38A-880B64B86B4F}" srcOrd="0" destOrd="0" presId="urn:microsoft.com/office/officeart/2005/8/layout/list1"/>
    <dgm:cxn modelId="{BB36A7DB-126F-F44C-8EED-05059C1E73C7}" type="presParOf" srcId="{739A0497-AD86-214B-BB29-04834C3BD0A1}" destId="{1844D667-98E7-DB4D-91BD-C7134922A095}" srcOrd="1" destOrd="0" presId="urn:microsoft.com/office/officeart/2005/8/layout/list1"/>
    <dgm:cxn modelId="{BDEBBDBD-62E5-AC4C-AEEB-DF4205C1649E}" type="presParOf" srcId="{76FE6F3D-2268-1149-B35B-BF177F3F4A25}" destId="{A7AFA856-6770-3342-A4F3-33618802AFE7}" srcOrd="13" destOrd="0" presId="urn:microsoft.com/office/officeart/2005/8/layout/list1"/>
    <dgm:cxn modelId="{DE0E6EDF-E0BE-964D-A9B6-FB4EA9572F9E}" type="presParOf" srcId="{76FE6F3D-2268-1149-B35B-BF177F3F4A25}" destId="{A58F40FF-885A-0E41-9EBA-AE8BF7C10EB7}" srcOrd="14" destOrd="0" presId="urn:microsoft.com/office/officeart/2005/8/layout/list1"/>
    <dgm:cxn modelId="{D4EBCFBF-7186-9042-83F1-7F1C7302F182}" type="presParOf" srcId="{76FE6F3D-2268-1149-B35B-BF177F3F4A25}" destId="{859D5CE5-7579-9B49-BA87-BA40783EBA9C}" srcOrd="15" destOrd="0" presId="urn:microsoft.com/office/officeart/2005/8/layout/list1"/>
    <dgm:cxn modelId="{F3D7EE18-A1B8-7D4C-BC6A-3D9ECFF97366}" type="presParOf" srcId="{76FE6F3D-2268-1149-B35B-BF177F3F4A25}" destId="{78AA67D1-319A-4A42-9BC3-D9A71BA46833}" srcOrd="16" destOrd="0" presId="urn:microsoft.com/office/officeart/2005/8/layout/list1"/>
    <dgm:cxn modelId="{6608A3D7-C2F4-0346-AF5D-435F6B104108}" type="presParOf" srcId="{78AA67D1-319A-4A42-9BC3-D9A71BA46833}" destId="{A55A863B-8F3A-144A-BA94-AEE2649F9D61}" srcOrd="0" destOrd="0" presId="urn:microsoft.com/office/officeart/2005/8/layout/list1"/>
    <dgm:cxn modelId="{6737392A-0D09-1142-9395-B06CAB400C56}" type="presParOf" srcId="{78AA67D1-319A-4A42-9BC3-D9A71BA46833}" destId="{39269B10-7F49-4548-B6D9-80AC43376D28}" srcOrd="1" destOrd="0" presId="urn:microsoft.com/office/officeart/2005/8/layout/list1"/>
    <dgm:cxn modelId="{FDDEC5C9-249E-BE40-8C5D-C59F2F73F583}" type="presParOf" srcId="{76FE6F3D-2268-1149-B35B-BF177F3F4A25}" destId="{AD158BAB-3142-0344-A4B5-13C7A1932A5C}" srcOrd="17" destOrd="0" presId="urn:microsoft.com/office/officeart/2005/8/layout/list1"/>
    <dgm:cxn modelId="{F997B59F-60B9-4C4E-8D5A-9F4DFA189A69}" type="presParOf" srcId="{76FE6F3D-2268-1149-B35B-BF177F3F4A25}" destId="{D8D8F257-24E9-B94C-9985-3482A076A935}" srcOrd="18" destOrd="0" presId="urn:microsoft.com/office/officeart/2005/8/layout/list1"/>
    <dgm:cxn modelId="{F1373B0F-C05A-E248-BC5C-AAA29DF97799}" type="presParOf" srcId="{76FE6F3D-2268-1149-B35B-BF177F3F4A25}" destId="{732E87A0-A7AF-6849-86C5-B771061070AC}" srcOrd="19" destOrd="0" presId="urn:microsoft.com/office/officeart/2005/8/layout/list1"/>
    <dgm:cxn modelId="{E9C0F9F6-EF2F-6646-9AAC-2EE82C1FFE82}" type="presParOf" srcId="{76FE6F3D-2268-1149-B35B-BF177F3F4A25}" destId="{F7D23AC3-F461-7045-9E8A-5D1223AC1212}" srcOrd="20" destOrd="0" presId="urn:microsoft.com/office/officeart/2005/8/layout/list1"/>
    <dgm:cxn modelId="{0B9B7105-8401-FA48-85F7-B6B221D7A49C}" type="presParOf" srcId="{F7D23AC3-F461-7045-9E8A-5D1223AC1212}" destId="{A9276A99-07C1-474D-87A9-4BBBDFA13143}" srcOrd="0" destOrd="0" presId="urn:microsoft.com/office/officeart/2005/8/layout/list1"/>
    <dgm:cxn modelId="{C2EE0C81-3699-D245-9800-19E4C71E78D7}" type="presParOf" srcId="{F7D23AC3-F461-7045-9E8A-5D1223AC1212}" destId="{3E6149B5-0E4A-984A-B43A-FB36F7F6F94F}" srcOrd="1" destOrd="0" presId="urn:microsoft.com/office/officeart/2005/8/layout/list1"/>
    <dgm:cxn modelId="{426C84AC-A757-D04E-BFEB-60923FF93515}" type="presParOf" srcId="{76FE6F3D-2268-1149-B35B-BF177F3F4A25}" destId="{E75D52AD-0D3A-024B-805C-C30070A36BE1}" srcOrd="21" destOrd="0" presId="urn:microsoft.com/office/officeart/2005/8/layout/list1"/>
    <dgm:cxn modelId="{19CCEC61-E11E-F943-A502-8DD0B6891FD5}" type="presParOf" srcId="{76FE6F3D-2268-1149-B35B-BF177F3F4A25}" destId="{CCC1E6DD-BD67-7A4B-9C49-CF524F5853C5}"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2260E-1758-493A-A4E7-20C9D442CF84}">
      <dsp:nvSpPr>
        <dsp:cNvPr id="0" name=""/>
        <dsp:cNvSpPr/>
      </dsp:nvSpPr>
      <dsp:spPr>
        <a:xfrm>
          <a:off x="862" y="989"/>
          <a:ext cx="2751071" cy="220085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6F98FE-33AE-4EDB-803D-B91DE0CF9529}">
      <dsp:nvSpPr>
        <dsp:cNvPr id="0" name=""/>
        <dsp:cNvSpPr/>
      </dsp:nvSpPr>
      <dsp:spPr>
        <a:xfrm>
          <a:off x="0" y="1936012"/>
          <a:ext cx="2806172" cy="1021155"/>
        </a:xfrm>
        <a:prstGeom prst="wedgeRectCallout">
          <a:avLst>
            <a:gd name="adj1" fmla="val 20250"/>
            <a:gd name="adj2" fmla="val -607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Balancing the budget and reducing the national debt</a:t>
          </a:r>
          <a:endParaRPr lang="en-GB" sz="1800" b="1" kern="1200" dirty="0"/>
        </a:p>
      </dsp:txBody>
      <dsp:txXfrm>
        <a:off x="0" y="1936012"/>
        <a:ext cx="2806172" cy="1021155"/>
      </dsp:txXfrm>
    </dsp:sp>
    <dsp:sp modelId="{7069A515-DE44-754C-AE0F-531FD88E7125}">
      <dsp:nvSpPr>
        <dsp:cNvPr id="0" name=""/>
        <dsp:cNvSpPr/>
      </dsp:nvSpPr>
      <dsp:spPr>
        <a:xfrm>
          <a:off x="3150879" y="63703"/>
          <a:ext cx="2751071" cy="220085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900542-2743-9345-9415-2A244964E968}">
      <dsp:nvSpPr>
        <dsp:cNvPr id="0" name=""/>
        <dsp:cNvSpPr/>
      </dsp:nvSpPr>
      <dsp:spPr>
        <a:xfrm>
          <a:off x="3398475" y="2044474"/>
          <a:ext cx="2448453" cy="770299"/>
        </a:xfrm>
        <a:prstGeom prst="wedgeRectCallout">
          <a:avLst>
            <a:gd name="adj1" fmla="val 20250"/>
            <a:gd name="adj2" fmla="val -607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Improving level of economic well-being</a:t>
          </a:r>
          <a:endParaRPr lang="en-GB" sz="1800" b="1" kern="1200" dirty="0"/>
        </a:p>
      </dsp:txBody>
      <dsp:txXfrm>
        <a:off x="3398475" y="2044474"/>
        <a:ext cx="2448453" cy="770299"/>
      </dsp:txXfrm>
    </dsp:sp>
    <dsp:sp modelId="{4A9A3DF0-6EEF-B941-873B-50D372BEC85C}">
      <dsp:nvSpPr>
        <dsp:cNvPr id="0" name=""/>
        <dsp:cNvSpPr/>
      </dsp:nvSpPr>
      <dsp:spPr>
        <a:xfrm>
          <a:off x="6177057" y="63703"/>
          <a:ext cx="2751071" cy="220085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F55C4F-2A7C-194F-802E-5E64381A24F8}">
      <dsp:nvSpPr>
        <dsp:cNvPr id="0" name=""/>
        <dsp:cNvSpPr/>
      </dsp:nvSpPr>
      <dsp:spPr>
        <a:xfrm>
          <a:off x="6424654" y="2044474"/>
          <a:ext cx="2448453" cy="770299"/>
        </a:xfrm>
        <a:prstGeom prst="wedgeRectCallout">
          <a:avLst>
            <a:gd name="adj1" fmla="val 20250"/>
            <a:gd name="adj2" fmla="val -607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Better regional balance in the UK economy</a:t>
          </a:r>
          <a:endParaRPr lang="en-GB" sz="1800" b="1" kern="1200" dirty="0"/>
        </a:p>
      </dsp:txBody>
      <dsp:txXfrm>
        <a:off x="6424654" y="2044474"/>
        <a:ext cx="2448453" cy="770299"/>
      </dsp:txXfrm>
    </dsp:sp>
    <dsp:sp modelId="{21A23AB3-2B83-4845-9602-B12048A543B8}">
      <dsp:nvSpPr>
        <dsp:cNvPr id="0" name=""/>
        <dsp:cNvSpPr/>
      </dsp:nvSpPr>
      <dsp:spPr>
        <a:xfrm>
          <a:off x="62781" y="3152595"/>
          <a:ext cx="2751071" cy="2200857"/>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5374E-3723-914D-A6D6-6A640B4E7C2C}">
      <dsp:nvSpPr>
        <dsp:cNvPr id="0" name=""/>
        <dsp:cNvSpPr/>
      </dsp:nvSpPr>
      <dsp:spPr>
        <a:xfrm>
          <a:off x="310378" y="5133366"/>
          <a:ext cx="2448453" cy="770299"/>
        </a:xfrm>
        <a:prstGeom prst="wedgeRectCallout">
          <a:avLst>
            <a:gd name="adj1" fmla="val 20250"/>
            <a:gd name="adj2" fmla="val -607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Improved access to key public services</a:t>
          </a:r>
          <a:endParaRPr lang="en-GB" sz="1800" b="1" kern="1200" dirty="0"/>
        </a:p>
      </dsp:txBody>
      <dsp:txXfrm>
        <a:off x="310378" y="5133366"/>
        <a:ext cx="2448453" cy="770299"/>
      </dsp:txXfrm>
    </dsp:sp>
    <dsp:sp modelId="{C09BBC2D-7B3F-FE42-9425-EC5F387B39E9}">
      <dsp:nvSpPr>
        <dsp:cNvPr id="0" name=""/>
        <dsp:cNvSpPr/>
      </dsp:nvSpPr>
      <dsp:spPr>
        <a:xfrm>
          <a:off x="3088960" y="3152595"/>
          <a:ext cx="2751071" cy="2200857"/>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2D6BBF-BD7E-DC4C-BD0B-A2F5058D6A97}">
      <dsp:nvSpPr>
        <dsp:cNvPr id="0" name=""/>
        <dsp:cNvSpPr/>
      </dsp:nvSpPr>
      <dsp:spPr>
        <a:xfrm>
          <a:off x="3336556" y="5133366"/>
          <a:ext cx="2448453" cy="770299"/>
        </a:xfrm>
        <a:prstGeom prst="wedgeRectCallout">
          <a:avLst>
            <a:gd name="adj1" fmla="val 20250"/>
            <a:gd name="adj2" fmla="val -607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Improved global</a:t>
          </a:r>
          <a:r>
            <a:rPr lang="en-GB" sz="1800" b="1" kern="1200" baseline="0" dirty="0" smtClean="0"/>
            <a:t> </a:t>
          </a:r>
          <a:r>
            <a:rPr lang="en-GB" sz="1800" b="1" kern="1200" dirty="0" smtClean="0"/>
            <a:t>competitiveness</a:t>
          </a:r>
          <a:endParaRPr lang="en-GB" sz="1800" b="1" kern="1200" dirty="0"/>
        </a:p>
      </dsp:txBody>
      <dsp:txXfrm>
        <a:off x="3336556" y="5133366"/>
        <a:ext cx="2448453" cy="770299"/>
      </dsp:txXfrm>
    </dsp:sp>
    <dsp:sp modelId="{6E541505-A4E9-E34B-B08F-BECE978D7ABE}">
      <dsp:nvSpPr>
        <dsp:cNvPr id="0" name=""/>
        <dsp:cNvSpPr/>
      </dsp:nvSpPr>
      <dsp:spPr>
        <a:xfrm>
          <a:off x="6115138" y="3152595"/>
          <a:ext cx="2751071" cy="2200857"/>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2BF6F4-8A25-8F4C-9B75-6792B240C3EC}">
      <dsp:nvSpPr>
        <dsp:cNvPr id="0" name=""/>
        <dsp:cNvSpPr/>
      </dsp:nvSpPr>
      <dsp:spPr>
        <a:xfrm>
          <a:off x="6362735" y="5133366"/>
          <a:ext cx="2448453" cy="770299"/>
        </a:xfrm>
        <a:prstGeom prst="wedgeRectCallout">
          <a:avLst>
            <a:gd name="adj1" fmla="val 20250"/>
            <a:gd name="adj2" fmla="val -607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Environmental sustainability</a:t>
          </a:r>
          <a:endParaRPr lang="en-GB" sz="1800" b="1" kern="1200" dirty="0"/>
        </a:p>
      </dsp:txBody>
      <dsp:txXfrm>
        <a:off x="6362735" y="5133366"/>
        <a:ext cx="2448453" cy="770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1776D-3D7D-B245-825D-A7F3A21E2798}">
      <dsp:nvSpPr>
        <dsp:cNvPr id="0" name=""/>
        <dsp:cNvSpPr/>
      </dsp:nvSpPr>
      <dsp:spPr>
        <a:xfrm>
          <a:off x="0" y="359223"/>
          <a:ext cx="8928992" cy="453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C7EAEDD-B122-534F-8F5C-63C5BCC2B048}">
      <dsp:nvSpPr>
        <dsp:cNvPr id="0" name=""/>
        <dsp:cNvSpPr/>
      </dsp:nvSpPr>
      <dsp:spPr>
        <a:xfrm>
          <a:off x="446449" y="93543"/>
          <a:ext cx="6250294"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246" tIns="0" rIns="236246" bIns="0" numCol="1" spcCol="1270" anchor="ctr" anchorCtr="0">
          <a:noAutofit/>
        </a:bodyPr>
        <a:lstStyle/>
        <a:p>
          <a:pPr lvl="0" algn="l" defTabSz="889000">
            <a:lnSpc>
              <a:spcPct val="90000"/>
            </a:lnSpc>
            <a:spcBef>
              <a:spcPct val="0"/>
            </a:spcBef>
            <a:spcAft>
              <a:spcPct val="35000"/>
            </a:spcAft>
          </a:pPr>
          <a:r>
            <a:rPr lang="en-US" sz="2000" kern="1200" dirty="0" smtClean="0"/>
            <a:t>Surveys of Life Satisfaction</a:t>
          </a:r>
          <a:endParaRPr lang="en-US" sz="2000" kern="1200" dirty="0"/>
        </a:p>
      </dsp:txBody>
      <dsp:txXfrm>
        <a:off x="472388" y="119482"/>
        <a:ext cx="6198416" cy="479482"/>
      </dsp:txXfrm>
    </dsp:sp>
    <dsp:sp modelId="{DA5C6847-FE96-384D-A036-846856959753}">
      <dsp:nvSpPr>
        <dsp:cNvPr id="0" name=""/>
        <dsp:cNvSpPr/>
      </dsp:nvSpPr>
      <dsp:spPr>
        <a:xfrm>
          <a:off x="0" y="1175703"/>
          <a:ext cx="8928992" cy="4536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7068B86-B443-794B-8D71-D933B14ADB66}">
      <dsp:nvSpPr>
        <dsp:cNvPr id="0" name=""/>
        <dsp:cNvSpPr/>
      </dsp:nvSpPr>
      <dsp:spPr>
        <a:xfrm>
          <a:off x="446449" y="910024"/>
          <a:ext cx="6250294" cy="5313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246" tIns="0" rIns="236246" bIns="0" numCol="1" spcCol="1270" anchor="ctr" anchorCtr="0">
          <a:noAutofit/>
        </a:bodyPr>
        <a:lstStyle/>
        <a:p>
          <a:pPr lvl="0" algn="l" defTabSz="889000">
            <a:lnSpc>
              <a:spcPct val="90000"/>
            </a:lnSpc>
            <a:spcBef>
              <a:spcPct val="0"/>
            </a:spcBef>
            <a:spcAft>
              <a:spcPct val="35000"/>
            </a:spcAft>
          </a:pPr>
          <a:r>
            <a:rPr lang="en-US" sz="2000" kern="1200" dirty="0" smtClean="0"/>
            <a:t>Years of healthy life expectancy</a:t>
          </a:r>
          <a:endParaRPr lang="en-US" sz="2000" kern="1200" dirty="0"/>
        </a:p>
      </dsp:txBody>
      <dsp:txXfrm>
        <a:off x="472388" y="935963"/>
        <a:ext cx="6198416" cy="479482"/>
      </dsp:txXfrm>
    </dsp:sp>
    <dsp:sp modelId="{16ACBDCC-ED73-344E-B63E-EB558AE4F5E1}">
      <dsp:nvSpPr>
        <dsp:cNvPr id="0" name=""/>
        <dsp:cNvSpPr/>
      </dsp:nvSpPr>
      <dsp:spPr>
        <a:xfrm>
          <a:off x="0" y="1992184"/>
          <a:ext cx="8928992" cy="4536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7D7FF5A-3322-0E4B-BB43-9923E7FF79F2}">
      <dsp:nvSpPr>
        <dsp:cNvPr id="0" name=""/>
        <dsp:cNvSpPr/>
      </dsp:nvSpPr>
      <dsp:spPr>
        <a:xfrm>
          <a:off x="446449" y="1726504"/>
          <a:ext cx="6250294" cy="5313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246" tIns="0" rIns="236246" bIns="0" numCol="1" spcCol="1270" anchor="ctr" anchorCtr="0">
          <a:noAutofit/>
        </a:bodyPr>
        <a:lstStyle/>
        <a:p>
          <a:pPr lvl="0" algn="l" defTabSz="889000">
            <a:lnSpc>
              <a:spcPct val="90000"/>
            </a:lnSpc>
            <a:spcBef>
              <a:spcPct val="0"/>
            </a:spcBef>
            <a:spcAft>
              <a:spcPct val="35000"/>
            </a:spcAft>
          </a:pPr>
          <a:r>
            <a:rPr lang="en-US" sz="2000" kern="1200" dirty="0" smtClean="0"/>
            <a:t>Median Household Income</a:t>
          </a:r>
        </a:p>
      </dsp:txBody>
      <dsp:txXfrm>
        <a:off x="472388" y="1752443"/>
        <a:ext cx="6198416" cy="479482"/>
      </dsp:txXfrm>
    </dsp:sp>
    <dsp:sp modelId="{A58F40FF-885A-0E41-9EBA-AE8BF7C10EB7}">
      <dsp:nvSpPr>
        <dsp:cNvPr id="0" name=""/>
        <dsp:cNvSpPr/>
      </dsp:nvSpPr>
      <dsp:spPr>
        <a:xfrm>
          <a:off x="0" y="2808664"/>
          <a:ext cx="8928992" cy="4536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844D667-98E7-DB4D-91BD-C7134922A095}">
      <dsp:nvSpPr>
        <dsp:cNvPr id="0" name=""/>
        <dsp:cNvSpPr/>
      </dsp:nvSpPr>
      <dsp:spPr>
        <a:xfrm>
          <a:off x="446449" y="2542984"/>
          <a:ext cx="6250294" cy="5313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246" tIns="0" rIns="236246" bIns="0" numCol="1" spcCol="1270" anchor="ctr" anchorCtr="0">
          <a:noAutofit/>
        </a:bodyPr>
        <a:lstStyle/>
        <a:p>
          <a:pPr lvl="0" algn="l" defTabSz="889000">
            <a:lnSpc>
              <a:spcPct val="90000"/>
            </a:lnSpc>
            <a:spcBef>
              <a:spcPct val="0"/>
            </a:spcBef>
            <a:spcAft>
              <a:spcPct val="35000"/>
            </a:spcAft>
          </a:pPr>
          <a:r>
            <a:rPr lang="en-US" sz="2000" kern="1200" dirty="0" smtClean="0"/>
            <a:t>Household Net Wealth</a:t>
          </a:r>
        </a:p>
      </dsp:txBody>
      <dsp:txXfrm>
        <a:off x="472388" y="2568923"/>
        <a:ext cx="6198416" cy="479482"/>
      </dsp:txXfrm>
    </dsp:sp>
    <dsp:sp modelId="{D8D8F257-24E9-B94C-9985-3482A076A935}">
      <dsp:nvSpPr>
        <dsp:cNvPr id="0" name=""/>
        <dsp:cNvSpPr/>
      </dsp:nvSpPr>
      <dsp:spPr>
        <a:xfrm>
          <a:off x="0" y="3625144"/>
          <a:ext cx="8928992" cy="4536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9269B10-7F49-4548-B6D9-80AC43376D28}">
      <dsp:nvSpPr>
        <dsp:cNvPr id="0" name=""/>
        <dsp:cNvSpPr/>
      </dsp:nvSpPr>
      <dsp:spPr>
        <a:xfrm>
          <a:off x="446449" y="3359464"/>
          <a:ext cx="6250294" cy="5313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246" tIns="0" rIns="236246" bIns="0" numCol="1" spcCol="1270" anchor="ctr" anchorCtr="0">
          <a:noAutofit/>
        </a:bodyPr>
        <a:lstStyle/>
        <a:p>
          <a:pPr lvl="0" algn="l" defTabSz="889000">
            <a:lnSpc>
              <a:spcPct val="90000"/>
            </a:lnSpc>
            <a:spcBef>
              <a:spcPct val="0"/>
            </a:spcBef>
            <a:spcAft>
              <a:spcPct val="35000"/>
            </a:spcAft>
          </a:pPr>
          <a:r>
            <a:rPr lang="en-US" sz="2000" kern="1200" dirty="0" smtClean="0"/>
            <a:t>Percentage of people in vulnerable employment</a:t>
          </a:r>
        </a:p>
      </dsp:txBody>
      <dsp:txXfrm>
        <a:off x="472388" y="3385403"/>
        <a:ext cx="6198416" cy="479482"/>
      </dsp:txXfrm>
    </dsp:sp>
    <dsp:sp modelId="{CCC1E6DD-BD67-7A4B-9C49-CF524F5853C5}">
      <dsp:nvSpPr>
        <dsp:cNvPr id="0" name=""/>
        <dsp:cNvSpPr/>
      </dsp:nvSpPr>
      <dsp:spPr>
        <a:xfrm>
          <a:off x="0" y="4441624"/>
          <a:ext cx="8928992" cy="453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E6149B5-0E4A-984A-B43A-FB36F7F6F94F}">
      <dsp:nvSpPr>
        <dsp:cNvPr id="0" name=""/>
        <dsp:cNvSpPr/>
      </dsp:nvSpPr>
      <dsp:spPr>
        <a:xfrm>
          <a:off x="446449" y="4175944"/>
          <a:ext cx="6250294"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246" tIns="0" rIns="236246" bIns="0" numCol="1" spcCol="1270" anchor="ctr" anchorCtr="0">
          <a:noAutofit/>
        </a:bodyPr>
        <a:lstStyle/>
        <a:p>
          <a:pPr lvl="0" algn="l" defTabSz="889000">
            <a:lnSpc>
              <a:spcPct val="90000"/>
            </a:lnSpc>
            <a:spcBef>
              <a:spcPct val="0"/>
            </a:spcBef>
            <a:spcAft>
              <a:spcPct val="35000"/>
            </a:spcAft>
          </a:pPr>
          <a:r>
            <a:rPr lang="en-US" sz="2000" kern="1200" dirty="0" smtClean="0"/>
            <a:t>Civic / democratic participation</a:t>
          </a:r>
          <a:r>
            <a:rPr lang="en-US" sz="2000" kern="1200" baseline="0" dirty="0" smtClean="0"/>
            <a:t> rates</a:t>
          </a:r>
          <a:endParaRPr lang="en-US" sz="2000" kern="1200" dirty="0"/>
        </a:p>
      </dsp:txBody>
      <dsp:txXfrm>
        <a:off x="472388" y="4201883"/>
        <a:ext cx="6198416" cy="479482"/>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A9D8A3-F107-524A-9B3C-4226C24873DF}" type="datetimeFigureOut">
              <a:rPr lang="en-US" smtClean="0"/>
              <a:t>5/16/17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F7F515-8523-9149-8D3D-FCE346FA68BB}" type="slidenum">
              <a:rPr lang="en-US" smtClean="0"/>
              <a:t>‹#›</a:t>
            </a:fld>
            <a:endParaRPr lang="en-US"/>
          </a:p>
        </p:txBody>
      </p:sp>
    </p:spTree>
    <p:extLst>
      <p:ext uri="{BB962C8B-B14F-4D97-AF65-F5344CB8AC3E}">
        <p14:creationId xmlns:p14="http://schemas.microsoft.com/office/powerpoint/2010/main" val="893023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Presents indicators that adjust or supplement more traditional measures such as GDP to give a more rounded and comprehensive basis for assessing changes in economic well-being</a:t>
            </a:r>
            <a:endParaRPr lang="en-US" dirty="0"/>
          </a:p>
        </p:txBody>
      </p:sp>
      <p:sp>
        <p:nvSpPr>
          <p:cNvPr id="4" name="Slide Number Placeholder 3"/>
          <p:cNvSpPr>
            <a:spLocks noGrp="1"/>
          </p:cNvSpPr>
          <p:nvPr>
            <p:ph type="sldNum" sz="quarter" idx="10"/>
          </p:nvPr>
        </p:nvSpPr>
        <p:spPr/>
        <p:txBody>
          <a:bodyPr/>
          <a:lstStyle/>
          <a:p>
            <a:fld id="{1F623006-8D0C-4D8E-B7A6-85FE6D57AF2C}" type="slidenum">
              <a:rPr lang="en-GB" smtClean="0"/>
              <a:pPr/>
              <a:t>5</a:t>
            </a:fld>
            <a:endParaRPr lang="en-GB" dirty="0"/>
          </a:p>
        </p:txBody>
      </p:sp>
    </p:spTree>
    <p:extLst>
      <p:ext uri="{BB962C8B-B14F-4D97-AF65-F5344CB8AC3E}">
        <p14:creationId xmlns:p14="http://schemas.microsoft.com/office/powerpoint/2010/main" val="150920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4C69F4-04F1-EF4C-84FB-DC4DFB5202B6}" type="datetimeFigureOut">
              <a:rPr lang="en-US" smtClean="0"/>
              <a:t>5/16/17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60694-B8F0-B744-8A00-A6EF5425B6C5}" type="slidenum">
              <a:rPr lang="en-US" smtClean="0"/>
              <a:t>‹#›</a:t>
            </a:fld>
            <a:endParaRPr lang="en-US"/>
          </a:p>
        </p:txBody>
      </p:sp>
    </p:spTree>
    <p:extLst>
      <p:ext uri="{BB962C8B-B14F-4D97-AF65-F5344CB8AC3E}">
        <p14:creationId xmlns:p14="http://schemas.microsoft.com/office/powerpoint/2010/main" val="154532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4C69F4-04F1-EF4C-84FB-DC4DFB5202B6}" type="datetimeFigureOut">
              <a:rPr lang="en-US" smtClean="0"/>
              <a:t>5/16/17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60694-B8F0-B744-8A00-A6EF5425B6C5}" type="slidenum">
              <a:rPr lang="en-US" smtClean="0"/>
              <a:t>‹#›</a:t>
            </a:fld>
            <a:endParaRPr lang="en-US"/>
          </a:p>
        </p:txBody>
      </p:sp>
    </p:spTree>
    <p:extLst>
      <p:ext uri="{BB962C8B-B14F-4D97-AF65-F5344CB8AC3E}">
        <p14:creationId xmlns:p14="http://schemas.microsoft.com/office/powerpoint/2010/main" val="413739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4C69F4-04F1-EF4C-84FB-DC4DFB5202B6}" type="datetimeFigureOut">
              <a:rPr lang="en-US" smtClean="0"/>
              <a:t>5/16/17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60694-B8F0-B744-8A00-A6EF5425B6C5}" type="slidenum">
              <a:rPr lang="en-US" smtClean="0"/>
              <a:t>‹#›</a:t>
            </a:fld>
            <a:endParaRPr lang="en-US"/>
          </a:p>
        </p:txBody>
      </p:sp>
    </p:spTree>
    <p:extLst>
      <p:ext uri="{BB962C8B-B14F-4D97-AF65-F5344CB8AC3E}">
        <p14:creationId xmlns:p14="http://schemas.microsoft.com/office/powerpoint/2010/main" val="167929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4517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2413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170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4C69F4-04F1-EF4C-84FB-DC4DFB5202B6}" type="datetimeFigureOut">
              <a:rPr lang="en-US" smtClean="0"/>
              <a:t>5/16/17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60694-B8F0-B744-8A00-A6EF5425B6C5}" type="slidenum">
              <a:rPr lang="en-US" smtClean="0"/>
              <a:t>‹#›</a:t>
            </a:fld>
            <a:endParaRPr lang="en-US"/>
          </a:p>
        </p:txBody>
      </p:sp>
    </p:spTree>
    <p:extLst>
      <p:ext uri="{BB962C8B-B14F-4D97-AF65-F5344CB8AC3E}">
        <p14:creationId xmlns:p14="http://schemas.microsoft.com/office/powerpoint/2010/main" val="65774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C69F4-04F1-EF4C-84FB-DC4DFB5202B6}" type="datetimeFigureOut">
              <a:rPr lang="en-US" smtClean="0"/>
              <a:t>5/16/17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60694-B8F0-B744-8A00-A6EF5425B6C5}" type="slidenum">
              <a:rPr lang="en-US" smtClean="0"/>
              <a:t>‹#›</a:t>
            </a:fld>
            <a:endParaRPr lang="en-US"/>
          </a:p>
        </p:txBody>
      </p:sp>
    </p:spTree>
    <p:extLst>
      <p:ext uri="{BB962C8B-B14F-4D97-AF65-F5344CB8AC3E}">
        <p14:creationId xmlns:p14="http://schemas.microsoft.com/office/powerpoint/2010/main" val="164622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4C69F4-04F1-EF4C-84FB-DC4DFB5202B6}" type="datetimeFigureOut">
              <a:rPr lang="en-US" smtClean="0"/>
              <a:t>5/16/17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60694-B8F0-B744-8A00-A6EF5425B6C5}" type="slidenum">
              <a:rPr lang="en-US" smtClean="0"/>
              <a:t>‹#›</a:t>
            </a:fld>
            <a:endParaRPr lang="en-US"/>
          </a:p>
        </p:txBody>
      </p:sp>
    </p:spTree>
    <p:extLst>
      <p:ext uri="{BB962C8B-B14F-4D97-AF65-F5344CB8AC3E}">
        <p14:creationId xmlns:p14="http://schemas.microsoft.com/office/powerpoint/2010/main" val="1994892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4C69F4-04F1-EF4C-84FB-DC4DFB5202B6}" type="datetimeFigureOut">
              <a:rPr lang="en-US" smtClean="0"/>
              <a:t>5/16/17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460694-B8F0-B744-8A00-A6EF5425B6C5}" type="slidenum">
              <a:rPr lang="en-US" smtClean="0"/>
              <a:t>‹#›</a:t>
            </a:fld>
            <a:endParaRPr lang="en-US"/>
          </a:p>
        </p:txBody>
      </p:sp>
    </p:spTree>
    <p:extLst>
      <p:ext uri="{BB962C8B-B14F-4D97-AF65-F5344CB8AC3E}">
        <p14:creationId xmlns:p14="http://schemas.microsoft.com/office/powerpoint/2010/main" val="163998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4C69F4-04F1-EF4C-84FB-DC4DFB5202B6}" type="datetimeFigureOut">
              <a:rPr lang="en-US" smtClean="0"/>
              <a:t>5/16/17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460694-B8F0-B744-8A00-A6EF5425B6C5}" type="slidenum">
              <a:rPr lang="en-US" smtClean="0"/>
              <a:t>‹#›</a:t>
            </a:fld>
            <a:endParaRPr lang="en-US"/>
          </a:p>
        </p:txBody>
      </p:sp>
    </p:spTree>
    <p:extLst>
      <p:ext uri="{BB962C8B-B14F-4D97-AF65-F5344CB8AC3E}">
        <p14:creationId xmlns:p14="http://schemas.microsoft.com/office/powerpoint/2010/main" val="31649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4C69F4-04F1-EF4C-84FB-DC4DFB5202B6}" type="datetimeFigureOut">
              <a:rPr lang="en-US" smtClean="0"/>
              <a:t>5/16/17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460694-B8F0-B744-8A00-A6EF5425B6C5}" type="slidenum">
              <a:rPr lang="en-US" smtClean="0"/>
              <a:t>‹#›</a:t>
            </a:fld>
            <a:endParaRPr lang="en-US"/>
          </a:p>
        </p:txBody>
      </p:sp>
    </p:spTree>
    <p:extLst>
      <p:ext uri="{BB962C8B-B14F-4D97-AF65-F5344CB8AC3E}">
        <p14:creationId xmlns:p14="http://schemas.microsoft.com/office/powerpoint/2010/main" val="40001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4C69F4-04F1-EF4C-84FB-DC4DFB5202B6}" type="datetimeFigureOut">
              <a:rPr lang="en-US" smtClean="0"/>
              <a:t>5/16/17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60694-B8F0-B744-8A00-A6EF5425B6C5}" type="slidenum">
              <a:rPr lang="en-US" smtClean="0"/>
              <a:t>‹#›</a:t>
            </a:fld>
            <a:endParaRPr lang="en-US"/>
          </a:p>
        </p:txBody>
      </p:sp>
    </p:spTree>
    <p:extLst>
      <p:ext uri="{BB962C8B-B14F-4D97-AF65-F5344CB8AC3E}">
        <p14:creationId xmlns:p14="http://schemas.microsoft.com/office/powerpoint/2010/main" val="138022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4C69F4-04F1-EF4C-84FB-DC4DFB5202B6}" type="datetimeFigureOut">
              <a:rPr lang="en-US" smtClean="0"/>
              <a:t>5/16/17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60694-B8F0-B744-8A00-A6EF5425B6C5}" type="slidenum">
              <a:rPr lang="en-US" smtClean="0"/>
              <a:t>‹#›</a:t>
            </a:fld>
            <a:endParaRPr lang="en-US"/>
          </a:p>
        </p:txBody>
      </p:sp>
    </p:spTree>
    <p:extLst>
      <p:ext uri="{BB962C8B-B14F-4D97-AF65-F5344CB8AC3E}">
        <p14:creationId xmlns:p14="http://schemas.microsoft.com/office/powerpoint/2010/main" val="4565581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C69F4-04F1-EF4C-84FB-DC4DFB5202B6}" type="datetimeFigureOut">
              <a:rPr lang="en-US" smtClean="0"/>
              <a:t>5/16/17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60694-B8F0-B744-8A00-A6EF5425B6C5}" type="slidenum">
              <a:rPr lang="en-US" smtClean="0"/>
              <a:t>‹#›</a:t>
            </a:fld>
            <a:endParaRPr lang="en-US"/>
          </a:p>
        </p:txBody>
      </p:sp>
    </p:spTree>
    <p:extLst>
      <p:ext uri="{BB962C8B-B14F-4D97-AF65-F5344CB8AC3E}">
        <p14:creationId xmlns:p14="http://schemas.microsoft.com/office/powerpoint/2010/main" val="391205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tags" Target="../tags/tag1.xml"/><Relationship Id="rId2"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tags" Target="../tags/tag2.xml"/><Relationship Id="rId2"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4.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youtu.be/3Dmlz8yxls4" TargetMode="Externa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youtu.be/CuXsv3Z69T4" TargetMode="Externa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Economic Wellbeing</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303"/>
            <a:ext cx="9134154" cy="6083347"/>
          </a:xfrm>
          <a:prstGeom prst="rect">
            <a:avLst/>
          </a:prstGeom>
        </p:spPr>
      </p:pic>
      <p:sp>
        <p:nvSpPr>
          <p:cNvPr id="5" name="TextBox 4"/>
          <p:cNvSpPr txBox="1"/>
          <p:nvPr/>
        </p:nvSpPr>
        <p:spPr>
          <a:xfrm>
            <a:off x="119270" y="6202017"/>
            <a:ext cx="8810045" cy="523220"/>
          </a:xfrm>
          <a:prstGeom prst="rect">
            <a:avLst/>
          </a:prstGeom>
          <a:noFill/>
        </p:spPr>
        <p:txBody>
          <a:bodyPr wrap="square" rtlCol="0">
            <a:spAutoFit/>
          </a:bodyPr>
          <a:lstStyle/>
          <a:p>
            <a:r>
              <a:rPr lang="en-US" sz="2800" dirty="0" smtClean="0"/>
              <a:t>Economic wellbeing as </a:t>
            </a:r>
            <a:r>
              <a:rPr lang="en-US" sz="2800" smtClean="0"/>
              <a:t>a macroeconomic objective</a:t>
            </a:r>
            <a:endParaRPr lang="en-US" sz="2800"/>
          </a:p>
        </p:txBody>
      </p:sp>
    </p:spTree>
    <p:extLst>
      <p:ext uri="{BB962C8B-B14F-4D97-AF65-F5344CB8AC3E}">
        <p14:creationId xmlns:p14="http://schemas.microsoft.com/office/powerpoint/2010/main" val="123923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 y="177800"/>
            <a:ext cx="4114800" cy="63373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0" y="177800"/>
            <a:ext cx="4127500" cy="6337300"/>
          </a:xfrm>
          <a:prstGeom prst="rect">
            <a:avLst/>
          </a:prstGeom>
        </p:spPr>
      </p:pic>
    </p:spTree>
    <p:extLst>
      <p:ext uri="{BB962C8B-B14F-4D97-AF65-F5344CB8AC3E}">
        <p14:creationId xmlns:p14="http://schemas.microsoft.com/office/powerpoint/2010/main" val="366761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200027"/>
            <a:ext cx="8667750" cy="1196974"/>
          </a:xfrm>
        </p:spPr>
        <p:txBody>
          <a:bodyPr/>
          <a:lstStyle/>
          <a:p>
            <a:r>
              <a:rPr lang="en-US" smtClean="0"/>
              <a:t>The Easterlin Paradox</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0"/>
            <a:ext cx="6956227" cy="6858000"/>
          </a:xfrm>
          <a:prstGeom prst="rect">
            <a:avLst/>
          </a:prstGeom>
        </p:spPr>
      </p:pic>
      <p:sp>
        <p:nvSpPr>
          <p:cNvPr id="4" name="TextBox 3"/>
          <p:cNvSpPr txBox="1"/>
          <p:nvPr/>
        </p:nvSpPr>
        <p:spPr>
          <a:xfrm>
            <a:off x="6854282" y="200027"/>
            <a:ext cx="2143760" cy="2308324"/>
          </a:xfrm>
          <a:prstGeom prst="rect">
            <a:avLst/>
          </a:prstGeom>
          <a:solidFill>
            <a:schemeClr val="accent4">
              <a:lumMod val="20000"/>
              <a:lumOff val="80000"/>
            </a:schemeClr>
          </a:solidFill>
          <a:effectLst>
            <a:outerShdw blurRad="50800" dist="76200" dir="2700000" algn="tl" rotWithShape="0">
              <a:prstClr val="black">
                <a:alpha val="40000"/>
              </a:prstClr>
            </a:outerShdw>
          </a:effectLst>
        </p:spPr>
        <p:txBody>
          <a:bodyPr wrap="square" rtlCol="0">
            <a:spAutoFit/>
          </a:bodyPr>
          <a:lstStyle/>
          <a:p>
            <a:r>
              <a:rPr lang="en-US" dirty="0" smtClean="0"/>
              <a:t>The Easterlin Paradox – relative income / consumption </a:t>
            </a:r>
            <a:r>
              <a:rPr lang="en-US" smtClean="0"/>
              <a:t>becomes more important </a:t>
            </a:r>
            <a:r>
              <a:rPr lang="en-US" dirty="0" smtClean="0"/>
              <a:t>once people have escaped extreme poverty</a:t>
            </a:r>
            <a:endParaRPr lang="en-US" b="1" dirty="0"/>
          </a:p>
        </p:txBody>
      </p:sp>
    </p:spTree>
    <p:extLst>
      <p:ext uri="{BB962C8B-B14F-4D97-AF65-F5344CB8AC3E}">
        <p14:creationId xmlns:p14="http://schemas.microsoft.com/office/powerpoint/2010/main" val="336578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7504" y="44624"/>
            <a:ext cx="8928992" cy="648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900" b="1" dirty="0" smtClean="0">
                <a:solidFill>
                  <a:schemeClr val="tx1"/>
                </a:solidFill>
              </a:rPr>
              <a:t>Additional objectives of macroeconomic policy</a:t>
            </a:r>
          </a:p>
        </p:txBody>
      </p:sp>
      <p:graphicFrame>
        <p:nvGraphicFramePr>
          <p:cNvPr id="4" name="Diagram 3"/>
          <p:cNvGraphicFramePr/>
          <p:nvPr>
            <p:extLst/>
          </p:nvPr>
        </p:nvGraphicFramePr>
        <p:xfrm>
          <a:off x="107504" y="836712"/>
          <a:ext cx="8928992"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rame 1"/>
          <p:cNvSpPr/>
          <p:nvPr/>
        </p:nvSpPr>
        <p:spPr>
          <a:xfrm>
            <a:off x="3129280" y="836712"/>
            <a:ext cx="3058160" cy="311552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8685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07455663"/>
              </p:ext>
            </p:extLst>
          </p:nvPr>
        </p:nvGraphicFramePr>
        <p:xfrm>
          <a:off x="313150" y="62634"/>
          <a:ext cx="8329808" cy="6682632"/>
        </p:xfrm>
        <a:graphic>
          <a:graphicData uri="http://schemas.openxmlformats.org/drawingml/2006/table">
            <a:tbl>
              <a:tblPr firstRow="1" bandRow="1">
                <a:tableStyleId>{5C22544A-7EE6-4342-B048-85BDC9FD1C3A}</a:tableStyleId>
              </a:tblPr>
              <a:tblGrid>
                <a:gridCol w="6764055"/>
                <a:gridCol w="1565753"/>
              </a:tblGrid>
              <a:tr h="607512">
                <a:tc>
                  <a:txBody>
                    <a:bodyPr/>
                    <a:lstStyle/>
                    <a:p>
                      <a:r>
                        <a:rPr lang="en-US" sz="1800" dirty="0" smtClean="0"/>
                        <a:t>Indicator</a:t>
                      </a:r>
                      <a:endParaRPr lang="en-US" sz="1800" dirty="0"/>
                    </a:p>
                  </a:txBody>
                  <a:tcPr anchor="ctr"/>
                </a:tc>
                <a:tc>
                  <a:txBody>
                    <a:bodyPr/>
                    <a:lstStyle/>
                    <a:p>
                      <a:endParaRPr lang="en-US" sz="1800" dirty="0"/>
                    </a:p>
                  </a:txBody>
                  <a:tcPr anchor="ctr"/>
                </a:tc>
              </a:tr>
              <a:tr h="607512">
                <a:tc>
                  <a:txBody>
                    <a:bodyPr/>
                    <a:lstStyle/>
                    <a:p>
                      <a:pPr marL="0" lvl="0" indent="0">
                        <a:lnSpc>
                          <a:spcPts val="1600"/>
                        </a:lnSpc>
                        <a:spcAft>
                          <a:spcPts val="0"/>
                        </a:spcAft>
                        <a:buFont typeface="+mj-lt"/>
                        <a:buNone/>
                      </a:pPr>
                      <a:r>
                        <a:rPr lang="en-US" sz="1800" dirty="0">
                          <a:effectLst/>
                          <a:latin typeface="+mn-lt"/>
                          <a:ea typeface="Calibri" charset="0"/>
                          <a:cs typeface="Helvetica Neue" charset="0"/>
                        </a:rPr>
                        <a:t>Living Wage UK (£ per hour)</a:t>
                      </a:r>
                      <a:endParaRPr lang="en-US" sz="1800" dirty="0">
                        <a:effectLst/>
                        <a:latin typeface="+mn-lt"/>
                        <a:ea typeface="Calibri" charset="0"/>
                        <a:cs typeface="Times New Roman" charset="0"/>
                      </a:endParaRPr>
                    </a:p>
                  </a:txBody>
                  <a:tcPr marL="68580" marR="68580" marT="0" marB="0" anchor="ctr"/>
                </a:tc>
                <a:tc>
                  <a:txBody>
                    <a:bodyPr/>
                    <a:lstStyle/>
                    <a:p>
                      <a:endParaRPr lang="en-US" sz="1800" dirty="0"/>
                    </a:p>
                  </a:txBody>
                  <a:tcPr anchor="ctr"/>
                </a:tc>
              </a:tr>
              <a:tr h="607512">
                <a:tc>
                  <a:txBody>
                    <a:bodyPr/>
                    <a:lstStyle/>
                    <a:p>
                      <a:pPr marL="0" lvl="0" indent="0">
                        <a:lnSpc>
                          <a:spcPts val="1600"/>
                        </a:lnSpc>
                        <a:spcAft>
                          <a:spcPts val="0"/>
                        </a:spcAft>
                        <a:buFont typeface="+mj-lt"/>
                        <a:buNone/>
                      </a:pPr>
                      <a:r>
                        <a:rPr lang="en-US" sz="1800" dirty="0">
                          <a:effectLst/>
                          <a:latin typeface="+mn-lt"/>
                          <a:ea typeface="Calibri" charset="0"/>
                          <a:cs typeface="Helvetica Neue" charset="0"/>
                        </a:rPr>
                        <a:t>UK unemployment rate (% of the labour </a:t>
                      </a:r>
                      <a:r>
                        <a:rPr lang="en-US" sz="1800" dirty="0" smtClean="0">
                          <a:effectLst/>
                          <a:latin typeface="+mn-lt"/>
                          <a:ea typeface="Calibri" charset="0"/>
                          <a:cs typeface="Helvetica Neue" charset="0"/>
                        </a:rPr>
                        <a:t>force)</a:t>
                      </a:r>
                      <a:endParaRPr lang="en-US" sz="1800" dirty="0">
                        <a:effectLst/>
                        <a:latin typeface="+mn-lt"/>
                        <a:ea typeface="Calibri" charset="0"/>
                        <a:cs typeface="Times New Roman" charset="0"/>
                      </a:endParaRPr>
                    </a:p>
                  </a:txBody>
                  <a:tcPr marL="68580" marR="68580" marT="0" marB="0" anchor="ctr"/>
                </a:tc>
                <a:tc>
                  <a:txBody>
                    <a:bodyPr/>
                    <a:lstStyle/>
                    <a:p>
                      <a:endParaRPr lang="en-US" sz="1800" dirty="0"/>
                    </a:p>
                  </a:txBody>
                  <a:tcPr anchor="ctr"/>
                </a:tc>
              </a:tr>
              <a:tr h="607512">
                <a:tc>
                  <a:txBody>
                    <a:bodyPr/>
                    <a:lstStyle/>
                    <a:p>
                      <a:pPr marL="0" lvl="0" indent="0">
                        <a:lnSpc>
                          <a:spcPts val="1600"/>
                        </a:lnSpc>
                        <a:spcAft>
                          <a:spcPts val="0"/>
                        </a:spcAft>
                        <a:buFont typeface="+mj-lt"/>
                        <a:buNone/>
                      </a:pPr>
                      <a:r>
                        <a:rPr lang="en-US" sz="1800" dirty="0">
                          <a:effectLst/>
                          <a:latin typeface="+mn-lt"/>
                          <a:ea typeface="Calibri" charset="0"/>
                          <a:cs typeface="Helvetica Neue" charset="0"/>
                        </a:rPr>
                        <a:t>Very high satisfaction with life (% of all adults people reporting)</a:t>
                      </a:r>
                      <a:endParaRPr lang="en-US" sz="1800" dirty="0">
                        <a:effectLst/>
                        <a:latin typeface="+mn-lt"/>
                        <a:ea typeface="Calibri" charset="0"/>
                        <a:cs typeface="Times New Roman" charset="0"/>
                      </a:endParaRPr>
                    </a:p>
                  </a:txBody>
                  <a:tcPr marL="68580" marR="68580" marT="0" marB="0" anchor="ctr"/>
                </a:tc>
                <a:tc>
                  <a:txBody>
                    <a:bodyPr/>
                    <a:lstStyle/>
                    <a:p>
                      <a:endParaRPr lang="en-US" sz="1800" dirty="0"/>
                    </a:p>
                  </a:txBody>
                  <a:tcPr anchor="ctr"/>
                </a:tc>
              </a:tr>
              <a:tr h="607512">
                <a:tc>
                  <a:txBody>
                    <a:bodyPr/>
                    <a:lstStyle/>
                    <a:p>
                      <a:pPr marL="0" lvl="0" indent="0">
                        <a:lnSpc>
                          <a:spcPts val="1600"/>
                        </a:lnSpc>
                        <a:spcAft>
                          <a:spcPts val="0"/>
                        </a:spcAft>
                        <a:buFont typeface="+mj-lt"/>
                        <a:buNone/>
                      </a:pPr>
                      <a:r>
                        <a:rPr lang="en-US" sz="1800" dirty="0">
                          <a:effectLst/>
                          <a:latin typeface="+mn-lt"/>
                          <a:ea typeface="Calibri" charset="0"/>
                          <a:cs typeface="Helvetica Neue" charset="0"/>
                        </a:rPr>
                        <a:t>% of population who report being always or often lonely</a:t>
                      </a:r>
                      <a:endParaRPr lang="en-US" sz="1800" dirty="0">
                        <a:effectLst/>
                        <a:latin typeface="+mn-lt"/>
                        <a:ea typeface="Calibri" charset="0"/>
                        <a:cs typeface="Times New Roman" charset="0"/>
                      </a:endParaRPr>
                    </a:p>
                  </a:txBody>
                  <a:tcPr marL="68580" marR="68580" marT="0" marB="0" anchor="ctr"/>
                </a:tc>
                <a:tc>
                  <a:txBody>
                    <a:bodyPr/>
                    <a:lstStyle/>
                    <a:p>
                      <a:endParaRPr lang="en-US" sz="1800" dirty="0"/>
                    </a:p>
                  </a:txBody>
                  <a:tcPr anchor="ctr"/>
                </a:tc>
              </a:tr>
              <a:tr h="607512">
                <a:tc>
                  <a:txBody>
                    <a:bodyPr/>
                    <a:lstStyle/>
                    <a:p>
                      <a:pPr marL="0" lvl="0" indent="0">
                        <a:lnSpc>
                          <a:spcPts val="1600"/>
                        </a:lnSpc>
                        <a:spcAft>
                          <a:spcPts val="0"/>
                        </a:spcAft>
                        <a:buFont typeface="+mj-lt"/>
                        <a:buNone/>
                      </a:pPr>
                      <a:r>
                        <a:rPr lang="en-US" sz="1800" dirty="0">
                          <a:effectLst/>
                          <a:latin typeface="+mn-lt"/>
                          <a:ea typeface="Calibri" charset="0"/>
                          <a:cs typeface="Helvetica Neue" charset="0"/>
                        </a:rPr>
                        <a:t>Healthy life expectancy at birth for males (life expectancy = 80.8)</a:t>
                      </a:r>
                      <a:endParaRPr lang="en-US" sz="1800" dirty="0">
                        <a:effectLst/>
                        <a:latin typeface="+mn-lt"/>
                        <a:ea typeface="Calibri" charset="0"/>
                        <a:cs typeface="Times New Roman" charset="0"/>
                      </a:endParaRPr>
                    </a:p>
                  </a:txBody>
                  <a:tcPr marL="68580" marR="68580" marT="0" marB="0" anchor="ctr"/>
                </a:tc>
                <a:tc>
                  <a:txBody>
                    <a:bodyPr/>
                    <a:lstStyle/>
                    <a:p>
                      <a:endParaRPr lang="en-US" sz="1800" dirty="0"/>
                    </a:p>
                  </a:txBody>
                  <a:tcPr anchor="ctr"/>
                </a:tc>
              </a:tr>
              <a:tr h="607512">
                <a:tc>
                  <a:txBody>
                    <a:bodyPr/>
                    <a:lstStyle/>
                    <a:p>
                      <a:pPr marL="0" lvl="0" indent="0">
                        <a:lnSpc>
                          <a:spcPts val="1600"/>
                        </a:lnSpc>
                        <a:spcAft>
                          <a:spcPts val="0"/>
                        </a:spcAft>
                        <a:buFont typeface="+mj-lt"/>
                        <a:buNone/>
                      </a:pPr>
                      <a:r>
                        <a:rPr lang="en-US" sz="1800" dirty="0">
                          <a:effectLst/>
                          <a:latin typeface="+mn-lt"/>
                          <a:ea typeface="Calibri" charset="0"/>
                          <a:cs typeface="Helvetica Neue" charset="0"/>
                        </a:rPr>
                        <a:t>% of adult population who report having a disability</a:t>
                      </a:r>
                      <a:endParaRPr lang="en-US" sz="1800" dirty="0">
                        <a:effectLst/>
                        <a:latin typeface="+mn-lt"/>
                        <a:ea typeface="Calibri" charset="0"/>
                        <a:cs typeface="Times New Roman" charset="0"/>
                      </a:endParaRPr>
                    </a:p>
                  </a:txBody>
                  <a:tcPr marL="68580" marR="68580" marT="0" marB="0" anchor="ctr"/>
                </a:tc>
                <a:tc>
                  <a:txBody>
                    <a:bodyPr/>
                    <a:lstStyle/>
                    <a:p>
                      <a:endParaRPr lang="en-US" sz="1800" dirty="0"/>
                    </a:p>
                  </a:txBody>
                  <a:tcPr anchor="ctr"/>
                </a:tc>
              </a:tr>
              <a:tr h="607512">
                <a:tc>
                  <a:txBody>
                    <a:bodyPr/>
                    <a:lstStyle/>
                    <a:p>
                      <a:pPr marL="0" lvl="0" indent="0">
                        <a:lnSpc>
                          <a:spcPts val="1600"/>
                        </a:lnSpc>
                        <a:spcAft>
                          <a:spcPts val="0"/>
                        </a:spcAft>
                        <a:buFont typeface="+mj-lt"/>
                        <a:buNone/>
                      </a:pPr>
                      <a:r>
                        <a:rPr lang="en-US" sz="1800" dirty="0">
                          <a:effectLst/>
                          <a:latin typeface="+mn-lt"/>
                          <a:ea typeface="Calibri" charset="0"/>
                          <a:cs typeface="Helvetica Neue" charset="0"/>
                        </a:rPr>
                        <a:t>Average age in years of a first-time buyer in the housing market</a:t>
                      </a:r>
                      <a:endParaRPr lang="en-US" sz="1800" dirty="0">
                        <a:effectLst/>
                        <a:latin typeface="+mn-lt"/>
                        <a:ea typeface="Calibri" charset="0"/>
                        <a:cs typeface="Times New Roman" charset="0"/>
                      </a:endParaRPr>
                    </a:p>
                  </a:txBody>
                  <a:tcPr marL="68580" marR="68580" marT="0" marB="0" anchor="ctr"/>
                </a:tc>
                <a:tc>
                  <a:txBody>
                    <a:bodyPr/>
                    <a:lstStyle/>
                    <a:p>
                      <a:endParaRPr lang="en-US" sz="1800" dirty="0"/>
                    </a:p>
                  </a:txBody>
                  <a:tcPr anchor="ctr"/>
                </a:tc>
              </a:tr>
              <a:tr h="607512">
                <a:tc>
                  <a:txBody>
                    <a:bodyPr/>
                    <a:lstStyle/>
                    <a:p>
                      <a:pPr marL="0" lvl="0" indent="0">
                        <a:lnSpc>
                          <a:spcPts val="1600"/>
                        </a:lnSpc>
                        <a:spcAft>
                          <a:spcPts val="0"/>
                        </a:spcAft>
                        <a:buFont typeface="+mj-lt"/>
                        <a:buNone/>
                      </a:pPr>
                      <a:r>
                        <a:rPr lang="en-US" sz="1800" dirty="0">
                          <a:effectLst/>
                          <a:latin typeface="+mn-lt"/>
                          <a:ea typeface="Calibri" charset="0"/>
                          <a:cs typeface="Helvetica Neue" charset="0"/>
                        </a:rPr>
                        <a:t>UK HDI ranking out of 188 countries (clue: France is 21</a:t>
                      </a:r>
                      <a:r>
                        <a:rPr lang="en-US" sz="1800" baseline="30000" dirty="0">
                          <a:effectLst/>
                          <a:latin typeface="+mn-lt"/>
                          <a:ea typeface="Calibri" charset="0"/>
                          <a:cs typeface="Helvetica Neue" charset="0"/>
                        </a:rPr>
                        <a:t>st</a:t>
                      </a:r>
                      <a:r>
                        <a:rPr lang="en-US" sz="1800" dirty="0">
                          <a:effectLst/>
                          <a:latin typeface="+mn-lt"/>
                          <a:ea typeface="Calibri" charset="0"/>
                          <a:cs typeface="Helvetica Neue" charset="0"/>
                        </a:rPr>
                        <a:t>)</a:t>
                      </a:r>
                      <a:endParaRPr lang="en-US" sz="1800" dirty="0">
                        <a:effectLst/>
                        <a:latin typeface="+mn-lt"/>
                        <a:ea typeface="Calibri" charset="0"/>
                        <a:cs typeface="Times New Roman" charset="0"/>
                      </a:endParaRPr>
                    </a:p>
                  </a:txBody>
                  <a:tcPr marL="68580" marR="68580" marT="0" marB="0" anchor="ctr"/>
                </a:tc>
                <a:tc>
                  <a:txBody>
                    <a:bodyPr/>
                    <a:lstStyle/>
                    <a:p>
                      <a:endParaRPr lang="en-US" sz="1800" dirty="0"/>
                    </a:p>
                  </a:txBody>
                  <a:tcPr anchor="ctr"/>
                </a:tc>
              </a:tr>
              <a:tr h="607512">
                <a:tc>
                  <a:txBody>
                    <a:bodyPr/>
                    <a:lstStyle/>
                    <a:p>
                      <a:pPr marL="0" lvl="0" indent="0">
                        <a:lnSpc>
                          <a:spcPts val="1600"/>
                        </a:lnSpc>
                        <a:spcAft>
                          <a:spcPts val="0"/>
                        </a:spcAft>
                        <a:buFont typeface="+mj-lt"/>
                        <a:buNone/>
                      </a:pPr>
                      <a:r>
                        <a:rPr lang="en-US" sz="1800" dirty="0">
                          <a:effectLst/>
                          <a:latin typeface="+mn-lt"/>
                          <a:ea typeface="Calibri" charset="0"/>
                          <a:cs typeface="Helvetica Neue" charset="0"/>
                        </a:rPr>
                        <a:t>UK competitiveness ranking out of 164 nations</a:t>
                      </a:r>
                      <a:endParaRPr lang="en-US" sz="1800" dirty="0">
                        <a:effectLst/>
                        <a:latin typeface="+mn-lt"/>
                        <a:ea typeface="Calibri" charset="0"/>
                        <a:cs typeface="Times New Roman" charset="0"/>
                      </a:endParaRPr>
                    </a:p>
                  </a:txBody>
                  <a:tcPr marL="68580" marR="68580" marT="0" marB="0" anchor="ctr"/>
                </a:tc>
                <a:tc>
                  <a:txBody>
                    <a:bodyPr/>
                    <a:lstStyle/>
                    <a:p>
                      <a:endParaRPr lang="en-US" sz="1800" dirty="0"/>
                    </a:p>
                  </a:txBody>
                  <a:tcPr anchor="ctr"/>
                </a:tc>
              </a:tr>
              <a:tr h="607512">
                <a:tc>
                  <a:txBody>
                    <a:bodyPr/>
                    <a:lstStyle/>
                    <a:p>
                      <a:pPr marL="0" lvl="0" indent="0">
                        <a:lnSpc>
                          <a:spcPts val="1600"/>
                        </a:lnSpc>
                        <a:spcAft>
                          <a:spcPts val="0"/>
                        </a:spcAft>
                        <a:buFont typeface="+mj-lt"/>
                        <a:buNone/>
                      </a:pPr>
                      <a:r>
                        <a:rPr lang="en-US" sz="1800" dirty="0" smtClean="0">
                          <a:effectLst/>
                          <a:latin typeface="+mn-lt"/>
                          <a:ea typeface="Calibri" charset="0"/>
                          <a:cs typeface="Times New Roman" charset="0"/>
                        </a:rPr>
                        <a:t>% of people mostly or completely satisfied with their job</a:t>
                      </a:r>
                      <a:endParaRPr lang="en-US" sz="1800" dirty="0">
                        <a:effectLst/>
                        <a:latin typeface="+mn-lt"/>
                        <a:ea typeface="Calibri" charset="0"/>
                        <a:cs typeface="Times New Roman" charset="0"/>
                      </a:endParaRPr>
                    </a:p>
                  </a:txBody>
                  <a:tcPr marL="68580" marR="68580" marT="0" marB="0" anchor="ctr"/>
                </a:tc>
                <a:tc>
                  <a:txBody>
                    <a:bodyPr/>
                    <a:lstStyle/>
                    <a:p>
                      <a:endParaRPr lang="en-US" sz="1800" dirty="0"/>
                    </a:p>
                  </a:txBody>
                  <a:tcPr anchor="ctr"/>
                </a:tc>
              </a:tr>
            </a:tbl>
          </a:graphicData>
        </a:graphic>
      </p:graphicFrame>
      <p:sp>
        <p:nvSpPr>
          <p:cNvPr id="3" name="TextBox 2"/>
          <p:cNvSpPr txBox="1"/>
          <p:nvPr/>
        </p:nvSpPr>
        <p:spPr>
          <a:xfrm>
            <a:off x="7252570" y="776614"/>
            <a:ext cx="1152394" cy="369332"/>
          </a:xfrm>
          <a:prstGeom prst="rect">
            <a:avLst/>
          </a:prstGeom>
          <a:noFill/>
        </p:spPr>
        <p:txBody>
          <a:bodyPr wrap="square" rtlCol="0">
            <a:spAutoFit/>
          </a:bodyPr>
          <a:lstStyle/>
          <a:p>
            <a:pPr algn="ctr"/>
            <a:r>
              <a:rPr lang="en-US" smtClean="0"/>
              <a:t>£8.45</a:t>
            </a:r>
            <a:endParaRPr lang="en-US"/>
          </a:p>
        </p:txBody>
      </p:sp>
      <p:sp>
        <p:nvSpPr>
          <p:cNvPr id="4" name="TextBox 3"/>
          <p:cNvSpPr txBox="1"/>
          <p:nvPr/>
        </p:nvSpPr>
        <p:spPr>
          <a:xfrm>
            <a:off x="7254658" y="1405002"/>
            <a:ext cx="1152394" cy="369332"/>
          </a:xfrm>
          <a:prstGeom prst="rect">
            <a:avLst/>
          </a:prstGeom>
          <a:noFill/>
        </p:spPr>
        <p:txBody>
          <a:bodyPr wrap="square" rtlCol="0">
            <a:spAutoFit/>
          </a:bodyPr>
          <a:lstStyle/>
          <a:p>
            <a:pPr algn="ctr"/>
            <a:r>
              <a:rPr lang="en-US" dirty="0" smtClean="0"/>
              <a:t>4.7%</a:t>
            </a:r>
            <a:endParaRPr lang="en-US" dirty="0"/>
          </a:p>
        </p:txBody>
      </p:sp>
      <p:sp>
        <p:nvSpPr>
          <p:cNvPr id="5" name="TextBox 4"/>
          <p:cNvSpPr txBox="1"/>
          <p:nvPr/>
        </p:nvSpPr>
        <p:spPr>
          <a:xfrm>
            <a:off x="7254658" y="1993724"/>
            <a:ext cx="1152394" cy="369332"/>
          </a:xfrm>
          <a:prstGeom prst="rect">
            <a:avLst/>
          </a:prstGeom>
          <a:noFill/>
        </p:spPr>
        <p:txBody>
          <a:bodyPr wrap="square" rtlCol="0">
            <a:spAutoFit/>
          </a:bodyPr>
          <a:lstStyle/>
          <a:p>
            <a:pPr algn="ctr"/>
            <a:r>
              <a:rPr lang="en-US" dirty="0" smtClean="0"/>
              <a:t>29%</a:t>
            </a:r>
            <a:endParaRPr lang="en-US" dirty="0"/>
          </a:p>
        </p:txBody>
      </p:sp>
      <p:sp>
        <p:nvSpPr>
          <p:cNvPr id="6" name="TextBox 5"/>
          <p:cNvSpPr txBox="1"/>
          <p:nvPr/>
        </p:nvSpPr>
        <p:spPr>
          <a:xfrm>
            <a:off x="7254658" y="2607498"/>
            <a:ext cx="1152394" cy="369332"/>
          </a:xfrm>
          <a:prstGeom prst="rect">
            <a:avLst/>
          </a:prstGeom>
          <a:noFill/>
        </p:spPr>
        <p:txBody>
          <a:bodyPr wrap="square" rtlCol="0">
            <a:spAutoFit/>
          </a:bodyPr>
          <a:lstStyle/>
          <a:p>
            <a:pPr algn="ctr"/>
            <a:r>
              <a:rPr lang="en-US" smtClean="0"/>
              <a:t>5%</a:t>
            </a:r>
            <a:endParaRPr lang="en-US"/>
          </a:p>
        </p:txBody>
      </p:sp>
      <p:sp>
        <p:nvSpPr>
          <p:cNvPr id="7" name="TextBox 6"/>
          <p:cNvSpPr txBox="1"/>
          <p:nvPr/>
        </p:nvSpPr>
        <p:spPr>
          <a:xfrm>
            <a:off x="7256746" y="3210834"/>
            <a:ext cx="1152394" cy="369332"/>
          </a:xfrm>
          <a:prstGeom prst="rect">
            <a:avLst/>
          </a:prstGeom>
          <a:noFill/>
        </p:spPr>
        <p:txBody>
          <a:bodyPr wrap="square" rtlCol="0">
            <a:spAutoFit/>
          </a:bodyPr>
          <a:lstStyle/>
          <a:p>
            <a:pPr algn="ctr"/>
            <a:r>
              <a:rPr lang="en-US" dirty="0" smtClean="0"/>
              <a:t>63 years</a:t>
            </a:r>
            <a:endParaRPr lang="en-US" dirty="0"/>
          </a:p>
        </p:txBody>
      </p:sp>
      <p:sp>
        <p:nvSpPr>
          <p:cNvPr id="8" name="TextBox 7"/>
          <p:cNvSpPr txBox="1"/>
          <p:nvPr/>
        </p:nvSpPr>
        <p:spPr>
          <a:xfrm>
            <a:off x="7256746" y="3799556"/>
            <a:ext cx="1152394" cy="369332"/>
          </a:xfrm>
          <a:prstGeom prst="rect">
            <a:avLst/>
          </a:prstGeom>
          <a:noFill/>
        </p:spPr>
        <p:txBody>
          <a:bodyPr wrap="square" rtlCol="0">
            <a:spAutoFit/>
          </a:bodyPr>
          <a:lstStyle/>
          <a:p>
            <a:pPr algn="ctr"/>
            <a:r>
              <a:rPr lang="en-US" dirty="0" smtClean="0"/>
              <a:t>19%</a:t>
            </a:r>
            <a:endParaRPr lang="en-US" dirty="0"/>
          </a:p>
        </p:txBody>
      </p:sp>
      <p:sp>
        <p:nvSpPr>
          <p:cNvPr id="9" name="TextBox 8"/>
          <p:cNvSpPr txBox="1"/>
          <p:nvPr/>
        </p:nvSpPr>
        <p:spPr>
          <a:xfrm>
            <a:off x="7256746" y="4438382"/>
            <a:ext cx="1152394" cy="369332"/>
          </a:xfrm>
          <a:prstGeom prst="rect">
            <a:avLst/>
          </a:prstGeom>
          <a:noFill/>
        </p:spPr>
        <p:txBody>
          <a:bodyPr wrap="square" rtlCol="0">
            <a:spAutoFit/>
          </a:bodyPr>
          <a:lstStyle/>
          <a:p>
            <a:pPr algn="ctr"/>
            <a:r>
              <a:rPr lang="en-US" dirty="0" smtClean="0"/>
              <a:t>30 years</a:t>
            </a:r>
            <a:endParaRPr lang="en-US" dirty="0"/>
          </a:p>
        </p:txBody>
      </p:sp>
      <p:sp>
        <p:nvSpPr>
          <p:cNvPr id="10" name="TextBox 9"/>
          <p:cNvSpPr txBox="1"/>
          <p:nvPr/>
        </p:nvSpPr>
        <p:spPr>
          <a:xfrm>
            <a:off x="7246308" y="5029192"/>
            <a:ext cx="1152394" cy="369332"/>
          </a:xfrm>
          <a:prstGeom prst="rect">
            <a:avLst/>
          </a:prstGeom>
          <a:noFill/>
        </p:spPr>
        <p:txBody>
          <a:bodyPr wrap="square" rtlCol="0">
            <a:spAutoFit/>
          </a:bodyPr>
          <a:lstStyle/>
          <a:p>
            <a:pPr algn="ctr"/>
            <a:r>
              <a:rPr lang="en-US" dirty="0" smtClean="0"/>
              <a:t>16th</a:t>
            </a:r>
            <a:endParaRPr lang="en-US" dirty="0"/>
          </a:p>
        </p:txBody>
      </p:sp>
      <p:sp>
        <p:nvSpPr>
          <p:cNvPr id="11" name="TextBox 10"/>
          <p:cNvSpPr txBox="1"/>
          <p:nvPr/>
        </p:nvSpPr>
        <p:spPr>
          <a:xfrm>
            <a:off x="7246308" y="5655492"/>
            <a:ext cx="1152394" cy="369332"/>
          </a:xfrm>
          <a:prstGeom prst="rect">
            <a:avLst/>
          </a:prstGeom>
          <a:noFill/>
        </p:spPr>
        <p:txBody>
          <a:bodyPr wrap="square" rtlCol="0">
            <a:spAutoFit/>
          </a:bodyPr>
          <a:lstStyle/>
          <a:p>
            <a:pPr algn="ctr"/>
            <a:r>
              <a:rPr lang="en-US" dirty="0" smtClean="0"/>
              <a:t>7th</a:t>
            </a:r>
            <a:endParaRPr lang="en-US" dirty="0"/>
          </a:p>
        </p:txBody>
      </p:sp>
      <p:sp>
        <p:nvSpPr>
          <p:cNvPr id="12" name="TextBox 11"/>
          <p:cNvSpPr txBox="1"/>
          <p:nvPr/>
        </p:nvSpPr>
        <p:spPr>
          <a:xfrm>
            <a:off x="7260922" y="6246302"/>
            <a:ext cx="1152394" cy="369332"/>
          </a:xfrm>
          <a:prstGeom prst="rect">
            <a:avLst/>
          </a:prstGeom>
          <a:noFill/>
        </p:spPr>
        <p:txBody>
          <a:bodyPr wrap="square" rtlCol="0">
            <a:spAutoFit/>
          </a:bodyPr>
          <a:lstStyle/>
          <a:p>
            <a:pPr algn="ctr"/>
            <a:r>
              <a:rPr lang="en-US" dirty="0" smtClean="0"/>
              <a:t>55%</a:t>
            </a:r>
            <a:endParaRPr lang="en-US" dirty="0"/>
          </a:p>
        </p:txBody>
      </p:sp>
    </p:spTree>
    <p:extLst>
      <p:ext uri="{BB962C8B-B14F-4D97-AF65-F5344CB8AC3E}">
        <p14:creationId xmlns:p14="http://schemas.microsoft.com/office/powerpoint/2010/main" val="189331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47741849"/>
              </p:ext>
            </p:extLst>
          </p:nvPr>
        </p:nvGraphicFramePr>
        <p:xfrm>
          <a:off x="313150" y="62634"/>
          <a:ext cx="8329808" cy="6682632"/>
        </p:xfrm>
        <a:graphic>
          <a:graphicData uri="http://schemas.openxmlformats.org/drawingml/2006/table">
            <a:tbl>
              <a:tblPr firstRow="1" bandRow="1">
                <a:tableStyleId>{5C22544A-7EE6-4342-B048-85BDC9FD1C3A}</a:tableStyleId>
              </a:tblPr>
              <a:tblGrid>
                <a:gridCol w="6764055"/>
                <a:gridCol w="1565753"/>
              </a:tblGrid>
              <a:tr h="607512">
                <a:tc>
                  <a:txBody>
                    <a:bodyPr/>
                    <a:lstStyle/>
                    <a:p>
                      <a:r>
                        <a:rPr lang="en-US" sz="1800" dirty="0" smtClean="0"/>
                        <a:t>Indicator</a:t>
                      </a:r>
                      <a:endParaRPr lang="en-US" sz="1800" dirty="0"/>
                    </a:p>
                  </a:txBody>
                  <a:tcPr anchor="ctr"/>
                </a:tc>
                <a:tc>
                  <a:txBody>
                    <a:bodyPr/>
                    <a:lstStyle/>
                    <a:p>
                      <a:endParaRPr lang="en-US" sz="1800" dirty="0"/>
                    </a:p>
                  </a:txBody>
                  <a:tcPr anchor="ctr"/>
                </a:tc>
              </a:tr>
              <a:tr h="607512">
                <a:tc>
                  <a:txBody>
                    <a:bodyPr/>
                    <a:lstStyle/>
                    <a:p>
                      <a:pPr marL="0" lvl="0" indent="0">
                        <a:lnSpc>
                          <a:spcPts val="1600"/>
                        </a:lnSpc>
                        <a:spcAft>
                          <a:spcPts val="0"/>
                        </a:spcAft>
                        <a:buFont typeface="+mj-lt"/>
                        <a:buNone/>
                      </a:pPr>
                      <a:r>
                        <a:rPr lang="en-US" sz="1800" dirty="0">
                          <a:effectLst/>
                          <a:latin typeface="+mn-lt"/>
                          <a:ea typeface="Calibri" charset="0"/>
                          <a:cs typeface="Helvetica Neue" charset="0"/>
                        </a:rPr>
                        <a:t>% of people in a household on an annual income 60 per cent below the median income</a:t>
                      </a:r>
                      <a:endParaRPr lang="en-US" sz="1800" dirty="0">
                        <a:effectLst/>
                        <a:latin typeface="+mn-lt"/>
                        <a:ea typeface="Calibri" charset="0"/>
                        <a:cs typeface="Times New Roman" charset="0"/>
                      </a:endParaRPr>
                    </a:p>
                  </a:txBody>
                  <a:tcPr marL="68580" marR="68580" marT="0" marB="0" anchor="ctr"/>
                </a:tc>
                <a:tc>
                  <a:txBody>
                    <a:bodyPr/>
                    <a:lstStyle/>
                    <a:p>
                      <a:endParaRPr lang="en-US" sz="1800" dirty="0"/>
                    </a:p>
                  </a:txBody>
                  <a:tcPr anchor="ctr"/>
                </a:tc>
              </a:tr>
              <a:tr h="607512">
                <a:tc>
                  <a:txBody>
                    <a:bodyPr/>
                    <a:lstStyle/>
                    <a:p>
                      <a:pPr marL="0" lvl="0" indent="0">
                        <a:lnSpc>
                          <a:spcPts val="1600"/>
                        </a:lnSpc>
                        <a:spcAft>
                          <a:spcPts val="0"/>
                        </a:spcAft>
                        <a:buFont typeface="+mj-lt"/>
                        <a:buNone/>
                      </a:pPr>
                      <a:r>
                        <a:rPr lang="en-US" sz="1800" dirty="0">
                          <a:effectLst/>
                          <a:latin typeface="+mn-lt"/>
                          <a:ea typeface="Calibri" charset="0"/>
                          <a:cs typeface="Helvetica Neue" charset="0"/>
                        </a:rPr>
                        <a:t>Median wealth per household</a:t>
                      </a:r>
                      <a:endParaRPr lang="en-US" sz="1800" dirty="0">
                        <a:effectLst/>
                        <a:latin typeface="+mn-lt"/>
                        <a:ea typeface="Calibri" charset="0"/>
                        <a:cs typeface="Times New Roman" charset="0"/>
                      </a:endParaRPr>
                    </a:p>
                  </a:txBody>
                  <a:tcPr marL="68580" marR="68580" marT="0" marB="0" anchor="ctr"/>
                </a:tc>
                <a:tc>
                  <a:txBody>
                    <a:bodyPr/>
                    <a:lstStyle/>
                    <a:p>
                      <a:endParaRPr lang="en-US" sz="1800" dirty="0"/>
                    </a:p>
                  </a:txBody>
                  <a:tcPr anchor="ctr"/>
                </a:tc>
              </a:tr>
              <a:tr h="607512">
                <a:tc>
                  <a:txBody>
                    <a:bodyPr/>
                    <a:lstStyle/>
                    <a:p>
                      <a:pPr marL="0" lvl="0" indent="0">
                        <a:lnSpc>
                          <a:spcPts val="1600"/>
                        </a:lnSpc>
                        <a:spcAft>
                          <a:spcPts val="0"/>
                        </a:spcAft>
                        <a:buFont typeface="+mj-lt"/>
                        <a:buNone/>
                      </a:pPr>
                      <a:r>
                        <a:rPr lang="en-US" sz="1800" dirty="0">
                          <a:effectLst/>
                          <a:latin typeface="+mn-lt"/>
                          <a:ea typeface="Calibri" charset="0"/>
                          <a:cs typeface="Helvetica Neue" charset="0"/>
                        </a:rPr>
                        <a:t>Real median household income (clue Mean income = £28,000)</a:t>
                      </a:r>
                      <a:endParaRPr lang="en-US" sz="1800" dirty="0">
                        <a:effectLst/>
                        <a:latin typeface="+mn-lt"/>
                        <a:ea typeface="Calibri" charset="0"/>
                        <a:cs typeface="Times New Roman" charset="0"/>
                      </a:endParaRPr>
                    </a:p>
                  </a:txBody>
                  <a:tcPr marL="68580" marR="68580" marT="0" marB="0" anchor="ctr"/>
                </a:tc>
                <a:tc>
                  <a:txBody>
                    <a:bodyPr/>
                    <a:lstStyle/>
                    <a:p>
                      <a:endParaRPr lang="en-US" sz="1800" dirty="0"/>
                    </a:p>
                  </a:txBody>
                  <a:tcPr anchor="ctr"/>
                </a:tc>
              </a:tr>
              <a:tr h="607512">
                <a:tc>
                  <a:txBody>
                    <a:bodyPr/>
                    <a:lstStyle/>
                    <a:p>
                      <a:pPr marL="0" lvl="0" indent="0">
                        <a:lnSpc>
                          <a:spcPts val="1600"/>
                        </a:lnSpc>
                        <a:spcAft>
                          <a:spcPts val="0"/>
                        </a:spcAft>
                        <a:buFont typeface="+mj-lt"/>
                        <a:buNone/>
                      </a:pPr>
                      <a:r>
                        <a:rPr lang="en-US" sz="1800" dirty="0">
                          <a:effectLst/>
                          <a:latin typeface="+mn-lt"/>
                          <a:ea typeface="Calibri" charset="0"/>
                          <a:cs typeface="Helvetica Neue" charset="0"/>
                        </a:rPr>
                        <a:t>Average total debt per household – including mortgages</a:t>
                      </a:r>
                      <a:endParaRPr lang="en-US" sz="1800" dirty="0">
                        <a:effectLst/>
                        <a:latin typeface="+mn-lt"/>
                        <a:ea typeface="Calibri" charset="0"/>
                        <a:cs typeface="Times New Roman" charset="0"/>
                      </a:endParaRPr>
                    </a:p>
                  </a:txBody>
                  <a:tcPr marL="68580" marR="68580" marT="0" marB="0" anchor="ctr"/>
                </a:tc>
                <a:tc>
                  <a:txBody>
                    <a:bodyPr/>
                    <a:lstStyle/>
                    <a:p>
                      <a:endParaRPr lang="en-US" sz="1800" dirty="0"/>
                    </a:p>
                  </a:txBody>
                  <a:tcPr anchor="ctr"/>
                </a:tc>
              </a:tr>
              <a:tr h="607512">
                <a:tc>
                  <a:txBody>
                    <a:bodyPr/>
                    <a:lstStyle/>
                    <a:p>
                      <a:pPr marL="0" lvl="0" indent="0">
                        <a:lnSpc>
                          <a:spcPts val="1600"/>
                        </a:lnSpc>
                        <a:spcAft>
                          <a:spcPts val="0"/>
                        </a:spcAft>
                        <a:buFont typeface="+mj-lt"/>
                        <a:buNone/>
                      </a:pPr>
                      <a:r>
                        <a:rPr lang="en-US" sz="1800" dirty="0">
                          <a:effectLst/>
                          <a:latin typeface="+mn-lt"/>
                          <a:ea typeface="Calibri" charset="0"/>
                          <a:cs typeface="Helvetica Neue" charset="0"/>
                        </a:rPr>
                        <a:t>NEETs (% of people aged 16-24)</a:t>
                      </a:r>
                      <a:endParaRPr lang="en-US" sz="1800" dirty="0">
                        <a:effectLst/>
                        <a:latin typeface="+mn-lt"/>
                        <a:ea typeface="Calibri" charset="0"/>
                        <a:cs typeface="Times New Roman" charset="0"/>
                      </a:endParaRPr>
                    </a:p>
                  </a:txBody>
                  <a:tcPr marL="68580" marR="68580" marT="0" marB="0" anchor="ctr"/>
                </a:tc>
                <a:tc>
                  <a:txBody>
                    <a:bodyPr/>
                    <a:lstStyle/>
                    <a:p>
                      <a:endParaRPr lang="en-US" sz="1800" dirty="0"/>
                    </a:p>
                  </a:txBody>
                  <a:tcPr anchor="ctr"/>
                </a:tc>
              </a:tr>
              <a:tr h="607512">
                <a:tc>
                  <a:txBody>
                    <a:bodyPr/>
                    <a:lstStyle/>
                    <a:p>
                      <a:pPr marL="0" lvl="0" indent="0">
                        <a:lnSpc>
                          <a:spcPts val="1600"/>
                        </a:lnSpc>
                        <a:spcAft>
                          <a:spcPts val="0"/>
                        </a:spcAft>
                        <a:buFont typeface="+mj-lt"/>
                        <a:buNone/>
                      </a:pPr>
                      <a:r>
                        <a:rPr lang="en-US" sz="1800" dirty="0">
                          <a:effectLst/>
                          <a:latin typeface="+mn-lt"/>
                          <a:ea typeface="Calibri" charset="0"/>
                          <a:cs typeface="Helvetica Neue" charset="0"/>
                        </a:rPr>
                        <a:t>Percentage of UK adults aged 16 to 64 with </a:t>
                      </a:r>
                      <a:r>
                        <a:rPr lang="en-US" sz="1800" u="sng" dirty="0">
                          <a:effectLst/>
                          <a:latin typeface="+mn-lt"/>
                          <a:ea typeface="Calibri" charset="0"/>
                          <a:cs typeface="Helvetica Neue" charset="0"/>
                        </a:rPr>
                        <a:t>no qualifications</a:t>
                      </a:r>
                      <a:endParaRPr lang="en-US" sz="1800" dirty="0">
                        <a:effectLst/>
                        <a:latin typeface="+mn-lt"/>
                        <a:ea typeface="Calibri" charset="0"/>
                        <a:cs typeface="Times New Roman" charset="0"/>
                      </a:endParaRPr>
                    </a:p>
                  </a:txBody>
                  <a:tcPr marL="68580" marR="68580" marT="0" marB="0" anchor="ctr"/>
                </a:tc>
                <a:tc>
                  <a:txBody>
                    <a:bodyPr/>
                    <a:lstStyle/>
                    <a:p>
                      <a:endParaRPr lang="en-US" sz="1800" dirty="0"/>
                    </a:p>
                  </a:txBody>
                  <a:tcPr anchor="ctr"/>
                </a:tc>
              </a:tr>
              <a:tr h="607512">
                <a:tc>
                  <a:txBody>
                    <a:bodyPr/>
                    <a:lstStyle/>
                    <a:p>
                      <a:pPr marL="0" lvl="0" indent="0">
                        <a:lnSpc>
                          <a:spcPts val="1600"/>
                        </a:lnSpc>
                        <a:spcAft>
                          <a:spcPts val="0"/>
                        </a:spcAft>
                        <a:buFont typeface="+mj-lt"/>
                        <a:buNone/>
                      </a:pPr>
                      <a:r>
                        <a:rPr lang="en-US" sz="1800" dirty="0">
                          <a:effectLst/>
                          <a:latin typeface="+mn-lt"/>
                          <a:ea typeface="Calibri" charset="0"/>
                          <a:cs typeface="Helvetica Neue" charset="0"/>
                        </a:rPr>
                        <a:t>UK Palma Ratio (for 2015)</a:t>
                      </a:r>
                      <a:endParaRPr lang="en-US" sz="1800" dirty="0">
                        <a:effectLst/>
                        <a:latin typeface="+mn-lt"/>
                        <a:ea typeface="Calibri" charset="0"/>
                        <a:cs typeface="Times New Roman" charset="0"/>
                      </a:endParaRPr>
                    </a:p>
                  </a:txBody>
                  <a:tcPr marL="68580" marR="68580" marT="0" marB="0" anchor="ctr"/>
                </a:tc>
                <a:tc>
                  <a:txBody>
                    <a:bodyPr/>
                    <a:lstStyle/>
                    <a:p>
                      <a:endParaRPr lang="en-US" sz="1800" dirty="0"/>
                    </a:p>
                  </a:txBody>
                  <a:tcPr anchor="ctr"/>
                </a:tc>
              </a:tr>
              <a:tr h="607512">
                <a:tc>
                  <a:txBody>
                    <a:bodyPr/>
                    <a:lstStyle/>
                    <a:p>
                      <a:pPr marL="0" lvl="0" indent="0">
                        <a:lnSpc>
                          <a:spcPts val="1600"/>
                        </a:lnSpc>
                        <a:spcAft>
                          <a:spcPts val="0"/>
                        </a:spcAft>
                        <a:buFont typeface="+mj-lt"/>
                        <a:buNone/>
                      </a:pPr>
                      <a:r>
                        <a:rPr lang="en-US" sz="1800" dirty="0">
                          <a:effectLst/>
                          <a:latin typeface="+mn-lt"/>
                          <a:ea typeface="Calibri" charset="0"/>
                          <a:cs typeface="Helvetica Neue" charset="0"/>
                        </a:rPr>
                        <a:t>UK Gini-Coefficient (for 2015)</a:t>
                      </a:r>
                      <a:endParaRPr lang="en-US" sz="1800" dirty="0">
                        <a:effectLst/>
                        <a:latin typeface="+mn-lt"/>
                        <a:ea typeface="Calibri" charset="0"/>
                        <a:cs typeface="Times New Roman" charset="0"/>
                      </a:endParaRPr>
                    </a:p>
                  </a:txBody>
                  <a:tcPr marL="68580" marR="68580" marT="0" marB="0" anchor="ctr"/>
                </a:tc>
                <a:tc>
                  <a:txBody>
                    <a:bodyPr/>
                    <a:lstStyle/>
                    <a:p>
                      <a:endParaRPr lang="en-US" sz="1800" dirty="0"/>
                    </a:p>
                  </a:txBody>
                  <a:tcPr anchor="ctr"/>
                </a:tc>
              </a:tr>
              <a:tr h="607512">
                <a:tc>
                  <a:txBody>
                    <a:bodyPr/>
                    <a:lstStyle/>
                    <a:p>
                      <a:pPr marL="0" lvl="0" indent="0">
                        <a:lnSpc>
                          <a:spcPts val="1600"/>
                        </a:lnSpc>
                        <a:spcAft>
                          <a:spcPts val="0"/>
                        </a:spcAft>
                        <a:buFont typeface="+mj-lt"/>
                        <a:buNone/>
                      </a:pPr>
                      <a:r>
                        <a:rPr lang="en-US" sz="1800" dirty="0">
                          <a:effectLst/>
                          <a:latin typeface="+mn-lt"/>
                          <a:ea typeface="Calibri" charset="0"/>
                          <a:cs typeface="Helvetica Neue" charset="0"/>
                        </a:rPr>
                        <a:t>Mean years of completed schooling </a:t>
                      </a:r>
                      <a:endParaRPr lang="en-US" sz="1800" dirty="0">
                        <a:effectLst/>
                        <a:latin typeface="+mn-lt"/>
                        <a:ea typeface="Calibri" charset="0"/>
                        <a:cs typeface="Times New Roman" charset="0"/>
                      </a:endParaRPr>
                    </a:p>
                  </a:txBody>
                  <a:tcPr marL="68580" marR="68580" marT="0" marB="0" anchor="ctr"/>
                </a:tc>
                <a:tc>
                  <a:txBody>
                    <a:bodyPr/>
                    <a:lstStyle/>
                    <a:p>
                      <a:endParaRPr lang="en-US" sz="1800" dirty="0"/>
                    </a:p>
                  </a:txBody>
                  <a:tcPr anchor="ctr"/>
                </a:tc>
              </a:tr>
              <a:tr h="607512">
                <a:tc>
                  <a:txBody>
                    <a:bodyPr/>
                    <a:lstStyle/>
                    <a:p>
                      <a:pPr marL="0" lvl="0" indent="0">
                        <a:lnSpc>
                          <a:spcPts val="1600"/>
                        </a:lnSpc>
                        <a:spcAft>
                          <a:spcPts val="0"/>
                        </a:spcAft>
                        <a:buFont typeface="+mj-lt"/>
                        <a:buNone/>
                      </a:pPr>
                      <a:r>
                        <a:rPr lang="en-US" sz="1800" dirty="0">
                          <a:effectLst/>
                          <a:latin typeface="+mn-lt"/>
                          <a:ea typeface="Calibri" charset="0"/>
                          <a:cs typeface="Helvetica Neue" charset="0"/>
                        </a:rPr>
                        <a:t>Per cent of the electorate voting in the General Election (2015 figure)</a:t>
                      </a:r>
                      <a:endParaRPr lang="en-US" sz="1800" dirty="0">
                        <a:effectLst/>
                        <a:latin typeface="+mn-lt"/>
                        <a:ea typeface="Calibri" charset="0"/>
                        <a:cs typeface="Times New Roman" charset="0"/>
                      </a:endParaRPr>
                    </a:p>
                  </a:txBody>
                  <a:tcPr marL="68580" marR="68580" marT="0" marB="0" anchor="ctr"/>
                </a:tc>
                <a:tc>
                  <a:txBody>
                    <a:bodyPr/>
                    <a:lstStyle/>
                    <a:p>
                      <a:endParaRPr lang="en-US" sz="1800" dirty="0"/>
                    </a:p>
                  </a:txBody>
                  <a:tcPr anchor="ctr"/>
                </a:tc>
              </a:tr>
            </a:tbl>
          </a:graphicData>
        </a:graphic>
      </p:graphicFrame>
      <p:sp>
        <p:nvSpPr>
          <p:cNvPr id="3" name="TextBox 2"/>
          <p:cNvSpPr txBox="1"/>
          <p:nvPr/>
        </p:nvSpPr>
        <p:spPr>
          <a:xfrm>
            <a:off x="7252570" y="776614"/>
            <a:ext cx="1152394" cy="369332"/>
          </a:xfrm>
          <a:prstGeom prst="rect">
            <a:avLst/>
          </a:prstGeom>
          <a:noFill/>
        </p:spPr>
        <p:txBody>
          <a:bodyPr wrap="square" rtlCol="0">
            <a:spAutoFit/>
          </a:bodyPr>
          <a:lstStyle/>
          <a:p>
            <a:pPr algn="ctr"/>
            <a:r>
              <a:rPr lang="en-US" dirty="0" smtClean="0"/>
              <a:t>16%</a:t>
            </a:r>
            <a:endParaRPr lang="en-US" dirty="0"/>
          </a:p>
        </p:txBody>
      </p:sp>
      <p:sp>
        <p:nvSpPr>
          <p:cNvPr id="4" name="TextBox 3"/>
          <p:cNvSpPr txBox="1"/>
          <p:nvPr/>
        </p:nvSpPr>
        <p:spPr>
          <a:xfrm>
            <a:off x="7254658" y="1405002"/>
            <a:ext cx="1152394" cy="369332"/>
          </a:xfrm>
          <a:prstGeom prst="rect">
            <a:avLst/>
          </a:prstGeom>
          <a:noFill/>
        </p:spPr>
        <p:txBody>
          <a:bodyPr wrap="square" rtlCol="0">
            <a:spAutoFit/>
          </a:bodyPr>
          <a:lstStyle/>
          <a:p>
            <a:pPr algn="ctr"/>
            <a:r>
              <a:rPr lang="en-US" dirty="0" smtClean="0"/>
              <a:t>£225,000</a:t>
            </a:r>
            <a:endParaRPr lang="en-US" dirty="0"/>
          </a:p>
        </p:txBody>
      </p:sp>
      <p:sp>
        <p:nvSpPr>
          <p:cNvPr id="5" name="TextBox 4"/>
          <p:cNvSpPr txBox="1"/>
          <p:nvPr/>
        </p:nvSpPr>
        <p:spPr>
          <a:xfrm>
            <a:off x="7254658" y="1993724"/>
            <a:ext cx="1152394" cy="369332"/>
          </a:xfrm>
          <a:prstGeom prst="rect">
            <a:avLst/>
          </a:prstGeom>
          <a:noFill/>
        </p:spPr>
        <p:txBody>
          <a:bodyPr wrap="square" rtlCol="0">
            <a:spAutoFit/>
          </a:bodyPr>
          <a:lstStyle/>
          <a:p>
            <a:pPr algn="ctr"/>
            <a:r>
              <a:rPr lang="en-US" dirty="0" smtClean="0"/>
              <a:t>£26,332</a:t>
            </a:r>
            <a:endParaRPr lang="en-US" dirty="0"/>
          </a:p>
        </p:txBody>
      </p:sp>
      <p:sp>
        <p:nvSpPr>
          <p:cNvPr id="6" name="TextBox 5"/>
          <p:cNvSpPr txBox="1"/>
          <p:nvPr/>
        </p:nvSpPr>
        <p:spPr>
          <a:xfrm>
            <a:off x="7254658" y="2607498"/>
            <a:ext cx="1152394" cy="369332"/>
          </a:xfrm>
          <a:prstGeom prst="rect">
            <a:avLst/>
          </a:prstGeom>
          <a:noFill/>
        </p:spPr>
        <p:txBody>
          <a:bodyPr wrap="square" rtlCol="0">
            <a:spAutoFit/>
          </a:bodyPr>
          <a:lstStyle/>
          <a:p>
            <a:pPr algn="ctr"/>
            <a:r>
              <a:rPr lang="en-US" dirty="0" smtClean="0"/>
              <a:t>£56,000</a:t>
            </a:r>
            <a:endParaRPr lang="en-US" dirty="0"/>
          </a:p>
        </p:txBody>
      </p:sp>
      <p:sp>
        <p:nvSpPr>
          <p:cNvPr id="7" name="TextBox 6"/>
          <p:cNvSpPr txBox="1"/>
          <p:nvPr/>
        </p:nvSpPr>
        <p:spPr>
          <a:xfrm>
            <a:off x="7256746" y="3210834"/>
            <a:ext cx="1152394" cy="369332"/>
          </a:xfrm>
          <a:prstGeom prst="rect">
            <a:avLst/>
          </a:prstGeom>
          <a:noFill/>
        </p:spPr>
        <p:txBody>
          <a:bodyPr wrap="square" rtlCol="0">
            <a:spAutoFit/>
          </a:bodyPr>
          <a:lstStyle/>
          <a:p>
            <a:pPr algn="ctr"/>
            <a:r>
              <a:rPr lang="en-US" dirty="0" smtClean="0"/>
              <a:t>12%</a:t>
            </a:r>
            <a:endParaRPr lang="en-US" dirty="0"/>
          </a:p>
        </p:txBody>
      </p:sp>
      <p:sp>
        <p:nvSpPr>
          <p:cNvPr id="8" name="TextBox 7"/>
          <p:cNvSpPr txBox="1"/>
          <p:nvPr/>
        </p:nvSpPr>
        <p:spPr>
          <a:xfrm>
            <a:off x="7256746" y="3799556"/>
            <a:ext cx="1152394" cy="369332"/>
          </a:xfrm>
          <a:prstGeom prst="rect">
            <a:avLst/>
          </a:prstGeom>
          <a:noFill/>
        </p:spPr>
        <p:txBody>
          <a:bodyPr wrap="square" rtlCol="0">
            <a:spAutoFit/>
          </a:bodyPr>
          <a:lstStyle/>
          <a:p>
            <a:pPr algn="ctr"/>
            <a:r>
              <a:rPr lang="en-US" dirty="0"/>
              <a:t>8</a:t>
            </a:r>
            <a:r>
              <a:rPr lang="en-US" dirty="0" smtClean="0"/>
              <a:t>%</a:t>
            </a:r>
            <a:endParaRPr lang="en-US" dirty="0"/>
          </a:p>
        </p:txBody>
      </p:sp>
      <p:sp>
        <p:nvSpPr>
          <p:cNvPr id="9" name="TextBox 8"/>
          <p:cNvSpPr txBox="1"/>
          <p:nvPr/>
        </p:nvSpPr>
        <p:spPr>
          <a:xfrm>
            <a:off x="7256746" y="4438382"/>
            <a:ext cx="1152394" cy="369332"/>
          </a:xfrm>
          <a:prstGeom prst="rect">
            <a:avLst/>
          </a:prstGeom>
          <a:noFill/>
        </p:spPr>
        <p:txBody>
          <a:bodyPr wrap="square" rtlCol="0">
            <a:spAutoFit/>
          </a:bodyPr>
          <a:lstStyle/>
          <a:p>
            <a:pPr algn="ctr"/>
            <a:r>
              <a:rPr lang="en-US" dirty="0" smtClean="0"/>
              <a:t>1.3</a:t>
            </a:r>
            <a:endParaRPr lang="en-US" dirty="0"/>
          </a:p>
        </p:txBody>
      </p:sp>
      <p:sp>
        <p:nvSpPr>
          <p:cNvPr id="10" name="TextBox 9"/>
          <p:cNvSpPr txBox="1"/>
          <p:nvPr/>
        </p:nvSpPr>
        <p:spPr>
          <a:xfrm>
            <a:off x="7246308" y="5029192"/>
            <a:ext cx="1152394" cy="369332"/>
          </a:xfrm>
          <a:prstGeom prst="rect">
            <a:avLst/>
          </a:prstGeom>
          <a:noFill/>
        </p:spPr>
        <p:txBody>
          <a:bodyPr wrap="square" rtlCol="0">
            <a:spAutoFit/>
          </a:bodyPr>
          <a:lstStyle/>
          <a:p>
            <a:pPr algn="ctr"/>
            <a:r>
              <a:rPr lang="en-US" dirty="0" smtClean="0"/>
              <a:t>0.33</a:t>
            </a:r>
            <a:endParaRPr lang="en-US" dirty="0"/>
          </a:p>
        </p:txBody>
      </p:sp>
      <p:sp>
        <p:nvSpPr>
          <p:cNvPr id="11" name="TextBox 10"/>
          <p:cNvSpPr txBox="1"/>
          <p:nvPr/>
        </p:nvSpPr>
        <p:spPr>
          <a:xfrm>
            <a:off x="7254658" y="5668018"/>
            <a:ext cx="1152394" cy="369332"/>
          </a:xfrm>
          <a:prstGeom prst="rect">
            <a:avLst/>
          </a:prstGeom>
          <a:noFill/>
        </p:spPr>
        <p:txBody>
          <a:bodyPr wrap="square" rtlCol="0">
            <a:spAutoFit/>
          </a:bodyPr>
          <a:lstStyle/>
          <a:p>
            <a:pPr algn="ctr"/>
            <a:r>
              <a:rPr lang="en-US" dirty="0" smtClean="0"/>
              <a:t>13 years</a:t>
            </a:r>
            <a:endParaRPr lang="en-US" dirty="0"/>
          </a:p>
        </p:txBody>
      </p:sp>
      <p:sp>
        <p:nvSpPr>
          <p:cNvPr id="12" name="TextBox 11"/>
          <p:cNvSpPr txBox="1"/>
          <p:nvPr/>
        </p:nvSpPr>
        <p:spPr>
          <a:xfrm>
            <a:off x="7260922" y="6246302"/>
            <a:ext cx="1152394" cy="369332"/>
          </a:xfrm>
          <a:prstGeom prst="rect">
            <a:avLst/>
          </a:prstGeom>
          <a:noFill/>
        </p:spPr>
        <p:txBody>
          <a:bodyPr wrap="square" rtlCol="0">
            <a:spAutoFit/>
          </a:bodyPr>
          <a:lstStyle/>
          <a:p>
            <a:pPr algn="ctr"/>
            <a:r>
              <a:rPr lang="en-US" dirty="0" smtClean="0"/>
              <a:t>66%</a:t>
            </a:r>
            <a:endParaRPr lang="en-US" dirty="0"/>
          </a:p>
        </p:txBody>
      </p:sp>
    </p:spTree>
    <p:extLst>
      <p:ext uri="{BB962C8B-B14F-4D97-AF65-F5344CB8AC3E}">
        <p14:creationId xmlns:p14="http://schemas.microsoft.com/office/powerpoint/2010/main" val="97138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7504" y="44624"/>
            <a:ext cx="8928992" cy="648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900" b="1" dirty="0" smtClean="0">
                <a:solidFill>
                  <a:schemeClr val="tx1"/>
                </a:solidFill>
              </a:rPr>
              <a:t>Economic Well-Being</a:t>
            </a:r>
          </a:p>
        </p:txBody>
      </p:sp>
      <p:sp>
        <p:nvSpPr>
          <p:cNvPr id="4" name="Rounded Rectangle 3"/>
          <p:cNvSpPr/>
          <p:nvPr/>
        </p:nvSpPr>
        <p:spPr>
          <a:xfrm>
            <a:off x="107504" y="836712"/>
            <a:ext cx="8928992" cy="7920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2200" dirty="0">
                <a:solidFill>
                  <a:schemeClr val="tx1"/>
                </a:solidFill>
              </a:rPr>
              <a:t>The measure of a nation’s </a:t>
            </a:r>
            <a:r>
              <a:rPr lang="en-GB" sz="2200" dirty="0" smtClean="0">
                <a:solidFill>
                  <a:schemeClr val="tx1"/>
                </a:solidFill>
              </a:rPr>
              <a:t>well-being </a:t>
            </a:r>
            <a:r>
              <a:rPr lang="en-GB" sz="2200" b="1" dirty="0">
                <a:solidFill>
                  <a:srgbClr val="FF0000"/>
                </a:solidFill>
              </a:rPr>
              <a:t>goes beyond the </a:t>
            </a:r>
            <a:r>
              <a:rPr lang="en-GB" sz="2200" b="1" dirty="0" smtClean="0">
                <a:solidFill>
                  <a:srgbClr val="FF0000"/>
                </a:solidFill>
              </a:rPr>
              <a:t>level of and rate of growth of GDP</a:t>
            </a:r>
            <a:r>
              <a:rPr lang="en-GB" sz="2200" dirty="0" smtClean="0">
                <a:solidFill>
                  <a:schemeClr val="tx1"/>
                </a:solidFill>
              </a:rPr>
              <a:t>. </a:t>
            </a:r>
            <a:r>
              <a:rPr lang="en-GB" sz="2200" dirty="0">
                <a:solidFill>
                  <a:schemeClr val="tx1"/>
                </a:solidFill>
              </a:rPr>
              <a:t>Economic well-being is a </a:t>
            </a:r>
            <a:r>
              <a:rPr lang="en-GB" sz="2200" b="1" dirty="0">
                <a:solidFill>
                  <a:schemeClr val="tx1"/>
                </a:solidFill>
              </a:rPr>
              <a:t>multi-dimensional </a:t>
            </a:r>
            <a:r>
              <a:rPr lang="en-GB" sz="2200" b="1" dirty="0" smtClean="0">
                <a:solidFill>
                  <a:schemeClr val="tx1"/>
                </a:solidFill>
              </a:rPr>
              <a:t>concept</a:t>
            </a:r>
            <a:r>
              <a:rPr lang="en-GB" sz="2200" dirty="0" smtClean="0">
                <a:solidFill>
                  <a:schemeClr val="tx1"/>
                </a:solidFill>
              </a:rPr>
              <a:t>.</a:t>
            </a:r>
            <a:endParaRPr lang="en-GB" sz="2200" b="1" dirty="0">
              <a:solidFill>
                <a:schemeClr val="tx1"/>
              </a:solidFill>
            </a:endParaRPr>
          </a:p>
        </p:txBody>
      </p:sp>
      <p:graphicFrame>
        <p:nvGraphicFramePr>
          <p:cNvPr id="7" name="Diagram 6"/>
          <p:cNvGraphicFramePr/>
          <p:nvPr>
            <p:extLst>
              <p:ext uri="{D42A27DB-BD31-4B8C-83A1-F6EECF244321}">
                <p14:modId xmlns:p14="http://schemas.microsoft.com/office/powerpoint/2010/main" val="942980795"/>
              </p:ext>
            </p:extLst>
          </p:nvPr>
        </p:nvGraphicFramePr>
        <p:xfrm>
          <a:off x="107504" y="1752600"/>
          <a:ext cx="8928992" cy="49887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86940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7504" y="44624"/>
            <a:ext cx="8928992" cy="648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900" b="1" dirty="0" smtClean="0">
                <a:solidFill>
                  <a:schemeClr val="tx1"/>
                </a:solidFill>
              </a:rPr>
              <a:t>Well-Being – Real Median Household Income</a:t>
            </a:r>
          </a:p>
        </p:txBody>
      </p:sp>
      <p:sp>
        <p:nvSpPr>
          <p:cNvPr id="4" name="Rounded Rectangle 3"/>
          <p:cNvSpPr/>
          <p:nvPr/>
        </p:nvSpPr>
        <p:spPr>
          <a:xfrm>
            <a:off x="107504" y="836712"/>
            <a:ext cx="8928992" cy="7920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2200" b="1" dirty="0" smtClean="0">
                <a:solidFill>
                  <a:schemeClr val="tx1"/>
                </a:solidFill>
              </a:rPr>
              <a:t>Median </a:t>
            </a:r>
            <a:r>
              <a:rPr lang="en-GB" sz="2200" b="1" dirty="0">
                <a:solidFill>
                  <a:schemeClr val="tx1"/>
                </a:solidFill>
              </a:rPr>
              <a:t>income </a:t>
            </a:r>
            <a:r>
              <a:rPr lang="en-GB" sz="2200" dirty="0" smtClean="0">
                <a:solidFill>
                  <a:schemeClr val="tx1"/>
                </a:solidFill>
              </a:rPr>
              <a:t>is the </a:t>
            </a:r>
            <a:r>
              <a:rPr lang="en-GB" sz="2200" dirty="0">
                <a:solidFill>
                  <a:schemeClr val="tx1"/>
                </a:solidFill>
              </a:rPr>
              <a:t>income of the middle household if all households are ranked from the lowest income to the </a:t>
            </a:r>
            <a:r>
              <a:rPr lang="en-GB" sz="2200" dirty="0" smtClean="0">
                <a:solidFill>
                  <a:schemeClr val="tx1"/>
                </a:solidFill>
              </a:rPr>
              <a:t>highest. </a:t>
            </a:r>
            <a:endParaRPr lang="en-GB" sz="2200" b="1" dirty="0">
              <a:solidFill>
                <a:schemeClr val="tx1"/>
              </a:solidFill>
            </a:endParaRPr>
          </a:p>
        </p:txBody>
      </p:sp>
      <p:graphicFrame>
        <p:nvGraphicFramePr>
          <p:cNvPr id="5" name="Chart 4"/>
          <p:cNvGraphicFramePr>
            <a:graphicFrameLocks/>
          </p:cNvGraphicFramePr>
          <p:nvPr>
            <p:extLst/>
          </p:nvPr>
        </p:nvGraphicFramePr>
        <p:xfrm>
          <a:off x="107504" y="1772816"/>
          <a:ext cx="8928992"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489200" y="5305152"/>
            <a:ext cx="6471920" cy="830997"/>
          </a:xfrm>
          <a:prstGeom prst="rect">
            <a:avLst/>
          </a:prstGeom>
          <a:solidFill>
            <a:schemeClr val="bg1"/>
          </a:solidFill>
          <a:effectLst>
            <a:outerShdw blurRad="50800" dist="76200" dir="2700000" algn="tl" rotWithShape="0">
              <a:prstClr val="black">
                <a:alpha val="40000"/>
              </a:prstClr>
            </a:outerShdw>
          </a:effectLst>
        </p:spPr>
        <p:txBody>
          <a:bodyPr wrap="square" rtlCol="0">
            <a:spAutoFit/>
          </a:bodyPr>
          <a:lstStyle/>
          <a:p>
            <a:r>
              <a:rPr lang="en-US" sz="1600" dirty="0"/>
              <a:t>A household's disposable income is made up of all its earnings and investment income (including private pensions), plus cash benefits received from the state, minus direct taxes such as Income Tax and Council Tax. </a:t>
            </a:r>
          </a:p>
        </p:txBody>
      </p:sp>
    </p:spTree>
    <p:custDataLst>
      <p:tags r:id="rId1"/>
    </p:custDataLst>
    <p:extLst>
      <p:ext uri="{BB962C8B-B14F-4D97-AF65-F5344CB8AC3E}">
        <p14:creationId xmlns:p14="http://schemas.microsoft.com/office/powerpoint/2010/main" val="1512879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19" y="30480"/>
            <a:ext cx="8209281" cy="5795753"/>
          </a:xfrm>
          <a:prstGeom prst="rect">
            <a:avLst/>
          </a:prstGeom>
        </p:spPr>
      </p:pic>
      <p:sp>
        <p:nvSpPr>
          <p:cNvPr id="3" name="TextBox 2"/>
          <p:cNvSpPr txBox="1"/>
          <p:nvPr/>
        </p:nvSpPr>
        <p:spPr>
          <a:xfrm>
            <a:off x="162559" y="5384800"/>
            <a:ext cx="8778470" cy="1200329"/>
          </a:xfrm>
          <a:prstGeom prst="rect">
            <a:avLst/>
          </a:prstGeom>
          <a:solidFill>
            <a:schemeClr val="accent6">
              <a:lumMod val="20000"/>
              <a:lumOff val="80000"/>
            </a:schemeClr>
          </a:solidFill>
          <a:effectLst>
            <a:outerShdw blurRad="50800" dist="76200" dir="2700000" algn="tl" rotWithShape="0">
              <a:prstClr val="black">
                <a:alpha val="40000"/>
              </a:prstClr>
            </a:outerShdw>
          </a:effectLst>
        </p:spPr>
        <p:txBody>
          <a:bodyPr wrap="square" rtlCol="0">
            <a:spAutoFit/>
          </a:bodyPr>
          <a:lstStyle/>
          <a:p>
            <a:r>
              <a:rPr lang="en-US" dirty="0" smtClean="0"/>
              <a:t>A recent RSA/</a:t>
            </a:r>
            <a:r>
              <a:rPr lang="en-US" dirty="0" err="1" smtClean="0"/>
              <a:t>Ipsos</a:t>
            </a:r>
            <a:r>
              <a:rPr lang="en-US" dirty="0" smtClean="0"/>
              <a:t> Mori survey found that 59% of respondents working the gig economy are in professional, creative and administrative fields, with 18% providing skilled manual services (such as plumbing); 20% of the respondents worked as couriers or drivers, and another 17% in personal services such as cleaning. (Source: Coyle, NIESR, May 2017)</a:t>
            </a:r>
            <a:endParaRPr lang="en-US" dirty="0"/>
          </a:p>
        </p:txBody>
      </p:sp>
    </p:spTree>
    <p:extLst>
      <p:ext uri="{BB962C8B-B14F-4D97-AF65-F5344CB8AC3E}">
        <p14:creationId xmlns:p14="http://schemas.microsoft.com/office/powerpoint/2010/main" val="339496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07" y="164405"/>
            <a:ext cx="8738375" cy="894962"/>
          </a:xfrm>
        </p:spPr>
        <p:txBody>
          <a:bodyPr/>
          <a:lstStyle/>
          <a:p>
            <a:r>
              <a:rPr lang="en-US" dirty="0" smtClean="0"/>
              <a:t>Finding out more</a:t>
            </a:r>
            <a:endParaRPr lang="en-US" dirty="0"/>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5647"/>
            <a:ext cx="9144000" cy="56260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6532880" y="975360"/>
            <a:ext cx="2143760" cy="1200329"/>
          </a:xfrm>
          <a:prstGeom prst="rect">
            <a:avLst/>
          </a:prstGeom>
          <a:solidFill>
            <a:schemeClr val="accent4">
              <a:lumMod val="20000"/>
              <a:lumOff val="80000"/>
            </a:schemeClr>
          </a:solidFill>
          <a:effectLst>
            <a:outerShdw blurRad="50800" dist="76200" dir="2700000" algn="tl" rotWithShape="0">
              <a:prstClr val="black">
                <a:alpha val="40000"/>
              </a:prstClr>
            </a:outerShdw>
          </a:effectLst>
        </p:spPr>
        <p:txBody>
          <a:bodyPr wrap="square" rtlCol="0">
            <a:spAutoFit/>
          </a:bodyPr>
          <a:lstStyle/>
          <a:p>
            <a:r>
              <a:rPr lang="en-US" dirty="0" smtClean="0"/>
              <a:t>Putnam has written extensively on the concept of </a:t>
            </a:r>
            <a:r>
              <a:rPr lang="en-US" b="1" dirty="0" smtClean="0"/>
              <a:t>social capital and trust</a:t>
            </a:r>
            <a:endParaRPr lang="en-US" b="1" dirty="0"/>
          </a:p>
        </p:txBody>
      </p:sp>
    </p:spTree>
    <p:extLst>
      <p:ext uri="{BB962C8B-B14F-4D97-AF65-F5344CB8AC3E}">
        <p14:creationId xmlns:p14="http://schemas.microsoft.com/office/powerpoint/2010/main" val="2101404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07" y="164405"/>
            <a:ext cx="8738375" cy="894962"/>
          </a:xfrm>
        </p:spPr>
        <p:txBody>
          <a:bodyPr/>
          <a:lstStyle/>
          <a:p>
            <a:r>
              <a:rPr lang="en-US" dirty="0" smtClean="0"/>
              <a:t>Finding out more</a:t>
            </a:r>
            <a:endParaRPr lang="en-US"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0"/>
            <a:ext cx="8025848" cy="6858000"/>
          </a:xfrm>
          <a:prstGeom prst="rect">
            <a:avLst/>
          </a:prstGeom>
        </p:spPr>
      </p:pic>
      <p:sp>
        <p:nvSpPr>
          <p:cNvPr id="5" name="TextBox 4"/>
          <p:cNvSpPr txBox="1"/>
          <p:nvPr/>
        </p:nvSpPr>
        <p:spPr>
          <a:xfrm>
            <a:off x="6844122" y="1310640"/>
            <a:ext cx="2143760" cy="1477328"/>
          </a:xfrm>
          <a:prstGeom prst="rect">
            <a:avLst/>
          </a:prstGeom>
          <a:solidFill>
            <a:schemeClr val="accent4">
              <a:lumMod val="20000"/>
              <a:lumOff val="80000"/>
            </a:schemeClr>
          </a:solidFill>
          <a:effectLst>
            <a:outerShdw blurRad="50800" dist="76200" dir="2700000" algn="tl" rotWithShape="0">
              <a:prstClr val="black">
                <a:alpha val="40000"/>
              </a:prstClr>
            </a:outerShdw>
          </a:effectLst>
        </p:spPr>
        <p:txBody>
          <a:bodyPr wrap="square" rtlCol="0">
            <a:spAutoFit/>
          </a:bodyPr>
          <a:lstStyle/>
          <a:p>
            <a:r>
              <a:rPr lang="en-US" dirty="0" smtClean="0"/>
              <a:t>Richard Layard OE is a world-renowned expert in the economics of mental health and wellbeing</a:t>
            </a:r>
            <a:endParaRPr lang="en-US" b="1" dirty="0"/>
          </a:p>
        </p:txBody>
      </p:sp>
    </p:spTree>
    <p:extLst>
      <p:ext uri="{BB962C8B-B14F-4D97-AF65-F5344CB8AC3E}">
        <p14:creationId xmlns:p14="http://schemas.microsoft.com/office/powerpoint/2010/main" val="9449834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1104</TotalTime>
  <Words>551</Words>
  <Application>Microsoft Macintosh PowerPoint</Application>
  <PresentationFormat>On-screen Show (4:3)</PresentationFormat>
  <Paragraphs>75</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Calibri Light</vt:lpstr>
      <vt:lpstr>Helvetica Neue</vt:lpstr>
      <vt:lpstr>Times New Roman</vt:lpstr>
      <vt:lpstr>Arial</vt:lpstr>
      <vt:lpstr>Office Theme</vt:lpstr>
      <vt:lpstr>Economic Wellbeing</vt:lpstr>
      <vt:lpstr>PowerPoint Presentation</vt:lpstr>
      <vt:lpstr>PowerPoint Presentation</vt:lpstr>
      <vt:lpstr>PowerPoint Presentation</vt:lpstr>
      <vt:lpstr>PowerPoint Presentation</vt:lpstr>
      <vt:lpstr>PowerPoint Presentation</vt:lpstr>
      <vt:lpstr>PowerPoint Presentation</vt:lpstr>
      <vt:lpstr>Finding out more</vt:lpstr>
      <vt:lpstr>Finding out more</vt:lpstr>
      <vt:lpstr>PowerPoint Presentation</vt:lpstr>
      <vt:lpstr>The Easterlin Paradox</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Wellbeing</dc:title>
  <dc:creator>Geoff Riley</dc:creator>
  <cp:lastModifiedBy>Geoff Riley</cp:lastModifiedBy>
  <cp:revision>13</cp:revision>
  <dcterms:created xsi:type="dcterms:W3CDTF">2017-05-15T16:33:56Z</dcterms:created>
  <dcterms:modified xsi:type="dcterms:W3CDTF">2017-05-16T12:08:08Z</dcterms:modified>
</cp:coreProperties>
</file>