
<file path=[Content_Types].xml><?xml version="1.0" encoding="utf-8"?>
<Types xmlns="http://schemas.openxmlformats.org/package/2006/content-types">
  <Default Extension="png" ContentType="image/png"/>
  <Default Extension="bin" ContentType="application/vnd.ms-office.vbaProject"/>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62" r:id="rId8"/>
    <p:sldId id="26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5" d="100"/>
          <a:sy n="55" d="100"/>
        </p:scale>
        <p:origin x="-1002" y="-30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06/relationships/vbaProject" Target="vbaProject.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C1BCDC9-4B6E-44B4-ABFD-D242AE2BED1E}" type="datetimeFigureOut">
              <a:rPr lang="en-GB" smtClean="0"/>
              <a:t>27/11/2015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465196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1BCDC9-4B6E-44B4-ABFD-D242AE2BED1E}" type="datetimeFigureOut">
              <a:rPr lang="en-GB" smtClean="0"/>
              <a:t>27/11/2015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167943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1BCDC9-4B6E-44B4-ABFD-D242AE2BED1E}" type="datetimeFigureOut">
              <a:rPr lang="en-GB" smtClean="0"/>
              <a:t>27/11/2015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129664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C1BCDC9-4B6E-44B4-ABFD-D242AE2BED1E}" type="datetimeFigureOut">
              <a:rPr lang="en-GB" smtClean="0"/>
              <a:t>27/11/2015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1744081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1BCDC9-4B6E-44B4-ABFD-D242AE2BED1E}" type="datetimeFigureOut">
              <a:rPr lang="en-GB" smtClean="0"/>
              <a:t>27/11/2015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24229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C1BCDC9-4B6E-44B4-ABFD-D242AE2BED1E}" type="datetimeFigureOut">
              <a:rPr lang="en-GB" smtClean="0"/>
              <a:t>27/11/2015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1112447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C1BCDC9-4B6E-44B4-ABFD-D242AE2BED1E}" type="datetimeFigureOut">
              <a:rPr lang="en-GB" smtClean="0"/>
              <a:t>27/11/2015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9913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C1BCDC9-4B6E-44B4-ABFD-D242AE2BED1E}" type="datetimeFigureOut">
              <a:rPr lang="en-GB" smtClean="0"/>
              <a:t>27/11/2015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199664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BCDC9-4B6E-44B4-ABFD-D242AE2BED1E}" type="datetimeFigureOut">
              <a:rPr lang="en-GB" smtClean="0"/>
              <a:t>27/11/2015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206550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1BCDC9-4B6E-44B4-ABFD-D242AE2BED1E}" type="datetimeFigureOut">
              <a:rPr lang="en-GB" smtClean="0"/>
              <a:t>27/11/2015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119205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1BCDC9-4B6E-44B4-ABFD-D242AE2BED1E}" type="datetimeFigureOut">
              <a:rPr lang="en-GB" smtClean="0"/>
              <a:t>27/11/2015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3AF753-0442-49B8-8DE3-8ABF9ECCF9E8}" type="slidenum">
              <a:rPr lang="en-GB" smtClean="0"/>
              <a:t>‹#›</a:t>
            </a:fld>
            <a:endParaRPr lang="en-GB"/>
          </a:p>
        </p:txBody>
      </p:sp>
    </p:spTree>
    <p:extLst>
      <p:ext uri="{BB962C8B-B14F-4D97-AF65-F5344CB8AC3E}">
        <p14:creationId xmlns:p14="http://schemas.microsoft.com/office/powerpoint/2010/main" val="8754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BCDC9-4B6E-44B4-ABFD-D242AE2BED1E}" type="datetimeFigureOut">
              <a:rPr lang="en-GB" smtClean="0"/>
              <a:t>27/11/2015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3AF753-0442-49B8-8DE3-8ABF9ECCF9E8}" type="slidenum">
              <a:rPr lang="en-GB" smtClean="0"/>
              <a:t>‹#›</a:t>
            </a:fld>
            <a:endParaRPr lang="en-GB"/>
          </a:p>
        </p:txBody>
      </p:sp>
    </p:spTree>
    <p:extLst>
      <p:ext uri="{BB962C8B-B14F-4D97-AF65-F5344CB8AC3E}">
        <p14:creationId xmlns:p14="http://schemas.microsoft.com/office/powerpoint/2010/main" val="2130151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jpeg"/><Relationship Id="rId5" Type="http://schemas.openxmlformats.org/officeDocument/2006/relationships/image" Target="../media/image2.gif"/><Relationship Id="rId10" Type="http://schemas.openxmlformats.org/officeDocument/2006/relationships/slide" Target="slide5.xml"/><Relationship Id="rId4" Type="http://schemas.openxmlformats.org/officeDocument/2006/relationships/image" Target="../media/image1.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 Target="slide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tutor2u\Downloads\shutterstock_2088163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856" y="2813071"/>
            <a:ext cx="9266856" cy="40155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ine.pics/images/163/163236.gif"/>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4942" y="2924944"/>
            <a:ext cx="2407282" cy="240728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5" descr="C:\Users\tutor2u\Downloads\shutterstock_177447818.jpg"/>
          <p:cNvPicPr>
            <a:picLocks noChangeAspect="1" noChangeArrowheads="1"/>
          </p:cNvPicPr>
          <p:nvPr/>
        </p:nvPicPr>
        <p:blipFill rotWithShape="1">
          <a:blip r:embed="rId6">
            <a:extLst>
              <a:ext uri="{28A0092B-C50C-407E-A947-70E740481C1C}">
                <a14:useLocalDpi xmlns:a14="http://schemas.microsoft.com/office/drawing/2010/main" val="0"/>
              </a:ext>
            </a:extLst>
          </a:blip>
          <a:srcRect l="23630" t="50000" r="24977" b="48528"/>
          <a:stretch/>
        </p:blipFill>
        <p:spPr bwMode="auto">
          <a:xfrm>
            <a:off x="2039845" y="4612022"/>
            <a:ext cx="4762501" cy="60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tutor2u\Downloads\shutterstock_177447818.jpg"/>
          <p:cNvPicPr>
            <a:picLocks noChangeAspect="1" noChangeArrowheads="1"/>
          </p:cNvPicPr>
          <p:nvPr/>
        </p:nvPicPr>
        <p:blipFill rotWithShape="1">
          <a:blip r:embed="rId6">
            <a:extLst>
              <a:ext uri="{28A0092B-C50C-407E-A947-70E740481C1C}">
                <a14:useLocalDpi xmlns:a14="http://schemas.microsoft.com/office/drawing/2010/main" val="0"/>
              </a:ext>
            </a:extLst>
          </a:blip>
          <a:srcRect l="23630" t="50000" r="24977" b="48528"/>
          <a:stretch/>
        </p:blipFill>
        <p:spPr bwMode="auto">
          <a:xfrm>
            <a:off x="2039845" y="4384123"/>
            <a:ext cx="4762501" cy="606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tutor2u\Downloads\shutterstock_177447818.jpg"/>
          <p:cNvPicPr>
            <a:picLocks noChangeAspect="1" noChangeArrowheads="1"/>
          </p:cNvPicPr>
          <p:nvPr/>
        </p:nvPicPr>
        <p:blipFill rotWithShape="1">
          <a:blip r:embed="rId6">
            <a:extLst>
              <a:ext uri="{28A0092B-C50C-407E-A947-70E740481C1C}">
                <a14:useLocalDpi xmlns:a14="http://schemas.microsoft.com/office/drawing/2010/main" val="0"/>
              </a:ext>
            </a:extLst>
          </a:blip>
          <a:srcRect l="23630" t="50000" r="24977" b="48528"/>
          <a:stretch/>
        </p:blipFill>
        <p:spPr bwMode="auto">
          <a:xfrm>
            <a:off x="2039845" y="4143591"/>
            <a:ext cx="4762501" cy="60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tutor2u\Downloads\shutterstock_177447818.jpg"/>
          <p:cNvPicPr>
            <a:picLocks noChangeAspect="1" noChangeArrowheads="1"/>
          </p:cNvPicPr>
          <p:nvPr/>
        </p:nvPicPr>
        <p:blipFill rotWithShape="1">
          <a:blip r:embed="rId6">
            <a:extLst>
              <a:ext uri="{28A0092B-C50C-407E-A947-70E740481C1C}">
                <a14:useLocalDpi xmlns:a14="http://schemas.microsoft.com/office/drawing/2010/main" val="0"/>
              </a:ext>
            </a:extLst>
          </a:blip>
          <a:srcRect l="23630" t="50000" r="24977" b="48528"/>
          <a:stretch/>
        </p:blipFill>
        <p:spPr bwMode="auto">
          <a:xfrm>
            <a:off x="2039845" y="3915692"/>
            <a:ext cx="4762501" cy="606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tutor2u\Downloads\shutterstock_208816375.jpg"/>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122856" y="4820862"/>
            <a:ext cx="9266856" cy="2007790"/>
          </a:xfrm>
          <a:prstGeom prst="rect">
            <a:avLst/>
          </a:prstGeom>
          <a:noFill/>
          <a:extLst>
            <a:ext uri="{909E8E84-426E-40DD-AFC4-6F175D3DCCD1}">
              <a14:hiddenFill xmlns:a14="http://schemas.microsoft.com/office/drawing/2010/main">
                <a:solidFill>
                  <a:srgbClr val="FFFFFF"/>
                </a:solidFill>
              </a14:hiddenFill>
            </a:ext>
          </a:extLst>
        </p:spPr>
      </p:pic>
      <p:pic>
        <p:nvPicPr>
          <p:cNvPr id="12" name="sting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16616" y="3107432"/>
            <a:ext cx="609600" cy="6096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0000" y="188640"/>
            <a:ext cx="3744000" cy="3120823"/>
          </a:xfrm>
          <a:prstGeom prst="rect">
            <a:avLst/>
          </a:prstGeom>
          <a:effectLst>
            <a:glow rad="101600">
              <a:schemeClr val="bg1">
                <a:alpha val="60000"/>
              </a:schemeClr>
            </a:glow>
          </a:effectLst>
        </p:spPr>
      </p:pic>
      <p:sp>
        <p:nvSpPr>
          <p:cNvPr id="2" name="Rectangle 1"/>
          <p:cNvSpPr/>
          <p:nvPr/>
        </p:nvSpPr>
        <p:spPr>
          <a:xfrm>
            <a:off x="0" y="0"/>
            <a:ext cx="9144000" cy="682865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531925" y="5499979"/>
            <a:ext cx="2080151" cy="466614"/>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rtlCol="0" anchor="ctr"/>
          <a:lstStyle/>
          <a:p>
            <a:pPr algn="ctr"/>
            <a:r>
              <a:rPr lang="en-GB" sz="2000" dirty="0" smtClean="0">
                <a:solidFill>
                  <a:schemeClr val="tx1"/>
                </a:solidFill>
              </a:rPr>
              <a:t>Click to start</a:t>
            </a:r>
            <a:endParaRPr lang="en-GB" sz="2000" dirty="0">
              <a:solidFill>
                <a:schemeClr val="tx1"/>
              </a:solidFill>
            </a:endParaRPr>
          </a:p>
        </p:txBody>
      </p:sp>
      <p:grpSp>
        <p:nvGrpSpPr>
          <p:cNvPr id="27" name="Group 26"/>
          <p:cNvGrpSpPr/>
          <p:nvPr/>
        </p:nvGrpSpPr>
        <p:grpSpPr>
          <a:xfrm>
            <a:off x="1234650" y="116632"/>
            <a:ext cx="6674700" cy="6172407"/>
            <a:chOff x="1234650" y="424945"/>
            <a:chExt cx="6674700" cy="6172407"/>
          </a:xfrm>
        </p:grpSpPr>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4650" y="424945"/>
              <a:ext cx="6674700" cy="6172407"/>
            </a:xfrm>
            <a:prstGeom prst="rect">
              <a:avLst/>
            </a:prstGeom>
          </p:spPr>
        </p:pic>
        <p:sp>
          <p:nvSpPr>
            <p:cNvPr id="10" name="Rectangle 9"/>
            <p:cNvSpPr/>
            <p:nvPr/>
          </p:nvSpPr>
          <p:spPr>
            <a:xfrm>
              <a:off x="2734298" y="1144178"/>
              <a:ext cx="3816424" cy="4856674"/>
            </a:xfrm>
            <a:prstGeom prst="rect">
              <a:avLst/>
            </a:prstGeom>
            <a:solidFill>
              <a:schemeClr val="lt1">
                <a:alpha val="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b="1" dirty="0" smtClean="0">
                  <a:solidFill>
                    <a:schemeClr val="bg1"/>
                  </a:solidFill>
                </a:rPr>
                <a:t>Contestability Boxing!</a:t>
              </a:r>
            </a:p>
            <a:p>
              <a:endParaRPr lang="en-GB" sz="1600" dirty="0">
                <a:solidFill>
                  <a:schemeClr val="bg1"/>
                </a:solidFill>
              </a:endParaRPr>
            </a:p>
            <a:p>
              <a:r>
                <a:rPr lang="en-GB" dirty="0" smtClean="0">
                  <a:solidFill>
                    <a:schemeClr val="bg1"/>
                  </a:solidFill>
                </a:rPr>
                <a:t>You are about to be presented with 6 different markets.  Do you think they would win a ‘contestability’ boxing match?</a:t>
              </a:r>
            </a:p>
            <a:p>
              <a:endParaRPr lang="en-GB" dirty="0">
                <a:solidFill>
                  <a:schemeClr val="bg1"/>
                </a:solidFill>
              </a:endParaRPr>
            </a:p>
            <a:p>
              <a:r>
                <a:rPr lang="en-GB" dirty="0">
                  <a:solidFill>
                    <a:schemeClr val="bg1"/>
                  </a:solidFill>
                </a:rPr>
                <a:t>You will be given 7 characteristics of a contestable market on cards alongside the boxing ring template.  For each of markets presented to you, arrange your cards on your boxing ring to show whether that element would make the market more contestable or less contestable.</a:t>
              </a:r>
            </a:p>
            <a:p>
              <a:endParaRPr lang="en-GB" dirty="0">
                <a:solidFill>
                  <a:schemeClr val="bg1"/>
                </a:solidFill>
              </a:endParaRPr>
            </a:p>
          </p:txBody>
        </p:sp>
      </p:grpSp>
      <p:sp>
        <p:nvSpPr>
          <p:cNvPr id="19" name="Rectangle 18">
            <a:hlinkClick r:id="" action="ppaction://macro?name=Slide4.startem"/>
          </p:cNvPr>
          <p:cNvSpPr/>
          <p:nvPr/>
        </p:nvSpPr>
        <p:spPr>
          <a:xfrm>
            <a:off x="3531925" y="6202746"/>
            <a:ext cx="2080151" cy="466614"/>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rtlCol="0" anchor="ctr"/>
          <a:lstStyle/>
          <a:p>
            <a:pPr algn="ctr"/>
            <a:r>
              <a:rPr lang="en-GB" sz="2000" dirty="0" smtClean="0">
                <a:solidFill>
                  <a:schemeClr val="tx1"/>
                </a:solidFill>
              </a:rPr>
              <a:t>Click to start</a:t>
            </a:r>
            <a:endParaRPr lang="en-GB" sz="2000" dirty="0">
              <a:solidFill>
                <a:schemeClr val="tx1"/>
              </a:solidFill>
            </a:endParaRPr>
          </a:p>
        </p:txBody>
      </p:sp>
      <p:sp>
        <p:nvSpPr>
          <p:cNvPr id="21" name="Rectangle 20">
            <a:hlinkClick r:id="rId10" action="ppaction://hlinksldjump"/>
          </p:cNvPr>
          <p:cNvSpPr/>
          <p:nvPr/>
        </p:nvSpPr>
        <p:spPr>
          <a:xfrm>
            <a:off x="7164288" y="260648"/>
            <a:ext cx="1689591" cy="792088"/>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i="1" dirty="0" smtClean="0">
                <a:solidFill>
                  <a:schemeClr val="tx1"/>
                </a:solidFill>
              </a:rPr>
              <a:t>Teacher’s Instructions</a:t>
            </a:r>
            <a:endParaRPr lang="en-GB" i="1" dirty="0">
              <a:solidFill>
                <a:schemeClr val="tx1"/>
              </a:solidFill>
            </a:endParaRPr>
          </a:p>
        </p:txBody>
      </p:sp>
    </p:spTree>
    <p:extLst>
      <p:ext uri="{BB962C8B-B14F-4D97-AF65-F5344CB8AC3E}">
        <p14:creationId xmlns:p14="http://schemas.microsoft.com/office/powerpoint/2010/main" val="46716420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seq concurrent="1" nextAc="seek">
              <p:cTn id="3" restart="whenNotActive" fill="hold" evtFilter="cancelBubble" nodeType="interactiveSeq">
                <p:stCondLst>
                  <p:cond evt="onClick" delay="0">
                    <p:tgtEl>
                      <p:spTgt spid="18"/>
                    </p:tgtEl>
                  </p:cond>
                </p:stCondLst>
                <p:endSync evt="end" delay="0">
                  <p:rtn val="all"/>
                </p:endSync>
                <p:childTnLst>
                  <p:par>
                    <p:cTn id="4" fill="hold">
                      <p:stCondLst>
                        <p:cond delay="0"/>
                      </p:stCondLst>
                      <p:childTnLst>
                        <p:par>
                          <p:cTn id="5" fill="hold">
                            <p:stCondLst>
                              <p:cond delay="0"/>
                            </p:stCondLst>
                            <p:childTnLst>
                              <p:par>
                                <p:cTn id="6" presetID="10" presetClass="entr" presetSubtype="0" fill="hold" grpId="0" nodeType="withEffect">
                                  <p:stCondLst>
                                    <p:cond delay="0"/>
                                  </p:stCondLst>
                                  <p:childTnLst>
                                    <p:set>
                                      <p:cBhvr>
                                        <p:cTn id="7" dur="1" fill="hold">
                                          <p:stCondLst>
                                            <p:cond delay="0"/>
                                          </p:stCondLst>
                                        </p:cTn>
                                        <p:tgtEl>
                                          <p:spTgt spid="2"/>
                                        </p:tgtEl>
                                        <p:attrNameLst>
                                          <p:attrName>style.visibility</p:attrName>
                                        </p:attrNameLst>
                                      </p:cBhvr>
                                      <p:to>
                                        <p:strVal val="visible"/>
                                      </p:to>
                                    </p:set>
                                    <p:animEffect transition="in" filter="fade">
                                      <p:cBhvr>
                                        <p:cTn id="8" dur="500"/>
                                        <p:tgtEl>
                                          <p:spTgt spid="2"/>
                                        </p:tgtEl>
                                      </p:cBhvr>
                                    </p:animEffect>
                                  </p:childTnLst>
                                </p:cTn>
                              </p:par>
                              <p:par>
                                <p:cTn id="9" presetID="10" presetClass="exit" presetSubtype="0" fill="hold" grpId="0" nodeType="with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1" presetClass="mediacall" presetSubtype="0" fill="hold" nodeType="withEffect">
                                  <p:stCondLst>
                                    <p:cond delay="0"/>
                                  </p:stCondLst>
                                  <p:childTnLst>
                                    <p:cmd type="call" cmd="playFrom(0.0)">
                                      <p:cBhvr>
                                        <p:cTn id="18" dur="8943" fill="hold"/>
                                        <p:tgtEl>
                                          <p:spTgt spid="12"/>
                                        </p:tgtEl>
                                      </p:cBhvr>
                                    </p:cmd>
                                  </p:childTnLst>
                                </p:cTn>
                              </p:par>
                              <p:par>
                                <p:cTn id="19" presetID="10" presetClass="exit" presetSubtype="0" fill="hold" grpId="0" nodeType="withEffect">
                                  <p:stCondLst>
                                    <p:cond delay="0"/>
                                  </p:stCondLst>
                                  <p:childTnLst>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childTnLst>
                          </p:cTn>
                        </p:par>
                        <p:par>
                          <p:cTn id="22" fill="hold">
                            <p:stCondLst>
                              <p:cond delay="9443"/>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nextCondLst>
                <p:cond evt="onClick" delay="0">
                  <p:tgtEl>
                    <p:spTgt spid="18"/>
                  </p:tgtEl>
                </p:cond>
              </p:nextCondLst>
            </p:seq>
          </p:childTnLst>
        </p:cTn>
      </p:par>
    </p:tnLst>
    <p:bldLst>
      <p:bldP spid="2" grpId="0" animBg="1"/>
      <p:bldP spid="18"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r="-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82865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6006" y="2348880"/>
            <a:ext cx="4211988" cy="3895022"/>
          </a:xfrm>
          <a:prstGeom prst="rect">
            <a:avLst/>
          </a:prstGeom>
        </p:spPr>
      </p:pic>
      <p:sp>
        <p:nvSpPr>
          <p:cNvPr id="4" name="Rectangle 3"/>
          <p:cNvSpPr/>
          <p:nvPr/>
        </p:nvSpPr>
        <p:spPr>
          <a:xfrm>
            <a:off x="4067944" y="3867339"/>
            <a:ext cx="1152128" cy="792088"/>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smtClean="0">
                <a:solidFill>
                  <a:schemeClr val="bg1"/>
                </a:solidFill>
              </a:rPr>
              <a:t>1</a:t>
            </a:r>
            <a:endParaRPr lang="en-GB" sz="6600" dirty="0">
              <a:solidFill>
                <a:schemeClr val="bg1"/>
              </a:solidFill>
            </a:endParaRPr>
          </a:p>
        </p:txBody>
      </p:sp>
      <p:sp>
        <p:nvSpPr>
          <p:cNvPr id="20" name="Rectangle 19"/>
          <p:cNvSpPr/>
          <p:nvPr/>
        </p:nvSpPr>
        <p:spPr>
          <a:xfrm>
            <a:off x="3670402" y="4811827"/>
            <a:ext cx="1944216" cy="792088"/>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bg1"/>
                </a:solidFill>
              </a:rPr>
              <a:t>High Street Banking</a:t>
            </a:r>
            <a:endParaRPr lang="en-GB" dirty="0">
              <a:solidFill>
                <a:schemeClr val="bg1"/>
              </a:solidFill>
            </a:endParaRPr>
          </a:p>
        </p:txBody>
      </p:sp>
      <p:sp>
        <p:nvSpPr>
          <p:cNvPr id="8" name="Rectangle 7">
            <a:hlinkClick r:id="rId7" action="ppaction://hlinksldjump"/>
          </p:cNvPr>
          <p:cNvSpPr/>
          <p:nvPr/>
        </p:nvSpPr>
        <p:spPr>
          <a:xfrm>
            <a:off x="3531925" y="6071372"/>
            <a:ext cx="2080151" cy="466614"/>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rtlCol="0" anchor="ctr"/>
          <a:lstStyle/>
          <a:p>
            <a:pPr algn="ctr"/>
            <a:r>
              <a:rPr lang="en-GB" sz="2000" dirty="0" smtClean="0">
                <a:solidFill>
                  <a:schemeClr val="tx1"/>
                </a:solidFill>
              </a:rPr>
              <a:t>Click to continue</a:t>
            </a:r>
            <a:endParaRPr lang="en-GB" sz="2000" dirty="0">
              <a:solidFill>
                <a:schemeClr val="tx1"/>
              </a:solidFill>
            </a:endParaRPr>
          </a:p>
        </p:txBody>
      </p:sp>
      <p:pic>
        <p:nvPicPr>
          <p:cNvPr id="5" name="ding.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56576" y="3006008"/>
            <a:ext cx="609600" cy="609600"/>
          </a:xfrm>
          <a:prstGeom prst="rect">
            <a:avLst/>
          </a:prstGeom>
        </p:spPr>
      </p:pic>
    </p:spTree>
    <p:extLst>
      <p:ext uri="{BB962C8B-B14F-4D97-AF65-F5344CB8AC3E}">
        <p14:creationId xmlns:p14="http://schemas.microsoft.com/office/powerpoint/2010/main" val="409264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8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10" grpId="0" animBg="1"/>
      <p:bldP spid="4" grpId="0" animBg="1"/>
      <p:bldP spid="20"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utor2u\Downloads\shutterstock_173301788.jpg"/>
          <p:cNvPicPr>
            <a:picLocks noChangeAspect="1" noChangeArrowheads="1"/>
          </p:cNvPicPr>
          <p:nvPr/>
        </p:nvPicPr>
        <p:blipFill rotWithShape="1">
          <a:blip r:embed="rId4">
            <a:extLst>
              <a:ext uri="{28A0092B-C50C-407E-A947-70E740481C1C}">
                <a14:useLocalDpi xmlns:a14="http://schemas.microsoft.com/office/drawing/2010/main" val="0"/>
              </a:ext>
            </a:extLst>
          </a:blip>
          <a:srcRect l="2170" t="2359" r="2170" b="2839"/>
          <a:stretch/>
        </p:blipFill>
        <p:spPr bwMode="auto">
          <a:xfrm rot="5400000">
            <a:off x="222024" y="162232"/>
            <a:ext cx="6577780" cy="651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61877"/>
            <a:ext cx="3443956" cy="337690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140" y="3425104"/>
            <a:ext cx="3523197" cy="348052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0914" y="1339225"/>
            <a:ext cx="4248561" cy="4248561"/>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788348443"/>
              </p:ext>
            </p:extLst>
          </p:nvPr>
        </p:nvGraphicFramePr>
        <p:xfrm>
          <a:off x="1440914" y="1356531"/>
          <a:ext cx="4140000" cy="4165440"/>
        </p:xfrm>
        <a:graphic>
          <a:graphicData uri="http://schemas.openxmlformats.org/drawingml/2006/table">
            <a:tbl>
              <a:tblPr bandRow="1">
                <a:effectLst>
                  <a:outerShdw blurRad="50800" dist="63500" dir="2700000" algn="tl" rotWithShape="0">
                    <a:prstClr val="black">
                      <a:alpha val="40000"/>
                    </a:prstClr>
                  </a:outerShdw>
                </a:effectLst>
                <a:tableStyleId>{5940675A-B579-460E-94D1-54222C63F5DA}</a:tableStyleId>
              </a:tblPr>
              <a:tblGrid>
                <a:gridCol w="828000"/>
                <a:gridCol w="828000"/>
                <a:gridCol w="828000"/>
                <a:gridCol w="828000"/>
                <a:gridCol w="828000"/>
              </a:tblGrid>
              <a:tr h="828000">
                <a:tc>
                  <a:txBody>
                    <a:bodyPr/>
                    <a:lstStyle/>
                    <a:p>
                      <a:pPr algn="ctr"/>
                      <a:endParaRPr lang="en-GB"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0000"/>
                    </a:solidFill>
                  </a:tcPr>
                </a:tc>
                <a:tc>
                  <a:txBody>
                    <a:bodyPr/>
                    <a:lstStyle/>
                    <a:p>
                      <a:pPr algn="ctr"/>
                      <a:endParaRPr lang="en-GB"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0000"/>
                    </a:solidFill>
                  </a:tcPr>
                </a:tc>
                <a:tc>
                  <a:txBody>
                    <a:bodyPr/>
                    <a:lstStyle/>
                    <a:p>
                      <a:pPr algn="ctr"/>
                      <a:endParaRPr lang="en-GB" sz="1000"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28000">
                <a:tc>
                  <a:txBody>
                    <a:bodyPr/>
                    <a:lstStyle/>
                    <a:p>
                      <a:pPr algn="ctr"/>
                      <a:endParaRPr lang="en-GB"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FF0000"/>
                    </a:solidFill>
                  </a:tcPr>
                </a:tc>
                <a:tc>
                  <a:txBody>
                    <a:bodyPr/>
                    <a:lstStyle/>
                    <a:p>
                      <a:pPr algn="ct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2">
                        <a:lumMod val="20000"/>
                        <a:lumOff val="80000"/>
                      </a:schemeClr>
                    </a:solidFill>
                  </a:tcPr>
                </a:tc>
                <a:tc>
                  <a:txBody>
                    <a:bodyPr/>
                    <a:lstStyle/>
                    <a:p>
                      <a:pPr algn="ctr"/>
                      <a:r>
                        <a:rPr lang="en-GB" sz="1000" smtClean="0"/>
                        <a:t>Easy access to raw materials</a:t>
                      </a: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2">
                        <a:lumMod val="20000"/>
                        <a:lumOff val="80000"/>
                      </a:schemeClr>
                    </a:solidFill>
                  </a:tcPr>
                </a:tc>
                <a:tc>
                  <a:txBody>
                    <a:bodyPr/>
                    <a:lstStyle/>
                    <a:p>
                      <a:pPr algn="ctr"/>
                      <a:endParaRPr lang="en-GB" sz="1000"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828000">
                <a:tc>
                  <a:txBody>
                    <a:bodyPr/>
                    <a:lstStyle/>
                    <a:p>
                      <a:pPr algn="ctr"/>
                      <a:endParaRPr lang="en-GB" sz="1000"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000" smtClean="0"/>
                        <a:t>Access to skilled labour</a:t>
                      </a: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2">
                        <a:lumMod val="20000"/>
                        <a:lumOff val="80000"/>
                      </a:schemeClr>
                    </a:solidFill>
                  </a:tcPr>
                </a:tc>
                <a:tc>
                  <a:txBody>
                    <a:bodyPr/>
                    <a:lstStyle/>
                    <a:p>
                      <a:pPr algn="ct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3">
                        <a:lumMod val="20000"/>
                        <a:lumOff val="80000"/>
                      </a:schemeClr>
                    </a:solidFill>
                  </a:tcPr>
                </a:tc>
                <a:tc>
                  <a:txBody>
                    <a:bodyPr/>
                    <a:lstStyle/>
                    <a:p>
                      <a:pPr algn="ctr"/>
                      <a:r>
                        <a:rPr lang="en-GB" sz="1000" smtClean="0"/>
                        <a:t>Easy access to technology for production</a:t>
                      </a: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5">
                        <a:lumMod val="20000"/>
                        <a:lumOff val="80000"/>
                      </a:schemeClr>
                    </a:solidFill>
                  </a:tcPr>
                </a:tc>
                <a:tc>
                  <a:txBody>
                    <a:bodyPr/>
                    <a:lstStyle/>
                    <a:p>
                      <a:pPr algn="ctr"/>
                      <a:endParaRPr lang="en-GB" sz="1000" dirty="0"/>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28000">
                <a:tc>
                  <a:txBody>
                    <a:bodyPr/>
                    <a:lstStyle/>
                    <a:p>
                      <a:pPr algn="ctr"/>
                      <a:endParaRPr lang="en-GB"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000" smtClean="0"/>
                        <a:t>Absence of sunk costs</a:t>
                      </a: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5">
                        <a:lumMod val="20000"/>
                        <a:lumOff val="80000"/>
                      </a:schemeClr>
                    </a:solidFill>
                  </a:tcPr>
                </a:tc>
                <a:tc>
                  <a:txBody>
                    <a:bodyPr/>
                    <a:lstStyle/>
                    <a:p>
                      <a:pPr algn="ctr"/>
                      <a:r>
                        <a:rPr lang="en-GB" sz="1000" smtClean="0"/>
                        <a:t>Perfect information for supplier</a:t>
                      </a:r>
                      <a:endParaRPr lang="en-GB"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accent5">
                        <a:lumMod val="20000"/>
                        <a:lumOff val="80000"/>
                      </a:schemeClr>
                    </a:solidFill>
                  </a:tcPr>
                </a:tc>
                <a:tc>
                  <a:txBody>
                    <a:bodyPr/>
                    <a:lstStyle/>
                    <a:p>
                      <a:pPr algn="ctr"/>
                      <a:r>
                        <a:rPr lang="en-GB" sz="1000" smtClean="0">
                          <a:solidFill>
                            <a:schemeClr val="bg1"/>
                          </a:solidFill>
                        </a:rPr>
                        <a:t>Low consumer loyalty</a:t>
                      </a:r>
                      <a:endParaRPr lang="en-GB"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r>
              <a:tr h="828000">
                <a:tc>
                  <a:txBody>
                    <a:bodyPr/>
                    <a:lstStyle/>
                    <a:p>
                      <a:pPr algn="ctr"/>
                      <a:endParaRPr lang="en-GB"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dirty="0"/>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GB" sz="1000" smtClean="0">
                          <a:solidFill>
                            <a:schemeClr val="bg1"/>
                          </a:solidFill>
                        </a:rPr>
                        <a:t>Little regulations</a:t>
                      </a:r>
                      <a:endParaRPr lang="en-GB"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c>
                  <a:txBody>
                    <a:bodyPr/>
                    <a:lstStyle/>
                    <a:p>
                      <a:pPr algn="ctr"/>
                      <a:endParaRPr lang="en-GB"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0070C0"/>
                    </a:solidFill>
                  </a:tcPr>
                </a:tc>
              </a:tr>
            </a:tbl>
          </a:graphicData>
        </a:graphic>
      </p:graphicFrame>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6790" y="279747"/>
            <a:ext cx="2599687" cy="1919716"/>
          </a:xfrm>
          <a:prstGeom prst="rect">
            <a:avLst/>
          </a:prstGeom>
          <a:effectLst>
            <a:glow rad="101600">
              <a:schemeClr val="bg1">
                <a:alpha val="60000"/>
              </a:schemeClr>
            </a:glow>
          </a:effectLst>
        </p:spPr>
      </p:pic>
      <p:sp>
        <p:nvSpPr>
          <p:cNvPr id="17" name="Rectangle 16"/>
          <p:cNvSpPr/>
          <p:nvPr/>
        </p:nvSpPr>
        <p:spPr>
          <a:xfrm>
            <a:off x="6901590" y="2251222"/>
            <a:ext cx="2080151" cy="5094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b="1" dirty="0" smtClean="0"/>
              <a:t>Market:</a:t>
            </a:r>
            <a:endParaRPr lang="en-GB" sz="3200" b="1" dirty="0"/>
          </a:p>
        </p:txBody>
      </p:sp>
      <p:sp>
        <p:nvSpPr>
          <p:cNvPr id="19" name="Rectangle 18"/>
          <p:cNvSpPr/>
          <p:nvPr/>
        </p:nvSpPr>
        <p:spPr>
          <a:xfrm>
            <a:off x="6901590" y="2760679"/>
            <a:ext cx="2080151" cy="11723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GB" sz="2400" i="1" smtClean="0"/>
              <a:t>High Street Banking</a:t>
            </a:r>
            <a:endParaRPr lang="en-GB" sz="2400" i="1" dirty="0"/>
          </a:p>
        </p:txBody>
      </p:sp>
      <p:sp>
        <p:nvSpPr>
          <p:cNvPr id="20" name="Rectangle 19"/>
          <p:cNvSpPr/>
          <p:nvPr/>
        </p:nvSpPr>
        <p:spPr>
          <a:xfrm>
            <a:off x="6926558" y="5811914"/>
            <a:ext cx="2080151" cy="725481"/>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400" dirty="0" smtClean="0">
                <a:solidFill>
                  <a:schemeClr val="tx1"/>
                </a:solidFill>
              </a:rPr>
              <a:t>Click here for answers</a:t>
            </a:r>
            <a:endParaRPr lang="en-GB" sz="2400" dirty="0">
              <a:solidFill>
                <a:schemeClr val="tx1"/>
              </a:solidFill>
            </a:endParaRPr>
          </a:p>
        </p:txBody>
      </p:sp>
      <p:sp>
        <p:nvSpPr>
          <p:cNvPr id="12" name="Rectangle 11">
            <a:hlinkClick r:id="" action="ppaction://macro?name=Slide4.set_tab"/>
          </p:cNvPr>
          <p:cNvSpPr/>
          <p:nvPr/>
        </p:nvSpPr>
        <p:spPr>
          <a:xfrm>
            <a:off x="6926558" y="5811914"/>
            <a:ext cx="2080151" cy="725481"/>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rtlCol="0" anchor="ctr"/>
          <a:lstStyle/>
          <a:p>
            <a:pPr algn="ctr"/>
            <a:r>
              <a:rPr lang="en-GB" sz="2400" dirty="0" smtClean="0">
                <a:solidFill>
                  <a:schemeClr val="tx1"/>
                </a:solidFill>
              </a:rPr>
              <a:t>Next&gt;&gt;</a:t>
            </a:r>
            <a:endParaRPr lang="en-GB" sz="2400" dirty="0">
              <a:solidFill>
                <a:schemeClr val="tx1"/>
              </a:solidFill>
            </a:endParaRP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2505" y="4080313"/>
            <a:ext cx="1548256" cy="1548256"/>
          </a:xfrm>
          <a:prstGeom prst="rect">
            <a:avLst/>
          </a:prstGeom>
        </p:spPr>
      </p:pic>
      <p:sp>
        <p:nvSpPr>
          <p:cNvPr id="21" name="Rectangle 20"/>
          <p:cNvSpPr/>
          <p:nvPr/>
        </p:nvSpPr>
        <p:spPr>
          <a:xfrm>
            <a:off x="6926558" y="4869160"/>
            <a:ext cx="2080151" cy="725481"/>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000" i="1" smtClean="0">
                <a:solidFill>
                  <a:schemeClr val="tx1"/>
                </a:solidFill>
              </a:rPr>
              <a:t>Little contestability</a:t>
            </a:r>
            <a:endParaRPr lang="en-GB" sz="2000" i="1" dirty="0">
              <a:solidFill>
                <a:schemeClr val="tx1"/>
              </a:solidFill>
            </a:endParaRPr>
          </a:p>
        </p:txBody>
      </p:sp>
      <p:pic>
        <p:nvPicPr>
          <p:cNvPr id="5" name="Giant_Leap.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044608" y="2737085"/>
            <a:ext cx="609600" cy="609600"/>
          </a:xfrm>
          <a:prstGeom prst="rect">
            <a:avLst/>
          </a:prstGeom>
        </p:spPr>
      </p:pic>
    </p:spTree>
    <p:extLst>
      <p:ext uri="{BB962C8B-B14F-4D97-AF65-F5344CB8AC3E}">
        <p14:creationId xmlns:p14="http://schemas.microsoft.com/office/powerpoint/2010/main" val="18876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1" fill="hold" nodeType="withEffect">
                                  <p:stCondLst>
                                    <p:cond delay="0"/>
                                  </p:stCondLst>
                                  <p:childTnLst>
                                    <p:animEffect transition="out" filter="wheel(1)">
                                      <p:cBhvr>
                                        <p:cTn id="6" dur="180000"/>
                                        <p:tgtEl>
                                          <p:spTgt spid="4"/>
                                        </p:tgtEl>
                                      </p:cBhvr>
                                    </p:animEffect>
                                    <p:set>
                                      <p:cBhvr>
                                        <p:cTn id="7" dur="1" fill="hold">
                                          <p:stCondLst>
                                            <p:cond delay="179999"/>
                                          </p:stCondLst>
                                        </p:cTn>
                                        <p:tgtEl>
                                          <p:spTgt spid="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187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nextCondLst>
                <p:cond evt="onClick" delay="0">
                  <p:tgtEl>
                    <p:spTgt spid="20"/>
                  </p:tgtEl>
                </p:cond>
              </p:nextCondLst>
            </p:seq>
            <p:audio>
              <p:cMediaNode vol="20000">
                <p:cTn id="22" fill="hold" display="0">
                  <p:stCondLst>
                    <p:cond delay="indefinite"/>
                  </p:stCondLst>
                  <p:endCondLst>
                    <p:cond evt="onStopAudio" delay="0">
                      <p:tgtEl>
                        <p:sldTgt/>
                      </p:tgtEl>
                    </p:cond>
                  </p:endCondLst>
                </p:cTn>
                <p:tgtEl>
                  <p:spTgt spid="5"/>
                </p:tgtEl>
              </p:cMediaNode>
            </p:audio>
          </p:childTnLst>
        </p:cTn>
      </p:par>
    </p:tnLst>
    <p:bldLst>
      <p:bldP spid="12"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616770785"/>
              </p:ext>
            </p:extLst>
          </p:nvPr>
        </p:nvGraphicFramePr>
        <p:xfrm>
          <a:off x="6695520" y="404664"/>
          <a:ext cx="2160000" cy="3024000"/>
        </p:xfrm>
        <a:graphic>
          <a:graphicData uri="http://schemas.openxmlformats.org/drawingml/2006/table">
            <a:tbl>
              <a:tblPr bandRow="1">
                <a:tableStyleId>{5940675A-B579-460E-94D1-54222C63F5DA}</a:tableStyleId>
              </a:tblPr>
              <a:tblGrid>
                <a:gridCol w="432000"/>
                <a:gridCol w="432000"/>
                <a:gridCol w="432000"/>
                <a:gridCol w="432000"/>
                <a:gridCol w="432000"/>
              </a:tblGrid>
              <a:tr h="432000">
                <a:tc gridSpan="5">
                  <a:txBody>
                    <a:bodyPr/>
                    <a:lstStyle/>
                    <a:p>
                      <a:pPr algn="l"/>
                      <a:r>
                        <a:rPr lang="en-GB" dirty="0" smtClean="0">
                          <a:solidFill>
                            <a:schemeClr val="bg1"/>
                          </a:solidFill>
                        </a:rPr>
                        <a:t>Contestable</a:t>
                      </a:r>
                      <a:endParaRPr lang="en-GB" dirty="0">
                        <a:solidFill>
                          <a:schemeClr val="bg1"/>
                        </a:solidFill>
                      </a:endParaRPr>
                    </a:p>
                  </a:txBody>
                  <a:tcPr anchor="b">
                    <a:cell3D prstMaterial="dkEdge">
                      <a:bevel/>
                      <a:lightRig rig="flood" dir="t"/>
                    </a:cell3D>
                    <a:noFill/>
                  </a:tcPr>
                </a:tc>
                <a:tc hMerge="1">
                  <a:txBody>
                    <a:bodyPr/>
                    <a:lstStyle/>
                    <a:p>
                      <a:pPr algn="ctr"/>
                      <a:endParaRPr lang="en-GB" dirty="0"/>
                    </a:p>
                  </a:txBody>
                  <a:tcPr anchor="ctr">
                    <a:cell3D prstMaterial="dkEdge">
                      <a:bevel/>
                      <a:lightRig rig="flood" dir="t"/>
                    </a:cell3D>
                    <a:solidFill>
                      <a:srgbClr val="FF0000"/>
                    </a:solidFill>
                  </a:tcPr>
                </a:tc>
                <a:tc hMerge="1">
                  <a:txBody>
                    <a:bodyPr/>
                    <a:lstStyle/>
                    <a:p>
                      <a:pPr algn="ctr"/>
                      <a:endParaRPr lang="en-GB" dirty="0"/>
                    </a:p>
                  </a:txBody>
                  <a:tcPr anchor="ctr">
                    <a:cell3D prstMaterial="dkEdge">
                      <a:bevel/>
                      <a:lightRig rig="flood" dir="t"/>
                    </a:cell3D>
                  </a:tcPr>
                </a:tc>
                <a:tc hMerge="1">
                  <a:txBody>
                    <a:bodyPr/>
                    <a:lstStyle/>
                    <a:p>
                      <a:pPr algn="ctr"/>
                      <a:endParaRPr lang="en-GB" dirty="0"/>
                    </a:p>
                  </a:txBody>
                  <a:tcPr anchor="ctr">
                    <a:cell3D prstMaterial="dkEdge">
                      <a:bevel/>
                      <a:lightRig rig="flood" dir="t"/>
                    </a:cell3D>
                    <a:noFill/>
                  </a:tcPr>
                </a:tc>
                <a:tc hMerge="1">
                  <a:txBody>
                    <a:bodyPr/>
                    <a:lstStyle/>
                    <a:p>
                      <a:pPr algn="ctr"/>
                      <a:endParaRPr lang="en-GB" dirty="0"/>
                    </a:p>
                  </a:txBody>
                  <a:tcPr anchor="ctr">
                    <a:cell3D prstMaterial="dkEdge">
                      <a:bevel/>
                      <a:lightRig rig="flood" dir="t"/>
                    </a:cell3D>
                    <a:noFill/>
                  </a:tcPr>
                </a:tc>
              </a:tr>
              <a:tr h="432000">
                <a:tc>
                  <a:txBody>
                    <a:bodyPr/>
                    <a:lstStyle/>
                    <a:p>
                      <a:pPr algn="ctr"/>
                      <a:r>
                        <a:rPr lang="en-GB" dirty="0" smtClean="0">
                          <a:solidFill>
                            <a:schemeClr val="tx1"/>
                          </a:solidFill>
                        </a:rPr>
                        <a:t>1</a:t>
                      </a:r>
                      <a:endParaRPr lang="en-GB" dirty="0">
                        <a:solidFill>
                          <a:schemeClr val="tx1"/>
                        </a:solidFill>
                      </a:endParaRPr>
                    </a:p>
                  </a:txBody>
                  <a:tcPr anchor="ctr">
                    <a:cell3D prstMaterial="dkEdge">
                      <a:bevel/>
                      <a:lightRig rig="flood" dir="t"/>
                    </a:cell3D>
                    <a:solidFill>
                      <a:srgbClr val="FF0000"/>
                    </a:solidFill>
                  </a:tcPr>
                </a:tc>
                <a:tc>
                  <a:txBody>
                    <a:bodyPr/>
                    <a:lstStyle/>
                    <a:p>
                      <a:pPr algn="ctr"/>
                      <a:r>
                        <a:rPr lang="en-GB" dirty="0" smtClean="0">
                          <a:solidFill>
                            <a:schemeClr val="tx1"/>
                          </a:solidFill>
                        </a:rPr>
                        <a:t>2</a:t>
                      </a:r>
                      <a:endParaRPr lang="en-GB" dirty="0">
                        <a:solidFill>
                          <a:schemeClr val="tx1"/>
                        </a:solidFill>
                      </a:endParaRPr>
                    </a:p>
                  </a:txBody>
                  <a:tcPr anchor="ctr">
                    <a:cell3D prstMaterial="dkEdge">
                      <a:bevel/>
                      <a:lightRig rig="flood" dir="t"/>
                    </a:cell3D>
                    <a:solidFill>
                      <a:srgbClr val="FF0000"/>
                    </a:solidFill>
                  </a:tcPr>
                </a:tc>
                <a:tc>
                  <a:txBody>
                    <a:bodyPr/>
                    <a:lstStyle/>
                    <a:p>
                      <a:pPr algn="ctr"/>
                      <a:endParaRPr lang="en-GB" dirty="0">
                        <a:solidFill>
                          <a:schemeClr val="tx1"/>
                        </a:solidFill>
                      </a:endParaRPr>
                    </a:p>
                  </a:txBody>
                  <a:tcPr anchor="ctr">
                    <a:solidFill>
                      <a:schemeClr val="bg1"/>
                    </a:solidFill>
                  </a:tcPr>
                </a:tc>
                <a:tc>
                  <a:txBody>
                    <a:bodyPr/>
                    <a:lstStyle/>
                    <a:p>
                      <a:pPr algn="ctr"/>
                      <a:endParaRPr lang="en-GB" dirty="0">
                        <a:solidFill>
                          <a:schemeClr val="tx1"/>
                        </a:solidFill>
                      </a:endParaRPr>
                    </a:p>
                  </a:txBody>
                  <a:tcPr anchor="ctr">
                    <a:solidFill>
                      <a:schemeClr val="bg1"/>
                    </a:solidFill>
                  </a:tcPr>
                </a:tc>
                <a:tc>
                  <a:txBody>
                    <a:bodyPr/>
                    <a:lstStyle/>
                    <a:p>
                      <a:pPr algn="ctr"/>
                      <a:endParaRPr lang="en-GB" dirty="0">
                        <a:solidFill>
                          <a:schemeClr val="tx1"/>
                        </a:solidFill>
                      </a:endParaRPr>
                    </a:p>
                  </a:txBody>
                  <a:tcPr anchor="ctr">
                    <a:solidFill>
                      <a:schemeClr val="bg1"/>
                    </a:solidFill>
                  </a:tcPr>
                </a:tc>
              </a:tr>
              <a:tr h="432000">
                <a:tc>
                  <a:txBody>
                    <a:bodyPr/>
                    <a:lstStyle/>
                    <a:p>
                      <a:pPr algn="ctr"/>
                      <a:r>
                        <a:rPr lang="en-GB" dirty="0" smtClean="0">
                          <a:solidFill>
                            <a:schemeClr val="tx1"/>
                          </a:solidFill>
                        </a:rPr>
                        <a:t>3</a:t>
                      </a:r>
                      <a:endParaRPr lang="en-GB" dirty="0">
                        <a:solidFill>
                          <a:schemeClr val="tx1"/>
                        </a:solidFill>
                      </a:endParaRPr>
                    </a:p>
                  </a:txBody>
                  <a:tcPr anchor="ctr">
                    <a:cell3D prstMaterial="dkEdge">
                      <a:bevel/>
                      <a:lightRig rig="flood" dir="t"/>
                    </a:cell3D>
                    <a:solidFill>
                      <a:srgbClr val="FF0000"/>
                    </a:solidFill>
                  </a:tcPr>
                </a:tc>
                <a:tc>
                  <a:txBody>
                    <a:bodyPr/>
                    <a:lstStyle/>
                    <a:p>
                      <a:pPr algn="ctr"/>
                      <a:r>
                        <a:rPr lang="en-GB" dirty="0" smtClean="0">
                          <a:solidFill>
                            <a:schemeClr val="tx1"/>
                          </a:solidFill>
                        </a:rPr>
                        <a:t>4</a:t>
                      </a:r>
                      <a:endParaRPr lang="en-GB" dirty="0">
                        <a:solidFill>
                          <a:schemeClr val="tx1"/>
                        </a:solidFill>
                      </a:endParaRPr>
                    </a:p>
                  </a:txBody>
                  <a:tcPr anchor="ctr">
                    <a:cell3D prstMaterial="dkEdge">
                      <a:bevel/>
                      <a:lightRig rig="flood" dir="t"/>
                    </a:cell3D>
                    <a:solidFill>
                      <a:schemeClr val="accent2">
                        <a:lumMod val="20000"/>
                        <a:lumOff val="80000"/>
                      </a:schemeClr>
                    </a:solidFill>
                  </a:tcPr>
                </a:tc>
                <a:tc>
                  <a:txBody>
                    <a:bodyPr/>
                    <a:lstStyle/>
                    <a:p>
                      <a:pPr algn="ctr"/>
                      <a:r>
                        <a:rPr lang="en-GB" dirty="0" smtClean="0">
                          <a:solidFill>
                            <a:schemeClr val="tx1"/>
                          </a:solidFill>
                        </a:rPr>
                        <a:t>5</a:t>
                      </a:r>
                      <a:endParaRPr lang="en-GB" dirty="0">
                        <a:solidFill>
                          <a:schemeClr val="tx1"/>
                        </a:solidFill>
                      </a:endParaRPr>
                    </a:p>
                  </a:txBody>
                  <a:tcPr anchor="ctr">
                    <a:cell3D prstMaterial="dkEdge">
                      <a:bevel/>
                      <a:lightRig rig="flood" dir="t"/>
                    </a:cell3D>
                    <a:solidFill>
                      <a:schemeClr val="accent2">
                        <a:lumMod val="20000"/>
                        <a:lumOff val="80000"/>
                      </a:schemeClr>
                    </a:solidFill>
                  </a:tcPr>
                </a:tc>
                <a:tc>
                  <a:txBody>
                    <a:bodyPr/>
                    <a:lstStyle/>
                    <a:p>
                      <a:pPr algn="ctr"/>
                      <a:endParaRPr lang="en-GB" dirty="0">
                        <a:solidFill>
                          <a:schemeClr val="tx1"/>
                        </a:solidFill>
                      </a:endParaRPr>
                    </a:p>
                  </a:txBody>
                  <a:tcPr anchor="ctr">
                    <a:solidFill>
                      <a:schemeClr val="bg1"/>
                    </a:solidFill>
                  </a:tcPr>
                </a:tc>
                <a:tc>
                  <a:txBody>
                    <a:bodyPr/>
                    <a:lstStyle/>
                    <a:p>
                      <a:pPr algn="ctr"/>
                      <a:endParaRPr lang="en-GB" dirty="0">
                        <a:solidFill>
                          <a:schemeClr val="tx1"/>
                        </a:solidFill>
                      </a:endParaRPr>
                    </a:p>
                  </a:txBody>
                  <a:tcPr anchor="ctr">
                    <a:solidFill>
                      <a:schemeClr val="bg1"/>
                    </a:solidFill>
                  </a:tcPr>
                </a:tc>
              </a:tr>
              <a:tr h="432000">
                <a:tc>
                  <a:txBody>
                    <a:bodyPr/>
                    <a:lstStyle/>
                    <a:p>
                      <a:pPr algn="ctr"/>
                      <a:endParaRPr lang="en-GB" dirty="0">
                        <a:solidFill>
                          <a:schemeClr val="tx1"/>
                        </a:solidFill>
                      </a:endParaRPr>
                    </a:p>
                  </a:txBody>
                  <a:tcPr anchor="ctr">
                    <a:solidFill>
                      <a:schemeClr val="bg1"/>
                    </a:solidFill>
                  </a:tcPr>
                </a:tc>
                <a:tc>
                  <a:txBody>
                    <a:bodyPr/>
                    <a:lstStyle/>
                    <a:p>
                      <a:pPr algn="ctr"/>
                      <a:r>
                        <a:rPr lang="en-GB" dirty="0" smtClean="0">
                          <a:solidFill>
                            <a:schemeClr val="tx1"/>
                          </a:solidFill>
                        </a:rPr>
                        <a:t>6</a:t>
                      </a:r>
                      <a:endParaRPr lang="en-GB" dirty="0">
                        <a:solidFill>
                          <a:schemeClr val="tx1"/>
                        </a:solidFill>
                      </a:endParaRPr>
                    </a:p>
                  </a:txBody>
                  <a:tcPr anchor="ctr">
                    <a:cell3D prstMaterial="dkEdge">
                      <a:bevel/>
                      <a:lightRig rig="flood" dir="t"/>
                    </a:cell3D>
                    <a:solidFill>
                      <a:schemeClr val="accent2">
                        <a:lumMod val="20000"/>
                        <a:lumOff val="80000"/>
                      </a:schemeClr>
                    </a:solidFill>
                  </a:tcPr>
                </a:tc>
                <a:tc>
                  <a:txBody>
                    <a:bodyPr/>
                    <a:lstStyle/>
                    <a:p>
                      <a:pPr algn="ctr"/>
                      <a:r>
                        <a:rPr lang="en-GB" dirty="0" smtClean="0">
                          <a:solidFill>
                            <a:schemeClr val="tx1"/>
                          </a:solidFill>
                        </a:rPr>
                        <a:t>7</a:t>
                      </a:r>
                      <a:endParaRPr lang="en-GB" dirty="0">
                        <a:solidFill>
                          <a:schemeClr val="tx1"/>
                        </a:solidFill>
                      </a:endParaRPr>
                    </a:p>
                  </a:txBody>
                  <a:tcPr anchor="ctr">
                    <a:cell3D prstMaterial="dkEdge">
                      <a:bevel/>
                      <a:lightRig rig="flood" dir="t"/>
                    </a:cell3D>
                    <a:solidFill>
                      <a:schemeClr val="accent3">
                        <a:lumMod val="20000"/>
                        <a:lumOff val="80000"/>
                      </a:schemeClr>
                    </a:solidFill>
                  </a:tcPr>
                </a:tc>
                <a:tc>
                  <a:txBody>
                    <a:bodyPr/>
                    <a:lstStyle/>
                    <a:p>
                      <a:pPr algn="ctr"/>
                      <a:r>
                        <a:rPr lang="en-GB" dirty="0" smtClean="0">
                          <a:solidFill>
                            <a:schemeClr val="tx1"/>
                          </a:solidFill>
                        </a:rPr>
                        <a:t>8</a:t>
                      </a:r>
                      <a:endParaRPr lang="en-GB" dirty="0">
                        <a:solidFill>
                          <a:schemeClr val="tx1"/>
                        </a:solidFill>
                      </a:endParaRPr>
                    </a:p>
                  </a:txBody>
                  <a:tcPr anchor="ctr">
                    <a:cell3D prstMaterial="dkEdge">
                      <a:bevel/>
                      <a:lightRig rig="flood" dir="t"/>
                    </a:cell3D>
                    <a:solidFill>
                      <a:schemeClr val="accent5">
                        <a:lumMod val="20000"/>
                        <a:lumOff val="80000"/>
                      </a:schemeClr>
                    </a:solidFill>
                  </a:tcPr>
                </a:tc>
                <a:tc>
                  <a:txBody>
                    <a:bodyPr/>
                    <a:lstStyle/>
                    <a:p>
                      <a:pPr algn="ctr"/>
                      <a:endParaRPr lang="en-GB" dirty="0">
                        <a:solidFill>
                          <a:schemeClr val="tx1"/>
                        </a:solidFill>
                      </a:endParaRPr>
                    </a:p>
                  </a:txBody>
                  <a:tcPr anchor="ctr">
                    <a:solidFill>
                      <a:schemeClr val="bg1"/>
                    </a:solidFill>
                  </a:tcPr>
                </a:tc>
              </a:tr>
              <a:tr h="432000">
                <a:tc>
                  <a:txBody>
                    <a:bodyPr/>
                    <a:lstStyle/>
                    <a:p>
                      <a:pPr algn="ctr"/>
                      <a:endParaRPr lang="en-GB" dirty="0">
                        <a:solidFill>
                          <a:schemeClr val="tx1"/>
                        </a:solidFill>
                      </a:endParaRPr>
                    </a:p>
                  </a:txBody>
                  <a:tcPr anchor="ctr">
                    <a:solidFill>
                      <a:schemeClr val="bg1"/>
                    </a:solidFill>
                  </a:tcPr>
                </a:tc>
                <a:tc>
                  <a:txBody>
                    <a:bodyPr/>
                    <a:lstStyle/>
                    <a:p>
                      <a:pPr algn="ctr"/>
                      <a:endParaRPr lang="en-GB" dirty="0">
                        <a:solidFill>
                          <a:schemeClr val="tx1"/>
                        </a:solidFill>
                      </a:endParaRPr>
                    </a:p>
                  </a:txBody>
                  <a:tcPr anchor="ctr">
                    <a:solidFill>
                      <a:schemeClr val="bg1"/>
                    </a:solidFill>
                  </a:tcPr>
                </a:tc>
                <a:tc>
                  <a:txBody>
                    <a:bodyPr/>
                    <a:lstStyle/>
                    <a:p>
                      <a:pPr algn="ctr"/>
                      <a:r>
                        <a:rPr lang="en-GB" dirty="0" smtClean="0">
                          <a:solidFill>
                            <a:schemeClr val="tx1"/>
                          </a:solidFill>
                        </a:rPr>
                        <a:t>9</a:t>
                      </a:r>
                      <a:endParaRPr lang="en-GB" dirty="0">
                        <a:solidFill>
                          <a:schemeClr val="tx1"/>
                        </a:solidFill>
                      </a:endParaRPr>
                    </a:p>
                  </a:txBody>
                  <a:tcPr anchor="ctr">
                    <a:cell3D prstMaterial="dkEdge">
                      <a:bevel/>
                      <a:lightRig rig="flood" dir="t"/>
                    </a:cell3D>
                    <a:solidFill>
                      <a:schemeClr val="accent5">
                        <a:lumMod val="20000"/>
                        <a:lumOff val="80000"/>
                      </a:schemeClr>
                    </a:solidFill>
                  </a:tcPr>
                </a:tc>
                <a:tc>
                  <a:txBody>
                    <a:bodyPr/>
                    <a:lstStyle/>
                    <a:p>
                      <a:pPr algn="ctr"/>
                      <a:r>
                        <a:rPr lang="en-GB" dirty="0" smtClean="0">
                          <a:solidFill>
                            <a:schemeClr val="tx1"/>
                          </a:solidFill>
                        </a:rPr>
                        <a:t>10</a:t>
                      </a:r>
                      <a:endParaRPr lang="en-GB" dirty="0">
                        <a:solidFill>
                          <a:schemeClr val="tx1"/>
                        </a:solidFill>
                      </a:endParaRPr>
                    </a:p>
                  </a:txBody>
                  <a:tcPr anchor="ctr">
                    <a:cell3D prstMaterial="dkEdge">
                      <a:bevel/>
                      <a:lightRig rig="flood" dir="t"/>
                    </a:cell3D>
                    <a:solidFill>
                      <a:schemeClr val="accent5">
                        <a:lumMod val="20000"/>
                        <a:lumOff val="80000"/>
                      </a:schemeClr>
                    </a:solidFill>
                  </a:tcPr>
                </a:tc>
                <a:tc>
                  <a:txBody>
                    <a:bodyPr/>
                    <a:lstStyle/>
                    <a:p>
                      <a:pPr algn="ctr"/>
                      <a:r>
                        <a:rPr lang="en-GB" dirty="0" smtClean="0">
                          <a:solidFill>
                            <a:schemeClr val="tx1"/>
                          </a:solidFill>
                        </a:rPr>
                        <a:t>11</a:t>
                      </a:r>
                      <a:endParaRPr lang="en-GB" dirty="0">
                        <a:solidFill>
                          <a:schemeClr val="tx1"/>
                        </a:solidFill>
                      </a:endParaRPr>
                    </a:p>
                  </a:txBody>
                  <a:tcPr anchor="ctr">
                    <a:cell3D prstMaterial="dkEdge">
                      <a:bevel/>
                      <a:lightRig rig="flood" dir="t"/>
                    </a:cell3D>
                    <a:solidFill>
                      <a:srgbClr val="0070C0"/>
                    </a:solidFill>
                  </a:tcPr>
                </a:tc>
              </a:tr>
              <a:tr h="432000">
                <a:tc>
                  <a:txBody>
                    <a:bodyPr/>
                    <a:lstStyle/>
                    <a:p>
                      <a:pPr algn="ctr"/>
                      <a:endParaRPr lang="en-GB" dirty="0">
                        <a:solidFill>
                          <a:schemeClr val="tx1"/>
                        </a:solidFill>
                      </a:endParaRPr>
                    </a:p>
                  </a:txBody>
                  <a:tcPr anchor="ctr">
                    <a:solidFill>
                      <a:schemeClr val="bg1"/>
                    </a:solidFill>
                  </a:tcPr>
                </a:tc>
                <a:tc>
                  <a:txBody>
                    <a:bodyPr/>
                    <a:lstStyle/>
                    <a:p>
                      <a:pPr algn="ctr"/>
                      <a:endParaRPr lang="en-GB" dirty="0">
                        <a:solidFill>
                          <a:schemeClr val="tx1"/>
                        </a:solidFill>
                      </a:endParaRPr>
                    </a:p>
                  </a:txBody>
                  <a:tcPr anchor="ctr">
                    <a:solidFill>
                      <a:schemeClr val="bg1"/>
                    </a:solidFill>
                  </a:tcPr>
                </a:tc>
                <a:tc>
                  <a:txBody>
                    <a:bodyPr/>
                    <a:lstStyle/>
                    <a:p>
                      <a:pPr algn="ctr"/>
                      <a:endParaRPr lang="en-GB" dirty="0">
                        <a:solidFill>
                          <a:schemeClr val="tx1"/>
                        </a:solidFill>
                      </a:endParaRPr>
                    </a:p>
                  </a:txBody>
                  <a:tcPr anchor="ctr">
                    <a:solidFill>
                      <a:schemeClr val="bg1"/>
                    </a:solidFill>
                  </a:tcPr>
                </a:tc>
                <a:tc>
                  <a:txBody>
                    <a:bodyPr/>
                    <a:lstStyle/>
                    <a:p>
                      <a:pPr algn="ctr"/>
                      <a:r>
                        <a:rPr lang="en-GB" dirty="0" smtClean="0">
                          <a:solidFill>
                            <a:schemeClr val="tx1"/>
                          </a:solidFill>
                        </a:rPr>
                        <a:t>12</a:t>
                      </a:r>
                      <a:endParaRPr lang="en-GB" dirty="0">
                        <a:solidFill>
                          <a:schemeClr val="tx1"/>
                        </a:solidFill>
                      </a:endParaRPr>
                    </a:p>
                  </a:txBody>
                  <a:tcPr anchor="ctr">
                    <a:cell3D prstMaterial="dkEdge">
                      <a:bevel/>
                      <a:lightRig rig="flood" dir="t"/>
                    </a:cell3D>
                    <a:solidFill>
                      <a:srgbClr val="0070C0"/>
                    </a:solidFill>
                  </a:tcPr>
                </a:tc>
                <a:tc>
                  <a:txBody>
                    <a:bodyPr/>
                    <a:lstStyle/>
                    <a:p>
                      <a:pPr algn="ctr"/>
                      <a:r>
                        <a:rPr lang="en-GB" dirty="0" smtClean="0">
                          <a:solidFill>
                            <a:schemeClr val="tx1"/>
                          </a:solidFill>
                        </a:rPr>
                        <a:t>13</a:t>
                      </a:r>
                      <a:endParaRPr lang="en-GB" dirty="0">
                        <a:solidFill>
                          <a:schemeClr val="tx1"/>
                        </a:solidFill>
                      </a:endParaRPr>
                    </a:p>
                  </a:txBody>
                  <a:tcPr anchor="ctr">
                    <a:cell3D prstMaterial="dkEdge">
                      <a:bevel/>
                      <a:lightRig rig="flood" dir="t"/>
                    </a:cell3D>
                    <a:solidFill>
                      <a:srgbClr val="0070C0"/>
                    </a:solidFill>
                  </a:tcPr>
                </a:tc>
              </a:tr>
              <a:tr h="432000">
                <a:tc gridSpan="5">
                  <a:txBody>
                    <a:bodyPr/>
                    <a:lstStyle/>
                    <a:p>
                      <a:pPr algn="r"/>
                      <a:r>
                        <a:rPr lang="en-GB" dirty="0" smtClean="0">
                          <a:solidFill>
                            <a:schemeClr val="bg1"/>
                          </a:solidFill>
                        </a:rPr>
                        <a:t>Incontestable</a:t>
                      </a:r>
                      <a:endParaRPr lang="en-GB" dirty="0">
                        <a:solidFill>
                          <a:schemeClr val="bg1"/>
                        </a:solidFill>
                      </a:endParaRPr>
                    </a:p>
                  </a:txBody>
                  <a:tcPr>
                    <a:cell3D prstMaterial="dkEdge">
                      <a:bevel/>
                      <a:lightRig rig="flood" dir="t"/>
                    </a:cell3D>
                    <a:noFill/>
                  </a:tcPr>
                </a:tc>
                <a:tc hMerge="1">
                  <a:txBody>
                    <a:bodyPr/>
                    <a:lstStyle/>
                    <a:p>
                      <a:pPr algn="ctr"/>
                      <a:endParaRPr lang="en-GB" dirty="0">
                        <a:solidFill>
                          <a:schemeClr val="bg1"/>
                        </a:solidFill>
                      </a:endParaRPr>
                    </a:p>
                  </a:txBody>
                  <a:tcPr anchor="ctr">
                    <a:cell3D prstMaterial="dkEdge">
                      <a:bevel/>
                      <a:lightRig rig="flood" dir="t"/>
                    </a:cell3D>
                    <a:noFill/>
                  </a:tcPr>
                </a:tc>
                <a:tc hMerge="1">
                  <a:txBody>
                    <a:bodyPr/>
                    <a:lstStyle/>
                    <a:p>
                      <a:pPr algn="ctr"/>
                      <a:endParaRPr lang="en-GB" dirty="0">
                        <a:solidFill>
                          <a:schemeClr val="bg1"/>
                        </a:solidFill>
                      </a:endParaRPr>
                    </a:p>
                  </a:txBody>
                  <a:tcPr anchor="ctr">
                    <a:cell3D prstMaterial="dkEdge">
                      <a:bevel/>
                      <a:lightRig rig="flood" dir="t"/>
                    </a:cell3D>
                  </a:tcPr>
                </a:tc>
                <a:tc hMerge="1">
                  <a:txBody>
                    <a:bodyPr/>
                    <a:lstStyle/>
                    <a:p>
                      <a:pPr algn="ctr"/>
                      <a:endParaRPr lang="en-GB" dirty="0">
                        <a:solidFill>
                          <a:schemeClr val="bg1"/>
                        </a:solidFill>
                      </a:endParaRPr>
                    </a:p>
                  </a:txBody>
                  <a:tcPr anchor="ctr">
                    <a:cell3D prstMaterial="dkEdge">
                      <a:bevel/>
                      <a:lightRig rig="flood" dir="t"/>
                    </a:cell3D>
                    <a:solidFill>
                      <a:srgbClr val="0070C0"/>
                    </a:solidFill>
                  </a:tcPr>
                </a:tc>
                <a:tc hMerge="1">
                  <a:txBody>
                    <a:bodyPr/>
                    <a:lstStyle/>
                    <a:p>
                      <a:pPr algn="ctr"/>
                      <a:endParaRPr lang="en-GB" dirty="0">
                        <a:solidFill>
                          <a:schemeClr val="bg1"/>
                        </a:solidFill>
                      </a:endParaRPr>
                    </a:p>
                  </a:txBody>
                  <a:tcPr anchor="ctr">
                    <a:cell3D prstMaterial="dkEdge">
                      <a:bevel/>
                      <a:lightRig rig="flood" dir="t"/>
                    </a:cell3D>
                    <a:solidFill>
                      <a:srgbClr val="0070C0"/>
                    </a:solidFill>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462674289"/>
              </p:ext>
            </p:extLst>
          </p:nvPr>
        </p:nvGraphicFramePr>
        <p:xfrm>
          <a:off x="251520" y="404664"/>
          <a:ext cx="5904656" cy="2966720"/>
        </p:xfrm>
        <a:graphic>
          <a:graphicData uri="http://schemas.openxmlformats.org/drawingml/2006/table">
            <a:tbl>
              <a:tblPr firstRow="1" bandRow="1">
                <a:tableStyleId>{5C22544A-7EE6-4342-B048-85BDC9FD1C3A}</a:tableStyleId>
              </a:tblPr>
              <a:tblGrid>
                <a:gridCol w="790149"/>
                <a:gridCol w="5114507"/>
              </a:tblGrid>
              <a:tr h="370840">
                <a:tc>
                  <a:txBody>
                    <a:bodyPr/>
                    <a:lstStyle/>
                    <a:p>
                      <a:r>
                        <a:rPr lang="en-GB" dirty="0" smtClean="0"/>
                        <a:t>N.</a:t>
                      </a:r>
                      <a:endParaRPr lang="en-GB" dirty="0"/>
                    </a:p>
                  </a:txBody>
                  <a:tcPr/>
                </a:tc>
                <a:tc>
                  <a:txBody>
                    <a:bodyPr/>
                    <a:lstStyle/>
                    <a:p>
                      <a:r>
                        <a:rPr lang="en-GB" dirty="0" smtClean="0"/>
                        <a:t>Characteristics</a:t>
                      </a:r>
                      <a:endParaRPr lang="en-GB" dirty="0"/>
                    </a:p>
                  </a:txBody>
                  <a:tcPr/>
                </a:tc>
              </a:tr>
              <a:tr h="370840">
                <a:tc>
                  <a:txBody>
                    <a:bodyPr/>
                    <a:lstStyle/>
                    <a:p>
                      <a:r>
                        <a:rPr lang="en-GB" smtClean="0"/>
                        <a:t>1</a:t>
                      </a:r>
                      <a:endParaRPr lang="en-GB" dirty="0"/>
                    </a:p>
                  </a:txBody>
                  <a:tcPr/>
                </a:tc>
                <a:tc>
                  <a:txBody>
                    <a:bodyPr/>
                    <a:lstStyle/>
                    <a:p>
                      <a:r>
                        <a:rPr lang="en-GB" dirty="0" smtClean="0"/>
                        <a:t>Absence of sunk costs</a:t>
                      </a:r>
                      <a:endParaRPr lang="en-GB" dirty="0"/>
                    </a:p>
                  </a:txBody>
                  <a:tcPr/>
                </a:tc>
              </a:tr>
              <a:tr h="370840">
                <a:tc>
                  <a:txBody>
                    <a:bodyPr/>
                    <a:lstStyle/>
                    <a:p>
                      <a:r>
                        <a:rPr lang="en-GB" dirty="0" smtClean="0"/>
                        <a:t>2</a:t>
                      </a:r>
                      <a:endParaRPr lang="en-GB" dirty="0"/>
                    </a:p>
                  </a:txBody>
                  <a:tcPr/>
                </a:tc>
                <a:tc>
                  <a:txBody>
                    <a:bodyPr/>
                    <a:lstStyle/>
                    <a:p>
                      <a:r>
                        <a:rPr lang="en-GB" dirty="0" smtClean="0"/>
                        <a:t>Low consumer loyalty</a:t>
                      </a:r>
                      <a:endParaRPr lang="en-GB" dirty="0"/>
                    </a:p>
                  </a:txBody>
                  <a:tcPr/>
                </a:tc>
              </a:tr>
              <a:tr h="370840">
                <a:tc>
                  <a:txBody>
                    <a:bodyPr/>
                    <a:lstStyle/>
                    <a:p>
                      <a:r>
                        <a:rPr lang="en-GB" dirty="0" smtClean="0"/>
                        <a:t>3</a:t>
                      </a:r>
                      <a:endParaRPr lang="en-GB" dirty="0"/>
                    </a:p>
                  </a:txBody>
                  <a:tcPr/>
                </a:tc>
                <a:tc>
                  <a:txBody>
                    <a:bodyPr/>
                    <a:lstStyle/>
                    <a:p>
                      <a:r>
                        <a:rPr lang="en-GB" dirty="0" smtClean="0"/>
                        <a:t>Little </a:t>
                      </a:r>
                      <a:r>
                        <a:rPr lang="en-GB" dirty="0" smtClean="0"/>
                        <a:t>regulation</a:t>
                      </a:r>
                      <a:endParaRPr lang="en-GB" dirty="0"/>
                    </a:p>
                  </a:txBody>
                  <a:tcPr/>
                </a:tc>
              </a:tr>
              <a:tr h="370840">
                <a:tc>
                  <a:txBody>
                    <a:bodyPr/>
                    <a:lstStyle/>
                    <a:p>
                      <a:r>
                        <a:rPr lang="en-GB" dirty="0" smtClean="0"/>
                        <a:t>4</a:t>
                      </a:r>
                      <a:endParaRPr lang="en-GB" dirty="0"/>
                    </a:p>
                  </a:txBody>
                  <a:tcPr/>
                </a:tc>
                <a:tc>
                  <a:txBody>
                    <a:bodyPr/>
                    <a:lstStyle/>
                    <a:p>
                      <a:r>
                        <a:rPr lang="en-GB" dirty="0" smtClean="0"/>
                        <a:t>Easy access to </a:t>
                      </a:r>
                      <a:r>
                        <a:rPr lang="en-GB" baseline="0" dirty="0" smtClean="0"/>
                        <a:t>technology for production</a:t>
                      </a:r>
                      <a:endParaRPr lang="en-GB" dirty="0"/>
                    </a:p>
                  </a:txBody>
                  <a:tcPr/>
                </a:tc>
              </a:tr>
              <a:tr h="370840">
                <a:tc>
                  <a:txBody>
                    <a:bodyPr/>
                    <a:lstStyle/>
                    <a:p>
                      <a:r>
                        <a:rPr lang="en-GB" dirty="0" smtClean="0"/>
                        <a:t>5</a:t>
                      </a:r>
                      <a:endParaRPr lang="en-GB" dirty="0"/>
                    </a:p>
                  </a:txBody>
                  <a:tcPr/>
                </a:tc>
                <a:tc>
                  <a:txBody>
                    <a:bodyPr/>
                    <a:lstStyle/>
                    <a:p>
                      <a:r>
                        <a:rPr lang="en-GB" dirty="0" smtClean="0"/>
                        <a:t>Perfect information for supplier</a:t>
                      </a:r>
                      <a:endParaRPr lang="en-GB" dirty="0"/>
                    </a:p>
                  </a:txBody>
                  <a:tcPr/>
                </a:tc>
              </a:tr>
              <a:tr h="370840">
                <a:tc>
                  <a:txBody>
                    <a:bodyPr/>
                    <a:lstStyle/>
                    <a:p>
                      <a:r>
                        <a:rPr lang="en-GB" dirty="0" smtClean="0"/>
                        <a:t>6</a:t>
                      </a:r>
                      <a:endParaRPr lang="en-GB" dirty="0"/>
                    </a:p>
                  </a:txBody>
                  <a:tcPr/>
                </a:tc>
                <a:tc>
                  <a:txBody>
                    <a:bodyPr/>
                    <a:lstStyle/>
                    <a:p>
                      <a:r>
                        <a:rPr lang="en-GB" dirty="0" smtClean="0"/>
                        <a:t>Easy</a:t>
                      </a:r>
                      <a:r>
                        <a:rPr lang="en-GB" baseline="0" dirty="0" smtClean="0"/>
                        <a:t> access to raw materials</a:t>
                      </a:r>
                      <a:endParaRPr lang="en-GB" dirty="0"/>
                    </a:p>
                  </a:txBody>
                  <a:tcPr/>
                </a:tc>
              </a:tr>
              <a:tr h="370840">
                <a:tc>
                  <a:txBody>
                    <a:bodyPr/>
                    <a:lstStyle/>
                    <a:p>
                      <a:r>
                        <a:rPr lang="en-GB" dirty="0" smtClean="0"/>
                        <a:t>7</a:t>
                      </a:r>
                      <a:endParaRPr lang="en-GB" dirty="0"/>
                    </a:p>
                  </a:txBody>
                  <a:tcPr/>
                </a:tc>
                <a:tc>
                  <a:txBody>
                    <a:bodyPr/>
                    <a:lstStyle/>
                    <a:p>
                      <a:r>
                        <a:rPr lang="en-GB" dirty="0" smtClean="0"/>
                        <a:t>Access to skilled labour</a:t>
                      </a:r>
                      <a:endParaRPr lang="en-GB" dirty="0"/>
                    </a:p>
                  </a:txBody>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997154691"/>
              </p:ext>
            </p:extLst>
          </p:nvPr>
        </p:nvGraphicFramePr>
        <p:xfrm>
          <a:off x="251520" y="3857456"/>
          <a:ext cx="8604000" cy="2520000"/>
        </p:xfrm>
        <a:graphic>
          <a:graphicData uri="http://schemas.openxmlformats.org/drawingml/2006/table">
            <a:tbl>
              <a:tblPr firstRow="1" bandRow="1">
                <a:tableStyleId>{21E4AEA4-8DFA-4A89-87EB-49C32662AFE0}</a:tableStyleId>
              </a:tblPr>
              <a:tblGrid>
                <a:gridCol w="468000"/>
                <a:gridCol w="2772000"/>
                <a:gridCol w="432000"/>
                <a:gridCol w="432000"/>
                <a:gridCol w="432000"/>
                <a:gridCol w="432000"/>
                <a:gridCol w="432000"/>
                <a:gridCol w="432000"/>
                <a:gridCol w="432000"/>
                <a:gridCol w="2340000"/>
              </a:tblGrid>
              <a:tr h="360000">
                <a:tc>
                  <a:txBody>
                    <a:bodyPr/>
                    <a:lstStyle/>
                    <a:p>
                      <a:pPr algn="ctr"/>
                      <a:endParaRPr lang="en-GB" sz="1200" dirty="0"/>
                    </a:p>
                  </a:txBody>
                  <a:tcPr anchor="ctr"/>
                </a:tc>
                <a:tc>
                  <a:txBody>
                    <a:bodyPr/>
                    <a:lstStyle/>
                    <a:p>
                      <a:r>
                        <a:rPr lang="en-GB" sz="1200" dirty="0" smtClean="0"/>
                        <a:t>Market</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2</a:t>
                      </a:r>
                      <a:endParaRPr lang="en-GB" sz="1200" dirty="0"/>
                    </a:p>
                  </a:txBody>
                  <a:tcPr anchor="ctr"/>
                </a:tc>
                <a:tc>
                  <a:txBody>
                    <a:bodyPr/>
                    <a:lstStyle/>
                    <a:p>
                      <a:pPr algn="ctr"/>
                      <a:r>
                        <a:rPr lang="en-GB" sz="1200" dirty="0" smtClean="0"/>
                        <a:t>3</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7</a:t>
                      </a:r>
                      <a:endParaRPr lang="en-GB" sz="1200" dirty="0"/>
                    </a:p>
                  </a:txBody>
                  <a:tcPr anchor="ctr"/>
                </a:tc>
                <a:tc>
                  <a:txBody>
                    <a:bodyPr/>
                    <a:lstStyle/>
                    <a:p>
                      <a:r>
                        <a:rPr lang="en-GB" sz="1200" dirty="0" smtClean="0"/>
                        <a:t>Outcome</a:t>
                      </a:r>
                      <a:endParaRPr lang="en-GB" sz="1200" dirty="0"/>
                    </a:p>
                  </a:txBody>
                  <a:tcPr anchor="ctr"/>
                </a:tc>
              </a:tr>
              <a:tr h="360000">
                <a:tc>
                  <a:txBody>
                    <a:bodyPr/>
                    <a:lstStyle/>
                    <a:p>
                      <a:pPr algn="ctr"/>
                      <a:r>
                        <a:rPr lang="en-GB" sz="1200" dirty="0" smtClean="0"/>
                        <a:t>1</a:t>
                      </a:r>
                      <a:endParaRPr lang="en-GB" sz="1200" dirty="0"/>
                    </a:p>
                  </a:txBody>
                  <a:tcPr anchor="ctr"/>
                </a:tc>
                <a:tc>
                  <a:txBody>
                    <a:bodyPr/>
                    <a:lstStyle/>
                    <a:p>
                      <a:r>
                        <a:rPr lang="en-GB" sz="1200" dirty="0" smtClean="0"/>
                        <a:t>High Street Banking</a:t>
                      </a:r>
                      <a:endParaRPr lang="en-GB" sz="1200" dirty="0"/>
                    </a:p>
                  </a:txBody>
                  <a:tcPr anchor="ctr"/>
                </a:tc>
                <a:tc>
                  <a:txBody>
                    <a:bodyPr/>
                    <a:lstStyle/>
                    <a:p>
                      <a:pPr algn="ctr"/>
                      <a:r>
                        <a:rPr lang="en-GB" sz="1200" dirty="0" smtClean="0"/>
                        <a:t>9</a:t>
                      </a:r>
                      <a:endParaRPr lang="en-GB" sz="1200" dirty="0"/>
                    </a:p>
                  </a:txBody>
                  <a:tcPr anchor="ctr"/>
                </a:tc>
                <a:tc>
                  <a:txBody>
                    <a:bodyPr/>
                    <a:lstStyle/>
                    <a:p>
                      <a:pPr algn="ctr"/>
                      <a:r>
                        <a:rPr lang="en-GB" sz="1200" dirty="0" smtClean="0"/>
                        <a:t>11</a:t>
                      </a:r>
                      <a:endParaRPr lang="en-GB" sz="1200" dirty="0"/>
                    </a:p>
                  </a:txBody>
                  <a:tcPr anchor="ctr"/>
                </a:tc>
                <a:tc>
                  <a:txBody>
                    <a:bodyPr/>
                    <a:lstStyle/>
                    <a:p>
                      <a:pPr algn="ctr"/>
                      <a:r>
                        <a:rPr lang="en-GB" sz="1200" dirty="0" smtClean="0"/>
                        <a:t>12</a:t>
                      </a:r>
                      <a:endParaRPr lang="en-GB" sz="1200" dirty="0"/>
                    </a:p>
                  </a:txBody>
                  <a:tcPr anchor="ctr"/>
                </a:tc>
                <a:tc>
                  <a:txBody>
                    <a:bodyPr/>
                    <a:lstStyle/>
                    <a:p>
                      <a:pPr algn="ctr"/>
                      <a:r>
                        <a:rPr lang="en-GB" sz="1200" dirty="0" smtClean="0"/>
                        <a:t>8</a:t>
                      </a:r>
                      <a:endParaRPr lang="en-GB" sz="1200" dirty="0"/>
                    </a:p>
                  </a:txBody>
                  <a:tcPr anchor="ctr"/>
                </a:tc>
                <a:tc>
                  <a:txBody>
                    <a:bodyPr/>
                    <a:lstStyle/>
                    <a:p>
                      <a:pPr algn="ctr"/>
                      <a:r>
                        <a:rPr lang="en-GB" sz="1200" dirty="0" smtClean="0"/>
                        <a:t>10</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6</a:t>
                      </a:r>
                      <a:endParaRPr lang="en-GB" sz="1200" dirty="0"/>
                    </a:p>
                  </a:txBody>
                  <a:tcPr anchor="ctr"/>
                </a:tc>
                <a:tc>
                  <a:txBody>
                    <a:bodyPr/>
                    <a:lstStyle/>
                    <a:p>
                      <a:r>
                        <a:rPr lang="en-GB" sz="1200" dirty="0" smtClean="0"/>
                        <a:t>Little contestability</a:t>
                      </a:r>
                      <a:endParaRPr lang="en-GB" sz="1200" dirty="0"/>
                    </a:p>
                  </a:txBody>
                  <a:tcPr anchor="ctr"/>
                </a:tc>
              </a:tr>
              <a:tr h="360000">
                <a:tc>
                  <a:txBody>
                    <a:bodyPr/>
                    <a:lstStyle/>
                    <a:p>
                      <a:pPr algn="ctr"/>
                      <a:r>
                        <a:rPr lang="en-GB" sz="1200" dirty="0" smtClean="0"/>
                        <a:t>2</a:t>
                      </a:r>
                      <a:endParaRPr lang="en-GB" sz="1200" dirty="0"/>
                    </a:p>
                  </a:txBody>
                  <a:tcPr anchor="ctr"/>
                </a:tc>
                <a:tc>
                  <a:txBody>
                    <a:bodyPr/>
                    <a:lstStyle/>
                    <a:p>
                      <a:r>
                        <a:rPr lang="en-GB" sz="1200" dirty="0" smtClean="0"/>
                        <a:t>Smartphone</a:t>
                      </a:r>
                      <a:endParaRPr lang="en-GB" sz="1200" dirty="0"/>
                    </a:p>
                  </a:txBody>
                  <a:tcPr anchor="ctr"/>
                </a:tc>
                <a:tc>
                  <a:txBody>
                    <a:bodyPr/>
                    <a:lstStyle/>
                    <a:p>
                      <a:pPr algn="ctr"/>
                      <a:r>
                        <a:rPr lang="en-GB" sz="1200" dirty="0" smtClean="0"/>
                        <a:t>12</a:t>
                      </a:r>
                      <a:endParaRPr lang="en-GB" sz="1200" dirty="0"/>
                    </a:p>
                  </a:txBody>
                  <a:tcPr anchor="ctr"/>
                </a:tc>
                <a:tc>
                  <a:txBody>
                    <a:bodyPr/>
                    <a:lstStyle/>
                    <a:p>
                      <a:pPr algn="ctr"/>
                      <a:r>
                        <a:rPr lang="en-GB" sz="1200" dirty="0" smtClean="0"/>
                        <a:t>7</a:t>
                      </a:r>
                      <a:endParaRPr lang="en-GB" sz="1200" dirty="0"/>
                    </a:p>
                  </a:txBody>
                  <a:tcPr anchor="ctr"/>
                </a:tc>
                <a:tc>
                  <a:txBody>
                    <a:bodyPr/>
                    <a:lstStyle/>
                    <a:p>
                      <a:pPr algn="ctr"/>
                      <a:r>
                        <a:rPr lang="en-GB" sz="1200" dirty="0" smtClean="0"/>
                        <a:t>8</a:t>
                      </a:r>
                      <a:endParaRPr lang="en-GB" sz="1200" dirty="0"/>
                    </a:p>
                  </a:txBody>
                  <a:tcPr anchor="ctr"/>
                </a:tc>
                <a:tc>
                  <a:txBody>
                    <a:bodyPr/>
                    <a:lstStyle/>
                    <a:p>
                      <a:pPr algn="ctr"/>
                      <a:r>
                        <a:rPr lang="en-GB" sz="1200" dirty="0" smtClean="0"/>
                        <a:t>10</a:t>
                      </a:r>
                      <a:endParaRPr lang="en-GB" sz="1200" dirty="0"/>
                    </a:p>
                  </a:txBody>
                  <a:tcPr anchor="ctr"/>
                </a:tc>
                <a:tc>
                  <a:txBody>
                    <a:bodyPr/>
                    <a:lstStyle/>
                    <a:p>
                      <a:pPr algn="ctr"/>
                      <a:r>
                        <a:rPr lang="en-GB" sz="1200" dirty="0" smtClean="0"/>
                        <a:t>9</a:t>
                      </a:r>
                      <a:endParaRPr lang="en-GB" sz="1200" dirty="0"/>
                    </a:p>
                  </a:txBody>
                  <a:tcPr anchor="ctr"/>
                </a:tc>
                <a:tc>
                  <a:txBody>
                    <a:bodyPr/>
                    <a:lstStyle/>
                    <a:p>
                      <a:pPr algn="ctr"/>
                      <a:r>
                        <a:rPr lang="en-GB" sz="1200" dirty="0" smtClean="0"/>
                        <a:t>13</a:t>
                      </a:r>
                      <a:endParaRPr lang="en-GB" sz="1200" dirty="0"/>
                    </a:p>
                  </a:txBody>
                  <a:tcPr anchor="ctr"/>
                </a:tc>
                <a:tc>
                  <a:txBody>
                    <a:bodyPr/>
                    <a:lstStyle/>
                    <a:p>
                      <a:pPr algn="ctr"/>
                      <a:r>
                        <a:rPr lang="en-GB" sz="1200" dirty="0" smtClean="0"/>
                        <a:t>7</a:t>
                      </a:r>
                      <a:endParaRPr lang="en-GB" sz="1200" dirty="0"/>
                    </a:p>
                  </a:txBody>
                  <a:tcPr anchor="ctr"/>
                </a:tc>
                <a:tc>
                  <a:txBody>
                    <a:bodyPr/>
                    <a:lstStyle/>
                    <a:p>
                      <a:r>
                        <a:rPr lang="en-GB" sz="1200" dirty="0" smtClean="0"/>
                        <a:t>Little contestability</a:t>
                      </a:r>
                      <a:endParaRPr lang="en-GB" sz="1200" dirty="0"/>
                    </a:p>
                  </a:txBody>
                  <a:tcPr anchor="ctr"/>
                </a:tc>
              </a:tr>
              <a:tr h="360000">
                <a:tc>
                  <a:txBody>
                    <a:bodyPr/>
                    <a:lstStyle/>
                    <a:p>
                      <a:pPr algn="ctr"/>
                      <a:r>
                        <a:rPr lang="en-GB" sz="1200" dirty="0" smtClean="0"/>
                        <a:t>3</a:t>
                      </a:r>
                      <a:endParaRPr lang="en-GB" sz="1200" dirty="0"/>
                    </a:p>
                  </a:txBody>
                  <a:tcPr anchor="ctr"/>
                </a:tc>
                <a:tc>
                  <a:txBody>
                    <a:bodyPr/>
                    <a:lstStyle/>
                    <a:p>
                      <a:r>
                        <a:rPr lang="en-GB" sz="1200" dirty="0" smtClean="0"/>
                        <a:t>Walking tours of historic city</a:t>
                      </a:r>
                      <a:endParaRPr lang="en-GB" sz="1200" dirty="0"/>
                    </a:p>
                  </a:txBody>
                  <a:tcPr anchor="ctr"/>
                </a:tc>
                <a:tc>
                  <a:txBody>
                    <a:bodyPr/>
                    <a:lstStyle/>
                    <a:p>
                      <a:pPr algn="ctr"/>
                      <a:r>
                        <a:rPr lang="en-GB" sz="1200" dirty="0" smtClean="0"/>
                        <a:t>1</a:t>
                      </a:r>
                      <a:endParaRPr lang="en-GB" sz="1200" dirty="0"/>
                    </a:p>
                  </a:txBody>
                  <a:tcPr anchor="ctr"/>
                </a:tc>
                <a:tc>
                  <a:txBody>
                    <a:bodyPr/>
                    <a:lstStyle/>
                    <a:p>
                      <a:pPr algn="ctr"/>
                      <a:r>
                        <a:rPr lang="en-GB" sz="1200" dirty="0" smtClean="0"/>
                        <a:t>2</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3</a:t>
                      </a: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8</a:t>
                      </a:r>
                      <a:endParaRPr lang="en-GB" sz="1200" dirty="0"/>
                    </a:p>
                  </a:txBody>
                  <a:tcPr anchor="ctr"/>
                </a:tc>
                <a:tc>
                  <a:txBody>
                    <a:bodyPr/>
                    <a:lstStyle/>
                    <a:p>
                      <a:r>
                        <a:rPr lang="en-GB" sz="1200" dirty="0" smtClean="0"/>
                        <a:t>Highly contestable</a:t>
                      </a:r>
                      <a:endParaRPr lang="en-GB" sz="1200" dirty="0"/>
                    </a:p>
                  </a:txBody>
                  <a:tcPr anchor="ctr"/>
                </a:tc>
              </a:tr>
              <a:tr h="360000">
                <a:tc>
                  <a:txBody>
                    <a:bodyPr/>
                    <a:lstStyle/>
                    <a:p>
                      <a:pPr algn="ctr"/>
                      <a:r>
                        <a:rPr lang="en-GB" sz="1200" dirty="0" smtClean="0"/>
                        <a:t>4</a:t>
                      </a:r>
                      <a:endParaRPr lang="en-GB" sz="1200" dirty="0"/>
                    </a:p>
                  </a:txBody>
                  <a:tcPr anchor="ctr"/>
                </a:tc>
                <a:tc>
                  <a:txBody>
                    <a:bodyPr/>
                    <a:lstStyle/>
                    <a:p>
                      <a:r>
                        <a:rPr lang="en-GB" sz="1200" dirty="0" smtClean="0"/>
                        <a:t>Fast food restaurant</a:t>
                      </a:r>
                      <a:endParaRPr lang="en-GB" sz="1200" dirty="0"/>
                    </a:p>
                  </a:txBody>
                  <a:tcPr anchor="ctr"/>
                </a:tc>
                <a:tc>
                  <a:txBody>
                    <a:bodyPr/>
                    <a:lstStyle/>
                    <a:p>
                      <a:pPr algn="ctr"/>
                      <a:r>
                        <a:rPr lang="en-GB" sz="1200" dirty="0" smtClean="0"/>
                        <a:t>8</a:t>
                      </a: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11</a:t>
                      </a:r>
                      <a:endParaRPr lang="en-GB" sz="1200" dirty="0"/>
                    </a:p>
                  </a:txBody>
                  <a:tcPr anchor="ctr"/>
                </a:tc>
                <a:tc>
                  <a:txBody>
                    <a:bodyPr/>
                    <a:lstStyle/>
                    <a:p>
                      <a:pPr algn="ctr"/>
                      <a:r>
                        <a:rPr lang="en-GB" sz="1200" dirty="0" smtClean="0"/>
                        <a:t>7</a:t>
                      </a:r>
                      <a:endParaRPr lang="en-GB" sz="1200" dirty="0"/>
                    </a:p>
                  </a:txBody>
                  <a:tcPr anchor="ctr"/>
                </a:tc>
                <a:tc>
                  <a:txBody>
                    <a:bodyPr/>
                    <a:lstStyle/>
                    <a:p>
                      <a:pPr algn="ctr"/>
                      <a:r>
                        <a:rPr lang="en-GB" sz="1200" dirty="0" smtClean="0"/>
                        <a:t>9</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2</a:t>
                      </a:r>
                      <a:endParaRPr lang="en-GB" sz="1200" dirty="0"/>
                    </a:p>
                  </a:txBody>
                  <a:tcPr anchor="ctr"/>
                </a:tc>
                <a:tc>
                  <a:txBody>
                    <a:bodyPr/>
                    <a:lstStyle/>
                    <a:p>
                      <a:r>
                        <a:rPr lang="en-GB" sz="1200" dirty="0" smtClean="0"/>
                        <a:t>Some contestability</a:t>
                      </a:r>
                      <a:endParaRPr lang="en-GB" sz="1200" dirty="0"/>
                    </a:p>
                  </a:txBody>
                  <a:tcPr anchor="ctr"/>
                </a:tc>
              </a:tr>
              <a:tr h="360000">
                <a:tc>
                  <a:txBody>
                    <a:bodyPr/>
                    <a:lstStyle/>
                    <a:p>
                      <a:pPr algn="ctr"/>
                      <a:r>
                        <a:rPr lang="en-GB" sz="1200" dirty="0" smtClean="0"/>
                        <a:t>5</a:t>
                      </a:r>
                      <a:endParaRPr lang="en-GB" sz="1200" dirty="0"/>
                    </a:p>
                  </a:txBody>
                  <a:tcPr anchor="ctr"/>
                </a:tc>
                <a:tc>
                  <a:txBody>
                    <a:bodyPr/>
                    <a:lstStyle/>
                    <a:p>
                      <a:r>
                        <a:rPr lang="en-GB" sz="1200" dirty="0" smtClean="0"/>
                        <a:t>Budget hotels</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8</a:t>
                      </a: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7</a:t>
                      </a:r>
                      <a:endParaRPr lang="en-GB" sz="1200" dirty="0"/>
                    </a:p>
                  </a:txBody>
                  <a:tcPr anchor="ctr"/>
                </a:tc>
                <a:tc>
                  <a:txBody>
                    <a:bodyPr/>
                    <a:lstStyle/>
                    <a:p>
                      <a:pPr algn="ctr"/>
                      <a:r>
                        <a:rPr lang="en-GB" sz="1200" dirty="0" smtClean="0"/>
                        <a:t>9</a:t>
                      </a:r>
                      <a:endParaRPr lang="en-GB" sz="1200" dirty="0"/>
                    </a:p>
                  </a:txBody>
                  <a:tcPr anchor="ctr"/>
                </a:tc>
                <a:tc>
                  <a:txBody>
                    <a:bodyPr/>
                    <a:lstStyle/>
                    <a:p>
                      <a:pPr algn="ctr"/>
                      <a:r>
                        <a:rPr lang="en-GB" sz="1200" dirty="0" smtClean="0"/>
                        <a:t>3</a:t>
                      </a:r>
                      <a:endParaRPr lang="en-GB" sz="1200" dirty="0"/>
                    </a:p>
                  </a:txBody>
                  <a:tcPr anchor="ctr"/>
                </a:tc>
                <a:tc>
                  <a:txBody>
                    <a:bodyPr/>
                    <a:lstStyle/>
                    <a:p>
                      <a:r>
                        <a:rPr lang="en-GB" sz="1200" dirty="0" smtClean="0"/>
                        <a:t>Some contestability</a:t>
                      </a:r>
                      <a:endParaRPr lang="en-GB" sz="1200" dirty="0"/>
                    </a:p>
                  </a:txBody>
                  <a:tcPr anchor="ctr"/>
                </a:tc>
              </a:tr>
              <a:tr h="360000">
                <a:tc>
                  <a:txBody>
                    <a:bodyPr/>
                    <a:lstStyle/>
                    <a:p>
                      <a:pPr algn="ctr"/>
                      <a:r>
                        <a:rPr lang="en-GB" sz="1200" dirty="0" smtClean="0"/>
                        <a:t>6</a:t>
                      </a:r>
                      <a:endParaRPr lang="en-GB" sz="1200" dirty="0"/>
                    </a:p>
                  </a:txBody>
                  <a:tcPr anchor="ctr"/>
                </a:tc>
                <a:tc>
                  <a:txBody>
                    <a:bodyPr/>
                    <a:lstStyle/>
                    <a:p>
                      <a:r>
                        <a:rPr lang="en-GB" sz="1200" dirty="0" smtClean="0"/>
                        <a:t>Streaming video service</a:t>
                      </a:r>
                      <a:endParaRPr lang="en-GB" sz="1200" dirty="0"/>
                    </a:p>
                  </a:txBody>
                  <a:tcPr anchor="ctr"/>
                </a:tc>
                <a:tc>
                  <a:txBody>
                    <a:bodyPr/>
                    <a:lstStyle/>
                    <a:p>
                      <a:pPr algn="ctr"/>
                      <a:r>
                        <a:rPr lang="en-GB" sz="1200" dirty="0" smtClean="0"/>
                        <a:t>3</a:t>
                      </a:r>
                      <a:endParaRPr lang="en-GB" sz="1200" dirty="0"/>
                    </a:p>
                  </a:txBody>
                  <a:tcPr anchor="ctr"/>
                </a:tc>
                <a:tc>
                  <a:txBody>
                    <a:bodyPr/>
                    <a:lstStyle/>
                    <a:p>
                      <a:pPr algn="ctr"/>
                      <a:r>
                        <a:rPr lang="en-GB" sz="1200" dirty="0" smtClean="0"/>
                        <a:t>4</a:t>
                      </a:r>
                      <a:endParaRPr lang="en-GB" sz="1200" dirty="0"/>
                    </a:p>
                  </a:txBody>
                  <a:tcPr anchor="ctr"/>
                </a:tc>
                <a:tc>
                  <a:txBody>
                    <a:bodyPr/>
                    <a:lstStyle/>
                    <a:p>
                      <a:pPr algn="ctr"/>
                      <a:r>
                        <a:rPr lang="en-GB" sz="1200" dirty="0" smtClean="0"/>
                        <a:t>5</a:t>
                      </a:r>
                      <a:endParaRPr lang="en-GB" sz="1200" dirty="0"/>
                    </a:p>
                  </a:txBody>
                  <a:tcPr anchor="ctr"/>
                </a:tc>
                <a:tc>
                  <a:txBody>
                    <a:bodyPr/>
                    <a:lstStyle/>
                    <a:p>
                      <a:pPr algn="ctr"/>
                      <a:r>
                        <a:rPr lang="en-GB" sz="1200" dirty="0" smtClean="0"/>
                        <a:t>8</a:t>
                      </a:r>
                      <a:endParaRPr lang="en-GB" sz="1200" dirty="0"/>
                    </a:p>
                  </a:txBody>
                  <a:tcPr anchor="ctr"/>
                </a:tc>
                <a:tc>
                  <a:txBody>
                    <a:bodyPr/>
                    <a:lstStyle/>
                    <a:p>
                      <a:pPr algn="ctr"/>
                      <a:r>
                        <a:rPr lang="en-GB" sz="1200" dirty="0" smtClean="0"/>
                        <a:t>7</a:t>
                      </a:r>
                      <a:endParaRPr lang="en-GB" sz="1200" dirty="0"/>
                    </a:p>
                  </a:txBody>
                  <a:tcPr anchor="ctr"/>
                </a:tc>
                <a:tc>
                  <a:txBody>
                    <a:bodyPr/>
                    <a:lstStyle/>
                    <a:p>
                      <a:pPr algn="ctr"/>
                      <a:r>
                        <a:rPr lang="en-GB" sz="1200" dirty="0" smtClean="0"/>
                        <a:t>6</a:t>
                      </a:r>
                      <a:endParaRPr lang="en-GB" sz="1200" dirty="0"/>
                    </a:p>
                  </a:txBody>
                  <a:tcPr anchor="ctr"/>
                </a:tc>
                <a:tc>
                  <a:txBody>
                    <a:bodyPr/>
                    <a:lstStyle/>
                    <a:p>
                      <a:pPr algn="ctr"/>
                      <a:r>
                        <a:rPr lang="en-GB" sz="1200" dirty="0" smtClean="0"/>
                        <a:t>9</a:t>
                      </a:r>
                      <a:endParaRPr lang="en-GB" sz="1200" dirty="0"/>
                    </a:p>
                  </a:txBody>
                  <a:tcPr anchor="ctr"/>
                </a:tc>
                <a:tc>
                  <a:txBody>
                    <a:bodyPr/>
                    <a:lstStyle/>
                    <a:p>
                      <a:r>
                        <a:rPr lang="en-GB" sz="1200" dirty="0" smtClean="0"/>
                        <a:t>Some contestability</a:t>
                      </a:r>
                      <a:endParaRPr lang="en-GB" sz="1200" dirty="0"/>
                    </a:p>
                  </a:txBody>
                  <a:tcPr anchor="ctr"/>
                </a:tc>
              </a:tr>
            </a:tbl>
          </a:graphicData>
        </a:graphic>
      </p:graphicFrame>
      <p:sp>
        <p:nvSpPr>
          <p:cNvPr id="18" name="Rectangle 17"/>
          <p:cNvSpPr/>
          <p:nvPr/>
        </p:nvSpPr>
        <p:spPr>
          <a:xfrm>
            <a:off x="9540552" y="260648"/>
            <a:ext cx="504056" cy="50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smtClean="0"/>
              <a:t>0</a:t>
            </a:r>
            <a:endParaRPr lang="en-GB" dirty="0"/>
          </a:p>
        </p:txBody>
      </p:sp>
    </p:spTree>
    <p:extLst>
      <p:ext uri="{BB962C8B-B14F-4D97-AF65-F5344CB8AC3E}">
        <p14:creationId xmlns:p14="http://schemas.microsoft.com/office/powerpoint/2010/main" val="1661640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743366"/>
            <a:ext cx="4179353" cy="3483714"/>
          </a:xfrm>
          <a:prstGeom prst="rect">
            <a:avLst/>
          </a:prstGeom>
          <a:effectLst>
            <a:glow rad="101600">
              <a:schemeClr val="bg1">
                <a:alpha val="60000"/>
              </a:schemeClr>
            </a:glow>
          </a:effectLst>
        </p:spPr>
      </p:pic>
      <p:sp>
        <p:nvSpPr>
          <p:cNvPr id="3" name="Rectangle 2"/>
          <p:cNvSpPr/>
          <p:nvPr/>
        </p:nvSpPr>
        <p:spPr>
          <a:xfrm>
            <a:off x="395536" y="4365104"/>
            <a:ext cx="2080151" cy="1152128"/>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i="1" dirty="0" smtClean="0">
                <a:solidFill>
                  <a:schemeClr val="tx1"/>
                </a:solidFill>
              </a:rPr>
              <a:t>Teacher’s Instructions</a:t>
            </a:r>
            <a:endParaRPr lang="en-GB" sz="2400" i="1" dirty="0">
              <a:solidFill>
                <a:schemeClr val="tx1"/>
              </a:solidFill>
            </a:endParaRPr>
          </a:p>
        </p:txBody>
      </p:sp>
      <p:sp>
        <p:nvSpPr>
          <p:cNvPr id="4" name="Action Button: Home 3">
            <a:hlinkClick r:id="" action="ppaction://hlinkshowjump?jump=firstslide" highlightClick="1"/>
          </p:cNvPr>
          <p:cNvSpPr/>
          <p:nvPr/>
        </p:nvSpPr>
        <p:spPr>
          <a:xfrm>
            <a:off x="2757089" y="4365104"/>
            <a:ext cx="1040076" cy="1152128"/>
          </a:xfrm>
          <a:prstGeom prst="actionButtonHom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i="1" dirty="0">
              <a:solidFill>
                <a:schemeClr val="tx1"/>
              </a:solidFill>
            </a:endParaRPr>
          </a:p>
        </p:txBody>
      </p:sp>
      <p:sp>
        <p:nvSpPr>
          <p:cNvPr id="5" name="Rectangle 4"/>
          <p:cNvSpPr/>
          <p:nvPr/>
        </p:nvSpPr>
        <p:spPr>
          <a:xfrm>
            <a:off x="4214849" y="332656"/>
            <a:ext cx="4605623" cy="61926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The aim of this resource is to stimulate discussion and analysis of markets with regards to how ‘contestable’ they may be.  The students will apply the characteristics of market contestability to 6 markets and assess which of those characteristics apply most to each market.</a:t>
            </a:r>
          </a:p>
          <a:p>
            <a:endParaRPr lang="en-GB" sz="1200" dirty="0"/>
          </a:p>
          <a:p>
            <a:r>
              <a:rPr lang="en-GB" sz="1200" dirty="0" smtClean="0"/>
              <a:t>Before starting, edit the tables on slide 4 to fit your needs (see next slide for editing instructions).  Print out a ‘Boxing ring template’ (slide 7) for each student or pair and a set of characteristic cards (slide 8) for each student.</a:t>
            </a:r>
          </a:p>
          <a:p>
            <a:endParaRPr lang="en-GB" sz="1200" dirty="0"/>
          </a:p>
          <a:p>
            <a:r>
              <a:rPr lang="en-GB" sz="1200" dirty="0" smtClean="0"/>
              <a:t>Run the slideshow from slide 1 and click on ‘Click to start’.  Explain the purpose of the activity and hand out the boxing rings and characteristic card to each student or pair.</a:t>
            </a:r>
          </a:p>
          <a:p>
            <a:endParaRPr lang="en-GB" sz="1200" dirty="0"/>
          </a:p>
          <a:p>
            <a:r>
              <a:rPr lang="en-GB" sz="1200" dirty="0" smtClean="0"/>
              <a:t>Click on ‘Click to start’.  The next slide shows the first market to be considered.  Click on ‘Click to continue’ to start the 3 minute timer.</a:t>
            </a:r>
          </a:p>
          <a:p>
            <a:endParaRPr lang="en-GB" sz="1200" dirty="0"/>
          </a:p>
          <a:p>
            <a:r>
              <a:rPr lang="en-GB" sz="1200" dirty="0" smtClean="0"/>
              <a:t>The students have 3 minutes to place their cards the template.  If they think the characteristic when applied to the market on show would show that the market is highly contestable then they should place the card on the 3 bright red colours.  If they are not quite highly contestable characteristics they can place them on the light red boxes.  If they think the characteristics would make the market highly incontestable they can place the cards on the dark blue boxes (and light blue if only marginally incontestable).  A neutral characteristic can be place on the green square.  </a:t>
            </a:r>
          </a:p>
          <a:p>
            <a:endParaRPr lang="en-GB" sz="1200" dirty="0"/>
          </a:p>
          <a:p>
            <a:r>
              <a:rPr lang="en-GB" sz="1200" dirty="0" smtClean="0"/>
              <a:t>On completion ask for student responses and discuss.  Reveal the teacher solution by clicking on ‘Click here for answers’.  Discuss how your own answer contradicts or supports the student responses.</a:t>
            </a:r>
          </a:p>
          <a:p>
            <a:endParaRPr lang="en-GB" sz="1200" dirty="0"/>
          </a:p>
          <a:p>
            <a:r>
              <a:rPr lang="en-GB" sz="1200" i="1" dirty="0" smtClean="0"/>
              <a:t>Repeat this with the other 5 markets.</a:t>
            </a:r>
            <a:endParaRPr lang="en-GB" sz="1200" i="1" dirty="0"/>
          </a:p>
        </p:txBody>
      </p:sp>
      <p:sp>
        <p:nvSpPr>
          <p:cNvPr id="6" name="Action Button: Forward or Next 5">
            <a:hlinkClick r:id="" action="ppaction://hlinkshowjump?jump=nextslide" highlightClick="1"/>
          </p:cNvPr>
          <p:cNvSpPr/>
          <p:nvPr/>
        </p:nvSpPr>
        <p:spPr>
          <a:xfrm>
            <a:off x="2757089" y="5661248"/>
            <a:ext cx="1040076" cy="864096"/>
          </a:xfrm>
          <a:prstGeom prst="actionButtonForwardNex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i="1" dirty="0">
              <a:solidFill>
                <a:schemeClr val="tx1"/>
              </a:solidFill>
            </a:endParaRPr>
          </a:p>
        </p:txBody>
      </p:sp>
    </p:spTree>
    <p:extLst>
      <p:ext uri="{BB962C8B-B14F-4D97-AF65-F5344CB8AC3E}">
        <p14:creationId xmlns:p14="http://schemas.microsoft.com/office/powerpoint/2010/main" val="2829919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743366"/>
            <a:ext cx="4179353" cy="3483714"/>
          </a:xfrm>
          <a:prstGeom prst="rect">
            <a:avLst/>
          </a:prstGeom>
          <a:effectLst>
            <a:glow rad="101600">
              <a:schemeClr val="bg1">
                <a:alpha val="60000"/>
              </a:schemeClr>
            </a:glow>
          </a:effectLst>
        </p:spPr>
      </p:pic>
      <p:sp>
        <p:nvSpPr>
          <p:cNvPr id="3" name="Rectangle 2"/>
          <p:cNvSpPr/>
          <p:nvPr/>
        </p:nvSpPr>
        <p:spPr>
          <a:xfrm>
            <a:off x="395536" y="4365104"/>
            <a:ext cx="2080151" cy="1152128"/>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i="1" dirty="0" smtClean="0">
                <a:solidFill>
                  <a:schemeClr val="tx1"/>
                </a:solidFill>
              </a:rPr>
              <a:t>Editing Instructions</a:t>
            </a:r>
            <a:endParaRPr lang="en-GB" sz="2400" i="1" dirty="0">
              <a:solidFill>
                <a:schemeClr val="tx1"/>
              </a:solidFill>
            </a:endParaRPr>
          </a:p>
        </p:txBody>
      </p:sp>
      <p:sp>
        <p:nvSpPr>
          <p:cNvPr id="4" name="Action Button: Home 3">
            <a:hlinkClick r:id="" action="ppaction://hlinkshowjump?jump=firstslide" highlightClick="1"/>
          </p:cNvPr>
          <p:cNvSpPr/>
          <p:nvPr/>
        </p:nvSpPr>
        <p:spPr>
          <a:xfrm>
            <a:off x="2757089" y="4365104"/>
            <a:ext cx="1040076" cy="1152128"/>
          </a:xfrm>
          <a:prstGeom prst="actionButtonHome">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i="1" dirty="0">
              <a:solidFill>
                <a:schemeClr val="tx1"/>
              </a:solidFill>
            </a:endParaRPr>
          </a:p>
        </p:txBody>
      </p:sp>
      <p:sp>
        <p:nvSpPr>
          <p:cNvPr id="5" name="Rectangle 4"/>
          <p:cNvSpPr/>
          <p:nvPr/>
        </p:nvSpPr>
        <p:spPr>
          <a:xfrm>
            <a:off x="4214849" y="332656"/>
            <a:ext cx="4605623" cy="61926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400" dirty="0" smtClean="0"/>
              <a:t>You can edit the characteristics, chosen markets and their level of contestability using the tables on slide 4.</a:t>
            </a:r>
          </a:p>
          <a:p>
            <a:endParaRPr lang="en-GB" sz="1400" dirty="0"/>
          </a:p>
          <a:p>
            <a:r>
              <a:rPr lang="en-GB" sz="1400" dirty="0" smtClean="0"/>
              <a:t>The blue table is for characteristics.  You must have 7 characteristics but they can be altered in this table.</a:t>
            </a:r>
          </a:p>
          <a:p>
            <a:endParaRPr lang="en-GB" sz="1400" dirty="0"/>
          </a:p>
          <a:p>
            <a:r>
              <a:rPr lang="en-GB" sz="1400" dirty="0" smtClean="0"/>
              <a:t>Input the markets that you want to analyse in column 2 of the red table.  For each market, allocate a square number for each characteristic that will show your answer on the boxing ring.  The number for each square is coded using the diagram in the top right hand corner of slide 4.  So, if you think that characteristic 1 should be in square 12, input the number 12 in the column headed ‘1’ of  the red table.</a:t>
            </a:r>
          </a:p>
          <a:p>
            <a:endParaRPr lang="en-GB" sz="1400" dirty="0"/>
          </a:p>
          <a:p>
            <a:r>
              <a:rPr lang="en-GB" sz="1400" dirty="0" smtClean="0"/>
              <a:t>For each market, also add an ‘outcome’ in the final column of the red table.  This can be outcomes such as ‘highly contestable’ or simply ‘contestable’ or ‘incontestable’.</a:t>
            </a:r>
          </a:p>
          <a:p>
            <a:endParaRPr lang="en-GB" sz="1400" dirty="0"/>
          </a:p>
          <a:p>
            <a:r>
              <a:rPr lang="en-GB" sz="1400" dirty="0" smtClean="0"/>
              <a:t>On completion ensure that you run the slideshow from slide 1 - this will update all of the other slides including the ‘printable’ slides 7 and 8.</a:t>
            </a:r>
            <a:endParaRPr lang="en-GB" sz="1400" dirty="0"/>
          </a:p>
        </p:txBody>
      </p:sp>
      <p:sp>
        <p:nvSpPr>
          <p:cNvPr id="6" name="Action Button: Back or Previous 5">
            <a:hlinkClick r:id="" action="ppaction://hlinkshowjump?jump=previousslide" highlightClick="1"/>
          </p:cNvPr>
          <p:cNvSpPr/>
          <p:nvPr/>
        </p:nvSpPr>
        <p:spPr>
          <a:xfrm>
            <a:off x="2757089" y="5661248"/>
            <a:ext cx="1040076" cy="864096"/>
          </a:xfrm>
          <a:prstGeom prst="actionButtonBackPrevious">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2400" i="1" dirty="0">
              <a:solidFill>
                <a:schemeClr val="tx1"/>
              </a:solidFill>
            </a:endParaRPr>
          </a:p>
        </p:txBody>
      </p:sp>
    </p:spTree>
    <p:extLst>
      <p:ext uri="{BB962C8B-B14F-4D97-AF65-F5344CB8AC3E}">
        <p14:creationId xmlns:p14="http://schemas.microsoft.com/office/powerpoint/2010/main" val="1883911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Users\tutor2u\Downloads\shutterstock_173301788.jpg"/>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170" t="2359" r="2170" b="2839"/>
          <a:stretch/>
        </p:blipFill>
        <p:spPr bwMode="auto">
          <a:xfrm rot="5400000">
            <a:off x="222024" y="162232"/>
            <a:ext cx="6577780" cy="65187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61877"/>
            <a:ext cx="3443956" cy="33769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140" y="3425104"/>
            <a:ext cx="3523197" cy="348052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914" y="1356531"/>
            <a:ext cx="4144938" cy="414493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2833" y="423763"/>
            <a:ext cx="2599687" cy="1919716"/>
          </a:xfrm>
          <a:prstGeom prst="rect">
            <a:avLst/>
          </a:prstGeom>
          <a:effectLst>
            <a:glow rad="101600">
              <a:schemeClr val="bg1">
                <a:alpha val="60000"/>
              </a:schemeClr>
            </a:glow>
          </a:effectLst>
        </p:spPr>
      </p:pic>
      <p:sp>
        <p:nvSpPr>
          <p:cNvPr id="8" name="Rectangle 7"/>
          <p:cNvSpPr/>
          <p:nvPr/>
        </p:nvSpPr>
        <p:spPr>
          <a:xfrm>
            <a:off x="6887633" y="2395238"/>
            <a:ext cx="2080151" cy="431527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dirty="0" smtClean="0"/>
              <a:t>For each market that is listed on the screen place your characteristics on the ring to the left.</a:t>
            </a:r>
          </a:p>
          <a:p>
            <a:endParaRPr lang="en-GB" sz="1200" dirty="0"/>
          </a:p>
          <a:p>
            <a:r>
              <a:rPr lang="en-GB" sz="1200" dirty="0" smtClean="0"/>
              <a:t>If you think that the characteristic makes the market highly contestable then place in the dark red squares.  If partially contestable place them in the lighter red squares.  Likewise place the characteristics in the dark or light blue if you think the characteristics make the market incontestable. If the characteristic is neutral place in the green square.</a:t>
            </a:r>
          </a:p>
          <a:p>
            <a:endParaRPr lang="en-GB" sz="1200" dirty="0"/>
          </a:p>
          <a:p>
            <a:r>
              <a:rPr lang="en-GB" sz="1200" i="1" dirty="0" smtClean="0"/>
              <a:t>Get ready to justify your answer!</a:t>
            </a:r>
            <a:endParaRPr lang="en-GB" sz="1200" i="1" dirty="0"/>
          </a:p>
        </p:txBody>
      </p:sp>
      <p:sp>
        <p:nvSpPr>
          <p:cNvPr id="14" name="TextBox 13"/>
          <p:cNvSpPr txBox="1"/>
          <p:nvPr/>
        </p:nvSpPr>
        <p:spPr>
          <a:xfrm>
            <a:off x="6887633" y="113636"/>
            <a:ext cx="2189254" cy="369332"/>
          </a:xfrm>
          <a:prstGeom prst="rect">
            <a:avLst/>
          </a:prstGeom>
          <a:noFill/>
        </p:spPr>
        <p:txBody>
          <a:bodyPr wrap="none" rtlCol="0">
            <a:spAutoFit/>
          </a:bodyPr>
          <a:lstStyle/>
          <a:p>
            <a:r>
              <a:rPr lang="en-GB" dirty="0" smtClean="0"/>
              <a:t>Boxing Ring Template</a:t>
            </a:r>
            <a:endParaRPr lang="en-GB" dirty="0"/>
          </a:p>
        </p:txBody>
      </p:sp>
    </p:spTree>
    <p:extLst>
      <p:ext uri="{BB962C8B-B14F-4D97-AF65-F5344CB8AC3E}">
        <p14:creationId xmlns:p14="http://schemas.microsoft.com/office/powerpoint/2010/main" val="547913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72200" y="1771318"/>
            <a:ext cx="2599687" cy="3315364"/>
            <a:chOff x="6652833" y="113636"/>
            <a:chExt cx="2599687" cy="331536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833" y="423763"/>
              <a:ext cx="2599687" cy="1919716"/>
            </a:xfrm>
            <a:prstGeom prst="rect">
              <a:avLst/>
            </a:prstGeom>
            <a:effectLst>
              <a:glow rad="101600">
                <a:schemeClr val="bg1">
                  <a:alpha val="60000"/>
                </a:schemeClr>
              </a:glow>
            </a:effectLst>
          </p:spPr>
        </p:pic>
        <p:sp>
          <p:nvSpPr>
            <p:cNvPr id="8" name="Rectangle 7"/>
            <p:cNvSpPr/>
            <p:nvPr/>
          </p:nvSpPr>
          <p:spPr>
            <a:xfrm>
              <a:off x="6887633" y="2395238"/>
              <a:ext cx="2080151" cy="103376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200" i="1" dirty="0" smtClean="0"/>
                <a:t>Cut out a set of cards for each student (or team).</a:t>
              </a:r>
              <a:endParaRPr lang="en-GB" sz="1200" i="1" dirty="0"/>
            </a:p>
          </p:txBody>
        </p:sp>
        <p:sp>
          <p:nvSpPr>
            <p:cNvPr id="14" name="TextBox 13"/>
            <p:cNvSpPr txBox="1"/>
            <p:nvPr/>
          </p:nvSpPr>
          <p:spPr>
            <a:xfrm>
              <a:off x="7176759" y="113636"/>
              <a:ext cx="1551835" cy="369332"/>
            </a:xfrm>
            <a:prstGeom prst="rect">
              <a:avLst/>
            </a:prstGeom>
            <a:noFill/>
          </p:spPr>
          <p:txBody>
            <a:bodyPr wrap="none" rtlCol="0">
              <a:spAutoFit/>
            </a:bodyPr>
            <a:lstStyle/>
            <a:p>
              <a:r>
                <a:rPr lang="en-GB" dirty="0" smtClean="0"/>
                <a:t>Characteristics</a:t>
              </a:r>
              <a:endParaRPr lang="en-GB" dirty="0"/>
            </a:p>
          </p:txBody>
        </p:sp>
      </p:grpSp>
      <p:graphicFrame>
        <p:nvGraphicFramePr>
          <p:cNvPr id="9" name="Table 8"/>
          <p:cNvGraphicFramePr>
            <a:graphicFrameLocks noGrp="1"/>
          </p:cNvGraphicFramePr>
          <p:nvPr>
            <p:extLst>
              <p:ext uri="{D42A27DB-BD31-4B8C-83A1-F6EECF244321}">
                <p14:modId xmlns:p14="http://schemas.microsoft.com/office/powerpoint/2010/main" val="3090939090"/>
              </p:ext>
            </p:extLst>
          </p:nvPr>
        </p:nvGraphicFramePr>
        <p:xfrm>
          <a:off x="467544" y="692696"/>
          <a:ext cx="5796000" cy="5242560"/>
        </p:xfrm>
        <a:graphic>
          <a:graphicData uri="http://schemas.openxmlformats.org/drawingml/2006/table">
            <a:tbl>
              <a:tblPr bandRow="1">
                <a:effectLst/>
                <a:tableStyleId>{5940675A-B579-460E-94D1-54222C63F5DA}</a:tableStyleId>
              </a:tblPr>
              <a:tblGrid>
                <a:gridCol w="828000"/>
                <a:gridCol w="828000"/>
                <a:gridCol w="828000"/>
                <a:gridCol w="828000"/>
                <a:gridCol w="828000"/>
                <a:gridCol w="828000"/>
                <a:gridCol w="828000"/>
              </a:tblGrid>
              <a:tr h="828000">
                <a:tc>
                  <a:txBody>
                    <a:bodyPr/>
                    <a:lstStyle/>
                    <a:p>
                      <a:pPr algn="l"/>
                      <a:r>
                        <a:rPr lang="en-GB" sz="1000" smtClean="0">
                          <a:solidFill>
                            <a:schemeClr val="tx1"/>
                          </a:solidFill>
                        </a:rPr>
                        <a:t>Absence of sunk costs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Low consumer loyalty</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Little regulations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Easy access to technology for production</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Perfect information for supplier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Easy access to raw materials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Access to skilled labour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0000">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28000">
                <a:tc>
                  <a:txBody>
                    <a:bodyPr/>
                    <a:lstStyle/>
                    <a:p>
                      <a:pPr algn="l"/>
                      <a:r>
                        <a:rPr lang="en-GB" sz="1000" smtClean="0">
                          <a:solidFill>
                            <a:schemeClr val="tx1"/>
                          </a:solidFill>
                        </a:rPr>
                        <a:t>Absence of sunk costs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Low consumer loyalty</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Little regulations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Easy access to technology for production</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Perfect information for supplier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Easy access to raw materials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Access to skilled labour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80000">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28000">
                <a:tc>
                  <a:txBody>
                    <a:bodyPr/>
                    <a:lstStyle/>
                    <a:p>
                      <a:pPr algn="l"/>
                      <a:r>
                        <a:rPr lang="en-GB" sz="1000" smtClean="0">
                          <a:solidFill>
                            <a:schemeClr val="tx1"/>
                          </a:solidFill>
                        </a:rPr>
                        <a:t>Absence of sunk costs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Low consumer loyalty</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Little regulations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Easy access to technology for production</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Perfect information for supplier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Easy access to raw materials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Access to skilled labour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0000">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28000">
                <a:tc>
                  <a:txBody>
                    <a:bodyPr/>
                    <a:lstStyle/>
                    <a:p>
                      <a:pPr algn="l"/>
                      <a:r>
                        <a:rPr lang="en-GB" sz="1000" smtClean="0">
                          <a:solidFill>
                            <a:schemeClr val="tx1"/>
                          </a:solidFill>
                        </a:rPr>
                        <a:t>Absence of sunk costs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Low consumer loyalty</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Little regulations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Easy access to technology for production</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Perfect information for supplier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Easy access to raw materials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Access to skilled labour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180000">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10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28000">
                <a:tc>
                  <a:txBody>
                    <a:bodyPr/>
                    <a:lstStyle/>
                    <a:p>
                      <a:pPr algn="l"/>
                      <a:r>
                        <a:rPr lang="en-GB" sz="1000" smtClean="0">
                          <a:solidFill>
                            <a:schemeClr val="tx1"/>
                          </a:solidFill>
                        </a:rPr>
                        <a:t>Absence of sunk costs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Low consumer loyalty</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Little regulations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000" smtClean="0">
                          <a:solidFill>
                            <a:schemeClr val="tx1"/>
                          </a:solidFill>
                        </a:rPr>
                        <a:t>Easy access to technology for production</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Perfect information for supplier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Easy access to raw materials</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000" smtClean="0">
                          <a:solidFill>
                            <a:schemeClr val="tx1"/>
                          </a:solidFill>
                        </a:rPr>
                        <a:t>Access to skilled labour</a:t>
                      </a:r>
                      <a:endParaRPr lang="en-GB"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900984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TotalTime>
  <Words>1028</Words>
  <Application>Microsoft Office PowerPoint</Application>
  <PresentationFormat>On-screen Show (4:3)</PresentationFormat>
  <Paragraphs>191</Paragraphs>
  <Slides>8</Slides>
  <Notes>0</Notes>
  <HiddenSlides>0</HiddenSlides>
  <MMClips>3</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tutor2u</dc:creator>
  <cp:lastModifiedBy>tutor2u</cp:lastModifiedBy>
  <cp:revision>94</cp:revision>
  <dcterms:created xsi:type="dcterms:W3CDTF">2015-08-11T16:47:07Z</dcterms:created>
  <dcterms:modified xsi:type="dcterms:W3CDTF">2015-11-27T14:54:56Z</dcterms:modified>
</cp:coreProperties>
</file>