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34B3-3B75-9940-995A-E3E68BA4A8F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47DF-9BC3-4F46-9BE6-C5A94F2C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47DF-9BC3-4F46-9BE6-C5A94F2CE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47DF-9BC3-4F46-9BE6-C5A94F2CE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47DF-9BC3-4F46-9BE6-C5A94F2CE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4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A9F7-4DFC-364B-A699-B8252E6ADDA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36B9-C3AD-534D-B36D-8B9760DD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4003610"/>
            <a:ext cx="1950515" cy="1372115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990600"/>
            <a:ext cx="3087155" cy="21717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85" y="3384716"/>
            <a:ext cx="1950515" cy="13721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40890" y="1257300"/>
            <a:ext cx="486210" cy="1676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0890" y="2933700"/>
            <a:ext cx="384610" cy="23622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41300" y="5295900"/>
            <a:ext cx="584200" cy="15621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40890" y="0"/>
            <a:ext cx="486210" cy="1257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1492250" y="311150"/>
            <a:ext cx="1054100" cy="431800"/>
          </a:xfrm>
          <a:prstGeom prst="bentConnector3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1301750" y="1504950"/>
            <a:ext cx="1447800" cy="419100"/>
          </a:xfrm>
          <a:prstGeom prst="bentConnector3">
            <a:avLst>
              <a:gd name="adj1" fmla="val 32456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16100" y="2438400"/>
            <a:ext cx="419100" cy="3810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5200" y="2819400"/>
            <a:ext cx="0" cy="495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1536700" y="3581400"/>
            <a:ext cx="965200" cy="431800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16100" y="4279900"/>
            <a:ext cx="635000" cy="2667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32000" y="5511800"/>
            <a:ext cx="304800" cy="279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1752600" y="4813300"/>
            <a:ext cx="965200" cy="431800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1460500" y="5715000"/>
            <a:ext cx="850900" cy="825500"/>
          </a:xfrm>
          <a:prstGeom prst="bentConnector3">
            <a:avLst>
              <a:gd name="adj1" fmla="val 6194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47800" y="6553200"/>
            <a:ext cx="635000" cy="2667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2800" y="4978400"/>
            <a:ext cx="1206500" cy="3175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3900" y="1866900"/>
            <a:ext cx="1079500" cy="114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83159" y="3269318"/>
            <a:ext cx="6819898" cy="3574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799366" y="3237764"/>
            <a:ext cx="6781798" cy="382467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885" y="510453"/>
            <a:ext cx="1562100" cy="1562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0" y="3911600"/>
            <a:ext cx="1930400" cy="1930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4907">
            <a:off x="5390511" y="5151524"/>
            <a:ext cx="3087155" cy="2171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4907">
            <a:off x="4201405" y="5645433"/>
            <a:ext cx="1376419" cy="96826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4907">
            <a:off x="5521062" y="3089108"/>
            <a:ext cx="1376419" cy="9682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35" y="2521117"/>
            <a:ext cx="1292404" cy="90915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699" y="3048000"/>
            <a:ext cx="1279076" cy="12790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383" y="4002118"/>
            <a:ext cx="1292404" cy="9091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298" y="4327076"/>
            <a:ext cx="972221" cy="9722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398" y="2066538"/>
            <a:ext cx="1292404" cy="9091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35" y="3430275"/>
            <a:ext cx="1292404" cy="9091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68" y="5676899"/>
            <a:ext cx="1678982" cy="11811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27" y="76199"/>
            <a:ext cx="1678982" cy="11811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955" y="370753"/>
            <a:ext cx="3403600" cy="34036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2211483" y="55699"/>
            <a:ext cx="3403600" cy="34036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67" y="1574800"/>
            <a:ext cx="3403600" cy="34036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987" y="4864545"/>
            <a:ext cx="3403600" cy="34036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alphaModFix amt="84000"/>
          </a:blip>
          <a:stretch>
            <a:fillRect/>
          </a:stretch>
        </p:blipFill>
        <p:spPr>
          <a:xfrm>
            <a:off x="1762549" y="876300"/>
            <a:ext cx="3403600" cy="273178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>
            <a:alphaModFix amt="5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0301" t="24504" r="25441" b="45083"/>
          <a:stretch/>
        </p:blipFill>
        <p:spPr>
          <a:xfrm rot="2161991">
            <a:off x="3189357" y="-18884"/>
            <a:ext cx="1232326" cy="120125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9">
            <a:alphaModFix amt="51000"/>
          </a:blip>
          <a:srcRect l="50301" t="24504" r="25441" b="45083"/>
          <a:stretch/>
        </p:blipFill>
        <p:spPr>
          <a:xfrm>
            <a:off x="6560483" y="2674123"/>
            <a:ext cx="742108" cy="72339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9">
            <a:alphaModFix amt="69000"/>
          </a:blip>
          <a:srcRect l="50301" t="24504" r="25441" b="45083"/>
          <a:stretch/>
        </p:blipFill>
        <p:spPr>
          <a:xfrm>
            <a:off x="5615083" y="499697"/>
            <a:ext cx="742108" cy="72339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754" y="-478704"/>
            <a:ext cx="3403600" cy="34036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1633" y="4524547"/>
            <a:ext cx="3403600" cy="34036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9"/>
          <a:srcRect l="50301" t="24504" r="25441" b="45083"/>
          <a:stretch/>
        </p:blipFill>
        <p:spPr>
          <a:xfrm>
            <a:off x="-129754" y="2066538"/>
            <a:ext cx="742108" cy="723399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9" y="1757499"/>
            <a:ext cx="1279076" cy="1279076"/>
          </a:xfrm>
          <a:prstGeom prst="rect">
            <a:avLst/>
          </a:prstGeom>
          <a:ln>
            <a:noFill/>
          </a:ln>
        </p:spPr>
      </p:pic>
      <p:sp>
        <p:nvSpPr>
          <p:cNvPr id="93" name="Rectangle 92"/>
          <p:cNvSpPr/>
          <p:nvPr/>
        </p:nvSpPr>
        <p:spPr>
          <a:xfrm>
            <a:off x="72589" y="7619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andara"/>
                <a:cs typeface="Candara"/>
              </a:rPr>
              <a:t>June 28th 1914 Archduke Franz Ferdinand and his wife Sofia are assassinated in Sarajevo, Bosnia.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2589" y="1266715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andara"/>
                <a:cs typeface="Candara"/>
              </a:rPr>
              <a:t>July 28</a:t>
            </a:r>
            <a:r>
              <a:rPr lang="en-US" sz="1100" baseline="30000" dirty="0">
                <a:latin typeface="Candara"/>
                <a:cs typeface="Candara"/>
              </a:rPr>
              <a:t>th</a:t>
            </a:r>
            <a:r>
              <a:rPr lang="en-US" sz="1100" dirty="0">
                <a:latin typeface="Candara"/>
                <a:cs typeface="Candara"/>
              </a:rPr>
              <a:t> 1914, Austria-Hungry declares war on Serbia.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2589" y="2461183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July 29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Great Britain warns Germany that it can not remain neutral. German troops cross into France.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2589" y="3675537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August 1</a:t>
            </a:r>
            <a:r>
              <a:rPr lang="en-US" sz="1000" baseline="30000" dirty="0">
                <a:latin typeface="Candara"/>
                <a:cs typeface="Candara"/>
              </a:rPr>
              <a:t>st</a:t>
            </a:r>
            <a:r>
              <a:rPr lang="en-US" sz="1000" dirty="0">
                <a:latin typeface="Candara"/>
                <a:cs typeface="Candara"/>
              </a:rPr>
              <a:t> to August 4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. Germany declares war on Russia and France. Britain gives order for troops to mobilize.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385620" y="3675537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British Expeditionary Force lands in France. (BEF)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685212" y="368495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1000" dirty="0">
                <a:latin typeface="Candara"/>
                <a:cs typeface="Candara"/>
              </a:rPr>
              <a:t>August 11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‘Your King and country need you’ slogan is published for the first time. 100,000 sign up within 2 weeks.</a:t>
            </a:r>
          </a:p>
          <a:p>
            <a:r>
              <a:rPr lang="en-US" sz="10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685212" y="488454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August 26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 The Battle of Le </a:t>
            </a:r>
            <a:r>
              <a:rPr lang="en-US" sz="1000" dirty="0" err="1">
                <a:latin typeface="Candara"/>
                <a:cs typeface="Candara"/>
              </a:rPr>
              <a:t>Cateau</a:t>
            </a:r>
            <a:r>
              <a:rPr lang="en-US" sz="1000" dirty="0">
                <a:latin typeface="Candara"/>
                <a:cs typeface="Candara"/>
              </a:rPr>
              <a:t>. BEF suffers 8,000 casualties. Sept 6th First battle of the Marne.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952179" y="4873177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October 19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First battle of </a:t>
            </a:r>
            <a:r>
              <a:rPr lang="en-US" sz="1000" dirty="0" err="1">
                <a:latin typeface="Candara"/>
                <a:cs typeface="Candara"/>
              </a:rPr>
              <a:t>Yypres</a:t>
            </a:r>
            <a:r>
              <a:rPr lang="en-US" sz="1000" dirty="0">
                <a:latin typeface="Candara"/>
                <a:cs typeface="Candara"/>
              </a:rPr>
              <a:t>. November 22</a:t>
            </a:r>
            <a:r>
              <a:rPr lang="en-US" sz="1000" baseline="30000" dirty="0">
                <a:latin typeface="Candara"/>
                <a:cs typeface="Candara"/>
              </a:rPr>
              <a:t>nd</a:t>
            </a:r>
            <a:r>
              <a:rPr lang="en-US" sz="1000" dirty="0">
                <a:latin typeface="Candara"/>
                <a:cs typeface="Candara"/>
              </a:rPr>
              <a:t>. Trenches are established across the whole of the Western Front.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234388" y="4864545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December 21. First German Air Raid in Britain in the form of Zeppelins.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234388" y="3675537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January 19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First Airborne attack on British Soil at Great </a:t>
            </a:r>
            <a:r>
              <a:rPr lang="en-US" sz="1000" dirty="0" err="1">
                <a:latin typeface="Candara"/>
                <a:cs typeface="Candara"/>
              </a:rPr>
              <a:t>Yarnmouth</a:t>
            </a:r>
            <a:r>
              <a:rPr lang="en-US" sz="1000" dirty="0">
                <a:latin typeface="Candara"/>
                <a:cs typeface="Candara"/>
              </a:rPr>
              <a:t>. Five civilians killed.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230220" y="2487951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January 31</a:t>
            </a:r>
            <a:r>
              <a:rPr lang="en-US" sz="1000" baseline="30000" dirty="0">
                <a:latin typeface="Candara"/>
                <a:cs typeface="Candara"/>
              </a:rPr>
              <a:t>st</a:t>
            </a:r>
            <a:r>
              <a:rPr lang="en-US" sz="1000" dirty="0">
                <a:latin typeface="Candara"/>
                <a:cs typeface="Candara"/>
              </a:rPr>
              <a:t> First poison gas attack. February 18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German blockade by U-boats begins. All ships are viable targets.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234388" y="1291503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Allied landing at Gallipoli, a campaign that would last 7 months and 250,000 casualties.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234388" y="110403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May 7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German U-boat torpedoes British liner Lusitania with the loss of American lives, creating a crisis.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505723" y="97309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June 30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Germans use Flame throwers for the first time at the Battle of Ypres.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786450" y="110403"/>
            <a:ext cx="1240623" cy="1146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September 25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The  Allied Offensive focuses on Loos  The British use gas for the first time but the wind blows</a:t>
            </a:r>
          </a:p>
          <a:p>
            <a:r>
              <a:rPr lang="en-US" sz="900" dirty="0">
                <a:latin typeface="Candara"/>
                <a:cs typeface="Candara"/>
              </a:rPr>
              <a:t>this over their own troops.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796450" y="1337744"/>
            <a:ext cx="1240623" cy="13263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September 5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Tsar Nicholas II takes personal control over the Russian Army.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796450" y="2764703"/>
            <a:ext cx="1240623" cy="123741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October 12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Nurse Edith Cavell is executed by Germans for helping POWs escape. She becomes a British heroine.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796450" y="4063203"/>
            <a:ext cx="1240623" cy="13225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October 31</a:t>
            </a:r>
            <a:r>
              <a:rPr lang="en-US" sz="1000" baseline="30000" dirty="0">
                <a:latin typeface="Candara"/>
                <a:cs typeface="Candara"/>
              </a:rPr>
              <a:t>st</a:t>
            </a:r>
            <a:r>
              <a:rPr lang="en-US" sz="1000" dirty="0">
                <a:latin typeface="Candara"/>
                <a:cs typeface="Candara"/>
              </a:rPr>
              <a:t> Steel helmets introduced on the British Front.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786450" y="5491798"/>
            <a:ext cx="1240623" cy="127869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December 15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Sir Douglas Haig replaced Sir John French as the Commander of the BEF. </a:t>
            </a:r>
          </a:p>
        </p:txBody>
      </p:sp>
    </p:spTree>
    <p:extLst>
      <p:ext uri="{BB962C8B-B14F-4D97-AF65-F5344CB8AC3E}">
        <p14:creationId xmlns:p14="http://schemas.microsoft.com/office/powerpoint/2010/main" val="16068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7529423" y="3456493"/>
            <a:ext cx="1950515" cy="13721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40890" y="1257300"/>
            <a:ext cx="486210" cy="1676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0010" y="2933700"/>
            <a:ext cx="80880" cy="23622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010" y="5295900"/>
            <a:ext cx="282345" cy="15621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40890" y="0"/>
            <a:ext cx="486210" cy="1257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1492250" y="311150"/>
            <a:ext cx="1054100" cy="431800"/>
          </a:xfrm>
          <a:prstGeom prst="bentConnector3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1301750" y="1504950"/>
            <a:ext cx="1447800" cy="419100"/>
          </a:xfrm>
          <a:prstGeom prst="bentConnector3">
            <a:avLst>
              <a:gd name="adj1" fmla="val 32456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16100" y="2438400"/>
            <a:ext cx="419100" cy="3810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5200" y="2819400"/>
            <a:ext cx="0" cy="495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>
            <a:off x="1536700" y="3581400"/>
            <a:ext cx="965200" cy="431800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16100" y="4279900"/>
            <a:ext cx="635000" cy="2667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73200" y="5511800"/>
            <a:ext cx="863600" cy="279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1447800" y="4546600"/>
            <a:ext cx="1003300" cy="965200"/>
          </a:xfrm>
          <a:prstGeom prst="bentConnector3">
            <a:avLst>
              <a:gd name="adj1" fmla="val 79902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1460500" y="5715000"/>
            <a:ext cx="850900" cy="825500"/>
          </a:xfrm>
          <a:prstGeom prst="bentConnector3">
            <a:avLst>
              <a:gd name="adj1" fmla="val 6194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47800" y="6553200"/>
            <a:ext cx="267755" cy="3048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3850" y="5023100"/>
            <a:ext cx="1316195" cy="97273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3900" y="1866900"/>
            <a:ext cx="1079500" cy="114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83159" y="3269318"/>
            <a:ext cx="6819898" cy="3574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799366" y="3237764"/>
            <a:ext cx="6781798" cy="382467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0" y="3911600"/>
            <a:ext cx="1930400" cy="1930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924907">
            <a:off x="4391451" y="2343750"/>
            <a:ext cx="3087155" cy="2171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4907">
            <a:off x="6301025" y="6111795"/>
            <a:ext cx="1376419" cy="96826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4907">
            <a:off x="2773177" y="2611590"/>
            <a:ext cx="1376419" cy="9682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463" y="2971909"/>
            <a:ext cx="1279076" cy="12790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4180383" y="4002118"/>
            <a:ext cx="1292404" cy="9091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alphaModFix amt="72000"/>
          </a:blip>
          <a:stretch>
            <a:fillRect/>
          </a:stretch>
        </p:blipFill>
        <p:spPr>
          <a:xfrm>
            <a:off x="6792444" y="4327076"/>
            <a:ext cx="1279076" cy="12790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98" y="2066538"/>
            <a:ext cx="1292404" cy="9091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248" y="2547335"/>
            <a:ext cx="1292404" cy="9091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2948057" y="5486914"/>
            <a:ext cx="1678982" cy="11811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987" y="-982421"/>
            <a:ext cx="3403600" cy="34036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6927850" y="4978400"/>
            <a:ext cx="3403600" cy="34036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8">
            <a:alphaModFix amt="5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0301" t="24504" r="25441" b="45083"/>
          <a:stretch/>
        </p:blipFill>
        <p:spPr>
          <a:xfrm rot="2161991">
            <a:off x="6176281" y="113294"/>
            <a:ext cx="1232326" cy="120125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0">
            <a:alphaModFix amt="51000"/>
          </a:blip>
          <a:srcRect l="50301" t="24504" r="25441" b="45083"/>
          <a:stretch/>
        </p:blipFill>
        <p:spPr>
          <a:xfrm>
            <a:off x="6637198" y="3823201"/>
            <a:ext cx="742108" cy="72339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0">
            <a:alphaModFix amt="69000"/>
          </a:blip>
          <a:srcRect l="50301" t="24504" r="25441" b="45083"/>
          <a:stretch/>
        </p:blipFill>
        <p:spPr>
          <a:xfrm>
            <a:off x="5150943" y="6139223"/>
            <a:ext cx="742108" cy="72339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9754" y="-478704"/>
            <a:ext cx="3403600" cy="34036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6" y="1619500"/>
            <a:ext cx="3403600" cy="34036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0"/>
          <a:srcRect l="50301" t="24504" r="25441" b="45083"/>
          <a:stretch/>
        </p:blipFill>
        <p:spPr>
          <a:xfrm>
            <a:off x="-99753" y="5340600"/>
            <a:ext cx="742108" cy="723399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79" y="1757499"/>
            <a:ext cx="1279076" cy="1279076"/>
          </a:xfrm>
          <a:prstGeom prst="rect">
            <a:avLst/>
          </a:prstGeom>
          <a:ln>
            <a:noFill/>
          </a:ln>
        </p:spPr>
      </p:pic>
      <p:sp>
        <p:nvSpPr>
          <p:cNvPr id="93" name="Rectangle 92"/>
          <p:cNvSpPr/>
          <p:nvPr/>
        </p:nvSpPr>
        <p:spPr>
          <a:xfrm>
            <a:off x="6526830" y="4911276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Candara"/>
                <a:cs typeface="Candara"/>
              </a:rPr>
              <a:t> February 21</a:t>
            </a:r>
            <a:r>
              <a:rPr lang="en-US" sz="1050" baseline="30000" dirty="0">
                <a:latin typeface="Candara"/>
                <a:cs typeface="Candara"/>
              </a:rPr>
              <a:t>st</a:t>
            </a:r>
            <a:r>
              <a:rPr lang="en-US" sz="1050" dirty="0">
                <a:latin typeface="Candara"/>
                <a:cs typeface="Candara"/>
              </a:rPr>
              <a:t>, The Great German Withdrawal begins. Falling back and establishing the Hindenburg line.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836450" y="491604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andara"/>
                <a:cs typeface="Candara"/>
              </a:rPr>
              <a:t>March 15</a:t>
            </a:r>
            <a:r>
              <a:rPr lang="en-US" sz="1100" baseline="30000" dirty="0">
                <a:latin typeface="Candara"/>
                <a:cs typeface="Candara"/>
              </a:rPr>
              <a:t>th</a:t>
            </a:r>
            <a:r>
              <a:rPr lang="en-US" sz="1100" dirty="0">
                <a:latin typeface="Candara"/>
                <a:cs typeface="Candara"/>
              </a:rPr>
              <a:t> 1917. Tsar Nicholas II abdicates from the Russian throne. Moscow falls to Revolutionaries.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952179" y="4911276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January 31</a:t>
            </a:r>
            <a:r>
              <a:rPr lang="en-US" sz="900" baseline="30000" dirty="0">
                <a:latin typeface="Candara"/>
                <a:cs typeface="Candara"/>
              </a:rPr>
              <a:t>st</a:t>
            </a:r>
            <a:r>
              <a:rPr lang="en-US" sz="900" dirty="0">
                <a:latin typeface="Candara"/>
                <a:cs typeface="Candara"/>
              </a:rPr>
              <a:t> 1917. Germany announces the continuation of unrestricted submarine warfare. Hoping to starve Britain into submission.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241629" y="491604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The US severs diplomatic relations with Germany on February 3</a:t>
            </a:r>
            <a:r>
              <a:rPr lang="en-US" sz="1000" baseline="30000" dirty="0">
                <a:latin typeface="Candara"/>
                <a:cs typeface="Candara"/>
              </a:rPr>
              <a:t>rd</a:t>
            </a:r>
            <a:r>
              <a:rPr lang="en-US" sz="1000" dirty="0">
                <a:latin typeface="Candara"/>
                <a:cs typeface="Candara"/>
              </a:rPr>
              <a:t>.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952179" y="3681711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December 18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the Battle of Verdun ends. It is the longest and costliest battle on the Western Front.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669697" y="367495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1000" dirty="0">
                <a:latin typeface="Candara"/>
                <a:cs typeface="Candara"/>
              </a:rPr>
              <a:t>December 12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1916, Germany delivers Peace Note to Allies suggesting compromise.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365293" y="366494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December 7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David Lloyd George elected Prime Minister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7786" y="366494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September 26, the Battle of </a:t>
            </a:r>
            <a:r>
              <a:rPr lang="en-US" sz="1000" dirty="0" err="1">
                <a:latin typeface="Candara"/>
                <a:cs typeface="Candara"/>
              </a:rPr>
              <a:t>Thiepval</a:t>
            </a:r>
            <a:r>
              <a:rPr lang="en-US" sz="1000" dirty="0">
                <a:latin typeface="Candara"/>
                <a:cs typeface="Candara"/>
              </a:rPr>
              <a:t>. Tanks play a crucial role in the capture of this village. 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9071" y="246455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August 28. Italy declares war on Germany.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2589" y="127428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July 23 The Battle of </a:t>
            </a:r>
            <a:r>
              <a:rPr lang="en-US" sz="1000" dirty="0" err="1">
                <a:latin typeface="Candara"/>
                <a:cs typeface="Candara"/>
              </a:rPr>
              <a:t>Pozieres</a:t>
            </a:r>
            <a:r>
              <a:rPr lang="en-US" sz="1000" dirty="0">
                <a:latin typeface="Candara"/>
                <a:cs typeface="Candara"/>
              </a:rPr>
              <a:t> Ridge marks the second Somme Offensive. 17,000 die.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82589" y="7619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July 14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The Battle of </a:t>
            </a:r>
            <a:r>
              <a:rPr lang="en-US" sz="1000" dirty="0" err="1">
                <a:latin typeface="Candara"/>
                <a:cs typeface="Candara"/>
              </a:rPr>
              <a:t>Bazentin</a:t>
            </a:r>
            <a:r>
              <a:rPr lang="en-US" sz="1000" dirty="0">
                <a:latin typeface="Candara"/>
                <a:cs typeface="Candara"/>
              </a:rPr>
              <a:t> Ridge markers the end of the first Somme Offensive. The British fail to break the German line.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360478" y="8620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July 1</a:t>
            </a:r>
            <a:r>
              <a:rPr lang="en-US" sz="900" baseline="30000" dirty="0">
                <a:latin typeface="Candara"/>
                <a:cs typeface="Candara"/>
              </a:rPr>
              <a:t>st</a:t>
            </a:r>
            <a:r>
              <a:rPr lang="en-US" sz="900" dirty="0">
                <a:latin typeface="Candara"/>
                <a:cs typeface="Candara"/>
              </a:rPr>
              <a:t>, The Battle of the Somme sees 750,000 Allied soldiers along a 25 mile front. The first day is the largest lost in British History.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632870" y="9553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June 4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the Russian offensive begins on the Eastern Front. It nearly cripples Austria-Hungary.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910320" y="129074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Lord Kitchener sails for Russia on board HMS Hampshire. The Ship is minded off Orkney. Kitchener is lost along with 643 other men.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622870" y="1284283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April 29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Besieged garrison at </a:t>
            </a:r>
            <a:r>
              <a:rPr lang="en-US" sz="900" dirty="0" err="1">
                <a:latin typeface="Candara"/>
                <a:cs typeface="Candara"/>
              </a:rPr>
              <a:t>Kut</a:t>
            </a:r>
            <a:r>
              <a:rPr lang="en-US" sz="900" dirty="0">
                <a:latin typeface="Candara"/>
                <a:cs typeface="Candara"/>
              </a:rPr>
              <a:t> surrenders after 143 days. 3,000 British and 6,000 India troops become POWs. Most will die.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192802" y="1291503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March 9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Germany declares war on Portugal, Austria follows suit. 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475011" y="1294284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February 21</a:t>
            </a:r>
            <a:r>
              <a:rPr lang="en-US" sz="900" baseline="30000" dirty="0">
                <a:latin typeface="Candara"/>
                <a:cs typeface="Candara"/>
              </a:rPr>
              <a:t>st</a:t>
            </a:r>
            <a:r>
              <a:rPr lang="en-US" sz="900" dirty="0">
                <a:latin typeface="Candara"/>
                <a:cs typeface="Candara"/>
              </a:rPr>
              <a:t> The Battle of Verdun starts with a German offensive. The Battle will last 10 months and over 1 million men will become casualties. 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767453" y="1284283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January  1916 passes the Military Service Act (becomes law on 25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May)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786450" y="7619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December 20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Allies complete the evacuation of 80,000 solders in Gallipoli, not one soldiers is killed during the withdrawal. January 8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Gallipoli ends.</a:t>
            </a:r>
          </a:p>
        </p:txBody>
      </p:sp>
    </p:spTree>
    <p:extLst>
      <p:ext uri="{BB962C8B-B14F-4D97-AF65-F5344CB8AC3E}">
        <p14:creationId xmlns:p14="http://schemas.microsoft.com/office/powerpoint/2010/main" val="23300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 rot="10800000">
            <a:off x="7379306" y="3641018"/>
            <a:ext cx="1950515" cy="13721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0800000" flipH="1">
            <a:off x="440890" y="1257300"/>
            <a:ext cx="486210" cy="1676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>
            <a:off x="360010" y="2933700"/>
            <a:ext cx="80880" cy="23622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60010" y="5295900"/>
            <a:ext cx="80880" cy="15621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 flipV="1">
            <a:off x="440890" y="0"/>
            <a:ext cx="486210" cy="1257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 flipH="1">
            <a:off x="1492250" y="311150"/>
            <a:ext cx="1054100" cy="431800"/>
          </a:xfrm>
          <a:prstGeom prst="bentConnector3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>
            <a:off x="1301750" y="1504950"/>
            <a:ext cx="1447800" cy="419100"/>
          </a:xfrm>
          <a:prstGeom prst="bentConnector3">
            <a:avLst>
              <a:gd name="adj1" fmla="val 32456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816100" y="2438400"/>
            <a:ext cx="419100" cy="3810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235200" y="2819400"/>
            <a:ext cx="0" cy="495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>
            <a:off x="1709422" y="3504516"/>
            <a:ext cx="715594" cy="335963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891" y="2975697"/>
            <a:ext cx="1491316" cy="761172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473200" y="5511800"/>
            <a:ext cx="825500" cy="1905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>
            <a:off x="829220" y="4441782"/>
            <a:ext cx="1688599" cy="451437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>
            <a:off x="1460500" y="5715000"/>
            <a:ext cx="850900" cy="825500"/>
          </a:xfrm>
          <a:prstGeom prst="bentConnector3">
            <a:avLst>
              <a:gd name="adj1" fmla="val 6194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447800" y="6553200"/>
            <a:ext cx="368300" cy="3048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60009" y="4690342"/>
            <a:ext cx="1087791" cy="332758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723900" y="1866900"/>
            <a:ext cx="1079500" cy="114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83161" y="3269320"/>
            <a:ext cx="6819901" cy="3574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818419" y="3256816"/>
            <a:ext cx="6819903" cy="382467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48188" y="5791201"/>
            <a:ext cx="1930400" cy="19304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16724907">
            <a:off x="5176305" y="1304731"/>
            <a:ext cx="3087155" cy="2171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4988">
            <a:off x="7703583" y="5402196"/>
            <a:ext cx="1376419" cy="96826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4907">
            <a:off x="3212188" y="4553233"/>
            <a:ext cx="1376419" cy="9682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807463" y="2971909"/>
            <a:ext cx="1279076" cy="12790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4263743" y="4518286"/>
            <a:ext cx="1292404" cy="9091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alphaModFix amt="72000"/>
          </a:blip>
          <a:stretch>
            <a:fillRect/>
          </a:stretch>
        </p:blipFill>
        <p:spPr>
          <a:xfrm rot="10800000">
            <a:off x="6792444" y="4327076"/>
            <a:ext cx="1279076" cy="12790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40403" y="1866900"/>
            <a:ext cx="2238185" cy="15744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05159" y="2364821"/>
            <a:ext cx="1292404" cy="9091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10800000">
            <a:off x="2948057" y="5486914"/>
            <a:ext cx="1678982" cy="11811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548255" y="-1091462"/>
            <a:ext cx="3403600" cy="34036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8">
            <a:alphaModFix amt="5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0301" t="24504" r="25441" b="45083"/>
          <a:stretch/>
        </p:blipFill>
        <p:spPr>
          <a:xfrm rot="12961991">
            <a:off x="4236442" y="-83209"/>
            <a:ext cx="1232326" cy="120125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0">
            <a:alphaModFix amt="51000"/>
          </a:blip>
          <a:srcRect l="50301" t="24504" r="25441" b="45083"/>
          <a:stretch/>
        </p:blipFill>
        <p:spPr>
          <a:xfrm rot="10800000">
            <a:off x="6637198" y="3823201"/>
            <a:ext cx="742108" cy="72339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0">
            <a:alphaModFix amt="69000"/>
          </a:blip>
          <a:srcRect l="50301" t="24504" r="25441" b="45083"/>
          <a:stretch/>
        </p:blipFill>
        <p:spPr>
          <a:xfrm rot="14129755">
            <a:off x="5300801" y="5647106"/>
            <a:ext cx="1232921" cy="72339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315688" y="-943464"/>
            <a:ext cx="3403600" cy="34036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98077" y="1167917"/>
            <a:ext cx="3403600" cy="34036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0"/>
          <a:srcRect l="50301" t="24504" r="25441" b="45083"/>
          <a:stretch/>
        </p:blipFill>
        <p:spPr>
          <a:xfrm rot="10800000">
            <a:off x="374280" y="3965376"/>
            <a:ext cx="742108" cy="723399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315688" y="610338"/>
            <a:ext cx="1279076" cy="1279076"/>
          </a:xfrm>
          <a:prstGeom prst="rect">
            <a:avLst/>
          </a:prstGeom>
          <a:ln>
            <a:noFill/>
          </a:ln>
        </p:spPr>
      </p:pic>
      <p:sp>
        <p:nvSpPr>
          <p:cNvPr id="93" name="Rectangle 92"/>
          <p:cNvSpPr/>
          <p:nvPr/>
        </p:nvSpPr>
        <p:spPr>
          <a:xfrm rot="10800000">
            <a:off x="5318812" y="323167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Candara"/>
                <a:cs typeface="Candara"/>
              </a:rPr>
              <a:t>August 20, the Third Battle of Verdun begins, French progress regains the lost territory. </a:t>
            </a:r>
          </a:p>
        </p:txBody>
      </p:sp>
      <p:sp>
        <p:nvSpPr>
          <p:cNvPr id="105" name="Rectangle 104"/>
          <p:cNvSpPr/>
          <p:nvPr/>
        </p:nvSpPr>
        <p:spPr>
          <a:xfrm rot="10800000">
            <a:off x="7862340" y="78429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Candara"/>
                <a:cs typeface="Candara"/>
              </a:rPr>
              <a:t>March 15</a:t>
            </a:r>
            <a:r>
              <a:rPr lang="en-US" sz="1100" baseline="30000" dirty="0">
                <a:latin typeface="Candara"/>
                <a:cs typeface="Candara"/>
              </a:rPr>
              <a:t>th</a:t>
            </a:r>
            <a:r>
              <a:rPr lang="en-US" sz="1100" dirty="0">
                <a:latin typeface="Candara"/>
                <a:cs typeface="Candara"/>
              </a:rPr>
              <a:t>. Demise of Russia frees German troops for the Western Front.</a:t>
            </a:r>
          </a:p>
        </p:txBody>
      </p:sp>
      <p:sp>
        <p:nvSpPr>
          <p:cNvPr id="106" name="Rectangle 105"/>
          <p:cNvSpPr/>
          <p:nvPr/>
        </p:nvSpPr>
        <p:spPr>
          <a:xfrm rot="10800000">
            <a:off x="2725645" y="323167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June 25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First US troops arrive in France. </a:t>
            </a:r>
          </a:p>
        </p:txBody>
      </p:sp>
      <p:sp>
        <p:nvSpPr>
          <p:cNvPr id="108" name="Rectangle 107"/>
          <p:cNvSpPr/>
          <p:nvPr/>
        </p:nvSpPr>
        <p:spPr>
          <a:xfrm rot="10800000">
            <a:off x="2725645" y="2018997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June 13 Germans launch the first major heavy bomber raid over London. Killing 162 people.</a:t>
            </a:r>
          </a:p>
        </p:txBody>
      </p:sp>
      <p:sp>
        <p:nvSpPr>
          <p:cNvPr id="109" name="Rectangle 108"/>
          <p:cNvSpPr/>
          <p:nvPr/>
        </p:nvSpPr>
        <p:spPr>
          <a:xfrm rot="10800000">
            <a:off x="4048189" y="323167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June 31, the third Battle of Ypres begins with some success. </a:t>
            </a:r>
          </a:p>
        </p:txBody>
      </p:sp>
      <p:sp>
        <p:nvSpPr>
          <p:cNvPr id="115" name="Rectangle 114"/>
          <p:cNvSpPr/>
          <p:nvPr/>
        </p:nvSpPr>
        <p:spPr>
          <a:xfrm rot="10800000">
            <a:off x="2702274" y="78429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>
                <a:latin typeface="Candara"/>
                <a:cs typeface="Candara"/>
              </a:rPr>
              <a:t>June 7</a:t>
            </a:r>
            <a:r>
              <a:rPr lang="en-US" sz="800" baseline="30000" dirty="0">
                <a:latin typeface="Candara"/>
                <a:cs typeface="Candara"/>
              </a:rPr>
              <a:t>th</a:t>
            </a:r>
            <a:r>
              <a:rPr lang="en-US" sz="800" dirty="0">
                <a:latin typeface="Candara"/>
                <a:cs typeface="Candara"/>
              </a:rPr>
              <a:t>, The Battle of Messines Ridge, the British take the ridge with few casualties and detonate 19 mines under German trenches. The explosion is reportedly heard from England.</a:t>
            </a:r>
          </a:p>
        </p:txBody>
      </p:sp>
      <p:sp>
        <p:nvSpPr>
          <p:cNvPr id="117" name="Rectangle 116"/>
          <p:cNvSpPr/>
          <p:nvPr/>
        </p:nvSpPr>
        <p:spPr>
          <a:xfrm rot="10800000">
            <a:off x="4001006" y="78429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April 9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1917, the Battle of Arras, The British successfully employ new tactics of creeping barrages, the graze fuse and counter battery fire.</a:t>
            </a:r>
          </a:p>
        </p:txBody>
      </p:sp>
      <p:sp>
        <p:nvSpPr>
          <p:cNvPr id="119" name="Rectangle 118"/>
          <p:cNvSpPr/>
          <p:nvPr/>
        </p:nvSpPr>
        <p:spPr>
          <a:xfrm rot="10800000">
            <a:off x="5288812" y="78429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April 6, US declares war on Germany. Troops begin to mobilize immediately.</a:t>
            </a:r>
          </a:p>
        </p:txBody>
      </p:sp>
      <p:sp>
        <p:nvSpPr>
          <p:cNvPr id="120" name="Rectangle 119"/>
          <p:cNvSpPr/>
          <p:nvPr/>
        </p:nvSpPr>
        <p:spPr>
          <a:xfrm rot="10800000">
            <a:off x="6564536" y="78429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March 26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, First Battle of Gaza, Palestine. British troops fail and withdraw.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4907">
            <a:off x="66591" y="5310096"/>
            <a:ext cx="1721018" cy="1210673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 rot="10800000">
            <a:off x="6611716" y="324602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</a:t>
            </a:r>
            <a:r>
              <a:rPr lang="en-US" sz="1000" dirty="0">
                <a:latin typeface="Candara"/>
                <a:cs typeface="Candara"/>
              </a:rPr>
              <a:t>ctober 19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The last airship raid on Britain is carried out by 11 Zeppelins.</a:t>
            </a:r>
          </a:p>
        </p:txBody>
      </p:sp>
      <p:sp>
        <p:nvSpPr>
          <p:cNvPr id="74" name="Rectangle 73"/>
          <p:cNvSpPr/>
          <p:nvPr/>
        </p:nvSpPr>
        <p:spPr>
          <a:xfrm rot="10800000">
            <a:off x="6610973" y="4449651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The 2</a:t>
            </a:r>
            <a:r>
              <a:rPr lang="en-US" sz="900" baseline="30000" dirty="0">
                <a:latin typeface="Candara"/>
                <a:cs typeface="Candara"/>
              </a:rPr>
              <a:t>nd</a:t>
            </a:r>
            <a:r>
              <a:rPr lang="en-US" sz="900" dirty="0">
                <a:latin typeface="Candara"/>
                <a:cs typeface="Candara"/>
              </a:rPr>
              <a:t> Battle of </a:t>
            </a:r>
            <a:r>
              <a:rPr lang="en-US" sz="900" dirty="0" err="1">
                <a:latin typeface="Candara"/>
                <a:cs typeface="Candara"/>
              </a:rPr>
              <a:t>Passcherdaele</a:t>
            </a:r>
            <a:r>
              <a:rPr lang="en-US" sz="900" dirty="0">
                <a:latin typeface="Candara"/>
                <a:cs typeface="Candara"/>
              </a:rPr>
              <a:t> begins with 20,000 men. Costs the Allies 12,000 casualties for a gain of a few hundred yards.</a:t>
            </a:r>
          </a:p>
        </p:txBody>
      </p:sp>
      <p:sp>
        <p:nvSpPr>
          <p:cNvPr id="75" name="Rectangle 74"/>
          <p:cNvSpPr/>
          <p:nvPr/>
        </p:nvSpPr>
        <p:spPr>
          <a:xfrm rot="10800000">
            <a:off x="6621716" y="566299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November 10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Battle of Passchendaele ends. After months of fighting the Allies have advance just 5 miles.</a:t>
            </a:r>
          </a:p>
        </p:txBody>
      </p:sp>
    </p:spTree>
    <p:extLst>
      <p:ext uri="{BB962C8B-B14F-4D97-AF65-F5344CB8AC3E}">
        <p14:creationId xmlns:p14="http://schemas.microsoft.com/office/powerpoint/2010/main" val="357376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 rot="10800000">
            <a:off x="7529423" y="3456493"/>
            <a:ext cx="1950515" cy="13721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0800000" flipH="1">
            <a:off x="440890" y="1257300"/>
            <a:ext cx="486210" cy="1676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>
            <a:off x="360010" y="2933700"/>
            <a:ext cx="80880" cy="23622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60010" y="5295900"/>
            <a:ext cx="282345" cy="15621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 flipV="1">
            <a:off x="440890" y="0"/>
            <a:ext cx="486210" cy="1257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 flipH="1">
            <a:off x="1492250" y="311150"/>
            <a:ext cx="1054100" cy="431800"/>
          </a:xfrm>
          <a:prstGeom prst="bentConnector3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>
            <a:off x="1301750" y="1504950"/>
            <a:ext cx="1447800" cy="419100"/>
          </a:xfrm>
          <a:prstGeom prst="bentConnector3">
            <a:avLst>
              <a:gd name="adj1" fmla="val 32456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816100" y="2438400"/>
            <a:ext cx="419100" cy="3810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235200" y="2819400"/>
            <a:ext cx="0" cy="495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>
            <a:off x="1709422" y="3504516"/>
            <a:ext cx="715594" cy="335963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1133322" y="3565048"/>
            <a:ext cx="551863" cy="516306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473200" y="5511800"/>
            <a:ext cx="863600" cy="279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>
            <a:off x="829220" y="4441782"/>
            <a:ext cx="1688599" cy="451437"/>
          </a:xfrm>
          <a:prstGeom prst="bentConnector3">
            <a:avLst>
              <a:gd name="adj1" fmla="val 5000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>
            <a:off x="1460500" y="5715000"/>
            <a:ext cx="850900" cy="825500"/>
          </a:xfrm>
          <a:prstGeom prst="bentConnector3">
            <a:avLst>
              <a:gd name="adj1" fmla="val 61940"/>
            </a:avLst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447800" y="6553200"/>
            <a:ext cx="267755" cy="3048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323850" y="4690342"/>
            <a:ext cx="1123950" cy="332758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723900" y="1866900"/>
            <a:ext cx="1079500" cy="1143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83159" y="3269318"/>
            <a:ext cx="6819898" cy="3574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799366" y="3237764"/>
            <a:ext cx="6781798" cy="382467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529423" y="5264477"/>
            <a:ext cx="2464171" cy="246417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16724907">
            <a:off x="5248866" y="1695141"/>
            <a:ext cx="3087155" cy="21717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4907">
            <a:off x="4335151" y="5972007"/>
            <a:ext cx="1376419" cy="96826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4907">
            <a:off x="3168807" y="4368185"/>
            <a:ext cx="1376419" cy="9682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13071" y="3441816"/>
            <a:ext cx="1279076" cy="12790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4289196" y="4784050"/>
            <a:ext cx="1292404" cy="9091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alphaModFix amt="72000"/>
          </a:blip>
          <a:stretch>
            <a:fillRect/>
          </a:stretch>
        </p:blipFill>
        <p:spPr>
          <a:xfrm rot="10800000">
            <a:off x="7749608" y="0"/>
            <a:ext cx="1279076" cy="12790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00398" y="2066538"/>
            <a:ext cx="1292404" cy="9091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1596" y="1960559"/>
            <a:ext cx="1292404" cy="9091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10800000">
            <a:off x="2973627" y="5638796"/>
            <a:ext cx="1678982" cy="11811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952179" y="-964950"/>
            <a:ext cx="3403600" cy="34036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8">
            <a:alphaModFix amt="5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0301" t="24504" r="25441" b="45083"/>
          <a:stretch/>
        </p:blipFill>
        <p:spPr>
          <a:xfrm rot="12961991">
            <a:off x="2916191" y="-6714"/>
            <a:ext cx="1232326" cy="120125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0">
            <a:alphaModFix amt="51000"/>
          </a:blip>
          <a:srcRect l="50301" t="24504" r="25441" b="45083"/>
          <a:stretch/>
        </p:blipFill>
        <p:spPr>
          <a:xfrm rot="10800000">
            <a:off x="6792444" y="3748366"/>
            <a:ext cx="742108" cy="72339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0">
            <a:alphaModFix amt="69000"/>
          </a:blip>
          <a:srcRect l="50301" t="24504" r="25441" b="45083"/>
          <a:stretch/>
        </p:blipFill>
        <p:spPr>
          <a:xfrm rot="10800000">
            <a:off x="6421390" y="5777523"/>
            <a:ext cx="742108" cy="72339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129754" y="-478704"/>
            <a:ext cx="3403600" cy="34036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816830" y="1579887"/>
            <a:ext cx="3403600" cy="34036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0"/>
          <a:srcRect l="50301" t="24504" r="25441" b="45083"/>
          <a:stretch/>
        </p:blipFill>
        <p:spPr>
          <a:xfrm rot="10800000">
            <a:off x="360010" y="4184900"/>
            <a:ext cx="742108" cy="723399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437782" y="-40594"/>
            <a:ext cx="1279076" cy="1279076"/>
          </a:xfrm>
          <a:prstGeom prst="rect">
            <a:avLst/>
          </a:prstGeom>
          <a:ln>
            <a:noFill/>
          </a:ln>
        </p:spPr>
      </p:pic>
      <p:sp>
        <p:nvSpPr>
          <p:cNvPr id="93" name="Rectangle 92"/>
          <p:cNvSpPr/>
          <p:nvPr/>
        </p:nvSpPr>
        <p:spPr>
          <a:xfrm rot="10800000">
            <a:off x="7818134" y="483047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Candara"/>
                <a:cs typeface="Candara"/>
              </a:rPr>
              <a:t>March 28, German offensive halted due to the role of US troops.</a:t>
            </a:r>
          </a:p>
        </p:txBody>
      </p:sp>
      <p:sp>
        <p:nvSpPr>
          <p:cNvPr id="105" name="Rectangle 104"/>
          <p:cNvSpPr/>
          <p:nvPr/>
        </p:nvSpPr>
        <p:spPr>
          <a:xfrm rot="10800000">
            <a:off x="6543186" y="123848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January 16</a:t>
            </a:r>
            <a:r>
              <a:rPr lang="en-US" sz="1000" baseline="30000" dirty="0">
                <a:latin typeface="Candara"/>
                <a:cs typeface="Candara"/>
              </a:rPr>
              <a:t>th</a:t>
            </a:r>
            <a:r>
              <a:rPr lang="en-US" sz="1000" dirty="0">
                <a:latin typeface="Candara"/>
                <a:cs typeface="Candara"/>
              </a:rPr>
              <a:t> Riots break out in Vienna and Budapest as the Austro-Hungarians express unhappiness with the war.</a:t>
            </a:r>
          </a:p>
        </p:txBody>
      </p:sp>
      <p:sp>
        <p:nvSpPr>
          <p:cNvPr id="106" name="Rectangle 105"/>
          <p:cNvSpPr/>
          <p:nvPr/>
        </p:nvSpPr>
        <p:spPr>
          <a:xfrm rot="10800000">
            <a:off x="6526830" y="482860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April 5, German spring offensive halts as Allies hold he line.</a:t>
            </a:r>
          </a:p>
        </p:txBody>
      </p:sp>
      <p:sp>
        <p:nvSpPr>
          <p:cNvPr id="108" name="Rectangle 107"/>
          <p:cNvSpPr/>
          <p:nvPr/>
        </p:nvSpPr>
        <p:spPr>
          <a:xfrm rot="10800000">
            <a:off x="5236618" y="483047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April 29 The Battle of the Lys ends. 3 British Divisions hold off 13 German divisions. </a:t>
            </a:r>
          </a:p>
        </p:txBody>
      </p:sp>
      <p:sp>
        <p:nvSpPr>
          <p:cNvPr id="109" name="Rectangle 108"/>
          <p:cNvSpPr/>
          <p:nvPr/>
        </p:nvSpPr>
        <p:spPr>
          <a:xfrm rot="10800000">
            <a:off x="7842258" y="2429061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March 22, German Operation Michael is a complete success with a new storm-trooper assault.</a:t>
            </a:r>
          </a:p>
        </p:txBody>
      </p:sp>
      <p:sp>
        <p:nvSpPr>
          <p:cNvPr id="115" name="Rectangle 114"/>
          <p:cNvSpPr/>
          <p:nvPr/>
        </p:nvSpPr>
        <p:spPr>
          <a:xfrm rot="10800000">
            <a:off x="5245956" y="363715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May 19, German Air Force launches its largest and last raid on London. 49 Civilians are killed.</a:t>
            </a:r>
          </a:p>
        </p:txBody>
      </p:sp>
      <p:sp>
        <p:nvSpPr>
          <p:cNvPr id="117" name="Rectangle 116"/>
          <p:cNvSpPr/>
          <p:nvPr/>
        </p:nvSpPr>
        <p:spPr>
          <a:xfrm rot="10800000">
            <a:off x="5236618" y="2438400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Operation Blucher, the 3</a:t>
            </a:r>
            <a:r>
              <a:rPr lang="en-US" sz="900" baseline="30000" dirty="0">
                <a:latin typeface="Candara"/>
                <a:cs typeface="Candara"/>
              </a:rPr>
              <a:t>rd</a:t>
            </a:r>
            <a:r>
              <a:rPr lang="en-US" sz="900" dirty="0">
                <a:latin typeface="Candara"/>
                <a:cs typeface="Candara"/>
              </a:rPr>
              <a:t> Spring Offensive is launched by the Germans. The French hold the line due to the US troops assisting.</a:t>
            </a:r>
          </a:p>
        </p:txBody>
      </p:sp>
      <p:sp>
        <p:nvSpPr>
          <p:cNvPr id="119" name="Rectangle 118"/>
          <p:cNvSpPr/>
          <p:nvPr/>
        </p:nvSpPr>
        <p:spPr>
          <a:xfrm rot="10800000">
            <a:off x="7827472" y="1236736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March 3, Soviet Russia is at peace with Germany and her allies at Brest-Litovsk.</a:t>
            </a:r>
          </a:p>
        </p:txBody>
      </p:sp>
      <p:sp>
        <p:nvSpPr>
          <p:cNvPr id="120" name="Rectangle 119"/>
          <p:cNvSpPr/>
          <p:nvPr/>
        </p:nvSpPr>
        <p:spPr>
          <a:xfrm rot="10800000">
            <a:off x="6547121" y="3810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Candara"/>
                <a:cs typeface="Candara"/>
              </a:rPr>
              <a:t>December 11 1917, Britain liberates Jerusalem, ending 673 years of Turkish rule.</a:t>
            </a:r>
          </a:p>
        </p:txBody>
      </p:sp>
      <p:sp>
        <p:nvSpPr>
          <p:cNvPr id="122" name="Rectangle 121"/>
          <p:cNvSpPr/>
          <p:nvPr/>
        </p:nvSpPr>
        <p:spPr>
          <a:xfrm rot="10800000">
            <a:off x="7827472" y="362313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March 23 1918, German assaults now reach the Somme line. The greatest air battle takes place. 70 involved.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24907">
            <a:off x="212709" y="5633131"/>
            <a:ext cx="1721018" cy="121067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10800000">
            <a:off x="3952179" y="2431337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July 15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Second Battle of the Marne ends in irreplaceable German casualties. The defeat leads to the cancellation of the planned invasion of Flanders.</a:t>
            </a:r>
          </a:p>
        </p:txBody>
      </p:sp>
      <p:sp>
        <p:nvSpPr>
          <p:cNvPr id="52" name="Rectangle 51"/>
          <p:cNvSpPr/>
          <p:nvPr/>
        </p:nvSpPr>
        <p:spPr>
          <a:xfrm rot="10800000">
            <a:off x="3952179" y="123848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September 22. The Great Allied Balkan Victory.</a:t>
            </a:r>
          </a:p>
        </p:txBody>
      </p:sp>
      <p:sp>
        <p:nvSpPr>
          <p:cNvPr id="53" name="Rectangle 52"/>
          <p:cNvSpPr/>
          <p:nvPr/>
        </p:nvSpPr>
        <p:spPr>
          <a:xfrm rot="10800000">
            <a:off x="3952179" y="42653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The Great British Offensive on the </a:t>
            </a:r>
            <a:r>
              <a:rPr lang="en-US" sz="900" dirty="0" err="1">
                <a:latin typeface="Candara"/>
                <a:cs typeface="Candara"/>
              </a:rPr>
              <a:t>Cambrai</a:t>
            </a:r>
            <a:r>
              <a:rPr lang="en-US" sz="900" dirty="0">
                <a:latin typeface="Candara"/>
                <a:cs typeface="Candara"/>
              </a:rPr>
              <a:t> line leads to the storming of the Hindenburg line. </a:t>
            </a:r>
          </a:p>
        </p:txBody>
      </p:sp>
      <p:sp>
        <p:nvSpPr>
          <p:cNvPr id="56" name="Rectangle 55"/>
          <p:cNvSpPr/>
          <p:nvPr/>
        </p:nvSpPr>
        <p:spPr>
          <a:xfrm rot="10800000">
            <a:off x="2659775" y="25214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September 30, the Allies take Damascus securing the Middle East. </a:t>
            </a:r>
          </a:p>
        </p:txBody>
      </p:sp>
      <p:sp>
        <p:nvSpPr>
          <p:cNvPr id="58" name="Rectangle 57"/>
          <p:cNvSpPr/>
          <p:nvPr/>
        </p:nvSpPr>
        <p:spPr>
          <a:xfrm rot="10800000">
            <a:off x="1346147" y="50428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October 4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, German and Austrian peace proposal is sent to the American president requesting armistice. </a:t>
            </a:r>
          </a:p>
        </p:txBody>
      </p:sp>
      <p:sp>
        <p:nvSpPr>
          <p:cNvPr id="61" name="Rectangle 60"/>
          <p:cNvSpPr/>
          <p:nvPr/>
        </p:nvSpPr>
        <p:spPr>
          <a:xfrm rot="10800000">
            <a:off x="1346147" y="1220975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October 18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British and American troops launch attacks at the Battle of the </a:t>
            </a:r>
            <a:r>
              <a:rPr lang="en-US" sz="900" dirty="0" err="1">
                <a:latin typeface="Candara"/>
                <a:cs typeface="Candara"/>
              </a:rPr>
              <a:t>Selle</a:t>
            </a:r>
            <a:r>
              <a:rPr lang="en-US" sz="900" dirty="0">
                <a:latin typeface="Candara"/>
                <a:cs typeface="Candara"/>
              </a:rPr>
              <a:t>. Flanders is liberated. </a:t>
            </a:r>
          </a:p>
        </p:txBody>
      </p:sp>
      <p:sp>
        <p:nvSpPr>
          <p:cNvPr id="66" name="Rectangle 65"/>
          <p:cNvSpPr/>
          <p:nvPr/>
        </p:nvSpPr>
        <p:spPr>
          <a:xfrm rot="10800000">
            <a:off x="1338421" y="241662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October 29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German sailors aboard the fleet t Jade mutiny and refuse to engage the British. </a:t>
            </a:r>
          </a:p>
        </p:txBody>
      </p:sp>
      <p:sp>
        <p:nvSpPr>
          <p:cNvPr id="73" name="Rectangle 72"/>
          <p:cNvSpPr/>
          <p:nvPr/>
        </p:nvSpPr>
        <p:spPr>
          <a:xfrm rot="10800000">
            <a:off x="1338421" y="3601884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November 3</a:t>
            </a:r>
            <a:r>
              <a:rPr lang="en-US" sz="900" baseline="30000" dirty="0">
                <a:latin typeface="Candara"/>
                <a:cs typeface="Candara"/>
              </a:rPr>
              <a:t>rd</a:t>
            </a:r>
            <a:r>
              <a:rPr lang="en-US" sz="900" dirty="0">
                <a:latin typeface="Candara"/>
                <a:cs typeface="Candara"/>
              </a:rPr>
              <a:t> Austria Hungary signs an armistice with the Allies. November 8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negotiations begin with Germany </a:t>
            </a:r>
          </a:p>
        </p:txBody>
      </p:sp>
      <p:sp>
        <p:nvSpPr>
          <p:cNvPr id="74" name="Rectangle 73"/>
          <p:cNvSpPr/>
          <p:nvPr/>
        </p:nvSpPr>
        <p:spPr>
          <a:xfrm rot="10800000">
            <a:off x="1331444" y="4791109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>
                <a:latin typeface="Candara"/>
                <a:cs typeface="Candara"/>
              </a:rPr>
              <a:t>At 5.00am The Armistice is signed, it comes into effect at 11:00am. At 10:57 Private George Lawrence is killed. He is the last solider to die in the Western Front.</a:t>
            </a:r>
          </a:p>
        </p:txBody>
      </p:sp>
      <p:sp>
        <p:nvSpPr>
          <p:cNvPr id="75" name="Rectangle 74"/>
          <p:cNvSpPr/>
          <p:nvPr/>
        </p:nvSpPr>
        <p:spPr>
          <a:xfrm rot="10800000">
            <a:off x="22043" y="4789022"/>
            <a:ext cx="1240623" cy="1146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latin typeface="Candara"/>
                <a:cs typeface="Candara"/>
              </a:rPr>
              <a:t>January 18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 1919. Paris Peace conference begins.</a:t>
            </a:r>
          </a:p>
          <a:p>
            <a:r>
              <a:rPr lang="en-US" sz="900" dirty="0">
                <a:latin typeface="Candara"/>
                <a:cs typeface="Candara"/>
              </a:rPr>
              <a:t>June 28</a:t>
            </a:r>
            <a:r>
              <a:rPr lang="en-US" sz="900" baseline="30000" dirty="0">
                <a:latin typeface="Candara"/>
                <a:cs typeface="Candara"/>
              </a:rPr>
              <a:t>th</a:t>
            </a:r>
            <a:r>
              <a:rPr lang="en-US" sz="900" dirty="0">
                <a:latin typeface="Candara"/>
                <a:cs typeface="Candara"/>
              </a:rPr>
              <a:t>, Treaty of Versailles is signed. </a:t>
            </a:r>
          </a:p>
        </p:txBody>
      </p:sp>
    </p:spTree>
    <p:extLst>
      <p:ext uri="{BB962C8B-B14F-4D97-AF65-F5344CB8AC3E}">
        <p14:creationId xmlns:p14="http://schemas.microsoft.com/office/powerpoint/2010/main" val="79525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450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Give one long term cause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of World War One. Explain in detail to move forward a bonus step.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  Militarism, Alliances, Imperialism, Nationalism 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long did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the average troop spend on the front line? 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About 15% of their time.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many casualties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were there on the first day of the Battle of the Somme?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60,000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many death’s were there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on the first day of the Battle of the Somme?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20,000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Who was in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charge at the Battle of the Somme? Why is he often referred to as a Donkey leading Lions?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Haig. For poor leadership and the battle is seen as a failure.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long did the Battle of the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Somme last?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dirty="0">
                          <a:latin typeface="Candara"/>
                          <a:cs typeface="Candara"/>
                        </a:rPr>
                        <a:t>A. Four months, finishing in November 1916.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the intention of the Battle of the Somme?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To relieve pressure from the other lines especially at Verdun. To inflict casualties on the Germans.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were the nicknames for the British and German troops?</a:t>
                      </a:r>
                    </a:p>
                    <a:p>
                      <a:endParaRPr lang="en-US" sz="120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aseline="0" dirty="0">
                          <a:latin typeface="Candara"/>
                          <a:cs typeface="Candara"/>
                        </a:rPr>
                        <a:t> The Jerry’s and the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Which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countries formed the Triple Entente?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Russia, France and Great Britain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Which countries formed the Triple Alliance?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Austria-Hungary, Germany and Italy. 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How many men had enlisted (joined the army) by 1914?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By Christmas 1914 over ONE million had joined up.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 the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term used for someone who refused to join the war. Explain the punishment for an extra step.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A conscientious Objector. Death by firing squad.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does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propaganda mean and what forms did it come in for a bonus step.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Propaganda is governments or politicians trying to get people to believe something. Posters and Radio.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is conscription and when was it introduced?</a:t>
                      </a:r>
                    </a:p>
                    <a:p>
                      <a:endParaRPr lang="en-US" sz="1200" baseline="0" dirty="0">
                        <a:latin typeface="Candara"/>
                        <a:cs typeface="Canda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Candara"/>
                          <a:cs typeface="Candara"/>
                        </a:rPr>
                        <a:t>A. In 1916 Men aged between 18 and 41 could be forced to join the army. 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many conscientious objectors were there?</a:t>
                      </a:r>
                    </a:p>
                    <a:p>
                      <a:endParaRPr lang="en-US" sz="120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dirty="0">
                          <a:latin typeface="Candara"/>
                          <a:cs typeface="Candara"/>
                        </a:rPr>
                        <a:t>A. Around 16,000 were sentenced</a:t>
                      </a:r>
                      <a:r>
                        <a:rPr lang="en-US" sz="1200" baseline="0" dirty="0">
                          <a:latin typeface="Candara"/>
                          <a:cs typeface="Candara"/>
                        </a:rPr>
                        <a:t> to death. However NO executions took place.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 the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middle ground between two opposing trenches called?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NO MAN’S LAND.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7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975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Draw a rifle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and bayonet.</a:t>
                      </a:r>
                      <a:endParaRPr lang="en-US" sz="1200" b="0" baseline="0" dirty="0">
                        <a:latin typeface="Candara"/>
                        <a:cs typeface="Candara"/>
                      </a:endParaRP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Draw sandbags and tell me their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purpose.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 artillery?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Weapons that fire shells a long distance and explode on impact. Destroying either lives or entrenchments.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What does ‘War of Attrition’ mean?</a:t>
                      </a:r>
                    </a:p>
                    <a:p>
                      <a:endParaRPr lang="en-US" sz="1200" b="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Attempt to win by wearing the enemy out through continual losses.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Act out going over the top</a:t>
                      </a:r>
                    </a:p>
                    <a:p>
                      <a:endParaRPr lang="en-US" sz="1200" b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They need to climb out of one trench, in the face of heavy artillery fire and run towards the enemy trench whilst under small arms fire…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Award up to 2 bonus steps </a:t>
                      </a:r>
                      <a:endParaRPr lang="en-US" sz="1200" b="1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Draw a WW1 Tank.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 Draw a Zeppelin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is the Armistice and when was it signed?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The peace agreement ending WW1 was signed at 5am on the 11</a:t>
                      </a:r>
                      <a:r>
                        <a:rPr lang="en-US" sz="1200" b="0" baseline="30000" dirty="0">
                          <a:latin typeface="Candara"/>
                          <a:cs typeface="Candara"/>
                        </a:rPr>
                        <a:t>th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November 1918.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 the </a:t>
                      </a:r>
                      <a:r>
                        <a:rPr lang="en-US" sz="1200" b="1" dirty="0" err="1">
                          <a:latin typeface="Candara"/>
                          <a:cs typeface="Candara"/>
                        </a:rPr>
                        <a:t>Schlieffen</a:t>
                      </a:r>
                      <a:r>
                        <a:rPr lang="en-US" sz="1200" b="1" dirty="0">
                          <a:latin typeface="Candara"/>
                          <a:cs typeface="Candara"/>
                        </a:rPr>
                        <a:t> Plan?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The plan to invade and defeat France quickly before turning attention Britain by Germany.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Many felt WW1 would be over by Christmas 1914, why wasn’t it?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Once the German advance on the Western Front had been stopped neither side was able to progress.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What was the Battle of Verdun and why was it important?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It was a vicious battle for the town of Verdun, a matter of pride for the French.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is meant by the phrase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‘lions led by donkeys’?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It is a metaphor to illustrate the incompetent generals and the brave soldiers.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did new technology make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WW1 different?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Destructive technology meant casualties of war were far higher and warfare became more defensive.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Why did Russia leave the war?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Terrible losses combined with poor lines of supply led to two revolutions in 1917. The communist government took Russia out of the war.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year did the USA join the war?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 1917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Describe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the conditions in the trenches. 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Award up to two spaces for more detailed answers including the time spent.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2" y="821997"/>
            <a:ext cx="2003805" cy="750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069" y="821997"/>
            <a:ext cx="1741818" cy="734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1262" r="5999" b="28879"/>
          <a:stretch/>
        </p:blipFill>
        <p:spPr>
          <a:xfrm>
            <a:off x="2360065" y="2320168"/>
            <a:ext cx="2130057" cy="900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67" y="2035672"/>
            <a:ext cx="1686982" cy="12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686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many military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and civilian casualties due to WW1?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Over 16 millions deaths and 20 million wounded. 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much (in today’s money) was spent on WW1?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Roughly £145 billion…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new military developments occurred in WW1.</a:t>
                      </a: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Award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up to 3 steps forward for each correct answer.</a:t>
                      </a:r>
                    </a:p>
                    <a:p>
                      <a:endParaRPr lang="en-US" sz="1200" b="0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Gas, Artillery, Trench, Tanks, Air warfare, Submarines…</a:t>
                      </a:r>
                      <a:endParaRPr lang="en-US" sz="1200" b="1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Total British Armed Forces?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Over 8.5 million men available for deployment.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 many British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soldiers died in WW1.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956,703. (1 for close, 2 spaces for spot on).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  <a:p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How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many men (out of 9) sent to France became a casualty.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Five out of Nine.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UcPeriod" startAt="17"/>
                      </a:pPr>
                      <a:r>
                        <a:rPr lang="en-US" sz="1200" b="1" dirty="0">
                          <a:latin typeface="Candara"/>
                          <a:cs typeface="Candara"/>
                        </a:rPr>
                        <a:t>How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many British soldiers do not have identified graves.</a:t>
                      </a:r>
                    </a:p>
                    <a:p>
                      <a:pPr marL="228600" indent="-228600">
                        <a:buAutoNum type="alphaUcPeriod" startAt="17"/>
                      </a:pPr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148,750 (1 for close, 2 spaces for spot on).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was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the name and age of the youngers soldier to serve. 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Sidney Lewis, aged 12, fighting at the Somme aged 13.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Where did the Battle of the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Somme take place?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North France, between Britain and German troops.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When was the permanent Cenotaph built in London?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1920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How has WW1 been commemorated over time?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Commemoration started in 1916 with personal shrines and developed into local memorials. The IWGC was established to mark graves across Battlefields.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 does the IWGC stand for?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 Imperial War Grave Commission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ndara"/>
                          <a:cs typeface="Candara"/>
                        </a:rPr>
                        <a:t>Q. Draw a quick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diagram of a trench.</a:t>
                      </a:r>
                      <a:r>
                        <a:rPr lang="en-US" sz="1200" b="1" dirty="0">
                          <a:latin typeface="Candara"/>
                          <a:cs typeface="Candara"/>
                        </a:rPr>
                        <a:t> Labeled! Award up to 3 steps for accuracy.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  <a:p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Draw a quick diagram of a British solder. Labeled! Award up to 3 steps for accuracy.</a:t>
                      </a:r>
                      <a:endParaRPr lang="en-US" sz="12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What</a:t>
                      </a:r>
                      <a:r>
                        <a:rPr lang="en-US" sz="1200" b="1" baseline="0" dirty="0">
                          <a:latin typeface="Candara"/>
                          <a:cs typeface="Candara"/>
                        </a:rPr>
                        <a:t> does the white poppy represent and when was it introduced?</a:t>
                      </a:r>
                    </a:p>
                    <a:p>
                      <a:endParaRPr lang="en-US" sz="1200" b="1" baseline="0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A. Represents peace it was introduced in 1933. 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ndara"/>
                          <a:cs typeface="Candara"/>
                        </a:rPr>
                        <a:t>Q. When were Poppies introduced?</a:t>
                      </a:r>
                    </a:p>
                    <a:p>
                      <a:endParaRPr lang="en-US" sz="1200" b="1" dirty="0">
                        <a:latin typeface="Candara"/>
                        <a:cs typeface="Candara"/>
                      </a:endParaRPr>
                    </a:p>
                    <a:p>
                      <a:r>
                        <a:rPr lang="en-US" sz="1200" b="0" dirty="0">
                          <a:latin typeface="Candara"/>
                          <a:cs typeface="Candara"/>
                        </a:rPr>
                        <a:t>A.</a:t>
                      </a:r>
                      <a:r>
                        <a:rPr lang="en-US" sz="1200" b="0" baseline="0" dirty="0">
                          <a:latin typeface="Candara"/>
                          <a:cs typeface="Candara"/>
                        </a:rPr>
                        <a:t> 1921.</a:t>
                      </a:r>
                      <a:endParaRPr lang="en-US" sz="1200" b="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8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2437</Words>
  <Application>Microsoft Office PowerPoint</Application>
  <PresentationFormat>On-screen Show (4:3)</PresentationFormat>
  <Paragraphs>214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J Robinson</cp:lastModifiedBy>
  <cp:revision>63</cp:revision>
  <cp:lastPrinted>2014-11-16T21:07:19Z</cp:lastPrinted>
  <dcterms:created xsi:type="dcterms:W3CDTF">2014-11-16T12:43:33Z</dcterms:created>
  <dcterms:modified xsi:type="dcterms:W3CDTF">2016-08-30T14:03:28Z</dcterms:modified>
</cp:coreProperties>
</file>