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60" r:id="rId2"/>
    <p:sldId id="257" r:id="rId3"/>
    <p:sldId id="261" r:id="rId4"/>
    <p:sldId id="262" r:id="rId5"/>
    <p:sldId id="264" r:id="rId6"/>
    <p:sldId id="263" r:id="rId7"/>
    <p:sldId id="265" r:id="rId8"/>
  </p:sldIdLst>
  <p:sldSz cx="9144000" cy="6858000" type="screen4x3"/>
  <p:notesSz cx="6797675" cy="9874250"/>
  <p:custShowLst>
    <p:custShow name="Custom Show 1" id="0">
      <p:sldLst/>
    </p:custShow>
  </p:custShowLst>
  <p:custDataLst>
    <p:tags r:id="rId11"/>
  </p:custDataLst>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072BB"/>
    <a:srgbClr val="FFFFCC"/>
    <a:srgbClr val="31849B"/>
    <a:srgbClr val="7199C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1" autoAdjust="0"/>
    <p:restoredTop sz="80653" autoAdjust="0"/>
  </p:normalViewPr>
  <p:slideViewPr>
    <p:cSldViewPr>
      <p:cViewPr varScale="1">
        <p:scale>
          <a:sx n="92" d="100"/>
          <a:sy n="92" d="100"/>
        </p:scale>
        <p:origin x="219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69858D-DE1C-7240-84D2-8656724330E7}" type="doc">
      <dgm:prSet loTypeId="urn:microsoft.com/office/officeart/2005/8/layout/hierarchy5" loCatId="" qsTypeId="urn:microsoft.com/office/officeart/2005/8/quickstyle/simple4" qsCatId="simple" csTypeId="urn:microsoft.com/office/officeart/2005/8/colors/accent1_2" csCatId="accent1" phldr="1"/>
      <dgm:spPr/>
      <dgm:t>
        <a:bodyPr/>
        <a:lstStyle/>
        <a:p>
          <a:endParaRPr lang="en-US"/>
        </a:p>
      </dgm:t>
    </dgm:pt>
    <dgm:pt modelId="{EB111E49-67E3-B246-8954-77F068953EEF}">
      <dgm:prSet phldrT="[Text]"/>
      <dgm:spPr/>
      <dgm:t>
        <a:bodyPr/>
        <a:lstStyle/>
        <a:p>
          <a:r>
            <a:rPr lang="en-US" dirty="0"/>
            <a:t>Manipulated</a:t>
          </a:r>
        </a:p>
      </dgm:t>
    </dgm:pt>
    <dgm:pt modelId="{F5D52BA0-D067-5C41-B0B5-4A263A07E2AE}" type="parTrans" cxnId="{B4612D6B-808E-A340-8887-A31DB36C26EE}">
      <dgm:prSet/>
      <dgm:spPr/>
      <dgm:t>
        <a:bodyPr/>
        <a:lstStyle/>
        <a:p>
          <a:endParaRPr lang="en-US"/>
        </a:p>
      </dgm:t>
    </dgm:pt>
    <dgm:pt modelId="{76B34AD1-20F3-974C-B51F-F188B78E7EBF}" type="sibTrans" cxnId="{B4612D6B-808E-A340-8887-A31DB36C26EE}">
      <dgm:prSet/>
      <dgm:spPr/>
      <dgm:t>
        <a:bodyPr/>
        <a:lstStyle/>
        <a:p>
          <a:endParaRPr lang="en-US"/>
        </a:p>
      </dgm:t>
    </dgm:pt>
    <dgm:pt modelId="{0ADCFFD3-4E31-0042-9E85-EC9EA3C9698A}">
      <dgm:prSet phldrT="[Text]"/>
      <dgm:spPr/>
      <dgm:t>
        <a:bodyPr/>
        <a:lstStyle/>
        <a:p>
          <a:r>
            <a:rPr lang="en-US" dirty="0"/>
            <a:t>Group/Cond 1</a:t>
          </a:r>
        </a:p>
      </dgm:t>
    </dgm:pt>
    <dgm:pt modelId="{D3108224-3BDF-FC42-A113-A3CFF4F6A389}" type="parTrans" cxnId="{585B4DF1-2BED-FA42-B740-F267DAC33006}">
      <dgm:prSet/>
      <dgm:spPr/>
      <dgm:t>
        <a:bodyPr/>
        <a:lstStyle/>
        <a:p>
          <a:endParaRPr lang="en-US"/>
        </a:p>
      </dgm:t>
    </dgm:pt>
    <dgm:pt modelId="{8CA484F9-DCEC-4A49-B0BE-8D48B8471B68}" type="sibTrans" cxnId="{585B4DF1-2BED-FA42-B740-F267DAC33006}">
      <dgm:prSet/>
      <dgm:spPr/>
      <dgm:t>
        <a:bodyPr/>
        <a:lstStyle/>
        <a:p>
          <a:endParaRPr lang="en-US"/>
        </a:p>
      </dgm:t>
    </dgm:pt>
    <dgm:pt modelId="{2DF09152-BA1E-FC4C-A05D-18CE448CCE58}">
      <dgm:prSet phldrT="[Text]"/>
      <dgm:spPr/>
      <dgm:t>
        <a:bodyPr/>
        <a:lstStyle/>
        <a:p>
          <a:r>
            <a:rPr lang="en-US" dirty="0"/>
            <a:t>Group/Cond 2</a:t>
          </a:r>
        </a:p>
      </dgm:t>
    </dgm:pt>
    <dgm:pt modelId="{D281276F-1FEB-9844-879F-D9DFBE382544}" type="parTrans" cxnId="{EB6A1477-4492-524E-B42B-A62969C62C7A}">
      <dgm:prSet/>
      <dgm:spPr/>
      <dgm:t>
        <a:bodyPr/>
        <a:lstStyle/>
        <a:p>
          <a:endParaRPr lang="en-US"/>
        </a:p>
      </dgm:t>
    </dgm:pt>
    <dgm:pt modelId="{1A52E4E0-89AA-9446-83E2-7181F87C27D0}" type="sibTrans" cxnId="{EB6A1477-4492-524E-B42B-A62969C62C7A}">
      <dgm:prSet/>
      <dgm:spPr/>
      <dgm:t>
        <a:bodyPr/>
        <a:lstStyle/>
        <a:p>
          <a:endParaRPr lang="en-US"/>
        </a:p>
      </dgm:t>
    </dgm:pt>
    <dgm:pt modelId="{3F0E57CA-2DE7-6E43-B4BD-C58069389C1A}">
      <dgm:prSet phldrT="[Text]"/>
      <dgm:spPr/>
      <dgm:t>
        <a:bodyPr/>
        <a:lstStyle/>
        <a:p>
          <a:r>
            <a:rPr lang="en-US" dirty="0"/>
            <a:t>IV</a:t>
          </a:r>
        </a:p>
      </dgm:t>
    </dgm:pt>
    <dgm:pt modelId="{388ECE01-EADD-F04E-97A7-1D0B0CE6EA7D}" type="parTrans" cxnId="{D4ED1911-09C6-F549-A8D1-E3352E9F1D9D}">
      <dgm:prSet/>
      <dgm:spPr/>
      <dgm:t>
        <a:bodyPr/>
        <a:lstStyle/>
        <a:p>
          <a:endParaRPr lang="en-US"/>
        </a:p>
      </dgm:t>
    </dgm:pt>
    <dgm:pt modelId="{FB572FE1-D879-2F40-90F5-B81CEE071F4F}" type="sibTrans" cxnId="{D4ED1911-09C6-F549-A8D1-E3352E9F1D9D}">
      <dgm:prSet/>
      <dgm:spPr/>
      <dgm:t>
        <a:bodyPr/>
        <a:lstStyle/>
        <a:p>
          <a:endParaRPr lang="en-US"/>
        </a:p>
      </dgm:t>
    </dgm:pt>
    <dgm:pt modelId="{9207F5E4-03FE-C14B-81D8-E1AC9BC3A77E}">
      <dgm:prSet phldrT="[Text]"/>
      <dgm:spPr/>
      <dgm:t>
        <a:bodyPr/>
        <a:lstStyle/>
        <a:p>
          <a:r>
            <a:rPr lang="en-US" dirty="0"/>
            <a:t>DV</a:t>
          </a:r>
        </a:p>
      </dgm:t>
    </dgm:pt>
    <dgm:pt modelId="{B508F394-79B4-414C-9CA0-7359A4E20006}" type="parTrans" cxnId="{79C5B630-840C-6947-A6CD-B11DA7223B05}">
      <dgm:prSet/>
      <dgm:spPr/>
      <dgm:t>
        <a:bodyPr/>
        <a:lstStyle/>
        <a:p>
          <a:endParaRPr lang="en-US"/>
        </a:p>
      </dgm:t>
    </dgm:pt>
    <dgm:pt modelId="{4B2D91A4-C553-CD49-9D43-8E778CD5EF1F}" type="sibTrans" cxnId="{79C5B630-840C-6947-A6CD-B11DA7223B05}">
      <dgm:prSet/>
      <dgm:spPr/>
      <dgm:t>
        <a:bodyPr/>
        <a:lstStyle/>
        <a:p>
          <a:endParaRPr lang="en-US"/>
        </a:p>
      </dgm:t>
    </dgm:pt>
    <dgm:pt modelId="{782BB0CB-6677-7A4A-98A6-7DAD3E6AF849}" type="pres">
      <dgm:prSet presAssocID="{5469858D-DE1C-7240-84D2-8656724330E7}" presName="mainComposite" presStyleCnt="0">
        <dgm:presLayoutVars>
          <dgm:chPref val="1"/>
          <dgm:dir/>
          <dgm:animOne val="branch"/>
          <dgm:animLvl val="lvl"/>
          <dgm:resizeHandles val="exact"/>
        </dgm:presLayoutVars>
      </dgm:prSet>
      <dgm:spPr/>
    </dgm:pt>
    <dgm:pt modelId="{F38B1B73-DD75-1E4D-A8CE-361F0F4E2FFC}" type="pres">
      <dgm:prSet presAssocID="{5469858D-DE1C-7240-84D2-8656724330E7}" presName="hierFlow" presStyleCnt="0"/>
      <dgm:spPr/>
    </dgm:pt>
    <dgm:pt modelId="{5B139991-A481-6946-9179-706B7D756166}" type="pres">
      <dgm:prSet presAssocID="{5469858D-DE1C-7240-84D2-8656724330E7}" presName="firstBuf" presStyleCnt="0"/>
      <dgm:spPr/>
    </dgm:pt>
    <dgm:pt modelId="{DA018161-EE4B-5B48-B074-03349AB6524D}" type="pres">
      <dgm:prSet presAssocID="{5469858D-DE1C-7240-84D2-8656724330E7}" presName="hierChild1" presStyleCnt="0">
        <dgm:presLayoutVars>
          <dgm:chPref val="1"/>
          <dgm:animOne val="branch"/>
          <dgm:animLvl val="lvl"/>
        </dgm:presLayoutVars>
      </dgm:prSet>
      <dgm:spPr/>
    </dgm:pt>
    <dgm:pt modelId="{E65A4AF9-F29C-9D4D-89D4-A955701A5506}" type="pres">
      <dgm:prSet presAssocID="{EB111E49-67E3-B246-8954-77F068953EEF}" presName="Name17" presStyleCnt="0"/>
      <dgm:spPr/>
    </dgm:pt>
    <dgm:pt modelId="{B0A7BC2C-3458-A940-B2AA-85CEF333C14B}" type="pres">
      <dgm:prSet presAssocID="{EB111E49-67E3-B246-8954-77F068953EEF}" presName="level1Shape" presStyleLbl="node0" presStyleIdx="0" presStyleCnt="1">
        <dgm:presLayoutVars>
          <dgm:chPref val="3"/>
        </dgm:presLayoutVars>
      </dgm:prSet>
      <dgm:spPr/>
    </dgm:pt>
    <dgm:pt modelId="{3A970B83-12BC-DC47-8E0C-B3834F048B53}" type="pres">
      <dgm:prSet presAssocID="{EB111E49-67E3-B246-8954-77F068953EEF}" presName="hierChild2" presStyleCnt="0"/>
      <dgm:spPr/>
    </dgm:pt>
    <dgm:pt modelId="{A3BF46B6-D2A1-4948-A274-605F69E07FB7}" type="pres">
      <dgm:prSet presAssocID="{D3108224-3BDF-FC42-A113-A3CFF4F6A389}" presName="Name25" presStyleLbl="parChTrans1D2" presStyleIdx="0" presStyleCnt="2"/>
      <dgm:spPr/>
    </dgm:pt>
    <dgm:pt modelId="{E5FA8FFE-4A4B-FA48-AEC2-B8B9884D81DE}" type="pres">
      <dgm:prSet presAssocID="{D3108224-3BDF-FC42-A113-A3CFF4F6A389}" presName="connTx" presStyleLbl="parChTrans1D2" presStyleIdx="0" presStyleCnt="2"/>
      <dgm:spPr/>
    </dgm:pt>
    <dgm:pt modelId="{ED42B577-16DB-1A44-9018-FCBC77D6F48D}" type="pres">
      <dgm:prSet presAssocID="{0ADCFFD3-4E31-0042-9E85-EC9EA3C9698A}" presName="Name30" presStyleCnt="0"/>
      <dgm:spPr/>
    </dgm:pt>
    <dgm:pt modelId="{32FF0F02-223D-4542-B506-E78902BFD361}" type="pres">
      <dgm:prSet presAssocID="{0ADCFFD3-4E31-0042-9E85-EC9EA3C9698A}" presName="level2Shape" presStyleLbl="node2" presStyleIdx="0" presStyleCnt="2"/>
      <dgm:spPr/>
    </dgm:pt>
    <dgm:pt modelId="{CE6DA60D-CC66-7B42-8C33-5B661E143920}" type="pres">
      <dgm:prSet presAssocID="{0ADCFFD3-4E31-0042-9E85-EC9EA3C9698A}" presName="hierChild3" presStyleCnt="0"/>
      <dgm:spPr/>
    </dgm:pt>
    <dgm:pt modelId="{A52BF731-4D39-1A42-A1AD-92FA3E794B79}" type="pres">
      <dgm:prSet presAssocID="{D281276F-1FEB-9844-879F-D9DFBE382544}" presName="Name25" presStyleLbl="parChTrans1D2" presStyleIdx="1" presStyleCnt="2"/>
      <dgm:spPr/>
    </dgm:pt>
    <dgm:pt modelId="{D3DA512A-CC16-1847-8383-29AD3EA1A1E8}" type="pres">
      <dgm:prSet presAssocID="{D281276F-1FEB-9844-879F-D9DFBE382544}" presName="connTx" presStyleLbl="parChTrans1D2" presStyleIdx="1" presStyleCnt="2"/>
      <dgm:spPr/>
    </dgm:pt>
    <dgm:pt modelId="{1DC71B63-CC37-724E-996C-5D02A27ABEDB}" type="pres">
      <dgm:prSet presAssocID="{2DF09152-BA1E-FC4C-A05D-18CE448CCE58}" presName="Name30" presStyleCnt="0"/>
      <dgm:spPr/>
    </dgm:pt>
    <dgm:pt modelId="{A910AE70-51B9-144C-B3FC-FE4B6C9F35FF}" type="pres">
      <dgm:prSet presAssocID="{2DF09152-BA1E-FC4C-A05D-18CE448CCE58}" presName="level2Shape" presStyleLbl="node2" presStyleIdx="1" presStyleCnt="2"/>
      <dgm:spPr/>
    </dgm:pt>
    <dgm:pt modelId="{5EA1E1F1-9426-F340-95A8-52B523B47610}" type="pres">
      <dgm:prSet presAssocID="{2DF09152-BA1E-FC4C-A05D-18CE448CCE58}" presName="hierChild3" presStyleCnt="0"/>
      <dgm:spPr/>
    </dgm:pt>
    <dgm:pt modelId="{C6841824-530F-6249-8C99-DB8EA9533C11}" type="pres">
      <dgm:prSet presAssocID="{5469858D-DE1C-7240-84D2-8656724330E7}" presName="bgShapesFlow" presStyleCnt="0"/>
      <dgm:spPr/>
    </dgm:pt>
    <dgm:pt modelId="{9F1AD344-29BC-8D41-B614-4B2B11095208}" type="pres">
      <dgm:prSet presAssocID="{3F0E57CA-2DE7-6E43-B4BD-C58069389C1A}" presName="rectComp" presStyleCnt="0"/>
      <dgm:spPr/>
    </dgm:pt>
    <dgm:pt modelId="{DA83BC11-B424-3643-BD6B-39460465BFAF}" type="pres">
      <dgm:prSet presAssocID="{3F0E57CA-2DE7-6E43-B4BD-C58069389C1A}" presName="bgRect" presStyleLbl="bgShp" presStyleIdx="0" presStyleCnt="2" custLinFactNeighborX="709" custLinFactNeighborY="12791"/>
      <dgm:spPr/>
    </dgm:pt>
    <dgm:pt modelId="{310ADB5F-D7C9-FF4A-81D0-D7FBA9BFEF73}" type="pres">
      <dgm:prSet presAssocID="{3F0E57CA-2DE7-6E43-B4BD-C58069389C1A}" presName="bgRectTx" presStyleLbl="bgShp" presStyleIdx="0" presStyleCnt="2">
        <dgm:presLayoutVars>
          <dgm:bulletEnabled val="1"/>
        </dgm:presLayoutVars>
      </dgm:prSet>
      <dgm:spPr/>
    </dgm:pt>
    <dgm:pt modelId="{E9CA9BA7-074C-544D-B9EC-9BFA576FC7E6}" type="pres">
      <dgm:prSet presAssocID="{3F0E57CA-2DE7-6E43-B4BD-C58069389C1A}" presName="spComp" presStyleCnt="0"/>
      <dgm:spPr/>
    </dgm:pt>
    <dgm:pt modelId="{69158881-618B-9745-9611-379640495073}" type="pres">
      <dgm:prSet presAssocID="{3F0E57CA-2DE7-6E43-B4BD-C58069389C1A}" presName="hSp" presStyleCnt="0"/>
      <dgm:spPr/>
    </dgm:pt>
    <dgm:pt modelId="{C049EDB0-C359-9A4F-9C6A-A8F16A966418}" type="pres">
      <dgm:prSet presAssocID="{9207F5E4-03FE-C14B-81D8-E1AC9BC3A77E}" presName="rectComp" presStyleCnt="0"/>
      <dgm:spPr/>
    </dgm:pt>
    <dgm:pt modelId="{845BBC27-932B-0341-BDCD-A43076D1740C}" type="pres">
      <dgm:prSet presAssocID="{9207F5E4-03FE-C14B-81D8-E1AC9BC3A77E}" presName="bgRect" presStyleLbl="bgShp" presStyleIdx="1" presStyleCnt="2"/>
      <dgm:spPr/>
    </dgm:pt>
    <dgm:pt modelId="{AC179A9D-9924-A849-AB8F-D6614CB520A5}" type="pres">
      <dgm:prSet presAssocID="{9207F5E4-03FE-C14B-81D8-E1AC9BC3A77E}" presName="bgRectTx" presStyleLbl="bgShp" presStyleIdx="1" presStyleCnt="2">
        <dgm:presLayoutVars>
          <dgm:bulletEnabled val="1"/>
        </dgm:presLayoutVars>
      </dgm:prSet>
      <dgm:spPr/>
    </dgm:pt>
  </dgm:ptLst>
  <dgm:cxnLst>
    <dgm:cxn modelId="{B187BCDD-6534-7647-90E1-99FBE97A6C37}" type="presOf" srcId="{D281276F-1FEB-9844-879F-D9DFBE382544}" destId="{A52BF731-4D39-1A42-A1AD-92FA3E794B79}" srcOrd="0" destOrd="0" presId="urn:microsoft.com/office/officeart/2005/8/layout/hierarchy5"/>
    <dgm:cxn modelId="{A9E2469F-1E1C-2344-BE19-FEE3E2111F32}" type="presOf" srcId="{2DF09152-BA1E-FC4C-A05D-18CE448CCE58}" destId="{A910AE70-51B9-144C-B3FC-FE4B6C9F35FF}" srcOrd="0" destOrd="0" presId="urn:microsoft.com/office/officeart/2005/8/layout/hierarchy5"/>
    <dgm:cxn modelId="{D71CBEB8-AC30-1D4E-A377-3F21E52FEB44}" type="presOf" srcId="{EB111E49-67E3-B246-8954-77F068953EEF}" destId="{B0A7BC2C-3458-A940-B2AA-85CEF333C14B}" srcOrd="0" destOrd="0" presId="urn:microsoft.com/office/officeart/2005/8/layout/hierarchy5"/>
    <dgm:cxn modelId="{585B4DF1-2BED-FA42-B740-F267DAC33006}" srcId="{EB111E49-67E3-B246-8954-77F068953EEF}" destId="{0ADCFFD3-4E31-0042-9E85-EC9EA3C9698A}" srcOrd="0" destOrd="0" parTransId="{D3108224-3BDF-FC42-A113-A3CFF4F6A389}" sibTransId="{8CA484F9-DCEC-4A49-B0BE-8D48B8471B68}"/>
    <dgm:cxn modelId="{DF3959C6-8057-944F-A24F-1CDA965D4A0C}" type="presOf" srcId="{3F0E57CA-2DE7-6E43-B4BD-C58069389C1A}" destId="{DA83BC11-B424-3643-BD6B-39460465BFAF}" srcOrd="0" destOrd="0" presId="urn:microsoft.com/office/officeart/2005/8/layout/hierarchy5"/>
    <dgm:cxn modelId="{9753BE71-1A3A-0D46-A2E6-010812A4210F}" type="presOf" srcId="{3F0E57CA-2DE7-6E43-B4BD-C58069389C1A}" destId="{310ADB5F-D7C9-FF4A-81D0-D7FBA9BFEF73}" srcOrd="1" destOrd="0" presId="urn:microsoft.com/office/officeart/2005/8/layout/hierarchy5"/>
    <dgm:cxn modelId="{79C5B630-840C-6947-A6CD-B11DA7223B05}" srcId="{5469858D-DE1C-7240-84D2-8656724330E7}" destId="{9207F5E4-03FE-C14B-81D8-E1AC9BC3A77E}" srcOrd="2" destOrd="0" parTransId="{B508F394-79B4-414C-9CA0-7359A4E20006}" sibTransId="{4B2D91A4-C553-CD49-9D43-8E778CD5EF1F}"/>
    <dgm:cxn modelId="{6ED63DD3-A413-1A4A-8519-A8DA18519367}" type="presOf" srcId="{D3108224-3BDF-FC42-A113-A3CFF4F6A389}" destId="{E5FA8FFE-4A4B-FA48-AEC2-B8B9884D81DE}" srcOrd="1" destOrd="0" presId="urn:microsoft.com/office/officeart/2005/8/layout/hierarchy5"/>
    <dgm:cxn modelId="{748910B3-88BD-374E-86C3-E738168C8B3B}" type="presOf" srcId="{D281276F-1FEB-9844-879F-D9DFBE382544}" destId="{D3DA512A-CC16-1847-8383-29AD3EA1A1E8}" srcOrd="1" destOrd="0" presId="urn:microsoft.com/office/officeart/2005/8/layout/hierarchy5"/>
    <dgm:cxn modelId="{9BFE1EE9-0205-C342-BB18-FAA7C8F5B556}" type="presOf" srcId="{D3108224-3BDF-FC42-A113-A3CFF4F6A389}" destId="{A3BF46B6-D2A1-4948-A274-605F69E07FB7}" srcOrd="0" destOrd="0" presId="urn:microsoft.com/office/officeart/2005/8/layout/hierarchy5"/>
    <dgm:cxn modelId="{677F54B0-4128-FE43-979D-82F0FFFC929F}" type="presOf" srcId="{5469858D-DE1C-7240-84D2-8656724330E7}" destId="{782BB0CB-6677-7A4A-98A6-7DAD3E6AF849}" srcOrd="0" destOrd="0" presId="urn:microsoft.com/office/officeart/2005/8/layout/hierarchy5"/>
    <dgm:cxn modelId="{D4ED1911-09C6-F549-A8D1-E3352E9F1D9D}" srcId="{5469858D-DE1C-7240-84D2-8656724330E7}" destId="{3F0E57CA-2DE7-6E43-B4BD-C58069389C1A}" srcOrd="1" destOrd="0" parTransId="{388ECE01-EADD-F04E-97A7-1D0B0CE6EA7D}" sibTransId="{FB572FE1-D879-2F40-90F5-B81CEE071F4F}"/>
    <dgm:cxn modelId="{7E186B03-74EA-9E43-BE75-99A59B04EFA3}" type="presOf" srcId="{0ADCFFD3-4E31-0042-9E85-EC9EA3C9698A}" destId="{32FF0F02-223D-4542-B506-E78902BFD361}" srcOrd="0" destOrd="0" presId="urn:microsoft.com/office/officeart/2005/8/layout/hierarchy5"/>
    <dgm:cxn modelId="{7EEBD86E-6B84-FB49-BB55-8F118BF11068}" type="presOf" srcId="{9207F5E4-03FE-C14B-81D8-E1AC9BC3A77E}" destId="{AC179A9D-9924-A849-AB8F-D6614CB520A5}" srcOrd="1" destOrd="0" presId="urn:microsoft.com/office/officeart/2005/8/layout/hierarchy5"/>
    <dgm:cxn modelId="{B4612D6B-808E-A340-8887-A31DB36C26EE}" srcId="{5469858D-DE1C-7240-84D2-8656724330E7}" destId="{EB111E49-67E3-B246-8954-77F068953EEF}" srcOrd="0" destOrd="0" parTransId="{F5D52BA0-D067-5C41-B0B5-4A263A07E2AE}" sibTransId="{76B34AD1-20F3-974C-B51F-F188B78E7EBF}"/>
    <dgm:cxn modelId="{EB6A1477-4492-524E-B42B-A62969C62C7A}" srcId="{EB111E49-67E3-B246-8954-77F068953EEF}" destId="{2DF09152-BA1E-FC4C-A05D-18CE448CCE58}" srcOrd="1" destOrd="0" parTransId="{D281276F-1FEB-9844-879F-D9DFBE382544}" sibTransId="{1A52E4E0-89AA-9446-83E2-7181F87C27D0}"/>
    <dgm:cxn modelId="{A2562D09-9704-9143-8A85-5A07E8B71DC5}" type="presOf" srcId="{9207F5E4-03FE-C14B-81D8-E1AC9BC3A77E}" destId="{845BBC27-932B-0341-BDCD-A43076D1740C}" srcOrd="0" destOrd="0" presId="urn:microsoft.com/office/officeart/2005/8/layout/hierarchy5"/>
    <dgm:cxn modelId="{8687C066-3D44-164E-B9A4-F27D310B8FB6}" type="presParOf" srcId="{782BB0CB-6677-7A4A-98A6-7DAD3E6AF849}" destId="{F38B1B73-DD75-1E4D-A8CE-361F0F4E2FFC}" srcOrd="0" destOrd="0" presId="urn:microsoft.com/office/officeart/2005/8/layout/hierarchy5"/>
    <dgm:cxn modelId="{1D33800C-17AD-414D-B1A1-443FCE2ABE9F}" type="presParOf" srcId="{F38B1B73-DD75-1E4D-A8CE-361F0F4E2FFC}" destId="{5B139991-A481-6946-9179-706B7D756166}" srcOrd="0" destOrd="0" presId="urn:microsoft.com/office/officeart/2005/8/layout/hierarchy5"/>
    <dgm:cxn modelId="{1C06EBCB-EC8F-DC4A-9DAB-E2AC3AD97D47}" type="presParOf" srcId="{F38B1B73-DD75-1E4D-A8CE-361F0F4E2FFC}" destId="{DA018161-EE4B-5B48-B074-03349AB6524D}" srcOrd="1" destOrd="0" presId="urn:microsoft.com/office/officeart/2005/8/layout/hierarchy5"/>
    <dgm:cxn modelId="{3DED0B31-C20B-F740-9294-FD5B9C6C593F}" type="presParOf" srcId="{DA018161-EE4B-5B48-B074-03349AB6524D}" destId="{E65A4AF9-F29C-9D4D-89D4-A955701A5506}" srcOrd="0" destOrd="0" presId="urn:microsoft.com/office/officeart/2005/8/layout/hierarchy5"/>
    <dgm:cxn modelId="{EFEAAD04-BCAB-604E-B38C-6B581243EF51}" type="presParOf" srcId="{E65A4AF9-F29C-9D4D-89D4-A955701A5506}" destId="{B0A7BC2C-3458-A940-B2AA-85CEF333C14B}" srcOrd="0" destOrd="0" presId="urn:microsoft.com/office/officeart/2005/8/layout/hierarchy5"/>
    <dgm:cxn modelId="{4B8AA70F-6E44-C54D-98DD-C10BF1AADB8D}" type="presParOf" srcId="{E65A4AF9-F29C-9D4D-89D4-A955701A5506}" destId="{3A970B83-12BC-DC47-8E0C-B3834F048B53}" srcOrd="1" destOrd="0" presId="urn:microsoft.com/office/officeart/2005/8/layout/hierarchy5"/>
    <dgm:cxn modelId="{F5710C5F-DBB2-2D46-8CAA-DF4EF7C1D9B2}" type="presParOf" srcId="{3A970B83-12BC-DC47-8E0C-B3834F048B53}" destId="{A3BF46B6-D2A1-4948-A274-605F69E07FB7}" srcOrd="0" destOrd="0" presId="urn:microsoft.com/office/officeart/2005/8/layout/hierarchy5"/>
    <dgm:cxn modelId="{22151479-7F0A-BA49-B6D2-A2C03F6C79A2}" type="presParOf" srcId="{A3BF46B6-D2A1-4948-A274-605F69E07FB7}" destId="{E5FA8FFE-4A4B-FA48-AEC2-B8B9884D81DE}" srcOrd="0" destOrd="0" presId="urn:microsoft.com/office/officeart/2005/8/layout/hierarchy5"/>
    <dgm:cxn modelId="{43FF53A9-8712-194B-9C75-FAC4A2B8BC94}" type="presParOf" srcId="{3A970B83-12BC-DC47-8E0C-B3834F048B53}" destId="{ED42B577-16DB-1A44-9018-FCBC77D6F48D}" srcOrd="1" destOrd="0" presId="urn:microsoft.com/office/officeart/2005/8/layout/hierarchy5"/>
    <dgm:cxn modelId="{D116D665-D1A0-8D46-AF64-4C8828ADFBFB}" type="presParOf" srcId="{ED42B577-16DB-1A44-9018-FCBC77D6F48D}" destId="{32FF0F02-223D-4542-B506-E78902BFD361}" srcOrd="0" destOrd="0" presId="urn:microsoft.com/office/officeart/2005/8/layout/hierarchy5"/>
    <dgm:cxn modelId="{E45AC37E-14EC-2D42-85BD-AA60556221A7}" type="presParOf" srcId="{ED42B577-16DB-1A44-9018-FCBC77D6F48D}" destId="{CE6DA60D-CC66-7B42-8C33-5B661E143920}" srcOrd="1" destOrd="0" presId="urn:microsoft.com/office/officeart/2005/8/layout/hierarchy5"/>
    <dgm:cxn modelId="{4DB2C962-21B9-DE40-8925-D9E0EABAEF68}" type="presParOf" srcId="{3A970B83-12BC-DC47-8E0C-B3834F048B53}" destId="{A52BF731-4D39-1A42-A1AD-92FA3E794B79}" srcOrd="2" destOrd="0" presId="urn:microsoft.com/office/officeart/2005/8/layout/hierarchy5"/>
    <dgm:cxn modelId="{CF598F71-56BE-1148-990E-C4E1966E0211}" type="presParOf" srcId="{A52BF731-4D39-1A42-A1AD-92FA3E794B79}" destId="{D3DA512A-CC16-1847-8383-29AD3EA1A1E8}" srcOrd="0" destOrd="0" presId="urn:microsoft.com/office/officeart/2005/8/layout/hierarchy5"/>
    <dgm:cxn modelId="{008C9A49-D3D7-FC42-AFB9-67AE73E7D844}" type="presParOf" srcId="{3A970B83-12BC-DC47-8E0C-B3834F048B53}" destId="{1DC71B63-CC37-724E-996C-5D02A27ABEDB}" srcOrd="3" destOrd="0" presId="urn:microsoft.com/office/officeart/2005/8/layout/hierarchy5"/>
    <dgm:cxn modelId="{1F6845DB-7A40-0542-B3FC-9D43AEBCCD22}" type="presParOf" srcId="{1DC71B63-CC37-724E-996C-5D02A27ABEDB}" destId="{A910AE70-51B9-144C-B3FC-FE4B6C9F35FF}" srcOrd="0" destOrd="0" presId="urn:microsoft.com/office/officeart/2005/8/layout/hierarchy5"/>
    <dgm:cxn modelId="{367ACC5A-D218-6A44-9407-33B4C7643BB6}" type="presParOf" srcId="{1DC71B63-CC37-724E-996C-5D02A27ABEDB}" destId="{5EA1E1F1-9426-F340-95A8-52B523B47610}" srcOrd="1" destOrd="0" presId="urn:microsoft.com/office/officeart/2005/8/layout/hierarchy5"/>
    <dgm:cxn modelId="{06D7FA2A-7102-3D4F-B490-586037FD1D37}" type="presParOf" srcId="{782BB0CB-6677-7A4A-98A6-7DAD3E6AF849}" destId="{C6841824-530F-6249-8C99-DB8EA9533C11}" srcOrd="1" destOrd="0" presId="urn:microsoft.com/office/officeart/2005/8/layout/hierarchy5"/>
    <dgm:cxn modelId="{9BA4B4A5-A19E-6A49-A486-38EFF14579AD}" type="presParOf" srcId="{C6841824-530F-6249-8C99-DB8EA9533C11}" destId="{9F1AD344-29BC-8D41-B614-4B2B11095208}" srcOrd="0" destOrd="0" presId="urn:microsoft.com/office/officeart/2005/8/layout/hierarchy5"/>
    <dgm:cxn modelId="{980F769F-02BE-FC40-ACA3-DA4F62D2D5B7}" type="presParOf" srcId="{9F1AD344-29BC-8D41-B614-4B2B11095208}" destId="{DA83BC11-B424-3643-BD6B-39460465BFAF}" srcOrd="0" destOrd="0" presId="urn:microsoft.com/office/officeart/2005/8/layout/hierarchy5"/>
    <dgm:cxn modelId="{91454A71-A067-8B4D-A8FB-85573C2D7228}" type="presParOf" srcId="{9F1AD344-29BC-8D41-B614-4B2B11095208}" destId="{310ADB5F-D7C9-FF4A-81D0-D7FBA9BFEF73}" srcOrd="1" destOrd="0" presId="urn:microsoft.com/office/officeart/2005/8/layout/hierarchy5"/>
    <dgm:cxn modelId="{739D21CF-396E-3540-B754-BE92591FA36E}" type="presParOf" srcId="{C6841824-530F-6249-8C99-DB8EA9533C11}" destId="{E9CA9BA7-074C-544D-B9EC-9BFA576FC7E6}" srcOrd="1" destOrd="0" presId="urn:microsoft.com/office/officeart/2005/8/layout/hierarchy5"/>
    <dgm:cxn modelId="{89AB247D-AE62-D244-A82B-9D1DF00DB6D9}" type="presParOf" srcId="{E9CA9BA7-074C-544D-B9EC-9BFA576FC7E6}" destId="{69158881-618B-9745-9611-379640495073}" srcOrd="0" destOrd="0" presId="urn:microsoft.com/office/officeart/2005/8/layout/hierarchy5"/>
    <dgm:cxn modelId="{CC200594-F6B1-CF44-BFFE-2D40C0BDF404}" type="presParOf" srcId="{C6841824-530F-6249-8C99-DB8EA9533C11}" destId="{C049EDB0-C359-9A4F-9C6A-A8F16A966418}" srcOrd="2" destOrd="0" presId="urn:microsoft.com/office/officeart/2005/8/layout/hierarchy5"/>
    <dgm:cxn modelId="{F752C886-E2D7-4941-AE49-698534DDF01E}" type="presParOf" srcId="{C049EDB0-C359-9A4F-9C6A-A8F16A966418}" destId="{845BBC27-932B-0341-BDCD-A43076D1740C}" srcOrd="0" destOrd="0" presId="urn:microsoft.com/office/officeart/2005/8/layout/hierarchy5"/>
    <dgm:cxn modelId="{A48C825C-87AC-4F4E-8C07-2EE4BE938A6E}" type="presParOf" srcId="{C049EDB0-C359-9A4F-9C6A-A8F16A966418}" destId="{AC179A9D-9924-A849-AB8F-D6614CB520A5}" srcOrd="1" destOrd="0" presId="urn:microsoft.com/office/officeart/2005/8/layout/hierarchy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5BBC27-932B-0341-BDCD-A43076D1740C}">
      <dsp:nvSpPr>
        <dsp:cNvPr id="0" name=""/>
        <dsp:cNvSpPr/>
      </dsp:nvSpPr>
      <dsp:spPr>
        <a:xfrm>
          <a:off x="3286685" y="0"/>
          <a:ext cx="2805538" cy="4064000"/>
        </a:xfrm>
        <a:prstGeom prst="roundRect">
          <a:avLst>
            <a:gd name="adj" fmla="val 10000"/>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txBody>
        <a:bodyPr spcFirstLastPara="0" vert="horz" wrap="square" lIns="305816" tIns="305816" rIns="305816" bIns="305816" numCol="1" spcCol="1270" anchor="ctr" anchorCtr="0">
          <a:noAutofit/>
        </a:bodyPr>
        <a:lstStyle/>
        <a:p>
          <a:pPr marL="0" lvl="0" indent="0" algn="ctr" defTabSz="1911350">
            <a:lnSpc>
              <a:spcPct val="90000"/>
            </a:lnSpc>
            <a:spcBef>
              <a:spcPct val="0"/>
            </a:spcBef>
            <a:spcAft>
              <a:spcPct val="35000"/>
            </a:spcAft>
            <a:buNone/>
          </a:pPr>
          <a:r>
            <a:rPr lang="en-US" sz="4300" kern="1200" dirty="0"/>
            <a:t>DV</a:t>
          </a:r>
        </a:p>
      </dsp:txBody>
      <dsp:txXfrm>
        <a:off x="3286685" y="0"/>
        <a:ext cx="2805538" cy="1219200"/>
      </dsp:txXfrm>
    </dsp:sp>
    <dsp:sp modelId="{DA83BC11-B424-3643-BD6B-39460465BFAF}">
      <dsp:nvSpPr>
        <dsp:cNvPr id="0" name=""/>
        <dsp:cNvSpPr/>
      </dsp:nvSpPr>
      <dsp:spPr>
        <a:xfrm>
          <a:off x="23667" y="0"/>
          <a:ext cx="2805538" cy="4064000"/>
        </a:xfrm>
        <a:prstGeom prst="roundRect">
          <a:avLst>
            <a:gd name="adj" fmla="val 10000"/>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txBody>
        <a:bodyPr spcFirstLastPara="0" vert="horz" wrap="square" lIns="305816" tIns="305816" rIns="305816" bIns="305816" numCol="1" spcCol="1270" anchor="ctr" anchorCtr="0">
          <a:noAutofit/>
        </a:bodyPr>
        <a:lstStyle/>
        <a:p>
          <a:pPr marL="0" lvl="0" indent="0" algn="ctr" defTabSz="1911350">
            <a:lnSpc>
              <a:spcPct val="90000"/>
            </a:lnSpc>
            <a:spcBef>
              <a:spcPct val="0"/>
            </a:spcBef>
            <a:spcAft>
              <a:spcPct val="35000"/>
            </a:spcAft>
            <a:buNone/>
          </a:pPr>
          <a:r>
            <a:rPr lang="en-US" sz="4300" kern="1200" dirty="0"/>
            <a:t>IV</a:t>
          </a:r>
        </a:p>
      </dsp:txBody>
      <dsp:txXfrm>
        <a:off x="23667" y="0"/>
        <a:ext cx="2805538" cy="1219200"/>
      </dsp:txXfrm>
    </dsp:sp>
    <dsp:sp modelId="{B0A7BC2C-3458-A940-B2AA-85CEF333C14B}">
      <dsp:nvSpPr>
        <dsp:cNvPr id="0" name=""/>
        <dsp:cNvSpPr/>
      </dsp:nvSpPr>
      <dsp:spPr>
        <a:xfrm>
          <a:off x="242461" y="1963606"/>
          <a:ext cx="2386854" cy="119342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en-US" sz="3400" kern="1200" dirty="0"/>
            <a:t>Manipulated</a:t>
          </a:r>
        </a:p>
      </dsp:txBody>
      <dsp:txXfrm>
        <a:off x="277415" y="1998560"/>
        <a:ext cx="2316946" cy="1123519"/>
      </dsp:txXfrm>
    </dsp:sp>
    <dsp:sp modelId="{A3BF46B6-D2A1-4948-A274-605F69E07FB7}">
      <dsp:nvSpPr>
        <dsp:cNvPr id="0" name=""/>
        <dsp:cNvSpPr/>
      </dsp:nvSpPr>
      <dsp:spPr>
        <a:xfrm rot="19457599">
          <a:off x="2518803" y="2190780"/>
          <a:ext cx="1175768" cy="52858"/>
        </a:xfrm>
        <a:custGeom>
          <a:avLst/>
          <a:gdLst/>
          <a:ahLst/>
          <a:cxnLst/>
          <a:rect l="0" t="0" r="0" b="0"/>
          <a:pathLst>
            <a:path>
              <a:moveTo>
                <a:pt x="0" y="26429"/>
              </a:moveTo>
              <a:lnTo>
                <a:pt x="1175768" y="2642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77292" y="2187815"/>
        <a:ext cx="58788" cy="58788"/>
      </dsp:txXfrm>
    </dsp:sp>
    <dsp:sp modelId="{32FF0F02-223D-4542-B506-E78902BFD361}">
      <dsp:nvSpPr>
        <dsp:cNvPr id="0" name=""/>
        <dsp:cNvSpPr/>
      </dsp:nvSpPr>
      <dsp:spPr>
        <a:xfrm>
          <a:off x="3584057" y="1277385"/>
          <a:ext cx="2386854" cy="119342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en-US" sz="3400" kern="1200" dirty="0"/>
            <a:t>Group/Cond 1</a:t>
          </a:r>
        </a:p>
      </dsp:txBody>
      <dsp:txXfrm>
        <a:off x="3619011" y="1312339"/>
        <a:ext cx="2316946" cy="1123519"/>
      </dsp:txXfrm>
    </dsp:sp>
    <dsp:sp modelId="{A52BF731-4D39-1A42-A1AD-92FA3E794B79}">
      <dsp:nvSpPr>
        <dsp:cNvPr id="0" name=""/>
        <dsp:cNvSpPr/>
      </dsp:nvSpPr>
      <dsp:spPr>
        <a:xfrm rot="2142401">
          <a:off x="2518803" y="2877001"/>
          <a:ext cx="1175768" cy="52858"/>
        </a:xfrm>
        <a:custGeom>
          <a:avLst/>
          <a:gdLst/>
          <a:ahLst/>
          <a:cxnLst/>
          <a:rect l="0" t="0" r="0" b="0"/>
          <a:pathLst>
            <a:path>
              <a:moveTo>
                <a:pt x="0" y="26429"/>
              </a:moveTo>
              <a:lnTo>
                <a:pt x="1175768" y="2642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77292" y="2874036"/>
        <a:ext cx="58788" cy="58788"/>
      </dsp:txXfrm>
    </dsp:sp>
    <dsp:sp modelId="{A910AE70-51B9-144C-B3FC-FE4B6C9F35FF}">
      <dsp:nvSpPr>
        <dsp:cNvPr id="0" name=""/>
        <dsp:cNvSpPr/>
      </dsp:nvSpPr>
      <dsp:spPr>
        <a:xfrm>
          <a:off x="3584057" y="2649827"/>
          <a:ext cx="2386854" cy="119342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1511300">
            <a:lnSpc>
              <a:spcPct val="90000"/>
            </a:lnSpc>
            <a:spcBef>
              <a:spcPct val="0"/>
            </a:spcBef>
            <a:spcAft>
              <a:spcPct val="35000"/>
            </a:spcAft>
            <a:buNone/>
          </a:pPr>
          <a:r>
            <a:rPr lang="en-US" sz="3400" kern="1200" dirty="0"/>
            <a:t>Group/Cond 2</a:t>
          </a:r>
        </a:p>
      </dsp:txBody>
      <dsp:txXfrm>
        <a:off x="3619011" y="2684781"/>
        <a:ext cx="2316946" cy="112351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vl1pPr>
          </a:lstStyle>
          <a:p>
            <a:fld id="{F538F1D5-C101-2D4C-BB9A-CE82C796C978}" type="datetimeFigureOut">
              <a:rPr lang="en-US" smtClean="0"/>
              <a:t>9/7/2016</a:t>
            </a:fld>
            <a:endParaRPr lang="en-US"/>
          </a:p>
        </p:txBody>
      </p:sp>
      <p:sp>
        <p:nvSpPr>
          <p:cNvPr id="4" name="Footer Placeholder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vl1pPr>
          </a:lstStyle>
          <a:p>
            <a:fld id="{2659D524-0A77-2049-A7B4-DBD277AED9CD}" type="slidenum">
              <a:rPr lang="en-US" smtClean="0"/>
              <a:t>‹#›</a:t>
            </a:fld>
            <a:endParaRPr lang="en-US"/>
          </a:p>
        </p:txBody>
      </p:sp>
    </p:spTree>
    <p:extLst>
      <p:ext uri="{BB962C8B-B14F-4D97-AF65-F5344CB8AC3E}">
        <p14:creationId xmlns:p14="http://schemas.microsoft.com/office/powerpoint/2010/main" val="27115364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atin typeface="Arial" charset="0"/>
                <a:ea typeface="+mn-ea"/>
                <a:cs typeface="Arial" charset="0"/>
              </a:defRPr>
            </a:lvl1pPr>
          </a:lstStyle>
          <a:p>
            <a:pPr>
              <a:defRPr/>
            </a:pPr>
            <a:endParaRPr lang="en-GB"/>
          </a:p>
        </p:txBody>
      </p:sp>
      <p:sp>
        <p:nvSpPr>
          <p:cNvPr id="3" name="Date Placeholder 2"/>
          <p:cNvSpPr>
            <a:spLocks noGrp="1"/>
          </p:cNvSpPr>
          <p:nvPr>
            <p:ph type="dt" idx="1"/>
          </p:nvPr>
        </p:nvSpPr>
        <p:spPr>
          <a:xfrm>
            <a:off x="3849688" y="0"/>
            <a:ext cx="2946400" cy="493713"/>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D582654-6439-2F4A-B7E9-E9763D21E2BA}" type="datetimeFigureOut">
              <a:rPr lang="en-US"/>
              <a:pPr/>
              <a:t>9/7/2016</a:t>
            </a:fld>
            <a:endParaRPr lang="en-GB"/>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79450" y="4691063"/>
            <a:ext cx="5438775" cy="4443412"/>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latin typeface="Arial" charset="0"/>
                <a:ea typeface="+mn-ea"/>
                <a:cs typeface="Arial" charset="0"/>
              </a:defRPr>
            </a:lvl1pPr>
          </a:lstStyle>
          <a:p>
            <a:pPr>
              <a:defRPr/>
            </a:pPr>
            <a:endParaRPr lang="en-GB"/>
          </a:p>
        </p:txBody>
      </p:sp>
      <p:sp>
        <p:nvSpPr>
          <p:cNvPr id="7" name="Slide Number Placeholder 6"/>
          <p:cNvSpPr>
            <a:spLocks noGrp="1"/>
          </p:cNvSpPr>
          <p:nvPr>
            <p:ph type="sldNum" sz="quarter" idx="5"/>
          </p:nvPr>
        </p:nvSpPr>
        <p:spPr>
          <a:xfrm>
            <a:off x="3849688" y="9378950"/>
            <a:ext cx="2946400" cy="493713"/>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7298A7B-A268-754B-8474-602FEABD64B8}" type="slidenum">
              <a:rPr lang="en-GB"/>
              <a:pPr/>
              <a:t>‹#›</a:t>
            </a:fld>
            <a:endParaRPr lang="en-GB"/>
          </a:p>
        </p:txBody>
      </p:sp>
    </p:spTree>
    <p:extLst>
      <p:ext uri="{BB962C8B-B14F-4D97-AF65-F5344CB8AC3E}">
        <p14:creationId xmlns:p14="http://schemas.microsoft.com/office/powerpoint/2010/main" val="3459127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Independent</a:t>
            </a:r>
            <a:r>
              <a:rPr lang="en-US" baseline="0" dirty="0"/>
              <a:t> measures is when there are two separate subject groups.</a:t>
            </a:r>
          </a:p>
          <a:p>
            <a:endParaRPr lang="en-US" baseline="0" dirty="0"/>
          </a:p>
          <a:p>
            <a:r>
              <a:rPr lang="en-US" baseline="0" dirty="0"/>
              <a:t>Repeated measures is when there are two separate subject conditions, but the same people are in each condition.</a:t>
            </a:r>
            <a:endParaRPr lang="en-US" dirty="0"/>
          </a:p>
        </p:txBody>
      </p:sp>
      <p:sp>
        <p:nvSpPr>
          <p:cNvPr id="4" name="Slide Number Placeholder 3"/>
          <p:cNvSpPr>
            <a:spLocks noGrp="1"/>
          </p:cNvSpPr>
          <p:nvPr>
            <p:ph type="sldNum" sz="quarter" idx="10"/>
          </p:nvPr>
        </p:nvSpPr>
        <p:spPr/>
        <p:txBody>
          <a:bodyPr/>
          <a:lstStyle/>
          <a:p>
            <a:fld id="{67298A7B-A268-754B-8474-602FEABD64B8}" type="slidenum">
              <a:rPr lang="en-GB" smtClean="0"/>
              <a:pPr/>
              <a:t>2</a:t>
            </a:fld>
            <a:endParaRPr lang="en-GB"/>
          </a:p>
        </p:txBody>
      </p:sp>
    </p:spTree>
    <p:extLst>
      <p:ext uri="{BB962C8B-B14F-4D97-AF65-F5344CB8AC3E}">
        <p14:creationId xmlns:p14="http://schemas.microsoft.com/office/powerpoint/2010/main" val="2686463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there is little variability in the whole</a:t>
            </a:r>
            <a:r>
              <a:rPr lang="en-US" baseline="0" dirty="0"/>
              <a:t> group of participants then random allocation to groups should control sufficiently for this.  however, </a:t>
            </a:r>
            <a:r>
              <a:rPr lang="en-US" dirty="0"/>
              <a:t>Matched pairs design is very important if your participants are rather mixed and their random allocation to the two conditions might result in, for example, a middle-aged person’s memory being compared with that of an 18 year old student’s. Of course, they might be the same, but the age and different backgrounds mean that these are uncontrolled variables that might affect your results. So, in this case, you should sort the sample of participants into matched pairs as much as possible, and allocate one of each pair to each condition.</a:t>
            </a:r>
          </a:p>
          <a:p>
            <a:endParaRPr lang="en-US" dirty="0"/>
          </a:p>
          <a:p>
            <a:endParaRPr lang="en-US" dirty="0"/>
          </a:p>
        </p:txBody>
      </p:sp>
      <p:sp>
        <p:nvSpPr>
          <p:cNvPr id="4" name="Slide Number Placeholder 3"/>
          <p:cNvSpPr>
            <a:spLocks noGrp="1"/>
          </p:cNvSpPr>
          <p:nvPr>
            <p:ph type="sldNum" sz="quarter" idx="10"/>
          </p:nvPr>
        </p:nvSpPr>
        <p:spPr/>
        <p:txBody>
          <a:bodyPr/>
          <a:lstStyle/>
          <a:p>
            <a:fld id="{67298A7B-A268-754B-8474-602FEABD64B8}" type="slidenum">
              <a:rPr lang="en-GB" smtClean="0"/>
              <a:pPr/>
              <a:t>4</a:t>
            </a:fld>
            <a:endParaRPr lang="en-GB"/>
          </a:p>
        </p:txBody>
      </p:sp>
    </p:spTree>
    <p:extLst>
      <p:ext uri="{BB962C8B-B14F-4D97-AF65-F5344CB8AC3E}">
        <p14:creationId xmlns:p14="http://schemas.microsoft.com/office/powerpoint/2010/main" val="105904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Participants can be assigned to the</a:t>
            </a:r>
            <a:r>
              <a:rPr lang="en-US" baseline="0" dirty="0"/>
              <a:t> first condition randomly, by the toss of a coin, which does not guarantee equal numbers in each condition,  or each odd-numbered participant have condition 1 first, and each even-numbered participant have condition 2 first.</a:t>
            </a:r>
          </a:p>
          <a:p>
            <a:endParaRPr lang="en-US" baseline="0" dirty="0"/>
          </a:p>
          <a:p>
            <a:r>
              <a:rPr lang="en-US" baseline="0" dirty="0"/>
              <a:t>This should be carried out to counteract order effects, but if one condition is the control condition, then whether this comes first or second may affect the results and should be discussed. (i.e. in the </a:t>
            </a:r>
            <a:r>
              <a:rPr lang="en-US" baseline="0" dirty="0" err="1"/>
              <a:t>Stroop</a:t>
            </a:r>
            <a:r>
              <a:rPr lang="en-US" baseline="0" dirty="0"/>
              <a:t> test)</a:t>
            </a:r>
            <a:endParaRPr lang="en-US" dirty="0"/>
          </a:p>
        </p:txBody>
      </p:sp>
      <p:sp>
        <p:nvSpPr>
          <p:cNvPr id="4" name="Slide Number Placeholder 3"/>
          <p:cNvSpPr>
            <a:spLocks noGrp="1"/>
          </p:cNvSpPr>
          <p:nvPr>
            <p:ph type="sldNum" sz="quarter" idx="10"/>
          </p:nvPr>
        </p:nvSpPr>
        <p:spPr/>
        <p:txBody>
          <a:bodyPr/>
          <a:lstStyle/>
          <a:p>
            <a:fld id="{67298A7B-A268-754B-8474-602FEABD64B8}" type="slidenum">
              <a:rPr lang="en-GB" smtClean="0"/>
              <a:pPr/>
              <a:t>5</a:t>
            </a:fld>
            <a:endParaRPr lang="en-GB"/>
          </a:p>
        </p:txBody>
      </p:sp>
    </p:spTree>
    <p:extLst>
      <p:ext uri="{BB962C8B-B14F-4D97-AF65-F5344CB8AC3E}">
        <p14:creationId xmlns:p14="http://schemas.microsoft.com/office/powerpoint/2010/main" val="1167595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independent and dependent variables have to be clearly identified, using the appropriate terms relating to your experiment. If your experiment is looking at how a waiting period affects recall, then the IV is the presence or absence of a waiting period and how many seconds/minutes that period is and the DV is the number of words/items recalled.</a:t>
            </a:r>
          </a:p>
          <a:p>
            <a:endParaRPr lang="en-US" dirty="0"/>
          </a:p>
        </p:txBody>
      </p:sp>
      <p:sp>
        <p:nvSpPr>
          <p:cNvPr id="4" name="Slide Number Placeholder 3"/>
          <p:cNvSpPr>
            <a:spLocks noGrp="1"/>
          </p:cNvSpPr>
          <p:nvPr>
            <p:ph type="sldNum" sz="quarter" idx="10"/>
          </p:nvPr>
        </p:nvSpPr>
        <p:spPr/>
        <p:txBody>
          <a:bodyPr/>
          <a:lstStyle/>
          <a:p>
            <a:fld id="{67298A7B-A268-754B-8474-602FEABD64B8}" type="slidenum">
              <a:rPr lang="en-GB" smtClean="0"/>
              <a:pPr/>
              <a:t>6</a:t>
            </a:fld>
            <a:endParaRPr lang="en-GB"/>
          </a:p>
        </p:txBody>
      </p:sp>
    </p:spTree>
    <p:extLst>
      <p:ext uri="{BB962C8B-B14F-4D97-AF65-F5344CB8AC3E}">
        <p14:creationId xmlns:p14="http://schemas.microsoft.com/office/powerpoint/2010/main" val="3228262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a:t>
            </a:r>
            <a:r>
              <a:rPr lang="en-US" baseline="0" dirty="0"/>
              <a:t> must remember to direct your reader to the documents in the Appendices, not merely state that you </a:t>
            </a:r>
            <a:r>
              <a:rPr lang="en-US" baseline="0"/>
              <a:t>used them.</a:t>
            </a:r>
            <a:endParaRPr lang="en-US"/>
          </a:p>
        </p:txBody>
      </p:sp>
      <p:sp>
        <p:nvSpPr>
          <p:cNvPr id="4" name="Slide Number Placeholder 3"/>
          <p:cNvSpPr>
            <a:spLocks noGrp="1"/>
          </p:cNvSpPr>
          <p:nvPr>
            <p:ph type="sldNum" sz="quarter" idx="10"/>
          </p:nvPr>
        </p:nvSpPr>
        <p:spPr/>
        <p:txBody>
          <a:bodyPr/>
          <a:lstStyle/>
          <a:p>
            <a:fld id="{67298A7B-A268-754B-8474-602FEABD64B8}" type="slidenum">
              <a:rPr lang="en-GB" smtClean="0"/>
              <a:pPr/>
              <a:t>7</a:t>
            </a:fld>
            <a:endParaRPr lang="en-GB"/>
          </a:p>
        </p:txBody>
      </p:sp>
    </p:spTree>
    <p:extLst>
      <p:ext uri="{BB962C8B-B14F-4D97-AF65-F5344CB8AC3E}">
        <p14:creationId xmlns:p14="http://schemas.microsoft.com/office/powerpoint/2010/main" val="5140691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stretch>
            <a:fillRect/>
          </a:stretch>
        </p:blipFill>
        <p:spPr>
          <a:xfrm>
            <a:off x="-15140" y="476672"/>
            <a:ext cx="9159139" cy="1944216"/>
          </a:xfrm>
          <a:prstGeom prst="rect">
            <a:avLst/>
          </a:prstGeom>
        </p:spPr>
      </p:pic>
      <p:sp>
        <p:nvSpPr>
          <p:cNvPr id="2" name="Title 1"/>
          <p:cNvSpPr>
            <a:spLocks noGrp="1"/>
          </p:cNvSpPr>
          <p:nvPr>
            <p:ph type="ctrTitle"/>
          </p:nvPr>
        </p:nvSpPr>
        <p:spPr>
          <a:xfrm>
            <a:off x="611560" y="620689"/>
            <a:ext cx="7772400" cy="936103"/>
          </a:xfrm>
        </p:spPr>
        <p:txBody>
          <a:bodyPr lIns="0" tIns="0" rIns="0" bIns="0">
            <a:normAutofit/>
          </a:bodyPr>
          <a:lstStyle>
            <a:lvl1pPr algn="ctr">
              <a:defRPr>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611560" y="1772816"/>
            <a:ext cx="7776864" cy="622920"/>
          </a:xfrm>
        </p:spPr>
        <p:txBody>
          <a:bodyPr lIns="0" tIns="0" rIns="0" bIns="0">
            <a:normAutofit/>
          </a:bodyPr>
          <a:lstStyle>
            <a:lvl1pPr marL="0" indent="0" algn="ctr">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10" name="Rectangle 9"/>
          <p:cNvSpPr/>
          <p:nvPr userDrawn="1"/>
        </p:nvSpPr>
        <p:spPr>
          <a:xfrm>
            <a:off x="251520" y="2924944"/>
            <a:ext cx="2736304" cy="1728192"/>
          </a:xfrm>
          <a:prstGeom prst="rect">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0" b="1" dirty="0">
              <a:solidFill>
                <a:schemeClr val="tx1"/>
              </a:solidFill>
            </a:endParaRPr>
          </a:p>
        </p:txBody>
      </p:sp>
      <p:sp>
        <p:nvSpPr>
          <p:cNvPr id="11" name="Rectangle 10"/>
          <p:cNvSpPr/>
          <p:nvPr userDrawn="1"/>
        </p:nvSpPr>
        <p:spPr>
          <a:xfrm>
            <a:off x="3203848" y="2924944"/>
            <a:ext cx="2736304" cy="1728192"/>
          </a:xfrm>
          <a:prstGeom prst="rect">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0" b="1" dirty="0">
              <a:solidFill>
                <a:schemeClr val="tx1"/>
              </a:solidFill>
            </a:endParaRPr>
          </a:p>
        </p:txBody>
      </p:sp>
      <p:sp>
        <p:nvSpPr>
          <p:cNvPr id="12" name="Rectangle 11"/>
          <p:cNvSpPr/>
          <p:nvPr userDrawn="1"/>
        </p:nvSpPr>
        <p:spPr>
          <a:xfrm>
            <a:off x="6156176" y="2924944"/>
            <a:ext cx="2736304" cy="1728192"/>
          </a:xfrm>
          <a:prstGeom prst="rect">
            <a:avLst/>
          </a:prstGeom>
          <a:solidFill>
            <a:schemeClr val="bg1"/>
          </a:soli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0" b="1" dirty="0">
              <a:solidFill>
                <a:schemeClr val="tx1"/>
              </a:solidFill>
            </a:endParaRPr>
          </a:p>
        </p:txBody>
      </p:sp>
    </p:spTree>
    <p:extLst>
      <p:ext uri="{BB962C8B-B14F-4D97-AF65-F5344CB8AC3E}">
        <p14:creationId xmlns:p14="http://schemas.microsoft.com/office/powerpoint/2010/main" val="2534993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stretch>
            <a:fillRect/>
          </a:stretch>
        </p:blipFill>
        <p:spPr>
          <a:xfrm>
            <a:off x="-15140" y="476672"/>
            <a:ext cx="9159139" cy="1944216"/>
          </a:xfrm>
          <a:prstGeom prst="rect">
            <a:avLst/>
          </a:prstGeom>
        </p:spPr>
      </p:pic>
      <p:sp>
        <p:nvSpPr>
          <p:cNvPr id="2" name="Title 1"/>
          <p:cNvSpPr>
            <a:spLocks noGrp="1"/>
          </p:cNvSpPr>
          <p:nvPr>
            <p:ph type="ctrTitle"/>
          </p:nvPr>
        </p:nvSpPr>
        <p:spPr>
          <a:xfrm>
            <a:off x="611560" y="620689"/>
            <a:ext cx="7772400" cy="936103"/>
          </a:xfrm>
        </p:spPr>
        <p:txBody>
          <a:bodyPr lIns="0" tIns="0" rIns="0" bIns="0">
            <a:normAutofit/>
          </a:bodyPr>
          <a:lstStyle>
            <a:lvl1pPr algn="ctr">
              <a:defRPr>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611560" y="1772816"/>
            <a:ext cx="7776864" cy="622920"/>
          </a:xfrm>
        </p:spPr>
        <p:txBody>
          <a:bodyPr lIns="0" tIns="0" rIns="0" bIns="0">
            <a:normAutofit/>
          </a:bodyPr>
          <a:lstStyle>
            <a:lvl1pPr marL="0" indent="0" algn="ctr">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4199139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39784"/>
          </a:xfrm>
        </p:spPr>
        <p:txBody>
          <a:bodyPr/>
          <a:lstStyle/>
          <a:p>
            <a:r>
              <a:rPr lang="en-US" dirty="0"/>
              <a:t>Click to edit Master title style</a:t>
            </a:r>
            <a:endParaRPr lang="en-GB" dirty="0"/>
          </a:p>
        </p:txBody>
      </p:sp>
      <p:sp>
        <p:nvSpPr>
          <p:cNvPr id="3" name="Content Placeholder 2"/>
          <p:cNvSpPr>
            <a:spLocks noGrp="1"/>
          </p:cNvSpPr>
          <p:nvPr>
            <p:ph idx="1"/>
          </p:nvPr>
        </p:nvSpPr>
        <p:spPr>
          <a:xfrm>
            <a:off x="457200" y="1500174"/>
            <a:ext cx="8229600" cy="4625989"/>
          </a:xfrm>
        </p:spPr>
        <p:txBody>
          <a:bodyPr/>
          <a:lstStyle>
            <a:lvl1pPr>
              <a:defRPr sz="2200"/>
            </a:lvl1pPr>
            <a:lvl2pPr>
              <a:defRPr sz="22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30365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2"/>
            <a:ext cx="4040188" cy="741759"/>
          </a:xfrm>
        </p:spPr>
        <p:txBody>
          <a:bodyPr anchor="b"/>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348879"/>
            <a:ext cx="4040188" cy="3777283"/>
          </a:xfrm>
        </p:spPr>
        <p:txBody>
          <a:bodyPr/>
          <a:lstStyle>
            <a:lvl1pPr marL="342900" indent="-342900">
              <a:buFont typeface="Wingdings" panose="05000000000000000000" pitchFamily="2" charset="2"/>
              <a:buChar char="§"/>
              <a:defRPr sz="2200"/>
            </a:lvl1pPr>
            <a:lvl2pPr marL="742950" indent="-285750">
              <a:buFont typeface="Wingdings" panose="05000000000000000000" pitchFamily="2" charset="2"/>
              <a:buChar char="§"/>
              <a:defRPr sz="2200"/>
            </a:lvl2pPr>
            <a:lvl3pPr marL="1143000" indent="-228600">
              <a:buFont typeface="Wingdings" panose="05000000000000000000" pitchFamily="2" charset="2"/>
              <a:buChar char="§"/>
              <a:defRPr sz="2200"/>
            </a:lvl3pPr>
            <a:lvl4pPr marL="1600200" indent="-228600">
              <a:buFont typeface="Wingdings" panose="05000000000000000000" pitchFamily="2" charset="2"/>
              <a:buChar char="§"/>
              <a:defRPr sz="2200"/>
            </a:lvl4pPr>
            <a:lvl5pPr marL="2057400" indent="-228600">
              <a:buFont typeface="Wingdings" panose="05000000000000000000" pitchFamily="2" charset="2"/>
              <a:buChar cha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4645025" y="1535112"/>
            <a:ext cx="4041775" cy="741759"/>
          </a:xfrm>
        </p:spPr>
        <p:txBody>
          <a:bodyPr anchor="b"/>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348879"/>
            <a:ext cx="4041775" cy="3777283"/>
          </a:xfrm>
        </p:spPr>
        <p:txBody>
          <a:bodyPr/>
          <a:lstStyle>
            <a:lvl1pPr marL="342900" indent="-342900">
              <a:buFont typeface="Wingdings" panose="05000000000000000000" pitchFamily="2" charset="2"/>
              <a:buChar char="§"/>
              <a:defRPr sz="2200">
                <a:latin typeface="+mj-lt"/>
              </a:defRPr>
            </a:lvl1pPr>
            <a:lvl2pPr marL="742950" indent="-285750">
              <a:buFont typeface="Wingdings" panose="05000000000000000000" pitchFamily="2" charset="2"/>
              <a:buChar char="§"/>
              <a:defRPr sz="2200">
                <a:latin typeface="+mj-lt"/>
              </a:defRPr>
            </a:lvl2pPr>
            <a:lvl3pPr marL="1143000" indent="-228600">
              <a:buFont typeface="Wingdings" panose="05000000000000000000" pitchFamily="2" charset="2"/>
              <a:buChar char="§"/>
              <a:defRPr sz="2200">
                <a:latin typeface="+mj-lt"/>
              </a:defRPr>
            </a:lvl3pPr>
            <a:lvl4pPr marL="1600200" indent="-228600">
              <a:buFont typeface="Wingdings" panose="05000000000000000000" pitchFamily="2" charset="2"/>
              <a:buChar char="§"/>
              <a:defRPr sz="2200">
                <a:latin typeface="+mj-lt"/>
              </a:defRPr>
            </a:lvl4pPr>
            <a:lvl5pPr marL="2057400" indent="-228600">
              <a:buFont typeface="Wingdings" panose="05000000000000000000" pitchFamily="2" charset="2"/>
              <a:buChar char="§"/>
              <a:defRPr sz="2200">
                <a:latin typeface="+mj-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481289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5" name="Straight Connector 4"/>
          <p:cNvCxnSpPr/>
          <p:nvPr userDrawn="1"/>
        </p:nvCxnSpPr>
        <p:spPr>
          <a:xfrm>
            <a:off x="0" y="1212850"/>
            <a:ext cx="9144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1422"/>
            <a:ext cx="8229600" cy="1071562"/>
          </a:xfrm>
        </p:spPr>
        <p:txBody>
          <a:bodyPr/>
          <a:lstStyle/>
          <a:p>
            <a:r>
              <a:rPr lang="en-US" dirty="0"/>
              <a:t>Click to edit Master title style</a:t>
            </a:r>
            <a:endParaRPr lang="en-GB" dirty="0"/>
          </a:p>
        </p:txBody>
      </p:sp>
    </p:spTree>
    <p:extLst>
      <p:ext uri="{BB962C8B-B14F-4D97-AF65-F5344CB8AC3E}">
        <p14:creationId xmlns:p14="http://schemas.microsoft.com/office/powerpoint/2010/main" val="32856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1762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
          <p:cNvSpPr/>
          <p:nvPr userDrawn="1"/>
        </p:nvSpPr>
        <p:spPr>
          <a:xfrm>
            <a:off x="0" y="1196752"/>
            <a:ext cx="9144000" cy="288032"/>
          </a:xfrm>
          <a:prstGeom prst="rect">
            <a:avLst/>
          </a:prstGeom>
          <a:solidFill>
            <a:schemeClr val="bg1"/>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5000" b="1" dirty="0">
              <a:solidFill>
                <a:schemeClr val="tx1"/>
              </a:solidFill>
            </a:endParaRPr>
          </a:p>
        </p:txBody>
      </p:sp>
    </p:spTree>
    <p:extLst>
      <p:ext uri="{BB962C8B-B14F-4D97-AF65-F5344CB8AC3E}">
        <p14:creationId xmlns:p14="http://schemas.microsoft.com/office/powerpoint/2010/main" val="52491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88640"/>
            <a:ext cx="8229600" cy="9221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1027" name="Text Placeholder 2"/>
          <p:cNvSpPr>
            <a:spLocks noGrp="1"/>
          </p:cNvSpPr>
          <p:nvPr>
            <p:ph type="body" idx="1"/>
          </p:nvPr>
        </p:nvSpPr>
        <p:spPr bwMode="auto">
          <a:xfrm>
            <a:off x="457200" y="1600201"/>
            <a:ext cx="8229600" cy="4421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cxnSp>
        <p:nvCxnSpPr>
          <p:cNvPr id="7" name="Straight Connector 6"/>
          <p:cNvCxnSpPr/>
          <p:nvPr userDrawn="1"/>
        </p:nvCxnSpPr>
        <p:spPr>
          <a:xfrm>
            <a:off x="0" y="6309320"/>
            <a:ext cx="9144000" cy="0"/>
          </a:xfrm>
          <a:prstGeom prst="line">
            <a:avLst/>
          </a:prstGeom>
          <a:ln>
            <a:solidFill>
              <a:srgbClr val="0000FF"/>
            </a:solidFill>
          </a:ln>
        </p:spPr>
        <p:style>
          <a:lnRef idx="2">
            <a:schemeClr val="accent1"/>
          </a:lnRef>
          <a:fillRef idx="0">
            <a:schemeClr val="accent1"/>
          </a:fillRef>
          <a:effectRef idx="1">
            <a:schemeClr val="accent1"/>
          </a:effectRef>
          <a:fontRef idx="minor">
            <a:schemeClr val="tx1"/>
          </a:fontRef>
        </p:style>
      </p:cxnSp>
      <p:pic>
        <p:nvPicPr>
          <p:cNvPr id="10" name="Picture 9" descr="Tutor2u Logo 2011.jpg"/>
          <p:cNvPicPr>
            <a:picLocks noChangeAspect="1"/>
          </p:cNvPicPr>
          <p:nvPr userDrawn="1"/>
        </p:nvPicPr>
        <p:blipFill>
          <a:blip r:embed="rId9" cstate="email">
            <a:extLst>
              <a:ext uri="{28A0092B-C50C-407E-A947-70E740481C1C}">
                <a14:useLocalDpi xmlns:a14="http://schemas.microsoft.com/office/drawing/2010/main" val="0"/>
              </a:ext>
            </a:extLst>
          </a:blip>
          <a:stretch>
            <a:fillRect/>
          </a:stretch>
        </p:blipFill>
        <p:spPr>
          <a:xfrm>
            <a:off x="7856636" y="6381328"/>
            <a:ext cx="1179860" cy="358893"/>
          </a:xfrm>
          <a:prstGeom prst="rect">
            <a:avLst/>
          </a:prstGeom>
        </p:spPr>
      </p:pic>
      <p:pic>
        <p:nvPicPr>
          <p:cNvPr id="11" name="Picture 10"/>
          <p:cNvPicPr>
            <a:picLocks noChangeAspect="1"/>
          </p:cNvPicPr>
          <p:nvPr userDrawn="1"/>
        </p:nvPicPr>
        <p:blipFill>
          <a:blip r:embed="rId10"/>
          <a:stretch>
            <a:fillRect/>
          </a:stretch>
        </p:blipFill>
        <p:spPr>
          <a:xfrm>
            <a:off x="0" y="1268760"/>
            <a:ext cx="9144000" cy="144016"/>
          </a:xfrm>
          <a:prstGeom prst="rect">
            <a:avLst/>
          </a:prstGeom>
        </p:spPr>
      </p:pic>
    </p:spTree>
  </p:cSld>
  <p:clrMap bg1="lt1" tx1="dk1" bg2="lt2" tx2="dk2" accent1="accent1" accent2="accent2" accent3="accent3" accent4="accent4" accent5="accent5" accent6="accent6" hlink="hlink" folHlink="folHlink"/>
  <p:sldLayoutIdLst>
    <p:sldLayoutId id="2147483927" r:id="rId1"/>
    <p:sldLayoutId id="2147483938" r:id="rId2"/>
    <p:sldLayoutId id="2147483934" r:id="rId3"/>
    <p:sldLayoutId id="2147483929" r:id="rId4"/>
    <p:sldLayoutId id="2147483936" r:id="rId5"/>
    <p:sldLayoutId id="2147483937" r:id="rId6"/>
    <p:sldLayoutId id="2147483939" r:id="rId7"/>
  </p:sldLayoutIdLst>
  <p:txStyles>
    <p:titleStyle>
      <a:lvl1pPr algn="l" rtl="0" eaLnBrk="0" fontAlgn="base" hangingPunct="0">
        <a:spcBef>
          <a:spcPct val="0"/>
        </a:spcBef>
        <a:spcAft>
          <a:spcPct val="0"/>
        </a:spcAft>
        <a:defRPr sz="3600" kern="1200">
          <a:solidFill>
            <a:schemeClr val="tx1"/>
          </a:solidFill>
          <a:latin typeface="+mn-lt"/>
          <a:ea typeface="ＭＳ Ｐゴシック" charset="0"/>
          <a:cs typeface="Arial"/>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just" rtl="0" eaLnBrk="0" fontAlgn="base" hangingPunct="0">
        <a:spcBef>
          <a:spcPct val="20000"/>
        </a:spcBef>
        <a:spcAft>
          <a:spcPct val="0"/>
        </a:spcAft>
        <a:buFont typeface="Wingdings" panose="05000000000000000000" pitchFamily="2" charset="2"/>
        <a:buChar char="§"/>
        <a:defRPr sz="2200" kern="1200">
          <a:solidFill>
            <a:schemeClr val="tx1"/>
          </a:solidFill>
          <a:latin typeface="+mj-lt"/>
          <a:ea typeface="ＭＳ Ｐゴシック" charset="0"/>
          <a:cs typeface="Arial"/>
        </a:defRPr>
      </a:lvl1pPr>
      <a:lvl2pPr marL="742950" indent="-285750" algn="just" rtl="0" eaLnBrk="0" fontAlgn="base" hangingPunct="0">
        <a:spcBef>
          <a:spcPct val="20000"/>
        </a:spcBef>
        <a:spcAft>
          <a:spcPct val="0"/>
        </a:spcAft>
        <a:buFont typeface="Wingdings" panose="05000000000000000000" pitchFamily="2" charset="2"/>
        <a:buChar char="§"/>
        <a:defRPr sz="2200" kern="1200">
          <a:solidFill>
            <a:schemeClr val="tx1"/>
          </a:solidFill>
          <a:latin typeface="+mj-lt"/>
          <a:ea typeface="ＭＳ Ｐゴシック" charset="0"/>
          <a:cs typeface="Arial"/>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a:ea typeface="ＭＳ Ｐゴシック" charset="0"/>
          <a:cs typeface="Arial"/>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a:ea typeface="ＭＳ Ｐゴシック" charset="0"/>
          <a:cs typeface="Arial"/>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a:ea typeface="ＭＳ Ｐゴシック" charset="0"/>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Design</a:t>
            </a:r>
          </a:p>
        </p:txBody>
      </p:sp>
      <p:sp>
        <p:nvSpPr>
          <p:cNvPr id="3" name="Subtitle 2"/>
          <p:cNvSpPr>
            <a:spLocks noGrp="1"/>
          </p:cNvSpPr>
          <p:nvPr>
            <p:ph type="subTitle" idx="1"/>
          </p:nvPr>
        </p:nvSpPr>
        <p:spPr/>
        <p:txBody>
          <a:bodyPr/>
          <a:lstStyle/>
          <a:p>
            <a:r>
              <a:rPr lang="en-US" dirty="0"/>
              <a:t>A guide for the IB Psychology IA design section</a:t>
            </a:r>
          </a:p>
        </p:txBody>
      </p:sp>
      <p:sp>
        <p:nvSpPr>
          <p:cNvPr id="4" name="Rectangle 3"/>
          <p:cNvSpPr/>
          <p:nvPr/>
        </p:nvSpPr>
        <p:spPr>
          <a:xfrm>
            <a:off x="251520" y="2931697"/>
            <a:ext cx="2736304" cy="1754327"/>
          </a:xfrm>
          <a:prstGeom prst="rect">
            <a:avLst/>
          </a:prstGeom>
          <a:noFill/>
          <a:ln>
            <a:noFill/>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lIns="91440" tIns="45720" rIns="91440" bIns="45720">
            <a:spAutoFit/>
          </a:bodyPr>
          <a:lstStyle/>
          <a:p>
            <a:pPr algn="ctr"/>
            <a:r>
              <a:rPr lang="en-GB" sz="5400" b="1" dirty="0">
                <a:ln w="22225">
                  <a:solidFill>
                    <a:schemeClr val="accent2"/>
                  </a:solidFill>
                  <a:prstDash val="solid"/>
                </a:ln>
                <a:solidFill>
                  <a:schemeClr val="accent5">
                    <a:lumMod val="60000"/>
                    <a:lumOff val="40000"/>
                  </a:schemeClr>
                </a:solidFill>
              </a:rPr>
              <a:t>Design</a:t>
            </a:r>
          </a:p>
          <a:p>
            <a:pPr algn="ctr"/>
            <a:r>
              <a:rPr lang="en-GB" sz="5400" b="1" dirty="0">
                <a:ln w="22225">
                  <a:solidFill>
                    <a:schemeClr val="accent2"/>
                  </a:solidFill>
                  <a:prstDash val="solid"/>
                </a:ln>
                <a:solidFill>
                  <a:schemeClr val="accent5">
                    <a:lumMod val="60000"/>
                    <a:lumOff val="40000"/>
                  </a:schemeClr>
                </a:solidFill>
              </a:rPr>
              <a:t>How?</a:t>
            </a:r>
          </a:p>
        </p:txBody>
      </p:sp>
      <p:sp>
        <p:nvSpPr>
          <p:cNvPr id="5" name="Rectangle 4"/>
          <p:cNvSpPr/>
          <p:nvPr/>
        </p:nvSpPr>
        <p:spPr>
          <a:xfrm>
            <a:off x="3170296" y="2900920"/>
            <a:ext cx="2880320" cy="1785104"/>
          </a:xfrm>
          <a:prstGeom prst="rect">
            <a:avLst/>
          </a:prstGeom>
          <a:noFill/>
        </p:spPr>
        <p:txBody>
          <a:bodyPr wrap="square" lIns="91440" tIns="45720" rIns="91440" bIns="45720">
            <a:spAutoFit/>
          </a:bodyPr>
          <a:lstStyle/>
          <a:p>
            <a:pPr algn="ctr"/>
            <a:r>
              <a:rPr lang="en-GB" sz="3600" b="1" dirty="0">
                <a:ln w="22225">
                  <a:solidFill>
                    <a:schemeClr val="accent2"/>
                  </a:solidFill>
                  <a:prstDash val="solid"/>
                </a:ln>
                <a:solidFill>
                  <a:schemeClr val="accent6">
                    <a:lumMod val="60000"/>
                    <a:lumOff val="40000"/>
                  </a:schemeClr>
                </a:solidFill>
              </a:rPr>
              <a:t>Participants</a:t>
            </a:r>
          </a:p>
          <a:p>
            <a:pPr algn="ctr"/>
            <a:endParaRPr lang="en-GB" b="1" dirty="0">
              <a:ln w="22225">
                <a:solidFill>
                  <a:schemeClr val="accent2"/>
                </a:solidFill>
                <a:prstDash val="solid"/>
              </a:ln>
              <a:solidFill>
                <a:schemeClr val="accent6">
                  <a:lumMod val="60000"/>
                  <a:lumOff val="40000"/>
                </a:schemeClr>
              </a:solidFill>
            </a:endParaRPr>
          </a:p>
          <a:p>
            <a:pPr algn="ctr"/>
            <a:r>
              <a:rPr lang="en-GB" sz="5400" b="1" dirty="0">
                <a:ln w="22225">
                  <a:solidFill>
                    <a:schemeClr val="accent2"/>
                  </a:solidFill>
                  <a:prstDash val="solid"/>
                </a:ln>
                <a:solidFill>
                  <a:schemeClr val="accent6">
                    <a:lumMod val="60000"/>
                    <a:lumOff val="40000"/>
                  </a:schemeClr>
                </a:solidFill>
              </a:rPr>
              <a:t>Who?</a:t>
            </a:r>
          </a:p>
        </p:txBody>
      </p:sp>
      <p:sp>
        <p:nvSpPr>
          <p:cNvPr id="6" name="Rectangle 5"/>
          <p:cNvSpPr/>
          <p:nvPr/>
        </p:nvSpPr>
        <p:spPr>
          <a:xfrm>
            <a:off x="6156176" y="2901985"/>
            <a:ext cx="2736304" cy="1815882"/>
          </a:xfrm>
          <a:prstGeom prst="rect">
            <a:avLst/>
          </a:prstGeom>
          <a:noFill/>
        </p:spPr>
        <p:txBody>
          <a:bodyPr wrap="square" lIns="91440" tIns="45720" rIns="91440" bIns="45720">
            <a:spAutoFit/>
          </a:bodyPr>
          <a:lstStyle/>
          <a:p>
            <a:pPr algn="ctr"/>
            <a:r>
              <a:rPr lang="en-GB" sz="4000" b="1" dirty="0">
                <a:ln w="22225">
                  <a:solidFill>
                    <a:schemeClr val="accent2"/>
                  </a:solidFill>
                  <a:prstDash val="solid"/>
                </a:ln>
                <a:solidFill>
                  <a:schemeClr val="accent2">
                    <a:lumMod val="40000"/>
                    <a:lumOff val="60000"/>
                  </a:schemeClr>
                </a:solidFill>
              </a:rPr>
              <a:t>Procedure</a:t>
            </a:r>
          </a:p>
          <a:p>
            <a:pPr algn="ctr"/>
            <a:endParaRPr lang="en-GB" sz="1600" b="1" dirty="0">
              <a:ln w="22225">
                <a:solidFill>
                  <a:schemeClr val="accent2"/>
                </a:solidFill>
                <a:prstDash val="solid"/>
              </a:ln>
              <a:solidFill>
                <a:schemeClr val="accent2">
                  <a:lumMod val="40000"/>
                  <a:lumOff val="60000"/>
                </a:schemeClr>
              </a:solidFill>
            </a:endParaRPr>
          </a:p>
          <a:p>
            <a:pPr algn="ctr"/>
            <a:r>
              <a:rPr lang="en-GB" sz="5400" b="1" dirty="0">
                <a:ln w="22225">
                  <a:solidFill>
                    <a:schemeClr val="accent2"/>
                  </a:solidFill>
                  <a:prstDash val="solid"/>
                </a:ln>
                <a:solidFill>
                  <a:schemeClr val="accent2">
                    <a:lumMod val="40000"/>
                    <a:lumOff val="60000"/>
                  </a:schemeClr>
                </a:solidFill>
              </a:rPr>
              <a:t>What?</a:t>
            </a:r>
          </a:p>
        </p:txBody>
      </p:sp>
    </p:spTree>
    <p:extLst>
      <p:ext uri="{BB962C8B-B14F-4D97-AF65-F5344CB8AC3E}">
        <p14:creationId xmlns:p14="http://schemas.microsoft.com/office/powerpoint/2010/main" val="3196983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a:t>
            </a:r>
          </a:p>
        </p:txBody>
      </p:sp>
      <p:sp>
        <p:nvSpPr>
          <p:cNvPr id="3" name="Content Placeholder 2"/>
          <p:cNvSpPr>
            <a:spLocks noGrp="1"/>
          </p:cNvSpPr>
          <p:nvPr>
            <p:ph idx="1"/>
          </p:nvPr>
        </p:nvSpPr>
        <p:spPr/>
        <p:txBody>
          <a:bodyPr/>
          <a:lstStyle/>
          <a:p>
            <a:pPr marL="0" indent="0">
              <a:buNone/>
            </a:pPr>
            <a:r>
              <a:rPr lang="en-GB" dirty="0">
                <a:solidFill>
                  <a:srgbClr val="0072BB"/>
                </a:solidFill>
              </a:rPr>
              <a:t>Independent measures / samples (between subjects) or Repeated measures (within subjects)?</a:t>
            </a:r>
          </a:p>
          <a:p>
            <a:pPr marL="0" indent="0">
              <a:buNone/>
            </a:pPr>
            <a:endParaRPr lang="en-GB" dirty="0">
              <a:solidFill>
                <a:srgbClr val="0072BB"/>
              </a:solidFill>
            </a:endParaRPr>
          </a:p>
          <a:p>
            <a:pPr marL="0" indent="0">
              <a:buNone/>
            </a:pPr>
            <a:endParaRPr lang="en-GB" dirty="0">
              <a:solidFill>
                <a:srgbClr val="0072BB"/>
              </a:solidFill>
            </a:endParaRPr>
          </a:p>
        </p:txBody>
      </p:sp>
      <p:pic>
        <p:nvPicPr>
          <p:cNvPr id="5" name="Picture 4"/>
          <p:cNvPicPr>
            <a:picLocks noChangeAspect="1"/>
          </p:cNvPicPr>
          <p:nvPr/>
        </p:nvPicPr>
        <p:blipFill>
          <a:blip r:embed="rId3"/>
          <a:stretch>
            <a:fillRect/>
          </a:stretch>
        </p:blipFill>
        <p:spPr>
          <a:xfrm>
            <a:off x="539552" y="2281560"/>
            <a:ext cx="3600400" cy="3789040"/>
          </a:xfrm>
          <a:prstGeom prst="rect">
            <a:avLst/>
          </a:prstGeom>
        </p:spPr>
      </p:pic>
      <p:pic>
        <p:nvPicPr>
          <p:cNvPr id="7" name="Picture 6"/>
          <p:cNvPicPr>
            <a:picLocks noChangeAspect="1"/>
          </p:cNvPicPr>
          <p:nvPr/>
        </p:nvPicPr>
        <p:blipFill>
          <a:blip r:embed="rId4"/>
          <a:stretch>
            <a:fillRect/>
          </a:stretch>
        </p:blipFill>
        <p:spPr>
          <a:xfrm>
            <a:off x="5384776" y="2281559"/>
            <a:ext cx="3302024" cy="3789041"/>
          </a:xfrm>
          <a:prstGeom prst="rect">
            <a:avLst/>
          </a:prstGeom>
        </p:spPr>
      </p:pic>
    </p:spTree>
    <p:extLst>
      <p:ext uri="{BB962C8B-B14F-4D97-AF65-F5344CB8AC3E}">
        <p14:creationId xmlns:p14="http://schemas.microsoft.com/office/powerpoint/2010/main" val="1245849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a:t>
            </a:r>
          </a:p>
        </p:txBody>
      </p:sp>
      <p:sp>
        <p:nvSpPr>
          <p:cNvPr id="3" name="Text Placeholder 2"/>
          <p:cNvSpPr>
            <a:spLocks noGrp="1"/>
          </p:cNvSpPr>
          <p:nvPr>
            <p:ph type="body" idx="1"/>
          </p:nvPr>
        </p:nvSpPr>
        <p:spPr/>
        <p:txBody>
          <a:bodyPr/>
          <a:lstStyle/>
          <a:p>
            <a:r>
              <a:rPr lang="en-US" sz="3200" b="0" dirty="0"/>
              <a:t>Independent measures</a:t>
            </a:r>
          </a:p>
        </p:txBody>
      </p:sp>
      <p:sp>
        <p:nvSpPr>
          <p:cNvPr id="4" name="Content Placeholder 3"/>
          <p:cNvSpPr>
            <a:spLocks noGrp="1"/>
          </p:cNvSpPr>
          <p:nvPr>
            <p:ph sz="half" idx="2"/>
          </p:nvPr>
        </p:nvSpPr>
        <p:spPr/>
        <p:txBody>
          <a:bodyPr>
            <a:normAutofit fontScale="77500" lnSpcReduction="20000"/>
          </a:bodyPr>
          <a:lstStyle/>
          <a:p>
            <a:pPr algn="l">
              <a:buFont typeface="Wingdings" charset="2"/>
              <a:buChar char="ü"/>
            </a:pPr>
            <a:r>
              <a:rPr lang="en-US" sz="3200" dirty="0">
                <a:solidFill>
                  <a:srgbClr val="008000"/>
                </a:solidFill>
              </a:rPr>
              <a:t>No order effects</a:t>
            </a:r>
          </a:p>
          <a:p>
            <a:pPr algn="l">
              <a:buFont typeface="Wingdings" charset="2"/>
              <a:buChar char="ü"/>
            </a:pPr>
            <a:r>
              <a:rPr lang="en-US" sz="3200" dirty="0">
                <a:solidFill>
                  <a:srgbClr val="008000"/>
                </a:solidFill>
              </a:rPr>
              <a:t>Can use single blind design</a:t>
            </a:r>
          </a:p>
          <a:p>
            <a:pPr marL="0" indent="0" algn="l">
              <a:buNone/>
            </a:pPr>
            <a:endParaRPr lang="en-US" sz="3200" dirty="0">
              <a:solidFill>
                <a:srgbClr val="008000"/>
              </a:solidFill>
            </a:endParaRPr>
          </a:p>
          <a:p>
            <a:pPr marL="0" indent="0" algn="l">
              <a:buNone/>
            </a:pPr>
            <a:r>
              <a:rPr lang="en-US" sz="3200" dirty="0">
                <a:solidFill>
                  <a:srgbClr val="FF0000"/>
                </a:solidFill>
              </a:rPr>
              <a:t>X Intra- and inter- </a:t>
            </a:r>
          </a:p>
          <a:p>
            <a:pPr marL="0" indent="0" algn="l">
              <a:buNone/>
            </a:pPr>
            <a:r>
              <a:rPr lang="en-US" sz="3200" dirty="0">
                <a:solidFill>
                  <a:srgbClr val="FF0000"/>
                </a:solidFill>
              </a:rPr>
              <a:t>   group variability in </a:t>
            </a:r>
          </a:p>
          <a:p>
            <a:pPr marL="0" indent="0" algn="l">
              <a:buNone/>
            </a:pPr>
            <a:r>
              <a:rPr lang="en-US" sz="3200" dirty="0">
                <a:solidFill>
                  <a:srgbClr val="FF0000"/>
                </a:solidFill>
              </a:rPr>
              <a:t>   participants</a:t>
            </a:r>
          </a:p>
          <a:p>
            <a:pPr marL="0" indent="0" algn="l">
              <a:buNone/>
            </a:pPr>
            <a:r>
              <a:rPr lang="en-US" sz="3200" dirty="0">
                <a:solidFill>
                  <a:srgbClr val="FF0000"/>
                </a:solidFill>
              </a:rPr>
              <a:t>X Need more participants </a:t>
            </a:r>
          </a:p>
          <a:p>
            <a:pPr marL="0" indent="0" algn="l">
              <a:buNone/>
            </a:pPr>
            <a:r>
              <a:rPr lang="en-US" sz="3200" dirty="0">
                <a:solidFill>
                  <a:srgbClr val="FF0000"/>
                </a:solidFill>
              </a:rPr>
              <a:t>   than in repeated measures </a:t>
            </a:r>
          </a:p>
          <a:p>
            <a:pPr marL="0" indent="0" algn="l">
              <a:buNone/>
            </a:pPr>
            <a:r>
              <a:rPr lang="en-US" sz="3200" dirty="0">
                <a:solidFill>
                  <a:srgbClr val="FF0000"/>
                </a:solidFill>
              </a:rPr>
              <a:t>   design</a:t>
            </a:r>
          </a:p>
        </p:txBody>
      </p:sp>
      <p:sp>
        <p:nvSpPr>
          <p:cNvPr id="5" name="Text Placeholder 4"/>
          <p:cNvSpPr>
            <a:spLocks noGrp="1"/>
          </p:cNvSpPr>
          <p:nvPr>
            <p:ph type="body" sz="quarter" idx="3"/>
          </p:nvPr>
        </p:nvSpPr>
        <p:spPr/>
        <p:txBody>
          <a:bodyPr/>
          <a:lstStyle/>
          <a:p>
            <a:r>
              <a:rPr lang="en-US" sz="3200" b="0" dirty="0"/>
              <a:t>Repeated measures</a:t>
            </a:r>
          </a:p>
        </p:txBody>
      </p:sp>
      <p:sp>
        <p:nvSpPr>
          <p:cNvPr id="6" name="Content Placeholder 5"/>
          <p:cNvSpPr>
            <a:spLocks noGrp="1"/>
          </p:cNvSpPr>
          <p:nvPr>
            <p:ph sz="quarter" idx="4"/>
          </p:nvPr>
        </p:nvSpPr>
        <p:spPr/>
        <p:txBody>
          <a:bodyPr>
            <a:normAutofit fontScale="92500"/>
          </a:bodyPr>
          <a:lstStyle/>
          <a:p>
            <a:pPr algn="l">
              <a:buFont typeface="Wingdings" charset="2"/>
              <a:buChar char="ü"/>
            </a:pPr>
            <a:r>
              <a:rPr lang="en-US" sz="2800" dirty="0">
                <a:solidFill>
                  <a:srgbClr val="008000"/>
                </a:solidFill>
              </a:rPr>
              <a:t>Fewer participants needed</a:t>
            </a:r>
          </a:p>
          <a:p>
            <a:pPr algn="l">
              <a:buFont typeface="Wingdings" charset="2"/>
              <a:buChar char="ü"/>
            </a:pPr>
            <a:r>
              <a:rPr lang="en-US" sz="2800" dirty="0">
                <a:solidFill>
                  <a:srgbClr val="008000"/>
                </a:solidFill>
              </a:rPr>
              <a:t>Less participant variability</a:t>
            </a:r>
          </a:p>
          <a:p>
            <a:pPr algn="l">
              <a:buFont typeface="Wingdings" charset="2"/>
              <a:buChar char="ü"/>
            </a:pPr>
            <a:endParaRPr lang="en-US" sz="2800" dirty="0">
              <a:solidFill>
                <a:srgbClr val="008000"/>
              </a:solidFill>
            </a:endParaRPr>
          </a:p>
          <a:p>
            <a:pPr marL="0" indent="0" algn="l">
              <a:buNone/>
            </a:pPr>
            <a:r>
              <a:rPr lang="en-US" sz="2800" dirty="0">
                <a:solidFill>
                  <a:srgbClr val="FF0000"/>
                </a:solidFill>
              </a:rPr>
              <a:t>X  Order effects can change </a:t>
            </a:r>
          </a:p>
          <a:p>
            <a:pPr marL="0" indent="0" algn="l">
              <a:buNone/>
            </a:pPr>
            <a:r>
              <a:rPr lang="en-US" sz="2800" dirty="0">
                <a:solidFill>
                  <a:srgbClr val="FF0000"/>
                </a:solidFill>
              </a:rPr>
              <a:t>     participants’ behaviour</a:t>
            </a:r>
          </a:p>
          <a:p>
            <a:pPr marL="0" indent="0" algn="l">
              <a:buNone/>
            </a:pPr>
            <a:r>
              <a:rPr lang="en-US" sz="2800" dirty="0">
                <a:solidFill>
                  <a:srgbClr val="FF0000"/>
                </a:solidFill>
              </a:rPr>
              <a:t>X  Fatigue can change </a:t>
            </a:r>
          </a:p>
          <a:p>
            <a:pPr marL="0" indent="0" algn="l">
              <a:buNone/>
            </a:pPr>
            <a:r>
              <a:rPr lang="en-US" sz="2800" dirty="0">
                <a:solidFill>
                  <a:srgbClr val="FF0000"/>
                </a:solidFill>
              </a:rPr>
              <a:t>     participants’ behaviour</a:t>
            </a:r>
          </a:p>
        </p:txBody>
      </p:sp>
    </p:spTree>
    <p:extLst>
      <p:ext uri="{BB962C8B-B14F-4D97-AF65-F5344CB8AC3E}">
        <p14:creationId xmlns:p14="http://schemas.microsoft.com/office/powerpoint/2010/main" val="3649332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Control Participant Variability</a:t>
            </a:r>
          </a:p>
        </p:txBody>
      </p:sp>
      <p:pic>
        <p:nvPicPr>
          <p:cNvPr id="5" name="Content Placeholder 4"/>
          <p:cNvPicPr>
            <a:picLocks noGrp="1" noChangeAspect="1"/>
          </p:cNvPicPr>
          <p:nvPr>
            <p:ph idx="1"/>
          </p:nvPr>
        </p:nvPicPr>
        <p:blipFill rotWithShape="1">
          <a:blip r:embed="rId3"/>
          <a:srcRect l="1242" r="-312"/>
          <a:stretch/>
        </p:blipFill>
        <p:spPr>
          <a:xfrm>
            <a:off x="4568474" y="1500188"/>
            <a:ext cx="4035974" cy="4625975"/>
          </a:xfrm>
        </p:spPr>
      </p:pic>
      <p:sp>
        <p:nvSpPr>
          <p:cNvPr id="6" name="TextBox 5"/>
          <p:cNvSpPr txBox="1"/>
          <p:nvPr/>
        </p:nvSpPr>
        <p:spPr>
          <a:xfrm>
            <a:off x="467544" y="2780928"/>
            <a:ext cx="4363279" cy="461665"/>
          </a:xfrm>
          <a:prstGeom prst="rect">
            <a:avLst/>
          </a:prstGeom>
          <a:noFill/>
        </p:spPr>
        <p:txBody>
          <a:bodyPr wrap="square" rtlCol="0">
            <a:spAutoFit/>
          </a:bodyPr>
          <a:lstStyle/>
          <a:p>
            <a:r>
              <a:rPr lang="en-US" sz="2400" dirty="0">
                <a:latin typeface="+mn-lt"/>
              </a:rPr>
              <a:t>Random allocation to groups</a:t>
            </a:r>
          </a:p>
        </p:txBody>
      </p:sp>
      <p:sp>
        <p:nvSpPr>
          <p:cNvPr id="7" name="TextBox 6"/>
          <p:cNvSpPr txBox="1"/>
          <p:nvPr/>
        </p:nvSpPr>
        <p:spPr>
          <a:xfrm>
            <a:off x="467544" y="4941168"/>
            <a:ext cx="4538472" cy="461665"/>
          </a:xfrm>
          <a:prstGeom prst="rect">
            <a:avLst/>
          </a:prstGeom>
          <a:noFill/>
        </p:spPr>
        <p:txBody>
          <a:bodyPr wrap="none" rtlCol="0">
            <a:spAutoFit/>
          </a:bodyPr>
          <a:lstStyle/>
          <a:p>
            <a:r>
              <a:rPr lang="en-US" sz="2400" dirty="0">
                <a:latin typeface="+mn-lt"/>
              </a:rPr>
              <a:t>Matched pairs allocation to groups</a:t>
            </a:r>
          </a:p>
        </p:txBody>
      </p:sp>
    </p:spTree>
    <p:extLst>
      <p:ext uri="{BB962C8B-B14F-4D97-AF65-F5344CB8AC3E}">
        <p14:creationId xmlns:p14="http://schemas.microsoft.com/office/powerpoint/2010/main" val="3088405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Control Order Effects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88993730"/>
              </p:ext>
            </p:extLst>
          </p:nvPr>
        </p:nvGraphicFramePr>
        <p:xfrm>
          <a:off x="457200" y="1556792"/>
          <a:ext cx="8229600" cy="4450080"/>
        </p:xfrm>
        <a:graphic>
          <a:graphicData uri="http://schemas.openxmlformats.org/drawingml/2006/table">
            <a:tbl>
              <a:tblPr firstRow="1" bandRow="1">
                <a:tableStyleId>{5C22544A-7EE6-4342-B048-85BDC9FD1C3A}</a:tableStyleId>
              </a:tblPr>
              <a:tblGrid>
                <a:gridCol w="1594520">
                  <a:extLst>
                    <a:ext uri="{9D8B030D-6E8A-4147-A177-3AD203B41FA5}">
                      <a16:colId xmlns:a16="http://schemas.microsoft.com/office/drawing/2014/main" val="20000"/>
                    </a:ext>
                  </a:extLst>
                </a:gridCol>
                <a:gridCol w="3240360">
                  <a:extLst>
                    <a:ext uri="{9D8B030D-6E8A-4147-A177-3AD203B41FA5}">
                      <a16:colId xmlns:a16="http://schemas.microsoft.com/office/drawing/2014/main" val="20001"/>
                    </a:ext>
                  </a:extLst>
                </a:gridCol>
                <a:gridCol w="3394720">
                  <a:extLst>
                    <a:ext uri="{9D8B030D-6E8A-4147-A177-3AD203B41FA5}">
                      <a16:colId xmlns:a16="http://schemas.microsoft.com/office/drawing/2014/main" val="20002"/>
                    </a:ext>
                  </a:extLst>
                </a:gridCol>
              </a:tblGrid>
              <a:tr h="370840">
                <a:tc gridSpan="3">
                  <a:txBody>
                    <a:bodyPr/>
                    <a:lstStyle/>
                    <a:p>
                      <a:pPr algn="ctr"/>
                      <a:r>
                        <a:rPr lang="en-US" dirty="0"/>
                        <a:t>Counterbalancing (alternate numbers)</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dirty="0"/>
                        <a:t>Participant</a:t>
                      </a:r>
                    </a:p>
                  </a:txBody>
                  <a:tcPr/>
                </a:tc>
                <a:tc>
                  <a:txBody>
                    <a:bodyPr/>
                    <a:lstStyle/>
                    <a:p>
                      <a:r>
                        <a:rPr lang="en-US" dirty="0">
                          <a:solidFill>
                            <a:srgbClr val="FF0000"/>
                          </a:solidFill>
                        </a:rPr>
                        <a:t>Condition  1</a:t>
                      </a:r>
                    </a:p>
                  </a:txBody>
                  <a:tcPr/>
                </a:tc>
                <a:tc>
                  <a:txBody>
                    <a:bodyPr/>
                    <a:lstStyle/>
                    <a:p>
                      <a:r>
                        <a:rPr lang="en-US" dirty="0">
                          <a:solidFill>
                            <a:srgbClr val="008000"/>
                          </a:solidFill>
                        </a:rPr>
                        <a:t>Condition</a:t>
                      </a:r>
                      <a:r>
                        <a:rPr lang="en-US" baseline="0" dirty="0">
                          <a:solidFill>
                            <a:srgbClr val="008000"/>
                          </a:solidFill>
                        </a:rPr>
                        <a:t> 2</a:t>
                      </a:r>
                      <a:endParaRPr lang="en-US" dirty="0">
                        <a:solidFill>
                          <a:srgbClr val="008000"/>
                        </a:solidFill>
                      </a:endParaRPr>
                    </a:p>
                  </a:txBody>
                  <a:tcPr/>
                </a:tc>
                <a:extLst>
                  <a:ext uri="{0D108BD9-81ED-4DB2-BD59-A6C34878D82A}">
                    <a16:rowId xmlns:a16="http://schemas.microsoft.com/office/drawing/2014/main" val="10001"/>
                  </a:ext>
                </a:extLst>
              </a:tr>
              <a:tr h="370840">
                <a:tc>
                  <a:txBody>
                    <a:bodyPr/>
                    <a:lstStyle/>
                    <a:p>
                      <a:r>
                        <a:rPr lang="en-US" dirty="0"/>
                        <a:t>1</a:t>
                      </a:r>
                    </a:p>
                  </a:txBody>
                  <a:tcPr/>
                </a:tc>
                <a:tc>
                  <a:txBody>
                    <a:bodyPr/>
                    <a:lstStyle/>
                    <a:p>
                      <a:r>
                        <a:rPr lang="en-US" dirty="0">
                          <a:solidFill>
                            <a:srgbClr val="FF0000"/>
                          </a:solidFill>
                        </a:rPr>
                        <a:t>First</a:t>
                      </a:r>
                    </a:p>
                  </a:txBody>
                  <a:tcPr/>
                </a:tc>
                <a:tc>
                  <a:txBody>
                    <a:bodyPr/>
                    <a:lstStyle/>
                    <a:p>
                      <a:r>
                        <a:rPr lang="en-US" dirty="0">
                          <a:solidFill>
                            <a:srgbClr val="008000"/>
                          </a:solidFill>
                        </a:rPr>
                        <a:t>Second</a:t>
                      </a:r>
                    </a:p>
                  </a:txBody>
                  <a:tcPr/>
                </a:tc>
                <a:extLst>
                  <a:ext uri="{0D108BD9-81ED-4DB2-BD59-A6C34878D82A}">
                    <a16:rowId xmlns:a16="http://schemas.microsoft.com/office/drawing/2014/main" val="10002"/>
                  </a:ext>
                </a:extLst>
              </a:tr>
              <a:tr h="370840">
                <a:tc>
                  <a:txBody>
                    <a:bodyPr/>
                    <a:lstStyle/>
                    <a:p>
                      <a:r>
                        <a:rPr lang="en-US" dirty="0"/>
                        <a:t>2</a:t>
                      </a:r>
                    </a:p>
                  </a:txBody>
                  <a:tcPr/>
                </a:tc>
                <a:tc>
                  <a:txBody>
                    <a:bodyPr/>
                    <a:lstStyle/>
                    <a:p>
                      <a:r>
                        <a:rPr lang="en-US" dirty="0">
                          <a:solidFill>
                            <a:srgbClr val="FF0000"/>
                          </a:solidFill>
                        </a:rPr>
                        <a:t>Second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008000"/>
                          </a:solidFill>
                        </a:rPr>
                        <a:t>First</a:t>
                      </a:r>
                    </a:p>
                  </a:txBody>
                  <a:tcPr/>
                </a:tc>
                <a:extLst>
                  <a:ext uri="{0D108BD9-81ED-4DB2-BD59-A6C34878D82A}">
                    <a16:rowId xmlns:a16="http://schemas.microsoft.com/office/drawing/2014/main" val="10003"/>
                  </a:ext>
                </a:extLst>
              </a:tr>
              <a:tr h="370840">
                <a:tc>
                  <a:txBody>
                    <a:bodyPr/>
                    <a:lstStyle/>
                    <a:p>
                      <a:r>
                        <a:rPr lang="en-US" dirty="0"/>
                        <a:t>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First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008000"/>
                          </a:solidFill>
                        </a:rPr>
                        <a:t>Second</a:t>
                      </a:r>
                    </a:p>
                  </a:txBody>
                  <a:tcPr/>
                </a:tc>
                <a:extLst>
                  <a:ext uri="{0D108BD9-81ED-4DB2-BD59-A6C34878D82A}">
                    <a16:rowId xmlns:a16="http://schemas.microsoft.com/office/drawing/2014/main" val="10004"/>
                  </a:ext>
                </a:extLst>
              </a:tr>
              <a:tr h="370840">
                <a:tc>
                  <a:txBody>
                    <a:bodyPr/>
                    <a:lstStyle/>
                    <a:p>
                      <a:r>
                        <a:rPr lang="en-US" dirty="0"/>
                        <a:t>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Second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008000"/>
                          </a:solidFill>
                        </a:rPr>
                        <a:t>First</a:t>
                      </a:r>
                    </a:p>
                  </a:txBody>
                  <a:tcPr/>
                </a:tc>
                <a:extLst>
                  <a:ext uri="{0D108BD9-81ED-4DB2-BD59-A6C34878D82A}">
                    <a16:rowId xmlns:a16="http://schemas.microsoft.com/office/drawing/2014/main" val="10005"/>
                  </a:ext>
                </a:extLst>
              </a:tr>
              <a:tr h="370840">
                <a:tc>
                  <a:txBody>
                    <a:bodyPr/>
                    <a:lstStyle/>
                    <a:p>
                      <a:r>
                        <a:rPr lang="en-US" dirty="0"/>
                        <a:t>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First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008000"/>
                          </a:solidFill>
                        </a:rPr>
                        <a:t>Second</a:t>
                      </a:r>
                    </a:p>
                  </a:txBody>
                  <a:tcPr/>
                </a:tc>
                <a:extLst>
                  <a:ext uri="{0D108BD9-81ED-4DB2-BD59-A6C34878D82A}">
                    <a16:rowId xmlns:a16="http://schemas.microsoft.com/office/drawing/2014/main" val="10006"/>
                  </a:ext>
                </a:extLst>
              </a:tr>
              <a:tr h="370840">
                <a:tc>
                  <a:txBody>
                    <a:bodyPr/>
                    <a:lstStyle/>
                    <a:p>
                      <a:r>
                        <a:rPr lang="en-US" dirty="0"/>
                        <a:t>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Second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008000"/>
                          </a:solidFill>
                        </a:rPr>
                        <a:t>First</a:t>
                      </a:r>
                    </a:p>
                  </a:txBody>
                  <a:tcPr/>
                </a:tc>
                <a:extLst>
                  <a:ext uri="{0D108BD9-81ED-4DB2-BD59-A6C34878D82A}">
                    <a16:rowId xmlns:a16="http://schemas.microsoft.com/office/drawing/2014/main" val="10007"/>
                  </a:ext>
                </a:extLst>
              </a:tr>
              <a:tr h="370840">
                <a:tc>
                  <a:txBody>
                    <a:bodyPr/>
                    <a:lstStyle/>
                    <a:p>
                      <a:r>
                        <a:rPr lang="en-US" dirty="0"/>
                        <a:t>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First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008000"/>
                          </a:solidFill>
                        </a:rPr>
                        <a:t>Second</a:t>
                      </a:r>
                    </a:p>
                  </a:txBody>
                  <a:tcPr/>
                </a:tc>
                <a:extLst>
                  <a:ext uri="{0D108BD9-81ED-4DB2-BD59-A6C34878D82A}">
                    <a16:rowId xmlns:a16="http://schemas.microsoft.com/office/drawing/2014/main" val="10008"/>
                  </a:ext>
                </a:extLst>
              </a:tr>
              <a:tr h="370840">
                <a:tc>
                  <a:txBody>
                    <a:bodyPr/>
                    <a:lstStyle/>
                    <a:p>
                      <a:r>
                        <a:rPr lang="en-US" dirty="0"/>
                        <a:t>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Second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008000"/>
                          </a:solidFill>
                        </a:rPr>
                        <a:t>First</a:t>
                      </a:r>
                    </a:p>
                  </a:txBody>
                  <a:tcPr/>
                </a:tc>
                <a:extLst>
                  <a:ext uri="{0D108BD9-81ED-4DB2-BD59-A6C34878D82A}">
                    <a16:rowId xmlns:a16="http://schemas.microsoft.com/office/drawing/2014/main" val="10009"/>
                  </a:ext>
                </a:extLst>
              </a:tr>
              <a:tr h="370840">
                <a:tc>
                  <a:txBody>
                    <a:bodyPr/>
                    <a:lstStyle/>
                    <a:p>
                      <a:r>
                        <a:rPr lang="en-US" dirty="0"/>
                        <a:t>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First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008000"/>
                          </a:solidFill>
                        </a:rPr>
                        <a:t>Second</a:t>
                      </a:r>
                    </a:p>
                  </a:txBody>
                  <a:tcPr/>
                </a:tc>
                <a:extLst>
                  <a:ext uri="{0D108BD9-81ED-4DB2-BD59-A6C34878D82A}">
                    <a16:rowId xmlns:a16="http://schemas.microsoft.com/office/drawing/2014/main" val="10010"/>
                  </a:ext>
                </a:extLst>
              </a:tr>
              <a:tr h="370840">
                <a:tc>
                  <a:txBody>
                    <a:bodyPr/>
                    <a:lstStyle/>
                    <a:p>
                      <a:r>
                        <a:rPr lang="en-US" dirty="0"/>
                        <a:t>10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Second</a:t>
                      </a:r>
                    </a:p>
                  </a:txBody>
                  <a:tcPr/>
                </a:tc>
                <a:tc>
                  <a:txBody>
                    <a:bodyPr/>
                    <a:lstStyle/>
                    <a:p>
                      <a:r>
                        <a:rPr lang="en-US" dirty="0">
                          <a:solidFill>
                            <a:srgbClr val="008000"/>
                          </a:solidFill>
                        </a:rPr>
                        <a:t>First</a:t>
                      </a: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217355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Independent and Dependent Variables </a:t>
            </a:r>
          </a:p>
        </p:txBody>
      </p:sp>
      <p:sp>
        <p:nvSpPr>
          <p:cNvPr id="3" name="Content Placeholder 2"/>
          <p:cNvSpPr>
            <a:spLocks noGrp="1"/>
          </p:cNvSpPr>
          <p:nvPr>
            <p:ph idx="1"/>
          </p:nvPr>
        </p:nvSpPr>
        <p:spPr>
          <a:xfrm>
            <a:off x="457200" y="1500175"/>
            <a:ext cx="8229600" cy="416658"/>
          </a:xfrm>
        </p:spPr>
        <p:txBody>
          <a:bodyPr/>
          <a:lstStyle/>
          <a:p>
            <a:pPr marL="0" indent="0">
              <a:buNone/>
            </a:pPr>
            <a:r>
              <a:rPr lang="en-US" dirty="0"/>
              <a:t>The IV is manipulated and the DV is measured under two conditions.</a:t>
            </a:r>
          </a:p>
          <a:p>
            <a:pPr marL="0" indent="0">
              <a:buNone/>
            </a:pPr>
            <a:endParaRPr lang="en-US" dirty="0"/>
          </a:p>
        </p:txBody>
      </p:sp>
      <p:graphicFrame>
        <p:nvGraphicFramePr>
          <p:cNvPr id="5" name="Diagram 4"/>
          <p:cNvGraphicFramePr/>
          <p:nvPr>
            <p:extLst>
              <p:ext uri="{D42A27DB-BD31-4B8C-83A1-F6EECF244321}">
                <p14:modId xmlns:p14="http://schemas.microsoft.com/office/powerpoint/2010/main" val="3641710012"/>
              </p:ext>
            </p:extLst>
          </p:nvPr>
        </p:nvGraphicFramePr>
        <p:xfrm>
          <a:off x="1524000" y="2101304"/>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20137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Ethics</a:t>
            </a:r>
          </a:p>
        </p:txBody>
      </p:sp>
      <p:sp>
        <p:nvSpPr>
          <p:cNvPr id="3" name="Content Placeholder 2"/>
          <p:cNvSpPr>
            <a:spLocks noGrp="1"/>
          </p:cNvSpPr>
          <p:nvPr>
            <p:ph idx="1"/>
          </p:nvPr>
        </p:nvSpPr>
        <p:spPr>
          <a:xfrm>
            <a:off x="457200" y="1500174"/>
            <a:ext cx="2386608" cy="4665129"/>
          </a:xfrm>
          <a:ln>
            <a:solidFill>
              <a:srgbClr val="0072BB"/>
            </a:solidFill>
          </a:ln>
        </p:spPr>
        <p:txBody>
          <a:bodyPr>
            <a:normAutofit fontScale="92500"/>
          </a:bodyPr>
          <a:lstStyle/>
          <a:p>
            <a:pPr marL="0" indent="0">
              <a:buNone/>
            </a:pPr>
            <a:r>
              <a:rPr lang="en-US" dirty="0"/>
              <a:t>Note how you met the ethical guidelines by having an informed consent sheet, a standardized instruction sheet and a debriefing sheet, all of which informed participants of the procedure and their rights to withdraw themselves and their data at any time.</a:t>
            </a:r>
          </a:p>
          <a:p>
            <a:pPr marL="0" indent="0">
              <a:buNone/>
            </a:pPr>
            <a:endParaRPr lang="en-US" dirty="0"/>
          </a:p>
          <a:p>
            <a:pPr marL="0" indent="0">
              <a:buNone/>
            </a:pPr>
            <a:endParaRPr lang="en-US" dirty="0"/>
          </a:p>
        </p:txBody>
      </p:sp>
      <p:pic>
        <p:nvPicPr>
          <p:cNvPr id="4" name="Picture 3"/>
          <p:cNvPicPr>
            <a:picLocks noChangeAspect="1"/>
          </p:cNvPicPr>
          <p:nvPr/>
        </p:nvPicPr>
        <p:blipFill>
          <a:blip r:embed="rId3"/>
          <a:stretch>
            <a:fillRect/>
          </a:stretch>
        </p:blipFill>
        <p:spPr>
          <a:xfrm>
            <a:off x="3446854" y="1500174"/>
            <a:ext cx="5429701" cy="4665129"/>
          </a:xfrm>
          <a:prstGeom prst="rect">
            <a:avLst/>
          </a:prstGeom>
        </p:spPr>
      </p:pic>
    </p:spTree>
    <p:extLst>
      <p:ext uri="{BB962C8B-B14F-4D97-AF65-F5344CB8AC3E}">
        <p14:creationId xmlns:p14="http://schemas.microsoft.com/office/powerpoint/2010/main" val="4672052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MS_COMPLETION_TITLE" val="Change Process - Culture"/>
  <p:tag name="LMS_COMPLETION_ID" val="Change_Process_Culture"/>
  <p:tag name="LMS_COMPLETION_VERSION" val="1.0"/>
  <p:tag name="LMS_COMPLETION_DURATION" val="01:00:00"/>
  <p:tag name="LMS_COMPLETION_SCO_TITLE" val="Change Process - Culture"/>
  <p:tag name="LMS_COMPLETION_SCO_ID" val="Change_Process_Culture"/>
  <p:tag name="LMS_COMPLETION_EDITION" val="0"/>
  <p:tag name="LMS_COMPLETION_THRESHOLD" val="9"/>
  <p:tag name="LMS_COMPLETION_METHOD" val="VIEW"/>
  <p:tag name="LMS_REPORTING" val="2"/>
  <p:tag name="LMS_DATA_SCORM" val="Yes"/>
  <p:tag name="PRESENTATION_PLAYLIST_COUNT" val="0"/>
  <p:tag name="PRESENTATION_PRESENTER_SLIDE_LEVEL" val="0"/>
  <p:tag name="ARTICULATE_PRESENTER_VERSION" val="6"/>
  <p:tag name="PUBLISH_TITLE" val="Business Culture"/>
  <p:tag name="ARTICULATE_PUBLISH_PATH" val="C:\Users\tutor2u\Documents\Business Studies\AQA Business Unit 4\Teacher Presentations\Interactive Versions"/>
  <p:tag name="ARTICULATE_LOGO" val="(None selected)"/>
  <p:tag name="ARTICULATE_PRESENTER" val="(None selected)"/>
  <p:tag name="ARTICULATE_PRESENTER_GUID" val="9869030842"/>
  <p:tag name="ARTICULATE_LMS" val="0"/>
  <p:tag name="ARTICULATE_TEMPLATE" val="tutor2u Simple"/>
  <p:tag name="LMS_PUBLISH" val="Yes"/>
  <p:tag name="PRESENTER_PREVIEW_MODE" val="0"/>
  <p:tag name="PRESENTER_PREVIEW_START" val="1"/>
  <p:tag name="LMS_PROTOCOL_METHOD" val="SCORM"/>
  <p:tag name="LMS_PROTOCOL_VERSION" val="1.2"/>
  <p:tag name="LAUNCHINNEWWINDOW" val="0"/>
  <p:tag name="LASTPUBLISHED" val="C:\Users\tutor2u\Documents\Business Studies\AQA Business Unit 4\Teacher Presentations\Interactive Versions\Business Culture\player.html"/>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effectLst>
          <a:outerShdw blurRad="50800" dist="38100" dir="5400000" algn="t" rotWithShape="0">
            <a:prstClr val="black">
              <a:alpha val="40000"/>
            </a:prstClr>
          </a:outerShdw>
        </a:effectLst>
      </a:spPr>
      <a:bodyPr rtlCol="0" anchor="ctr"/>
      <a:lstStyle>
        <a:defPPr algn="ctr">
          <a:defRPr sz="50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57150" cmpd="sng">
          <a:headEnd type="none"/>
          <a:tailEnd type="triangle"/>
        </a:ln>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i="1" dirty="0"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83028</TotalTime>
  <Words>550</Words>
  <Application>Microsoft Office PowerPoint</Application>
  <PresentationFormat>On-screen Show (4:3)</PresentationFormat>
  <Paragraphs>92</Paragraphs>
  <Slides>7</Slides>
  <Notes>5</Notes>
  <HiddenSlides>0</HiddenSlides>
  <MMClips>0</MMClips>
  <ScaleCrop>false</ScaleCrop>
  <HeadingPairs>
    <vt:vector size="8" baseType="variant">
      <vt:variant>
        <vt:lpstr>Fonts Used</vt:lpstr>
      </vt:variant>
      <vt:variant>
        <vt:i4>4</vt:i4>
      </vt:variant>
      <vt:variant>
        <vt:lpstr>Theme</vt:lpstr>
      </vt:variant>
      <vt:variant>
        <vt:i4>1</vt:i4>
      </vt:variant>
      <vt:variant>
        <vt:lpstr>Slide Titles</vt:lpstr>
      </vt:variant>
      <vt:variant>
        <vt:i4>7</vt:i4>
      </vt:variant>
      <vt:variant>
        <vt:lpstr>Custom Shows</vt:lpstr>
      </vt:variant>
      <vt:variant>
        <vt:i4>1</vt:i4>
      </vt:variant>
    </vt:vector>
  </HeadingPairs>
  <TitlesOfParts>
    <vt:vector size="13" baseType="lpstr">
      <vt:lpstr>ＭＳ Ｐゴシック</vt:lpstr>
      <vt:lpstr>Arial</vt:lpstr>
      <vt:lpstr>Calibri</vt:lpstr>
      <vt:lpstr>Wingdings</vt:lpstr>
      <vt:lpstr>Office Theme</vt:lpstr>
      <vt:lpstr>Design</vt:lpstr>
      <vt:lpstr>Design</vt:lpstr>
      <vt:lpstr>Design</vt:lpstr>
      <vt:lpstr>To Control Participant Variability</vt:lpstr>
      <vt:lpstr>To Control Order Effects</vt:lpstr>
      <vt:lpstr>Independent and Dependent Variables </vt:lpstr>
      <vt:lpstr>Ethics</vt:lpstr>
      <vt:lpstr>Custom Show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A Briefing Presentation Final</dc:title>
  <dc:creator>tutor2u</dc:creator>
  <cp:lastModifiedBy>J Robinson</cp:lastModifiedBy>
  <cp:revision>865</cp:revision>
  <cp:lastPrinted>2013-02-20T11:29:22Z</cp:lastPrinted>
  <dcterms:created xsi:type="dcterms:W3CDTF">2009-04-09T12:56:25Z</dcterms:created>
  <dcterms:modified xsi:type="dcterms:W3CDTF">2016-09-07T15:47:36Z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UseProject">
    <vt:lpwstr>1</vt:lpwstr>
  </property>
  <property fmtid="{D5CDD505-2E9C-101B-9397-08002B2CF9AE}" pid="3" name="ArticulatePath">
    <vt:lpwstr>Invention &amp; Innovation</vt:lpwstr>
  </property>
  <property fmtid="{D5CDD505-2E9C-101B-9397-08002B2CF9AE}" pid="4" name="ArticulateGUID">
    <vt:lpwstr>998E6639-5FC0-416C-9117-725EFDCCBD75</vt:lpwstr>
  </property>
  <property fmtid="{D5CDD505-2E9C-101B-9397-08002B2CF9AE}" pid="5" name="ArticulateProjectFull">
    <vt:lpwstr>C:\Users\jim-samsung\Dropbox\Business Studies\AQA GCE\AQA Business Unit 4\2013 Organisational Culture\Section A Briefing Presentation Final.ppta</vt:lpwstr>
  </property>
</Properties>
</file>