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3.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4.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2" r:id="rId1"/>
    <p:sldMasterId id="2147483655" r:id="rId2"/>
    <p:sldMasterId id="2147483658" r:id="rId3"/>
    <p:sldMasterId id="2147483661" r:id="rId4"/>
    <p:sldMasterId id="2147483664" r:id="rId5"/>
  </p:sldMasterIdLst>
  <p:notesMasterIdLst>
    <p:notesMasterId r:id="rId32"/>
  </p:notesMasterIdLst>
  <p:sldIdLst>
    <p:sldId id="354" r:id="rId6"/>
    <p:sldId id="355" r:id="rId7"/>
    <p:sldId id="356" r:id="rId8"/>
    <p:sldId id="357" r:id="rId9"/>
    <p:sldId id="358" r:id="rId10"/>
    <p:sldId id="329" r:id="rId11"/>
    <p:sldId id="327" r:id="rId12"/>
    <p:sldId id="331" r:id="rId13"/>
    <p:sldId id="334" r:id="rId14"/>
    <p:sldId id="336" r:id="rId15"/>
    <p:sldId id="337" r:id="rId16"/>
    <p:sldId id="338" r:id="rId17"/>
    <p:sldId id="359" r:id="rId18"/>
    <p:sldId id="332" r:id="rId19"/>
    <p:sldId id="353" r:id="rId20"/>
    <p:sldId id="340" r:id="rId21"/>
    <p:sldId id="341" r:id="rId22"/>
    <p:sldId id="342" r:id="rId23"/>
    <p:sldId id="343" r:id="rId24"/>
    <p:sldId id="344" r:id="rId25"/>
    <p:sldId id="346" r:id="rId26"/>
    <p:sldId id="347" r:id="rId27"/>
    <p:sldId id="348" r:id="rId28"/>
    <p:sldId id="345" r:id="rId29"/>
    <p:sldId id="360" r:id="rId30"/>
    <p:sldId id="350" r:id="rId3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490" autoAdjust="0"/>
    <p:restoredTop sz="94803"/>
  </p:normalViewPr>
  <p:slideViewPr>
    <p:cSldViewPr snapToGrid="0" snapToObjects="1">
      <p:cViewPr varScale="1">
        <p:scale>
          <a:sx n="79" d="100"/>
          <a:sy n="79" d="100"/>
        </p:scale>
        <p:origin x="1392"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slideMaster" Target="slideMasters/slideMaster3.xml"/><Relationship Id="rId21" Type="http://schemas.openxmlformats.org/officeDocument/2006/relationships/slide" Target="slides/slide16.xml"/><Relationship Id="rId34"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notesMaster" Target="notesMasters/notesMaster1.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20E6417-3842-3143-8C95-FB94B2BA7E22}" type="datetimeFigureOut">
              <a:rPr lang="en-US" smtClean="0"/>
              <a:t>1/30/2022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1DFF1F0-04A3-244B-8026-6A7F6403474D}" type="slidenum">
              <a:rPr lang="en-US" smtClean="0"/>
              <a:t>‹#›</a:t>
            </a:fld>
            <a:endParaRPr lang="en-US"/>
          </a:p>
        </p:txBody>
      </p:sp>
    </p:spTree>
    <p:extLst>
      <p:ext uri="{BB962C8B-B14F-4D97-AF65-F5344CB8AC3E}">
        <p14:creationId xmlns:p14="http://schemas.microsoft.com/office/powerpoint/2010/main" val="1779041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Orange Main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Click to edit Master title style</a:t>
            </a:r>
            <a:endParaRPr lang="en-US" dirty="0"/>
          </a:p>
        </p:txBody>
      </p:sp>
      <p:sp>
        <p:nvSpPr>
          <p:cNvPr id="3" name="Content Placeholder 3"/>
          <p:cNvSpPr>
            <a:spLocks noGrp="1"/>
          </p:cNvSpPr>
          <p:nvPr>
            <p:ph sz="quarter" idx="10"/>
          </p:nvPr>
        </p:nvSpPr>
        <p:spPr>
          <a:xfrm>
            <a:off x="457200" y="1331953"/>
            <a:ext cx="8289925" cy="4893241"/>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Tree>
    <p:extLst>
      <p:ext uri="{BB962C8B-B14F-4D97-AF65-F5344CB8AC3E}">
        <p14:creationId xmlns:p14="http://schemas.microsoft.com/office/powerpoint/2010/main" val="33574911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Orange Main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Click to edit Master title style</a:t>
            </a:r>
            <a:endParaRPr lang="en-US" dirty="0"/>
          </a:p>
        </p:txBody>
      </p:sp>
      <p:sp>
        <p:nvSpPr>
          <p:cNvPr id="3" name="Content Placeholder 3"/>
          <p:cNvSpPr>
            <a:spLocks noGrp="1"/>
          </p:cNvSpPr>
          <p:nvPr>
            <p:ph sz="quarter" idx="10"/>
          </p:nvPr>
        </p:nvSpPr>
        <p:spPr>
          <a:xfrm>
            <a:off x="457200" y="1331953"/>
            <a:ext cx="8289925" cy="4893241"/>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Tree>
    <p:extLst>
      <p:ext uri="{BB962C8B-B14F-4D97-AF65-F5344CB8AC3E}">
        <p14:creationId xmlns:p14="http://schemas.microsoft.com/office/powerpoint/2010/main" val="15625326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Title 1"/>
          <p:cNvSpPr>
            <a:spLocks noGrp="1"/>
          </p:cNvSpPr>
          <p:nvPr>
            <p:ph type="title"/>
          </p:nvPr>
        </p:nvSpPr>
        <p:spPr>
          <a:xfrm>
            <a:off x="457200" y="113641"/>
            <a:ext cx="6331205" cy="950724"/>
          </a:xfrm>
        </p:spPr>
        <p:txBody>
          <a:bodyPr/>
          <a:lstStyle/>
          <a:p>
            <a:r>
              <a:rPr lang="en-GB"/>
              <a:t>Click to edit Master title style</a:t>
            </a:r>
            <a:endParaRPr lang="en-US"/>
          </a:p>
        </p:txBody>
      </p:sp>
      <p:sp>
        <p:nvSpPr>
          <p:cNvPr id="8" name="Content Placeholder 3"/>
          <p:cNvSpPr>
            <a:spLocks noGrp="1"/>
          </p:cNvSpPr>
          <p:nvPr>
            <p:ph sz="quarter" idx="10"/>
          </p:nvPr>
        </p:nvSpPr>
        <p:spPr>
          <a:xfrm>
            <a:off x="457200" y="1331953"/>
            <a:ext cx="8289925" cy="4893241"/>
          </a:xfrm>
        </p:spPr>
        <p:txBody>
          <a:bodyPr/>
          <a:lstStyle>
            <a:lvl1pPr>
              <a:buClr>
                <a:schemeClr val="accent5"/>
              </a:buClr>
              <a:defRPr/>
            </a:lvl1pPr>
            <a:lvl2pPr>
              <a:buClr>
                <a:schemeClr val="accent5"/>
              </a:buClr>
              <a:defRPr/>
            </a:lvl2pPr>
            <a:lvl3pPr>
              <a:buClr>
                <a:schemeClr val="accent5"/>
              </a:buClr>
              <a:defRPr sz="1700"/>
            </a:lvl3pPr>
            <a:lvl4pPr>
              <a:buClr>
                <a:schemeClr val="accent5"/>
              </a:buClr>
              <a:defRPr/>
            </a:lvl4pPr>
            <a:lvl5pPr>
              <a:buClr>
                <a:schemeClr val="accent5"/>
              </a:buClr>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Tree>
    <p:extLst>
      <p:ext uri="{BB962C8B-B14F-4D97-AF65-F5344CB8AC3E}">
        <p14:creationId xmlns:p14="http://schemas.microsoft.com/office/powerpoint/2010/main" val="17159979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015984" cy="6839712"/>
          </a:xfrm>
          <a:prstGeom prst="rect">
            <a:avLst/>
          </a:prstGeom>
        </p:spPr>
      </p:pic>
      <p:sp>
        <p:nvSpPr>
          <p:cNvPr id="9" name="Title 1"/>
          <p:cNvSpPr>
            <a:spLocks noGrp="1"/>
          </p:cNvSpPr>
          <p:nvPr>
            <p:ph type="title"/>
          </p:nvPr>
        </p:nvSpPr>
        <p:spPr>
          <a:xfrm>
            <a:off x="2137587" y="2743242"/>
            <a:ext cx="6331205" cy="1487379"/>
          </a:xfrm>
        </p:spPr>
        <p:txBody>
          <a:bodyPr anchor="t"/>
          <a:lstStyle/>
          <a:p>
            <a:r>
              <a:rPr lang="en-GB" dirty="0"/>
              <a:t>Click to edit Master title style</a:t>
            </a:r>
            <a:endParaRPr lang="en-US" dirty="0"/>
          </a:p>
        </p:txBody>
      </p:sp>
      <p:cxnSp>
        <p:nvCxnSpPr>
          <p:cNvPr id="10" name="Straight Connector 9"/>
          <p:cNvCxnSpPr/>
          <p:nvPr userDrawn="1"/>
        </p:nvCxnSpPr>
        <p:spPr>
          <a:xfrm>
            <a:off x="2137587" y="2522270"/>
            <a:ext cx="7006413" cy="0"/>
          </a:xfrm>
          <a:prstGeom prst="line">
            <a:avLst/>
          </a:prstGeom>
          <a:ln w="34925">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userDrawn="1"/>
        </p:nvCxnSpPr>
        <p:spPr>
          <a:xfrm>
            <a:off x="2137587" y="4409505"/>
            <a:ext cx="7006413" cy="0"/>
          </a:xfrm>
          <a:prstGeom prst="line">
            <a:avLst/>
          </a:prstGeom>
          <a:ln w="12700">
            <a:solidFill>
              <a:schemeClr val="bg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8588838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1" name="Title 1"/>
          <p:cNvSpPr>
            <a:spLocks noGrp="1"/>
          </p:cNvSpPr>
          <p:nvPr>
            <p:ph type="title"/>
          </p:nvPr>
        </p:nvSpPr>
        <p:spPr>
          <a:xfrm>
            <a:off x="457200" y="113641"/>
            <a:ext cx="6331205" cy="950724"/>
          </a:xfrm>
        </p:spPr>
        <p:txBody>
          <a:bodyPr/>
          <a:lstStyle/>
          <a:p>
            <a:r>
              <a:rPr lang="en-GB"/>
              <a:t>Click to edit Master title style</a:t>
            </a:r>
            <a:endParaRPr lang="en-US"/>
          </a:p>
        </p:txBody>
      </p:sp>
      <p:sp>
        <p:nvSpPr>
          <p:cNvPr id="12" name="Content Placeholder 3"/>
          <p:cNvSpPr>
            <a:spLocks noGrp="1"/>
          </p:cNvSpPr>
          <p:nvPr>
            <p:ph sz="quarter" idx="10"/>
          </p:nvPr>
        </p:nvSpPr>
        <p:spPr>
          <a:xfrm>
            <a:off x="457200" y="1331953"/>
            <a:ext cx="8289925" cy="4893241"/>
          </a:xfrm>
        </p:spPr>
        <p:txBody>
          <a:bodyPr/>
          <a:lstStyle>
            <a:lvl1pPr>
              <a:buClr>
                <a:schemeClr val="accent6"/>
              </a:buClr>
              <a:defRPr/>
            </a:lvl1pPr>
            <a:lvl2pPr>
              <a:buClr>
                <a:schemeClr val="accent6"/>
              </a:buClr>
              <a:defRPr/>
            </a:lvl2pPr>
            <a:lvl3pPr>
              <a:buClr>
                <a:schemeClr val="accent6"/>
              </a:buClr>
              <a:defRPr sz="1700"/>
            </a:lvl3pPr>
            <a:lvl4pPr>
              <a:buClr>
                <a:schemeClr val="accent6"/>
              </a:buClr>
              <a:defRPr/>
            </a:lvl4pPr>
            <a:lvl5pPr>
              <a:buClr>
                <a:schemeClr val="accent6"/>
              </a:buClr>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Tree>
    <p:extLst>
      <p:ext uri="{BB962C8B-B14F-4D97-AF65-F5344CB8AC3E}">
        <p14:creationId xmlns:p14="http://schemas.microsoft.com/office/powerpoint/2010/main" val="39865210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015984" cy="6839712"/>
          </a:xfrm>
          <a:prstGeom prst="rect">
            <a:avLst/>
          </a:prstGeom>
        </p:spPr>
      </p:pic>
      <p:sp>
        <p:nvSpPr>
          <p:cNvPr id="9" name="Title 1"/>
          <p:cNvSpPr>
            <a:spLocks noGrp="1"/>
          </p:cNvSpPr>
          <p:nvPr>
            <p:ph type="title"/>
          </p:nvPr>
        </p:nvSpPr>
        <p:spPr>
          <a:xfrm>
            <a:off x="2137587" y="2743242"/>
            <a:ext cx="6331205" cy="1487379"/>
          </a:xfrm>
        </p:spPr>
        <p:txBody>
          <a:bodyPr anchor="t"/>
          <a:lstStyle/>
          <a:p>
            <a:r>
              <a:rPr lang="en-GB" dirty="0"/>
              <a:t>Click to edit Master title style</a:t>
            </a:r>
            <a:endParaRPr lang="en-US" dirty="0"/>
          </a:p>
        </p:txBody>
      </p:sp>
      <p:cxnSp>
        <p:nvCxnSpPr>
          <p:cNvPr id="10" name="Straight Connector 9"/>
          <p:cNvCxnSpPr/>
          <p:nvPr userDrawn="1"/>
        </p:nvCxnSpPr>
        <p:spPr>
          <a:xfrm>
            <a:off x="2137587" y="2522270"/>
            <a:ext cx="7006413" cy="0"/>
          </a:xfrm>
          <a:prstGeom prst="line">
            <a:avLst/>
          </a:prstGeom>
          <a:ln w="34925">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userDrawn="1"/>
        </p:nvCxnSpPr>
        <p:spPr>
          <a:xfrm>
            <a:off x="2137587" y="4409505"/>
            <a:ext cx="7006413" cy="0"/>
          </a:xfrm>
          <a:prstGeom prst="line">
            <a:avLst/>
          </a:prstGeom>
          <a:ln w="12700">
            <a:solidFill>
              <a:schemeClr val="bg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8711681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range Divider">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015984" cy="6839712"/>
          </a:xfrm>
          <a:prstGeom prst="rect">
            <a:avLst/>
          </a:prstGeom>
        </p:spPr>
      </p:pic>
      <p:sp>
        <p:nvSpPr>
          <p:cNvPr id="9" name="Title 1"/>
          <p:cNvSpPr>
            <a:spLocks noGrp="1"/>
          </p:cNvSpPr>
          <p:nvPr>
            <p:ph type="title"/>
          </p:nvPr>
        </p:nvSpPr>
        <p:spPr>
          <a:xfrm>
            <a:off x="2137587" y="2743242"/>
            <a:ext cx="6331205" cy="1487379"/>
          </a:xfrm>
        </p:spPr>
        <p:txBody>
          <a:bodyPr anchor="t"/>
          <a:lstStyle/>
          <a:p>
            <a:r>
              <a:rPr lang="en-GB" dirty="0"/>
              <a:t>Click to edit Master title style</a:t>
            </a:r>
            <a:endParaRPr lang="en-US" dirty="0"/>
          </a:p>
        </p:txBody>
      </p:sp>
      <p:cxnSp>
        <p:nvCxnSpPr>
          <p:cNvPr id="10" name="Straight Connector 9"/>
          <p:cNvCxnSpPr/>
          <p:nvPr userDrawn="1"/>
        </p:nvCxnSpPr>
        <p:spPr>
          <a:xfrm>
            <a:off x="2137587" y="2522270"/>
            <a:ext cx="7006413" cy="0"/>
          </a:xfrm>
          <a:prstGeom prst="line">
            <a:avLst/>
          </a:prstGeom>
          <a:ln w="34925">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userDrawn="1"/>
        </p:nvCxnSpPr>
        <p:spPr>
          <a:xfrm>
            <a:off x="2137587" y="4409505"/>
            <a:ext cx="7006413" cy="0"/>
          </a:xfrm>
          <a:prstGeom prst="line">
            <a:avLst/>
          </a:prstGeom>
          <a:ln w="12700">
            <a:solidFill>
              <a:schemeClr val="bg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9134980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en-US"/>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Datumsplatzhalter 3"/>
          <p:cNvSpPr>
            <a:spLocks noGrp="1"/>
          </p:cNvSpPr>
          <p:nvPr>
            <p:ph type="dt" sz="half" idx="10"/>
          </p:nvPr>
        </p:nvSpPr>
        <p:spPr>
          <a:xfrm>
            <a:off x="457200" y="6356350"/>
            <a:ext cx="2133600" cy="365125"/>
          </a:xfrm>
          <a:prstGeom prst="rect">
            <a:avLst/>
          </a:prstGeom>
        </p:spPr>
        <p:txBody>
          <a:bodyPr/>
          <a:lstStyle/>
          <a:p>
            <a:fld id="{972C56C2-1779-41E1-9CA1-EE68F902F4D4}" type="datetimeFigureOut">
              <a:rPr lang="en-US" smtClean="0"/>
              <a:pPr/>
              <a:t>1/30/2022</a:t>
            </a:fld>
            <a:endParaRPr lang="en-US"/>
          </a:p>
        </p:txBody>
      </p:sp>
      <p:sp>
        <p:nvSpPr>
          <p:cNvPr id="5" name="Fußzeilenplatzhalt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Foliennummernplatzhalter 5"/>
          <p:cNvSpPr>
            <a:spLocks noGrp="1"/>
          </p:cNvSpPr>
          <p:nvPr>
            <p:ph type="sldNum" sz="quarter" idx="12"/>
          </p:nvPr>
        </p:nvSpPr>
        <p:spPr>
          <a:xfrm>
            <a:off x="6553200" y="6356350"/>
            <a:ext cx="2133600" cy="365125"/>
          </a:xfrm>
          <a:prstGeom prst="rect">
            <a:avLst/>
          </a:prstGeom>
        </p:spPr>
        <p:txBody>
          <a:bodyPr/>
          <a:lstStyle/>
          <a:p>
            <a:fld id="{5E3B6B0B-53C1-43CD-839C-78CCE0A14715}" type="slidenum">
              <a:rPr lang="en-US" smtClean="0"/>
              <a:pPr/>
              <a:t>‹#›</a:t>
            </a:fld>
            <a:endParaRPr lang="en-US"/>
          </a:p>
        </p:txBody>
      </p:sp>
    </p:spTree>
    <p:extLst>
      <p:ext uri="{BB962C8B-B14F-4D97-AF65-F5344CB8AC3E}">
        <p14:creationId xmlns:p14="http://schemas.microsoft.com/office/powerpoint/2010/main" val="6355805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3"/>
          <p:cNvSpPr>
            <a:spLocks noGrp="1"/>
          </p:cNvSpPr>
          <p:nvPr>
            <p:ph sz="quarter" idx="10"/>
          </p:nvPr>
        </p:nvSpPr>
        <p:spPr>
          <a:xfrm>
            <a:off x="457200" y="1331953"/>
            <a:ext cx="8289925" cy="4893241"/>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Tree>
    <p:extLst>
      <p:ext uri="{BB962C8B-B14F-4D97-AF65-F5344CB8AC3E}">
        <p14:creationId xmlns:p14="http://schemas.microsoft.com/office/powerpoint/2010/main" val="36847527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015984" cy="6839712"/>
          </a:xfrm>
          <a:prstGeom prst="rect">
            <a:avLst/>
          </a:prstGeom>
        </p:spPr>
      </p:pic>
      <p:sp>
        <p:nvSpPr>
          <p:cNvPr id="9" name="Title 1"/>
          <p:cNvSpPr>
            <a:spLocks noGrp="1"/>
          </p:cNvSpPr>
          <p:nvPr>
            <p:ph type="title"/>
          </p:nvPr>
        </p:nvSpPr>
        <p:spPr>
          <a:xfrm>
            <a:off x="2137587" y="2743242"/>
            <a:ext cx="6331205" cy="1487379"/>
          </a:xfrm>
        </p:spPr>
        <p:txBody>
          <a:bodyPr anchor="t"/>
          <a:lstStyle/>
          <a:p>
            <a:r>
              <a:rPr lang="en-GB" dirty="0"/>
              <a:t>Click to edit Master title style</a:t>
            </a:r>
            <a:endParaRPr lang="en-US" dirty="0"/>
          </a:p>
        </p:txBody>
      </p:sp>
      <p:cxnSp>
        <p:nvCxnSpPr>
          <p:cNvPr id="10" name="Straight Connector 9"/>
          <p:cNvCxnSpPr/>
          <p:nvPr userDrawn="1"/>
        </p:nvCxnSpPr>
        <p:spPr>
          <a:xfrm>
            <a:off x="2137587" y="2522270"/>
            <a:ext cx="7006413" cy="0"/>
          </a:xfrm>
          <a:prstGeom prst="line">
            <a:avLst/>
          </a:prstGeom>
          <a:ln w="34925">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userDrawn="1"/>
        </p:nvCxnSpPr>
        <p:spPr>
          <a:xfrm>
            <a:off x="2137587" y="4409505"/>
            <a:ext cx="7006413" cy="0"/>
          </a:xfrm>
          <a:prstGeom prst="line">
            <a:avLst/>
          </a:prstGeom>
          <a:ln w="12700">
            <a:solidFill>
              <a:schemeClr val="bg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0531158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itle 1"/>
          <p:cNvSpPr>
            <a:spLocks noGrp="1"/>
          </p:cNvSpPr>
          <p:nvPr>
            <p:ph type="title"/>
          </p:nvPr>
        </p:nvSpPr>
        <p:spPr>
          <a:xfrm>
            <a:off x="457200" y="113641"/>
            <a:ext cx="6331205" cy="950724"/>
          </a:xfrm>
        </p:spPr>
        <p:txBody>
          <a:bodyPr/>
          <a:lstStyle/>
          <a:p>
            <a:r>
              <a:rPr lang="en-GB"/>
              <a:t>Click to edit Master title style</a:t>
            </a:r>
            <a:endParaRPr lang="en-US"/>
          </a:p>
        </p:txBody>
      </p:sp>
      <p:sp>
        <p:nvSpPr>
          <p:cNvPr id="11" name="Content Placeholder 3"/>
          <p:cNvSpPr>
            <a:spLocks noGrp="1"/>
          </p:cNvSpPr>
          <p:nvPr>
            <p:ph sz="quarter" idx="10"/>
          </p:nvPr>
        </p:nvSpPr>
        <p:spPr>
          <a:xfrm>
            <a:off x="457200" y="1331953"/>
            <a:ext cx="8289925" cy="4893241"/>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Tree>
    <p:extLst>
      <p:ext uri="{BB962C8B-B14F-4D97-AF65-F5344CB8AC3E}">
        <p14:creationId xmlns:p14="http://schemas.microsoft.com/office/powerpoint/2010/main" val="14475925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015984" cy="6839712"/>
          </a:xfrm>
          <a:prstGeom prst="rect">
            <a:avLst/>
          </a:prstGeom>
        </p:spPr>
      </p:pic>
      <p:sp>
        <p:nvSpPr>
          <p:cNvPr id="9" name="Title 1"/>
          <p:cNvSpPr>
            <a:spLocks noGrp="1"/>
          </p:cNvSpPr>
          <p:nvPr>
            <p:ph type="title"/>
          </p:nvPr>
        </p:nvSpPr>
        <p:spPr>
          <a:xfrm>
            <a:off x="2137587" y="2743242"/>
            <a:ext cx="6331205" cy="1487379"/>
          </a:xfrm>
        </p:spPr>
        <p:txBody>
          <a:bodyPr anchor="t"/>
          <a:lstStyle/>
          <a:p>
            <a:r>
              <a:rPr lang="en-GB" dirty="0"/>
              <a:t>Click to edit Master title style</a:t>
            </a:r>
            <a:endParaRPr lang="en-US" dirty="0"/>
          </a:p>
        </p:txBody>
      </p:sp>
      <p:cxnSp>
        <p:nvCxnSpPr>
          <p:cNvPr id="10" name="Straight Connector 9"/>
          <p:cNvCxnSpPr/>
          <p:nvPr userDrawn="1"/>
        </p:nvCxnSpPr>
        <p:spPr>
          <a:xfrm>
            <a:off x="2137587" y="2522270"/>
            <a:ext cx="7006413" cy="0"/>
          </a:xfrm>
          <a:prstGeom prst="line">
            <a:avLst/>
          </a:prstGeom>
          <a:ln w="34925">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userDrawn="1"/>
        </p:nvCxnSpPr>
        <p:spPr>
          <a:xfrm>
            <a:off x="2137587" y="4409505"/>
            <a:ext cx="7006413" cy="0"/>
          </a:xfrm>
          <a:prstGeom prst="line">
            <a:avLst/>
          </a:prstGeom>
          <a:ln w="12700">
            <a:solidFill>
              <a:schemeClr val="bg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1531809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Orange Divider">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015984" cy="6839712"/>
          </a:xfrm>
          <a:prstGeom prst="rect">
            <a:avLst/>
          </a:prstGeom>
        </p:spPr>
      </p:pic>
      <p:sp>
        <p:nvSpPr>
          <p:cNvPr id="9" name="Title 1"/>
          <p:cNvSpPr>
            <a:spLocks noGrp="1"/>
          </p:cNvSpPr>
          <p:nvPr>
            <p:ph type="title"/>
          </p:nvPr>
        </p:nvSpPr>
        <p:spPr>
          <a:xfrm>
            <a:off x="2137587" y="2743242"/>
            <a:ext cx="6331205" cy="1487379"/>
          </a:xfrm>
        </p:spPr>
        <p:txBody>
          <a:bodyPr anchor="t"/>
          <a:lstStyle/>
          <a:p>
            <a:r>
              <a:rPr lang="en-GB" dirty="0"/>
              <a:t>Click to edit Master title style</a:t>
            </a:r>
            <a:endParaRPr lang="en-US" dirty="0"/>
          </a:p>
        </p:txBody>
      </p:sp>
      <p:cxnSp>
        <p:nvCxnSpPr>
          <p:cNvPr id="10" name="Straight Connector 9"/>
          <p:cNvCxnSpPr/>
          <p:nvPr userDrawn="1"/>
        </p:nvCxnSpPr>
        <p:spPr>
          <a:xfrm>
            <a:off x="2137587" y="2522270"/>
            <a:ext cx="7006413" cy="0"/>
          </a:xfrm>
          <a:prstGeom prst="line">
            <a:avLst/>
          </a:prstGeom>
          <a:ln w="34925">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userDrawn="1"/>
        </p:nvCxnSpPr>
        <p:spPr>
          <a:xfrm>
            <a:off x="2137587" y="4409505"/>
            <a:ext cx="7006413" cy="0"/>
          </a:xfrm>
          <a:prstGeom prst="line">
            <a:avLst/>
          </a:prstGeom>
          <a:ln w="12700">
            <a:solidFill>
              <a:schemeClr val="bg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8973151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en-US"/>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Datumsplatzhalter 3"/>
          <p:cNvSpPr>
            <a:spLocks noGrp="1"/>
          </p:cNvSpPr>
          <p:nvPr>
            <p:ph type="dt" sz="half" idx="10"/>
          </p:nvPr>
        </p:nvSpPr>
        <p:spPr>
          <a:xfrm>
            <a:off x="457200" y="6356350"/>
            <a:ext cx="2133600" cy="365125"/>
          </a:xfrm>
          <a:prstGeom prst="rect">
            <a:avLst/>
          </a:prstGeom>
        </p:spPr>
        <p:txBody>
          <a:bodyPr/>
          <a:lstStyle/>
          <a:p>
            <a:fld id="{972C56C2-1779-41E1-9CA1-EE68F902F4D4}" type="datetimeFigureOut">
              <a:rPr lang="en-US" smtClean="0"/>
              <a:pPr/>
              <a:t>1/30/2022</a:t>
            </a:fld>
            <a:endParaRPr lang="en-US"/>
          </a:p>
        </p:txBody>
      </p:sp>
      <p:sp>
        <p:nvSpPr>
          <p:cNvPr id="5" name="Fußzeilenplatzhalt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Foliennummernplatzhalter 5"/>
          <p:cNvSpPr>
            <a:spLocks noGrp="1"/>
          </p:cNvSpPr>
          <p:nvPr>
            <p:ph type="sldNum" sz="quarter" idx="12"/>
          </p:nvPr>
        </p:nvSpPr>
        <p:spPr>
          <a:xfrm>
            <a:off x="6553200" y="6356350"/>
            <a:ext cx="2133600" cy="365125"/>
          </a:xfrm>
          <a:prstGeom prst="rect">
            <a:avLst/>
          </a:prstGeom>
        </p:spPr>
        <p:txBody>
          <a:bodyPr/>
          <a:lstStyle/>
          <a:p>
            <a:fld id="{5E3B6B0B-53C1-43CD-839C-78CCE0A14715}" type="slidenum">
              <a:rPr lang="en-US" smtClean="0"/>
              <a:pPr/>
              <a:t>‹#›</a:t>
            </a:fld>
            <a:endParaRPr lang="en-US"/>
          </a:p>
        </p:txBody>
      </p:sp>
    </p:spTree>
    <p:extLst>
      <p:ext uri="{BB962C8B-B14F-4D97-AF65-F5344CB8AC3E}">
        <p14:creationId xmlns:p14="http://schemas.microsoft.com/office/powerpoint/2010/main" val="46082100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5" Type="http://schemas.openxmlformats.org/officeDocument/2006/relationships/image" Target="../media/image4.png"/><Relationship Id="rId4"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slideLayout" Target="../slideLayouts/slideLayout8.xml"/><Relationship Id="rId7" Type="http://schemas.openxmlformats.org/officeDocument/2006/relationships/image" Target="../media/image1.png"/><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3.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12.xml"/><Relationship Id="rId1" Type="http://schemas.openxmlformats.org/officeDocument/2006/relationships/slideLayout" Target="../slideLayouts/slideLayout11.xml"/><Relationship Id="rId5" Type="http://schemas.openxmlformats.org/officeDocument/2006/relationships/image" Target="../media/image8.png"/><Relationship Id="rId4" Type="http://schemas.openxmlformats.org/officeDocument/2006/relationships/image" Target="../media/image1.png"/></Relationships>
</file>

<file path=ppt/slideMasters/_rels/slideMaster5.xml.rels><?xml version="1.0" encoding="UTF-8" standalone="yes"?>
<Relationships xmlns="http://schemas.openxmlformats.org/package/2006/relationships"><Relationship Id="rId3" Type="http://schemas.openxmlformats.org/officeDocument/2006/relationships/theme" Target="../theme/theme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5" Type="http://schemas.openxmlformats.org/officeDocument/2006/relationships/image" Target="../media/image10.png"/><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Rectangle 12"/>
          <p:cNvSpPr/>
          <p:nvPr userDrawn="1"/>
        </p:nvSpPr>
        <p:spPr>
          <a:xfrm>
            <a:off x="0" y="1"/>
            <a:ext cx="9144000" cy="1109472"/>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Rectangle 14"/>
          <p:cNvSpPr/>
          <p:nvPr userDrawn="1"/>
        </p:nvSpPr>
        <p:spPr>
          <a:xfrm>
            <a:off x="0" y="6468081"/>
            <a:ext cx="9144000" cy="389919"/>
          </a:xfrm>
          <a:prstGeom prst="rect">
            <a:avLst/>
          </a:prstGeom>
          <a:solidFill>
            <a:schemeClr val="accent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6" name="Picture 15" descr="IFIC logo-21.png"/>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492976" y="6477025"/>
            <a:ext cx="386511" cy="368106"/>
          </a:xfrm>
          <a:prstGeom prst="rect">
            <a:avLst/>
          </a:prstGeom>
        </p:spPr>
      </p:pic>
      <p:sp>
        <p:nvSpPr>
          <p:cNvPr id="17" name="TextBox 16"/>
          <p:cNvSpPr txBox="1"/>
          <p:nvPr userDrawn="1"/>
        </p:nvSpPr>
        <p:spPr>
          <a:xfrm>
            <a:off x="879487" y="6518414"/>
            <a:ext cx="2200197" cy="246221"/>
          </a:xfrm>
          <a:prstGeom prst="rect">
            <a:avLst/>
          </a:prstGeom>
          <a:noFill/>
        </p:spPr>
        <p:txBody>
          <a:bodyPr wrap="square" rtlCol="0">
            <a:spAutoFit/>
          </a:bodyPr>
          <a:lstStyle/>
          <a:p>
            <a:r>
              <a:rPr lang="en-US" sz="1000" dirty="0">
                <a:solidFill>
                  <a:schemeClr val="accent2"/>
                </a:solidFill>
              </a:rPr>
              <a:t>A movement</a:t>
            </a:r>
            <a:r>
              <a:rPr lang="en-US" sz="1000" baseline="0" dirty="0">
                <a:solidFill>
                  <a:schemeClr val="accent2"/>
                </a:solidFill>
              </a:rPr>
              <a:t> for change</a:t>
            </a:r>
            <a:endParaRPr lang="en-US" sz="1000" dirty="0">
              <a:solidFill>
                <a:schemeClr val="accent2"/>
              </a:solidFill>
            </a:endParaRPr>
          </a:p>
        </p:txBody>
      </p:sp>
      <p:sp>
        <p:nvSpPr>
          <p:cNvPr id="18" name="Text Placeholder 11"/>
          <p:cNvSpPr>
            <a:spLocks noGrp="1"/>
          </p:cNvSpPr>
          <p:nvPr>
            <p:ph type="body" idx="1"/>
          </p:nvPr>
        </p:nvSpPr>
        <p:spPr>
          <a:xfrm>
            <a:off x="457200" y="1385538"/>
            <a:ext cx="8229600" cy="4839657"/>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20" name="Title Placeholder 1"/>
          <p:cNvSpPr>
            <a:spLocks noGrp="1"/>
          </p:cNvSpPr>
          <p:nvPr>
            <p:ph type="title"/>
          </p:nvPr>
        </p:nvSpPr>
        <p:spPr>
          <a:xfrm>
            <a:off x="457200" y="113641"/>
            <a:ext cx="6331205" cy="950724"/>
          </a:xfrm>
          <a:prstGeom prst="rect">
            <a:avLst/>
          </a:prstGeom>
        </p:spPr>
        <p:txBody>
          <a:bodyPr vert="horz" lIns="91440" tIns="45720" rIns="91440" bIns="45720" rtlCol="0" anchor="b">
            <a:normAutofit/>
          </a:bodyPr>
          <a:lstStyle/>
          <a:p>
            <a:r>
              <a:rPr lang="en-GB" dirty="0"/>
              <a:t>Click to edit Master title style</a:t>
            </a:r>
            <a:endParaRPr lang="en-US" dirty="0"/>
          </a:p>
        </p:txBody>
      </p:sp>
      <p:pic>
        <p:nvPicPr>
          <p:cNvPr id="21" name="Picture 20"/>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5858256" y="0"/>
            <a:ext cx="3285744" cy="1109472"/>
          </a:xfrm>
          <a:prstGeom prst="rect">
            <a:avLst/>
          </a:prstGeom>
        </p:spPr>
      </p:pic>
    </p:spTree>
    <p:extLst>
      <p:ext uri="{BB962C8B-B14F-4D97-AF65-F5344CB8AC3E}">
        <p14:creationId xmlns:p14="http://schemas.microsoft.com/office/powerpoint/2010/main" val="1615389365"/>
      </p:ext>
    </p:extLst>
  </p:cSld>
  <p:clrMap bg1="lt1" tx1="dk1" bg2="lt2" tx2="dk2" accent1="accent1" accent2="accent2" accent3="accent3" accent4="accent4" accent5="accent5" accent6="accent6" hlink="hlink" folHlink="folHlink"/>
  <p:sldLayoutIdLst>
    <p:sldLayoutId id="2147483654" r:id="rId1"/>
    <p:sldLayoutId id="2147483653" r:id="rId2"/>
    <p:sldLayoutId id="2147483672" r:id="rId3"/>
  </p:sldLayoutIdLst>
  <p:txStyles>
    <p:titleStyle>
      <a:lvl1pPr algn="l" defTabSz="457200" rtl="0" eaLnBrk="1" latinLnBrk="0" hangingPunct="1">
        <a:spcBef>
          <a:spcPct val="0"/>
        </a:spcBef>
        <a:buNone/>
        <a:defRPr sz="2800" kern="1200">
          <a:solidFill>
            <a:schemeClr val="bg1"/>
          </a:solidFill>
          <a:latin typeface="+mj-lt"/>
          <a:ea typeface="+mj-ea"/>
          <a:cs typeface="+mj-cs"/>
        </a:defRPr>
      </a:lvl1pPr>
    </p:titleStyle>
    <p:bodyStyle>
      <a:lvl1pPr marL="342900" indent="-342900" algn="l" defTabSz="457200" rtl="0" eaLnBrk="1" latinLnBrk="0" hangingPunct="1">
        <a:spcBef>
          <a:spcPct val="20000"/>
        </a:spcBef>
        <a:buClr>
          <a:schemeClr val="accent2"/>
        </a:buClr>
        <a:buFont typeface="Arial"/>
        <a:buChar char="•"/>
        <a:defRPr sz="2300" kern="1200">
          <a:solidFill>
            <a:schemeClr val="tx1"/>
          </a:solidFill>
          <a:latin typeface="+mn-lt"/>
          <a:ea typeface="+mn-ea"/>
          <a:cs typeface="+mn-cs"/>
        </a:defRPr>
      </a:lvl1pPr>
      <a:lvl2pPr marL="742950" indent="-285750" algn="l" defTabSz="457200" rtl="0" eaLnBrk="1" latinLnBrk="0" hangingPunct="1">
        <a:spcBef>
          <a:spcPct val="20000"/>
        </a:spcBef>
        <a:buClr>
          <a:schemeClr val="accent2"/>
        </a:buClr>
        <a:buFont typeface="Arial"/>
        <a:buChar char="–"/>
        <a:defRPr sz="2000" kern="1200">
          <a:solidFill>
            <a:schemeClr val="tx1"/>
          </a:solidFill>
          <a:latin typeface="+mn-lt"/>
          <a:ea typeface="+mn-ea"/>
          <a:cs typeface="+mn-cs"/>
        </a:defRPr>
      </a:lvl2pPr>
      <a:lvl3pPr marL="1143000" indent="-228600" algn="l" defTabSz="457200" rtl="0" eaLnBrk="1" latinLnBrk="0" hangingPunct="1">
        <a:spcBef>
          <a:spcPct val="20000"/>
        </a:spcBef>
        <a:buClr>
          <a:schemeClr val="accent2"/>
        </a:buClr>
        <a:buFont typeface="Arial"/>
        <a:buChar char="•"/>
        <a:defRPr sz="1700" kern="1200">
          <a:solidFill>
            <a:schemeClr val="tx1"/>
          </a:solidFill>
          <a:latin typeface="+mn-lt"/>
          <a:ea typeface="+mn-ea"/>
          <a:cs typeface="+mn-cs"/>
        </a:defRPr>
      </a:lvl3pPr>
      <a:lvl4pPr marL="1600200" indent="-228600" algn="l" defTabSz="457200" rtl="0" eaLnBrk="1" latinLnBrk="0" hangingPunct="1">
        <a:spcBef>
          <a:spcPct val="20000"/>
        </a:spcBef>
        <a:buClr>
          <a:schemeClr val="accent2"/>
        </a:buClr>
        <a:buFont typeface="Arial"/>
        <a:buChar char="–"/>
        <a:defRPr sz="1200" kern="1200">
          <a:solidFill>
            <a:schemeClr val="tx1"/>
          </a:solidFill>
          <a:latin typeface="+mn-lt"/>
          <a:ea typeface="+mn-ea"/>
          <a:cs typeface="+mn-cs"/>
        </a:defRPr>
      </a:lvl4pPr>
      <a:lvl5pPr marL="2057400" indent="-228600" algn="l" defTabSz="457200" rtl="0" eaLnBrk="1" latinLnBrk="0" hangingPunct="1">
        <a:spcBef>
          <a:spcPct val="20000"/>
        </a:spcBef>
        <a:buClr>
          <a:schemeClr val="accent2"/>
        </a:buClr>
        <a:buFont typeface="Arial"/>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1"/>
            <a:ext cx="9144000" cy="1109472"/>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itle Placeholder 1"/>
          <p:cNvSpPr>
            <a:spLocks noGrp="1"/>
          </p:cNvSpPr>
          <p:nvPr>
            <p:ph type="title"/>
          </p:nvPr>
        </p:nvSpPr>
        <p:spPr>
          <a:xfrm>
            <a:off x="457200" y="113641"/>
            <a:ext cx="6331205" cy="950724"/>
          </a:xfrm>
          <a:prstGeom prst="rect">
            <a:avLst/>
          </a:prstGeom>
        </p:spPr>
        <p:txBody>
          <a:bodyPr vert="horz" lIns="91440" tIns="45720" rIns="91440" bIns="45720" rtlCol="0" anchor="b">
            <a:normAutofit/>
          </a:bodyPr>
          <a:lstStyle/>
          <a:p>
            <a:r>
              <a:rPr lang="en-GB" dirty="0"/>
              <a:t>Click to edit Master title style</a:t>
            </a:r>
            <a:endParaRPr lang="en-US" dirty="0"/>
          </a:p>
        </p:txBody>
      </p:sp>
      <p:sp>
        <p:nvSpPr>
          <p:cNvPr id="9" name="Rectangle 8"/>
          <p:cNvSpPr/>
          <p:nvPr userDrawn="1"/>
        </p:nvSpPr>
        <p:spPr>
          <a:xfrm>
            <a:off x="0" y="6468081"/>
            <a:ext cx="9144000" cy="389919"/>
          </a:xfrm>
          <a:prstGeom prst="rect">
            <a:avLst/>
          </a:prstGeom>
          <a:solidFill>
            <a:schemeClr val="accent3">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0" name="Picture 9" descr="IFIC logo-21.png"/>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492976" y="6477025"/>
            <a:ext cx="386511" cy="368106"/>
          </a:xfrm>
          <a:prstGeom prst="rect">
            <a:avLst/>
          </a:prstGeom>
        </p:spPr>
      </p:pic>
      <p:sp>
        <p:nvSpPr>
          <p:cNvPr id="11" name="TextBox 10"/>
          <p:cNvSpPr txBox="1"/>
          <p:nvPr userDrawn="1"/>
        </p:nvSpPr>
        <p:spPr>
          <a:xfrm>
            <a:off x="879487" y="6518414"/>
            <a:ext cx="2200197" cy="246221"/>
          </a:xfrm>
          <a:prstGeom prst="rect">
            <a:avLst/>
          </a:prstGeom>
          <a:noFill/>
        </p:spPr>
        <p:txBody>
          <a:bodyPr wrap="square" rtlCol="0">
            <a:spAutoFit/>
          </a:bodyPr>
          <a:lstStyle/>
          <a:p>
            <a:r>
              <a:rPr lang="en-US" sz="1000" dirty="0">
                <a:solidFill>
                  <a:schemeClr val="accent3"/>
                </a:solidFill>
              </a:rPr>
              <a:t>A movement</a:t>
            </a:r>
            <a:r>
              <a:rPr lang="en-US" sz="1000" baseline="0" dirty="0">
                <a:solidFill>
                  <a:schemeClr val="accent3"/>
                </a:solidFill>
              </a:rPr>
              <a:t> for change</a:t>
            </a:r>
            <a:endParaRPr lang="en-US" sz="1000" dirty="0">
              <a:solidFill>
                <a:schemeClr val="accent3"/>
              </a:solidFill>
            </a:endParaRPr>
          </a:p>
        </p:txBody>
      </p:sp>
      <p:sp>
        <p:nvSpPr>
          <p:cNvPr id="12" name="Text Placeholder 11"/>
          <p:cNvSpPr>
            <a:spLocks noGrp="1"/>
          </p:cNvSpPr>
          <p:nvPr>
            <p:ph type="body" idx="1"/>
          </p:nvPr>
        </p:nvSpPr>
        <p:spPr>
          <a:xfrm>
            <a:off x="457200" y="1385538"/>
            <a:ext cx="8229600" cy="4839657"/>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13" name="TextBox 12"/>
          <p:cNvSpPr txBox="1"/>
          <p:nvPr userDrawn="1"/>
        </p:nvSpPr>
        <p:spPr>
          <a:xfrm>
            <a:off x="-268316" y="-17888"/>
            <a:ext cx="184666" cy="369332"/>
          </a:xfrm>
          <a:prstGeom prst="rect">
            <a:avLst/>
          </a:prstGeom>
          <a:noFill/>
        </p:spPr>
        <p:txBody>
          <a:bodyPr wrap="none" rtlCol="0">
            <a:spAutoFit/>
          </a:bodyPr>
          <a:lstStyle/>
          <a:p>
            <a:endParaRPr lang="en-US" dirty="0"/>
          </a:p>
        </p:txBody>
      </p:sp>
      <p:pic>
        <p:nvPicPr>
          <p:cNvPr id="14" name="Picture 13"/>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5858256" y="0"/>
            <a:ext cx="3285744" cy="1109472"/>
          </a:xfrm>
          <a:prstGeom prst="rect">
            <a:avLst/>
          </a:prstGeom>
        </p:spPr>
      </p:pic>
    </p:spTree>
    <p:extLst>
      <p:ext uri="{BB962C8B-B14F-4D97-AF65-F5344CB8AC3E}">
        <p14:creationId xmlns:p14="http://schemas.microsoft.com/office/powerpoint/2010/main" val="727622073"/>
      </p:ext>
    </p:extLst>
  </p:cSld>
  <p:clrMap bg1="lt1" tx1="dk1" bg2="lt2" tx2="dk2" accent1="accent1" accent2="accent2" accent3="accent3" accent4="accent4" accent5="accent5" accent6="accent6" hlink="hlink" folHlink="folHlink"/>
  <p:sldLayoutIdLst>
    <p:sldLayoutId id="2147483657" r:id="rId1"/>
    <p:sldLayoutId id="2147483656" r:id="rId2"/>
  </p:sldLayoutIdLst>
  <p:txStyles>
    <p:titleStyle>
      <a:lvl1pPr algn="l" defTabSz="457200" rtl="0" eaLnBrk="1" latinLnBrk="0" hangingPunct="1">
        <a:spcBef>
          <a:spcPct val="0"/>
        </a:spcBef>
        <a:buNone/>
        <a:defRPr sz="2800" kern="1200">
          <a:solidFill>
            <a:schemeClr val="bg1"/>
          </a:solidFill>
          <a:latin typeface="+mj-lt"/>
          <a:ea typeface="+mj-ea"/>
          <a:cs typeface="+mj-cs"/>
        </a:defRPr>
      </a:lvl1pPr>
    </p:titleStyle>
    <p:bodyStyle>
      <a:lvl1pPr marL="342900" indent="-342900" algn="l" defTabSz="457200" rtl="0" eaLnBrk="1" latinLnBrk="0" hangingPunct="1">
        <a:spcBef>
          <a:spcPct val="20000"/>
        </a:spcBef>
        <a:buClr>
          <a:schemeClr val="accent3"/>
        </a:buClr>
        <a:buFont typeface="Arial"/>
        <a:buChar char="•"/>
        <a:defRPr sz="2300" kern="1200">
          <a:solidFill>
            <a:schemeClr val="tx1"/>
          </a:solidFill>
          <a:latin typeface="+mn-lt"/>
          <a:ea typeface="+mn-ea"/>
          <a:cs typeface="+mn-cs"/>
        </a:defRPr>
      </a:lvl1pPr>
      <a:lvl2pPr marL="742950" indent="-285750" algn="l" defTabSz="457200" rtl="0" eaLnBrk="1" latinLnBrk="0" hangingPunct="1">
        <a:spcBef>
          <a:spcPct val="20000"/>
        </a:spcBef>
        <a:buClr>
          <a:schemeClr val="accent3"/>
        </a:buClr>
        <a:buFont typeface="Arial"/>
        <a:buChar char="–"/>
        <a:defRPr sz="2000" kern="1200">
          <a:solidFill>
            <a:schemeClr val="tx1"/>
          </a:solidFill>
          <a:latin typeface="+mn-lt"/>
          <a:ea typeface="+mn-ea"/>
          <a:cs typeface="+mn-cs"/>
        </a:defRPr>
      </a:lvl2pPr>
      <a:lvl3pPr marL="1143000" indent="-228600" algn="l" defTabSz="457200" rtl="0" eaLnBrk="1" latinLnBrk="0" hangingPunct="1">
        <a:spcBef>
          <a:spcPct val="20000"/>
        </a:spcBef>
        <a:buClr>
          <a:schemeClr val="accent3"/>
        </a:buClr>
        <a:buFont typeface="Arial"/>
        <a:buChar char="•"/>
        <a:defRPr sz="1700" kern="1200">
          <a:solidFill>
            <a:schemeClr val="tx1"/>
          </a:solidFill>
          <a:latin typeface="+mn-lt"/>
          <a:ea typeface="+mn-ea"/>
          <a:cs typeface="+mn-cs"/>
        </a:defRPr>
      </a:lvl3pPr>
      <a:lvl4pPr marL="1600200" indent="-228600" algn="l" defTabSz="457200" rtl="0" eaLnBrk="1" latinLnBrk="0" hangingPunct="1">
        <a:spcBef>
          <a:spcPct val="20000"/>
        </a:spcBef>
        <a:buClr>
          <a:schemeClr val="accent3"/>
        </a:buClr>
        <a:buFont typeface="Arial"/>
        <a:buChar char="–"/>
        <a:defRPr sz="1200" kern="1200">
          <a:solidFill>
            <a:schemeClr val="tx1"/>
          </a:solidFill>
          <a:latin typeface="+mn-lt"/>
          <a:ea typeface="+mn-ea"/>
          <a:cs typeface="+mn-cs"/>
        </a:defRPr>
      </a:lvl4pPr>
      <a:lvl5pPr marL="2057400" indent="-228600" algn="l" defTabSz="457200" rtl="0" eaLnBrk="1" latinLnBrk="0" hangingPunct="1">
        <a:spcBef>
          <a:spcPct val="20000"/>
        </a:spcBef>
        <a:buClr>
          <a:schemeClr val="accent3"/>
        </a:buClr>
        <a:buFont typeface="Arial"/>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1"/>
            <a:ext cx="9144000" cy="1109472"/>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itle Placeholder 1"/>
          <p:cNvSpPr>
            <a:spLocks noGrp="1"/>
          </p:cNvSpPr>
          <p:nvPr>
            <p:ph type="title"/>
          </p:nvPr>
        </p:nvSpPr>
        <p:spPr>
          <a:xfrm>
            <a:off x="457200" y="113641"/>
            <a:ext cx="6331205" cy="950724"/>
          </a:xfrm>
          <a:prstGeom prst="rect">
            <a:avLst/>
          </a:prstGeom>
        </p:spPr>
        <p:txBody>
          <a:bodyPr vert="horz" lIns="91440" tIns="45720" rIns="91440" bIns="45720" rtlCol="0" anchor="b">
            <a:normAutofit/>
          </a:bodyPr>
          <a:lstStyle/>
          <a:p>
            <a:r>
              <a:rPr lang="en-GB" dirty="0"/>
              <a:t>Click to edit Master title style</a:t>
            </a:r>
            <a:endParaRPr lang="en-US" dirty="0"/>
          </a:p>
        </p:txBody>
      </p:sp>
      <p:sp>
        <p:nvSpPr>
          <p:cNvPr id="9" name="Rectangle 8"/>
          <p:cNvSpPr/>
          <p:nvPr userDrawn="1"/>
        </p:nvSpPr>
        <p:spPr>
          <a:xfrm>
            <a:off x="0" y="6468081"/>
            <a:ext cx="9144000" cy="389919"/>
          </a:xfrm>
          <a:prstGeom prst="rect">
            <a:avLst/>
          </a:prstGeom>
          <a:solidFill>
            <a:schemeClr val="accent4">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0" name="Picture 9" descr="IFIC logo-21.png"/>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492976" y="6477025"/>
            <a:ext cx="386511" cy="368106"/>
          </a:xfrm>
          <a:prstGeom prst="rect">
            <a:avLst/>
          </a:prstGeom>
        </p:spPr>
      </p:pic>
      <p:sp>
        <p:nvSpPr>
          <p:cNvPr id="11" name="TextBox 10"/>
          <p:cNvSpPr txBox="1"/>
          <p:nvPr userDrawn="1"/>
        </p:nvSpPr>
        <p:spPr>
          <a:xfrm>
            <a:off x="879487" y="6518414"/>
            <a:ext cx="2200197" cy="246221"/>
          </a:xfrm>
          <a:prstGeom prst="rect">
            <a:avLst/>
          </a:prstGeom>
          <a:noFill/>
        </p:spPr>
        <p:txBody>
          <a:bodyPr wrap="square" rtlCol="0">
            <a:spAutoFit/>
          </a:bodyPr>
          <a:lstStyle/>
          <a:p>
            <a:r>
              <a:rPr lang="en-US" sz="1000" dirty="0">
                <a:solidFill>
                  <a:schemeClr val="accent4"/>
                </a:solidFill>
              </a:rPr>
              <a:t>A movement</a:t>
            </a:r>
            <a:r>
              <a:rPr lang="en-US" sz="1000" baseline="0" dirty="0">
                <a:solidFill>
                  <a:schemeClr val="accent4"/>
                </a:solidFill>
              </a:rPr>
              <a:t> for change</a:t>
            </a:r>
            <a:endParaRPr lang="en-US" sz="1000" dirty="0">
              <a:solidFill>
                <a:schemeClr val="accent4"/>
              </a:solidFill>
            </a:endParaRPr>
          </a:p>
        </p:txBody>
      </p:sp>
      <p:sp>
        <p:nvSpPr>
          <p:cNvPr id="12" name="Text Placeholder 11"/>
          <p:cNvSpPr>
            <a:spLocks noGrp="1"/>
          </p:cNvSpPr>
          <p:nvPr>
            <p:ph type="body" idx="1"/>
          </p:nvPr>
        </p:nvSpPr>
        <p:spPr>
          <a:xfrm>
            <a:off x="457200" y="1385538"/>
            <a:ext cx="8229600" cy="4839657"/>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pic>
        <p:nvPicPr>
          <p:cNvPr id="14" name="Picture 13"/>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5858256" y="0"/>
            <a:ext cx="3285744" cy="1109472"/>
          </a:xfrm>
          <a:prstGeom prst="rect">
            <a:avLst/>
          </a:prstGeom>
        </p:spPr>
      </p:pic>
    </p:spTree>
    <p:extLst>
      <p:ext uri="{BB962C8B-B14F-4D97-AF65-F5344CB8AC3E}">
        <p14:creationId xmlns:p14="http://schemas.microsoft.com/office/powerpoint/2010/main" val="100677810"/>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74" r:id="rId3"/>
    <p:sldLayoutId id="2147483675" r:id="rId4"/>
    <p:sldLayoutId id="2147483676" r:id="rId5"/>
  </p:sldLayoutIdLst>
  <p:txStyles>
    <p:titleStyle>
      <a:lvl1pPr algn="l" defTabSz="457200" rtl="0" eaLnBrk="1" latinLnBrk="0" hangingPunct="1">
        <a:spcBef>
          <a:spcPct val="0"/>
        </a:spcBef>
        <a:buNone/>
        <a:defRPr sz="2800" kern="1200">
          <a:solidFill>
            <a:schemeClr val="bg1"/>
          </a:solidFill>
          <a:latin typeface="+mj-lt"/>
          <a:ea typeface="+mj-ea"/>
          <a:cs typeface="+mj-cs"/>
        </a:defRPr>
      </a:lvl1pPr>
    </p:titleStyle>
    <p:bodyStyle>
      <a:lvl1pPr marL="342900" indent="-342900" algn="l" defTabSz="457200" rtl="0" eaLnBrk="1" latinLnBrk="0" hangingPunct="1">
        <a:spcBef>
          <a:spcPct val="20000"/>
        </a:spcBef>
        <a:buClr>
          <a:schemeClr val="accent4"/>
        </a:buClr>
        <a:buFont typeface="Arial"/>
        <a:buChar char="•"/>
        <a:defRPr sz="2300" kern="1200">
          <a:solidFill>
            <a:schemeClr val="tx1"/>
          </a:solidFill>
          <a:latin typeface="+mn-lt"/>
          <a:ea typeface="+mn-ea"/>
          <a:cs typeface="+mn-cs"/>
        </a:defRPr>
      </a:lvl1pPr>
      <a:lvl2pPr marL="742950" indent="-285750" algn="l" defTabSz="457200" rtl="0" eaLnBrk="1" latinLnBrk="0" hangingPunct="1">
        <a:spcBef>
          <a:spcPct val="20000"/>
        </a:spcBef>
        <a:buClr>
          <a:schemeClr val="accent4"/>
        </a:buClr>
        <a:buFont typeface="Arial"/>
        <a:buChar char="–"/>
        <a:defRPr sz="2000" kern="1200">
          <a:solidFill>
            <a:schemeClr val="tx1"/>
          </a:solidFill>
          <a:latin typeface="+mn-lt"/>
          <a:ea typeface="+mn-ea"/>
          <a:cs typeface="+mn-cs"/>
        </a:defRPr>
      </a:lvl2pPr>
      <a:lvl3pPr marL="1143000" indent="-228600" algn="l" defTabSz="457200" rtl="0" eaLnBrk="1" latinLnBrk="0" hangingPunct="1">
        <a:spcBef>
          <a:spcPct val="20000"/>
        </a:spcBef>
        <a:buClr>
          <a:schemeClr val="accent4"/>
        </a:buClr>
        <a:buFont typeface="Arial"/>
        <a:buChar char="•"/>
        <a:defRPr sz="1700" kern="1200">
          <a:solidFill>
            <a:schemeClr val="tx1"/>
          </a:solidFill>
          <a:latin typeface="+mn-lt"/>
          <a:ea typeface="+mn-ea"/>
          <a:cs typeface="+mn-cs"/>
        </a:defRPr>
      </a:lvl3pPr>
      <a:lvl4pPr marL="1600200" indent="-228600" algn="l" defTabSz="457200" rtl="0" eaLnBrk="1" latinLnBrk="0" hangingPunct="1">
        <a:spcBef>
          <a:spcPct val="20000"/>
        </a:spcBef>
        <a:buClr>
          <a:schemeClr val="accent4"/>
        </a:buClr>
        <a:buFont typeface="Arial"/>
        <a:buChar char="–"/>
        <a:defRPr sz="1200" kern="1200">
          <a:solidFill>
            <a:schemeClr val="tx1"/>
          </a:solidFill>
          <a:latin typeface="+mn-lt"/>
          <a:ea typeface="+mn-ea"/>
          <a:cs typeface="+mn-cs"/>
        </a:defRPr>
      </a:lvl4pPr>
      <a:lvl5pPr marL="2057400" indent="-228600" algn="l" defTabSz="457200" rtl="0" eaLnBrk="1" latinLnBrk="0" hangingPunct="1">
        <a:spcBef>
          <a:spcPct val="20000"/>
        </a:spcBef>
        <a:buClr>
          <a:schemeClr val="accent4"/>
        </a:buClr>
        <a:buFont typeface="Arial"/>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1"/>
            <a:ext cx="9144000" cy="1109472"/>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itle Placeholder 1"/>
          <p:cNvSpPr>
            <a:spLocks noGrp="1"/>
          </p:cNvSpPr>
          <p:nvPr>
            <p:ph type="title"/>
          </p:nvPr>
        </p:nvSpPr>
        <p:spPr>
          <a:xfrm>
            <a:off x="457200" y="113641"/>
            <a:ext cx="6331205" cy="950724"/>
          </a:xfrm>
          <a:prstGeom prst="rect">
            <a:avLst/>
          </a:prstGeom>
        </p:spPr>
        <p:txBody>
          <a:bodyPr vert="horz" lIns="91440" tIns="45720" rIns="91440" bIns="45720" rtlCol="0" anchor="b">
            <a:normAutofit/>
          </a:bodyPr>
          <a:lstStyle/>
          <a:p>
            <a:r>
              <a:rPr lang="en-GB" dirty="0"/>
              <a:t>Click to edit Master title style</a:t>
            </a:r>
            <a:endParaRPr lang="en-US" dirty="0"/>
          </a:p>
        </p:txBody>
      </p:sp>
      <p:sp>
        <p:nvSpPr>
          <p:cNvPr id="9" name="Rectangle 8"/>
          <p:cNvSpPr/>
          <p:nvPr userDrawn="1"/>
        </p:nvSpPr>
        <p:spPr>
          <a:xfrm>
            <a:off x="0" y="6468081"/>
            <a:ext cx="9144000" cy="389919"/>
          </a:xfrm>
          <a:prstGeom prst="rect">
            <a:avLst/>
          </a:prstGeom>
          <a:solidFill>
            <a:schemeClr val="accent5">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0" name="Picture 9" descr="IFIC logo-21.png"/>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492976" y="6477025"/>
            <a:ext cx="386511" cy="368106"/>
          </a:xfrm>
          <a:prstGeom prst="rect">
            <a:avLst/>
          </a:prstGeom>
        </p:spPr>
      </p:pic>
      <p:sp>
        <p:nvSpPr>
          <p:cNvPr id="11" name="TextBox 10"/>
          <p:cNvSpPr txBox="1"/>
          <p:nvPr userDrawn="1"/>
        </p:nvSpPr>
        <p:spPr>
          <a:xfrm>
            <a:off x="879487" y="6518414"/>
            <a:ext cx="2200197" cy="246221"/>
          </a:xfrm>
          <a:prstGeom prst="rect">
            <a:avLst/>
          </a:prstGeom>
          <a:noFill/>
        </p:spPr>
        <p:txBody>
          <a:bodyPr wrap="square" rtlCol="0">
            <a:spAutoFit/>
          </a:bodyPr>
          <a:lstStyle/>
          <a:p>
            <a:r>
              <a:rPr lang="en-US" sz="1000" dirty="0">
                <a:solidFill>
                  <a:schemeClr val="accent5"/>
                </a:solidFill>
              </a:rPr>
              <a:t>A movement</a:t>
            </a:r>
            <a:r>
              <a:rPr lang="en-US" sz="1000" baseline="0" dirty="0">
                <a:solidFill>
                  <a:schemeClr val="accent5"/>
                </a:solidFill>
              </a:rPr>
              <a:t> for change</a:t>
            </a:r>
            <a:endParaRPr lang="en-US" sz="1000" dirty="0">
              <a:solidFill>
                <a:schemeClr val="accent5"/>
              </a:solidFill>
            </a:endParaRPr>
          </a:p>
        </p:txBody>
      </p:sp>
      <p:sp>
        <p:nvSpPr>
          <p:cNvPr id="12" name="Text Placeholder 11"/>
          <p:cNvSpPr>
            <a:spLocks noGrp="1"/>
          </p:cNvSpPr>
          <p:nvPr>
            <p:ph type="body" idx="1"/>
          </p:nvPr>
        </p:nvSpPr>
        <p:spPr>
          <a:xfrm>
            <a:off x="457200" y="1385538"/>
            <a:ext cx="8229600" cy="4839657"/>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pic>
        <p:nvPicPr>
          <p:cNvPr id="13" name="Picture 12"/>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5858256" y="0"/>
            <a:ext cx="3285744" cy="1109472"/>
          </a:xfrm>
          <a:prstGeom prst="rect">
            <a:avLst/>
          </a:prstGeom>
        </p:spPr>
      </p:pic>
    </p:spTree>
    <p:extLst>
      <p:ext uri="{BB962C8B-B14F-4D97-AF65-F5344CB8AC3E}">
        <p14:creationId xmlns:p14="http://schemas.microsoft.com/office/powerpoint/2010/main" val="1899945999"/>
      </p:ext>
    </p:extLst>
  </p:cSld>
  <p:clrMap bg1="lt1" tx1="dk1" bg2="lt2" tx2="dk2" accent1="accent1" accent2="accent2" accent3="accent3" accent4="accent4" accent5="accent5" accent6="accent6" hlink="hlink" folHlink="folHlink"/>
  <p:sldLayoutIdLst>
    <p:sldLayoutId id="2147483662" r:id="rId1"/>
    <p:sldLayoutId id="2147483663" r:id="rId2"/>
  </p:sldLayoutIdLst>
  <p:txStyles>
    <p:titleStyle>
      <a:lvl1pPr algn="l" defTabSz="457200" rtl="0" eaLnBrk="1" latinLnBrk="0" hangingPunct="1">
        <a:spcBef>
          <a:spcPct val="0"/>
        </a:spcBef>
        <a:buNone/>
        <a:defRPr sz="2800" kern="1200">
          <a:solidFill>
            <a:schemeClr val="bg1"/>
          </a:solidFill>
          <a:latin typeface="+mj-lt"/>
          <a:ea typeface="+mj-ea"/>
          <a:cs typeface="+mj-cs"/>
        </a:defRPr>
      </a:lvl1pPr>
    </p:titleStyle>
    <p:bodyStyle>
      <a:lvl1pPr marL="342900" indent="-342900" algn="l" defTabSz="457200" rtl="0" eaLnBrk="1" latinLnBrk="0" hangingPunct="1">
        <a:spcBef>
          <a:spcPct val="20000"/>
        </a:spcBef>
        <a:buClr>
          <a:schemeClr val="accent5"/>
        </a:buClr>
        <a:buFont typeface="Arial"/>
        <a:buChar char="•"/>
        <a:defRPr sz="2300" kern="1200">
          <a:solidFill>
            <a:schemeClr val="tx1"/>
          </a:solidFill>
          <a:latin typeface="+mn-lt"/>
          <a:ea typeface="+mn-ea"/>
          <a:cs typeface="+mn-cs"/>
        </a:defRPr>
      </a:lvl1pPr>
      <a:lvl2pPr marL="742950" indent="-285750" algn="l" defTabSz="457200" rtl="0" eaLnBrk="1" latinLnBrk="0" hangingPunct="1">
        <a:spcBef>
          <a:spcPct val="20000"/>
        </a:spcBef>
        <a:buClr>
          <a:schemeClr val="accent5"/>
        </a:buClr>
        <a:buFont typeface="Arial"/>
        <a:buChar char="–"/>
        <a:defRPr sz="2000" kern="1200">
          <a:solidFill>
            <a:schemeClr val="tx1"/>
          </a:solidFill>
          <a:latin typeface="+mn-lt"/>
          <a:ea typeface="+mn-ea"/>
          <a:cs typeface="+mn-cs"/>
        </a:defRPr>
      </a:lvl2pPr>
      <a:lvl3pPr marL="1143000" indent="-228600" algn="l" defTabSz="457200" rtl="0" eaLnBrk="1" latinLnBrk="0" hangingPunct="1">
        <a:spcBef>
          <a:spcPct val="20000"/>
        </a:spcBef>
        <a:buClr>
          <a:schemeClr val="accent5"/>
        </a:buClr>
        <a:buFont typeface="Arial"/>
        <a:buChar char="•"/>
        <a:defRPr sz="1700" kern="1200">
          <a:solidFill>
            <a:schemeClr val="tx1"/>
          </a:solidFill>
          <a:latin typeface="+mn-lt"/>
          <a:ea typeface="+mn-ea"/>
          <a:cs typeface="+mn-cs"/>
        </a:defRPr>
      </a:lvl3pPr>
      <a:lvl4pPr marL="1600200" indent="-228600" algn="l" defTabSz="457200" rtl="0" eaLnBrk="1" latinLnBrk="0" hangingPunct="1">
        <a:spcBef>
          <a:spcPct val="20000"/>
        </a:spcBef>
        <a:buClr>
          <a:schemeClr val="accent5"/>
        </a:buClr>
        <a:buFont typeface="Arial"/>
        <a:buChar char="–"/>
        <a:defRPr sz="1200" kern="1200">
          <a:solidFill>
            <a:schemeClr val="tx1"/>
          </a:solidFill>
          <a:latin typeface="+mn-lt"/>
          <a:ea typeface="+mn-ea"/>
          <a:cs typeface="+mn-cs"/>
        </a:defRPr>
      </a:lvl4pPr>
      <a:lvl5pPr marL="2057400" indent="-228600" algn="l" defTabSz="457200" rtl="0" eaLnBrk="1" latinLnBrk="0" hangingPunct="1">
        <a:spcBef>
          <a:spcPct val="20000"/>
        </a:spcBef>
        <a:buClr>
          <a:schemeClr val="accent5"/>
        </a:buClr>
        <a:buFont typeface="Arial"/>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1"/>
            <a:ext cx="9144000" cy="1109472"/>
          </a:xfrm>
          <a:prstGeom prst="rect">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itle Placeholder 1"/>
          <p:cNvSpPr>
            <a:spLocks noGrp="1"/>
          </p:cNvSpPr>
          <p:nvPr>
            <p:ph type="title"/>
          </p:nvPr>
        </p:nvSpPr>
        <p:spPr>
          <a:xfrm>
            <a:off x="457200" y="113641"/>
            <a:ext cx="6331205" cy="950724"/>
          </a:xfrm>
          <a:prstGeom prst="rect">
            <a:avLst/>
          </a:prstGeom>
        </p:spPr>
        <p:txBody>
          <a:bodyPr vert="horz" lIns="91440" tIns="45720" rIns="91440" bIns="45720" rtlCol="0" anchor="b">
            <a:normAutofit/>
          </a:bodyPr>
          <a:lstStyle/>
          <a:p>
            <a:r>
              <a:rPr lang="en-GB" dirty="0"/>
              <a:t>Click to edit Master title style</a:t>
            </a:r>
            <a:endParaRPr lang="en-US" dirty="0"/>
          </a:p>
        </p:txBody>
      </p:sp>
      <p:sp>
        <p:nvSpPr>
          <p:cNvPr id="9" name="Rectangle 8"/>
          <p:cNvSpPr/>
          <p:nvPr userDrawn="1"/>
        </p:nvSpPr>
        <p:spPr>
          <a:xfrm>
            <a:off x="0" y="6468081"/>
            <a:ext cx="9144000" cy="389919"/>
          </a:xfrm>
          <a:prstGeom prst="rect">
            <a:avLst/>
          </a:prstGeom>
          <a:solidFill>
            <a:schemeClr val="accent5">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0" name="Picture 9" descr="IFIC logo-21.png"/>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492976" y="6477025"/>
            <a:ext cx="386511" cy="368106"/>
          </a:xfrm>
          <a:prstGeom prst="rect">
            <a:avLst/>
          </a:prstGeom>
        </p:spPr>
      </p:pic>
      <p:sp>
        <p:nvSpPr>
          <p:cNvPr id="11" name="TextBox 10"/>
          <p:cNvSpPr txBox="1"/>
          <p:nvPr userDrawn="1"/>
        </p:nvSpPr>
        <p:spPr>
          <a:xfrm>
            <a:off x="879487" y="6518414"/>
            <a:ext cx="2200197" cy="246221"/>
          </a:xfrm>
          <a:prstGeom prst="rect">
            <a:avLst/>
          </a:prstGeom>
          <a:noFill/>
        </p:spPr>
        <p:txBody>
          <a:bodyPr wrap="square" rtlCol="0">
            <a:spAutoFit/>
          </a:bodyPr>
          <a:lstStyle/>
          <a:p>
            <a:r>
              <a:rPr lang="en-US" sz="1000" dirty="0">
                <a:solidFill>
                  <a:schemeClr val="accent6"/>
                </a:solidFill>
              </a:rPr>
              <a:t>A movement</a:t>
            </a:r>
            <a:r>
              <a:rPr lang="en-US" sz="1000" baseline="0" dirty="0">
                <a:solidFill>
                  <a:schemeClr val="accent6"/>
                </a:solidFill>
              </a:rPr>
              <a:t> for change</a:t>
            </a:r>
            <a:endParaRPr lang="en-US" sz="1000" dirty="0">
              <a:solidFill>
                <a:schemeClr val="accent6"/>
              </a:solidFill>
            </a:endParaRPr>
          </a:p>
        </p:txBody>
      </p:sp>
      <p:sp>
        <p:nvSpPr>
          <p:cNvPr id="12" name="Text Placeholder 11"/>
          <p:cNvSpPr>
            <a:spLocks noGrp="1"/>
          </p:cNvSpPr>
          <p:nvPr>
            <p:ph type="body" idx="1"/>
          </p:nvPr>
        </p:nvSpPr>
        <p:spPr>
          <a:xfrm>
            <a:off x="457200" y="1385538"/>
            <a:ext cx="8229600" cy="4839657"/>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pic>
        <p:nvPicPr>
          <p:cNvPr id="13" name="Picture 12"/>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5858256" y="0"/>
            <a:ext cx="3285744" cy="1109472"/>
          </a:xfrm>
          <a:prstGeom prst="rect">
            <a:avLst/>
          </a:prstGeom>
        </p:spPr>
      </p:pic>
    </p:spTree>
    <p:extLst>
      <p:ext uri="{BB962C8B-B14F-4D97-AF65-F5344CB8AC3E}">
        <p14:creationId xmlns:p14="http://schemas.microsoft.com/office/powerpoint/2010/main" val="3269018978"/>
      </p:ext>
    </p:extLst>
  </p:cSld>
  <p:clrMap bg1="lt1" tx1="dk1" bg2="lt2" tx2="dk2" accent1="accent1" accent2="accent2" accent3="accent3" accent4="accent4" accent5="accent5" accent6="accent6" hlink="hlink" folHlink="folHlink"/>
  <p:sldLayoutIdLst>
    <p:sldLayoutId id="2147483665" r:id="rId1"/>
    <p:sldLayoutId id="2147483666" r:id="rId2"/>
  </p:sldLayoutIdLst>
  <p:txStyles>
    <p:titleStyle>
      <a:lvl1pPr algn="l" defTabSz="457200" rtl="0" eaLnBrk="1" latinLnBrk="0" hangingPunct="1">
        <a:spcBef>
          <a:spcPct val="0"/>
        </a:spcBef>
        <a:buNone/>
        <a:defRPr sz="2800" kern="1200">
          <a:solidFill>
            <a:schemeClr val="bg1"/>
          </a:solidFill>
          <a:latin typeface="+mj-lt"/>
          <a:ea typeface="+mj-ea"/>
          <a:cs typeface="+mj-cs"/>
        </a:defRPr>
      </a:lvl1pPr>
    </p:titleStyle>
    <p:bodyStyle>
      <a:lvl1pPr marL="342900" indent="-342900" algn="l" defTabSz="457200" rtl="0" eaLnBrk="1" latinLnBrk="0" hangingPunct="1">
        <a:spcBef>
          <a:spcPct val="20000"/>
        </a:spcBef>
        <a:buClr>
          <a:schemeClr val="accent6"/>
        </a:buClr>
        <a:buFont typeface="Arial"/>
        <a:buChar char="•"/>
        <a:defRPr sz="2300" kern="1200">
          <a:solidFill>
            <a:schemeClr val="tx1"/>
          </a:solidFill>
          <a:latin typeface="+mn-lt"/>
          <a:ea typeface="+mn-ea"/>
          <a:cs typeface="+mn-cs"/>
        </a:defRPr>
      </a:lvl1pPr>
      <a:lvl2pPr marL="742950" indent="-285750" algn="l" defTabSz="457200" rtl="0" eaLnBrk="1" latinLnBrk="0" hangingPunct="1">
        <a:spcBef>
          <a:spcPct val="20000"/>
        </a:spcBef>
        <a:buClr>
          <a:schemeClr val="accent6"/>
        </a:buClr>
        <a:buFont typeface="Arial"/>
        <a:buChar char="–"/>
        <a:defRPr sz="2000" kern="1200">
          <a:solidFill>
            <a:schemeClr val="tx1"/>
          </a:solidFill>
          <a:latin typeface="+mn-lt"/>
          <a:ea typeface="+mn-ea"/>
          <a:cs typeface="+mn-cs"/>
        </a:defRPr>
      </a:lvl2pPr>
      <a:lvl3pPr marL="1143000" indent="-228600" algn="l" defTabSz="457200" rtl="0" eaLnBrk="1" latinLnBrk="0" hangingPunct="1">
        <a:spcBef>
          <a:spcPct val="20000"/>
        </a:spcBef>
        <a:buClr>
          <a:schemeClr val="accent6"/>
        </a:buClr>
        <a:buFont typeface="Arial"/>
        <a:buChar char="•"/>
        <a:defRPr sz="1700" kern="1200">
          <a:solidFill>
            <a:schemeClr val="tx1"/>
          </a:solidFill>
          <a:latin typeface="+mn-lt"/>
          <a:ea typeface="+mn-ea"/>
          <a:cs typeface="+mn-cs"/>
        </a:defRPr>
      </a:lvl3pPr>
      <a:lvl4pPr marL="1600200" indent="-228600" algn="l" defTabSz="457200" rtl="0" eaLnBrk="1" latinLnBrk="0" hangingPunct="1">
        <a:spcBef>
          <a:spcPct val="20000"/>
        </a:spcBef>
        <a:buClr>
          <a:schemeClr val="accent6"/>
        </a:buClr>
        <a:buFont typeface="Arial"/>
        <a:buChar char="–"/>
        <a:defRPr sz="1200" kern="1200">
          <a:solidFill>
            <a:schemeClr val="tx1"/>
          </a:solidFill>
          <a:latin typeface="+mn-lt"/>
          <a:ea typeface="+mn-ea"/>
          <a:cs typeface="+mn-cs"/>
        </a:defRPr>
      </a:lvl4pPr>
      <a:lvl5pPr marL="2057400" indent="-228600" algn="l" defTabSz="457200" rtl="0" eaLnBrk="1" latinLnBrk="0" hangingPunct="1">
        <a:spcBef>
          <a:spcPct val="20000"/>
        </a:spcBef>
        <a:buClr>
          <a:schemeClr val="accent6"/>
        </a:buClr>
        <a:buFont typeface="Arial"/>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How to convince people – tips and tricks for scientific writing and presenting</a:t>
            </a:r>
            <a:endParaRPr lang="en-US" sz="2800" dirty="0"/>
          </a:p>
        </p:txBody>
      </p:sp>
      <p:sp>
        <p:nvSpPr>
          <p:cNvPr id="6" name="Subtitle 5"/>
          <p:cNvSpPr>
            <a:spLocks noGrp="1"/>
          </p:cNvSpPr>
          <p:nvPr>
            <p:ph type="subTitle" idx="4294967295"/>
          </p:nvPr>
        </p:nvSpPr>
        <p:spPr>
          <a:xfrm>
            <a:off x="2137587" y="4530127"/>
            <a:ext cx="6638925" cy="1195387"/>
          </a:xfrm>
        </p:spPr>
        <p:txBody>
          <a:bodyPr>
            <a:normAutofit fontScale="77500" lnSpcReduction="20000"/>
          </a:bodyPr>
          <a:lstStyle/>
          <a:p>
            <a:pPr marL="0" indent="0">
              <a:buNone/>
            </a:pPr>
            <a:r>
              <a:rPr lang="en-US" dirty="0">
                <a:solidFill>
                  <a:schemeClr val="bg1"/>
                </a:solidFill>
              </a:rPr>
              <a:t>Dr Viktoria Stein, PhD</a:t>
            </a:r>
          </a:p>
          <a:p>
            <a:pPr marL="0" indent="0">
              <a:buNone/>
            </a:pPr>
            <a:r>
              <a:rPr lang="en-US" dirty="0">
                <a:solidFill>
                  <a:schemeClr val="bg1"/>
                </a:solidFill>
              </a:rPr>
              <a:t>Assistant Professor, Leiden University Medical Centre</a:t>
            </a:r>
          </a:p>
          <a:p>
            <a:pPr marL="0" indent="0">
              <a:buNone/>
            </a:pPr>
            <a:r>
              <a:rPr lang="en-US" dirty="0">
                <a:solidFill>
                  <a:schemeClr val="bg1"/>
                </a:solidFill>
              </a:rPr>
              <a:t>Co-editor in chief, International </a:t>
            </a:r>
            <a:r>
              <a:rPr lang="en-US">
                <a:solidFill>
                  <a:schemeClr val="bg1"/>
                </a:solidFill>
              </a:rPr>
              <a:t>Journal of </a:t>
            </a:r>
            <a:r>
              <a:rPr lang="en-US" dirty="0">
                <a:solidFill>
                  <a:schemeClr val="bg1"/>
                </a:solidFill>
              </a:rPr>
              <a:t>Integrated Care</a:t>
            </a:r>
          </a:p>
          <a:p>
            <a:pPr marL="0" indent="0">
              <a:buNone/>
            </a:pPr>
            <a:r>
              <a:rPr lang="en-US" dirty="0">
                <a:solidFill>
                  <a:schemeClr val="bg1"/>
                </a:solidFill>
              </a:rPr>
              <a:t>Co-CEO VM Partners Integrating Health and Care</a:t>
            </a:r>
          </a:p>
        </p:txBody>
      </p:sp>
      <p:sp>
        <p:nvSpPr>
          <p:cNvPr id="2" name="TextBox 1">
            <a:extLst>
              <a:ext uri="{FF2B5EF4-FFF2-40B4-BE49-F238E27FC236}">
                <a16:creationId xmlns:a16="http://schemas.microsoft.com/office/drawing/2014/main" id="{FA8D519C-209F-7942-934A-E1566092ED63}"/>
              </a:ext>
            </a:extLst>
          </p:cNvPr>
          <p:cNvSpPr txBox="1"/>
          <p:nvPr/>
        </p:nvSpPr>
        <p:spPr>
          <a:xfrm>
            <a:off x="2137587" y="6025020"/>
            <a:ext cx="2503357" cy="338554"/>
          </a:xfrm>
          <a:prstGeom prst="rect">
            <a:avLst/>
          </a:prstGeom>
          <a:noFill/>
        </p:spPr>
        <p:txBody>
          <a:bodyPr wrap="square" rtlCol="0">
            <a:spAutoFit/>
          </a:bodyPr>
          <a:lstStyle/>
          <a:p>
            <a:r>
              <a:rPr lang="en-US" sz="1600" dirty="0" err="1">
                <a:solidFill>
                  <a:schemeClr val="bg1"/>
                </a:solidFill>
              </a:rPr>
              <a:t>www.ijic.org</a:t>
            </a:r>
            <a:endParaRPr lang="en-US" sz="1600" dirty="0">
              <a:solidFill>
                <a:schemeClr val="bg1"/>
              </a:solidFill>
            </a:endParaRPr>
          </a:p>
        </p:txBody>
      </p:sp>
      <p:pic>
        <p:nvPicPr>
          <p:cNvPr id="7" name="Content Placeholder 3" descr="C:\Users\susan\AppData\Local\Microsoft\Windows\Temporary Internet Files\Content.Outlook\CKX4UZXT\IJIC NEW logo RGB.jpeg">
            <a:extLst>
              <a:ext uri="{FF2B5EF4-FFF2-40B4-BE49-F238E27FC236}">
                <a16:creationId xmlns:a16="http://schemas.microsoft.com/office/drawing/2014/main" id="{E303B3D5-BB75-2443-962E-3ECAB9EB748A}"/>
              </a:ext>
            </a:extLst>
          </p:cNvPr>
          <p:cNvPicPr>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37587" y="1132486"/>
            <a:ext cx="1291413" cy="1210670"/>
          </a:xfrm>
          <a:prstGeom prst="rect">
            <a:avLst/>
          </a:prstGeom>
          <a:noFill/>
          <a:ln>
            <a:noFill/>
          </a:ln>
        </p:spPr>
      </p:pic>
    </p:spTree>
    <p:extLst>
      <p:ext uri="{BB962C8B-B14F-4D97-AF65-F5344CB8AC3E}">
        <p14:creationId xmlns:p14="http://schemas.microsoft.com/office/powerpoint/2010/main" val="7183598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en-US" dirty="0"/>
              <a:t>Common mistakes: examples</a:t>
            </a:r>
          </a:p>
        </p:txBody>
      </p:sp>
      <p:sp>
        <p:nvSpPr>
          <p:cNvPr id="3" name="Inhaltsplatzhalter 2"/>
          <p:cNvSpPr>
            <a:spLocks noGrp="1"/>
          </p:cNvSpPr>
          <p:nvPr>
            <p:ph sz="quarter" idx="10"/>
          </p:nvPr>
        </p:nvSpPr>
        <p:spPr/>
        <p:txBody>
          <a:bodyPr>
            <a:normAutofit/>
          </a:bodyPr>
          <a:lstStyle/>
          <a:p>
            <a:r>
              <a:rPr lang="en-US" sz="2000" b="1" dirty="0"/>
              <a:t>Lack of background information (where, why, who)</a:t>
            </a:r>
          </a:p>
          <a:p>
            <a:pPr>
              <a:buNone/>
            </a:pPr>
            <a:r>
              <a:rPr lang="en-US" dirty="0"/>
              <a:t>	</a:t>
            </a:r>
            <a:r>
              <a:rPr lang="en-US" sz="1900" dirty="0"/>
              <a:t>“The authors describe a research study that considers multiple health domains through a comprehensive school-based intervention. They make a persuasive case why multiple domains should be considered and describe the detail of their project. However, </a:t>
            </a:r>
            <a:r>
              <a:rPr lang="en-US" sz="1900" b="1" dirty="0"/>
              <a:t>this manuscript is very confusing as to whether this project is complete or not complete. </a:t>
            </a:r>
            <a:r>
              <a:rPr lang="en-US" sz="1900" dirty="0"/>
              <a:t>Clearly the authors intend to use this article to explain their methods and others to explain their outcomes, but </a:t>
            </a:r>
            <a:r>
              <a:rPr lang="en-US" sz="1900" b="1" dirty="0"/>
              <a:t>they alternate considerably between past, present, and future tenses in describing this study, </a:t>
            </a:r>
            <a:r>
              <a:rPr lang="en-US" sz="1900" dirty="0"/>
              <a:t>making it very confusing to follow the status of their project. If the project is complete, it would be nice to hear how well the expected methods worked. If the project is not underway (unlikely since they describe it starting in 2005), the authors should stick to the future tense in describing their plans. If the project is still currently underway, perhaps the authors can give us insight into how it is going so far, including successes and challenges. “</a:t>
            </a:r>
          </a:p>
        </p:txBody>
      </p:sp>
    </p:spTree>
    <p:extLst>
      <p:ext uri="{BB962C8B-B14F-4D97-AF65-F5344CB8AC3E}">
        <p14:creationId xmlns:p14="http://schemas.microsoft.com/office/powerpoint/2010/main" val="12621736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Common mistakes: examples</a:t>
            </a:r>
          </a:p>
        </p:txBody>
      </p:sp>
      <p:sp>
        <p:nvSpPr>
          <p:cNvPr id="3" name="Inhaltsplatzhalter 2"/>
          <p:cNvSpPr>
            <a:spLocks noGrp="1"/>
          </p:cNvSpPr>
          <p:nvPr>
            <p:ph sz="quarter" idx="10"/>
          </p:nvPr>
        </p:nvSpPr>
        <p:spPr/>
        <p:txBody>
          <a:bodyPr>
            <a:normAutofit fontScale="85000" lnSpcReduction="20000"/>
          </a:bodyPr>
          <a:lstStyle/>
          <a:p>
            <a:r>
              <a:rPr lang="en-US" b="1" dirty="0"/>
              <a:t>Methods not explained well</a:t>
            </a:r>
          </a:p>
          <a:p>
            <a:pPr>
              <a:buNone/>
            </a:pPr>
            <a:r>
              <a:rPr lang="en-US" dirty="0"/>
              <a:t>	“The article also has some methodological deficiencies where a clearer motivation why content analysis was used is needed. Also the level of transcription (verbatim) is not motivated why it was chosen. Working with natural occurring data, such as this, has a number of strengths and weaknesses that must be taken into account se for example Speer, S. (2007). Natural and contrived data. In </a:t>
            </a:r>
            <a:r>
              <a:rPr lang="en-US" dirty="0" err="1"/>
              <a:t>Alasuutari</a:t>
            </a:r>
            <a:r>
              <a:rPr lang="en-US" dirty="0"/>
              <a:t>, P., </a:t>
            </a:r>
            <a:r>
              <a:rPr lang="en-US" dirty="0" err="1"/>
              <a:t>Brannen</a:t>
            </a:r>
            <a:r>
              <a:rPr lang="en-US" dirty="0"/>
              <a:t>, J. &amp; </a:t>
            </a:r>
            <a:r>
              <a:rPr lang="en-US" dirty="0" err="1"/>
              <a:t>Bickman</a:t>
            </a:r>
            <a:r>
              <a:rPr lang="en-US" dirty="0"/>
              <a:t>, L. (eds.). The handbook of social research. London: Sage. “</a:t>
            </a:r>
          </a:p>
          <a:p>
            <a:pPr>
              <a:buNone/>
            </a:pPr>
            <a:endParaRPr lang="en-US" dirty="0"/>
          </a:p>
          <a:p>
            <a:r>
              <a:rPr lang="en-US" b="1" dirty="0"/>
              <a:t>Creating expectations that are not met</a:t>
            </a:r>
          </a:p>
          <a:p>
            <a:pPr>
              <a:buNone/>
            </a:pPr>
            <a:r>
              <a:rPr lang="en-US" dirty="0"/>
              <a:t>	e.g. Promising a practice example that is never described or substituted by a virtual example. Failing to deliver on the aims set forth in the introduction.</a:t>
            </a:r>
          </a:p>
          <a:p>
            <a:pPr>
              <a:buNone/>
            </a:pPr>
            <a:endParaRPr lang="en-US" dirty="0"/>
          </a:p>
          <a:p>
            <a:r>
              <a:rPr lang="en-US" b="1" dirty="0"/>
              <a:t>Strengths and limitations</a:t>
            </a:r>
          </a:p>
          <a:p>
            <a:pPr>
              <a:buNone/>
            </a:pPr>
            <a:r>
              <a:rPr lang="en-US" b="1" dirty="0"/>
              <a:t>	Correct form: </a:t>
            </a:r>
            <a:r>
              <a:rPr lang="en-US" dirty="0"/>
              <a:t>Sandwich </a:t>
            </a:r>
            <a:r>
              <a:rPr lang="en-US" dirty="0" err="1"/>
              <a:t>formate</a:t>
            </a:r>
            <a:r>
              <a:rPr lang="en-US" dirty="0"/>
              <a:t> similar to correct feedback formula</a:t>
            </a:r>
            <a:endParaRPr lang="en-US" b="1" dirty="0"/>
          </a:p>
        </p:txBody>
      </p:sp>
    </p:spTree>
    <p:extLst>
      <p:ext uri="{BB962C8B-B14F-4D97-AF65-F5344CB8AC3E}">
        <p14:creationId xmlns:p14="http://schemas.microsoft.com/office/powerpoint/2010/main" val="5092385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Common mistakes: examples</a:t>
            </a:r>
          </a:p>
        </p:txBody>
      </p:sp>
      <p:sp>
        <p:nvSpPr>
          <p:cNvPr id="3" name="Inhaltsplatzhalter 2"/>
          <p:cNvSpPr>
            <a:spLocks noGrp="1"/>
          </p:cNvSpPr>
          <p:nvPr>
            <p:ph sz="quarter" idx="10"/>
          </p:nvPr>
        </p:nvSpPr>
        <p:spPr/>
        <p:txBody>
          <a:bodyPr>
            <a:normAutofit lnSpcReduction="10000"/>
          </a:bodyPr>
          <a:lstStyle/>
          <a:p>
            <a:r>
              <a:rPr lang="en-US" sz="2000" b="1" dirty="0"/>
              <a:t>Discussion too long, no story line, not based on context literature, too many/too few messages</a:t>
            </a:r>
          </a:p>
          <a:p>
            <a:r>
              <a:rPr lang="en-US" sz="2000" b="1" dirty="0"/>
              <a:t>Conclusion not based on findings, no recommendations for future research</a:t>
            </a:r>
          </a:p>
          <a:p>
            <a:pPr>
              <a:buNone/>
            </a:pPr>
            <a:r>
              <a:rPr lang="de-AT" dirty="0"/>
              <a:t>	</a:t>
            </a:r>
            <a:r>
              <a:rPr lang="de-AT" sz="1900" dirty="0"/>
              <a:t>„</a:t>
            </a:r>
            <a:r>
              <a:rPr lang="de-AT" sz="1900" b="1" dirty="0"/>
              <a:t>The </a:t>
            </a:r>
            <a:r>
              <a:rPr lang="de-AT" sz="1900" b="1" dirty="0" err="1"/>
              <a:t>aim</a:t>
            </a:r>
            <a:r>
              <a:rPr lang="de-AT" sz="1900" b="1" dirty="0"/>
              <a:t> </a:t>
            </a:r>
            <a:r>
              <a:rPr lang="de-AT" sz="1900" b="1" dirty="0" err="1"/>
              <a:t>described</a:t>
            </a:r>
            <a:r>
              <a:rPr lang="de-AT" sz="1900" b="1" dirty="0"/>
              <a:t> in </a:t>
            </a:r>
            <a:r>
              <a:rPr lang="de-AT" sz="1900" b="1" dirty="0" err="1"/>
              <a:t>the</a:t>
            </a:r>
            <a:r>
              <a:rPr lang="de-AT" sz="1900" b="1" dirty="0"/>
              <a:t> </a:t>
            </a:r>
            <a:r>
              <a:rPr lang="de-AT" sz="1900" b="1" dirty="0" err="1"/>
              <a:t>intro</a:t>
            </a:r>
            <a:r>
              <a:rPr lang="de-AT" sz="1900" b="1" dirty="0"/>
              <a:t> </a:t>
            </a:r>
            <a:r>
              <a:rPr lang="de-AT" sz="1900" b="1" dirty="0" err="1"/>
              <a:t>and</a:t>
            </a:r>
            <a:r>
              <a:rPr lang="de-AT" sz="1900" b="1" dirty="0"/>
              <a:t> </a:t>
            </a:r>
            <a:r>
              <a:rPr lang="de-AT" sz="1900" b="1" dirty="0" err="1"/>
              <a:t>the</a:t>
            </a:r>
            <a:r>
              <a:rPr lang="de-AT" sz="1900" b="1" dirty="0"/>
              <a:t> </a:t>
            </a:r>
            <a:r>
              <a:rPr lang="de-AT" sz="1900" b="1" dirty="0" err="1"/>
              <a:t>results</a:t>
            </a:r>
            <a:r>
              <a:rPr lang="de-AT" sz="1900" b="1" dirty="0"/>
              <a:t> in </a:t>
            </a:r>
            <a:r>
              <a:rPr lang="de-AT" sz="1900" b="1" dirty="0" err="1"/>
              <a:t>the</a:t>
            </a:r>
            <a:r>
              <a:rPr lang="de-AT" sz="1900" b="1" dirty="0"/>
              <a:t> </a:t>
            </a:r>
            <a:r>
              <a:rPr lang="de-AT" sz="1900" b="1" dirty="0" err="1"/>
              <a:t>discussion</a:t>
            </a:r>
            <a:r>
              <a:rPr lang="de-AT" sz="1900" b="1" dirty="0"/>
              <a:t> </a:t>
            </a:r>
            <a:r>
              <a:rPr lang="de-AT" sz="1900" b="1" dirty="0" err="1"/>
              <a:t>and</a:t>
            </a:r>
            <a:r>
              <a:rPr lang="de-AT" sz="1900" b="1" dirty="0"/>
              <a:t> </a:t>
            </a:r>
            <a:r>
              <a:rPr lang="de-AT" sz="1900" b="1" dirty="0" err="1"/>
              <a:t>conclusion</a:t>
            </a:r>
            <a:r>
              <a:rPr lang="de-AT" sz="1900" b="1" dirty="0"/>
              <a:t> </a:t>
            </a:r>
            <a:r>
              <a:rPr lang="de-AT" sz="1900" b="1" dirty="0" err="1"/>
              <a:t>sections</a:t>
            </a:r>
            <a:r>
              <a:rPr lang="de-AT" sz="1900" b="1" dirty="0"/>
              <a:t> do not </a:t>
            </a:r>
            <a:r>
              <a:rPr lang="de-AT" sz="1900" b="1" dirty="0" err="1"/>
              <a:t>correspond</a:t>
            </a:r>
            <a:r>
              <a:rPr lang="de-AT" sz="1900" b="1" dirty="0"/>
              <a:t>. </a:t>
            </a:r>
            <a:r>
              <a:rPr lang="de-AT" sz="1900" dirty="0"/>
              <a:t>In </a:t>
            </a:r>
            <a:r>
              <a:rPr lang="de-AT" sz="1900" dirty="0" err="1"/>
              <a:t>the</a:t>
            </a:r>
            <a:r>
              <a:rPr lang="de-AT" sz="1900" dirty="0"/>
              <a:t> </a:t>
            </a:r>
            <a:r>
              <a:rPr lang="de-AT" sz="1900" dirty="0" err="1"/>
              <a:t>introduction</a:t>
            </a:r>
            <a:r>
              <a:rPr lang="de-AT" sz="1900" dirty="0"/>
              <a:t> </a:t>
            </a:r>
            <a:r>
              <a:rPr lang="de-AT" sz="1900" dirty="0" err="1"/>
              <a:t>it</a:t>
            </a:r>
            <a:r>
              <a:rPr lang="de-AT" sz="1900" dirty="0"/>
              <a:t> </a:t>
            </a:r>
            <a:r>
              <a:rPr lang="de-AT" sz="1900" dirty="0" err="1"/>
              <a:t>is</a:t>
            </a:r>
            <a:r>
              <a:rPr lang="de-AT" sz="1900" dirty="0"/>
              <a:t> </a:t>
            </a:r>
            <a:r>
              <a:rPr lang="de-AT" sz="1900" dirty="0" err="1"/>
              <a:t>laid</a:t>
            </a:r>
            <a:r>
              <a:rPr lang="de-AT" sz="1900" dirty="0"/>
              <a:t> out </a:t>
            </a:r>
            <a:r>
              <a:rPr lang="de-AT" sz="1900" dirty="0" err="1"/>
              <a:t>that</a:t>
            </a:r>
            <a:r>
              <a:rPr lang="de-AT" sz="1900" dirty="0"/>
              <a:t> </a:t>
            </a:r>
            <a:r>
              <a:rPr lang="de-AT" sz="1900" dirty="0" err="1"/>
              <a:t>the</a:t>
            </a:r>
            <a:r>
              <a:rPr lang="de-AT" sz="1900" dirty="0"/>
              <a:t> </a:t>
            </a:r>
            <a:r>
              <a:rPr lang="de-AT" sz="1900" dirty="0" err="1"/>
              <a:t>article</a:t>
            </a:r>
            <a:r>
              <a:rPr lang="de-AT" sz="1900" dirty="0"/>
              <a:t> will </a:t>
            </a:r>
            <a:r>
              <a:rPr lang="de-AT" sz="1900" dirty="0" err="1"/>
              <a:t>explore</a:t>
            </a:r>
            <a:r>
              <a:rPr lang="de-AT" sz="1900" dirty="0"/>
              <a:t> </a:t>
            </a:r>
            <a:r>
              <a:rPr lang="de-AT" sz="1900" dirty="0" err="1"/>
              <a:t>why</a:t>
            </a:r>
            <a:r>
              <a:rPr lang="de-AT" sz="1900" dirty="0"/>
              <a:t> Quality Management </a:t>
            </a:r>
            <a:r>
              <a:rPr lang="de-AT" sz="1900" dirty="0" err="1"/>
              <a:t>is</a:t>
            </a:r>
            <a:r>
              <a:rPr lang="de-AT" sz="1900" dirty="0"/>
              <a:t> a </a:t>
            </a:r>
            <a:r>
              <a:rPr lang="de-AT" sz="1900" dirty="0" err="1"/>
              <a:t>part</a:t>
            </a:r>
            <a:r>
              <a:rPr lang="de-AT" sz="1900" dirty="0"/>
              <a:t> </a:t>
            </a:r>
            <a:r>
              <a:rPr lang="de-AT" sz="1900" dirty="0" err="1"/>
              <a:t>of</a:t>
            </a:r>
            <a:r>
              <a:rPr lang="de-AT" sz="1900" dirty="0"/>
              <a:t> </a:t>
            </a:r>
            <a:r>
              <a:rPr lang="de-AT" sz="1900" dirty="0" err="1"/>
              <a:t>Risk</a:t>
            </a:r>
            <a:r>
              <a:rPr lang="de-AT" sz="1900" dirty="0"/>
              <a:t> Management </a:t>
            </a:r>
            <a:r>
              <a:rPr lang="de-AT" sz="1900" dirty="0" err="1"/>
              <a:t>and</a:t>
            </a:r>
            <a:r>
              <a:rPr lang="de-AT" sz="1900" dirty="0"/>
              <a:t> not </a:t>
            </a:r>
            <a:r>
              <a:rPr lang="de-AT" sz="1900" dirty="0" err="1"/>
              <a:t>the</a:t>
            </a:r>
            <a:r>
              <a:rPr lang="de-AT" sz="1900" dirty="0"/>
              <a:t> </a:t>
            </a:r>
            <a:r>
              <a:rPr lang="de-AT" sz="1900" dirty="0" err="1"/>
              <a:t>other</a:t>
            </a:r>
            <a:r>
              <a:rPr lang="de-AT" sz="1900" dirty="0"/>
              <a:t> </a:t>
            </a:r>
            <a:r>
              <a:rPr lang="de-AT" sz="1900" dirty="0" err="1"/>
              <a:t>way</a:t>
            </a:r>
            <a:r>
              <a:rPr lang="de-AT" sz="1900" dirty="0"/>
              <a:t> </a:t>
            </a:r>
            <a:r>
              <a:rPr lang="de-AT" sz="1900" dirty="0" err="1"/>
              <a:t>round</a:t>
            </a:r>
            <a:r>
              <a:rPr lang="de-AT" sz="1900" dirty="0"/>
              <a:t>, </a:t>
            </a:r>
            <a:r>
              <a:rPr lang="de-AT" sz="1900" dirty="0" err="1"/>
              <a:t>as</a:t>
            </a:r>
            <a:r>
              <a:rPr lang="de-AT" sz="1900" dirty="0"/>
              <a:t> </a:t>
            </a:r>
            <a:r>
              <a:rPr lang="de-AT" sz="1900" dirty="0" err="1"/>
              <a:t>stated</a:t>
            </a:r>
            <a:r>
              <a:rPr lang="de-AT" sz="1900" dirty="0"/>
              <a:t> in </a:t>
            </a:r>
            <a:r>
              <a:rPr lang="de-AT" sz="1900" dirty="0" err="1"/>
              <a:t>the</a:t>
            </a:r>
            <a:r>
              <a:rPr lang="de-AT" sz="1900" dirty="0"/>
              <a:t> literature. In </a:t>
            </a:r>
            <a:r>
              <a:rPr lang="de-AT" sz="1900" dirty="0" err="1"/>
              <a:t>the</a:t>
            </a:r>
            <a:r>
              <a:rPr lang="de-AT" sz="1900" dirty="0"/>
              <a:t> </a:t>
            </a:r>
            <a:r>
              <a:rPr lang="de-AT" sz="1900" dirty="0" err="1"/>
              <a:t>Results</a:t>
            </a:r>
            <a:r>
              <a:rPr lang="de-AT" sz="1900" dirty="0"/>
              <a:t> </a:t>
            </a:r>
            <a:r>
              <a:rPr lang="de-AT" sz="1900" dirty="0" err="1"/>
              <a:t>and</a:t>
            </a:r>
            <a:r>
              <a:rPr lang="de-AT" sz="1900" dirty="0"/>
              <a:t> </a:t>
            </a:r>
            <a:r>
              <a:rPr lang="de-AT" sz="1900" dirty="0" err="1"/>
              <a:t>Conclusion</a:t>
            </a:r>
            <a:r>
              <a:rPr lang="de-AT" sz="1900" dirty="0"/>
              <a:t> </a:t>
            </a:r>
            <a:r>
              <a:rPr lang="de-AT" sz="1900" dirty="0" err="1"/>
              <a:t>sections</a:t>
            </a:r>
            <a:r>
              <a:rPr lang="de-AT" sz="1900" dirty="0"/>
              <a:t>, </a:t>
            </a:r>
            <a:r>
              <a:rPr lang="de-AT" sz="1900" dirty="0" err="1"/>
              <a:t>however</a:t>
            </a:r>
            <a:r>
              <a:rPr lang="de-AT" sz="1900" dirty="0"/>
              <a:t>, </a:t>
            </a:r>
            <a:r>
              <a:rPr lang="de-AT" sz="1900" dirty="0" err="1"/>
              <a:t>the</a:t>
            </a:r>
            <a:r>
              <a:rPr lang="de-AT" sz="1900" dirty="0"/>
              <a:t> </a:t>
            </a:r>
            <a:r>
              <a:rPr lang="de-AT" sz="1900" dirty="0" err="1"/>
              <a:t>authors</a:t>
            </a:r>
            <a:r>
              <a:rPr lang="de-AT" sz="1900" dirty="0"/>
              <a:t> </a:t>
            </a:r>
            <a:r>
              <a:rPr lang="de-AT" sz="1900" dirty="0" err="1"/>
              <a:t>very</a:t>
            </a:r>
            <a:r>
              <a:rPr lang="de-AT" sz="1900" dirty="0"/>
              <a:t> </a:t>
            </a:r>
            <a:r>
              <a:rPr lang="de-AT" sz="1900" dirty="0" err="1"/>
              <a:t>convincingly</a:t>
            </a:r>
            <a:r>
              <a:rPr lang="de-AT" sz="1900" dirty="0"/>
              <a:t> </a:t>
            </a:r>
            <a:r>
              <a:rPr lang="de-AT" sz="1900" dirty="0" err="1"/>
              <a:t>state</a:t>
            </a:r>
            <a:r>
              <a:rPr lang="de-AT" sz="1900" dirty="0"/>
              <a:t> </a:t>
            </a:r>
            <a:r>
              <a:rPr lang="de-AT" sz="1900" dirty="0" err="1"/>
              <a:t>the</a:t>
            </a:r>
            <a:r>
              <a:rPr lang="de-AT" sz="1900" dirty="0"/>
              <a:t> </a:t>
            </a:r>
            <a:r>
              <a:rPr lang="de-AT" sz="1900" dirty="0" err="1"/>
              <a:t>commonalities</a:t>
            </a:r>
            <a:r>
              <a:rPr lang="de-AT" sz="1900" dirty="0"/>
              <a:t> </a:t>
            </a:r>
            <a:r>
              <a:rPr lang="de-AT" sz="1900" dirty="0" err="1"/>
              <a:t>of</a:t>
            </a:r>
            <a:r>
              <a:rPr lang="de-AT" sz="1900" dirty="0"/>
              <a:t> QM </a:t>
            </a:r>
            <a:r>
              <a:rPr lang="de-AT" sz="1900" dirty="0" err="1"/>
              <a:t>and</a:t>
            </a:r>
            <a:r>
              <a:rPr lang="de-AT" sz="1900" dirty="0"/>
              <a:t> RM </a:t>
            </a:r>
            <a:r>
              <a:rPr lang="de-AT" sz="1900" dirty="0" err="1"/>
              <a:t>and</a:t>
            </a:r>
            <a:r>
              <a:rPr lang="de-AT" sz="1900" dirty="0"/>
              <a:t> </a:t>
            </a:r>
            <a:r>
              <a:rPr lang="de-AT" sz="1900" dirty="0" err="1"/>
              <a:t>rather</a:t>
            </a:r>
            <a:r>
              <a:rPr lang="de-AT" sz="1900" dirty="0"/>
              <a:t> </a:t>
            </a:r>
            <a:r>
              <a:rPr lang="de-AT" sz="1900" dirty="0" err="1"/>
              <a:t>argue</a:t>
            </a:r>
            <a:r>
              <a:rPr lang="de-AT" sz="1900" dirty="0"/>
              <a:t> </a:t>
            </a:r>
            <a:r>
              <a:rPr lang="de-AT" sz="1900" dirty="0" err="1"/>
              <a:t>for</a:t>
            </a:r>
            <a:r>
              <a:rPr lang="de-AT" sz="1900" dirty="0"/>
              <a:t> an </a:t>
            </a:r>
            <a:r>
              <a:rPr lang="de-AT" sz="1900" dirty="0" err="1"/>
              <a:t>integrated</a:t>
            </a:r>
            <a:r>
              <a:rPr lang="de-AT" sz="1900" dirty="0"/>
              <a:t> </a:t>
            </a:r>
            <a:r>
              <a:rPr lang="de-AT" sz="1900" dirty="0" err="1"/>
              <a:t>approach</a:t>
            </a:r>
            <a:r>
              <a:rPr lang="de-AT" sz="1900" dirty="0"/>
              <a:t>. The </a:t>
            </a:r>
            <a:r>
              <a:rPr lang="de-AT" sz="1900" dirty="0" err="1"/>
              <a:t>aim</a:t>
            </a:r>
            <a:r>
              <a:rPr lang="de-AT" sz="1900" dirty="0"/>
              <a:t> </a:t>
            </a:r>
            <a:r>
              <a:rPr lang="de-AT" sz="1900" dirty="0" err="1"/>
              <a:t>to</a:t>
            </a:r>
            <a:r>
              <a:rPr lang="de-AT" sz="1900" dirty="0"/>
              <a:t> </a:t>
            </a:r>
            <a:r>
              <a:rPr lang="de-AT" sz="1900" dirty="0" err="1"/>
              <a:t>prove</a:t>
            </a:r>
            <a:r>
              <a:rPr lang="de-AT" sz="1900" dirty="0"/>
              <a:t> </a:t>
            </a:r>
            <a:r>
              <a:rPr lang="de-AT" sz="1900" dirty="0" err="1"/>
              <a:t>that</a:t>
            </a:r>
            <a:r>
              <a:rPr lang="de-AT" sz="1900" dirty="0"/>
              <a:t> QM </a:t>
            </a:r>
            <a:r>
              <a:rPr lang="de-AT" sz="1900" dirty="0" err="1"/>
              <a:t>is</a:t>
            </a:r>
            <a:r>
              <a:rPr lang="de-AT" sz="1900" dirty="0"/>
              <a:t> a </a:t>
            </a:r>
            <a:r>
              <a:rPr lang="de-AT" sz="1900" dirty="0" err="1"/>
              <a:t>part</a:t>
            </a:r>
            <a:r>
              <a:rPr lang="de-AT" sz="1900" dirty="0"/>
              <a:t> </a:t>
            </a:r>
            <a:r>
              <a:rPr lang="de-AT" sz="1900" dirty="0" err="1"/>
              <a:t>of</a:t>
            </a:r>
            <a:r>
              <a:rPr lang="de-AT" sz="1900" dirty="0"/>
              <a:t> RM </a:t>
            </a:r>
            <a:r>
              <a:rPr lang="de-AT" sz="1900" dirty="0" err="1"/>
              <a:t>is</a:t>
            </a:r>
            <a:r>
              <a:rPr lang="de-AT" sz="1900" dirty="0"/>
              <a:t> not </a:t>
            </a:r>
            <a:r>
              <a:rPr lang="de-AT" sz="1900" dirty="0" err="1"/>
              <a:t>reached</a:t>
            </a:r>
            <a:r>
              <a:rPr lang="de-AT" sz="1900" dirty="0"/>
              <a:t>, </a:t>
            </a:r>
            <a:r>
              <a:rPr lang="de-AT" sz="1900" dirty="0" err="1"/>
              <a:t>and</a:t>
            </a:r>
            <a:r>
              <a:rPr lang="de-AT" sz="1900" dirty="0"/>
              <a:t> </a:t>
            </a:r>
            <a:r>
              <a:rPr lang="de-AT" sz="1900" dirty="0" err="1"/>
              <a:t>only</a:t>
            </a:r>
            <a:r>
              <a:rPr lang="de-AT" sz="1900" dirty="0"/>
              <a:t> </a:t>
            </a:r>
            <a:r>
              <a:rPr lang="de-AT" sz="1900" dirty="0" err="1"/>
              <a:t>mentioned</a:t>
            </a:r>
            <a:r>
              <a:rPr lang="de-AT" sz="1900" dirty="0"/>
              <a:t> in a </a:t>
            </a:r>
            <a:r>
              <a:rPr lang="de-AT" sz="1900" dirty="0" err="1"/>
              <a:t>sideline</a:t>
            </a:r>
            <a:r>
              <a:rPr lang="de-AT" sz="1900" dirty="0"/>
              <a:t>, </a:t>
            </a:r>
            <a:r>
              <a:rPr lang="de-AT" sz="1900" dirty="0" err="1"/>
              <a:t>mentioning</a:t>
            </a:r>
            <a:r>
              <a:rPr lang="de-AT" sz="1900" dirty="0"/>
              <a:t> a </a:t>
            </a:r>
            <a:r>
              <a:rPr lang="de-AT" sz="1900" dirty="0" err="1"/>
              <a:t>new</a:t>
            </a:r>
            <a:r>
              <a:rPr lang="de-AT" sz="1900" dirty="0"/>
              <a:t> ISO </a:t>
            </a:r>
            <a:r>
              <a:rPr lang="de-AT" sz="1900" dirty="0" err="1"/>
              <a:t>guideline</a:t>
            </a:r>
            <a:r>
              <a:rPr lang="de-AT" sz="1900" dirty="0"/>
              <a:t>. </a:t>
            </a:r>
            <a:r>
              <a:rPr lang="de-AT" sz="1900" dirty="0" err="1"/>
              <a:t>Moreover</a:t>
            </a:r>
            <a:r>
              <a:rPr lang="de-AT" sz="1900" dirty="0"/>
              <a:t>, </a:t>
            </a:r>
            <a:r>
              <a:rPr lang="de-AT" sz="1900" b="1" dirty="0" err="1"/>
              <a:t>the</a:t>
            </a:r>
            <a:r>
              <a:rPr lang="de-AT" sz="1900" b="1" dirty="0"/>
              <a:t> </a:t>
            </a:r>
            <a:r>
              <a:rPr lang="de-AT" sz="1900" b="1" dirty="0" err="1"/>
              <a:t>authors</a:t>
            </a:r>
            <a:r>
              <a:rPr lang="de-AT" sz="1900" b="1" dirty="0"/>
              <a:t> </a:t>
            </a:r>
            <a:r>
              <a:rPr lang="de-AT" sz="1900" b="1" dirty="0" err="1"/>
              <a:t>contradict</a:t>
            </a:r>
            <a:r>
              <a:rPr lang="de-AT" sz="1900" b="1" dirty="0"/>
              <a:t> </a:t>
            </a:r>
            <a:r>
              <a:rPr lang="de-AT" sz="1900" b="1" dirty="0" err="1"/>
              <a:t>their</a:t>
            </a:r>
            <a:r>
              <a:rPr lang="de-AT" sz="1900" b="1" dirty="0"/>
              <a:t> </a:t>
            </a:r>
            <a:r>
              <a:rPr lang="de-AT" sz="1900" b="1" dirty="0" err="1"/>
              <a:t>own</a:t>
            </a:r>
            <a:r>
              <a:rPr lang="de-AT" sz="1900" b="1" dirty="0"/>
              <a:t> </a:t>
            </a:r>
            <a:r>
              <a:rPr lang="de-AT" sz="1900" b="1" dirty="0" err="1"/>
              <a:t>aim</a:t>
            </a:r>
            <a:r>
              <a:rPr lang="de-AT" sz="1900" b="1" dirty="0"/>
              <a:t> in </a:t>
            </a:r>
            <a:r>
              <a:rPr lang="de-AT" sz="1900" b="1" dirty="0" err="1"/>
              <a:t>the</a:t>
            </a:r>
            <a:r>
              <a:rPr lang="de-AT" sz="1900" b="1" dirty="0"/>
              <a:t> </a:t>
            </a:r>
            <a:r>
              <a:rPr lang="de-AT" sz="1900" b="1" dirty="0" err="1"/>
              <a:t>text</a:t>
            </a:r>
            <a:r>
              <a:rPr lang="de-AT" sz="1900" b="1" dirty="0"/>
              <a:t>. </a:t>
            </a:r>
            <a:r>
              <a:rPr lang="de-AT" sz="1900" dirty="0" err="1"/>
              <a:t>For</a:t>
            </a:r>
            <a:r>
              <a:rPr lang="de-AT" sz="1900" dirty="0"/>
              <a:t> </a:t>
            </a:r>
            <a:r>
              <a:rPr lang="de-AT" sz="1900" dirty="0" err="1"/>
              <a:t>the</a:t>
            </a:r>
            <a:r>
              <a:rPr lang="de-AT" sz="1900" dirty="0"/>
              <a:t> </a:t>
            </a:r>
            <a:r>
              <a:rPr lang="de-AT" sz="1900" dirty="0" err="1"/>
              <a:t>article</a:t>
            </a:r>
            <a:r>
              <a:rPr lang="de-AT" sz="1900" dirty="0"/>
              <a:t> </a:t>
            </a:r>
            <a:r>
              <a:rPr lang="de-AT" sz="1900" dirty="0" err="1"/>
              <a:t>proving</a:t>
            </a:r>
            <a:r>
              <a:rPr lang="de-AT" sz="1900" dirty="0"/>
              <a:t> </a:t>
            </a:r>
            <a:r>
              <a:rPr lang="de-AT" sz="1900" dirty="0" err="1"/>
              <a:t>the</a:t>
            </a:r>
            <a:r>
              <a:rPr lang="de-AT" sz="1900" dirty="0"/>
              <a:t> </a:t>
            </a:r>
            <a:r>
              <a:rPr lang="de-AT" sz="1900" dirty="0" err="1"/>
              <a:t>aim</a:t>
            </a:r>
            <a:r>
              <a:rPr lang="de-AT" sz="1900" dirty="0"/>
              <a:t> </a:t>
            </a:r>
            <a:r>
              <a:rPr lang="de-AT" sz="1900" dirty="0" err="1"/>
              <a:t>would</a:t>
            </a:r>
            <a:r>
              <a:rPr lang="de-AT" sz="1900" dirty="0"/>
              <a:t> not </a:t>
            </a:r>
            <a:r>
              <a:rPr lang="de-AT" sz="1900" dirty="0" err="1"/>
              <a:t>even</a:t>
            </a:r>
            <a:r>
              <a:rPr lang="de-AT" sz="1900" dirty="0"/>
              <a:t> </a:t>
            </a:r>
            <a:r>
              <a:rPr lang="de-AT" sz="1900" dirty="0" err="1"/>
              <a:t>be</a:t>
            </a:r>
            <a:r>
              <a:rPr lang="de-AT" sz="1900" dirty="0"/>
              <a:t> </a:t>
            </a:r>
            <a:r>
              <a:rPr lang="de-AT" sz="1900" dirty="0" err="1"/>
              <a:t>necessary</a:t>
            </a:r>
            <a:r>
              <a:rPr lang="de-AT" sz="1900" dirty="0"/>
              <a:t>, </a:t>
            </a:r>
            <a:r>
              <a:rPr lang="de-AT" sz="1900" dirty="0" err="1"/>
              <a:t>because</a:t>
            </a:r>
            <a:r>
              <a:rPr lang="de-AT" sz="1900" dirty="0"/>
              <a:t> </a:t>
            </a:r>
            <a:r>
              <a:rPr lang="de-AT" sz="1900" dirty="0" err="1"/>
              <a:t>it</a:t>
            </a:r>
            <a:r>
              <a:rPr lang="de-AT" sz="1900" dirty="0"/>
              <a:t> </a:t>
            </a:r>
            <a:r>
              <a:rPr lang="de-AT" sz="1900" dirty="0" err="1"/>
              <a:t>actually</a:t>
            </a:r>
            <a:r>
              <a:rPr lang="de-AT" sz="1900" dirty="0"/>
              <a:t> </a:t>
            </a:r>
            <a:r>
              <a:rPr lang="de-AT" sz="1900" dirty="0" err="1"/>
              <a:t>argues</a:t>
            </a:r>
            <a:r>
              <a:rPr lang="de-AT" sz="1900" dirty="0"/>
              <a:t> </a:t>
            </a:r>
            <a:r>
              <a:rPr lang="de-AT" sz="1900" dirty="0" err="1"/>
              <a:t>very</a:t>
            </a:r>
            <a:r>
              <a:rPr lang="de-AT" sz="1900" dirty="0"/>
              <a:t> </a:t>
            </a:r>
            <a:r>
              <a:rPr lang="de-AT" sz="1900" dirty="0" err="1"/>
              <a:t>convincingly</a:t>
            </a:r>
            <a:r>
              <a:rPr lang="de-AT" sz="1900" dirty="0"/>
              <a:t> </a:t>
            </a:r>
            <a:r>
              <a:rPr lang="de-AT" sz="1900" dirty="0" err="1"/>
              <a:t>that</a:t>
            </a:r>
            <a:r>
              <a:rPr lang="de-AT" sz="1900" dirty="0"/>
              <a:t> an </a:t>
            </a:r>
            <a:r>
              <a:rPr lang="de-AT" sz="1900" dirty="0" err="1"/>
              <a:t>integrated</a:t>
            </a:r>
            <a:r>
              <a:rPr lang="de-AT" sz="1900" dirty="0"/>
              <a:t> QM/RM </a:t>
            </a:r>
            <a:r>
              <a:rPr lang="de-AT" sz="1900" dirty="0" err="1"/>
              <a:t>is</a:t>
            </a:r>
            <a:r>
              <a:rPr lang="de-AT" sz="1900" dirty="0"/>
              <a:t> sensible, </a:t>
            </a:r>
            <a:r>
              <a:rPr lang="de-AT" sz="1900" dirty="0" err="1"/>
              <a:t>important</a:t>
            </a:r>
            <a:r>
              <a:rPr lang="de-AT" sz="1900" dirty="0"/>
              <a:t> </a:t>
            </a:r>
            <a:r>
              <a:rPr lang="de-AT" sz="1900" dirty="0" err="1"/>
              <a:t>and</a:t>
            </a:r>
            <a:r>
              <a:rPr lang="de-AT" sz="1900" dirty="0"/>
              <a:t> </a:t>
            </a:r>
            <a:r>
              <a:rPr lang="de-AT" sz="1900" dirty="0" err="1"/>
              <a:t>advantageous</a:t>
            </a:r>
            <a:r>
              <a:rPr lang="de-AT" sz="1900" dirty="0"/>
              <a:t>.“</a:t>
            </a:r>
            <a:r>
              <a:rPr lang="en-US" dirty="0"/>
              <a:t>	</a:t>
            </a:r>
          </a:p>
          <a:p>
            <a:pPr>
              <a:buNone/>
            </a:pPr>
            <a:endParaRPr lang="en-US" dirty="0"/>
          </a:p>
          <a:p>
            <a:pPr>
              <a:buNone/>
            </a:pPr>
            <a:endParaRPr lang="en-US" dirty="0"/>
          </a:p>
        </p:txBody>
      </p:sp>
    </p:spTree>
    <p:extLst>
      <p:ext uri="{BB962C8B-B14F-4D97-AF65-F5344CB8AC3E}">
        <p14:creationId xmlns:p14="http://schemas.microsoft.com/office/powerpoint/2010/main" val="10500437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en-US" dirty="0"/>
              <a:t>How to please the editor/reviewer?</a:t>
            </a:r>
          </a:p>
        </p:txBody>
      </p:sp>
      <p:sp>
        <p:nvSpPr>
          <p:cNvPr id="3" name="Inhaltsplatzhalter 2"/>
          <p:cNvSpPr>
            <a:spLocks noGrp="1"/>
          </p:cNvSpPr>
          <p:nvPr>
            <p:ph sz="quarter" idx="10"/>
          </p:nvPr>
        </p:nvSpPr>
        <p:spPr/>
        <p:txBody>
          <a:bodyPr>
            <a:normAutofit/>
          </a:bodyPr>
          <a:lstStyle/>
          <a:p>
            <a:r>
              <a:rPr lang="en-US" sz="2000" b="1" dirty="0"/>
              <a:t>Aims and motivations of an editor:</a:t>
            </a:r>
          </a:p>
          <a:p>
            <a:pPr lvl="1"/>
            <a:r>
              <a:rPr lang="en-US" sz="2000" dirty="0"/>
              <a:t>Raise the impact factor</a:t>
            </a:r>
          </a:p>
          <a:p>
            <a:pPr lvl="1"/>
            <a:r>
              <a:rPr lang="en-US" sz="2000" dirty="0"/>
              <a:t>Attract renown names</a:t>
            </a:r>
          </a:p>
          <a:p>
            <a:pPr lvl="1"/>
            <a:r>
              <a:rPr lang="en-US" sz="2000" dirty="0"/>
              <a:t>Publish high impact articles</a:t>
            </a:r>
          </a:p>
          <a:p>
            <a:pPr lvl="1"/>
            <a:r>
              <a:rPr lang="en-US" sz="2000" dirty="0"/>
              <a:t>Raise awareness/money for the journal</a:t>
            </a:r>
          </a:p>
          <a:p>
            <a:pPr lvl="1"/>
            <a:endParaRPr lang="en-US" sz="2000" b="1" dirty="0"/>
          </a:p>
          <a:p>
            <a:r>
              <a:rPr lang="en-US" sz="2000" b="1" dirty="0"/>
              <a:t>Aims and motivations of a reviewer:</a:t>
            </a:r>
          </a:p>
          <a:p>
            <a:pPr lvl="1"/>
            <a:r>
              <a:rPr lang="en-US" sz="2000" dirty="0"/>
              <a:t>Help colleagues to improve a manuscript</a:t>
            </a:r>
          </a:p>
          <a:p>
            <a:pPr lvl="1"/>
            <a:r>
              <a:rPr lang="en-US" sz="2000" dirty="0"/>
              <a:t>Give advice</a:t>
            </a:r>
          </a:p>
          <a:p>
            <a:pPr lvl="1"/>
            <a:r>
              <a:rPr lang="en-US" sz="2000" dirty="0"/>
              <a:t>Recommend own literature</a:t>
            </a:r>
          </a:p>
          <a:p>
            <a:pPr lvl="1"/>
            <a:r>
              <a:rPr lang="en-US" sz="2000" dirty="0"/>
              <a:t>Stay up to date with what’s going on</a:t>
            </a:r>
          </a:p>
        </p:txBody>
      </p:sp>
    </p:spTree>
    <p:extLst>
      <p:ext uri="{BB962C8B-B14F-4D97-AF65-F5344CB8AC3E}">
        <p14:creationId xmlns:p14="http://schemas.microsoft.com/office/powerpoint/2010/main" val="21353974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Specifics to consider for</a:t>
            </a:r>
            <a:br>
              <a:rPr lang="en-US" dirty="0"/>
            </a:br>
            <a:r>
              <a:rPr lang="en-US" dirty="0"/>
              <a:t>conference abstracts</a:t>
            </a:r>
          </a:p>
        </p:txBody>
      </p:sp>
      <p:sp>
        <p:nvSpPr>
          <p:cNvPr id="3" name="Inhaltsplatzhalter 2"/>
          <p:cNvSpPr>
            <a:spLocks noGrp="1"/>
          </p:cNvSpPr>
          <p:nvPr>
            <p:ph sz="quarter" idx="10"/>
          </p:nvPr>
        </p:nvSpPr>
        <p:spPr/>
        <p:txBody>
          <a:bodyPr>
            <a:normAutofit/>
          </a:bodyPr>
          <a:lstStyle/>
          <a:p>
            <a:r>
              <a:rPr lang="en-US" sz="2400" dirty="0"/>
              <a:t>Conveys a convincing story in limited words</a:t>
            </a:r>
          </a:p>
          <a:p>
            <a:r>
              <a:rPr lang="en-US" sz="2400" dirty="0"/>
              <a:t>Needs to stick to overall structure of article/conference prerequisites</a:t>
            </a:r>
          </a:p>
          <a:p>
            <a:r>
              <a:rPr lang="en-US" sz="2400" dirty="0"/>
              <a:t>Focus on the essential: what are the key messages of your article/work/presentation?</a:t>
            </a:r>
          </a:p>
          <a:p>
            <a:r>
              <a:rPr lang="en-US" sz="2400" dirty="0"/>
              <a:t>Needs to achieve 2 aims:</a:t>
            </a:r>
          </a:p>
          <a:p>
            <a:pPr lvl="1"/>
            <a:r>
              <a:rPr lang="en-US" sz="2400" dirty="0"/>
              <a:t>Clearly state what was done</a:t>
            </a:r>
          </a:p>
          <a:p>
            <a:pPr lvl="1"/>
            <a:r>
              <a:rPr lang="en-US" sz="2400" dirty="0"/>
              <a:t>Incite interest to learn more</a:t>
            </a:r>
          </a:p>
          <a:p>
            <a:endParaRPr lang="en-US" sz="2400" dirty="0"/>
          </a:p>
        </p:txBody>
      </p:sp>
    </p:spTree>
    <p:extLst>
      <p:ext uri="{BB962C8B-B14F-4D97-AF65-F5344CB8AC3E}">
        <p14:creationId xmlns:p14="http://schemas.microsoft.com/office/powerpoint/2010/main" val="16100094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to give a convincing presentation</a:t>
            </a:r>
          </a:p>
        </p:txBody>
      </p:sp>
      <p:pic>
        <p:nvPicPr>
          <p:cNvPr id="5" name="Content Placeholder 3" descr="C:\Users\susan\AppData\Local\Microsoft\Windows\Temporary Internet Files\Content.Outlook\CKX4UZXT\IJIC NEW logo RGB.jpeg">
            <a:extLst>
              <a:ext uri="{FF2B5EF4-FFF2-40B4-BE49-F238E27FC236}">
                <a16:creationId xmlns:a16="http://schemas.microsoft.com/office/drawing/2014/main" id="{938E2359-48C4-2B47-86B4-F1A89B8061C6}"/>
              </a:ext>
            </a:extLst>
          </p:cNvPr>
          <p:cNvPicPr>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37587" y="1173808"/>
            <a:ext cx="1291413" cy="1210670"/>
          </a:xfrm>
          <a:prstGeom prst="rect">
            <a:avLst/>
          </a:prstGeom>
          <a:noFill/>
          <a:ln>
            <a:noFill/>
          </a:ln>
        </p:spPr>
      </p:pic>
    </p:spTree>
    <p:extLst>
      <p:ext uri="{BB962C8B-B14F-4D97-AF65-F5344CB8AC3E}">
        <p14:creationId xmlns:p14="http://schemas.microsoft.com/office/powerpoint/2010/main" val="4928888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r>
              <a:rPr lang="de-DE" dirty="0" err="1"/>
              <a:t>Before</a:t>
            </a:r>
            <a:r>
              <a:rPr lang="de-DE" dirty="0"/>
              <a:t> </a:t>
            </a:r>
            <a:r>
              <a:rPr lang="de-DE" dirty="0" err="1"/>
              <a:t>you</a:t>
            </a:r>
            <a:r>
              <a:rPr lang="de-DE" dirty="0"/>
              <a:t> </a:t>
            </a:r>
            <a:r>
              <a:rPr lang="de-DE" dirty="0" err="1"/>
              <a:t>start</a:t>
            </a:r>
            <a:endParaRPr lang="de-DE" dirty="0"/>
          </a:p>
        </p:txBody>
      </p:sp>
      <p:sp>
        <p:nvSpPr>
          <p:cNvPr id="3" name="Inhaltsplatzhalter 2"/>
          <p:cNvSpPr>
            <a:spLocks noGrp="1"/>
          </p:cNvSpPr>
          <p:nvPr>
            <p:ph sz="quarter" idx="10"/>
          </p:nvPr>
        </p:nvSpPr>
        <p:spPr/>
        <p:txBody>
          <a:bodyPr>
            <a:noAutofit/>
          </a:bodyPr>
          <a:lstStyle/>
          <a:p>
            <a:r>
              <a:rPr lang="en-US" sz="2400" b="1" dirty="0"/>
              <a:t>What is the aim of my presentation?</a:t>
            </a:r>
          </a:p>
          <a:p>
            <a:pPr lvl="1"/>
            <a:r>
              <a:rPr lang="en-US" sz="2400" dirty="0"/>
              <a:t>Conference, project proposal, PhD thesis,…</a:t>
            </a:r>
          </a:p>
          <a:p>
            <a:r>
              <a:rPr lang="en-US" sz="2400" b="1" dirty="0"/>
              <a:t>Who am I speaking to?</a:t>
            </a:r>
          </a:p>
          <a:p>
            <a:pPr lvl="1"/>
            <a:r>
              <a:rPr lang="en-US" sz="2400" dirty="0"/>
              <a:t>Colleagues, students, scientific audience, potential project partners, mixed audience</a:t>
            </a:r>
          </a:p>
          <a:p>
            <a:r>
              <a:rPr lang="en-US" sz="2400" b="1" dirty="0"/>
              <a:t>What are my key messages?</a:t>
            </a:r>
          </a:p>
          <a:p>
            <a:r>
              <a:rPr lang="en-US" sz="2400" b="1" dirty="0"/>
              <a:t>What do I want the audience to do after my presentation?</a:t>
            </a:r>
          </a:p>
          <a:p>
            <a:pPr lvl="1"/>
            <a:r>
              <a:rPr lang="en-US" sz="2400" dirty="0"/>
              <a:t>Discussion / Ask questions</a:t>
            </a:r>
          </a:p>
          <a:p>
            <a:pPr lvl="1"/>
            <a:r>
              <a:rPr lang="en-US" sz="2400" dirty="0"/>
              <a:t>Take home (a) message</a:t>
            </a:r>
          </a:p>
          <a:p>
            <a:pPr lvl="1"/>
            <a:r>
              <a:rPr lang="en-US" sz="2400" dirty="0"/>
              <a:t>Get in contact with me</a:t>
            </a:r>
          </a:p>
          <a:p>
            <a:pPr lvl="1"/>
            <a:r>
              <a:rPr lang="en-US" sz="2400" dirty="0"/>
              <a:t>Remember me</a:t>
            </a:r>
          </a:p>
          <a:p>
            <a:pPr lvl="1"/>
            <a:endParaRPr lang="en-US" sz="2400" dirty="0"/>
          </a:p>
          <a:p>
            <a:pPr lvl="1"/>
            <a:endParaRPr lang="en-US" sz="2400" dirty="0"/>
          </a:p>
        </p:txBody>
      </p:sp>
      <p:pic>
        <p:nvPicPr>
          <p:cNvPr id="11268" name="Picture 4" descr="http://www.marketlikeachick.com/wp-content/uploads/2010/04/Tell-Your-Story-300x299.jpg"/>
          <p:cNvPicPr>
            <a:picLocks noChangeAspect="1" noChangeArrowheads="1"/>
          </p:cNvPicPr>
          <p:nvPr/>
        </p:nvPicPr>
        <p:blipFill>
          <a:blip r:embed="rId2" cstate="print"/>
          <a:srcRect/>
          <a:stretch>
            <a:fillRect/>
          </a:stretch>
        </p:blipFill>
        <p:spPr bwMode="auto">
          <a:xfrm>
            <a:off x="7106411" y="4453738"/>
            <a:ext cx="1777380" cy="1771456"/>
          </a:xfrm>
          <a:prstGeom prst="rect">
            <a:avLst/>
          </a:prstGeom>
          <a:noFill/>
        </p:spPr>
      </p:pic>
      <p:sp>
        <p:nvSpPr>
          <p:cNvPr id="6" name="Textfeld 5"/>
          <p:cNvSpPr txBox="1"/>
          <p:nvPr/>
        </p:nvSpPr>
        <p:spPr>
          <a:xfrm>
            <a:off x="6732240" y="6525344"/>
            <a:ext cx="2151551" cy="153888"/>
          </a:xfrm>
          <a:prstGeom prst="rect">
            <a:avLst/>
          </a:prstGeom>
          <a:noFill/>
        </p:spPr>
        <p:txBody>
          <a:bodyPr wrap="none" rtlCol="0">
            <a:spAutoFit/>
          </a:bodyPr>
          <a:lstStyle/>
          <a:p>
            <a:r>
              <a:rPr lang="en-US" sz="400" dirty="0">
                <a:solidFill>
                  <a:schemeClr val="bg2"/>
                </a:solidFill>
              </a:rPr>
              <a:t>http://www.marketlikeachick.com/wp-content/uploads/2010/04/Tell-Your-Story-300x299.jpg</a:t>
            </a:r>
          </a:p>
        </p:txBody>
      </p:sp>
    </p:spTree>
    <p:extLst>
      <p:ext uri="{BB962C8B-B14F-4D97-AF65-F5344CB8AC3E}">
        <p14:creationId xmlns:p14="http://schemas.microsoft.com/office/powerpoint/2010/main" val="14373168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r>
              <a:rPr lang="en-US" dirty="0"/>
              <a:t>How to prepare the presentation</a:t>
            </a:r>
            <a:endParaRPr lang="de-DE" dirty="0"/>
          </a:p>
        </p:txBody>
      </p:sp>
      <p:sp>
        <p:nvSpPr>
          <p:cNvPr id="3" name="Inhaltsplatzhalter 2"/>
          <p:cNvSpPr>
            <a:spLocks noGrp="1"/>
          </p:cNvSpPr>
          <p:nvPr>
            <p:ph sz="quarter" idx="10"/>
          </p:nvPr>
        </p:nvSpPr>
        <p:spPr/>
        <p:txBody>
          <a:bodyPr>
            <a:noAutofit/>
          </a:bodyPr>
          <a:lstStyle/>
          <a:p>
            <a:r>
              <a:rPr lang="en-US" sz="2200" b="1" dirty="0"/>
              <a:t>What is your story?</a:t>
            </a:r>
          </a:p>
          <a:p>
            <a:pPr lvl="1"/>
            <a:r>
              <a:rPr lang="en-US" sz="2200" dirty="0"/>
              <a:t>Clear narrative is most important: make sure you have a good story board</a:t>
            </a:r>
          </a:p>
          <a:p>
            <a:pPr lvl="1"/>
            <a:r>
              <a:rPr lang="en-US" sz="2200" dirty="0"/>
              <a:t>Tell the key facts – leave the rest!</a:t>
            </a:r>
          </a:p>
          <a:p>
            <a:pPr lvl="1"/>
            <a:r>
              <a:rPr lang="en-US" sz="2200" dirty="0"/>
              <a:t>Different kinds of stories:</a:t>
            </a:r>
          </a:p>
          <a:p>
            <a:pPr lvl="2"/>
            <a:r>
              <a:rPr lang="en-US" sz="2200" dirty="0"/>
              <a:t>present scientific study </a:t>
            </a:r>
          </a:p>
          <a:p>
            <a:pPr lvl="2"/>
            <a:r>
              <a:rPr lang="en-US" sz="2200" dirty="0"/>
              <a:t>teaching a class</a:t>
            </a:r>
          </a:p>
          <a:p>
            <a:pPr lvl="2"/>
            <a:r>
              <a:rPr lang="en-US" sz="2200" dirty="0"/>
              <a:t>presenting a proposal</a:t>
            </a:r>
          </a:p>
          <a:p>
            <a:r>
              <a:rPr lang="en-US" sz="2200" b="1" dirty="0"/>
              <a:t>How much are you willing to invest?</a:t>
            </a:r>
          </a:p>
          <a:p>
            <a:r>
              <a:rPr lang="en-US" sz="2200" b="1" dirty="0"/>
              <a:t>What should be the impact?</a:t>
            </a:r>
          </a:p>
          <a:p>
            <a:r>
              <a:rPr lang="en-US" sz="2200" b="1" dirty="0"/>
              <a:t>Make sure your audience is able to understand you</a:t>
            </a:r>
          </a:p>
          <a:p>
            <a:pPr lvl="1"/>
            <a:r>
              <a:rPr lang="en-US" sz="2200" dirty="0"/>
              <a:t>Language, content, humor !!</a:t>
            </a:r>
          </a:p>
          <a:p>
            <a:pPr lvl="1"/>
            <a:endParaRPr lang="en-US" sz="2200" dirty="0"/>
          </a:p>
          <a:p>
            <a:endParaRPr lang="en-US" sz="2200" dirty="0"/>
          </a:p>
        </p:txBody>
      </p:sp>
      <p:pic>
        <p:nvPicPr>
          <p:cNvPr id="10244" name="Picture 4" descr="http://astoriedcareer.com/MyStory.jpg"/>
          <p:cNvPicPr>
            <a:picLocks noChangeAspect="1" noChangeArrowheads="1"/>
          </p:cNvPicPr>
          <p:nvPr/>
        </p:nvPicPr>
        <p:blipFill>
          <a:blip r:embed="rId2" cstate="print"/>
          <a:srcRect/>
          <a:stretch>
            <a:fillRect/>
          </a:stretch>
        </p:blipFill>
        <p:spPr bwMode="auto">
          <a:xfrm>
            <a:off x="6228184" y="2852936"/>
            <a:ext cx="1836697" cy="1884335"/>
          </a:xfrm>
          <a:prstGeom prst="rect">
            <a:avLst/>
          </a:prstGeom>
          <a:noFill/>
        </p:spPr>
      </p:pic>
      <p:sp>
        <p:nvSpPr>
          <p:cNvPr id="6" name="Textfeld 5"/>
          <p:cNvSpPr txBox="1"/>
          <p:nvPr/>
        </p:nvSpPr>
        <p:spPr>
          <a:xfrm>
            <a:off x="7668344" y="3645024"/>
            <a:ext cx="1007007" cy="153888"/>
          </a:xfrm>
          <a:prstGeom prst="rect">
            <a:avLst/>
          </a:prstGeom>
          <a:noFill/>
        </p:spPr>
        <p:txBody>
          <a:bodyPr wrap="none" rtlCol="0">
            <a:spAutoFit/>
          </a:bodyPr>
          <a:lstStyle/>
          <a:p>
            <a:r>
              <a:rPr lang="en-US" sz="400" dirty="0">
                <a:solidFill>
                  <a:schemeClr val="bg2"/>
                </a:solidFill>
              </a:rPr>
              <a:t>http://astoriedcareer.com/MyStory.jpg</a:t>
            </a:r>
          </a:p>
        </p:txBody>
      </p:sp>
    </p:spTree>
    <p:extLst>
      <p:ext uri="{BB962C8B-B14F-4D97-AF65-F5344CB8AC3E}">
        <p14:creationId xmlns:p14="http://schemas.microsoft.com/office/powerpoint/2010/main" val="20886566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edubuzz.org/drama/files/2010/06/tension-one.jpg"/>
          <p:cNvPicPr>
            <a:picLocks noChangeAspect="1" noChangeArrowheads="1"/>
          </p:cNvPicPr>
          <p:nvPr/>
        </p:nvPicPr>
        <p:blipFill>
          <a:blip r:embed="rId2" cstate="print"/>
          <a:srcRect/>
          <a:stretch>
            <a:fillRect/>
          </a:stretch>
        </p:blipFill>
        <p:spPr bwMode="auto">
          <a:xfrm>
            <a:off x="4285804" y="2175584"/>
            <a:ext cx="4858196" cy="4276016"/>
          </a:xfrm>
          <a:prstGeom prst="rect">
            <a:avLst/>
          </a:prstGeom>
          <a:noFill/>
        </p:spPr>
      </p:pic>
      <p:sp>
        <p:nvSpPr>
          <p:cNvPr id="5" name="Textfeld 4"/>
          <p:cNvSpPr txBox="1"/>
          <p:nvPr/>
        </p:nvSpPr>
        <p:spPr>
          <a:xfrm>
            <a:off x="7524328" y="6093296"/>
            <a:ext cx="1385316" cy="153888"/>
          </a:xfrm>
          <a:prstGeom prst="rect">
            <a:avLst/>
          </a:prstGeom>
          <a:noFill/>
        </p:spPr>
        <p:txBody>
          <a:bodyPr wrap="none" rtlCol="0">
            <a:spAutoFit/>
          </a:bodyPr>
          <a:lstStyle/>
          <a:p>
            <a:r>
              <a:rPr lang="en-US" sz="400" dirty="0">
                <a:solidFill>
                  <a:schemeClr val="bg1">
                    <a:lumMod val="85000"/>
                  </a:schemeClr>
                </a:solidFill>
              </a:rPr>
              <a:t>http://edubuzz.org/drama/files/2010/06/tension-one.jpg</a:t>
            </a:r>
          </a:p>
        </p:txBody>
      </p:sp>
      <p:sp>
        <p:nvSpPr>
          <p:cNvPr id="6" name="Titel 5"/>
          <p:cNvSpPr>
            <a:spLocks noGrp="1"/>
          </p:cNvSpPr>
          <p:nvPr>
            <p:ph type="title"/>
          </p:nvPr>
        </p:nvSpPr>
        <p:spPr/>
        <p:txBody>
          <a:bodyPr/>
          <a:lstStyle/>
          <a:p>
            <a:r>
              <a:rPr lang="de-DE" dirty="0" err="1"/>
              <a:t>How</a:t>
            </a:r>
            <a:r>
              <a:rPr lang="de-DE" dirty="0"/>
              <a:t> </a:t>
            </a:r>
            <a:r>
              <a:rPr lang="de-DE" dirty="0" err="1"/>
              <a:t>to</a:t>
            </a:r>
            <a:r>
              <a:rPr lang="de-DE" dirty="0"/>
              <a:t> </a:t>
            </a:r>
            <a:r>
              <a:rPr lang="de-DE" dirty="0" err="1"/>
              <a:t>build</a:t>
            </a:r>
            <a:r>
              <a:rPr lang="de-DE" dirty="0"/>
              <a:t> an </a:t>
            </a:r>
            <a:r>
              <a:rPr lang="de-DE" dirty="0" err="1"/>
              <a:t>effective</a:t>
            </a:r>
            <a:r>
              <a:rPr lang="de-DE" dirty="0"/>
              <a:t> </a:t>
            </a:r>
            <a:r>
              <a:rPr lang="de-DE" dirty="0" err="1"/>
              <a:t>presentation</a:t>
            </a:r>
            <a:endParaRPr lang="de-DE" dirty="0"/>
          </a:p>
        </p:txBody>
      </p:sp>
      <p:sp>
        <p:nvSpPr>
          <p:cNvPr id="3" name="Inhaltsplatzhalter 2"/>
          <p:cNvSpPr>
            <a:spLocks noGrp="1"/>
          </p:cNvSpPr>
          <p:nvPr>
            <p:ph sz="quarter" idx="10"/>
          </p:nvPr>
        </p:nvSpPr>
        <p:spPr>
          <a:xfrm>
            <a:off x="457200" y="2175584"/>
            <a:ext cx="8289925" cy="4049610"/>
          </a:xfrm>
        </p:spPr>
        <p:txBody>
          <a:bodyPr>
            <a:normAutofit/>
          </a:bodyPr>
          <a:lstStyle/>
          <a:p>
            <a:pPr marL="342900" lvl="1" indent="-342900">
              <a:buNone/>
            </a:pPr>
            <a:r>
              <a:rPr lang="en-US" sz="2400" b="1" dirty="0"/>
              <a:t>Keep in mind:</a:t>
            </a:r>
          </a:p>
          <a:p>
            <a:pPr marL="742950" lvl="2" indent="-342900">
              <a:buFont typeface="Symbol" pitchFamily="18" charset="2"/>
              <a:buChar char="-"/>
            </a:pPr>
            <a:r>
              <a:rPr lang="en-US" sz="2400" dirty="0"/>
              <a:t>You want the audience to pay attention</a:t>
            </a:r>
          </a:p>
          <a:p>
            <a:pPr marL="742950" lvl="2" indent="-342900">
              <a:buFont typeface="Symbol" pitchFamily="18" charset="2"/>
              <a:buChar char="-"/>
            </a:pPr>
            <a:r>
              <a:rPr lang="en-US" sz="2400" dirty="0"/>
              <a:t>Raise curiosity</a:t>
            </a:r>
          </a:p>
          <a:p>
            <a:pPr marL="742950" lvl="2" indent="-342900">
              <a:buFont typeface="Symbol" pitchFamily="18" charset="2"/>
              <a:buChar char="-"/>
            </a:pPr>
            <a:r>
              <a:rPr lang="en-US" sz="2400" dirty="0"/>
              <a:t>Find something surprising/</a:t>
            </a:r>
          </a:p>
          <a:p>
            <a:pPr marL="400050" lvl="2" indent="0">
              <a:buNone/>
            </a:pPr>
            <a:r>
              <a:rPr lang="en-US" sz="2400" dirty="0"/>
              <a:t>    interesting/unorthodox</a:t>
            </a:r>
          </a:p>
        </p:txBody>
      </p:sp>
    </p:spTree>
    <p:extLst>
      <p:ext uri="{BB962C8B-B14F-4D97-AF65-F5344CB8AC3E}">
        <p14:creationId xmlns:p14="http://schemas.microsoft.com/office/powerpoint/2010/main" val="12849420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en-US" dirty="0"/>
              <a:t>How to prepare the slideshow</a:t>
            </a:r>
          </a:p>
        </p:txBody>
      </p:sp>
      <p:sp>
        <p:nvSpPr>
          <p:cNvPr id="3" name="Inhaltsplatzhalter 2"/>
          <p:cNvSpPr>
            <a:spLocks noGrp="1"/>
          </p:cNvSpPr>
          <p:nvPr>
            <p:ph sz="quarter" idx="10"/>
          </p:nvPr>
        </p:nvSpPr>
        <p:spPr/>
        <p:txBody>
          <a:bodyPr>
            <a:noAutofit/>
          </a:bodyPr>
          <a:lstStyle/>
          <a:p>
            <a:r>
              <a:rPr lang="en-US" sz="2400" dirty="0"/>
              <a:t>Never ever present slides you have to </a:t>
            </a:r>
            <a:r>
              <a:rPr lang="en-US" sz="2400" dirty="0" err="1"/>
              <a:t>apologise</a:t>
            </a:r>
            <a:r>
              <a:rPr lang="en-US" sz="2400" dirty="0"/>
              <a:t> for!</a:t>
            </a:r>
          </a:p>
          <a:p>
            <a:r>
              <a:rPr lang="en-US" sz="2400" dirty="0"/>
              <a:t>Never ever </a:t>
            </a:r>
            <a:r>
              <a:rPr lang="en-US" sz="2400" dirty="0" err="1"/>
              <a:t>apologise</a:t>
            </a:r>
            <a:r>
              <a:rPr lang="en-US" sz="2400" dirty="0"/>
              <a:t> for your slides!</a:t>
            </a:r>
          </a:p>
          <a:p>
            <a:r>
              <a:rPr lang="en-US" sz="2400" dirty="0"/>
              <a:t>Slides should be a visual help for your talk</a:t>
            </a:r>
          </a:p>
          <a:p>
            <a:r>
              <a:rPr lang="en-US" sz="2400" dirty="0"/>
              <a:t>Be very careful with animations</a:t>
            </a:r>
          </a:p>
          <a:p>
            <a:r>
              <a:rPr lang="en-US" sz="2400" dirty="0"/>
              <a:t>Be careful with figures and tables:</a:t>
            </a:r>
          </a:p>
          <a:p>
            <a:pPr lvl="1"/>
            <a:r>
              <a:rPr lang="en-US" sz="2400" dirty="0"/>
              <a:t>Danger of losing the audience</a:t>
            </a:r>
          </a:p>
          <a:p>
            <a:pPr lvl="1"/>
            <a:r>
              <a:rPr lang="en-US" sz="2400" dirty="0"/>
              <a:t>Give it a context and keep it easy </a:t>
            </a:r>
          </a:p>
          <a:p>
            <a:pPr lvl="1"/>
            <a:r>
              <a:rPr lang="en-US" sz="2400" dirty="0"/>
              <a:t>Walk your audience through the data</a:t>
            </a:r>
          </a:p>
          <a:p>
            <a:pPr lvl="1"/>
            <a:r>
              <a:rPr lang="en-US" sz="2400" dirty="0"/>
              <a:t>and explain what is going on</a:t>
            </a:r>
          </a:p>
          <a:p>
            <a:pPr lvl="1"/>
            <a:endParaRPr lang="en-US" sz="2400" dirty="0"/>
          </a:p>
          <a:p>
            <a:endParaRPr lang="en-US" sz="2400" dirty="0"/>
          </a:p>
        </p:txBody>
      </p:sp>
      <p:sp>
        <p:nvSpPr>
          <p:cNvPr id="5" name="Rechteck 4"/>
          <p:cNvSpPr/>
          <p:nvPr/>
        </p:nvSpPr>
        <p:spPr>
          <a:xfrm>
            <a:off x="5796136" y="6309320"/>
            <a:ext cx="3096344" cy="153888"/>
          </a:xfrm>
          <a:prstGeom prst="rect">
            <a:avLst/>
          </a:prstGeom>
        </p:spPr>
        <p:txBody>
          <a:bodyPr wrap="square">
            <a:spAutoFit/>
          </a:bodyPr>
          <a:lstStyle/>
          <a:p>
            <a:r>
              <a:rPr lang="en-US" sz="400" dirty="0">
                <a:solidFill>
                  <a:schemeClr val="bg2"/>
                </a:solidFill>
              </a:rPr>
              <a:t>http://cdn.blogsdna.com/wp-content/uploads/2009/12/Slideshow-Icon.png</a:t>
            </a:r>
          </a:p>
        </p:txBody>
      </p:sp>
    </p:spTree>
    <p:extLst>
      <p:ext uri="{BB962C8B-B14F-4D97-AF65-F5344CB8AC3E}">
        <p14:creationId xmlns:p14="http://schemas.microsoft.com/office/powerpoint/2010/main" val="9249927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reviewing process explained</a:t>
            </a:r>
          </a:p>
        </p:txBody>
      </p:sp>
    </p:spTree>
    <p:extLst>
      <p:ext uri="{BB962C8B-B14F-4D97-AF65-F5344CB8AC3E}">
        <p14:creationId xmlns:p14="http://schemas.microsoft.com/office/powerpoint/2010/main" val="1913038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en-US" dirty="0"/>
              <a:t>How to prepare the slideshow</a:t>
            </a:r>
          </a:p>
        </p:txBody>
      </p:sp>
      <p:sp>
        <p:nvSpPr>
          <p:cNvPr id="3" name="Inhaltsplatzhalter 2"/>
          <p:cNvSpPr>
            <a:spLocks noGrp="1"/>
          </p:cNvSpPr>
          <p:nvPr>
            <p:ph sz="quarter" idx="10"/>
          </p:nvPr>
        </p:nvSpPr>
        <p:spPr/>
        <p:txBody>
          <a:bodyPr>
            <a:noAutofit/>
          </a:bodyPr>
          <a:lstStyle/>
          <a:p>
            <a:pPr marL="0" indent="0">
              <a:buNone/>
            </a:pPr>
            <a:r>
              <a:rPr lang="en-US" sz="2400" dirty="0"/>
              <a:t>Rules of thumb (for conference presentations):</a:t>
            </a:r>
          </a:p>
          <a:p>
            <a:r>
              <a:rPr lang="en-US" sz="2400" dirty="0"/>
              <a:t>Not more than 5 bullets or 8 lines</a:t>
            </a:r>
          </a:p>
          <a:p>
            <a:r>
              <a:rPr lang="en-US" sz="2400" dirty="0"/>
              <a:t>1 slide = 1 minute</a:t>
            </a:r>
          </a:p>
          <a:p>
            <a:r>
              <a:rPr lang="en-US" sz="2400" dirty="0"/>
              <a:t>Not more than 3 colors</a:t>
            </a:r>
          </a:p>
          <a:p>
            <a:r>
              <a:rPr lang="en-US" sz="2400" dirty="0"/>
              <a:t>No full sentences</a:t>
            </a:r>
          </a:p>
          <a:p>
            <a:r>
              <a:rPr lang="en-US" sz="2400" dirty="0"/>
              <a:t>The simpler the design, the better</a:t>
            </a:r>
          </a:p>
          <a:p>
            <a:endParaRPr lang="en-US" sz="2400" dirty="0"/>
          </a:p>
        </p:txBody>
      </p:sp>
      <p:sp>
        <p:nvSpPr>
          <p:cNvPr id="5" name="Rechteck 4"/>
          <p:cNvSpPr/>
          <p:nvPr/>
        </p:nvSpPr>
        <p:spPr>
          <a:xfrm>
            <a:off x="5796136" y="6309320"/>
            <a:ext cx="3096344" cy="153888"/>
          </a:xfrm>
          <a:prstGeom prst="rect">
            <a:avLst/>
          </a:prstGeom>
        </p:spPr>
        <p:txBody>
          <a:bodyPr wrap="square">
            <a:spAutoFit/>
          </a:bodyPr>
          <a:lstStyle/>
          <a:p>
            <a:r>
              <a:rPr lang="en-US" sz="400" dirty="0">
                <a:solidFill>
                  <a:schemeClr val="bg2"/>
                </a:solidFill>
              </a:rPr>
              <a:t>http://cdn.blogsdna.com/wp-content/uploads/2009/12/Slideshow-Icon.png</a:t>
            </a:r>
          </a:p>
        </p:txBody>
      </p:sp>
    </p:spTree>
    <p:extLst>
      <p:ext uri="{BB962C8B-B14F-4D97-AF65-F5344CB8AC3E}">
        <p14:creationId xmlns:p14="http://schemas.microsoft.com/office/powerpoint/2010/main" val="7184403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r>
              <a:rPr lang="de-DE" dirty="0"/>
              <a:t>The time </a:t>
            </a:r>
            <a:r>
              <a:rPr lang="de-DE" dirty="0" err="1"/>
              <a:t>has</a:t>
            </a:r>
            <a:r>
              <a:rPr lang="de-DE" dirty="0"/>
              <a:t> </a:t>
            </a:r>
            <a:r>
              <a:rPr lang="de-DE" dirty="0" err="1"/>
              <a:t>come</a:t>
            </a:r>
            <a:r>
              <a:rPr lang="de-DE" dirty="0"/>
              <a:t>...</a:t>
            </a:r>
          </a:p>
        </p:txBody>
      </p:sp>
      <p:sp>
        <p:nvSpPr>
          <p:cNvPr id="3" name="Inhaltsplatzhalter 2"/>
          <p:cNvSpPr>
            <a:spLocks noGrp="1"/>
          </p:cNvSpPr>
          <p:nvPr>
            <p:ph sz="quarter" idx="10"/>
          </p:nvPr>
        </p:nvSpPr>
        <p:spPr/>
        <p:txBody>
          <a:bodyPr>
            <a:noAutofit/>
          </a:bodyPr>
          <a:lstStyle/>
          <a:p>
            <a:pPr>
              <a:buNone/>
            </a:pPr>
            <a:r>
              <a:rPr lang="en-US" sz="2400" b="1" dirty="0"/>
              <a:t>In Advance</a:t>
            </a:r>
          </a:p>
          <a:p>
            <a:r>
              <a:rPr lang="en-US" sz="2400" dirty="0"/>
              <a:t>Practice your presentation with volunteers</a:t>
            </a:r>
          </a:p>
          <a:p>
            <a:r>
              <a:rPr lang="en-US" sz="2400" dirty="0"/>
              <a:t>Be in time and make sure the laptop, presenter, etc is working</a:t>
            </a:r>
          </a:p>
          <a:p>
            <a:r>
              <a:rPr lang="en-US" sz="2400" dirty="0"/>
              <a:t>Find the session chair, introduce yourself and ask how they will </a:t>
            </a:r>
            <a:r>
              <a:rPr lang="en-US" sz="2400" dirty="0" err="1"/>
              <a:t>organise</a:t>
            </a:r>
            <a:r>
              <a:rPr lang="en-US" sz="2400" dirty="0"/>
              <a:t> the session</a:t>
            </a:r>
          </a:p>
          <a:p>
            <a:r>
              <a:rPr lang="en-US" sz="2400" dirty="0"/>
              <a:t>Take a look at how the presentation actually looks on the screen</a:t>
            </a:r>
          </a:p>
          <a:p>
            <a:r>
              <a:rPr lang="en-US" sz="2400" dirty="0"/>
              <a:t>Make yourself familiar with the room</a:t>
            </a:r>
          </a:p>
          <a:p>
            <a:pPr marL="0" indent="0">
              <a:buNone/>
            </a:pPr>
            <a:endParaRPr lang="en-US" sz="2400" dirty="0"/>
          </a:p>
        </p:txBody>
      </p:sp>
      <p:sp>
        <p:nvSpPr>
          <p:cNvPr id="5" name="Textfeld 4"/>
          <p:cNvSpPr txBox="1"/>
          <p:nvPr/>
        </p:nvSpPr>
        <p:spPr>
          <a:xfrm>
            <a:off x="7306662" y="6515472"/>
            <a:ext cx="1657826" cy="153888"/>
          </a:xfrm>
          <a:prstGeom prst="rect">
            <a:avLst/>
          </a:prstGeom>
          <a:noFill/>
        </p:spPr>
        <p:txBody>
          <a:bodyPr wrap="none" rtlCol="0">
            <a:spAutoFit/>
          </a:bodyPr>
          <a:lstStyle/>
          <a:p>
            <a:r>
              <a:rPr lang="en-US" sz="400" dirty="0">
                <a:solidFill>
                  <a:schemeClr val="bg1">
                    <a:lumMod val="85000"/>
                  </a:schemeClr>
                </a:solidFill>
              </a:rPr>
              <a:t>http://www.sportmentalcoaching.info/images/Haende-klatschend.jpg</a:t>
            </a:r>
          </a:p>
        </p:txBody>
      </p:sp>
    </p:spTree>
    <p:extLst>
      <p:ext uri="{BB962C8B-B14F-4D97-AF65-F5344CB8AC3E}">
        <p14:creationId xmlns:p14="http://schemas.microsoft.com/office/powerpoint/2010/main" val="9569907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r>
              <a:rPr lang="de-DE" dirty="0"/>
              <a:t>The time </a:t>
            </a:r>
            <a:r>
              <a:rPr lang="de-DE" dirty="0" err="1"/>
              <a:t>has</a:t>
            </a:r>
            <a:r>
              <a:rPr lang="de-DE" dirty="0"/>
              <a:t> </a:t>
            </a:r>
            <a:r>
              <a:rPr lang="de-DE" dirty="0" err="1"/>
              <a:t>come</a:t>
            </a:r>
            <a:r>
              <a:rPr lang="de-DE" dirty="0"/>
              <a:t>...</a:t>
            </a:r>
          </a:p>
        </p:txBody>
      </p:sp>
      <p:sp>
        <p:nvSpPr>
          <p:cNvPr id="3" name="Inhaltsplatzhalter 2"/>
          <p:cNvSpPr>
            <a:spLocks noGrp="1"/>
          </p:cNvSpPr>
          <p:nvPr>
            <p:ph sz="quarter" idx="10"/>
          </p:nvPr>
        </p:nvSpPr>
        <p:spPr/>
        <p:txBody>
          <a:bodyPr>
            <a:noAutofit/>
          </a:bodyPr>
          <a:lstStyle/>
          <a:p>
            <a:pPr>
              <a:buNone/>
            </a:pPr>
            <a:r>
              <a:rPr lang="en-US" sz="2400" b="1" dirty="0"/>
              <a:t>Let’s go</a:t>
            </a:r>
            <a:endParaRPr lang="en-US" sz="2400" dirty="0"/>
          </a:p>
          <a:p>
            <a:r>
              <a:rPr lang="en-US" sz="2400" dirty="0"/>
              <a:t>You can only be convincing, if you’re convinced!</a:t>
            </a:r>
          </a:p>
          <a:p>
            <a:r>
              <a:rPr lang="en-US" sz="2400" dirty="0"/>
              <a:t>Tell your story!</a:t>
            </a:r>
          </a:p>
          <a:p>
            <a:r>
              <a:rPr lang="en-US" sz="2400" dirty="0"/>
              <a:t>Know what is on your slides!</a:t>
            </a:r>
          </a:p>
          <a:p>
            <a:r>
              <a:rPr lang="en-US" sz="2400" dirty="0"/>
              <a:t>Stand up, speak clearly and slowly!</a:t>
            </a:r>
          </a:p>
          <a:p>
            <a:pPr>
              <a:spcAft>
                <a:spcPts val="1200"/>
              </a:spcAft>
            </a:pPr>
            <a:r>
              <a:rPr lang="en-US" sz="2400" dirty="0"/>
              <a:t>Don’t be afraid of questions!</a:t>
            </a:r>
          </a:p>
          <a:p>
            <a:r>
              <a:rPr lang="en-US" sz="2400" dirty="0"/>
              <a:t>Earn yourself applause ;-)!</a:t>
            </a:r>
          </a:p>
          <a:p>
            <a:endParaRPr lang="en-US" sz="2400" dirty="0"/>
          </a:p>
        </p:txBody>
      </p:sp>
      <p:pic>
        <p:nvPicPr>
          <p:cNvPr id="7170" name="Picture 2" descr="http://www.sportmentalcoaching.info/images/Haende-klatschend.jpg"/>
          <p:cNvPicPr>
            <a:picLocks noChangeAspect="1" noChangeArrowheads="1"/>
          </p:cNvPicPr>
          <p:nvPr/>
        </p:nvPicPr>
        <p:blipFill>
          <a:blip r:embed="rId2" cstate="print"/>
          <a:srcRect/>
          <a:stretch>
            <a:fillRect/>
          </a:stretch>
        </p:blipFill>
        <p:spPr bwMode="auto">
          <a:xfrm>
            <a:off x="7128792" y="3622033"/>
            <a:ext cx="1835696" cy="2748300"/>
          </a:xfrm>
          <a:prstGeom prst="rect">
            <a:avLst/>
          </a:prstGeom>
          <a:noFill/>
        </p:spPr>
      </p:pic>
      <p:sp>
        <p:nvSpPr>
          <p:cNvPr id="5" name="Textfeld 4"/>
          <p:cNvSpPr txBox="1"/>
          <p:nvPr/>
        </p:nvSpPr>
        <p:spPr>
          <a:xfrm>
            <a:off x="7306662" y="6515472"/>
            <a:ext cx="1657826" cy="153888"/>
          </a:xfrm>
          <a:prstGeom prst="rect">
            <a:avLst/>
          </a:prstGeom>
          <a:noFill/>
        </p:spPr>
        <p:txBody>
          <a:bodyPr wrap="none" rtlCol="0">
            <a:spAutoFit/>
          </a:bodyPr>
          <a:lstStyle/>
          <a:p>
            <a:r>
              <a:rPr lang="en-US" sz="400" dirty="0">
                <a:solidFill>
                  <a:schemeClr val="bg1">
                    <a:lumMod val="85000"/>
                  </a:schemeClr>
                </a:solidFill>
              </a:rPr>
              <a:t>http://www.sportmentalcoaching.info/images/Haende-klatschend.jpg</a:t>
            </a:r>
          </a:p>
        </p:txBody>
      </p:sp>
    </p:spTree>
    <p:extLst>
      <p:ext uri="{BB962C8B-B14F-4D97-AF65-F5344CB8AC3E}">
        <p14:creationId xmlns:p14="http://schemas.microsoft.com/office/powerpoint/2010/main" val="16384860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r>
              <a:rPr lang="de-DE" dirty="0"/>
              <a:t>Never </a:t>
            </a:r>
            <a:r>
              <a:rPr lang="de-DE" dirty="0" err="1"/>
              <a:t>forget</a:t>
            </a:r>
            <a:r>
              <a:rPr lang="de-DE" dirty="0"/>
              <a:t> </a:t>
            </a:r>
            <a:r>
              <a:rPr lang="de-DE" dirty="0" err="1"/>
              <a:t>to</a:t>
            </a:r>
            <a:r>
              <a:rPr lang="de-DE" dirty="0"/>
              <a:t> ...</a:t>
            </a:r>
          </a:p>
        </p:txBody>
      </p:sp>
      <p:sp>
        <p:nvSpPr>
          <p:cNvPr id="3" name="Inhaltsplatzhalter 2"/>
          <p:cNvSpPr>
            <a:spLocks noGrp="1"/>
          </p:cNvSpPr>
          <p:nvPr>
            <p:ph sz="quarter" idx="10"/>
          </p:nvPr>
        </p:nvSpPr>
        <p:spPr/>
        <p:txBody>
          <a:bodyPr>
            <a:noAutofit/>
          </a:bodyPr>
          <a:lstStyle/>
          <a:p>
            <a:r>
              <a:rPr lang="en-US" sz="2400" dirty="0"/>
              <a:t>Introduce yourself (unless this was done by the chair)</a:t>
            </a:r>
          </a:p>
          <a:p>
            <a:r>
              <a:rPr lang="en-US" sz="2400" dirty="0"/>
              <a:t>Manage your own time</a:t>
            </a:r>
          </a:p>
          <a:p>
            <a:r>
              <a:rPr lang="en-US" sz="2400" dirty="0"/>
              <a:t>Prepare how and where to cut, if necessary</a:t>
            </a:r>
          </a:p>
          <a:p>
            <a:r>
              <a:rPr lang="en-US" sz="2400" dirty="0"/>
              <a:t>Have a last sentence that clearly signals you’re done</a:t>
            </a:r>
          </a:p>
          <a:p>
            <a:pPr>
              <a:spcAft>
                <a:spcPts val="1200"/>
              </a:spcAft>
            </a:pPr>
            <a:r>
              <a:rPr lang="en-US" sz="2400" dirty="0"/>
              <a:t>Think of likely questions and adequate responses</a:t>
            </a:r>
          </a:p>
          <a:p>
            <a:pPr>
              <a:spcAft>
                <a:spcPts val="1200"/>
              </a:spcAft>
            </a:pPr>
            <a:r>
              <a:rPr lang="en-US" sz="2400" dirty="0"/>
              <a:t>For confident presenters: refer to relevant issues discussed in prior presentations or panels</a:t>
            </a:r>
          </a:p>
        </p:txBody>
      </p:sp>
      <p:sp>
        <p:nvSpPr>
          <p:cNvPr id="5" name="Textfeld 4"/>
          <p:cNvSpPr txBox="1"/>
          <p:nvPr/>
        </p:nvSpPr>
        <p:spPr>
          <a:xfrm>
            <a:off x="7306662" y="6515472"/>
            <a:ext cx="1657826" cy="153888"/>
          </a:xfrm>
          <a:prstGeom prst="rect">
            <a:avLst/>
          </a:prstGeom>
          <a:noFill/>
        </p:spPr>
        <p:txBody>
          <a:bodyPr wrap="none" rtlCol="0">
            <a:spAutoFit/>
          </a:bodyPr>
          <a:lstStyle/>
          <a:p>
            <a:r>
              <a:rPr lang="en-US" sz="400" dirty="0">
                <a:solidFill>
                  <a:schemeClr val="bg1">
                    <a:lumMod val="85000"/>
                  </a:schemeClr>
                </a:solidFill>
              </a:rPr>
              <a:t>http://www.sportmentalcoaching.info/images/Haende-klatschend.jpg</a:t>
            </a:r>
          </a:p>
        </p:txBody>
      </p:sp>
    </p:spTree>
    <p:extLst>
      <p:ext uri="{BB962C8B-B14F-4D97-AF65-F5344CB8AC3E}">
        <p14:creationId xmlns:p14="http://schemas.microsoft.com/office/powerpoint/2010/main" val="8524049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en-US"/>
          </a:p>
        </p:txBody>
      </p:sp>
      <p:sp>
        <p:nvSpPr>
          <p:cNvPr id="4" name="Content Placeholder 3"/>
          <p:cNvSpPr>
            <a:spLocks noGrp="1"/>
          </p:cNvSpPr>
          <p:nvPr>
            <p:ph sz="quarter" idx="10"/>
          </p:nvPr>
        </p:nvSpPr>
        <p:spPr/>
        <p:txBody>
          <a:bodyPr/>
          <a:lstStyle/>
          <a:p>
            <a:endParaRPr lang="en-US"/>
          </a:p>
        </p:txBody>
      </p:sp>
      <p:pic>
        <p:nvPicPr>
          <p:cNvPr id="1026" name="Picture 2" descr="http://4.bp.blogspot.com/-WKsyboRCPtg/TZWnNGBxcgI/AAAAAAAAADE/ZpRF2Ow63SU/s1600/Finding%2BNemo%2B2.jpg"/>
          <p:cNvPicPr>
            <a:picLocks noChangeAspect="1" noChangeArrowheads="1"/>
          </p:cNvPicPr>
          <p:nvPr/>
        </p:nvPicPr>
        <p:blipFill>
          <a:blip r:embed="rId2" cstate="print"/>
          <a:srcRect/>
          <a:stretch>
            <a:fillRect/>
          </a:stretch>
        </p:blipFill>
        <p:spPr bwMode="auto">
          <a:xfrm>
            <a:off x="0" y="0"/>
            <a:ext cx="9143999" cy="6858000"/>
          </a:xfrm>
          <a:prstGeom prst="rect">
            <a:avLst/>
          </a:prstGeom>
          <a:noFill/>
        </p:spPr>
      </p:pic>
    </p:spTree>
    <p:extLst>
      <p:ext uri="{BB962C8B-B14F-4D97-AF65-F5344CB8AC3E}">
        <p14:creationId xmlns:p14="http://schemas.microsoft.com/office/powerpoint/2010/main" val="16742687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r>
              <a:rPr lang="de-DE" dirty="0" err="1"/>
              <a:t>Finally</a:t>
            </a:r>
            <a:r>
              <a:rPr lang="de-DE" dirty="0"/>
              <a:t>...</a:t>
            </a:r>
          </a:p>
        </p:txBody>
      </p:sp>
      <p:sp>
        <p:nvSpPr>
          <p:cNvPr id="3" name="Inhaltsplatzhalter 2"/>
          <p:cNvSpPr>
            <a:spLocks noGrp="1"/>
          </p:cNvSpPr>
          <p:nvPr>
            <p:ph sz="quarter" idx="10"/>
          </p:nvPr>
        </p:nvSpPr>
        <p:spPr/>
        <p:txBody>
          <a:bodyPr>
            <a:noAutofit/>
          </a:bodyPr>
          <a:lstStyle/>
          <a:p>
            <a:r>
              <a:rPr lang="en-US" sz="2400" dirty="0"/>
              <a:t>Being nervous is ok, but you needn’t be scared.</a:t>
            </a:r>
          </a:p>
          <a:p>
            <a:r>
              <a:rPr lang="en-US" sz="2400" dirty="0"/>
              <a:t>Don’t be afraid of questions!</a:t>
            </a:r>
          </a:p>
          <a:p>
            <a:r>
              <a:rPr lang="en-US" sz="2400" dirty="0"/>
              <a:t>YOU ARE THE EXPERT!</a:t>
            </a:r>
          </a:p>
          <a:p>
            <a:r>
              <a:rPr lang="en-US" sz="2400" dirty="0"/>
              <a:t>Practice makes perfect.</a:t>
            </a:r>
          </a:p>
        </p:txBody>
      </p:sp>
      <p:sp>
        <p:nvSpPr>
          <p:cNvPr id="5" name="Textfeld 4"/>
          <p:cNvSpPr txBox="1"/>
          <p:nvPr/>
        </p:nvSpPr>
        <p:spPr>
          <a:xfrm>
            <a:off x="7306662" y="6515472"/>
            <a:ext cx="1657826" cy="153888"/>
          </a:xfrm>
          <a:prstGeom prst="rect">
            <a:avLst/>
          </a:prstGeom>
          <a:noFill/>
        </p:spPr>
        <p:txBody>
          <a:bodyPr wrap="none" rtlCol="0">
            <a:spAutoFit/>
          </a:bodyPr>
          <a:lstStyle/>
          <a:p>
            <a:r>
              <a:rPr lang="en-US" sz="400" dirty="0">
                <a:solidFill>
                  <a:schemeClr val="bg1">
                    <a:lumMod val="85000"/>
                  </a:schemeClr>
                </a:solidFill>
              </a:rPr>
              <a:t>http://www.sportmentalcoaching.info/images/Haende-klatschend.jpg</a:t>
            </a:r>
          </a:p>
        </p:txBody>
      </p:sp>
    </p:spTree>
    <p:extLst>
      <p:ext uri="{BB962C8B-B14F-4D97-AF65-F5344CB8AC3E}">
        <p14:creationId xmlns:p14="http://schemas.microsoft.com/office/powerpoint/2010/main" val="6695209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Helpful literature</a:t>
            </a:r>
          </a:p>
        </p:txBody>
      </p:sp>
      <p:sp>
        <p:nvSpPr>
          <p:cNvPr id="3" name="Inhaltsplatzhalter 2"/>
          <p:cNvSpPr>
            <a:spLocks noGrp="1"/>
          </p:cNvSpPr>
          <p:nvPr>
            <p:ph sz="quarter" idx="10"/>
          </p:nvPr>
        </p:nvSpPr>
        <p:spPr/>
        <p:txBody>
          <a:bodyPr>
            <a:normAutofit/>
          </a:bodyPr>
          <a:lstStyle/>
          <a:p>
            <a:r>
              <a:rPr lang="en-US" sz="2000" dirty="0"/>
              <a:t>Punch KF. Introduction to Social Research. Quantitative and Qualitative Approaches. 3</a:t>
            </a:r>
            <a:r>
              <a:rPr lang="en-US" sz="2000" baseline="30000" dirty="0"/>
              <a:t>rd</a:t>
            </a:r>
            <a:r>
              <a:rPr lang="en-US" sz="2000" dirty="0"/>
              <a:t> edition SAGE Publications 2014.</a:t>
            </a:r>
          </a:p>
          <a:p>
            <a:r>
              <a:rPr lang="en-US" sz="2000" dirty="0"/>
              <a:t>Punch KF. Developing Effective Research Proposals. 3</a:t>
            </a:r>
            <a:r>
              <a:rPr lang="en-US" sz="2000" baseline="30000" dirty="0"/>
              <a:t>rd</a:t>
            </a:r>
            <a:r>
              <a:rPr lang="en-US" sz="2000" dirty="0"/>
              <a:t> edition SAGE Publications 2016.</a:t>
            </a:r>
          </a:p>
          <a:p>
            <a:r>
              <a:rPr lang="en-US" sz="2000" dirty="0" err="1"/>
              <a:t>Aveyard</a:t>
            </a:r>
            <a:r>
              <a:rPr lang="en-US" sz="2000" dirty="0"/>
              <a:t> H. Doing a Literature Review in Health and Social Care. A Practical Guide. 4</a:t>
            </a:r>
            <a:r>
              <a:rPr lang="en-US" sz="2000" baseline="30000" dirty="0"/>
              <a:t>th</a:t>
            </a:r>
            <a:r>
              <a:rPr lang="en-US" sz="2000" dirty="0"/>
              <a:t> edition Open University Press 2018.</a:t>
            </a:r>
          </a:p>
          <a:p>
            <a:r>
              <a:rPr lang="en-US" sz="2000" dirty="0" err="1"/>
              <a:t>Greenhalgh</a:t>
            </a:r>
            <a:r>
              <a:rPr lang="en-US" sz="2000" dirty="0"/>
              <a:t> T. How to Read a Paper. The basics of evidence-based medicine and health care. 6</a:t>
            </a:r>
            <a:r>
              <a:rPr lang="en-US" sz="2000" baseline="30000" dirty="0"/>
              <a:t>th</a:t>
            </a:r>
            <a:r>
              <a:rPr lang="en-US" sz="2000" dirty="0"/>
              <a:t> edition Wiley-Blackwell 2019.</a:t>
            </a:r>
          </a:p>
        </p:txBody>
      </p:sp>
    </p:spTree>
    <p:extLst>
      <p:ext uri="{BB962C8B-B14F-4D97-AF65-F5344CB8AC3E}">
        <p14:creationId xmlns:p14="http://schemas.microsoft.com/office/powerpoint/2010/main" val="5977961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13641"/>
            <a:ext cx="6781800" cy="950724"/>
          </a:xfrm>
        </p:spPr>
        <p:txBody>
          <a:bodyPr>
            <a:normAutofit/>
          </a:bodyPr>
          <a:lstStyle/>
          <a:p>
            <a:pPr lvl="0"/>
            <a:r>
              <a:rPr lang="en-US" dirty="0"/>
              <a:t>How does the reviewing process work?</a:t>
            </a:r>
          </a:p>
        </p:txBody>
      </p:sp>
      <p:sp>
        <p:nvSpPr>
          <p:cNvPr id="6" name="Inhaltsplatzhalter 2"/>
          <p:cNvSpPr>
            <a:spLocks noGrp="1"/>
          </p:cNvSpPr>
          <p:nvPr>
            <p:ph sz="quarter" idx="10"/>
          </p:nvPr>
        </p:nvSpPr>
        <p:spPr>
          <a:xfrm>
            <a:off x="457200" y="3124200"/>
            <a:ext cx="8289925" cy="3100994"/>
          </a:xfrm>
        </p:spPr>
        <p:txBody>
          <a:bodyPr>
            <a:normAutofit lnSpcReduction="10000"/>
          </a:bodyPr>
          <a:lstStyle/>
          <a:p>
            <a:pPr marL="0" indent="0">
              <a:buNone/>
            </a:pPr>
            <a:r>
              <a:rPr lang="en-US" sz="2400" dirty="0"/>
              <a:t>At IJIC (and many other journals):</a:t>
            </a:r>
          </a:p>
          <a:p>
            <a:r>
              <a:rPr lang="en-US" sz="2400" dirty="0"/>
              <a:t>Editors-in-chief screen and decide, whether article goes into peer review or not</a:t>
            </a:r>
          </a:p>
          <a:p>
            <a:r>
              <a:rPr lang="en-US" sz="2400" dirty="0"/>
              <a:t>At least 2 reviewers, double-blinded, and give recommendations</a:t>
            </a:r>
          </a:p>
          <a:p>
            <a:r>
              <a:rPr lang="en-US" sz="2400" dirty="0"/>
              <a:t>Editors-in-chief decide whether to ask for revisions or reject after review</a:t>
            </a:r>
          </a:p>
          <a:p>
            <a:r>
              <a:rPr lang="en-US" sz="2400" dirty="0"/>
              <a:t>Once accepted, publication in real time</a:t>
            </a:r>
          </a:p>
        </p:txBody>
      </p:sp>
      <p:sp>
        <p:nvSpPr>
          <p:cNvPr id="3" name="TextBox 2"/>
          <p:cNvSpPr txBox="1"/>
          <p:nvPr/>
        </p:nvSpPr>
        <p:spPr>
          <a:xfrm>
            <a:off x="863600" y="1206500"/>
            <a:ext cx="7277100" cy="1569660"/>
          </a:xfrm>
          <a:prstGeom prst="rect">
            <a:avLst/>
          </a:prstGeom>
          <a:noFill/>
        </p:spPr>
        <p:txBody>
          <a:bodyPr wrap="square" rtlCol="0">
            <a:spAutoFit/>
          </a:bodyPr>
          <a:lstStyle/>
          <a:p>
            <a:pPr algn="ctr"/>
            <a:r>
              <a:rPr lang="en-US" sz="2400" i="1" dirty="0"/>
              <a:t>“Bad science is bad science regardless of whether the study addressed an important clinical issue, whether results are “statistically significant”,  or whether they prove your point…” </a:t>
            </a:r>
            <a:r>
              <a:rPr lang="en-US" sz="1400" i="1" dirty="0"/>
              <a:t>(</a:t>
            </a:r>
            <a:r>
              <a:rPr lang="en-US" sz="1400" i="1" dirty="0" err="1"/>
              <a:t>Greenhalgh</a:t>
            </a:r>
            <a:r>
              <a:rPr lang="en-US" sz="1400" i="1" dirty="0"/>
              <a:t> 2001, p. 39)</a:t>
            </a:r>
          </a:p>
        </p:txBody>
      </p:sp>
    </p:spTree>
    <p:extLst>
      <p:ext uri="{BB962C8B-B14F-4D97-AF65-F5344CB8AC3E}">
        <p14:creationId xmlns:p14="http://schemas.microsoft.com/office/powerpoint/2010/main" val="11925999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lvl="0"/>
            <a:r>
              <a:rPr lang="en-US" dirty="0"/>
              <a:t>What are reviewers looking for in an article?</a:t>
            </a:r>
          </a:p>
        </p:txBody>
      </p:sp>
      <p:sp>
        <p:nvSpPr>
          <p:cNvPr id="6" name="Inhaltsplatzhalter 2"/>
          <p:cNvSpPr>
            <a:spLocks noGrp="1"/>
          </p:cNvSpPr>
          <p:nvPr>
            <p:ph sz="quarter" idx="10"/>
          </p:nvPr>
        </p:nvSpPr>
        <p:spPr>
          <a:xfrm>
            <a:off x="457200" y="1331953"/>
            <a:ext cx="8289925" cy="4499221"/>
          </a:xfrm>
        </p:spPr>
        <p:txBody>
          <a:bodyPr>
            <a:noAutofit/>
          </a:bodyPr>
          <a:lstStyle/>
          <a:p>
            <a:pPr>
              <a:buNone/>
            </a:pPr>
            <a:r>
              <a:rPr lang="en-US" sz="2200" b="1" dirty="0"/>
              <a:t>First question to ask:</a:t>
            </a:r>
          </a:p>
          <a:p>
            <a:r>
              <a:rPr lang="en-US" sz="2200" dirty="0"/>
              <a:t>Is it integrated care?</a:t>
            </a:r>
          </a:p>
          <a:p>
            <a:pPr>
              <a:buNone/>
            </a:pPr>
            <a:endParaRPr lang="en-US" sz="2200" b="1" dirty="0"/>
          </a:p>
          <a:p>
            <a:pPr>
              <a:buNone/>
            </a:pPr>
            <a:r>
              <a:rPr lang="en-US" sz="2200" b="1" dirty="0"/>
              <a:t>Further questions to ask:</a:t>
            </a:r>
          </a:p>
          <a:p>
            <a:r>
              <a:rPr lang="en-US" sz="2200" dirty="0"/>
              <a:t>Why was the study done? What was the hypothesis?</a:t>
            </a:r>
          </a:p>
          <a:p>
            <a:r>
              <a:rPr lang="en-US" sz="2200" dirty="0"/>
              <a:t>What type of study was done? Was this appropriate?</a:t>
            </a:r>
          </a:p>
          <a:p>
            <a:r>
              <a:rPr lang="en-US" sz="2200" dirty="0"/>
              <a:t>Does the study add new findings to the literature? Is it innovative?</a:t>
            </a:r>
          </a:p>
          <a:p>
            <a:r>
              <a:rPr lang="en-US" sz="2200" dirty="0"/>
              <a:t>What was measured? How? Was it appropriate?</a:t>
            </a:r>
          </a:p>
          <a:p>
            <a:r>
              <a:rPr lang="en-US" sz="2200" dirty="0"/>
              <a:t>Was there a follow-up? Was that adequate?</a:t>
            </a:r>
          </a:p>
          <a:p>
            <a:r>
              <a:rPr lang="en-US" sz="2200" dirty="0"/>
              <a:t>What are the lessons learned? Transferability? Scalability?</a:t>
            </a:r>
          </a:p>
        </p:txBody>
      </p:sp>
      <p:sp>
        <p:nvSpPr>
          <p:cNvPr id="3" name="TextBox 2">
            <a:extLst>
              <a:ext uri="{FF2B5EF4-FFF2-40B4-BE49-F238E27FC236}">
                <a16:creationId xmlns:a16="http://schemas.microsoft.com/office/drawing/2014/main" id="{F6771F5F-23DC-3C40-A247-91C76610046C}"/>
              </a:ext>
            </a:extLst>
          </p:cNvPr>
          <p:cNvSpPr txBox="1"/>
          <p:nvPr/>
        </p:nvSpPr>
        <p:spPr>
          <a:xfrm>
            <a:off x="457200" y="5666284"/>
            <a:ext cx="8289925" cy="830997"/>
          </a:xfrm>
          <a:prstGeom prst="rect">
            <a:avLst/>
          </a:prstGeom>
          <a:noFill/>
        </p:spPr>
        <p:txBody>
          <a:bodyPr wrap="square" rtlCol="0">
            <a:spAutoFit/>
          </a:bodyPr>
          <a:lstStyle/>
          <a:p>
            <a:pPr algn="ctr"/>
            <a:r>
              <a:rPr lang="en-US" sz="2400" b="1" dirty="0">
                <a:solidFill>
                  <a:schemeClr val="accent2"/>
                </a:solidFill>
              </a:rPr>
              <a:t>!!!PLEASE, always have a look at the author guidelines BEFORE preparing your article!!!</a:t>
            </a:r>
          </a:p>
        </p:txBody>
      </p:sp>
    </p:spTree>
    <p:extLst>
      <p:ext uri="{BB962C8B-B14F-4D97-AF65-F5344CB8AC3E}">
        <p14:creationId xmlns:p14="http://schemas.microsoft.com/office/powerpoint/2010/main" val="20557088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to increase your chances of getting published</a:t>
            </a:r>
          </a:p>
        </p:txBody>
      </p:sp>
      <p:pic>
        <p:nvPicPr>
          <p:cNvPr id="4" name="Content Placeholder 3" descr="C:\Users\susan\AppData\Local\Microsoft\Windows\Temporary Internet Files\Content.Outlook\CKX4UZXT\IJIC NEW logo RGB.jpeg"/>
          <p:cNvPicPr>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37587" y="1173808"/>
            <a:ext cx="1291413" cy="1210670"/>
          </a:xfrm>
          <a:prstGeom prst="rect">
            <a:avLst/>
          </a:prstGeom>
          <a:noFill/>
          <a:ln>
            <a:noFill/>
          </a:ln>
        </p:spPr>
      </p:pic>
    </p:spTree>
    <p:extLst>
      <p:ext uri="{BB962C8B-B14F-4D97-AF65-F5344CB8AC3E}">
        <p14:creationId xmlns:p14="http://schemas.microsoft.com/office/powerpoint/2010/main" val="15812920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Questions to consider before writing an article</a:t>
            </a:r>
          </a:p>
        </p:txBody>
      </p:sp>
      <p:sp>
        <p:nvSpPr>
          <p:cNvPr id="3" name="Inhaltsplatzhalter 2"/>
          <p:cNvSpPr>
            <a:spLocks noGrp="1"/>
          </p:cNvSpPr>
          <p:nvPr>
            <p:ph sz="quarter" idx="10"/>
          </p:nvPr>
        </p:nvSpPr>
        <p:spPr/>
        <p:txBody>
          <a:bodyPr>
            <a:normAutofit/>
          </a:bodyPr>
          <a:lstStyle/>
          <a:p>
            <a:r>
              <a:rPr lang="en-US" sz="2000" dirty="0"/>
              <a:t>Who is my audience? Who should get my message?</a:t>
            </a:r>
          </a:p>
          <a:p>
            <a:r>
              <a:rPr lang="en-US" sz="2000" dirty="0"/>
              <a:t>How international is my research?</a:t>
            </a:r>
          </a:p>
          <a:p>
            <a:r>
              <a:rPr lang="en-US" sz="2000" dirty="0"/>
              <a:t>Which research methods did I use?</a:t>
            </a:r>
          </a:p>
          <a:p>
            <a:r>
              <a:rPr lang="en-US" sz="2000" dirty="0"/>
              <a:t>How important is the Impact Factor?</a:t>
            </a:r>
          </a:p>
          <a:p>
            <a:r>
              <a:rPr lang="en-US" sz="2000" dirty="0"/>
              <a:t>Did I comply with the journal’s requirements?</a:t>
            </a:r>
          </a:p>
          <a:p>
            <a:r>
              <a:rPr lang="en-US" sz="2000" dirty="0"/>
              <a:t>Which journals are available in my field of research?</a:t>
            </a:r>
          </a:p>
          <a:p>
            <a:r>
              <a:rPr lang="en-US" sz="2000" dirty="0"/>
              <a:t>Do I know someone in the editorial board?</a:t>
            </a:r>
          </a:p>
          <a:p>
            <a:r>
              <a:rPr lang="en-US" sz="2000" dirty="0" err="1"/>
              <a:t>Tipps</a:t>
            </a:r>
            <a:r>
              <a:rPr lang="en-US" sz="2000" dirty="0"/>
              <a:t> to consider:</a:t>
            </a:r>
          </a:p>
          <a:p>
            <a:pPr lvl="1"/>
            <a:r>
              <a:rPr lang="en-US" sz="2000" dirty="0"/>
              <a:t>Always cite articles from the journal you want to publish in!</a:t>
            </a:r>
          </a:p>
          <a:p>
            <a:pPr lvl="1"/>
            <a:r>
              <a:rPr lang="en-US" sz="2000" dirty="0"/>
              <a:t>Always cite articles from your own research group!</a:t>
            </a:r>
          </a:p>
          <a:p>
            <a:pPr lvl="1"/>
            <a:r>
              <a:rPr lang="en-US" sz="2000" dirty="0"/>
              <a:t>Don’t forget to acquire a vote from the ethical commission!</a:t>
            </a:r>
          </a:p>
          <a:p>
            <a:endParaRPr lang="en-US" sz="2000" dirty="0"/>
          </a:p>
        </p:txBody>
      </p:sp>
    </p:spTree>
    <p:extLst>
      <p:ext uri="{BB962C8B-B14F-4D97-AF65-F5344CB8AC3E}">
        <p14:creationId xmlns:p14="http://schemas.microsoft.com/office/powerpoint/2010/main" val="8390027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to structure your article?</a:t>
            </a:r>
          </a:p>
        </p:txBody>
      </p:sp>
      <p:sp>
        <p:nvSpPr>
          <p:cNvPr id="3" name="Inhaltsplatzhalter 2"/>
          <p:cNvSpPr>
            <a:spLocks noGrp="1"/>
          </p:cNvSpPr>
          <p:nvPr>
            <p:ph sz="quarter" idx="10"/>
          </p:nvPr>
        </p:nvSpPr>
        <p:spPr/>
        <p:txBody>
          <a:bodyPr>
            <a:normAutofit fontScale="85000" lnSpcReduction="10000"/>
          </a:bodyPr>
          <a:lstStyle/>
          <a:p>
            <a:r>
              <a:rPr lang="en-US" sz="1900" b="1" dirty="0"/>
              <a:t>Introduction (Problem/Background)</a:t>
            </a:r>
          </a:p>
          <a:p>
            <a:pPr lvl="1"/>
            <a:r>
              <a:rPr lang="en-US" sz="1900" dirty="0"/>
              <a:t>Why is your topic up to date?</a:t>
            </a:r>
          </a:p>
          <a:p>
            <a:pPr lvl="1"/>
            <a:r>
              <a:rPr lang="en-US" sz="1900" dirty="0"/>
              <a:t>What is the story behind your research?</a:t>
            </a:r>
          </a:p>
          <a:p>
            <a:pPr lvl="1"/>
            <a:r>
              <a:rPr lang="en-US" sz="1900" dirty="0"/>
              <a:t>What is </a:t>
            </a:r>
            <a:r>
              <a:rPr lang="en-US" sz="1900" b="1" u="sng" dirty="0"/>
              <a:t>your </a:t>
            </a:r>
            <a:r>
              <a:rPr lang="en-US" sz="1900" dirty="0"/>
              <a:t>defined research question?</a:t>
            </a:r>
            <a:endParaRPr lang="en-US" sz="1900" b="1" u="sng" dirty="0"/>
          </a:p>
          <a:p>
            <a:r>
              <a:rPr lang="en-US" sz="1900" b="1" dirty="0"/>
              <a:t>Methods</a:t>
            </a:r>
          </a:p>
          <a:p>
            <a:pPr lvl="1"/>
            <a:r>
              <a:rPr lang="en-US" sz="1900" dirty="0"/>
              <a:t>Which method(s) did you use.</a:t>
            </a:r>
          </a:p>
          <a:p>
            <a:pPr lvl="1"/>
            <a:r>
              <a:rPr lang="en-US" sz="1900" dirty="0"/>
              <a:t>How did you conduct your research.</a:t>
            </a:r>
          </a:p>
          <a:p>
            <a:r>
              <a:rPr lang="en-US" sz="1900" b="1" dirty="0"/>
              <a:t>Results</a:t>
            </a:r>
          </a:p>
          <a:p>
            <a:pPr lvl="1"/>
            <a:r>
              <a:rPr lang="en-US" sz="1900" dirty="0"/>
              <a:t>What did you find out?</a:t>
            </a:r>
          </a:p>
          <a:p>
            <a:r>
              <a:rPr lang="en-US" sz="1900" b="1" dirty="0"/>
              <a:t>Discussion</a:t>
            </a:r>
          </a:p>
          <a:p>
            <a:pPr lvl="1"/>
            <a:r>
              <a:rPr lang="en-US" sz="1900" dirty="0"/>
              <a:t>What is the answer to your research question?</a:t>
            </a:r>
          </a:p>
          <a:p>
            <a:pPr lvl="1"/>
            <a:r>
              <a:rPr lang="en-US" sz="1900" dirty="0"/>
              <a:t>What implications do your results have regarding the background and the current literature?</a:t>
            </a:r>
          </a:p>
          <a:p>
            <a:pPr lvl="1"/>
            <a:r>
              <a:rPr lang="en-US" sz="1900" dirty="0"/>
              <a:t>How do your findings fit into the context of current literature?</a:t>
            </a:r>
          </a:p>
          <a:p>
            <a:r>
              <a:rPr lang="en-US" sz="1900" b="1" dirty="0"/>
              <a:t>Conclusion</a:t>
            </a:r>
          </a:p>
          <a:p>
            <a:pPr lvl="1"/>
            <a:r>
              <a:rPr lang="en-US" sz="1900" dirty="0"/>
              <a:t>Are your results transferable to other countries / contexts?</a:t>
            </a:r>
          </a:p>
          <a:p>
            <a:pPr lvl="1"/>
            <a:r>
              <a:rPr lang="en-US" sz="1900" dirty="0"/>
              <a:t>What has been achieved by this article?</a:t>
            </a:r>
          </a:p>
          <a:p>
            <a:pPr lvl="1"/>
            <a:r>
              <a:rPr lang="en-US" sz="1900" dirty="0"/>
              <a:t>Which (follow-up) questions remain or result from your research?</a:t>
            </a:r>
          </a:p>
        </p:txBody>
      </p:sp>
      <p:sp>
        <p:nvSpPr>
          <p:cNvPr id="4" name="TextBox 3"/>
          <p:cNvSpPr txBox="1"/>
          <p:nvPr/>
        </p:nvSpPr>
        <p:spPr>
          <a:xfrm>
            <a:off x="647700" y="6169616"/>
            <a:ext cx="8496300" cy="646331"/>
          </a:xfrm>
          <a:prstGeom prst="rect">
            <a:avLst/>
          </a:prstGeom>
          <a:noFill/>
        </p:spPr>
        <p:txBody>
          <a:bodyPr wrap="square" rtlCol="0">
            <a:spAutoFit/>
          </a:bodyPr>
          <a:lstStyle/>
          <a:p>
            <a:pPr algn="r"/>
            <a:r>
              <a:rPr lang="en-US" b="1" dirty="0">
                <a:solidFill>
                  <a:schemeClr val="accent2"/>
                </a:solidFill>
              </a:rPr>
              <a:t>!!!!!!Look at the author guidelines!!!!!</a:t>
            </a:r>
          </a:p>
          <a:p>
            <a:pPr algn="r"/>
            <a:r>
              <a:rPr lang="en-US" dirty="0"/>
              <a:t>https://</a:t>
            </a:r>
            <a:r>
              <a:rPr lang="en-US" dirty="0" err="1"/>
              <a:t>www.ijic.org</a:t>
            </a:r>
            <a:r>
              <a:rPr lang="en-US" dirty="0"/>
              <a:t>/about/submissions/#author-guidelines</a:t>
            </a:r>
          </a:p>
        </p:txBody>
      </p:sp>
    </p:spTree>
    <p:extLst>
      <p:ext uri="{BB962C8B-B14F-4D97-AF65-F5344CB8AC3E}">
        <p14:creationId xmlns:p14="http://schemas.microsoft.com/office/powerpoint/2010/main" val="10734877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Common mistakes,</a:t>
            </a:r>
            <a:br>
              <a:rPr lang="en-US" dirty="0"/>
            </a:br>
            <a:r>
              <a:rPr lang="en-US" dirty="0"/>
              <a:t>which may lead to rejection</a:t>
            </a:r>
          </a:p>
        </p:txBody>
      </p:sp>
      <p:sp>
        <p:nvSpPr>
          <p:cNvPr id="3" name="Inhaltsplatzhalter 2"/>
          <p:cNvSpPr>
            <a:spLocks noGrp="1"/>
          </p:cNvSpPr>
          <p:nvPr>
            <p:ph sz="quarter" idx="10"/>
          </p:nvPr>
        </p:nvSpPr>
        <p:spPr/>
        <p:txBody>
          <a:bodyPr>
            <a:normAutofit/>
          </a:bodyPr>
          <a:lstStyle/>
          <a:p>
            <a:r>
              <a:rPr lang="en-US" sz="2400" dirty="0"/>
              <a:t>Overall topic doesn’t fit the journal</a:t>
            </a:r>
          </a:p>
          <a:p>
            <a:r>
              <a:rPr lang="en-US" sz="2400" dirty="0"/>
              <a:t>Fuzzy title – title promises more than the text delivers</a:t>
            </a:r>
          </a:p>
          <a:p>
            <a:r>
              <a:rPr lang="en-US" sz="2400" dirty="0"/>
              <a:t>Abstract doesn’t fit the text</a:t>
            </a:r>
          </a:p>
          <a:p>
            <a:r>
              <a:rPr lang="en-US" sz="2400" dirty="0"/>
              <a:t>Lack of background information (where, why, who)</a:t>
            </a:r>
          </a:p>
          <a:p>
            <a:r>
              <a:rPr lang="en-US" sz="2400" dirty="0"/>
              <a:t>Methods not explained well</a:t>
            </a:r>
          </a:p>
          <a:p>
            <a:r>
              <a:rPr lang="en-US" sz="2400" dirty="0"/>
              <a:t>Discussion too long, no storyline, not based on context literature, too many/too few messages</a:t>
            </a:r>
          </a:p>
          <a:p>
            <a:r>
              <a:rPr lang="en-US" sz="2400" dirty="0"/>
              <a:t>Missing strengths and limitations</a:t>
            </a:r>
          </a:p>
          <a:p>
            <a:r>
              <a:rPr lang="en-US" sz="2400" dirty="0"/>
              <a:t>Conclusion not based on findings, no recommendations for future research</a:t>
            </a:r>
          </a:p>
        </p:txBody>
      </p:sp>
    </p:spTree>
    <p:extLst>
      <p:ext uri="{BB962C8B-B14F-4D97-AF65-F5344CB8AC3E}">
        <p14:creationId xmlns:p14="http://schemas.microsoft.com/office/powerpoint/2010/main" val="3507053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en-US" dirty="0"/>
              <a:t>Common mistakes: examples</a:t>
            </a:r>
          </a:p>
        </p:txBody>
      </p:sp>
      <p:sp>
        <p:nvSpPr>
          <p:cNvPr id="3" name="Inhaltsplatzhalter 2"/>
          <p:cNvSpPr>
            <a:spLocks noGrp="1"/>
          </p:cNvSpPr>
          <p:nvPr>
            <p:ph sz="quarter" idx="10"/>
          </p:nvPr>
        </p:nvSpPr>
        <p:spPr/>
        <p:txBody>
          <a:bodyPr>
            <a:normAutofit/>
          </a:bodyPr>
          <a:lstStyle/>
          <a:p>
            <a:r>
              <a:rPr lang="en-US" sz="2000" b="1" dirty="0"/>
              <a:t>Overall topic doesn’t fit the journal</a:t>
            </a:r>
          </a:p>
          <a:p>
            <a:pPr>
              <a:buNone/>
            </a:pPr>
            <a:r>
              <a:rPr lang="en-US" sz="2000" dirty="0"/>
              <a:t>	“…</a:t>
            </a:r>
            <a:r>
              <a:rPr lang="en-US" sz="2000" b="1" dirty="0"/>
              <a:t>it never becomes clear </a:t>
            </a:r>
            <a:r>
              <a:rPr lang="en-US" sz="2000" dirty="0"/>
              <a:t>what exactly the Primary health care </a:t>
            </a:r>
            <a:r>
              <a:rPr lang="en-US" sz="2000" dirty="0" err="1"/>
              <a:t>centres</a:t>
            </a:r>
            <a:r>
              <a:rPr lang="en-US" sz="2000" dirty="0"/>
              <a:t> (PHCC) are offering as regards the diabetes and hypertension patients and what that has to do with integrated care. In fact</a:t>
            </a:r>
            <a:r>
              <a:rPr lang="en-US" sz="2000" b="1" dirty="0"/>
              <a:t>, integrated care isn’t mentioned once </a:t>
            </a:r>
            <a:r>
              <a:rPr lang="en-US" sz="2000" dirty="0"/>
              <a:t>throughout the text. The other findings they present concerning independent predictors do not strike me as new evidence either[…]The one important message this article has, is, that the health care team plays a pivotal role in the management and control of chronic disease, but </a:t>
            </a:r>
            <a:r>
              <a:rPr lang="en-US" sz="2000" b="1" dirty="0"/>
              <a:t>no details or new findings are presented</a:t>
            </a:r>
            <a:r>
              <a:rPr lang="en-US" sz="2000" dirty="0"/>
              <a:t>. The authors say that one centre stood out concerning the results of their patients but they offer no explanation as to why that is so – on the contrary, they claim there are no differences in staff or resources. Overall, it seems a bit disjoint.”</a:t>
            </a:r>
          </a:p>
        </p:txBody>
      </p:sp>
    </p:spTree>
    <p:extLst>
      <p:ext uri="{BB962C8B-B14F-4D97-AF65-F5344CB8AC3E}">
        <p14:creationId xmlns:p14="http://schemas.microsoft.com/office/powerpoint/2010/main" val="727509516"/>
      </p:ext>
    </p:extLst>
  </p:cSld>
  <p:clrMapOvr>
    <a:masterClrMapping/>
  </p:clrMapOvr>
</p:sld>
</file>

<file path=ppt/theme/theme1.xml><?xml version="1.0" encoding="utf-8"?>
<a:theme xmlns:a="http://schemas.openxmlformats.org/drawingml/2006/main" name="Orange">
  <a:themeElements>
    <a:clrScheme name="IFIC">
      <a:dk1>
        <a:sysClr val="windowText" lastClr="000000"/>
      </a:dk1>
      <a:lt1>
        <a:sysClr val="window" lastClr="FFFFFF"/>
      </a:lt1>
      <a:dk2>
        <a:srgbClr val="1F497D"/>
      </a:dk2>
      <a:lt2>
        <a:srgbClr val="EEECE1"/>
      </a:lt2>
      <a:accent1>
        <a:srgbClr val="007CB3"/>
      </a:accent1>
      <a:accent2>
        <a:srgbClr val="D86627"/>
      </a:accent2>
      <a:accent3>
        <a:srgbClr val="B12241"/>
      </a:accent3>
      <a:accent4>
        <a:srgbClr val="72397C"/>
      </a:accent4>
      <a:accent5>
        <a:srgbClr val="68B143"/>
      </a:accent5>
      <a:accent6>
        <a:srgbClr val="5BB095"/>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Red">
  <a:themeElements>
    <a:clrScheme name="IFIC">
      <a:dk1>
        <a:sysClr val="windowText" lastClr="000000"/>
      </a:dk1>
      <a:lt1>
        <a:sysClr val="window" lastClr="FFFFFF"/>
      </a:lt1>
      <a:dk2>
        <a:srgbClr val="1F497D"/>
      </a:dk2>
      <a:lt2>
        <a:srgbClr val="EEECE1"/>
      </a:lt2>
      <a:accent1>
        <a:srgbClr val="007CB3"/>
      </a:accent1>
      <a:accent2>
        <a:srgbClr val="D86627"/>
      </a:accent2>
      <a:accent3>
        <a:srgbClr val="B12241"/>
      </a:accent3>
      <a:accent4>
        <a:srgbClr val="72397C"/>
      </a:accent4>
      <a:accent5>
        <a:srgbClr val="68B143"/>
      </a:accent5>
      <a:accent6>
        <a:srgbClr val="5BB095"/>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2_Custom Design">
  <a:themeElements>
    <a:clrScheme name="IFIC">
      <a:dk1>
        <a:sysClr val="windowText" lastClr="000000"/>
      </a:dk1>
      <a:lt1>
        <a:sysClr val="window" lastClr="FFFFFF"/>
      </a:lt1>
      <a:dk2>
        <a:srgbClr val="1F497D"/>
      </a:dk2>
      <a:lt2>
        <a:srgbClr val="EEECE1"/>
      </a:lt2>
      <a:accent1>
        <a:srgbClr val="007CB3"/>
      </a:accent1>
      <a:accent2>
        <a:srgbClr val="D86627"/>
      </a:accent2>
      <a:accent3>
        <a:srgbClr val="B12241"/>
      </a:accent3>
      <a:accent4>
        <a:srgbClr val="72397C"/>
      </a:accent4>
      <a:accent5>
        <a:srgbClr val="68B143"/>
      </a:accent5>
      <a:accent6>
        <a:srgbClr val="5BB095"/>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3_Custom Design">
  <a:themeElements>
    <a:clrScheme name="IFIC">
      <a:dk1>
        <a:sysClr val="windowText" lastClr="000000"/>
      </a:dk1>
      <a:lt1>
        <a:sysClr val="window" lastClr="FFFFFF"/>
      </a:lt1>
      <a:dk2>
        <a:srgbClr val="1F497D"/>
      </a:dk2>
      <a:lt2>
        <a:srgbClr val="EEECE1"/>
      </a:lt2>
      <a:accent1>
        <a:srgbClr val="007CB3"/>
      </a:accent1>
      <a:accent2>
        <a:srgbClr val="D86627"/>
      </a:accent2>
      <a:accent3>
        <a:srgbClr val="B12241"/>
      </a:accent3>
      <a:accent4>
        <a:srgbClr val="72397C"/>
      </a:accent4>
      <a:accent5>
        <a:srgbClr val="68B143"/>
      </a:accent5>
      <a:accent6>
        <a:srgbClr val="5BB095"/>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4_Custom Design">
  <a:themeElements>
    <a:clrScheme name="IFIC">
      <a:dk1>
        <a:sysClr val="windowText" lastClr="000000"/>
      </a:dk1>
      <a:lt1>
        <a:sysClr val="window" lastClr="FFFFFF"/>
      </a:lt1>
      <a:dk2>
        <a:srgbClr val="1F497D"/>
      </a:dk2>
      <a:lt2>
        <a:srgbClr val="EEECE1"/>
      </a:lt2>
      <a:accent1>
        <a:srgbClr val="007CB3"/>
      </a:accent1>
      <a:accent2>
        <a:srgbClr val="D86627"/>
      </a:accent2>
      <a:accent3>
        <a:srgbClr val="B12241"/>
      </a:accent3>
      <a:accent4>
        <a:srgbClr val="72397C"/>
      </a:accent4>
      <a:accent5>
        <a:srgbClr val="68B143"/>
      </a:accent5>
      <a:accent6>
        <a:srgbClr val="5BB095"/>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4056</TotalTime>
  <Words>2102</Words>
  <Application>Microsoft Office PowerPoint</Application>
  <PresentationFormat>On-screen Show (4:3)</PresentationFormat>
  <Paragraphs>194</Paragraphs>
  <Slides>26</Slides>
  <Notes>0</Notes>
  <HiddenSlides>0</HiddenSlides>
  <MMClips>0</MMClips>
  <ScaleCrop>false</ScaleCrop>
  <HeadingPairs>
    <vt:vector size="6" baseType="variant">
      <vt:variant>
        <vt:lpstr>Fonts Used</vt:lpstr>
      </vt:variant>
      <vt:variant>
        <vt:i4>3</vt:i4>
      </vt:variant>
      <vt:variant>
        <vt:lpstr>Theme</vt:lpstr>
      </vt:variant>
      <vt:variant>
        <vt:i4>5</vt:i4>
      </vt:variant>
      <vt:variant>
        <vt:lpstr>Slide Titles</vt:lpstr>
      </vt:variant>
      <vt:variant>
        <vt:i4>26</vt:i4>
      </vt:variant>
    </vt:vector>
  </HeadingPairs>
  <TitlesOfParts>
    <vt:vector size="34" baseType="lpstr">
      <vt:lpstr>Arial</vt:lpstr>
      <vt:lpstr>Calibri</vt:lpstr>
      <vt:lpstr>Symbol</vt:lpstr>
      <vt:lpstr>Orange</vt:lpstr>
      <vt:lpstr>Red</vt:lpstr>
      <vt:lpstr>2_Custom Design</vt:lpstr>
      <vt:lpstr>3_Custom Design</vt:lpstr>
      <vt:lpstr>4_Custom Design</vt:lpstr>
      <vt:lpstr>How to convince people – tips and tricks for scientific writing and presenting</vt:lpstr>
      <vt:lpstr>The reviewing process explained</vt:lpstr>
      <vt:lpstr>How does the reviewing process work?</vt:lpstr>
      <vt:lpstr>What are reviewers looking for in an article?</vt:lpstr>
      <vt:lpstr>How to increase your chances of getting published</vt:lpstr>
      <vt:lpstr>Questions to consider before writing an article</vt:lpstr>
      <vt:lpstr>How to structure your article?</vt:lpstr>
      <vt:lpstr>Common mistakes, which may lead to rejection</vt:lpstr>
      <vt:lpstr>Common mistakes: examples</vt:lpstr>
      <vt:lpstr>Common mistakes: examples</vt:lpstr>
      <vt:lpstr>Common mistakes: examples</vt:lpstr>
      <vt:lpstr>Common mistakes: examples</vt:lpstr>
      <vt:lpstr>How to please the editor/reviewer?</vt:lpstr>
      <vt:lpstr>Specifics to consider for conference abstracts</vt:lpstr>
      <vt:lpstr>How to give a convincing presentation</vt:lpstr>
      <vt:lpstr>Before you start</vt:lpstr>
      <vt:lpstr>How to prepare the presentation</vt:lpstr>
      <vt:lpstr>How to build an effective presentation</vt:lpstr>
      <vt:lpstr>How to prepare the slideshow</vt:lpstr>
      <vt:lpstr>How to prepare the slideshow</vt:lpstr>
      <vt:lpstr>The time has come...</vt:lpstr>
      <vt:lpstr>The time has come...</vt:lpstr>
      <vt:lpstr>Never forget to ...</vt:lpstr>
      <vt:lpstr>PowerPoint Presentation</vt:lpstr>
      <vt:lpstr>Finally...</vt:lpstr>
      <vt:lpstr>Helpful literature</vt:lpstr>
    </vt:vector>
  </TitlesOfParts>
  <Company>Flynn Creative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Peter O'Flynn</dc:creator>
  <cp:lastModifiedBy>Susan Royer</cp:lastModifiedBy>
  <cp:revision>103</cp:revision>
  <dcterms:created xsi:type="dcterms:W3CDTF">2016-01-04T10:25:14Z</dcterms:created>
  <dcterms:modified xsi:type="dcterms:W3CDTF">2022-01-30T19:01:29Z</dcterms:modified>
</cp:coreProperties>
</file>