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73" r:id="rId2"/>
    <p:sldId id="271" r:id="rId3"/>
    <p:sldId id="272" r:id="rId4"/>
    <p:sldId id="268" r:id="rId5"/>
    <p:sldId id="259" r:id="rId6"/>
    <p:sldId id="267" r:id="rId7"/>
    <p:sldId id="260" r:id="rId8"/>
    <p:sldId id="264" r:id="rId9"/>
    <p:sldId id="261" r:id="rId10"/>
    <p:sldId id="265" r:id="rId11"/>
    <p:sldId id="262" r:id="rId12"/>
    <p:sldId id="266" r:id="rId13"/>
    <p:sldId id="263" r:id="rId14"/>
  </p:sldIdLst>
  <p:sldSz cx="9144000" cy="6858000" type="screen4x3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Comic Sans MS" pitchFamily="66" charset="0"/>
      <p:regular r:id="rId19"/>
      <p:bold r:id="rId20"/>
      <p:italic r:id="rId21"/>
      <p:boldItalic r:id="rId22"/>
    </p:embeddedFont>
    <p:embeddedFont>
      <p:font typeface="Arial Black" pitchFamily="34" charset="0"/>
      <p:bold r:id="rId23"/>
    </p:embeddedFont>
    <p:embeddedFont>
      <p:font typeface="Calibri Light" pitchFamily="34" charset="0"/>
      <p:regular r:id="rId24"/>
      <p:italic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F402B"/>
    <a:srgbClr val="785137"/>
    <a:srgbClr val="8C322A"/>
    <a:srgbClr val="591D15"/>
    <a:srgbClr val="491710"/>
    <a:srgbClr val="7B2C17"/>
    <a:srgbClr val="A23B1E"/>
    <a:srgbClr val="7D5E8C"/>
    <a:srgbClr val="912B35"/>
    <a:srgbClr val="D4C8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78F22F-5192-450B-BF19-864FC9334C11}" type="doc">
      <dgm:prSet loTypeId="urn:microsoft.com/office/officeart/2005/8/layout/pList2#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3467BF81-CA19-4926-BC10-45E5F9F43CF9}">
      <dgm:prSet custT="1"/>
      <dgm:spPr/>
      <dgm:t>
        <a:bodyPr/>
        <a:lstStyle/>
        <a:p>
          <a:r>
            <a:rPr lang="es-ES" sz="2000" b="1" dirty="0" smtClean="0"/>
            <a:t>Leggi sulla schiavitù </a:t>
          </a:r>
          <a:r>
            <a:rPr lang="es-ES" sz="1800" b="1" dirty="0"/>
            <a:t>(21:2-11)</a:t>
          </a:r>
          <a:endParaRPr lang="es-ES" sz="2000" b="1" dirty="0"/>
        </a:p>
      </dgm:t>
    </dgm:pt>
    <dgm:pt modelId="{5239C2EE-DAEB-4F28-BC79-D126FC5F74B1}" type="parTrans" cxnId="{E16FE73F-EC9F-4E50-A799-1EFC69885A88}">
      <dgm:prSet/>
      <dgm:spPr/>
      <dgm:t>
        <a:bodyPr/>
        <a:lstStyle/>
        <a:p>
          <a:endParaRPr lang="es-ES" sz="2000" b="1"/>
        </a:p>
      </dgm:t>
    </dgm:pt>
    <dgm:pt modelId="{1F0FBD09-BDD6-4FC9-A09B-59E0D4947E2A}" type="sibTrans" cxnId="{E16FE73F-EC9F-4E50-A799-1EFC69885A88}">
      <dgm:prSet/>
      <dgm:spPr/>
      <dgm:t>
        <a:bodyPr/>
        <a:lstStyle/>
        <a:p>
          <a:endParaRPr lang="es-ES" sz="2000" b="1"/>
        </a:p>
      </dgm:t>
    </dgm:pt>
    <dgm:pt modelId="{318661FB-C5E0-493A-8A82-4FEE7510777A}">
      <dgm:prSet custT="1"/>
      <dgm:spPr/>
      <dgm:t>
        <a:bodyPr/>
        <a:lstStyle/>
        <a:p>
          <a:r>
            <a:rPr lang="es-ES" sz="2000" b="1" dirty="0" smtClean="0"/>
            <a:t>Leggi sui delitti violenti </a:t>
          </a:r>
          <a:r>
            <a:rPr lang="es-ES" sz="1800" b="1" dirty="0"/>
            <a:t>(21:12-36)</a:t>
          </a:r>
          <a:endParaRPr lang="es-ES" sz="2000" b="1" dirty="0"/>
        </a:p>
      </dgm:t>
    </dgm:pt>
    <dgm:pt modelId="{05D8532F-597A-410E-B09A-50AB218D27C4}" type="parTrans" cxnId="{7ED2039D-CAE0-4917-96D4-202B97AF73D6}">
      <dgm:prSet/>
      <dgm:spPr/>
      <dgm:t>
        <a:bodyPr/>
        <a:lstStyle/>
        <a:p>
          <a:endParaRPr lang="es-ES" sz="2000" b="1"/>
        </a:p>
      </dgm:t>
    </dgm:pt>
    <dgm:pt modelId="{59D19918-5273-48FA-8185-F6E52B05A9F5}" type="sibTrans" cxnId="{7ED2039D-CAE0-4917-96D4-202B97AF73D6}">
      <dgm:prSet/>
      <dgm:spPr/>
      <dgm:t>
        <a:bodyPr/>
        <a:lstStyle/>
        <a:p>
          <a:endParaRPr lang="es-ES" sz="2000" b="1"/>
        </a:p>
      </dgm:t>
    </dgm:pt>
    <dgm:pt modelId="{1C238B25-BED1-49B9-820E-C41213AB7EDC}">
      <dgm:prSet custT="1"/>
      <dgm:spPr/>
      <dgm:t>
        <a:bodyPr/>
        <a:lstStyle/>
        <a:p>
          <a:r>
            <a:rPr lang="es-ES" sz="2000" b="1" dirty="0" smtClean="0"/>
            <a:t>Leggi sulla propietà </a:t>
          </a:r>
          <a:r>
            <a:rPr lang="es-ES" sz="1800" b="1" dirty="0"/>
            <a:t>(22:1-15)</a:t>
          </a:r>
          <a:endParaRPr lang="es-ES" sz="2000" b="1" dirty="0"/>
        </a:p>
      </dgm:t>
    </dgm:pt>
    <dgm:pt modelId="{552CEA48-86DC-4796-9DB4-9A7E01A3E6E7}" type="parTrans" cxnId="{38FBAB5C-819E-41F2-BC31-4D636E15C0AC}">
      <dgm:prSet/>
      <dgm:spPr/>
      <dgm:t>
        <a:bodyPr/>
        <a:lstStyle/>
        <a:p>
          <a:endParaRPr lang="es-ES" sz="2000" b="1"/>
        </a:p>
      </dgm:t>
    </dgm:pt>
    <dgm:pt modelId="{EEC77E27-D2AC-4FF4-ABFC-FE469081A048}" type="sibTrans" cxnId="{38FBAB5C-819E-41F2-BC31-4D636E15C0AC}">
      <dgm:prSet/>
      <dgm:spPr/>
      <dgm:t>
        <a:bodyPr/>
        <a:lstStyle/>
        <a:p>
          <a:endParaRPr lang="es-ES" sz="2000" b="1"/>
        </a:p>
      </dgm:t>
    </dgm:pt>
    <dgm:pt modelId="{31C4E21A-E190-4DCE-83BC-C21D4C2F6444}">
      <dgm:prSet custT="1"/>
      <dgm:spPr/>
      <dgm:t>
        <a:bodyPr/>
        <a:lstStyle/>
        <a:p>
          <a:r>
            <a:rPr lang="es-ES" sz="2000" b="1" dirty="0" smtClean="0"/>
            <a:t>Leggi sulla vita quotidiana </a:t>
          </a:r>
          <a:r>
            <a:rPr lang="es-ES" sz="1800" b="1" dirty="0"/>
            <a:t>(22:16-31)</a:t>
          </a:r>
          <a:endParaRPr lang="es-ES" sz="2000" b="1" dirty="0"/>
        </a:p>
      </dgm:t>
    </dgm:pt>
    <dgm:pt modelId="{0346CB3A-9937-44FD-83CF-67B334E4A0F7}" type="parTrans" cxnId="{66B5B266-49DE-4947-A206-E939F0DDACD1}">
      <dgm:prSet/>
      <dgm:spPr/>
      <dgm:t>
        <a:bodyPr/>
        <a:lstStyle/>
        <a:p>
          <a:endParaRPr lang="es-ES" sz="2000" b="1"/>
        </a:p>
      </dgm:t>
    </dgm:pt>
    <dgm:pt modelId="{80DE9516-5514-4CCD-8962-C01F7085EE1A}" type="sibTrans" cxnId="{66B5B266-49DE-4947-A206-E939F0DDACD1}">
      <dgm:prSet/>
      <dgm:spPr/>
      <dgm:t>
        <a:bodyPr/>
        <a:lstStyle/>
        <a:p>
          <a:endParaRPr lang="es-ES" sz="2000" b="1"/>
        </a:p>
      </dgm:t>
    </dgm:pt>
    <dgm:pt modelId="{FFEB5A5D-41A3-41A7-8596-E0FE42E3BDE8}">
      <dgm:prSet custT="1"/>
      <dgm:spPr/>
      <dgm:t>
        <a:bodyPr/>
        <a:lstStyle/>
        <a:p>
          <a:r>
            <a:rPr lang="es-ES" sz="2000" b="1" dirty="0" smtClean="0"/>
            <a:t>Come applicare queste leggi </a:t>
          </a:r>
          <a:r>
            <a:rPr lang="es-ES" sz="1800" b="1" dirty="0"/>
            <a:t>(23:1-9)</a:t>
          </a:r>
          <a:endParaRPr lang="es-ES" sz="2000" b="1" dirty="0"/>
        </a:p>
      </dgm:t>
    </dgm:pt>
    <dgm:pt modelId="{C2C18FC4-EEFC-467D-957F-107DC6795709}" type="parTrans" cxnId="{0A2ED977-295C-46D4-8607-7473C79A8BAE}">
      <dgm:prSet/>
      <dgm:spPr/>
      <dgm:t>
        <a:bodyPr/>
        <a:lstStyle/>
        <a:p>
          <a:endParaRPr lang="es-ES" sz="2000" b="1"/>
        </a:p>
      </dgm:t>
    </dgm:pt>
    <dgm:pt modelId="{163668E8-1633-4BCA-A46B-7D711E46A34C}" type="sibTrans" cxnId="{0A2ED977-295C-46D4-8607-7473C79A8BAE}">
      <dgm:prSet/>
      <dgm:spPr/>
      <dgm:t>
        <a:bodyPr/>
        <a:lstStyle/>
        <a:p>
          <a:endParaRPr lang="es-ES" sz="2000" b="1"/>
        </a:p>
      </dgm:t>
    </dgm:pt>
    <dgm:pt modelId="{0A9688B8-50DE-4E5A-8D26-CF5A9A68A0C8}" type="pres">
      <dgm:prSet presAssocID="{D278F22F-5192-450B-BF19-864FC9334C1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935D5D4-3A07-450E-BF46-244813051989}" type="pres">
      <dgm:prSet presAssocID="{D278F22F-5192-450B-BF19-864FC9334C11}" presName="bkgdShp" presStyleLbl="alignAccFollowNode1" presStyleIdx="0" presStyleCnt="1"/>
      <dgm:spPr/>
    </dgm:pt>
    <dgm:pt modelId="{6739E4C9-C9FC-4A19-A18C-10D00FE2F55F}" type="pres">
      <dgm:prSet presAssocID="{D278F22F-5192-450B-BF19-864FC9334C11}" presName="linComp" presStyleCnt="0"/>
      <dgm:spPr/>
    </dgm:pt>
    <dgm:pt modelId="{01D29224-22C4-4F01-810C-3B17540D7B37}" type="pres">
      <dgm:prSet presAssocID="{3467BF81-CA19-4926-BC10-45E5F9F43CF9}" presName="compNode" presStyleCnt="0"/>
      <dgm:spPr/>
    </dgm:pt>
    <dgm:pt modelId="{E3AD27BE-8AA3-4FD7-876B-7956E7732BAB}" type="pres">
      <dgm:prSet presAssocID="{3467BF81-CA19-4926-BC10-45E5F9F43CF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AFC4ED6-890F-4ED6-9F99-DAD731CF6634}" type="pres">
      <dgm:prSet presAssocID="{3467BF81-CA19-4926-BC10-45E5F9F43CF9}" presName="invisiNode" presStyleLbl="node1" presStyleIdx="0" presStyleCnt="5"/>
      <dgm:spPr/>
    </dgm:pt>
    <dgm:pt modelId="{236AD868-AB92-4CF5-B51B-349B63882BA5}" type="pres">
      <dgm:prSet presAssocID="{3467BF81-CA19-4926-BC10-45E5F9F43CF9}" presName="imagNode" presStyleLbl="fgImgPlace1" presStyleIdx="0" presStyleCnt="5"/>
      <dgm:spPr>
        <a:blipFill dpi="0"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t="2308"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A241A5FE-6157-45DC-9285-1462E3125305}" type="pres">
      <dgm:prSet presAssocID="{1F0FBD09-BDD6-4FC9-A09B-59E0D4947E2A}" presName="sibTrans" presStyleLbl="sibTrans2D1" presStyleIdx="0" presStyleCnt="0"/>
      <dgm:spPr/>
      <dgm:t>
        <a:bodyPr/>
        <a:lstStyle/>
        <a:p>
          <a:endParaRPr lang="it-IT"/>
        </a:p>
      </dgm:t>
    </dgm:pt>
    <dgm:pt modelId="{885F0908-F363-4EEB-8753-AFDC72C8867F}" type="pres">
      <dgm:prSet presAssocID="{318661FB-C5E0-493A-8A82-4FEE7510777A}" presName="compNode" presStyleCnt="0"/>
      <dgm:spPr/>
    </dgm:pt>
    <dgm:pt modelId="{BF22F7B0-2EA8-4B4A-B093-FC41F434A37A}" type="pres">
      <dgm:prSet presAssocID="{318661FB-C5E0-493A-8A82-4FEE7510777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20AFFE-8185-42D6-9EEF-65ED727AE076}" type="pres">
      <dgm:prSet presAssocID="{318661FB-C5E0-493A-8A82-4FEE7510777A}" presName="invisiNode" presStyleLbl="node1" presStyleIdx="1" presStyleCnt="5"/>
      <dgm:spPr/>
    </dgm:pt>
    <dgm:pt modelId="{7DE81E01-5373-4E63-A80C-E2FEE6D3AA7F}" type="pres">
      <dgm:prSet presAssocID="{318661FB-C5E0-493A-8A82-4FEE7510777A}" presName="imagNode" presStyleLbl="fgImgPlace1" presStyleIdx="1" presStyleCnt="5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79E6BDF1-3727-4FAF-B36C-2CB85885CD8F}" type="pres">
      <dgm:prSet presAssocID="{59D19918-5273-48FA-8185-F6E52B05A9F5}" presName="sibTrans" presStyleLbl="sibTrans2D1" presStyleIdx="0" presStyleCnt="0"/>
      <dgm:spPr/>
      <dgm:t>
        <a:bodyPr/>
        <a:lstStyle/>
        <a:p>
          <a:endParaRPr lang="it-IT"/>
        </a:p>
      </dgm:t>
    </dgm:pt>
    <dgm:pt modelId="{03084F48-E582-492B-9591-D5634B591278}" type="pres">
      <dgm:prSet presAssocID="{1C238B25-BED1-49B9-820E-C41213AB7EDC}" presName="compNode" presStyleCnt="0"/>
      <dgm:spPr/>
    </dgm:pt>
    <dgm:pt modelId="{1CC25FA0-B4DE-4F78-A977-F6F3F4ACB2EE}" type="pres">
      <dgm:prSet presAssocID="{1C238B25-BED1-49B9-820E-C41213AB7ED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7EDB1FE-60C5-4E5E-85EA-377DD83827D1}" type="pres">
      <dgm:prSet presAssocID="{1C238B25-BED1-49B9-820E-C41213AB7EDC}" presName="invisiNode" presStyleLbl="node1" presStyleIdx="2" presStyleCnt="5"/>
      <dgm:spPr/>
    </dgm:pt>
    <dgm:pt modelId="{DB448D12-0F23-4DCC-9E55-1F5071E76810}" type="pres">
      <dgm:prSet presAssocID="{1C238B25-BED1-49B9-820E-C41213AB7EDC}" presName="imagNode" presStyleLbl="fgImgPlace1" presStyleIdx="2" presStyleCnt="5"/>
      <dgm:spPr>
        <a:blipFill dpi="0"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108F0545-F64D-47EF-9427-BEC5808E4267}" type="pres">
      <dgm:prSet presAssocID="{EEC77E27-D2AC-4FF4-ABFC-FE469081A048}" presName="sibTrans" presStyleLbl="sibTrans2D1" presStyleIdx="0" presStyleCnt="0"/>
      <dgm:spPr/>
      <dgm:t>
        <a:bodyPr/>
        <a:lstStyle/>
        <a:p>
          <a:endParaRPr lang="it-IT"/>
        </a:p>
      </dgm:t>
    </dgm:pt>
    <dgm:pt modelId="{B3FEFCB6-D671-4F76-91BD-6FC5EB23B913}" type="pres">
      <dgm:prSet presAssocID="{31C4E21A-E190-4DCE-83BC-C21D4C2F6444}" presName="compNode" presStyleCnt="0"/>
      <dgm:spPr/>
    </dgm:pt>
    <dgm:pt modelId="{38B490BB-C227-41E2-9EA1-32E08DBF48E2}" type="pres">
      <dgm:prSet presAssocID="{31C4E21A-E190-4DCE-83BC-C21D4C2F6444}" presName="node" presStyleLbl="node1" presStyleIdx="3" presStyleCnt="5" custScaleX="11846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705B9D6-1A24-4D26-AF29-481D8A23DEC2}" type="pres">
      <dgm:prSet presAssocID="{31C4E21A-E190-4DCE-83BC-C21D4C2F6444}" presName="invisiNode" presStyleLbl="node1" presStyleIdx="3" presStyleCnt="5"/>
      <dgm:spPr/>
    </dgm:pt>
    <dgm:pt modelId="{C54717B4-A1CF-4091-9C03-C2DB815D2A1E}" type="pres">
      <dgm:prSet presAssocID="{31C4E21A-E190-4DCE-83BC-C21D4C2F6444}" presName="imagNode" presStyleLbl="fgImgPlace1" presStyleIdx="3" presStyleCnt="5"/>
      <dgm:spPr>
        <a:blipFill dpi="0"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</dgm:pt>
    <dgm:pt modelId="{8AD09A20-C1BA-441B-A6D3-C8ECB6483A1B}" type="pres">
      <dgm:prSet presAssocID="{80DE9516-5514-4CCD-8962-C01F7085EE1A}" presName="sibTrans" presStyleLbl="sibTrans2D1" presStyleIdx="0" presStyleCnt="0"/>
      <dgm:spPr/>
      <dgm:t>
        <a:bodyPr/>
        <a:lstStyle/>
        <a:p>
          <a:endParaRPr lang="it-IT"/>
        </a:p>
      </dgm:t>
    </dgm:pt>
    <dgm:pt modelId="{6E676D1A-CC55-4021-97E9-D7351CDD3BEA}" type="pres">
      <dgm:prSet presAssocID="{FFEB5A5D-41A3-41A7-8596-E0FE42E3BDE8}" presName="compNode" presStyleCnt="0"/>
      <dgm:spPr/>
    </dgm:pt>
    <dgm:pt modelId="{9032E564-3A9E-4C3F-B9DF-68BAB936AFAC}" type="pres">
      <dgm:prSet presAssocID="{FFEB5A5D-41A3-41A7-8596-E0FE42E3BDE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817C2F-B95F-4A82-87B1-BFFA0DF78FA5}" type="pres">
      <dgm:prSet presAssocID="{FFEB5A5D-41A3-41A7-8596-E0FE42E3BDE8}" presName="invisiNode" presStyleLbl="node1" presStyleIdx="4" presStyleCnt="5"/>
      <dgm:spPr/>
    </dgm:pt>
    <dgm:pt modelId="{7CF365C3-305E-49FF-B87E-8B07AE489D2B}" type="pres">
      <dgm:prSet presAssocID="{FFEB5A5D-41A3-41A7-8596-E0FE42E3BDE8}" presName="imagNode" presStyleLbl="fgImgPlace1" presStyleIdx="4" presStyleCnt="5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</dgm:pt>
  </dgm:ptLst>
  <dgm:cxnLst>
    <dgm:cxn modelId="{38FBAB5C-819E-41F2-BC31-4D636E15C0AC}" srcId="{D278F22F-5192-450B-BF19-864FC9334C11}" destId="{1C238B25-BED1-49B9-820E-C41213AB7EDC}" srcOrd="2" destOrd="0" parTransId="{552CEA48-86DC-4796-9DB4-9A7E01A3E6E7}" sibTransId="{EEC77E27-D2AC-4FF4-ABFC-FE469081A048}"/>
    <dgm:cxn modelId="{66B5B266-49DE-4947-A206-E939F0DDACD1}" srcId="{D278F22F-5192-450B-BF19-864FC9334C11}" destId="{31C4E21A-E190-4DCE-83BC-C21D4C2F6444}" srcOrd="3" destOrd="0" parTransId="{0346CB3A-9937-44FD-83CF-67B334E4A0F7}" sibTransId="{80DE9516-5514-4CCD-8962-C01F7085EE1A}"/>
    <dgm:cxn modelId="{EEEC8560-9CE4-4A89-9EDA-FB9196D47D36}" type="presOf" srcId="{EEC77E27-D2AC-4FF4-ABFC-FE469081A048}" destId="{108F0545-F64D-47EF-9427-BEC5808E4267}" srcOrd="0" destOrd="0" presId="urn:microsoft.com/office/officeart/2005/8/layout/pList2#1"/>
    <dgm:cxn modelId="{0508E21C-E5E0-4F85-B68F-96B6E9526AF3}" type="presOf" srcId="{FFEB5A5D-41A3-41A7-8596-E0FE42E3BDE8}" destId="{9032E564-3A9E-4C3F-B9DF-68BAB936AFAC}" srcOrd="0" destOrd="0" presId="urn:microsoft.com/office/officeart/2005/8/layout/pList2#1"/>
    <dgm:cxn modelId="{E16FE73F-EC9F-4E50-A799-1EFC69885A88}" srcId="{D278F22F-5192-450B-BF19-864FC9334C11}" destId="{3467BF81-CA19-4926-BC10-45E5F9F43CF9}" srcOrd="0" destOrd="0" parTransId="{5239C2EE-DAEB-4F28-BC79-D126FC5F74B1}" sibTransId="{1F0FBD09-BDD6-4FC9-A09B-59E0D4947E2A}"/>
    <dgm:cxn modelId="{69FF68D5-2085-4DBD-A1B4-E0CA90E6589F}" type="presOf" srcId="{318661FB-C5E0-493A-8A82-4FEE7510777A}" destId="{BF22F7B0-2EA8-4B4A-B093-FC41F434A37A}" srcOrd="0" destOrd="0" presId="urn:microsoft.com/office/officeart/2005/8/layout/pList2#1"/>
    <dgm:cxn modelId="{27B98FAC-802B-4521-9D12-3F2E65894044}" type="presOf" srcId="{31C4E21A-E190-4DCE-83BC-C21D4C2F6444}" destId="{38B490BB-C227-41E2-9EA1-32E08DBF48E2}" srcOrd="0" destOrd="0" presId="urn:microsoft.com/office/officeart/2005/8/layout/pList2#1"/>
    <dgm:cxn modelId="{1C5B2D4A-AF52-4131-A154-E47F235AD0F6}" type="presOf" srcId="{1F0FBD09-BDD6-4FC9-A09B-59E0D4947E2A}" destId="{A241A5FE-6157-45DC-9285-1462E3125305}" srcOrd="0" destOrd="0" presId="urn:microsoft.com/office/officeart/2005/8/layout/pList2#1"/>
    <dgm:cxn modelId="{0D8C40BB-D8D2-47DD-8009-0C61D846EBC0}" type="presOf" srcId="{80DE9516-5514-4CCD-8962-C01F7085EE1A}" destId="{8AD09A20-C1BA-441B-A6D3-C8ECB6483A1B}" srcOrd="0" destOrd="0" presId="urn:microsoft.com/office/officeart/2005/8/layout/pList2#1"/>
    <dgm:cxn modelId="{CA58F41F-3E5F-42A1-A6ED-A3DABD29C173}" type="presOf" srcId="{1C238B25-BED1-49B9-820E-C41213AB7EDC}" destId="{1CC25FA0-B4DE-4F78-A977-F6F3F4ACB2EE}" srcOrd="0" destOrd="0" presId="urn:microsoft.com/office/officeart/2005/8/layout/pList2#1"/>
    <dgm:cxn modelId="{F39353D6-50B2-449B-8A50-F5FBF25AF8BE}" type="presOf" srcId="{3467BF81-CA19-4926-BC10-45E5F9F43CF9}" destId="{E3AD27BE-8AA3-4FD7-876B-7956E7732BAB}" srcOrd="0" destOrd="0" presId="urn:microsoft.com/office/officeart/2005/8/layout/pList2#1"/>
    <dgm:cxn modelId="{FE1D217C-4AD5-4160-9A36-0A325698722E}" type="presOf" srcId="{59D19918-5273-48FA-8185-F6E52B05A9F5}" destId="{79E6BDF1-3727-4FAF-B36C-2CB85885CD8F}" srcOrd="0" destOrd="0" presId="urn:microsoft.com/office/officeart/2005/8/layout/pList2#1"/>
    <dgm:cxn modelId="{7ED2039D-CAE0-4917-96D4-202B97AF73D6}" srcId="{D278F22F-5192-450B-BF19-864FC9334C11}" destId="{318661FB-C5E0-493A-8A82-4FEE7510777A}" srcOrd="1" destOrd="0" parTransId="{05D8532F-597A-410E-B09A-50AB218D27C4}" sibTransId="{59D19918-5273-48FA-8185-F6E52B05A9F5}"/>
    <dgm:cxn modelId="{0A2ED977-295C-46D4-8607-7473C79A8BAE}" srcId="{D278F22F-5192-450B-BF19-864FC9334C11}" destId="{FFEB5A5D-41A3-41A7-8596-E0FE42E3BDE8}" srcOrd="4" destOrd="0" parTransId="{C2C18FC4-EEFC-467D-957F-107DC6795709}" sibTransId="{163668E8-1633-4BCA-A46B-7D711E46A34C}"/>
    <dgm:cxn modelId="{976D5CC2-3C4A-4BAF-A7C3-5746412B8756}" type="presOf" srcId="{D278F22F-5192-450B-BF19-864FC9334C11}" destId="{0A9688B8-50DE-4E5A-8D26-CF5A9A68A0C8}" srcOrd="0" destOrd="0" presId="urn:microsoft.com/office/officeart/2005/8/layout/pList2#1"/>
    <dgm:cxn modelId="{F80B5708-3EF5-44D8-AAAF-A678A8ED0153}" type="presParOf" srcId="{0A9688B8-50DE-4E5A-8D26-CF5A9A68A0C8}" destId="{C935D5D4-3A07-450E-BF46-244813051989}" srcOrd="0" destOrd="0" presId="urn:microsoft.com/office/officeart/2005/8/layout/pList2#1"/>
    <dgm:cxn modelId="{64A90BBE-A90E-40FC-B2CE-8CDA484A9215}" type="presParOf" srcId="{0A9688B8-50DE-4E5A-8D26-CF5A9A68A0C8}" destId="{6739E4C9-C9FC-4A19-A18C-10D00FE2F55F}" srcOrd="1" destOrd="0" presId="urn:microsoft.com/office/officeart/2005/8/layout/pList2#1"/>
    <dgm:cxn modelId="{D813EAD1-2C56-4D9C-B122-D1084AF056D6}" type="presParOf" srcId="{6739E4C9-C9FC-4A19-A18C-10D00FE2F55F}" destId="{01D29224-22C4-4F01-810C-3B17540D7B37}" srcOrd="0" destOrd="0" presId="urn:microsoft.com/office/officeart/2005/8/layout/pList2#1"/>
    <dgm:cxn modelId="{839441D0-C2E6-4F77-97E9-E4F832CCB9DD}" type="presParOf" srcId="{01D29224-22C4-4F01-810C-3B17540D7B37}" destId="{E3AD27BE-8AA3-4FD7-876B-7956E7732BAB}" srcOrd="0" destOrd="0" presId="urn:microsoft.com/office/officeart/2005/8/layout/pList2#1"/>
    <dgm:cxn modelId="{12BD02EB-31AA-484A-A661-6164E65FF898}" type="presParOf" srcId="{01D29224-22C4-4F01-810C-3B17540D7B37}" destId="{2AFC4ED6-890F-4ED6-9F99-DAD731CF6634}" srcOrd="1" destOrd="0" presId="urn:microsoft.com/office/officeart/2005/8/layout/pList2#1"/>
    <dgm:cxn modelId="{BDA54C84-B98B-4363-B8E8-BF36E41C64B1}" type="presParOf" srcId="{01D29224-22C4-4F01-810C-3B17540D7B37}" destId="{236AD868-AB92-4CF5-B51B-349B63882BA5}" srcOrd="2" destOrd="0" presId="urn:microsoft.com/office/officeart/2005/8/layout/pList2#1"/>
    <dgm:cxn modelId="{93879C5C-9345-41CC-B84B-DD38265EEEDE}" type="presParOf" srcId="{6739E4C9-C9FC-4A19-A18C-10D00FE2F55F}" destId="{A241A5FE-6157-45DC-9285-1462E3125305}" srcOrd="1" destOrd="0" presId="urn:microsoft.com/office/officeart/2005/8/layout/pList2#1"/>
    <dgm:cxn modelId="{8640AF11-0F9A-4347-B669-5275830EBD78}" type="presParOf" srcId="{6739E4C9-C9FC-4A19-A18C-10D00FE2F55F}" destId="{885F0908-F363-4EEB-8753-AFDC72C8867F}" srcOrd="2" destOrd="0" presId="urn:microsoft.com/office/officeart/2005/8/layout/pList2#1"/>
    <dgm:cxn modelId="{AF866FF4-1AB4-443D-8916-4F6036D4B8C9}" type="presParOf" srcId="{885F0908-F363-4EEB-8753-AFDC72C8867F}" destId="{BF22F7B0-2EA8-4B4A-B093-FC41F434A37A}" srcOrd="0" destOrd="0" presId="urn:microsoft.com/office/officeart/2005/8/layout/pList2#1"/>
    <dgm:cxn modelId="{B48481CB-77E8-42BB-86DE-2719EE1174A7}" type="presParOf" srcId="{885F0908-F363-4EEB-8753-AFDC72C8867F}" destId="{FE20AFFE-8185-42D6-9EEF-65ED727AE076}" srcOrd="1" destOrd="0" presId="urn:microsoft.com/office/officeart/2005/8/layout/pList2#1"/>
    <dgm:cxn modelId="{DD20FF28-BE5C-4A46-90CE-B9475871DD7D}" type="presParOf" srcId="{885F0908-F363-4EEB-8753-AFDC72C8867F}" destId="{7DE81E01-5373-4E63-A80C-E2FEE6D3AA7F}" srcOrd="2" destOrd="0" presId="urn:microsoft.com/office/officeart/2005/8/layout/pList2#1"/>
    <dgm:cxn modelId="{8C1AE7CE-E9A4-4696-A141-7E5720D2604D}" type="presParOf" srcId="{6739E4C9-C9FC-4A19-A18C-10D00FE2F55F}" destId="{79E6BDF1-3727-4FAF-B36C-2CB85885CD8F}" srcOrd="3" destOrd="0" presId="urn:microsoft.com/office/officeart/2005/8/layout/pList2#1"/>
    <dgm:cxn modelId="{8D34D134-8E69-4FFC-AD6C-392D9CF16299}" type="presParOf" srcId="{6739E4C9-C9FC-4A19-A18C-10D00FE2F55F}" destId="{03084F48-E582-492B-9591-D5634B591278}" srcOrd="4" destOrd="0" presId="urn:microsoft.com/office/officeart/2005/8/layout/pList2#1"/>
    <dgm:cxn modelId="{3D834CFE-B968-4281-B9E5-B248DFFC3373}" type="presParOf" srcId="{03084F48-E582-492B-9591-D5634B591278}" destId="{1CC25FA0-B4DE-4F78-A977-F6F3F4ACB2EE}" srcOrd="0" destOrd="0" presId="urn:microsoft.com/office/officeart/2005/8/layout/pList2#1"/>
    <dgm:cxn modelId="{6D95BA02-722C-446F-97F8-70572014711E}" type="presParOf" srcId="{03084F48-E582-492B-9591-D5634B591278}" destId="{A7EDB1FE-60C5-4E5E-85EA-377DD83827D1}" srcOrd="1" destOrd="0" presId="urn:microsoft.com/office/officeart/2005/8/layout/pList2#1"/>
    <dgm:cxn modelId="{46104E83-7664-4AC4-89FF-B3D6E4C0C1C1}" type="presParOf" srcId="{03084F48-E582-492B-9591-D5634B591278}" destId="{DB448D12-0F23-4DCC-9E55-1F5071E76810}" srcOrd="2" destOrd="0" presId="urn:microsoft.com/office/officeart/2005/8/layout/pList2#1"/>
    <dgm:cxn modelId="{1F014465-F3B3-4390-AF60-B2026454461D}" type="presParOf" srcId="{6739E4C9-C9FC-4A19-A18C-10D00FE2F55F}" destId="{108F0545-F64D-47EF-9427-BEC5808E4267}" srcOrd="5" destOrd="0" presId="urn:microsoft.com/office/officeart/2005/8/layout/pList2#1"/>
    <dgm:cxn modelId="{9393C364-B7F9-4178-865F-B23EBC4CEDA7}" type="presParOf" srcId="{6739E4C9-C9FC-4A19-A18C-10D00FE2F55F}" destId="{B3FEFCB6-D671-4F76-91BD-6FC5EB23B913}" srcOrd="6" destOrd="0" presId="urn:microsoft.com/office/officeart/2005/8/layout/pList2#1"/>
    <dgm:cxn modelId="{63C71699-EE0F-47B3-95F6-9E5D50F45A3D}" type="presParOf" srcId="{B3FEFCB6-D671-4F76-91BD-6FC5EB23B913}" destId="{38B490BB-C227-41E2-9EA1-32E08DBF48E2}" srcOrd="0" destOrd="0" presId="urn:microsoft.com/office/officeart/2005/8/layout/pList2#1"/>
    <dgm:cxn modelId="{7C4D03B7-CDAF-47DB-B60B-161888987284}" type="presParOf" srcId="{B3FEFCB6-D671-4F76-91BD-6FC5EB23B913}" destId="{A705B9D6-1A24-4D26-AF29-481D8A23DEC2}" srcOrd="1" destOrd="0" presId="urn:microsoft.com/office/officeart/2005/8/layout/pList2#1"/>
    <dgm:cxn modelId="{733C4642-49CC-459F-91D6-049F08A5C5EB}" type="presParOf" srcId="{B3FEFCB6-D671-4F76-91BD-6FC5EB23B913}" destId="{C54717B4-A1CF-4091-9C03-C2DB815D2A1E}" srcOrd="2" destOrd="0" presId="urn:microsoft.com/office/officeart/2005/8/layout/pList2#1"/>
    <dgm:cxn modelId="{E8861AF6-A33E-4271-9452-B0D273C70131}" type="presParOf" srcId="{6739E4C9-C9FC-4A19-A18C-10D00FE2F55F}" destId="{8AD09A20-C1BA-441B-A6D3-C8ECB6483A1B}" srcOrd="7" destOrd="0" presId="urn:microsoft.com/office/officeart/2005/8/layout/pList2#1"/>
    <dgm:cxn modelId="{9DA06C07-9A48-4994-AE39-DBBFDA5BA895}" type="presParOf" srcId="{6739E4C9-C9FC-4A19-A18C-10D00FE2F55F}" destId="{6E676D1A-CC55-4021-97E9-D7351CDD3BEA}" srcOrd="8" destOrd="0" presId="urn:microsoft.com/office/officeart/2005/8/layout/pList2#1"/>
    <dgm:cxn modelId="{017802B6-CF71-4D67-8169-CD6501EF0E8F}" type="presParOf" srcId="{6E676D1A-CC55-4021-97E9-D7351CDD3BEA}" destId="{9032E564-3A9E-4C3F-B9DF-68BAB936AFAC}" srcOrd="0" destOrd="0" presId="urn:microsoft.com/office/officeart/2005/8/layout/pList2#1"/>
    <dgm:cxn modelId="{D45CA5F6-8600-4282-A06C-9E32598697A4}" type="presParOf" srcId="{6E676D1A-CC55-4021-97E9-D7351CDD3BEA}" destId="{D8817C2F-B95F-4A82-87B1-BFFA0DF78FA5}" srcOrd="1" destOrd="0" presId="urn:microsoft.com/office/officeart/2005/8/layout/pList2#1"/>
    <dgm:cxn modelId="{161DDF16-7A65-4078-BEEB-4169528E4C55}" type="presParOf" srcId="{6E676D1A-CC55-4021-97E9-D7351CDD3BEA}" destId="{7CF365C3-305E-49FF-B87E-8B07AE489D2B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35D5D4-3A07-450E-BF46-244813051989}">
      <dsp:nvSpPr>
        <dsp:cNvPr id="0" name=""/>
        <dsp:cNvSpPr/>
      </dsp:nvSpPr>
      <dsp:spPr>
        <a:xfrm>
          <a:off x="0" y="0"/>
          <a:ext cx="8682445" cy="137526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6AD868-AB92-4CF5-B51B-349B63882BA5}">
      <dsp:nvSpPr>
        <dsp:cNvPr id="0" name=""/>
        <dsp:cNvSpPr/>
      </dsp:nvSpPr>
      <dsp:spPr>
        <a:xfrm>
          <a:off x="262908" y="183368"/>
          <a:ext cx="1460541" cy="100852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t="2308"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3AD27BE-8AA3-4FD7-876B-7956E7732BAB}">
      <dsp:nvSpPr>
        <dsp:cNvPr id="0" name=""/>
        <dsp:cNvSpPr/>
      </dsp:nvSpPr>
      <dsp:spPr>
        <a:xfrm rot="10800000">
          <a:off x="262908" y="1375266"/>
          <a:ext cx="1460541" cy="168088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Leggi sulla schiavitù </a:t>
          </a:r>
          <a:r>
            <a:rPr lang="es-ES" sz="1800" b="1" kern="1200" dirty="0"/>
            <a:t>(21:2-11)</a:t>
          </a:r>
          <a:endParaRPr lang="es-ES" sz="2000" b="1" kern="1200" dirty="0"/>
        </a:p>
      </dsp:txBody>
      <dsp:txXfrm rot="10800000">
        <a:off x="262908" y="1375266"/>
        <a:ext cx="1460541" cy="1680880"/>
      </dsp:txXfrm>
    </dsp:sp>
    <dsp:sp modelId="{7DE81E01-5373-4E63-A80C-E2FEE6D3AA7F}">
      <dsp:nvSpPr>
        <dsp:cNvPr id="0" name=""/>
        <dsp:cNvSpPr/>
      </dsp:nvSpPr>
      <dsp:spPr>
        <a:xfrm>
          <a:off x="1869504" y="183368"/>
          <a:ext cx="1460541" cy="10085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F22F7B0-2EA8-4B4A-B093-FC41F434A37A}">
      <dsp:nvSpPr>
        <dsp:cNvPr id="0" name=""/>
        <dsp:cNvSpPr/>
      </dsp:nvSpPr>
      <dsp:spPr>
        <a:xfrm rot="10800000">
          <a:off x="1869504" y="1375266"/>
          <a:ext cx="1460541" cy="168088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2450223"/>
                <a:satOff val="-10194"/>
                <a:lumOff val="240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2450223"/>
                <a:satOff val="-10194"/>
                <a:lumOff val="240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2450223"/>
                <a:satOff val="-10194"/>
                <a:lumOff val="240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Leggi sui delitti violenti </a:t>
          </a:r>
          <a:r>
            <a:rPr lang="es-ES" sz="1800" b="1" kern="1200" dirty="0"/>
            <a:t>(21:12-36)</a:t>
          </a:r>
          <a:endParaRPr lang="es-ES" sz="2000" b="1" kern="1200" dirty="0"/>
        </a:p>
      </dsp:txBody>
      <dsp:txXfrm rot="10800000">
        <a:off x="1869504" y="1375266"/>
        <a:ext cx="1460541" cy="1680880"/>
      </dsp:txXfrm>
    </dsp:sp>
    <dsp:sp modelId="{DB448D12-0F23-4DCC-9E55-1F5071E76810}">
      <dsp:nvSpPr>
        <dsp:cNvPr id="0" name=""/>
        <dsp:cNvSpPr/>
      </dsp:nvSpPr>
      <dsp:spPr>
        <a:xfrm>
          <a:off x="3476099" y="183368"/>
          <a:ext cx="1460541" cy="100852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CC25FA0-B4DE-4F78-A977-F6F3F4ACB2EE}">
      <dsp:nvSpPr>
        <dsp:cNvPr id="0" name=""/>
        <dsp:cNvSpPr/>
      </dsp:nvSpPr>
      <dsp:spPr>
        <a:xfrm rot="10800000">
          <a:off x="3476099" y="1375266"/>
          <a:ext cx="1460541" cy="168088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Leggi sulla propietà </a:t>
          </a:r>
          <a:r>
            <a:rPr lang="es-ES" sz="1800" b="1" kern="1200" dirty="0"/>
            <a:t>(22:1-15)</a:t>
          </a:r>
          <a:endParaRPr lang="es-ES" sz="2000" b="1" kern="1200" dirty="0"/>
        </a:p>
      </dsp:txBody>
      <dsp:txXfrm rot="10800000">
        <a:off x="3476099" y="1375266"/>
        <a:ext cx="1460541" cy="1680880"/>
      </dsp:txXfrm>
    </dsp:sp>
    <dsp:sp modelId="{C54717B4-A1CF-4091-9C03-C2DB815D2A1E}">
      <dsp:nvSpPr>
        <dsp:cNvPr id="0" name=""/>
        <dsp:cNvSpPr/>
      </dsp:nvSpPr>
      <dsp:spPr>
        <a:xfrm>
          <a:off x="5217547" y="183368"/>
          <a:ext cx="1460541" cy="100852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B490BB-C227-41E2-9EA1-32E08DBF48E2}">
      <dsp:nvSpPr>
        <dsp:cNvPr id="0" name=""/>
        <dsp:cNvSpPr/>
      </dsp:nvSpPr>
      <dsp:spPr>
        <a:xfrm rot="10800000">
          <a:off x="5082695" y="1375266"/>
          <a:ext cx="1730245" cy="168088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7350668"/>
                <a:satOff val="-30583"/>
                <a:lumOff val="720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7350668"/>
                <a:satOff val="-30583"/>
                <a:lumOff val="720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7350668"/>
                <a:satOff val="-30583"/>
                <a:lumOff val="720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Leggi sulla vita quotidiana </a:t>
          </a:r>
          <a:r>
            <a:rPr lang="es-ES" sz="1800" b="1" kern="1200" dirty="0"/>
            <a:t>(22:16-31)</a:t>
          </a:r>
          <a:endParaRPr lang="es-ES" sz="2000" b="1" kern="1200" dirty="0"/>
        </a:p>
      </dsp:txBody>
      <dsp:txXfrm rot="10800000">
        <a:off x="5082695" y="1375266"/>
        <a:ext cx="1730245" cy="1680880"/>
      </dsp:txXfrm>
    </dsp:sp>
    <dsp:sp modelId="{7CF365C3-305E-49FF-B87E-8B07AE489D2B}">
      <dsp:nvSpPr>
        <dsp:cNvPr id="0" name=""/>
        <dsp:cNvSpPr/>
      </dsp:nvSpPr>
      <dsp:spPr>
        <a:xfrm>
          <a:off x="6958994" y="183368"/>
          <a:ext cx="1460541" cy="10085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32E564-3A9E-4C3F-B9DF-68BAB936AFAC}">
      <dsp:nvSpPr>
        <dsp:cNvPr id="0" name=""/>
        <dsp:cNvSpPr/>
      </dsp:nvSpPr>
      <dsp:spPr>
        <a:xfrm rot="10800000">
          <a:off x="6958994" y="1375266"/>
          <a:ext cx="1460541" cy="168088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Come applicare queste leggi </a:t>
          </a:r>
          <a:r>
            <a:rPr lang="es-ES" sz="1800" b="1" kern="1200" dirty="0"/>
            <a:t>(23:1-9)</a:t>
          </a:r>
          <a:endParaRPr lang="es-ES" sz="2000" b="1" kern="1200" dirty="0"/>
        </a:p>
      </dsp:txBody>
      <dsp:txXfrm rot="10800000">
        <a:off x="6958994" y="1375266"/>
        <a:ext cx="1460541" cy="1680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9317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7515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90063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18366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83879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47218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8235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15980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2871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6451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99970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1742B-286D-4563-96FE-F99AB9434874}" type="datetimeFigureOut">
              <a:rPr lang="es-ES" smtClean="0"/>
              <a:pPr/>
              <a:t>09/07/2019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4879B-8CB5-42A2-9BB7-C43F9359B3AA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8641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matriz\maschera presentacion 1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8164" cy="6858000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0" y="304800"/>
            <a:ext cx="9144000" cy="7659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xmlns="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127" y="451935"/>
            <a:ext cx="758871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LEZIONE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2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 </a:t>
            </a:r>
            <a:r>
              <a:rPr lang="it-IT" sz="27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DELLA </a:t>
            </a:r>
            <a:r>
              <a:rPr lang="it-IT" sz="2700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SCUOLA DEL SABATO</a:t>
            </a:r>
          </a:p>
        </p:txBody>
      </p:sp>
      <p:pic>
        <p:nvPicPr>
          <p:cNvPr id="1027" name="Picture 3" descr="C:\DATOS PC CLAUDIO\IGLESIA\imagenes\Logotipos\E_SABATINA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450" y="301871"/>
            <a:ext cx="878498" cy="686385"/>
          </a:xfrm>
          <a:prstGeom prst="rect">
            <a:avLst/>
          </a:prstGeom>
          <a:noFill/>
        </p:spPr>
      </p:pic>
      <p:pic>
        <p:nvPicPr>
          <p:cNvPr id="1030" name="Picture 6" descr="C:\DATOS PC CLAUDIO\IGLESIA\imagenes\Logotipos\IASDmod1_JP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93719" y="265723"/>
            <a:ext cx="812801" cy="81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 Box 6">
            <a:extLst>
              <a:ext uri="{FF2B5EF4-FFF2-40B4-BE49-F238E27FC236}">
                <a16:creationId xmlns:a16="http://schemas.microsoft.com/office/drawing/2014/main" xmlns="" id="{33F071EE-DB6D-4343-AA24-70F660CE4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907" y="1673787"/>
            <a:ext cx="44782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altLang="es-ES" sz="22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it-IT" altLang="es-ES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SABATO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13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LUGLIO </a:t>
            </a:r>
            <a:r>
              <a:rPr lang="it-IT" altLang="es-ES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2019</a:t>
            </a:r>
            <a:endParaRPr lang="it-IT" altLang="es-ES" sz="2200" b="1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6CB76109-A624-46C0-8105-9A0C0259D2EC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77113" y="3249053"/>
            <a:ext cx="4314456" cy="2292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ttangolo arrotondato 13"/>
          <p:cNvSpPr/>
          <p:nvPr/>
        </p:nvSpPr>
        <p:spPr>
          <a:xfrm>
            <a:off x="2078898" y="5630730"/>
            <a:ext cx="5298830" cy="765908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uadroTexto 4">
            <a:extLst>
              <a:ext uri="{FF2B5EF4-FFF2-40B4-BE49-F238E27FC236}">
                <a16:creationId xmlns:a16="http://schemas.microsoft.com/office/drawing/2014/main" xmlns="" id="{4CB3EE98-247C-4F61-BF86-8B6275695A74}"/>
              </a:ext>
            </a:extLst>
          </p:cNvPr>
          <p:cNvSpPr txBox="1"/>
          <p:nvPr/>
        </p:nvSpPr>
        <p:spPr>
          <a:xfrm>
            <a:off x="2117973" y="5738065"/>
            <a:ext cx="5212862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2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PIANO PER UN MONDO MIGLIORE</a:t>
            </a:r>
            <a:endParaRPr lang="es-ES" sz="2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-1" y="890953"/>
            <a:ext cx="890955" cy="1875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3</a:t>
            </a:r>
            <a:r>
              <a:rPr lang="es-ES" sz="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s-ES" sz="6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TRIMESTRE</a:t>
            </a:r>
            <a:endParaRPr lang="it-IT" sz="600" b="1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088572" y="1684315"/>
            <a:ext cx="7315200" cy="45243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“La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consacrazione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a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Dio di una decima parte di tutte le entrate, sia del raccolto o dell’orto, del gregge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o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della mandria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, del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lavoro manuale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o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intellettuale;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la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consacrazione di una seconda decima destinada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al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sollievo del povero e ad altri usi benefici, tendeva a tenere sempre </a:t>
            </a:r>
            <a:r>
              <a:rPr lang="es-ES" sz="2400" b="1" dirty="0">
                <a:solidFill>
                  <a:srgbClr val="7B2C17"/>
                </a:solidFill>
                <a:latin typeface="Comic Sans MS" pitchFamily="66" charset="0"/>
              </a:rPr>
              <a:t>presente 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davanti al popolo il princìpio che Dio possiede tutto, </a:t>
            </a:r>
            <a:r>
              <a:rPr lang="it-IT" sz="2400" b="1" dirty="0">
                <a:solidFill>
                  <a:srgbClr val="7B2C17"/>
                </a:solidFill>
                <a:latin typeface="Comic Sans MS" pitchFamily="66" charset="0"/>
              </a:rPr>
              <a:t>e che </a:t>
            </a:r>
            <a:r>
              <a:rPr lang="it-IT" sz="2400" b="1" dirty="0" smtClean="0">
                <a:solidFill>
                  <a:srgbClr val="7B2C17"/>
                </a:solidFill>
                <a:latin typeface="Comic Sans MS" pitchFamily="66" charset="0"/>
              </a:rPr>
              <a:t>essi avevano </a:t>
            </a:r>
            <a:r>
              <a:rPr lang="it-IT" sz="2400" b="1" dirty="0">
                <a:solidFill>
                  <a:srgbClr val="7B2C17"/>
                </a:solidFill>
                <a:latin typeface="Comic Sans MS" pitchFamily="66" charset="0"/>
              </a:rPr>
              <a:t>l'opportunità di essere i canali attraverso cui scorrevano le </a:t>
            </a:r>
            <a:r>
              <a:rPr lang="it-IT" sz="2400" b="1" dirty="0" smtClean="0">
                <a:solidFill>
                  <a:srgbClr val="7B2C17"/>
                </a:solidFill>
                <a:latin typeface="Comic Sans MS" pitchFamily="66" charset="0"/>
              </a:rPr>
              <a:t>sue benedizioni.  </a:t>
            </a:r>
            <a:r>
              <a:rPr lang="it-IT" sz="2400" b="1" dirty="0">
                <a:solidFill>
                  <a:srgbClr val="7B2C17"/>
                </a:solidFill>
                <a:latin typeface="Comic Sans MS" pitchFamily="66" charset="0"/>
              </a:rPr>
              <a:t>Era un'educazione adatta a porre fine a ogni egoismo </a:t>
            </a:r>
            <a:r>
              <a:rPr lang="it-IT" sz="2400" b="1" dirty="0" smtClean="0">
                <a:solidFill>
                  <a:srgbClr val="7B2C17"/>
                </a:solidFill>
                <a:latin typeface="Comic Sans MS" pitchFamily="66" charset="0"/>
              </a:rPr>
              <a:t>e a </a:t>
            </a:r>
            <a:r>
              <a:rPr lang="it-IT" sz="2400" b="1" dirty="0">
                <a:solidFill>
                  <a:srgbClr val="7B2C17"/>
                </a:solidFill>
                <a:latin typeface="Comic Sans MS" pitchFamily="66" charset="0"/>
              </a:rPr>
              <a:t>coltivare la grandezza e la nobiltà del </a:t>
            </a:r>
            <a:r>
              <a:rPr lang="it-IT" sz="2400" b="1" dirty="0" smtClean="0">
                <a:solidFill>
                  <a:srgbClr val="7B2C17"/>
                </a:solidFill>
                <a:latin typeface="Comic Sans MS" pitchFamily="66" charset="0"/>
              </a:rPr>
              <a:t>carattere</a:t>
            </a:r>
            <a:r>
              <a:rPr lang="es-ES" sz="2400" b="1" dirty="0" smtClean="0">
                <a:solidFill>
                  <a:srgbClr val="7B2C17"/>
                </a:solidFill>
                <a:latin typeface="Comic Sans MS" pitchFamily="66" charset="0"/>
              </a:rPr>
              <a:t>”</a:t>
            </a:r>
            <a:endParaRPr lang="es-ES" sz="2400" b="1" dirty="0">
              <a:solidFill>
                <a:srgbClr val="7B2C17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>
            <a:off x="6177778" y="731520"/>
            <a:ext cx="2225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>
                <a:solidFill>
                  <a:srgbClr val="7B2C17"/>
                </a:solidFill>
              </a:rPr>
              <a:t>E.G.W. </a:t>
            </a:r>
            <a:r>
              <a:rPr lang="es-ES" b="1" dirty="0" smtClean="0">
                <a:solidFill>
                  <a:srgbClr val="7B2C17"/>
                </a:solidFill>
              </a:rPr>
              <a:t>(L’Educazione</a:t>
            </a:r>
            <a:r>
              <a:rPr lang="es-ES" b="1" dirty="0" smtClean="0">
                <a:solidFill>
                  <a:srgbClr val="7B2C17"/>
                </a:solidFill>
              </a:rPr>
              <a:t>)</a:t>
            </a:r>
            <a:endParaRPr lang="es-ES" b="1" dirty="0">
              <a:solidFill>
                <a:srgbClr val="7B2C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754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668CC190-5B4D-4D4E-A201-B3BADC1F90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82873" y="4319451"/>
            <a:ext cx="3571955" cy="201101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3C077DB1-92DF-49D2-A60C-2582E916CE31}"/>
              </a:ext>
            </a:extLst>
          </p:cNvPr>
          <p:cNvSpPr/>
          <p:nvPr/>
        </p:nvSpPr>
        <p:spPr>
          <a:xfrm>
            <a:off x="1" y="-130635"/>
            <a:ext cx="9143998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spc="600" dirty="0" smtClean="0">
                <a:ln/>
                <a:solidFill>
                  <a:schemeClr val="accent4"/>
                </a:solidFill>
                <a:effectLst>
                  <a:glow rad="127000">
                    <a:schemeClr val="tx1">
                      <a:alpha val="66000"/>
                    </a:schemeClr>
                  </a:glow>
                </a:effectLst>
              </a:rPr>
              <a:t>IL GIUBILEO</a:t>
            </a:r>
            <a:endParaRPr lang="es-ES" sz="5400" b="1" spc="600" dirty="0">
              <a:ln/>
              <a:solidFill>
                <a:schemeClr val="accent4"/>
              </a:solidFill>
              <a:effectLst>
                <a:glow rad="127000">
                  <a:schemeClr val="tx1">
                    <a:alpha val="66000"/>
                  </a:schemeClr>
                </a:glo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8BF0679F-9992-41A6-9DDC-C0AF7C5AE197}"/>
              </a:ext>
            </a:extLst>
          </p:cNvPr>
          <p:cNvSpPr/>
          <p:nvPr/>
        </p:nvSpPr>
        <p:spPr>
          <a:xfrm>
            <a:off x="104724" y="699418"/>
            <a:ext cx="896112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 smtClean="0">
                <a:solidFill>
                  <a:srgbClr val="8C322A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8C322A"/>
                </a:solidFill>
                <a:latin typeface="Comic Sans MS" panose="030F0702030302020204" pitchFamily="66" charset="0"/>
              </a:rPr>
              <a:t>E santificherete il cinquantesimo anno e proclamerete la libertà nel paese per tutti i suoi abitanti. Sarà per voi un giubileo; ognuno di voi tornerà nella sua proprietà e ognuno di voi tornerà nella sua famiglia.</a:t>
            </a:r>
            <a:r>
              <a:rPr lang="es-ES" b="1" dirty="0" smtClean="0">
                <a:solidFill>
                  <a:srgbClr val="8C322A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rgbClr val="8C322A"/>
                </a:solidFill>
                <a:latin typeface="Comic Sans MS" panose="030F0702030302020204" pitchFamily="66" charset="0"/>
              </a:rPr>
              <a:t>(</a:t>
            </a:r>
            <a:r>
              <a:rPr lang="es-ES" sz="1600" b="1" dirty="0" smtClean="0">
                <a:solidFill>
                  <a:srgbClr val="8C322A"/>
                </a:solidFill>
                <a:latin typeface="Comic Sans MS" panose="030F0702030302020204" pitchFamily="66" charset="0"/>
              </a:rPr>
              <a:t>Levitico </a:t>
            </a:r>
            <a:r>
              <a:rPr lang="es-ES" sz="1600" b="1" dirty="0">
                <a:solidFill>
                  <a:srgbClr val="8C322A"/>
                </a:solidFill>
                <a:latin typeface="Comic Sans MS" panose="030F0702030302020204" pitchFamily="66" charset="0"/>
              </a:rPr>
              <a:t>25:10)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49AEB47-952E-4ABE-8F73-D096FEFEEEA3}"/>
              </a:ext>
            </a:extLst>
          </p:cNvPr>
          <p:cNvSpPr txBox="1"/>
          <p:nvPr/>
        </p:nvSpPr>
        <p:spPr>
          <a:xfrm>
            <a:off x="348342" y="1838223"/>
            <a:ext cx="545067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Il Giubileo era l’anno della liberazione per </a:t>
            </a:r>
            <a:r>
              <a:rPr lang="es-ES" sz="2000" b="1" dirty="0"/>
              <a:t>la </a:t>
            </a:r>
            <a:r>
              <a:rPr lang="es-ES" sz="2000" b="1" dirty="0" smtClean="0"/>
              <a:t>terra</a:t>
            </a:r>
            <a:r>
              <a:rPr lang="es-ES" sz="2000" b="1" dirty="0"/>
              <a:t>. </a:t>
            </a:r>
            <a:r>
              <a:rPr lang="es-ES" sz="2000" b="1" dirty="0" smtClean="0"/>
              <a:t>Ognuno recuperava il possesso della sua eredità.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Questa misura impediva che una persona si imposessasse di grandi latifondi. Allo stesso tempo, si evitava che </a:t>
            </a:r>
            <a:r>
              <a:rPr lang="es-ES" sz="2000" b="1" dirty="0"/>
              <a:t>una </a:t>
            </a:r>
            <a:r>
              <a:rPr lang="es-ES" sz="2000" b="1" dirty="0" smtClean="0"/>
              <a:t>famiglia perdesse la sua possessione, il suo sostentamento.</a:t>
            </a:r>
            <a:endParaRPr lang="es-ES" sz="2000" b="1" dirty="0"/>
          </a:p>
        </p:txBody>
      </p:sp>
      <p:pic>
        <p:nvPicPr>
          <p:cNvPr id="7" name="Imagen 6" descr="Imagen que contiene libro, texto, persona&#10;&#10;Descripción generada automáticamente">
            <a:extLst>
              <a:ext uri="{FF2B5EF4-FFF2-40B4-BE49-F238E27FC236}">
                <a16:creationId xmlns="" xmlns:a16="http://schemas.microsoft.com/office/drawing/2014/main" id="{E796613D-7988-4282-9FD6-F1B8AD47E4A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5884985" y="1838224"/>
            <a:ext cx="2910672" cy="210256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51F2A0CF-E63A-4D1A-9D14-48A8405472B6}"/>
              </a:ext>
            </a:extLst>
          </p:cNvPr>
          <p:cNvSpPr/>
          <p:nvPr/>
        </p:nvSpPr>
        <p:spPr>
          <a:xfrm>
            <a:off x="3837354" y="4206790"/>
            <a:ext cx="5306645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 smtClean="0"/>
              <a:t>Quando qualcuno aveva bisogno di vendere la sua eredità, lo faceva per il prezzo del raccolto fino all’anno del giubileo. In questo modo, sarebbe ritornata al proprietario.</a:t>
            </a:r>
            <a:r>
              <a:rPr lang="it-IT" b="1" dirty="0"/>
              <a:t> </a:t>
            </a:r>
            <a:endParaRPr lang="it-IT" b="1" dirty="0" smtClean="0"/>
          </a:p>
          <a:p>
            <a:pPr>
              <a:spcBef>
                <a:spcPts val="600"/>
              </a:spcBef>
            </a:pPr>
            <a:r>
              <a:rPr lang="it-IT" b="1" dirty="0" smtClean="0"/>
              <a:t>Sebbene</a:t>
            </a:r>
            <a:r>
              <a:rPr lang="it-IT" b="1" dirty="0"/>
              <a:t>, a causa del peccato, ci sarà sempre un povero (Matteo 26:11), il Giubileo mostra la soluzione proposta da Dio per ridurre al minimo la disuguaglianza sociale.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9268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  <p:bldP spid="10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232267" y="588724"/>
            <a:ext cx="6814457" cy="550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2200" b="1" dirty="0" smtClean="0">
                <a:solidFill>
                  <a:srgbClr val="5F402B"/>
                </a:solidFill>
                <a:latin typeface="Comic Sans MS" pitchFamily="66" charset="0"/>
              </a:rPr>
              <a:t>“Distribuendo l’eredità al suo popolo, Dio si propose di insegnargli, e attraverso di lui, alle generazione future, i princìpi corretti riguardanti la proprietà. </a:t>
            </a:r>
            <a:r>
              <a:rPr lang="es-ES" sz="2200" b="1" dirty="0">
                <a:solidFill>
                  <a:srgbClr val="5F402B"/>
                </a:solidFill>
                <a:latin typeface="Comic Sans MS" pitchFamily="66" charset="0"/>
              </a:rPr>
              <a:t>La </a:t>
            </a:r>
            <a:r>
              <a:rPr lang="es-ES" sz="2200" b="1" dirty="0" smtClean="0">
                <a:solidFill>
                  <a:srgbClr val="5F402B"/>
                </a:solidFill>
                <a:latin typeface="Comic Sans MS" pitchFamily="66" charset="0"/>
              </a:rPr>
              <a:t>terra di Canaan fu ripartita tra tutto il popolo, ad eccezione dei leviti, come ministri </a:t>
            </a:r>
            <a:r>
              <a:rPr lang="es-ES" sz="2200" b="1" dirty="0">
                <a:solidFill>
                  <a:srgbClr val="5F402B"/>
                </a:solidFill>
                <a:latin typeface="Comic Sans MS" pitchFamily="66" charset="0"/>
              </a:rPr>
              <a:t>del santuario. </a:t>
            </a:r>
            <a:r>
              <a:rPr lang="es-ES" sz="2200" b="1" dirty="0" smtClean="0">
                <a:solidFill>
                  <a:srgbClr val="5F402B"/>
                </a:solidFill>
                <a:latin typeface="Comic Sans MS" pitchFamily="66" charset="0"/>
              </a:rPr>
              <a:t>Anche se qualcuno avesse venduto temporaneamente la sua proprietà, non poteva alienare l’eredità dei suoi figli. In qualunque </a:t>
            </a:r>
            <a:r>
              <a:rPr lang="es-ES" sz="2200" b="1" dirty="0">
                <a:solidFill>
                  <a:srgbClr val="5F402B"/>
                </a:solidFill>
                <a:latin typeface="Comic Sans MS" pitchFamily="66" charset="0"/>
              </a:rPr>
              <a:t>momento </a:t>
            </a:r>
            <a:r>
              <a:rPr lang="es-ES" sz="2200" b="1" dirty="0" smtClean="0">
                <a:solidFill>
                  <a:srgbClr val="5F402B"/>
                </a:solidFill>
                <a:latin typeface="Comic Sans MS" pitchFamily="66" charset="0"/>
              </a:rPr>
              <a:t>in cui era in condizione di farlo poteva riscattarla; i debiti venivano cancellati ogni sette anni, e il cinquantesimo anno, </a:t>
            </a:r>
            <a:r>
              <a:rPr lang="es-ES" sz="2200" b="1" dirty="0">
                <a:solidFill>
                  <a:srgbClr val="5F402B"/>
                </a:solidFill>
                <a:latin typeface="Comic Sans MS" pitchFamily="66" charset="0"/>
              </a:rPr>
              <a:t>o </a:t>
            </a:r>
            <a:r>
              <a:rPr lang="es-ES" sz="2200" b="1" dirty="0" smtClean="0">
                <a:solidFill>
                  <a:srgbClr val="5F402B"/>
                </a:solidFill>
                <a:latin typeface="Comic Sans MS" pitchFamily="66" charset="0"/>
              </a:rPr>
              <a:t>giubileo, ogni proprietà veniva restituita al proprietario originale. In questo modo l’eredità di ogni famiglia era assicurata e si provvedeva una salvaguardia contro la povertà o la ricchezza estrema”</a:t>
            </a:r>
            <a:endParaRPr lang="es-ES" sz="2200" b="1" dirty="0">
              <a:solidFill>
                <a:srgbClr val="5F402B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 rot="5400000">
            <a:off x="7658077" y="3483430"/>
            <a:ext cx="2225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rgbClr val="5F402B"/>
                </a:solidFill>
              </a:rPr>
              <a:t>E.G.W. </a:t>
            </a:r>
            <a:r>
              <a:rPr lang="es-ES" b="1" dirty="0" smtClean="0">
                <a:solidFill>
                  <a:srgbClr val="5F402B"/>
                </a:solidFill>
              </a:rPr>
              <a:t>(L’Educazione</a:t>
            </a:r>
            <a:r>
              <a:rPr lang="es-ES" b="1" dirty="0" smtClean="0">
                <a:solidFill>
                  <a:srgbClr val="5F402B"/>
                </a:solidFill>
              </a:rPr>
              <a:t>)</a:t>
            </a:r>
            <a:endParaRPr lang="es-ES" b="1" dirty="0">
              <a:solidFill>
                <a:srgbClr val="5F40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0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449977" y="989320"/>
            <a:ext cx="624404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200" b="1" dirty="0" smtClean="0">
                <a:latin typeface="Comic Sans MS" pitchFamily="66" charset="0"/>
              </a:rPr>
              <a:t>“</a:t>
            </a:r>
            <a:r>
              <a:rPr lang="it-IT" sz="2200" b="1" dirty="0">
                <a:latin typeface="Comic Sans MS" pitchFamily="66" charset="0"/>
              </a:rPr>
              <a:t>Dove troveremo leggi più nobili, pure e giuste di quelle presentate nei libri di </a:t>
            </a:r>
            <a:r>
              <a:rPr lang="it-IT" sz="2200" b="1" dirty="0" smtClean="0">
                <a:latin typeface="Comic Sans MS" pitchFamily="66" charset="0"/>
              </a:rPr>
              <a:t>statuti </a:t>
            </a:r>
            <a:r>
              <a:rPr lang="it-IT" sz="2200" b="1" dirty="0" smtClean="0">
                <a:latin typeface="Comic Sans MS" pitchFamily="66" charset="0"/>
              </a:rPr>
              <a:t>registrate nelle </a:t>
            </a:r>
            <a:r>
              <a:rPr lang="it-IT" sz="2200" b="1" dirty="0">
                <a:latin typeface="Comic Sans MS" pitchFamily="66" charset="0"/>
              </a:rPr>
              <a:t>istruzioni </a:t>
            </a:r>
            <a:r>
              <a:rPr lang="it-IT" sz="2200" b="1" dirty="0" smtClean="0">
                <a:latin typeface="Comic Sans MS" pitchFamily="66" charset="0"/>
              </a:rPr>
              <a:t>date a </a:t>
            </a:r>
            <a:r>
              <a:rPr lang="it-IT" sz="2200" b="1" dirty="0">
                <a:latin typeface="Comic Sans MS" pitchFamily="66" charset="0"/>
              </a:rPr>
              <a:t>Mosè </a:t>
            </a:r>
            <a:r>
              <a:rPr lang="it-IT" sz="2200" b="1" dirty="0" smtClean="0">
                <a:latin typeface="Comic Sans MS" pitchFamily="66" charset="0"/>
              </a:rPr>
              <a:t>per i </a:t>
            </a:r>
            <a:r>
              <a:rPr lang="it-IT" sz="2200" b="1" dirty="0">
                <a:latin typeface="Comic Sans MS" pitchFamily="66" charset="0"/>
              </a:rPr>
              <a:t>figli di Israele? E da quale altra fonte possiamo ottenere </a:t>
            </a:r>
            <a:r>
              <a:rPr lang="it-IT" sz="2200" b="1" dirty="0" smtClean="0">
                <a:latin typeface="Comic Sans MS" pitchFamily="66" charset="0"/>
              </a:rPr>
              <a:t>tanta </a:t>
            </a:r>
            <a:r>
              <a:rPr lang="it-IT" sz="2200" b="1" dirty="0">
                <a:latin typeface="Comic Sans MS" pitchFamily="66" charset="0"/>
              </a:rPr>
              <a:t>forza o apprendere una scienza così nobile? Quale altro libro insegnerà agli uomini </a:t>
            </a:r>
            <a:r>
              <a:rPr lang="it-IT" sz="2200" b="1" dirty="0" smtClean="0">
                <a:latin typeface="Comic Sans MS" pitchFamily="66" charset="0"/>
              </a:rPr>
              <a:t>ad </a:t>
            </a:r>
            <a:r>
              <a:rPr lang="it-IT" sz="2200" b="1" dirty="0">
                <a:latin typeface="Comic Sans MS" pitchFamily="66" charset="0"/>
              </a:rPr>
              <a:t>amare, a temere e ad ubbidire a Dio? Quale altro libro presenta agli studenti una scienza </a:t>
            </a:r>
            <a:r>
              <a:rPr lang="it-IT" sz="2200" b="1" dirty="0" smtClean="0">
                <a:latin typeface="Comic Sans MS" pitchFamily="66" charset="0"/>
              </a:rPr>
              <a:t>così nobile </a:t>
            </a:r>
            <a:r>
              <a:rPr lang="it-IT" sz="2200" b="1" dirty="0">
                <a:latin typeface="Comic Sans MS" pitchFamily="66" charset="0"/>
              </a:rPr>
              <a:t>e </a:t>
            </a:r>
            <a:r>
              <a:rPr lang="it-IT" sz="2200" b="1" dirty="0" smtClean="0">
                <a:latin typeface="Comic Sans MS" pitchFamily="66" charset="0"/>
              </a:rPr>
              <a:t>una storia così ammirabile? Presenta </a:t>
            </a:r>
            <a:r>
              <a:rPr lang="it-IT" sz="2200" b="1" dirty="0">
                <a:latin typeface="Comic Sans MS" pitchFamily="66" charset="0"/>
              </a:rPr>
              <a:t>chiaramente la giustizia e predice le conseguenze </a:t>
            </a:r>
            <a:r>
              <a:rPr lang="it-IT" sz="2200" b="1" dirty="0" smtClean="0">
                <a:latin typeface="Comic Sans MS" pitchFamily="66" charset="0"/>
              </a:rPr>
              <a:t>nell’essere </a:t>
            </a:r>
            <a:r>
              <a:rPr lang="it-IT" sz="2200" b="1" dirty="0">
                <a:latin typeface="Comic Sans MS" pitchFamily="66" charset="0"/>
              </a:rPr>
              <a:t>sleale alla legge </a:t>
            </a:r>
            <a:r>
              <a:rPr lang="it-IT" sz="2200" b="1" dirty="0" smtClean="0">
                <a:latin typeface="Comic Sans MS" pitchFamily="66" charset="0"/>
              </a:rPr>
              <a:t>dell’Eterno</a:t>
            </a:r>
            <a:r>
              <a:rPr lang="es-ES" sz="2200" b="1" dirty="0" smtClean="0">
                <a:latin typeface="Comic Sans MS" pitchFamily="66" charset="0"/>
              </a:rPr>
              <a:t>”</a:t>
            </a:r>
            <a:endParaRPr lang="es-ES" sz="2200" b="1" dirty="0"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>
            <a:off x="5422089" y="6191795"/>
            <a:ext cx="342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 err="1"/>
              <a:t>E.G.W</a:t>
            </a:r>
            <a:r>
              <a:rPr lang="es-ES" b="1" dirty="0"/>
              <a:t>. (</a:t>
            </a:r>
            <a:r>
              <a:rPr lang="es-ES" b="1" dirty="0" smtClean="0"/>
              <a:t>Consigli per gli insegnanti)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xmlns="" val="68443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imagenes\fondos varios\anaranjado3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sp>
        <p:nvSpPr>
          <p:cNvPr id="2" name="CuadroTexto 1">
            <a:extLst>
              <a:ext uri="{FF2B5EF4-FFF2-40B4-BE49-F238E27FC236}">
                <a16:creationId xmlns="" xmlns:a16="http://schemas.microsoft.com/office/drawing/2014/main" id="{21141DF7-84E4-4E90-8AD5-3B6C024865CD}"/>
              </a:ext>
            </a:extLst>
          </p:cNvPr>
          <p:cNvSpPr txBox="1"/>
          <p:nvPr/>
        </p:nvSpPr>
        <p:spPr>
          <a:xfrm>
            <a:off x="5016135" y="3810747"/>
            <a:ext cx="3675017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s-ES" sz="2400" b="1" dirty="0" smtClean="0">
                <a:solidFill>
                  <a:srgbClr val="92101B"/>
                </a:solidFill>
              </a:rPr>
              <a:t>IL LEGISLATORE</a:t>
            </a:r>
            <a:endParaRPr lang="es-ES" sz="2400" b="1" dirty="0">
              <a:solidFill>
                <a:srgbClr val="92101B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s-ES" sz="2400" b="1" dirty="0" smtClean="0">
                <a:solidFill>
                  <a:srgbClr val="953C0D"/>
                </a:solidFill>
              </a:rPr>
              <a:t>I DIECI COMANDAMENTI</a:t>
            </a:r>
            <a:endParaRPr lang="es-ES" sz="2400" b="1" dirty="0">
              <a:solidFill>
                <a:srgbClr val="953C0D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s-ES" sz="2400" b="1" dirty="0" smtClean="0">
                <a:solidFill>
                  <a:srgbClr val="246B01"/>
                </a:solidFill>
              </a:rPr>
              <a:t>LEGGI PROTETTIVE</a:t>
            </a:r>
            <a:endParaRPr lang="es-ES" sz="2400" b="1" dirty="0">
              <a:solidFill>
                <a:srgbClr val="246B01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s-ES" sz="2400" b="1" dirty="0" smtClean="0">
                <a:solidFill>
                  <a:srgbClr val="08644C"/>
                </a:solidFill>
              </a:rPr>
              <a:t>LA SECONDA DECIMA</a:t>
            </a:r>
            <a:endParaRPr lang="es-ES" sz="2400" b="1" dirty="0">
              <a:solidFill>
                <a:srgbClr val="08644C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s-ES" sz="2400" b="1" dirty="0" smtClean="0">
                <a:solidFill>
                  <a:srgbClr val="004180"/>
                </a:solidFill>
              </a:rPr>
              <a:t>IL GIUBILEO</a:t>
            </a:r>
            <a:endParaRPr lang="es-ES" sz="2400" b="1" dirty="0">
              <a:solidFill>
                <a:srgbClr val="00418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A65678A8-F1E5-4B79-A033-7F43F011DACD}"/>
              </a:ext>
            </a:extLst>
          </p:cNvPr>
          <p:cNvSpPr txBox="1"/>
          <p:nvPr/>
        </p:nvSpPr>
        <p:spPr>
          <a:xfrm>
            <a:off x="36883" y="125386"/>
            <a:ext cx="461327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Dopo molti anni di schiavitù, Dio trasse il popolo d’Israele dall’Egitto</a:t>
            </a:r>
            <a:r>
              <a:rPr lang="es-ES" sz="2000" b="1" dirty="0"/>
              <a:t>.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Durante </a:t>
            </a:r>
            <a:r>
              <a:rPr lang="es-ES" sz="2000" b="1" dirty="0" smtClean="0"/>
              <a:t>il cammino verso </a:t>
            </a:r>
            <a:r>
              <a:rPr lang="es-ES" sz="2000" b="1" dirty="0"/>
              <a:t>la </a:t>
            </a:r>
            <a:r>
              <a:rPr lang="es-ES" sz="2000" b="1" dirty="0" smtClean="0"/>
              <a:t>Terra Promessa</a:t>
            </a:r>
            <a:r>
              <a:rPr lang="es-ES" sz="2000" b="1" dirty="0"/>
              <a:t>, </a:t>
            </a:r>
            <a:r>
              <a:rPr lang="es-ES" sz="2000" b="1" dirty="0" smtClean="0"/>
              <a:t>gli diede leggi giuste. “</a:t>
            </a:r>
            <a:r>
              <a:rPr lang="it-IT" sz="2000" b="1" dirty="0"/>
              <a:t>E quale grande nazione ha statuti e decreti giusti come tutta questa legge che oggi vi metto </a:t>
            </a:r>
            <a:r>
              <a:rPr lang="it-IT" sz="2000" b="1" dirty="0" smtClean="0"/>
              <a:t>davanti?</a:t>
            </a:r>
            <a:r>
              <a:rPr lang="es-ES" sz="2000" b="1" dirty="0" smtClean="0"/>
              <a:t>” </a:t>
            </a:r>
            <a:r>
              <a:rPr lang="es-ES" sz="2000" b="1" dirty="0"/>
              <a:t>(Deuteronomio 4:8).</a:t>
            </a:r>
          </a:p>
        </p:txBody>
      </p:sp>
      <p:pic>
        <p:nvPicPr>
          <p:cNvPr id="5" name="Imagen 4" descr="Imagen que contiene naturaleza&#10;&#10;Descripción generada automáticamente">
            <a:extLst>
              <a:ext uri="{FF2B5EF4-FFF2-40B4-BE49-F238E27FC236}">
                <a16:creationId xmlns="" xmlns:a16="http://schemas.microsoft.com/office/drawing/2014/main" id="{8285F8D6-7F83-4C4F-9CAC-BDF2B263DE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8012" y="2844806"/>
            <a:ext cx="3147269" cy="38264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n 6" descr="Imagen que contiene cielo, exterior, persona, naturaleza&#10;&#10;Descripción generada automáticamente">
            <a:extLst>
              <a:ext uri="{FF2B5EF4-FFF2-40B4-BE49-F238E27FC236}">
                <a16:creationId xmlns="" xmlns:a16="http://schemas.microsoft.com/office/drawing/2014/main" id="{12BB94A9-521A-4FA4-AA92-AAE3DEA988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57340" y="135657"/>
            <a:ext cx="4281530" cy="2404343"/>
          </a:xfrm>
          <a:prstGeom prst="rect">
            <a:avLst/>
          </a:prstGeom>
          <a:ln w="76200" cap="rnd">
            <a:solidFill>
              <a:srgbClr val="835C3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6F67F1B0-5CE7-4887-A74D-3745737164BF}"/>
              </a:ext>
            </a:extLst>
          </p:cNvPr>
          <p:cNvSpPr/>
          <p:nvPr/>
        </p:nvSpPr>
        <p:spPr>
          <a:xfrm>
            <a:off x="3635738" y="2940074"/>
            <a:ext cx="48986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Queste leggi proteggevano in modo speciale i più deboli.</a:t>
            </a:r>
            <a:endParaRPr lang="es-ES" sz="2000" b="1" dirty="0"/>
          </a:p>
        </p:txBody>
      </p:sp>
      <p:pic>
        <p:nvPicPr>
          <p:cNvPr id="57" name="Imagen 56" descr="Imagen que contiene silla, edificio, interior, sentado&#10;&#10;Descripción generada automáticamente">
            <a:extLst>
              <a:ext uri="{FF2B5EF4-FFF2-40B4-BE49-F238E27FC236}">
                <a16:creationId xmlns="" xmlns:a16="http://schemas.microsoft.com/office/drawing/2014/main" id="{9B31E0D5-463B-4F45-B962-69750B61F30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281569">
            <a:off x="4449830" y="3866007"/>
            <a:ext cx="411397" cy="402826"/>
          </a:xfrm>
          <a:prstGeom prst="rect">
            <a:avLst/>
          </a:prstGeom>
        </p:spPr>
      </p:pic>
      <p:pic>
        <p:nvPicPr>
          <p:cNvPr id="58" name="Imagen 57" descr="Imagen que contiene silla, interior, sentado&#10;&#10;Descripción generada automáticamente">
            <a:extLst>
              <a:ext uri="{FF2B5EF4-FFF2-40B4-BE49-F238E27FC236}">
                <a16:creationId xmlns="" xmlns:a16="http://schemas.microsoft.com/office/drawing/2014/main" id="{37378149-5E00-40D9-B8B5-51362763816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281569">
            <a:off x="4449830" y="4465967"/>
            <a:ext cx="411397" cy="402826"/>
          </a:xfrm>
          <a:prstGeom prst="rect">
            <a:avLst/>
          </a:prstGeom>
        </p:spPr>
      </p:pic>
      <p:pic>
        <p:nvPicPr>
          <p:cNvPr id="60" name="Imagen 59" descr="Imagen que contiene verde, silla&#10;&#10;Descripción generada automáticamente">
            <a:extLst>
              <a:ext uri="{FF2B5EF4-FFF2-40B4-BE49-F238E27FC236}">
                <a16:creationId xmlns="" xmlns:a16="http://schemas.microsoft.com/office/drawing/2014/main" id="{42561C67-BD8F-4EB2-BBAC-D63529E440B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281569">
            <a:off x="4454281" y="5065927"/>
            <a:ext cx="411397" cy="402826"/>
          </a:xfrm>
          <a:prstGeom prst="rect">
            <a:avLst/>
          </a:prstGeom>
        </p:spPr>
      </p:pic>
      <p:pic>
        <p:nvPicPr>
          <p:cNvPr id="61" name="Imagen 60" descr="Imagen que contiene silla, verde, valla&#10;&#10;Descripción generada automáticamente">
            <a:extLst>
              <a:ext uri="{FF2B5EF4-FFF2-40B4-BE49-F238E27FC236}">
                <a16:creationId xmlns="" xmlns:a16="http://schemas.microsoft.com/office/drawing/2014/main" id="{035AC2CB-260C-4333-8F46-D992B363CB2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281569">
            <a:off x="4449830" y="5665887"/>
            <a:ext cx="411397" cy="402826"/>
          </a:xfrm>
          <a:prstGeom prst="rect">
            <a:avLst/>
          </a:prstGeom>
        </p:spPr>
      </p:pic>
      <p:pic>
        <p:nvPicPr>
          <p:cNvPr id="12" name="Imagen 11" descr="Imagen que contiene cielo, silla, valla, azul&#10;&#10;Descripción generada automáticamente">
            <a:extLst>
              <a:ext uri="{FF2B5EF4-FFF2-40B4-BE49-F238E27FC236}">
                <a16:creationId xmlns="" xmlns:a16="http://schemas.microsoft.com/office/drawing/2014/main" id="{55B2B37F-D128-416B-B26B-FFEA585CBA8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345788">
            <a:off x="4450047" y="6265846"/>
            <a:ext cx="411397" cy="40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773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ATOS PC CLAUDIO\IGLESIA\imagenes\fondos varios\pastel1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E267508F-72BD-41DC-AAAF-323A126471CA}"/>
              </a:ext>
            </a:extLst>
          </p:cNvPr>
          <p:cNvSpPr/>
          <p:nvPr/>
        </p:nvSpPr>
        <p:spPr>
          <a:xfrm>
            <a:off x="1" y="-43545"/>
            <a:ext cx="2690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ln w="22225">
                  <a:solidFill>
                    <a:srgbClr val="7E2D08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IL LEGISLATORE</a:t>
            </a:r>
            <a:endParaRPr lang="es-ES" sz="3600" b="1" dirty="0">
              <a:ln w="22225">
                <a:solidFill>
                  <a:srgbClr val="7E2D08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2B6ED419-2660-448B-AF9E-31CE769D7A40}"/>
              </a:ext>
            </a:extLst>
          </p:cNvPr>
          <p:cNvSpPr/>
          <p:nvPr/>
        </p:nvSpPr>
        <p:spPr>
          <a:xfrm>
            <a:off x="2756859" y="94954"/>
            <a:ext cx="6184994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b="1" dirty="0" smtClean="0">
                <a:latin typeface="Comic Sans MS" panose="030F0702030302020204" pitchFamily="66" charset="0"/>
              </a:rPr>
              <a:t>“</a:t>
            </a:r>
            <a:r>
              <a:rPr lang="it-IT" b="1" dirty="0">
                <a:latin typeface="Comic Sans MS" panose="030F0702030302020204" pitchFamily="66" charset="0"/>
              </a:rPr>
              <a:t>Così il popolo credette. Essi compresero che l'Eterno aveva visitato i figli d'Israele e aveva veduto la loro afflizione; e si inchinarono e adorarono</a:t>
            </a:r>
            <a:r>
              <a:rPr lang="es-ES" b="1" dirty="0" smtClean="0">
                <a:latin typeface="Comic Sans MS" panose="030F0702030302020204" pitchFamily="66" charset="0"/>
              </a:rPr>
              <a:t>” </a:t>
            </a:r>
            <a:r>
              <a:rPr lang="es-ES" sz="1600" b="1" dirty="0" smtClean="0">
                <a:latin typeface="Comic Sans MS" panose="030F0702030302020204" pitchFamily="66" charset="0"/>
              </a:rPr>
              <a:t>(Esodo </a:t>
            </a:r>
            <a:r>
              <a:rPr lang="es-ES" sz="1600" b="1" dirty="0">
                <a:latin typeface="Comic Sans MS" panose="030F0702030302020204" pitchFamily="66" charset="0"/>
              </a:rPr>
              <a:t>4:31)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4C3B3FE3-11C2-4036-84A0-9DE7EB7B458F}"/>
              </a:ext>
            </a:extLst>
          </p:cNvPr>
          <p:cNvSpPr txBox="1"/>
          <p:nvPr/>
        </p:nvSpPr>
        <p:spPr>
          <a:xfrm>
            <a:off x="804970" y="1481222"/>
            <a:ext cx="6037605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Dio si mostrò </a:t>
            </a:r>
            <a:r>
              <a:rPr lang="es-ES" sz="2000" b="1" dirty="0"/>
              <a:t>a </a:t>
            </a:r>
            <a:r>
              <a:rPr lang="es-ES" sz="2000" b="1" dirty="0" smtClean="0"/>
              <a:t>Mosè nel rovo </a:t>
            </a:r>
            <a:r>
              <a:rPr lang="es-ES" sz="2000" b="1" dirty="0"/>
              <a:t>“</a:t>
            </a:r>
            <a:r>
              <a:rPr lang="es-ES" sz="2000" b="1" dirty="0" smtClean="0"/>
              <a:t>ardente” che </a:t>
            </a:r>
            <a:r>
              <a:rPr lang="es-ES" sz="2000" b="1" dirty="0"/>
              <a:t>“</a:t>
            </a:r>
            <a:r>
              <a:rPr lang="es-ES" sz="2000" b="1" dirty="0" smtClean="0"/>
              <a:t>non si consumava” (Esodo </a:t>
            </a:r>
            <a:r>
              <a:rPr lang="es-ES" sz="2000" b="1" dirty="0"/>
              <a:t>3:2).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Poi, informò Mosè che aveva visto l’afflizione del suo popolo e udito le sue grida </a:t>
            </a:r>
            <a:r>
              <a:rPr lang="es-ES" sz="2000" b="1" dirty="0"/>
              <a:t>(v. 7).</a:t>
            </a:r>
          </a:p>
        </p:txBody>
      </p:sp>
      <p:pic>
        <p:nvPicPr>
          <p:cNvPr id="8" name="Imagen 7" descr="Imagen que contiene texto, libro&#10;&#10;Descripción generada automáticamente">
            <a:extLst>
              <a:ext uri="{FF2B5EF4-FFF2-40B4-BE49-F238E27FC236}">
                <a16:creationId xmlns="" xmlns:a16="http://schemas.microsoft.com/office/drawing/2014/main" id="{CD47212D-3C1A-4358-BF0B-5AF9AA9D75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6923995" y="1454710"/>
            <a:ext cx="1946466" cy="1571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tx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 descr="Imagen que contiene edificio, exterior&#10;&#10;Descripción generada automáticamente">
            <a:extLst>
              <a:ext uri="{FF2B5EF4-FFF2-40B4-BE49-F238E27FC236}">
                <a16:creationId xmlns="" xmlns:a16="http://schemas.microsoft.com/office/drawing/2014/main" id="{EB3A1BAE-87C8-442A-82B1-ED6608FDBD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18390" y="3317135"/>
            <a:ext cx="2259082" cy="322916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ectángulo 18">
            <a:extLst>
              <a:ext uri="{FF2B5EF4-FFF2-40B4-BE49-F238E27FC236}">
                <a16:creationId xmlns="" xmlns:a16="http://schemas.microsoft.com/office/drawing/2014/main" id="{FD2E3D51-CEC3-48D7-8DDF-7E814CEF6974}"/>
              </a:ext>
            </a:extLst>
          </p:cNvPr>
          <p:cNvSpPr/>
          <p:nvPr/>
        </p:nvSpPr>
        <p:spPr>
          <a:xfrm>
            <a:off x="2690309" y="3536233"/>
            <a:ext cx="62863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Lo incaricò di portare via Israele dall’Egitto </a:t>
            </a:r>
            <a:r>
              <a:rPr lang="es-ES" sz="2000" b="1" dirty="0"/>
              <a:t>(v. 10). </a:t>
            </a:r>
            <a:r>
              <a:rPr lang="es-ES" sz="2000" b="1" dirty="0" smtClean="0"/>
              <a:t>Ma non dovevano andarsene </a:t>
            </a:r>
            <a:r>
              <a:rPr lang="es-ES" sz="2000" b="1" dirty="0"/>
              <a:t>con </a:t>
            </a:r>
            <a:r>
              <a:rPr lang="es-ES" sz="2000" b="1" dirty="0" smtClean="0"/>
              <a:t>le mani vuote. </a:t>
            </a:r>
            <a:r>
              <a:rPr lang="it-IT" sz="2000" b="1" dirty="0"/>
              <a:t>L'Egitto doveva pagare gli israeliti per tutto il tempo in cui erano stati costretti a lavorare per </a:t>
            </a:r>
            <a:r>
              <a:rPr lang="it-IT" sz="2000" b="1" dirty="0" smtClean="0"/>
              <a:t>niente. </a:t>
            </a:r>
            <a:r>
              <a:rPr lang="it-IT" sz="2000" b="1" dirty="0" smtClean="0"/>
              <a:t>(v.21)</a:t>
            </a:r>
            <a:endParaRPr lang="es-ES" sz="2000" b="1" dirty="0"/>
          </a:p>
        </p:txBody>
      </p:sp>
      <p:sp>
        <p:nvSpPr>
          <p:cNvPr id="20" name="Rectángulo 19">
            <a:extLst>
              <a:ext uri="{FF2B5EF4-FFF2-40B4-BE49-F238E27FC236}">
                <a16:creationId xmlns="" xmlns:a16="http://schemas.microsoft.com/office/drawing/2014/main" id="{68581367-1C37-44A6-B35B-41266546CBE4}"/>
              </a:ext>
            </a:extLst>
          </p:cNvPr>
          <p:cNvSpPr/>
          <p:nvPr/>
        </p:nvSpPr>
        <p:spPr>
          <a:xfrm>
            <a:off x="2690308" y="4859672"/>
            <a:ext cx="62270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 smtClean="0"/>
              <a:t>Sulla via </a:t>
            </a:r>
            <a:r>
              <a:rPr lang="it-IT" sz="2000" b="1" dirty="0"/>
              <a:t>per </a:t>
            </a:r>
            <a:r>
              <a:rPr lang="it-IT" sz="2000" b="1" dirty="0" err="1"/>
              <a:t>Canaan</a:t>
            </a:r>
            <a:r>
              <a:rPr lang="it-IT" sz="2000" b="1" dirty="0"/>
              <a:t>, Dio si </a:t>
            </a:r>
            <a:r>
              <a:rPr lang="it-IT" sz="2000" b="1" dirty="0" smtClean="0"/>
              <a:t>propose </a:t>
            </a:r>
            <a:r>
              <a:rPr lang="it-IT" sz="2000" b="1" dirty="0"/>
              <a:t>di rendere questo popolo di ex schiavi una nazione, dotandoli di leggi giuste, per essere una benedizione per il mondo intero. Per questo motivo, li convocò </a:t>
            </a:r>
            <a:r>
              <a:rPr lang="it-IT" sz="2000" b="1" dirty="0" smtClean="0"/>
              <a:t>prima </a:t>
            </a:r>
            <a:r>
              <a:rPr lang="it-IT" sz="2000" b="1" dirty="0"/>
              <a:t>al Monte Sinai</a:t>
            </a:r>
            <a:r>
              <a:rPr lang="it-IT" sz="2000" b="1" dirty="0" smtClean="0"/>
              <a:t>. 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8945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uild="p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475386" y="1268437"/>
            <a:ext cx="7397490" cy="4339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2300" b="1" dirty="0" smtClean="0">
                <a:solidFill>
                  <a:srgbClr val="00100C"/>
                </a:solidFill>
                <a:latin typeface="Comic Sans MS" pitchFamily="66" charset="0"/>
              </a:rPr>
              <a:t>“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L’Eterno si rivelò non solo come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Colui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che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    aveva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eseguito un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giudizio e formulato delle leggi, ma anche come il misericordioso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protettore del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suo popolo: «Io sono l’Eterno, l’Iddio tuo, che ti ho tratto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dal paese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d’Egitto, dalla casa di servitù» (Esodo 20:2). Lo stesso Dio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che aveva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consegnato loro la legge era stato la guida e il liberatore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d’Israele: egli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lo aveva fatto uscire dall’Egitto aprendo una via in mezzo al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mare; sconfiggendo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il faraone e il suo esercito, aveva dimostrato di essere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superiore a </a:t>
            </a:r>
            <a:r>
              <a:rPr lang="it-IT" sz="2300" b="1" dirty="0">
                <a:solidFill>
                  <a:srgbClr val="00100C"/>
                </a:solidFill>
                <a:latin typeface="Comic Sans MS" pitchFamily="66" charset="0"/>
              </a:rPr>
              <a:t>tutti gli dèi </a:t>
            </a:r>
            <a:r>
              <a:rPr lang="it-IT" sz="2300" b="1" dirty="0" smtClean="0">
                <a:solidFill>
                  <a:srgbClr val="00100C"/>
                </a:solidFill>
                <a:latin typeface="Comic Sans MS" pitchFamily="66" charset="0"/>
              </a:rPr>
              <a:t>dell’Egitto.</a:t>
            </a:r>
            <a:r>
              <a:rPr lang="es-ES" sz="2300" b="1" dirty="0" smtClean="0">
                <a:solidFill>
                  <a:srgbClr val="00100C"/>
                </a:solidFill>
                <a:latin typeface="Comic Sans MS" pitchFamily="66" charset="0"/>
              </a:rPr>
              <a:t> ”</a:t>
            </a:r>
            <a:endParaRPr lang="es-ES" sz="2300" b="1" dirty="0">
              <a:solidFill>
                <a:srgbClr val="00100C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>
            <a:off x="5305663" y="5617029"/>
            <a:ext cx="3770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 err="1">
                <a:solidFill>
                  <a:srgbClr val="00100C"/>
                </a:solidFill>
              </a:rPr>
              <a:t>E.G.W</a:t>
            </a:r>
            <a:r>
              <a:rPr lang="es-ES" b="1" dirty="0">
                <a:solidFill>
                  <a:srgbClr val="00100C"/>
                </a:solidFill>
              </a:rPr>
              <a:t>. (</a:t>
            </a:r>
            <a:r>
              <a:rPr lang="es-ES" b="1" dirty="0" smtClean="0">
                <a:solidFill>
                  <a:srgbClr val="00100C"/>
                </a:solidFill>
              </a:rPr>
              <a:t>Patriarchi e profeti - pag</a:t>
            </a:r>
            <a:r>
              <a:rPr lang="es-ES" b="1" dirty="0">
                <a:solidFill>
                  <a:srgbClr val="00100C"/>
                </a:solidFill>
              </a:rPr>
              <a:t>. </a:t>
            </a:r>
            <a:r>
              <a:rPr lang="es-ES" b="1" dirty="0" smtClean="0">
                <a:solidFill>
                  <a:srgbClr val="00100C"/>
                </a:solidFill>
              </a:rPr>
              <a:t>252)</a:t>
            </a:r>
            <a:endParaRPr lang="es-ES" b="1" dirty="0">
              <a:solidFill>
                <a:srgbClr val="00100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06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7455434D-81A5-4B5B-994B-A059938437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573697" y="2704089"/>
            <a:ext cx="3580837" cy="412460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CCF46D88-0DFF-477D-85B6-64B97FDC27D5}"/>
              </a:ext>
            </a:extLst>
          </p:cNvPr>
          <p:cNvSpPr/>
          <p:nvPr/>
        </p:nvSpPr>
        <p:spPr>
          <a:xfrm>
            <a:off x="0" y="0"/>
            <a:ext cx="9143999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25400">
              <a:bevelT w="57150" h="38100" prst="hardEdge"/>
              <a:contourClr>
                <a:srgbClr val="632D09"/>
              </a:contourClr>
            </a:sp3d>
          </a:bodyPr>
          <a:lstStyle/>
          <a:p>
            <a:pPr algn="ctr"/>
            <a:r>
              <a:rPr lang="es-ES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I DIECI COMANDAMENTI</a:t>
            </a:r>
            <a:endParaRPr lang="es-ES" sz="4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6388285A-7A59-4D2C-BA9F-58262CF11266}"/>
              </a:ext>
            </a:extLst>
          </p:cNvPr>
          <p:cNvSpPr/>
          <p:nvPr/>
        </p:nvSpPr>
        <p:spPr>
          <a:xfrm>
            <a:off x="278674" y="721366"/>
            <a:ext cx="8586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Così egli vi promulgò il suo patto, che vi comandò di osservare, cioè i dieci comandamenti; e li scrisse su due tavole di pietra.</a:t>
            </a:r>
            <a:r>
              <a:rPr lang="es-E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(Deuteronomio 4:13)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1F785A69-2465-48DD-96AB-89E758411F29}"/>
              </a:ext>
            </a:extLst>
          </p:cNvPr>
          <p:cNvSpPr txBox="1"/>
          <p:nvPr/>
        </p:nvSpPr>
        <p:spPr>
          <a:xfrm>
            <a:off x="80326" y="2129565"/>
            <a:ext cx="5851552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I Dieci Comandamenti sono la Costituzione del popolo d’Israele.</a:t>
            </a:r>
            <a:r>
              <a:rPr lang="it-IT" sz="2000" b="1" dirty="0"/>
              <a:t> È la legge di massimo livello, da cui derivano </a:t>
            </a:r>
            <a:r>
              <a:rPr lang="it-IT" sz="2000" b="1" dirty="0" smtClean="0"/>
              <a:t>tutte le altre</a:t>
            </a:r>
            <a:r>
              <a:rPr lang="es-ES" sz="2000" b="1" dirty="0" smtClean="0"/>
              <a:t>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Il compimento di questi comandamenti mostra l’amore verso Dio (i primi </a:t>
            </a:r>
            <a:r>
              <a:rPr lang="es-ES" sz="2000" b="1" dirty="0"/>
              <a:t>4 </a:t>
            </a:r>
            <a:r>
              <a:rPr lang="es-ES" sz="2000" b="1" dirty="0" smtClean="0"/>
              <a:t>; </a:t>
            </a:r>
            <a:r>
              <a:rPr lang="es-ES" sz="2000" b="1" dirty="0"/>
              <a:t>Dt. 6:5; Mt. 22:37-38), </a:t>
            </a:r>
            <a:r>
              <a:rPr lang="es-ES" sz="2000" b="1" dirty="0" smtClean="0"/>
              <a:t>e verso il nostro prossimo (gli ultimi 6; </a:t>
            </a:r>
            <a:r>
              <a:rPr lang="es-ES" sz="2000" b="1" dirty="0"/>
              <a:t>Lv. 19:18; Mt. 22:39).</a:t>
            </a:r>
          </a:p>
          <a:p>
            <a:pPr>
              <a:spcBef>
                <a:spcPts val="600"/>
              </a:spcBef>
            </a:pPr>
            <a:r>
              <a:rPr lang="es-ES" sz="2000" b="1" dirty="0" smtClean="0"/>
              <a:t>Pertanto, il suo compimento </a:t>
            </a:r>
            <a:r>
              <a:rPr lang="es-ES" sz="2000" b="1" dirty="0"/>
              <a:t>va </a:t>
            </a:r>
            <a:r>
              <a:rPr lang="es-ES" sz="2000" b="1" dirty="0" smtClean="0"/>
              <a:t>oltre le nostre azioni; influisce sulle nostre intenzioni </a:t>
            </a:r>
            <a:r>
              <a:rPr lang="es-ES" sz="2000" b="1" dirty="0"/>
              <a:t>(</a:t>
            </a:r>
            <a:r>
              <a:rPr lang="es-ES" sz="2000" b="1" dirty="0" smtClean="0"/>
              <a:t>Matteo </a:t>
            </a:r>
            <a:r>
              <a:rPr lang="es-ES" sz="2000" b="1" dirty="0"/>
              <a:t>5:21-30).</a:t>
            </a:r>
          </a:p>
          <a:p>
            <a:pPr>
              <a:spcBef>
                <a:spcPts val="600"/>
              </a:spcBef>
            </a:pPr>
            <a:r>
              <a:rPr lang="es-ES" sz="2000" b="1" dirty="0"/>
              <a:t>Una </a:t>
            </a:r>
            <a:r>
              <a:rPr lang="es-ES" sz="2000" b="1" dirty="0" smtClean="0"/>
              <a:t>società che osserva questi comandamenti sarebbe una società attiva e vibrante, in cui tutti operano con entusiasmo, amandosi e avendo cura gli uni degli </a:t>
            </a:r>
            <a:r>
              <a:rPr lang="es-ES" sz="2000" b="1" dirty="0" smtClean="0"/>
              <a:t>altri per </a:t>
            </a:r>
            <a:r>
              <a:rPr lang="es-ES" sz="2000" b="1" dirty="0" smtClean="0"/>
              <a:t>amore del Signore.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xmlns="" val="397358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602378" y="612840"/>
            <a:ext cx="5843453" cy="509370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2500" b="1" dirty="0" smtClean="0">
                <a:solidFill>
                  <a:srgbClr val="393C51"/>
                </a:solidFill>
                <a:latin typeface="Comic Sans MS" pitchFamily="66" charset="0"/>
              </a:rPr>
              <a:t>“Che Dio è il nostro! Egli governa il suo regno </a:t>
            </a:r>
            <a:r>
              <a:rPr lang="es-ES" sz="2500" b="1" dirty="0">
                <a:solidFill>
                  <a:srgbClr val="393C51"/>
                </a:solidFill>
                <a:latin typeface="Comic Sans MS" pitchFamily="66" charset="0"/>
              </a:rPr>
              <a:t>con </a:t>
            </a:r>
            <a:r>
              <a:rPr lang="es-ES" sz="2500" b="1" dirty="0" smtClean="0">
                <a:solidFill>
                  <a:srgbClr val="393C51"/>
                </a:solidFill>
                <a:latin typeface="Comic Sans MS" pitchFamily="66" charset="0"/>
              </a:rPr>
              <a:t>diligenza e cura; e attorno ai suoi sudditi ha eretto un muro: i Dieci Comandamenti, per preservarli dai risultati della trasgressione. </a:t>
            </a:r>
            <a:r>
              <a:rPr lang="it-IT" sz="2500" b="1" dirty="0">
                <a:solidFill>
                  <a:srgbClr val="393C51"/>
                </a:solidFill>
                <a:latin typeface="Comic Sans MS" pitchFamily="66" charset="0"/>
              </a:rPr>
              <a:t>Richiedendo l'obbedienza alle leggi del suo regno, Dio dà al suo popolo salute e felicità, pace e gioia. Insegna loro che la perfezione del carattere che </a:t>
            </a:r>
            <a:r>
              <a:rPr lang="it-IT" sz="2500" b="1" dirty="0" smtClean="0">
                <a:solidFill>
                  <a:srgbClr val="393C51"/>
                </a:solidFill>
                <a:latin typeface="Comic Sans MS" pitchFamily="66" charset="0"/>
              </a:rPr>
              <a:t>Lui desidera </a:t>
            </a:r>
            <a:r>
              <a:rPr lang="it-IT" sz="2500" b="1" dirty="0">
                <a:solidFill>
                  <a:srgbClr val="393C51"/>
                </a:solidFill>
                <a:latin typeface="Comic Sans MS" pitchFamily="66" charset="0"/>
              </a:rPr>
              <a:t>può essere raggiunta </a:t>
            </a:r>
            <a:r>
              <a:rPr lang="it-IT" sz="2500" b="1" dirty="0" smtClean="0">
                <a:solidFill>
                  <a:srgbClr val="393C51"/>
                </a:solidFill>
                <a:latin typeface="Comic Sans MS" pitchFamily="66" charset="0"/>
              </a:rPr>
              <a:t>unicamente </a:t>
            </a:r>
            <a:r>
              <a:rPr lang="it-IT" sz="2500" b="1" dirty="0">
                <a:solidFill>
                  <a:srgbClr val="393C51"/>
                </a:solidFill>
                <a:latin typeface="Comic Sans MS" pitchFamily="66" charset="0"/>
              </a:rPr>
              <a:t>acquisendo familiarità con la sua Parola </a:t>
            </a:r>
            <a:r>
              <a:rPr lang="it-IT" sz="2500" b="1" dirty="0" smtClean="0">
                <a:solidFill>
                  <a:srgbClr val="393C51"/>
                </a:solidFill>
                <a:latin typeface="Comic Sans MS" pitchFamily="66" charset="0"/>
              </a:rPr>
              <a:t>".</a:t>
            </a:r>
            <a:endParaRPr lang="es-ES" sz="2500" b="1" dirty="0">
              <a:solidFill>
                <a:srgbClr val="393C51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>
            <a:off x="4142795" y="5974080"/>
            <a:ext cx="3357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 err="1">
                <a:solidFill>
                  <a:srgbClr val="393C51"/>
                </a:solidFill>
              </a:rPr>
              <a:t>E.G.W</a:t>
            </a:r>
            <a:r>
              <a:rPr lang="es-ES" b="1" dirty="0">
                <a:solidFill>
                  <a:srgbClr val="393C51"/>
                </a:solidFill>
              </a:rPr>
              <a:t>. (</a:t>
            </a:r>
            <a:r>
              <a:rPr lang="es-ES" b="1" dirty="0" smtClean="0">
                <a:solidFill>
                  <a:srgbClr val="393C51"/>
                </a:solidFill>
              </a:rPr>
              <a:t>Consigli per gli insegnati )</a:t>
            </a:r>
            <a:endParaRPr lang="es-ES" b="1" dirty="0">
              <a:solidFill>
                <a:srgbClr val="393C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64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3E2A12CA-F95E-4F14-BB61-C4B8FC8EAB20}"/>
              </a:ext>
            </a:extLst>
          </p:cNvPr>
          <p:cNvSpPr/>
          <p:nvPr/>
        </p:nvSpPr>
        <p:spPr>
          <a:xfrm>
            <a:off x="2020388" y="0"/>
            <a:ext cx="7045235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reezing" dir="t"/>
            </a:scene3d>
            <a:sp3d extrusionH="57150" contourW="25400">
              <a:bevelT w="69850" h="69850" prst="divot"/>
              <a:contourClr>
                <a:srgbClr val="135A6A"/>
              </a:contourClr>
            </a:sp3d>
          </a:bodyPr>
          <a:lstStyle/>
          <a:p>
            <a:pPr algn="ctr"/>
            <a:r>
              <a:rPr lang="es-ES" sz="4400" b="1" spc="300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LEGGI PROTETTIVE</a:t>
            </a:r>
            <a:endParaRPr lang="es-ES" sz="4400" b="1" spc="3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ACC6D465-77DA-45A2-9E84-C9838956511D}"/>
              </a:ext>
            </a:extLst>
          </p:cNvPr>
          <p:cNvSpPr/>
          <p:nvPr/>
        </p:nvSpPr>
        <p:spPr>
          <a:xfrm>
            <a:off x="2124635" y="705722"/>
            <a:ext cx="6940988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b="1" dirty="0" smtClean="0">
                <a:solidFill>
                  <a:srgbClr val="135A6A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135A6A"/>
                </a:solidFill>
                <a:latin typeface="Comic Sans MS" panose="030F0702030302020204" pitchFamily="66" charset="0"/>
              </a:rPr>
              <a:t>Non maltratterai lo straniero e non l'opprimerai, perché anche voi foste stranieri nel paese d'Egitto. </a:t>
            </a:r>
            <a:r>
              <a:rPr lang="it-IT" b="1" dirty="0" smtClean="0">
                <a:solidFill>
                  <a:srgbClr val="135A6A"/>
                </a:solidFill>
                <a:latin typeface="Comic Sans MS" panose="030F0702030302020204" pitchFamily="66" charset="0"/>
              </a:rPr>
              <a:t>Non </a:t>
            </a:r>
            <a:r>
              <a:rPr lang="it-IT" b="1" dirty="0">
                <a:solidFill>
                  <a:srgbClr val="135A6A"/>
                </a:solidFill>
                <a:latin typeface="Comic Sans MS" panose="030F0702030302020204" pitchFamily="66" charset="0"/>
              </a:rPr>
              <a:t>opprimerai alcuna vedova, né alcun orfano.</a:t>
            </a:r>
            <a:r>
              <a:rPr lang="es-ES" b="1" dirty="0" smtClean="0">
                <a:solidFill>
                  <a:srgbClr val="135A6A"/>
                </a:solidFill>
                <a:latin typeface="Comic Sans MS" panose="030F0702030302020204" pitchFamily="66" charset="0"/>
              </a:rPr>
              <a:t>” </a:t>
            </a:r>
            <a:r>
              <a:rPr lang="es-ES" sz="1600" b="1" dirty="0" smtClean="0">
                <a:solidFill>
                  <a:srgbClr val="135A6A"/>
                </a:solidFill>
                <a:latin typeface="Comic Sans MS" panose="030F0702030302020204" pitchFamily="66" charset="0"/>
              </a:rPr>
              <a:t>(Esodo </a:t>
            </a:r>
            <a:r>
              <a:rPr lang="es-ES" sz="1600" b="1" dirty="0">
                <a:solidFill>
                  <a:srgbClr val="135A6A"/>
                </a:solidFill>
                <a:latin typeface="Comic Sans MS" panose="030F0702030302020204" pitchFamily="66" charset="0"/>
              </a:rPr>
              <a:t>22:21-22)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95FA2A27-6215-43AE-A248-148F78699BF3}"/>
              </a:ext>
            </a:extLst>
          </p:cNvPr>
          <p:cNvSpPr txBox="1"/>
          <p:nvPr/>
        </p:nvSpPr>
        <p:spPr>
          <a:xfrm>
            <a:off x="592182" y="1699217"/>
            <a:ext cx="81512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 smtClean="0"/>
              <a:t>L’Esodo dedica tre capitoli </a:t>
            </a:r>
            <a:r>
              <a:rPr lang="es-ES" sz="2000" b="1" dirty="0"/>
              <a:t>(21-23) </a:t>
            </a:r>
            <a:r>
              <a:rPr lang="es-ES" sz="2000" b="1" dirty="0" smtClean="0"/>
              <a:t>per sviluppare diversi tipi di leggi:</a:t>
            </a:r>
            <a:endParaRPr lang="es-ES" sz="2000" b="1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="" xmlns:a16="http://schemas.microsoft.com/office/drawing/2014/main" id="{64B0F8E0-8EA8-4808-96BA-8924016E2C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526678292"/>
              </p:ext>
            </p:extLst>
          </p:nvPr>
        </p:nvGraphicFramePr>
        <p:xfrm>
          <a:off x="178527" y="2089572"/>
          <a:ext cx="8682445" cy="3056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755546AA-28F3-4FB1-BDC1-6F3BF396C307}"/>
              </a:ext>
            </a:extLst>
          </p:cNvPr>
          <p:cNvSpPr txBox="1"/>
          <p:nvPr/>
        </p:nvSpPr>
        <p:spPr>
          <a:xfrm>
            <a:off x="208226" y="5137904"/>
            <a:ext cx="734925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Queste leggi evidenziano la preoccupazione per i più vulnerabili: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gli schiavi</a:t>
            </a: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,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gli stranieri</a:t>
            </a: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,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le vedove </a:t>
            </a: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e </a:t>
            </a:r>
            <a:r>
              <a:rPr lang="it-IT" sz="2000" b="1" dirty="0" smtClean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gli orfani.</a:t>
            </a:r>
          </a:p>
          <a:p>
            <a:pPr>
              <a:spcBef>
                <a:spcPts val="600"/>
              </a:spcBef>
            </a:pPr>
            <a:r>
              <a:rPr lang="it-IT" sz="2000" b="1" dirty="0">
                <a:solidFill>
                  <a:schemeClr val="bg1"/>
                </a:solidFill>
                <a:effectLst>
                  <a:glow rad="127000">
                    <a:srgbClr val="135A6A"/>
                  </a:glow>
                </a:effectLst>
              </a:rPr>
              <a:t>Gli israeliti dovevano mostrare ai meno favoriti lo stesso tipo di trattamento che Dio aveva mostrato loro quando erano stranieri nella terra d'Egitto.</a:t>
            </a:r>
            <a:endParaRPr lang="es-ES" sz="2000" b="1" dirty="0" smtClean="0">
              <a:solidFill>
                <a:schemeClr val="bg1"/>
              </a:solidFill>
              <a:effectLst>
                <a:glow rad="127000">
                  <a:srgbClr val="135A6A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28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35D5D4-3A07-450E-BF46-244813051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C935D5D4-3A07-450E-BF46-2448130519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6AD868-AB92-4CF5-B51B-349B63882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236AD868-AB92-4CF5-B51B-349B63882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236AD868-AB92-4CF5-B51B-349B63882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236AD868-AB92-4CF5-B51B-349B63882B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3AD27BE-8AA3-4FD7-876B-7956E7732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dgm id="{E3AD27BE-8AA3-4FD7-876B-7956E7732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E3AD27BE-8AA3-4FD7-876B-7956E7732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E3AD27BE-8AA3-4FD7-876B-7956E7732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graphicEl>
                                              <a:dgm id="{E3AD27BE-8AA3-4FD7-876B-7956E7732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DE81E01-5373-4E63-A80C-E2FEE6D3A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graphicEl>
                                              <a:dgm id="{7DE81E01-5373-4E63-A80C-E2FEE6D3A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graphicEl>
                                              <a:dgm id="{7DE81E01-5373-4E63-A80C-E2FEE6D3A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>
                                            <p:graphicEl>
                                              <a:dgm id="{7DE81E01-5373-4E63-A80C-E2FEE6D3AA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22F7B0-2EA8-4B4A-B093-FC41F434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graphicEl>
                                              <a:dgm id="{BF22F7B0-2EA8-4B4A-B093-FC41F434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graphicEl>
                                              <a:dgm id="{BF22F7B0-2EA8-4B4A-B093-FC41F434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graphicEl>
                                              <a:dgm id="{BF22F7B0-2EA8-4B4A-B093-FC41F434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>
                                            <p:graphicEl>
                                              <a:dgm id="{BF22F7B0-2EA8-4B4A-B093-FC41F434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448D12-0F23-4DCC-9E55-1F5071E76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graphicEl>
                                              <a:dgm id="{DB448D12-0F23-4DCC-9E55-1F5071E76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graphicEl>
                                              <a:dgm id="{DB448D12-0F23-4DCC-9E55-1F5071E76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>
                                            <p:graphicEl>
                                              <a:dgm id="{DB448D12-0F23-4DCC-9E55-1F5071E768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CC25FA0-B4DE-4F78-A977-F6F3F4ACB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graphicEl>
                                              <a:dgm id="{1CC25FA0-B4DE-4F78-A977-F6F3F4ACB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>
                                            <p:graphicEl>
                                              <a:dgm id="{1CC25FA0-B4DE-4F78-A977-F6F3F4ACB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graphicEl>
                                              <a:dgm id="{1CC25FA0-B4DE-4F78-A977-F6F3F4ACB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graphicEl>
                                              <a:dgm id="{1CC25FA0-B4DE-4F78-A977-F6F3F4ACB2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54717B4-A1CF-4091-9C03-C2DB815D2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graphicEl>
                                              <a:dgm id="{C54717B4-A1CF-4091-9C03-C2DB815D2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graphicEl>
                                              <a:dgm id="{C54717B4-A1CF-4091-9C03-C2DB815D2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>
                                            <p:graphicEl>
                                              <a:dgm id="{C54717B4-A1CF-4091-9C03-C2DB815D2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B490BB-C227-41E2-9EA1-32E08DBF48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>
                                            <p:graphicEl>
                                              <a:dgm id="{38B490BB-C227-41E2-9EA1-32E08DBF48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graphicEl>
                                              <a:dgm id="{38B490BB-C227-41E2-9EA1-32E08DBF48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>
                                            <p:graphicEl>
                                              <a:dgm id="{38B490BB-C227-41E2-9EA1-32E08DBF48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graphicEl>
                                              <a:dgm id="{38B490BB-C227-41E2-9EA1-32E08DBF48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CF365C3-305E-49FF-B87E-8B07AE48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>
                                            <p:graphicEl>
                                              <a:dgm id="{7CF365C3-305E-49FF-B87E-8B07AE48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>
                                            <p:graphicEl>
                                              <a:dgm id="{7CF365C3-305E-49FF-B87E-8B07AE48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>
                                            <p:graphicEl>
                                              <a:dgm id="{7CF365C3-305E-49FF-B87E-8B07AE489D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32E564-3A9E-4C3F-B9DF-68BAB936A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>
                                            <p:graphicEl>
                                              <a:dgm id="{9032E564-3A9E-4C3F-B9DF-68BAB936A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>
                                            <p:graphicEl>
                                              <a:dgm id="{9032E564-3A9E-4C3F-B9DF-68BAB936A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>
                                            <p:graphicEl>
                                              <a:dgm id="{9032E564-3A9E-4C3F-B9DF-68BAB936A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>
                                            <p:graphicEl>
                                              <a:dgm id="{9032E564-3A9E-4C3F-B9DF-68BAB936A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Graphic spid="7" grpId="0" uiExpand="1">
        <p:bldSub>
          <a:bldDgm bld="one"/>
        </p:bldSub>
      </p:bldGraphic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58211FAD-1707-4FE0-8297-D6B5557DF1AD}"/>
              </a:ext>
            </a:extLst>
          </p:cNvPr>
          <p:cNvSpPr/>
          <p:nvPr/>
        </p:nvSpPr>
        <p:spPr>
          <a:xfrm>
            <a:off x="1250577" y="1062318"/>
            <a:ext cx="6421674" cy="40318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ts val="600"/>
              </a:spcBef>
            </a:pPr>
            <a:r>
              <a:rPr lang="es-ES" sz="3200" b="1" dirty="0" smtClean="0">
                <a:solidFill>
                  <a:srgbClr val="474820"/>
                </a:solidFill>
                <a:latin typeface="Comic Sans MS" pitchFamily="66" charset="0"/>
              </a:rPr>
              <a:t>“</a:t>
            </a:r>
            <a:r>
              <a:rPr lang="it-IT" sz="3200" b="1" dirty="0" smtClean="0">
                <a:solidFill>
                  <a:srgbClr val="474820"/>
                </a:solidFill>
                <a:latin typeface="Comic Sans MS" pitchFamily="66" charset="0"/>
              </a:rPr>
              <a:t>Le leggi </a:t>
            </a:r>
            <a:r>
              <a:rPr lang="it-IT" sz="3200" b="1" dirty="0">
                <a:solidFill>
                  <a:srgbClr val="474820"/>
                </a:solidFill>
                <a:latin typeface="Comic Sans MS" pitchFamily="66" charset="0"/>
              </a:rPr>
              <a:t>che Dio aveva dato al suo popolo, che presentano l’impronta </a:t>
            </a:r>
            <a:r>
              <a:rPr lang="it-IT" sz="3200" b="1" dirty="0" smtClean="0">
                <a:solidFill>
                  <a:srgbClr val="474820"/>
                </a:solidFill>
                <a:latin typeface="Comic Sans MS" pitchFamily="66" charset="0"/>
              </a:rPr>
              <a:t>divina, erano </a:t>
            </a:r>
            <a:r>
              <a:rPr lang="it-IT" sz="3200" b="1" dirty="0">
                <a:solidFill>
                  <a:srgbClr val="474820"/>
                </a:solidFill>
                <a:latin typeface="Comic Sans MS" pitchFamily="66" charset="0"/>
              </a:rPr>
              <a:t>più sagge e umane di quelle delle nazioni più civilizzate della </a:t>
            </a:r>
            <a:r>
              <a:rPr lang="it-IT" sz="3200" b="1" dirty="0" smtClean="0">
                <a:solidFill>
                  <a:srgbClr val="474820"/>
                </a:solidFill>
                <a:latin typeface="Comic Sans MS" pitchFamily="66" charset="0"/>
              </a:rPr>
              <a:t>terra che </a:t>
            </a:r>
            <a:r>
              <a:rPr lang="it-IT" sz="3200" b="1" dirty="0">
                <a:solidFill>
                  <a:srgbClr val="474820"/>
                </a:solidFill>
                <a:latin typeface="Comic Sans MS" pitchFamily="66" charset="0"/>
              </a:rPr>
              <a:t>portano il marchio delle debolezze e delle passioni di un cuore </a:t>
            </a:r>
            <a:r>
              <a:rPr lang="it-IT" sz="3200" b="1" dirty="0" smtClean="0">
                <a:solidFill>
                  <a:srgbClr val="474820"/>
                </a:solidFill>
                <a:latin typeface="Comic Sans MS" pitchFamily="66" charset="0"/>
              </a:rPr>
              <a:t>inconvertito.</a:t>
            </a:r>
            <a:r>
              <a:rPr lang="es-ES" sz="3200" b="1" dirty="0" smtClean="0">
                <a:solidFill>
                  <a:srgbClr val="474820"/>
                </a:solidFill>
                <a:latin typeface="Comic Sans MS" pitchFamily="66" charset="0"/>
              </a:rPr>
              <a:t>”</a:t>
            </a:r>
            <a:endParaRPr lang="es-ES" sz="3200" b="1" dirty="0">
              <a:solidFill>
                <a:srgbClr val="474820"/>
              </a:solidFill>
              <a:latin typeface="Comic Sans MS" pitchFamily="66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F5CC17D-663A-43A6-A045-728FD38A0F82}"/>
              </a:ext>
            </a:extLst>
          </p:cNvPr>
          <p:cNvSpPr txBox="1"/>
          <p:nvPr/>
        </p:nvSpPr>
        <p:spPr>
          <a:xfrm>
            <a:off x="3784711" y="5342594"/>
            <a:ext cx="388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b="1" dirty="0" err="1">
                <a:solidFill>
                  <a:srgbClr val="474820"/>
                </a:solidFill>
              </a:rPr>
              <a:t>E.G.W</a:t>
            </a:r>
            <a:r>
              <a:rPr lang="es-ES" b="1" dirty="0">
                <a:solidFill>
                  <a:srgbClr val="474820"/>
                </a:solidFill>
              </a:rPr>
              <a:t>. (</a:t>
            </a:r>
            <a:r>
              <a:rPr lang="es-ES" b="1" dirty="0" smtClean="0">
                <a:solidFill>
                  <a:srgbClr val="474820"/>
                </a:solidFill>
              </a:rPr>
              <a:t>Patriarchi e profeti - pag</a:t>
            </a:r>
            <a:r>
              <a:rPr lang="es-ES" b="1" dirty="0">
                <a:solidFill>
                  <a:srgbClr val="474820"/>
                </a:solidFill>
              </a:rPr>
              <a:t>. </a:t>
            </a:r>
            <a:r>
              <a:rPr lang="es-ES" b="1" dirty="0" smtClean="0">
                <a:solidFill>
                  <a:srgbClr val="474820"/>
                </a:solidFill>
              </a:rPr>
              <a:t>394)</a:t>
            </a:r>
            <a:endParaRPr lang="es-ES" b="1" dirty="0">
              <a:solidFill>
                <a:srgbClr val="4748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284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2000"/>
            <a:duotone>
              <a:schemeClr val="accent4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26E52393-9494-41EC-B3EA-ECD000317EC8}"/>
              </a:ext>
            </a:extLst>
          </p:cNvPr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woPt" dir="t"/>
            </a:scene3d>
            <a:sp3d extrusionH="57150" prstMaterial="dkEdge">
              <a:bevelT w="57150" h="38100" prst="hardEdge"/>
            </a:sp3d>
          </a:bodyPr>
          <a:lstStyle/>
          <a:p>
            <a:pPr algn="ctr"/>
            <a:r>
              <a:rPr lang="es-ES" sz="4400" b="1" spc="300" dirty="0" smtClean="0">
                <a:ln w="6600">
                  <a:solidFill>
                    <a:srgbClr val="7D5E8C"/>
                  </a:solidFill>
                  <a:prstDash val="solid"/>
                </a:ln>
                <a:solidFill>
                  <a:srgbClr val="D4C8DA"/>
                </a:solidFill>
                <a:effectLst>
                  <a:outerShdw dist="38100" dir="2700000" algn="tl" rotWithShape="0">
                    <a:srgbClr val="7D5E8C"/>
                  </a:outerShdw>
                </a:effectLst>
              </a:rPr>
              <a:t>LA SECONDA DECIMA</a:t>
            </a:r>
            <a:endParaRPr lang="es-ES" sz="4400" b="1" spc="300" dirty="0">
              <a:ln w="6600">
                <a:solidFill>
                  <a:srgbClr val="7D5E8C"/>
                </a:solidFill>
                <a:prstDash val="solid"/>
              </a:ln>
              <a:solidFill>
                <a:srgbClr val="D4C8DA"/>
              </a:solidFill>
              <a:effectLst>
                <a:outerShdw dist="38100" dir="2700000" algn="tl" rotWithShape="0">
                  <a:srgbClr val="7D5E8C"/>
                </a:outerShdw>
              </a:effectLst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4ACDE117-B492-41FB-AD30-9B668B59BC3D}"/>
              </a:ext>
            </a:extLst>
          </p:cNvPr>
          <p:cNvSpPr/>
          <p:nvPr/>
        </p:nvSpPr>
        <p:spPr>
          <a:xfrm>
            <a:off x="403412" y="767973"/>
            <a:ext cx="835062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s-ES" sz="1600" b="1" dirty="0" smtClean="0">
                <a:solidFill>
                  <a:srgbClr val="912B35"/>
                </a:solidFill>
                <a:latin typeface="Comic Sans MS" panose="030F0702030302020204" pitchFamily="66" charset="0"/>
              </a:rPr>
              <a:t>“</a:t>
            </a:r>
            <a:r>
              <a:rPr lang="it-IT" sz="1600" b="1" dirty="0">
                <a:solidFill>
                  <a:srgbClr val="912B35"/>
                </a:solidFill>
                <a:latin typeface="Comic Sans MS" panose="030F0702030302020204" pitchFamily="66" charset="0"/>
              </a:rPr>
              <a:t>Alla fine di ogni tre anni, metterai da parte tutte le decime dei tuoi prodotti del terzo anno, e le riporrai entro le tue porte; </a:t>
            </a:r>
            <a:r>
              <a:rPr lang="it-IT" sz="1600" b="1" dirty="0" smtClean="0">
                <a:solidFill>
                  <a:srgbClr val="912B35"/>
                </a:solidFill>
                <a:latin typeface="Comic Sans MS" panose="030F0702030302020204" pitchFamily="66" charset="0"/>
              </a:rPr>
              <a:t>e </a:t>
            </a:r>
            <a:r>
              <a:rPr lang="it-IT" sz="1600" b="1" dirty="0">
                <a:solidFill>
                  <a:srgbClr val="912B35"/>
                </a:solidFill>
                <a:latin typeface="Comic Sans MS" panose="030F0702030302020204" pitchFamily="66" charset="0"/>
              </a:rPr>
              <a:t>il Levita, che non ha parte né eredità con te, e lo straniero e l'orfano e la vedova che si trovano entro le tue porte verranno, mangeranno e si sazieranno, affinché l'Eterno, il tuo DIO, ti benedica in ogni lavoro a cui metterai mano».</a:t>
            </a:r>
            <a:r>
              <a:rPr lang="es-ES" sz="1600" b="1" dirty="0" smtClean="0">
                <a:solidFill>
                  <a:srgbClr val="912B35"/>
                </a:solidFill>
                <a:latin typeface="Comic Sans MS" panose="030F0702030302020204" pitchFamily="66" charset="0"/>
              </a:rPr>
              <a:t>” (</a:t>
            </a:r>
            <a:r>
              <a:rPr lang="es-ES" sz="1600" b="1" dirty="0">
                <a:solidFill>
                  <a:srgbClr val="912B35"/>
                </a:solidFill>
                <a:latin typeface="Comic Sans MS" panose="030F0702030302020204" pitchFamily="66" charset="0"/>
              </a:rPr>
              <a:t>Deuteronomio 14:28-29)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5F72BAEB-74A0-4166-97E6-B82629903F00}"/>
              </a:ext>
            </a:extLst>
          </p:cNvPr>
          <p:cNvSpPr txBox="1"/>
          <p:nvPr/>
        </p:nvSpPr>
        <p:spPr>
          <a:xfrm>
            <a:off x="205154" y="2415833"/>
            <a:ext cx="536721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Deuteronomio 14:22-29 </a:t>
            </a:r>
            <a:r>
              <a:rPr lang="es-ES" sz="2000" b="1" dirty="0" smtClean="0"/>
              <a:t>parla di una seconda decima </a:t>
            </a:r>
            <a:r>
              <a:rPr lang="it-IT" sz="2000" b="1" dirty="0"/>
              <a:t>che gli israeliti dovevano consegnare. Questa decima non aveva lo stesso </a:t>
            </a:r>
            <a:r>
              <a:rPr lang="it-IT" sz="2000" b="1" dirty="0" smtClean="0"/>
              <a:t>proposito</a:t>
            </a:r>
            <a:r>
              <a:rPr lang="es-ES" sz="2000" b="1" dirty="0" smtClean="0"/>
              <a:t> della prima.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es-ES" sz="2000" b="1" dirty="0" smtClean="0"/>
              <a:t>Per due anni portavano questa </a:t>
            </a:r>
            <a:r>
              <a:rPr lang="es-ES" sz="2000" b="1" dirty="0"/>
              <a:t>2º </a:t>
            </a:r>
            <a:r>
              <a:rPr lang="es-ES" sz="2000" b="1" dirty="0" smtClean="0"/>
              <a:t>decima </a:t>
            </a:r>
            <a:r>
              <a:rPr lang="es-ES" sz="2000" b="1" dirty="0"/>
              <a:t>a </a:t>
            </a:r>
            <a:r>
              <a:rPr lang="es-ES" sz="2000" b="1" dirty="0" smtClean="0"/>
              <a:t>Gerusalemme, ne mangiavano in famiglia, e la condividevano coi bisognosi.</a:t>
            </a:r>
            <a:endParaRPr lang="es-ES" sz="2000" b="1" dirty="0"/>
          </a:p>
          <a:p>
            <a:pPr>
              <a:spcBef>
                <a:spcPts val="600"/>
              </a:spcBef>
            </a:pPr>
            <a:r>
              <a:rPr lang="it-IT" sz="2000" b="1" dirty="0" smtClean="0"/>
              <a:t>Il </a:t>
            </a:r>
            <a:r>
              <a:rPr lang="it-IT" sz="2000" b="1" dirty="0"/>
              <a:t>terzo anno, questa decima speciale </a:t>
            </a:r>
            <a:r>
              <a:rPr lang="it-IT" sz="2000" b="1" dirty="0" smtClean="0"/>
              <a:t>veniva </a:t>
            </a:r>
            <a:r>
              <a:rPr lang="it-IT" sz="2000" b="1" dirty="0"/>
              <a:t>lasciata in ogni città a beneficio dei bisognosi "locali</a:t>
            </a:r>
            <a:r>
              <a:rPr lang="it-IT" sz="2000" b="1" dirty="0" smtClean="0"/>
              <a:t>". </a:t>
            </a:r>
          </a:p>
          <a:p>
            <a:pPr>
              <a:spcBef>
                <a:spcPts val="600"/>
              </a:spcBef>
            </a:pPr>
            <a:r>
              <a:rPr lang="it-IT" sz="2000" b="1" dirty="0"/>
              <a:t>Possiamo calcolare che ogni israelita </a:t>
            </a:r>
            <a:r>
              <a:rPr lang="it-IT" sz="2000" b="1" dirty="0" smtClean="0"/>
              <a:t>dava </a:t>
            </a:r>
            <a:r>
              <a:rPr lang="it-IT" sz="2000" b="1" dirty="0"/>
              <a:t>tra il 25-33% per il mantenimento della nazione. Una parte di </a:t>
            </a:r>
            <a:r>
              <a:rPr lang="it-IT" sz="2000" b="1" dirty="0" smtClean="0"/>
              <a:t>esso </a:t>
            </a:r>
            <a:r>
              <a:rPr lang="it-IT" sz="2000" b="1" dirty="0"/>
              <a:t>era </a:t>
            </a:r>
            <a:r>
              <a:rPr lang="it-IT" sz="2000" b="1" dirty="0" smtClean="0"/>
              <a:t>dedicato </a:t>
            </a:r>
            <a:r>
              <a:rPr lang="it-IT" sz="2000" b="1" dirty="0"/>
              <a:t>alla cura dei bisognosi</a:t>
            </a:r>
            <a:r>
              <a:rPr lang="it-IT" sz="2000" b="1" dirty="0" smtClean="0"/>
              <a:t>.</a:t>
            </a:r>
            <a:endParaRPr lang="it-IT" sz="2000" b="1" dirty="0" smtClean="0"/>
          </a:p>
        </p:txBody>
      </p:sp>
      <p:pic>
        <p:nvPicPr>
          <p:cNvPr id="8" name="Imagen 7" descr="Imagen que contiene persona, hombre, exterior&#10;&#10;Descripción generada automáticamente">
            <a:extLst>
              <a:ext uri="{FF2B5EF4-FFF2-40B4-BE49-F238E27FC236}">
                <a16:creationId xmlns="" xmlns:a16="http://schemas.microsoft.com/office/drawing/2014/main" id="{0204EDA3-9A0F-4D2F-8E9A-B8394959DD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48142" y="2469662"/>
            <a:ext cx="3331290" cy="4227361"/>
          </a:xfrm>
          <a:prstGeom prst="rect">
            <a:avLst/>
          </a:prstGeom>
          <a:ln w="38100" cap="sq">
            <a:solidFill>
              <a:srgbClr val="7D5E8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5676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1465</Words>
  <Application>Microsoft Office PowerPoint</Application>
  <PresentationFormat>Presentazione su schermo (4:3)</PresentationFormat>
  <Paragraphs>58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Arial</vt:lpstr>
      <vt:lpstr>Calibri</vt:lpstr>
      <vt:lpstr>Comic Sans MS</vt:lpstr>
      <vt:lpstr>Arial Black</vt:lpstr>
      <vt:lpstr>Calibri Light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 Fustero Carreras</dc:creator>
  <cp:lastModifiedBy>Claudio</cp:lastModifiedBy>
  <cp:revision>82</cp:revision>
  <dcterms:created xsi:type="dcterms:W3CDTF">2019-06-17T15:01:30Z</dcterms:created>
  <dcterms:modified xsi:type="dcterms:W3CDTF">2019-07-09T08:32:10Z</dcterms:modified>
</cp:coreProperties>
</file>