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74" r:id="rId2"/>
    <p:sldId id="269" r:id="rId3"/>
    <p:sldId id="258" r:id="rId4"/>
    <p:sldId id="271" r:id="rId5"/>
    <p:sldId id="259" r:id="rId6"/>
    <p:sldId id="270" r:id="rId7"/>
    <p:sldId id="272" r:id="rId8"/>
    <p:sldId id="267" r:id="rId9"/>
    <p:sldId id="273" r:id="rId10"/>
    <p:sldId id="266" r:id="rId11"/>
    <p:sldId id="262" r:id="rId12"/>
    <p:sldId id="263" r:id="rId13"/>
  </p:sldIdLst>
  <p:sldSz cx="9144000" cy="6858000" type="screen4x3"/>
  <p:notesSz cx="6858000" cy="9144000"/>
  <p:embeddedFontLst>
    <p:embeddedFont>
      <p:font typeface="Calibri" pitchFamily="34" charset="0"/>
      <p:regular r:id="rId14"/>
      <p:bold r:id="rId15"/>
      <p:italic r:id="rId16"/>
      <p:boldItalic r:id="rId17"/>
    </p:embeddedFont>
    <p:embeddedFont>
      <p:font typeface="Comic Sans MS" pitchFamily="66" charset="0"/>
      <p:regular r:id="rId18"/>
      <p:bold r:id="rId19"/>
      <p:italic r:id="rId20"/>
      <p:boldItalic r:id="rId21"/>
    </p:embeddedFont>
    <p:embeddedFont>
      <p:font typeface="Arial Black" pitchFamily="34" charset="0"/>
      <p:bold r:id="rId22"/>
    </p:embeddedFont>
    <p:embeddedFont>
      <p:font typeface="Calibri Light" pitchFamily="34" charset="0"/>
      <p:regular r:id="rId23"/>
      <p:italic r:id="rId2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66"/>
    <a:srgbClr val="E0CBFD"/>
    <a:srgbClr val="6B6E3E"/>
    <a:srgbClr val="919654"/>
    <a:srgbClr val="B0B479"/>
    <a:srgbClr val="821A25"/>
    <a:srgbClr val="2A2C36"/>
    <a:srgbClr val="517D21"/>
    <a:srgbClr val="FFCCFF"/>
    <a:srgbClr val="BAFE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88D-F121-4275-8748-802EE4C0C458}" type="datetimeFigureOut">
              <a:rPr lang="es-ES" smtClean="0"/>
              <a:pPr/>
              <a:t>07/08/2019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71A9-469F-4A42-A8CE-B018F7778CD1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797133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88D-F121-4275-8748-802EE4C0C458}" type="datetimeFigureOut">
              <a:rPr lang="es-ES" smtClean="0"/>
              <a:pPr/>
              <a:t>07/08/2019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71A9-469F-4A42-A8CE-B018F7778CD1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705146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88D-F121-4275-8748-802EE4C0C458}" type="datetimeFigureOut">
              <a:rPr lang="es-ES" smtClean="0"/>
              <a:pPr/>
              <a:t>07/08/2019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71A9-469F-4A42-A8CE-B018F7778CD1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840736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88D-F121-4275-8748-802EE4C0C458}" type="datetimeFigureOut">
              <a:rPr lang="es-ES" smtClean="0"/>
              <a:pPr/>
              <a:t>07/08/2019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71A9-469F-4A42-A8CE-B018F7778CD1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345646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88D-F121-4275-8748-802EE4C0C458}" type="datetimeFigureOut">
              <a:rPr lang="es-ES" smtClean="0"/>
              <a:pPr/>
              <a:t>07/08/2019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71A9-469F-4A42-A8CE-B018F7778CD1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22621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88D-F121-4275-8748-802EE4C0C458}" type="datetimeFigureOut">
              <a:rPr lang="es-ES" smtClean="0"/>
              <a:pPr/>
              <a:t>07/08/2019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71A9-469F-4A42-A8CE-B018F7778CD1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95835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88D-F121-4275-8748-802EE4C0C458}" type="datetimeFigureOut">
              <a:rPr lang="es-ES" smtClean="0"/>
              <a:pPr/>
              <a:t>07/08/2019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71A9-469F-4A42-A8CE-B018F7778CD1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076230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88D-F121-4275-8748-802EE4C0C458}" type="datetimeFigureOut">
              <a:rPr lang="es-ES" smtClean="0"/>
              <a:pPr/>
              <a:t>07/08/2019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71A9-469F-4A42-A8CE-B018F7778CD1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627117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88D-F121-4275-8748-802EE4C0C458}" type="datetimeFigureOut">
              <a:rPr lang="es-ES" smtClean="0"/>
              <a:pPr/>
              <a:t>07/08/2019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71A9-469F-4A42-A8CE-B018F7778CD1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211287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88D-F121-4275-8748-802EE4C0C458}" type="datetimeFigureOut">
              <a:rPr lang="es-ES" smtClean="0"/>
              <a:pPr/>
              <a:t>07/08/2019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71A9-469F-4A42-A8CE-B018F7778CD1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91919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588D-F121-4275-8748-802EE4C0C458}" type="datetimeFigureOut">
              <a:rPr lang="es-ES" smtClean="0"/>
              <a:pPr/>
              <a:t>07/08/2019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771A9-469F-4A42-A8CE-B018F7778CD1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750044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F588D-F121-4275-8748-802EE4C0C458}" type="datetimeFigureOut">
              <a:rPr lang="es-ES" smtClean="0"/>
              <a:pPr/>
              <a:t>07/08/2019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771A9-469F-4A42-A8CE-B018F7778CD1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244800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2.jpeg"/><Relationship Id="rId7" Type="http://schemas.microsoft.com/office/2007/relationships/hdphoto" Target="../media/hdphoto7.wdp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ATOS PC CLAUDIO\IGLESIA\Escuela Sabatica - ppt lecciones\matriz\maschera presentacion 1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68164" cy="6858000"/>
          </a:xfrm>
          <a:prstGeom prst="rect">
            <a:avLst/>
          </a:prstGeom>
          <a:noFill/>
        </p:spPr>
      </p:pic>
      <p:sp>
        <p:nvSpPr>
          <p:cNvPr id="3" name="Rettangolo arrotondato 2"/>
          <p:cNvSpPr/>
          <p:nvPr/>
        </p:nvSpPr>
        <p:spPr>
          <a:xfrm>
            <a:off x="0" y="304800"/>
            <a:ext cx="9144000" cy="7659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ext Box 5">
            <a:extLst>
              <a:ext uri="{FF2B5EF4-FFF2-40B4-BE49-F238E27FC236}">
                <a16:creationId xmlns="" xmlns:a16="http://schemas.microsoft.com/office/drawing/2014/main" id="{E88B29BE-9242-473D-A56B-64D155C91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9127" y="451935"/>
            <a:ext cx="758871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27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LEZIONE </a:t>
            </a:r>
            <a:r>
              <a:rPr lang="it-IT" sz="27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8 </a:t>
            </a:r>
            <a:r>
              <a:rPr lang="it-IT" sz="27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DELLA </a:t>
            </a:r>
            <a:r>
              <a:rPr lang="it-IT" sz="2700" b="1" dirty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SCUOLA DEL SABATO</a:t>
            </a:r>
          </a:p>
        </p:txBody>
      </p:sp>
      <p:pic>
        <p:nvPicPr>
          <p:cNvPr id="1027" name="Picture 3" descr="C:\DATOS PC CLAUDIO\IGLESIA\imagenes\Logotipos\E_SABATINA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450" y="301871"/>
            <a:ext cx="878498" cy="686385"/>
          </a:xfrm>
          <a:prstGeom prst="rect">
            <a:avLst/>
          </a:prstGeom>
          <a:noFill/>
        </p:spPr>
      </p:pic>
      <p:pic>
        <p:nvPicPr>
          <p:cNvPr id="1030" name="Picture 6" descr="C:\DATOS PC CLAUDIO\IGLESIA\imagenes\Logotipos\IASDmod1_JP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93719" y="265723"/>
            <a:ext cx="812801" cy="812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 Box 6">
            <a:extLst>
              <a:ext uri="{FF2B5EF4-FFF2-40B4-BE49-F238E27FC236}">
                <a16:creationId xmlns="" xmlns:a16="http://schemas.microsoft.com/office/drawing/2014/main" id="{33F071EE-DB6D-4343-AA24-70F660CE40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907" y="1673787"/>
            <a:ext cx="44782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it-IT" altLang="es-ES" sz="22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it-IT" altLang="es-ES" sz="2400" b="1" dirty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SABATO </a:t>
            </a:r>
            <a:r>
              <a:rPr lang="it-IT" altLang="es-ES" sz="24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24</a:t>
            </a:r>
            <a:r>
              <a:rPr lang="it-IT" altLang="es-ES" sz="24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it-IT" altLang="es-ES" sz="24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AGOSTO 2019</a:t>
            </a:r>
            <a:endParaRPr lang="it-IT" altLang="es-ES" sz="2200" b="1" dirty="0">
              <a:solidFill>
                <a:srgbClr val="FFFF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="" xmlns:a16="http://schemas.microsoft.com/office/drawing/2014/main" id="{6CB76109-A624-46C0-8105-9A0C0259D2EC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27431" y="3258589"/>
            <a:ext cx="5047488" cy="2261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Rettangolo arrotondato 13"/>
          <p:cNvSpPr/>
          <p:nvPr/>
        </p:nvSpPr>
        <p:spPr>
          <a:xfrm>
            <a:off x="2078898" y="5630730"/>
            <a:ext cx="5298830" cy="765908"/>
          </a:xfrm>
          <a:prstGeom prst="roundRect">
            <a:avLst/>
          </a:prstGeom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uadroTexto 4">
            <a:extLst>
              <a:ext uri="{FF2B5EF4-FFF2-40B4-BE49-F238E27FC236}">
                <a16:creationId xmlns="" xmlns:a16="http://schemas.microsoft.com/office/drawing/2014/main" id="{4CB3EE98-247C-4F61-BF86-8B6275695A74}"/>
              </a:ext>
            </a:extLst>
          </p:cNvPr>
          <p:cNvSpPr txBox="1"/>
          <p:nvPr/>
        </p:nvSpPr>
        <p:spPr>
          <a:xfrm>
            <a:off x="2117973" y="5714620"/>
            <a:ext cx="5212862" cy="5693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convex"/>
              <a:contourClr>
                <a:schemeClr val="accent6">
                  <a:lumMod val="50000"/>
                </a:schemeClr>
              </a:contourClr>
            </a:sp3d>
          </a:bodyPr>
          <a:lstStyle>
            <a:defPPr>
              <a:defRPr lang="es-ES"/>
            </a:defPPr>
            <a:lvl1pPr algn="ctr" defTabSz="914400">
              <a:defRPr sz="4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es-ES" sz="31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QU</a:t>
            </a:r>
            <a:r>
              <a:rPr lang="es-ES" sz="31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ESTI MIEI MINIMI FRATELLI</a:t>
            </a:r>
            <a:endParaRPr lang="es-ES" sz="31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-1" y="890953"/>
            <a:ext cx="890955" cy="18756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6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3 TRIMESTRE</a:t>
            </a:r>
            <a:endParaRPr lang="it-IT" sz="600" b="1" dirty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614928C0-0E33-48DE-B60B-60A61D005F15}"/>
              </a:ext>
            </a:extLst>
          </p:cNvPr>
          <p:cNvSpPr/>
          <p:nvPr/>
        </p:nvSpPr>
        <p:spPr>
          <a:xfrm>
            <a:off x="1654238" y="1518207"/>
            <a:ext cx="744701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2600" b="1" dirty="0">
                <a:latin typeface="Comic Sans MS" pitchFamily="66" charset="0"/>
              </a:rPr>
              <a:t>“</a:t>
            </a:r>
            <a:r>
              <a:rPr lang="es-ES" sz="2600" b="1" dirty="0" smtClean="0">
                <a:latin typeface="Comic Sans MS" pitchFamily="66" charset="0"/>
              </a:rPr>
              <a:t>Dio </a:t>
            </a:r>
            <a:r>
              <a:rPr lang="it-IT" sz="2600" b="1" dirty="0">
                <a:latin typeface="Comic Sans MS" pitchFamily="66" charset="0"/>
              </a:rPr>
              <a:t>vuole che gli esseri umani vivano una vita migliore</a:t>
            </a:r>
            <a:r>
              <a:rPr lang="es-ES" sz="2600" b="1" dirty="0" smtClean="0">
                <a:latin typeface="Comic Sans MS" pitchFamily="66" charset="0"/>
              </a:rPr>
              <a:t>. </a:t>
            </a:r>
            <a:r>
              <a:rPr lang="it-IT" sz="2600" b="1" dirty="0">
                <a:latin typeface="Comic Sans MS" pitchFamily="66" charset="0"/>
              </a:rPr>
              <a:t>Egli dà loro il dono della vita, non perché la usino semplicemente per acquisire </a:t>
            </a:r>
            <a:r>
              <a:rPr lang="it-IT" sz="2600" b="1" dirty="0" smtClean="0">
                <a:latin typeface="Comic Sans MS" pitchFamily="66" charset="0"/>
              </a:rPr>
              <a:t>ricchezze, </a:t>
            </a:r>
            <a:r>
              <a:rPr lang="it-IT" sz="2600" b="1" dirty="0">
                <a:latin typeface="Comic Sans MS" pitchFamily="66" charset="0"/>
              </a:rPr>
              <a:t>ma perché possano approfittare delle loro più alte facoltà facendo </a:t>
            </a:r>
            <a:r>
              <a:rPr lang="it-IT" sz="2600" b="1" dirty="0" smtClean="0">
                <a:latin typeface="Comic Sans MS" pitchFamily="66" charset="0"/>
              </a:rPr>
              <a:t>l’opera </a:t>
            </a:r>
            <a:r>
              <a:rPr lang="it-IT" sz="2600" b="1" dirty="0">
                <a:latin typeface="Comic Sans MS" pitchFamily="66" charset="0"/>
              </a:rPr>
              <a:t>che ha affidato all'umanità</a:t>
            </a:r>
            <a:r>
              <a:rPr lang="it-IT" sz="2600" b="1" dirty="0" smtClean="0">
                <a:latin typeface="Comic Sans MS" pitchFamily="66" charset="0"/>
              </a:rPr>
              <a:t>:</a:t>
            </a:r>
            <a:r>
              <a:rPr lang="es-ES" sz="2600" b="1" dirty="0" smtClean="0">
                <a:latin typeface="Comic Sans MS" pitchFamily="66" charset="0"/>
              </a:rPr>
              <a:t> </a:t>
            </a:r>
            <a:r>
              <a:rPr lang="es-ES" sz="2600" b="1" dirty="0" smtClean="0">
                <a:latin typeface="Comic Sans MS" pitchFamily="66" charset="0"/>
              </a:rPr>
              <a:t>l’opera di ricercare, di scoprire e alleviare le necessità dei loro simili. L’essere umano non deve lavorare egoistamente per il proprio interesse, </a:t>
            </a:r>
            <a:r>
              <a:rPr lang="it-IT" sz="2600" b="1" dirty="0">
                <a:latin typeface="Comic Sans MS" pitchFamily="66" charset="0"/>
              </a:rPr>
              <a:t>ma nell'interesse di tutti coloro che lo </a:t>
            </a:r>
            <a:r>
              <a:rPr lang="it-IT" sz="2600" b="1" dirty="0" smtClean="0">
                <a:latin typeface="Comic Sans MS" pitchFamily="66" charset="0"/>
              </a:rPr>
              <a:t>circondano</a:t>
            </a:r>
            <a:r>
              <a:rPr lang="es-ES" sz="2600" b="1" dirty="0" smtClean="0">
                <a:latin typeface="Comic Sans MS" pitchFamily="66" charset="0"/>
              </a:rPr>
              <a:t>; </a:t>
            </a:r>
            <a:r>
              <a:rPr lang="it-IT" sz="2600" b="1" dirty="0">
                <a:latin typeface="Comic Sans MS" pitchFamily="66" charset="0"/>
              </a:rPr>
              <a:t>deve beneficiare gli altri con la sua influenza e le sue buone </a:t>
            </a:r>
            <a:r>
              <a:rPr lang="it-IT" sz="2600" b="1" dirty="0" smtClean="0">
                <a:latin typeface="Comic Sans MS" pitchFamily="66" charset="0"/>
              </a:rPr>
              <a:t>azioni.</a:t>
            </a:r>
            <a:r>
              <a:rPr lang="es-ES" sz="2600" b="1" dirty="0" smtClean="0">
                <a:latin typeface="Comic Sans MS" pitchFamily="66" charset="0"/>
              </a:rPr>
              <a:t>”</a:t>
            </a:r>
            <a:endParaRPr lang="es-ES" sz="2600" b="1" dirty="0">
              <a:latin typeface="Comic Sans MS" pitchFamily="66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025A2A2E-7A2C-42EA-A2C5-FF1C96E3FAE7}"/>
              </a:ext>
            </a:extLst>
          </p:cNvPr>
          <p:cNvSpPr txBox="1"/>
          <p:nvPr/>
        </p:nvSpPr>
        <p:spPr>
          <a:xfrm>
            <a:off x="1637211" y="876441"/>
            <a:ext cx="7506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/>
              <a:t>E.G.W</a:t>
            </a:r>
            <a:r>
              <a:rPr lang="es-ES" b="1" dirty="0"/>
              <a:t>. (Mente, carácter y personalidad, tomo 2, pg. 288)</a:t>
            </a:r>
          </a:p>
        </p:txBody>
      </p:sp>
    </p:spTree>
    <p:extLst>
      <p:ext uri="{BB962C8B-B14F-4D97-AF65-F5344CB8AC3E}">
        <p14:creationId xmlns:p14="http://schemas.microsoft.com/office/powerpoint/2010/main" xmlns="" val="3857260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5F27925A-744C-4C33-8299-A1EE221D0B74}"/>
              </a:ext>
            </a:extLst>
          </p:cNvPr>
          <p:cNvSpPr/>
          <p:nvPr/>
        </p:nvSpPr>
        <p:spPr>
          <a:xfrm>
            <a:off x="0" y="671863"/>
            <a:ext cx="6315827" cy="11079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it-IT" b="1" dirty="0">
                <a:solidFill>
                  <a:srgbClr val="6B6E3E"/>
                </a:solidFill>
                <a:latin typeface="Comic Sans MS" panose="030F0702030302020204" pitchFamily="66" charset="0"/>
              </a:rPr>
              <a:t>Allora i giusti gli risponderanno, dicendo: "Signore, quando ti abbiamo visto affamato e ti abbiamo dato da mangiare? O assetato e ti abbiamo dato da bere</a:t>
            </a:r>
            <a:r>
              <a:rPr lang="it-IT" b="1" dirty="0" smtClean="0">
                <a:solidFill>
                  <a:srgbClr val="6B6E3E"/>
                </a:solidFill>
                <a:latin typeface="Comic Sans MS" panose="030F0702030302020204" pitchFamily="66" charset="0"/>
              </a:rPr>
              <a:t>?</a:t>
            </a:r>
            <a:r>
              <a:rPr lang="es-ES" b="1" dirty="0" smtClean="0">
                <a:solidFill>
                  <a:srgbClr val="6B6E3E"/>
                </a:solidFill>
                <a:latin typeface="Comic Sans MS" panose="030F0702030302020204" pitchFamily="66" charset="0"/>
              </a:rPr>
              <a:t>” </a:t>
            </a:r>
            <a:r>
              <a:rPr lang="es-ES" sz="1200" b="1" dirty="0">
                <a:solidFill>
                  <a:srgbClr val="6B6E3E"/>
                </a:solidFill>
                <a:latin typeface="Comic Sans MS" panose="030F0702030302020204" pitchFamily="66" charset="0"/>
              </a:rPr>
              <a:t>(</a:t>
            </a:r>
            <a:r>
              <a:rPr lang="es-ES" sz="1200" b="1" dirty="0" smtClean="0">
                <a:solidFill>
                  <a:srgbClr val="6B6E3E"/>
                </a:solidFill>
                <a:latin typeface="Comic Sans MS" panose="030F0702030302020204" pitchFamily="66" charset="0"/>
              </a:rPr>
              <a:t>Matteo </a:t>
            </a:r>
            <a:r>
              <a:rPr lang="es-ES" sz="1200" b="1" dirty="0">
                <a:solidFill>
                  <a:srgbClr val="6B6E3E"/>
                </a:solidFill>
                <a:latin typeface="Comic Sans MS" panose="030F0702030302020204" pitchFamily="66" charset="0"/>
              </a:rPr>
              <a:t>25:37)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6E25C3ED-1804-4482-B580-5ACCF571E627}"/>
              </a:ext>
            </a:extLst>
          </p:cNvPr>
          <p:cNvSpPr txBox="1"/>
          <p:nvPr/>
        </p:nvSpPr>
        <p:spPr>
          <a:xfrm>
            <a:off x="0" y="1767225"/>
            <a:ext cx="5536275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/>
              <a:t>Le parabole che Gesù ha presentato nel contesto dei segni della Seconda Venuta (</a:t>
            </a:r>
            <a:r>
              <a:rPr lang="it-IT" sz="2000" b="1" dirty="0" smtClean="0"/>
              <a:t>Mt. </a:t>
            </a:r>
            <a:r>
              <a:rPr lang="it-IT" sz="2000" b="1" dirty="0"/>
              <a:t>25), ci insegnano l'importanza di prepararci e di vivere secondo i </a:t>
            </a:r>
            <a:r>
              <a:rPr lang="it-IT" sz="2000" b="1" dirty="0" smtClean="0"/>
              <a:t>princìpi </a:t>
            </a:r>
            <a:r>
              <a:rPr lang="it-IT" sz="2000" b="1" dirty="0"/>
              <a:t>del Regno.</a:t>
            </a:r>
            <a:endParaRPr lang="es-ES" sz="2000" b="1" dirty="0" smtClean="0"/>
          </a:p>
          <a:p>
            <a:pPr>
              <a:spcBef>
                <a:spcPts val="600"/>
              </a:spcBef>
            </a:pPr>
            <a:r>
              <a:rPr lang="it-IT" sz="2000" b="1" dirty="0"/>
              <a:t>Questo si può </a:t>
            </a:r>
            <a:r>
              <a:rPr lang="it-IT" sz="2000" b="1" dirty="0" smtClean="0"/>
              <a:t>apprezzare </a:t>
            </a:r>
            <a:r>
              <a:rPr lang="it-IT" sz="2000" b="1" dirty="0"/>
              <a:t>soprattutto nella parabola delle pecore e delle capre. I giusti fanno della misericordia e della cura degli altri uno stile di vita.</a:t>
            </a:r>
            <a:endParaRPr lang="es-ES" sz="2000" b="1" dirty="0" smtClean="0"/>
          </a:p>
          <a:p>
            <a:pPr>
              <a:spcBef>
                <a:spcPts val="600"/>
              </a:spcBef>
            </a:pPr>
            <a:r>
              <a:rPr lang="it-IT" sz="2000" b="1" dirty="0"/>
              <a:t>Non si chiedono nemmeno se dovrebbero farlo o no. Non proclamano i loro atti di bontà, né cercano alcuna ricompensa per questo.</a:t>
            </a:r>
          </a:p>
          <a:p>
            <a:pPr>
              <a:spcBef>
                <a:spcPts val="600"/>
              </a:spcBef>
            </a:pPr>
            <a:r>
              <a:rPr lang="it-IT" sz="2000" b="1" dirty="0"/>
              <a:t>Gesù prende le nostre azioni in favore dei poveri e dei bisognosi come azioni </a:t>
            </a:r>
            <a:r>
              <a:rPr lang="it-IT" sz="2000" b="1" dirty="0" smtClean="0"/>
              <a:t>fatte a Lui stesso</a:t>
            </a:r>
            <a:r>
              <a:rPr lang="es-ES" sz="2000" b="1" dirty="0" smtClean="0"/>
              <a:t>: “</a:t>
            </a:r>
            <a:r>
              <a:rPr lang="it-IT" sz="2000" b="1" dirty="0"/>
              <a:t>tutte le volte che </a:t>
            </a:r>
            <a:r>
              <a:rPr lang="it-IT" sz="2000" b="1" dirty="0" smtClean="0"/>
              <a:t>l'avrete </a:t>
            </a:r>
            <a:r>
              <a:rPr lang="it-IT" sz="2000" b="1" dirty="0"/>
              <a:t>fatto ad uno di questi miei minimi fratelli, </a:t>
            </a:r>
            <a:r>
              <a:rPr lang="it-IT" sz="2000" b="1" dirty="0" smtClean="0"/>
              <a:t>l'avrete </a:t>
            </a:r>
            <a:r>
              <a:rPr lang="it-IT" sz="2000" b="1" dirty="0"/>
              <a:t>fatto a </a:t>
            </a:r>
            <a:r>
              <a:rPr lang="it-IT" sz="2000" b="1" dirty="0" smtClean="0"/>
              <a:t>me</a:t>
            </a:r>
            <a:r>
              <a:rPr lang="es-ES" sz="2000" b="1" dirty="0" smtClean="0"/>
              <a:t>”. (Matteo </a:t>
            </a:r>
            <a:r>
              <a:rPr lang="es-ES" sz="2000" b="1" dirty="0"/>
              <a:t>25:40</a:t>
            </a:r>
            <a:r>
              <a:rPr lang="es-ES" sz="2000" b="1" dirty="0" smtClean="0"/>
              <a:t>)</a:t>
            </a:r>
            <a:endParaRPr lang="es-ES" sz="2000" b="1" dirty="0"/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9FF757BE-6A96-4149-8F78-4079DC123FD3}"/>
              </a:ext>
            </a:extLst>
          </p:cNvPr>
          <p:cNvSpPr/>
          <p:nvPr/>
        </p:nvSpPr>
        <p:spPr>
          <a:xfrm>
            <a:off x="1" y="-34836"/>
            <a:ext cx="631582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/>
            </a:scene3d>
            <a:sp3d extrusionH="25400" contourW="8890">
              <a:bevelT w="38100" h="31750"/>
              <a:contourClr>
                <a:schemeClr val="accent5">
                  <a:lumMod val="50000"/>
                </a:schemeClr>
              </a:contourClr>
            </a:sp3d>
          </a:bodyPr>
          <a:lstStyle/>
          <a:p>
            <a:pPr algn="ctr" defTabSz="914400"/>
            <a:r>
              <a:rPr lang="es-ES" sz="4400" b="1" dirty="0" smtClean="0">
                <a:ln w="1143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SERVIRE GLI ALTRI</a:t>
            </a:r>
            <a:endParaRPr lang="es-ES" sz="4400" b="1" dirty="0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Imagen 5" descr="Imagen que contiene persona, edificio, suelo, interior&#10;&#10;Descripción generada automáticamente">
            <a:extLst>
              <a:ext uri="{FF2B5EF4-FFF2-40B4-BE49-F238E27FC236}">
                <a16:creationId xmlns="" xmlns:a16="http://schemas.microsoft.com/office/drawing/2014/main" id="{33B1C395-D335-4BB0-96BD-FB1829B59BB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315828" y="72755"/>
            <a:ext cx="2749796" cy="1547039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agen 7" descr="Imagen que contiene persona, mesa&#10;&#10;Descripción generada automáticamente">
            <a:extLst>
              <a:ext uri="{FF2B5EF4-FFF2-40B4-BE49-F238E27FC236}">
                <a16:creationId xmlns="" xmlns:a16="http://schemas.microsoft.com/office/drawing/2014/main" id="{82BFBD91-6D27-41A2-BFCA-0B877D30EF4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83504" y="1709034"/>
            <a:ext cx="3482120" cy="1741060"/>
          </a:xfrm>
          <a:prstGeom prst="rect">
            <a:avLst/>
          </a:prstGeom>
          <a:ln w="38100" cap="sq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Imagen 11" descr="Imagen que contiene montaña, exterior, mamífero, hierba&#10;&#10;Descripción generada automáticamente">
            <a:extLst>
              <a:ext uri="{FF2B5EF4-FFF2-40B4-BE49-F238E27FC236}">
                <a16:creationId xmlns="" xmlns:a16="http://schemas.microsoft.com/office/drawing/2014/main" id="{45107099-3985-40B3-AE40-C5498E23AAA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83504" y="3555960"/>
            <a:ext cx="3482120" cy="1741060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7" name="Grupo 16">
            <a:extLst>
              <a:ext uri="{FF2B5EF4-FFF2-40B4-BE49-F238E27FC236}">
                <a16:creationId xmlns="" xmlns:a16="http://schemas.microsoft.com/office/drawing/2014/main" id="{8E864225-F389-4A23-AA76-77B4E80FCBA8}"/>
              </a:ext>
            </a:extLst>
          </p:cNvPr>
          <p:cNvGrpSpPr/>
          <p:nvPr/>
        </p:nvGrpSpPr>
        <p:grpSpPr>
          <a:xfrm>
            <a:off x="5586153" y="5427825"/>
            <a:ext cx="3479470" cy="1330424"/>
            <a:chOff x="5549301" y="5369634"/>
            <a:chExt cx="3587568" cy="1412056"/>
          </a:xfrm>
        </p:grpSpPr>
        <p:pic>
          <p:nvPicPr>
            <p:cNvPr id="15" name="Imagen 14">
              <a:extLst>
                <a:ext uri="{FF2B5EF4-FFF2-40B4-BE49-F238E27FC236}">
                  <a16:creationId xmlns="" xmlns:a16="http://schemas.microsoft.com/office/drawing/2014/main" id="{69467BD2-5303-49B8-926D-337DFD0F73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BEBA8EAE-BF5A-486C-A8C5-ECC9F3942E4B}">
                  <a14:imgProps xmlns:a14="http://schemas.microsoft.com/office/drawing/2010/main" xmlns="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>
            <a:xfrm>
              <a:off x="6995560" y="5373188"/>
              <a:ext cx="676999" cy="1408502"/>
            </a:xfrm>
            <a:prstGeom prst="rect">
              <a:avLst/>
            </a:prstGeom>
            <a:ln w="38100" cap="sq">
              <a:solidFill>
                <a:schemeClr val="accent5">
                  <a:lumMod val="50000"/>
                </a:schemeClr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0" name="Imagen 9" descr="Imagen que contiene exterior, cielo, persona&#10;&#10;Descripción generada automáticamente">
              <a:extLst>
                <a:ext uri="{FF2B5EF4-FFF2-40B4-BE49-F238E27FC236}">
                  <a16:creationId xmlns="" xmlns:a16="http://schemas.microsoft.com/office/drawing/2014/main" id="{C241AD2C-7431-4B3E-9C0A-450DD1A04BC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flipH="1">
              <a:off x="7724813" y="5369634"/>
              <a:ext cx="1412056" cy="1412056"/>
            </a:xfrm>
            <a:prstGeom prst="rect">
              <a:avLst/>
            </a:prstGeom>
            <a:ln w="38100" cap="sq">
              <a:solidFill>
                <a:schemeClr val="accent5">
                  <a:lumMod val="50000"/>
                </a:schemeClr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4" name="Imagen 13">
              <a:extLst>
                <a:ext uri="{FF2B5EF4-FFF2-40B4-BE49-F238E27FC236}">
                  <a16:creationId xmlns="" xmlns:a16="http://schemas.microsoft.com/office/drawing/2014/main" id="{6A966797-FFE4-4009-860F-9391102E85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>
            <a:xfrm flipH="1">
              <a:off x="5549301" y="5369634"/>
              <a:ext cx="1394005" cy="1412056"/>
            </a:xfrm>
            <a:prstGeom prst="rect">
              <a:avLst/>
            </a:prstGeom>
            <a:ln w="38100" cap="sq">
              <a:solidFill>
                <a:schemeClr val="accent5">
                  <a:lumMod val="50000"/>
                </a:schemeClr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xmlns="" val="1927428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uiExpand="1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614928C0-0E33-48DE-B60B-60A61D005F15}"/>
              </a:ext>
            </a:extLst>
          </p:cNvPr>
          <p:cNvSpPr/>
          <p:nvPr/>
        </p:nvSpPr>
        <p:spPr>
          <a:xfrm>
            <a:off x="1157151" y="843677"/>
            <a:ext cx="682969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2200" b="1" dirty="0" smtClean="0">
                <a:latin typeface="Comic Sans MS" pitchFamily="66" charset="0"/>
              </a:rPr>
              <a:t>“La verità, così </a:t>
            </a:r>
            <a:r>
              <a:rPr lang="it-IT" sz="2200" b="1" dirty="0">
                <a:latin typeface="Comic Sans MS" pitchFamily="66" charset="0"/>
              </a:rPr>
              <a:t>come si trova in Gesù, fa molto non solo per chi la riceve, ma anche per coloro che entrano nella sfera della sua influenza..... Non tiene conto dell'attuale </a:t>
            </a:r>
            <a:r>
              <a:rPr lang="it-IT" sz="2200" b="1" dirty="0" smtClean="0">
                <a:latin typeface="Comic Sans MS" pitchFamily="66" charset="0"/>
              </a:rPr>
              <a:t>comodità; </a:t>
            </a:r>
            <a:r>
              <a:rPr lang="it-IT" sz="2200" b="1" dirty="0">
                <a:latin typeface="Comic Sans MS" pitchFamily="66" charset="0"/>
              </a:rPr>
              <a:t>non ha l'ambizione di ostentare qualcosa; </a:t>
            </a:r>
            <a:r>
              <a:rPr lang="it-IT" sz="2200" b="1" dirty="0" smtClean="0">
                <a:latin typeface="Comic Sans MS" pitchFamily="66" charset="0"/>
              </a:rPr>
              <a:t>non </a:t>
            </a:r>
            <a:r>
              <a:rPr lang="it-IT" sz="2200" b="1" dirty="0">
                <a:latin typeface="Comic Sans MS" pitchFamily="66" charset="0"/>
              </a:rPr>
              <a:t>cerca la lode degli uomini. La sua speranza è nei cieli e cammina sempre in avanti, con lo sguardo fisso su Gesù. Egli fa del bene perché è bene farlo e perché solo chi lo fa avrà accesso al regno di Dio. È buono e umile e si preoccupa che gli altri siano felici..... Il suo modo di essere non è mai brusco o dittatoriale, come quello di coloro che non credono in Dio, ma riflette la luce del cielo sugli uomini.</a:t>
            </a:r>
            <a:r>
              <a:rPr lang="es-ES" sz="2200" b="1" dirty="0" smtClean="0">
                <a:latin typeface="Comic Sans MS" pitchFamily="66" charset="0"/>
              </a:rPr>
              <a:t>”</a:t>
            </a:r>
            <a:endParaRPr lang="es-ES" sz="2200" b="1" dirty="0">
              <a:latin typeface="Comic Sans MS" pitchFamily="66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025A2A2E-7A2C-42EA-A2C5-FF1C96E3FAE7}"/>
              </a:ext>
            </a:extLst>
          </p:cNvPr>
          <p:cNvSpPr txBox="1"/>
          <p:nvPr/>
        </p:nvSpPr>
        <p:spPr>
          <a:xfrm>
            <a:off x="4700058" y="6174378"/>
            <a:ext cx="3609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b="1" dirty="0" err="1"/>
              <a:t>E.G.W</a:t>
            </a:r>
            <a:r>
              <a:rPr lang="es-ES" b="1" dirty="0"/>
              <a:t>. (</a:t>
            </a:r>
            <a:r>
              <a:rPr lang="es-ES" b="1" dirty="0" smtClean="0"/>
              <a:t>Testimonianze per la chiesa)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xmlns="" val="3333448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0B67D8FA-D1C2-4D6B-A2E1-FAA23703917A}"/>
              </a:ext>
            </a:extLst>
          </p:cNvPr>
          <p:cNvSpPr txBox="1"/>
          <p:nvPr/>
        </p:nvSpPr>
        <p:spPr>
          <a:xfrm>
            <a:off x="766356" y="4042195"/>
            <a:ext cx="343117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s-ES" sz="2000" b="1" dirty="0" smtClean="0">
                <a:solidFill>
                  <a:srgbClr val="FCCC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Valori e influssi</a:t>
            </a:r>
            <a:endParaRPr lang="es-ES" sz="2000" b="1" dirty="0">
              <a:solidFill>
                <a:srgbClr val="FCCCD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s-ES" sz="2000" b="1" dirty="0" smtClean="0">
                <a:solidFill>
                  <a:srgbClr val="C4C4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Rispondere alle ingiustizie    </a:t>
            </a:r>
            <a:r>
              <a:rPr lang="es-ES" sz="2000" b="1" dirty="0" smtClean="0">
                <a:solidFill>
                  <a:srgbClr val="FFEE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Atti d’amore</a:t>
            </a:r>
            <a:endParaRPr lang="es-ES" sz="2000" b="1" dirty="0">
              <a:solidFill>
                <a:srgbClr val="FFEE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s-ES" sz="2000" b="1" dirty="0" smtClean="0">
                <a:solidFill>
                  <a:srgbClr val="FF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nostre priorità</a:t>
            </a:r>
            <a:endParaRPr lang="es-ES" sz="2000" b="1" dirty="0">
              <a:solidFill>
                <a:srgbClr val="FF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s-ES" sz="2000" b="1" dirty="0" smtClean="0">
                <a:solidFill>
                  <a:srgbClr val="BAFE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Servire gli altri</a:t>
            </a:r>
            <a:endParaRPr lang="es-ES" sz="2000" b="1" dirty="0">
              <a:solidFill>
                <a:srgbClr val="BAFED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B13ADA99-E4A6-4B14-8D12-F1E4C78C756E}"/>
              </a:ext>
            </a:extLst>
          </p:cNvPr>
          <p:cNvSpPr txBox="1"/>
          <p:nvPr/>
        </p:nvSpPr>
        <p:spPr>
          <a:xfrm>
            <a:off x="87088" y="69668"/>
            <a:ext cx="5181600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 certa occasione</a:t>
            </a:r>
            <a:r>
              <a:rPr lang="it-I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Pietro riassunse il ministero di Gesù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it-I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Andava facendo del bene e risanando tutti coloro che erano oppressi dal 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diavolo"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(Atti 10:38).</a:t>
            </a:r>
          </a:p>
          <a:p>
            <a:pPr>
              <a:spcBef>
                <a:spcPts val="600"/>
              </a:spcBef>
            </a:pP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Nel sermone sul monte (Mateo 5-7), Gesù ci insegnò come diventare cittadini del Regno    dei Cieli. Lo fece in termini pratici.</a:t>
            </a:r>
            <a:endParaRPr lang="es-E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="" xmlns:a16="http://schemas.microsoft.com/office/drawing/2014/main" id="{84102764-1389-4604-9ADF-96E61A314436}"/>
              </a:ext>
            </a:extLst>
          </p:cNvPr>
          <p:cNvSpPr/>
          <p:nvPr/>
        </p:nvSpPr>
        <p:spPr>
          <a:xfrm>
            <a:off x="87088" y="2393380"/>
            <a:ext cx="40775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vita di Gesù fu un riflesso fedele dei suoi insegnamenti. Pertanto, il riassunto del suo ministero riflette perfettamente ciò che ci si aspetta da un cittadino del </a:t>
            </a: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Regno.</a:t>
            </a:r>
            <a:endParaRPr lang="es-E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="" xmlns:a16="http://schemas.microsoft.com/office/drawing/2014/main" id="{C2BCA926-97EF-4297-91A8-205A9A907E0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686851" flipH="1">
            <a:off x="394831" y="5264302"/>
            <a:ext cx="300038" cy="279994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="" xmlns:a16="http://schemas.microsoft.com/office/drawing/2014/main" id="{34A2FEBA-92FC-4F8C-A217-8AB99CCF1B7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686851" flipH="1">
            <a:off x="413517" y="4281708"/>
            <a:ext cx="241992" cy="225826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="" xmlns:a16="http://schemas.microsoft.com/office/drawing/2014/main" id="{0567A1E7-36EC-4113-B41C-A2787EE8B2C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686851" flipH="1">
            <a:off x="394831" y="5788305"/>
            <a:ext cx="300038" cy="279994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="" xmlns:a16="http://schemas.microsoft.com/office/drawing/2014/main" id="{30279A99-979D-4FCB-B092-0EFB4DC424A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686851" flipH="1">
            <a:off x="394831" y="4740299"/>
            <a:ext cx="300038" cy="279994"/>
          </a:xfrm>
          <a:prstGeom prst="rect">
            <a:avLst/>
          </a:prstGeom>
        </p:spPr>
      </p:pic>
      <p:pic>
        <p:nvPicPr>
          <p:cNvPr id="22" name="Imagen 21" descr="Imagen que contiene objeto&#10;&#10;Descripción generada automáticamente">
            <a:extLst>
              <a:ext uri="{FF2B5EF4-FFF2-40B4-BE49-F238E27FC236}">
                <a16:creationId xmlns="" xmlns:a16="http://schemas.microsoft.com/office/drawing/2014/main" id="{7C37034B-7085-41FC-9F44-BD6743D1B3A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686851" flipH="1">
            <a:off x="394831" y="6312307"/>
            <a:ext cx="300038" cy="279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0740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 uiExpand="1" build="p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E18553FA-C369-4478-87A8-A725210CC8E1}"/>
              </a:ext>
            </a:extLst>
          </p:cNvPr>
          <p:cNvSpPr/>
          <p:nvPr/>
        </p:nvSpPr>
        <p:spPr>
          <a:xfrm>
            <a:off x="1214813" y="751681"/>
            <a:ext cx="6757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“Beati sarete </a:t>
            </a:r>
            <a:r>
              <a:rPr lang="es-ES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voi </a:t>
            </a:r>
            <a:r>
              <a:rPr lang="es-ES" b="1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[…] </a:t>
            </a:r>
            <a:r>
              <a:rPr lang="it-IT" b="1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Voi siete il sale della </a:t>
            </a:r>
            <a:r>
              <a:rPr lang="it-IT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terra</a:t>
            </a:r>
            <a:r>
              <a:rPr lang="es-ES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 </a:t>
            </a:r>
            <a:r>
              <a:rPr lang="es-ES" b="1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[…] </a:t>
            </a:r>
            <a:r>
              <a:rPr lang="es-ES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Voi siete la luce del mondo” </a:t>
            </a:r>
            <a:r>
              <a:rPr lang="es-ES" sz="1600" b="1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(</a:t>
            </a:r>
            <a:r>
              <a:rPr lang="es-ES" sz="16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Matteo </a:t>
            </a:r>
            <a:r>
              <a:rPr lang="es-ES" sz="1600" b="1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5:11, 13, 14)</a:t>
            </a:r>
            <a:endParaRPr lang="es-ES" b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29D0E4EC-79EC-4418-B6D7-A9969FF34C5D}"/>
              </a:ext>
            </a:extLst>
          </p:cNvPr>
          <p:cNvSpPr txBox="1"/>
          <p:nvPr/>
        </p:nvSpPr>
        <p:spPr>
          <a:xfrm>
            <a:off x="165464" y="1579212"/>
            <a:ext cx="49634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/>
              <a:t>La </a:t>
            </a:r>
            <a:r>
              <a:rPr lang="es-ES" sz="2000" b="1" dirty="0" smtClean="0"/>
              <a:t>povertà di spirito, </a:t>
            </a:r>
            <a:r>
              <a:rPr lang="it-IT" sz="2000" b="1" dirty="0"/>
              <a:t>piangere per il peccato, agire </a:t>
            </a:r>
            <a:r>
              <a:rPr lang="it-IT" sz="2000" b="1" dirty="0" smtClean="0"/>
              <a:t>con mansuetudine, </a:t>
            </a:r>
            <a:r>
              <a:rPr lang="it-IT" sz="2000" b="1" dirty="0"/>
              <a:t>desiderare giustizia, essere misericordiosi, avere una mente pura, cercare la pace tra le persone, sopportare ingiustizie commesse contro di noi; Questo è ciò che ci rende benedetti (felici).</a:t>
            </a:r>
            <a:endParaRPr lang="es-ES" sz="2000" b="1" dirty="0"/>
          </a:p>
        </p:txBody>
      </p:sp>
      <p:sp>
        <p:nvSpPr>
          <p:cNvPr id="7" name="Rectángulo 6">
            <a:extLst>
              <a:ext uri="{FF2B5EF4-FFF2-40B4-BE49-F238E27FC236}">
                <a16:creationId xmlns="" xmlns:a16="http://schemas.microsoft.com/office/drawing/2014/main" id="{E04702C4-068F-43A7-8DA9-5F5E7B0D1554}"/>
              </a:ext>
            </a:extLst>
          </p:cNvPr>
          <p:cNvSpPr/>
          <p:nvPr/>
        </p:nvSpPr>
        <p:spPr>
          <a:xfrm>
            <a:off x="1066768" y="52254"/>
            <a:ext cx="707135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unset" dir="t"/>
            </a:scene3d>
            <a:sp3d extrusionH="57150">
              <a:bevelT w="38100" h="38100" prst="relaxedInset"/>
            </a:sp3d>
          </a:bodyPr>
          <a:lstStyle/>
          <a:p>
            <a:pPr algn="ctr" defTabSz="914400"/>
            <a:r>
              <a:rPr lang="es-E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VALORI </a:t>
            </a:r>
            <a:r>
              <a:rPr lang="es-ES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 </a:t>
            </a:r>
            <a:r>
              <a:rPr lang="es-E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INFLUSSI</a:t>
            </a:r>
            <a:endParaRPr lang="es-ES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Imagen 8" descr="Imagen que contiene objeto&#10;&#10;Descripción generada automáticamente">
            <a:extLst>
              <a:ext uri="{FF2B5EF4-FFF2-40B4-BE49-F238E27FC236}">
                <a16:creationId xmlns="" xmlns:a16="http://schemas.microsoft.com/office/drawing/2014/main" id="{9A72C372-8B89-4355-956A-14282F463E4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219696" y="4143755"/>
            <a:ext cx="1915834" cy="239479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Imagen 14" descr="Imagen que contiene hierba, cielo, persona, exterior&#10;&#10;Descripción generada automáticamente">
            <a:extLst>
              <a:ext uri="{FF2B5EF4-FFF2-40B4-BE49-F238E27FC236}">
                <a16:creationId xmlns="" xmlns:a16="http://schemas.microsoft.com/office/drawing/2014/main" id="{9225603C-DE5F-4093-9F77-BA014BB9C5F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78828" y="1590612"/>
            <a:ext cx="3621152" cy="2036898"/>
          </a:xfrm>
          <a:prstGeom prst="roundRect">
            <a:avLst>
              <a:gd name="adj" fmla="val 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Rectángulo 15">
            <a:extLst>
              <a:ext uri="{FF2B5EF4-FFF2-40B4-BE49-F238E27FC236}">
                <a16:creationId xmlns="" xmlns:a16="http://schemas.microsoft.com/office/drawing/2014/main" id="{C5527152-5BAB-4257-8910-64845F85AD94}"/>
              </a:ext>
            </a:extLst>
          </p:cNvPr>
          <p:cNvSpPr/>
          <p:nvPr/>
        </p:nvSpPr>
        <p:spPr>
          <a:xfrm>
            <a:off x="4463934" y="3999261"/>
            <a:ext cx="4642639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/>
              <a:t>Una buona parte di queste qualità ha a che fare con il modo in cui trattiamo gli altri</a:t>
            </a:r>
            <a:r>
              <a:rPr lang="it-IT" sz="2000" b="1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it-IT" sz="2000" b="1" dirty="0"/>
              <a:t>Siamo luce quando </a:t>
            </a:r>
            <a:r>
              <a:rPr lang="it-IT" sz="2000" b="1" dirty="0" smtClean="0"/>
              <a:t>con </a:t>
            </a:r>
            <a:r>
              <a:rPr lang="it-IT" sz="2000" b="1" dirty="0"/>
              <a:t>le nostre parole ed esempi</a:t>
            </a:r>
            <a:r>
              <a:rPr lang="it-IT" sz="2000" b="1" dirty="0" smtClean="0"/>
              <a:t>, illuminiamo </a:t>
            </a:r>
            <a:r>
              <a:rPr lang="it-IT" sz="2000" b="1" dirty="0"/>
              <a:t>la vita degli </a:t>
            </a:r>
            <a:r>
              <a:rPr lang="it-IT" sz="2000" b="1" dirty="0" smtClean="0"/>
              <a:t>altri.</a:t>
            </a:r>
            <a:r>
              <a:rPr lang="es-ES" sz="2000" b="1" dirty="0"/>
              <a:t> </a:t>
            </a:r>
            <a:r>
              <a:rPr lang="it-IT" sz="2000" b="1" dirty="0" smtClean="0"/>
              <a:t>Ma </a:t>
            </a:r>
            <a:r>
              <a:rPr lang="it-IT" sz="2000" b="1" dirty="0"/>
              <a:t>per essere sale, dobbiamo mescolarci con loro, influenzando e migliorando la vita di coloro che ci </a:t>
            </a:r>
            <a:r>
              <a:rPr lang="it-IT" sz="2000" b="1" dirty="0" smtClean="0"/>
              <a:t>circondano</a:t>
            </a:r>
            <a:r>
              <a:rPr lang="es-ES" sz="2000" b="1" dirty="0" smtClean="0"/>
              <a:t>.</a:t>
            </a:r>
            <a:endParaRPr lang="es-ES" sz="2000" b="1" dirty="0"/>
          </a:p>
        </p:txBody>
      </p:sp>
      <p:pic>
        <p:nvPicPr>
          <p:cNvPr id="18" name="Imagen 17" descr="Imagen que contiene persona, edificio, niño&#10;&#10;Descripción generada automáticamente">
            <a:extLst>
              <a:ext uri="{FF2B5EF4-FFF2-40B4-BE49-F238E27FC236}">
                <a16:creationId xmlns="" xmlns:a16="http://schemas.microsoft.com/office/drawing/2014/main" id="{10BEF40A-7945-4942-B166-D18D3C3649B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438578" y="4131418"/>
            <a:ext cx="1950159" cy="240713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018713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16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614928C0-0E33-48DE-B60B-60A61D005F15}"/>
              </a:ext>
            </a:extLst>
          </p:cNvPr>
          <p:cNvSpPr/>
          <p:nvPr/>
        </p:nvSpPr>
        <p:spPr>
          <a:xfrm>
            <a:off x="1338447" y="1069938"/>
            <a:ext cx="76139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2800" b="1" dirty="0" smtClean="0">
                <a:latin typeface="Comic Sans MS" pitchFamily="66" charset="0"/>
              </a:rPr>
              <a:t>“</a:t>
            </a:r>
            <a:r>
              <a:rPr lang="it-IT" sz="2800" b="1" dirty="0">
                <a:latin typeface="Comic Sans MS" pitchFamily="66" charset="0"/>
              </a:rPr>
              <a:t>I discepoli del Cristo devono essere la luce del mondo. Tuttavia Dio </a:t>
            </a:r>
            <a:r>
              <a:rPr lang="it-IT" sz="2800" b="1" dirty="0" smtClean="0">
                <a:latin typeface="Comic Sans MS" pitchFamily="66" charset="0"/>
              </a:rPr>
              <a:t>non chiede </a:t>
            </a:r>
            <a:r>
              <a:rPr lang="it-IT" sz="2800" b="1" dirty="0">
                <a:latin typeface="Comic Sans MS" pitchFamily="66" charset="0"/>
              </a:rPr>
              <a:t>loro di sforzarsi per brillare. </a:t>
            </a:r>
            <a:r>
              <a:rPr lang="it-IT" sz="2800" b="1" dirty="0" smtClean="0">
                <a:latin typeface="Comic Sans MS" pitchFamily="66" charset="0"/>
              </a:rPr>
              <a:t>Non approva </a:t>
            </a:r>
            <a:r>
              <a:rPr lang="it-IT" sz="2800" b="1" dirty="0">
                <a:latin typeface="Comic Sans MS" pitchFamily="66" charset="0"/>
              </a:rPr>
              <a:t>nessun tentativo di </a:t>
            </a:r>
            <a:r>
              <a:rPr lang="it-IT" sz="2800" b="1" dirty="0" smtClean="0">
                <a:latin typeface="Comic Sans MS" pitchFamily="66" charset="0"/>
              </a:rPr>
              <a:t>manifestare una </a:t>
            </a:r>
            <a:r>
              <a:rPr lang="it-IT" sz="2800" b="1" dirty="0">
                <a:latin typeface="Comic Sans MS" pitchFamily="66" charset="0"/>
              </a:rPr>
              <a:t>bontà superiore che provochi autocompiacimento. Egli desidera che in tutto </a:t>
            </a:r>
            <a:r>
              <a:rPr lang="it-IT" sz="2800" b="1" dirty="0" smtClean="0">
                <a:latin typeface="Comic Sans MS" pitchFamily="66" charset="0"/>
              </a:rPr>
              <a:t>il loro </a:t>
            </a:r>
            <a:r>
              <a:rPr lang="it-IT" sz="2800" b="1" dirty="0">
                <a:latin typeface="Comic Sans MS" pitchFamily="66" charset="0"/>
              </a:rPr>
              <a:t>essere si manifestino i principi divini. Quando verranno in contatto con </a:t>
            </a:r>
            <a:r>
              <a:rPr lang="it-IT" sz="2800" b="1" dirty="0" smtClean="0">
                <a:latin typeface="Comic Sans MS" pitchFamily="66" charset="0"/>
              </a:rPr>
              <a:t>la società</a:t>
            </a:r>
            <a:r>
              <a:rPr lang="it-IT" sz="2800" b="1" dirty="0">
                <a:latin typeface="Comic Sans MS" pitchFamily="66" charset="0"/>
              </a:rPr>
              <a:t>, diffonderanno la luce che è in loro. La loro fedeltà risalterà in </a:t>
            </a:r>
            <a:r>
              <a:rPr lang="it-IT" sz="2800" b="1" dirty="0" smtClean="0">
                <a:latin typeface="Comic Sans MS" pitchFamily="66" charset="0"/>
              </a:rPr>
              <a:t>ogni azione </a:t>
            </a:r>
            <a:r>
              <a:rPr lang="it-IT" sz="2800" b="1" dirty="0">
                <a:latin typeface="Comic Sans MS" pitchFamily="66" charset="0"/>
              </a:rPr>
              <a:t>della vita.</a:t>
            </a:r>
            <a:r>
              <a:rPr lang="es-ES" sz="2800" b="1" dirty="0" smtClean="0">
                <a:latin typeface="Comic Sans MS" pitchFamily="66" charset="0"/>
              </a:rPr>
              <a:t>”</a:t>
            </a:r>
            <a:endParaRPr lang="es-ES" sz="2800" b="1" dirty="0">
              <a:latin typeface="Comic Sans MS" pitchFamily="66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025A2A2E-7A2C-42EA-A2C5-FF1C96E3FAE7}"/>
              </a:ext>
            </a:extLst>
          </p:cNvPr>
          <p:cNvSpPr txBox="1"/>
          <p:nvPr/>
        </p:nvSpPr>
        <p:spPr>
          <a:xfrm>
            <a:off x="4450303" y="6371323"/>
            <a:ext cx="4521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b="1" dirty="0"/>
              <a:t>E.G.W. </a:t>
            </a:r>
            <a:r>
              <a:rPr lang="es-ES" b="1" dirty="0" smtClean="0"/>
              <a:t>(Sulle orme del Gran Medico - pag</a:t>
            </a:r>
            <a:r>
              <a:rPr lang="es-ES" b="1" dirty="0"/>
              <a:t>. </a:t>
            </a:r>
            <a:r>
              <a:rPr lang="es-ES" b="1" dirty="0" smtClean="0"/>
              <a:t>17)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xmlns="" val="2858062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F344A875-86F9-44B7-B84D-7871BD7187F6}"/>
              </a:ext>
            </a:extLst>
          </p:cNvPr>
          <p:cNvSpPr/>
          <p:nvPr/>
        </p:nvSpPr>
        <p:spPr>
          <a:xfrm>
            <a:off x="3084004" y="617943"/>
            <a:ext cx="55279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 io vi dico: Non resistere al malvagio; anzi, se uno ti percuote sulla guancia destra, porgigli anche l'altra</a:t>
            </a:r>
            <a:r>
              <a:rPr lang="es-ES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 </a:t>
            </a:r>
            <a:r>
              <a:rPr lang="es-ES" sz="16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</a:t>
            </a:r>
            <a:r>
              <a:rPr lang="es-ES" sz="16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Matteo </a:t>
            </a:r>
            <a:r>
              <a:rPr lang="es-ES" sz="16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5:39)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6C474F03-A1E5-45E9-8146-9C4E2DA444CA}"/>
              </a:ext>
            </a:extLst>
          </p:cNvPr>
          <p:cNvSpPr txBox="1"/>
          <p:nvPr/>
        </p:nvSpPr>
        <p:spPr>
          <a:xfrm>
            <a:off x="108781" y="692760"/>
            <a:ext cx="316643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/>
              <a:t>La vita di coloro che ascoltavano Gesù non </a:t>
            </a:r>
            <a:r>
              <a:rPr lang="it-IT" sz="2000" b="1" dirty="0" smtClean="0"/>
              <a:t> era </a:t>
            </a:r>
            <a:r>
              <a:rPr lang="it-IT" sz="2000" b="1" dirty="0"/>
              <a:t>facile: i potenti li maltrattavano; molti erano indebitati e i </a:t>
            </a:r>
            <a:r>
              <a:rPr lang="it-IT" sz="2000" b="1" dirty="0" smtClean="0"/>
              <a:t>finanziatori </a:t>
            </a:r>
            <a:r>
              <a:rPr lang="it-IT" sz="2000" b="1" dirty="0"/>
              <a:t>di denaro li abusavano; i soldati romani li costringevano </a:t>
            </a:r>
            <a:r>
              <a:rPr lang="it-IT" sz="2000" b="1" dirty="0" smtClean="0"/>
              <a:t>a </a:t>
            </a:r>
            <a:r>
              <a:rPr lang="it-IT" sz="2000" b="1" dirty="0"/>
              <a:t>lavorare senza alcuna ricompensa.</a:t>
            </a:r>
            <a:endParaRPr lang="es-ES" sz="2000" b="1" dirty="0"/>
          </a:p>
        </p:txBody>
      </p:sp>
      <p:sp>
        <p:nvSpPr>
          <p:cNvPr id="5" name="Rectángulo 4">
            <a:extLst>
              <a:ext uri="{FF2B5EF4-FFF2-40B4-BE49-F238E27FC236}">
                <a16:creationId xmlns="" xmlns:a16="http://schemas.microsoft.com/office/drawing/2014/main" id="{350B7B85-BF2E-43A6-A8F2-81A0F6CEF210}"/>
              </a:ext>
            </a:extLst>
          </p:cNvPr>
          <p:cNvSpPr/>
          <p:nvPr/>
        </p:nvSpPr>
        <p:spPr>
          <a:xfrm>
            <a:off x="1" y="-52254"/>
            <a:ext cx="91439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400" b="1" spc="3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RISPONDERE ALLE INGIUSTIZIE</a:t>
            </a:r>
            <a:endParaRPr lang="es-ES" sz="4400" b="1" spc="3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Imagen 5" descr="Imagen que contiene texto, libro&#10;&#10;Descripción generada automáticamente">
            <a:extLst>
              <a:ext uri="{FF2B5EF4-FFF2-40B4-BE49-F238E27FC236}">
                <a16:creationId xmlns="" xmlns:a16="http://schemas.microsoft.com/office/drawing/2014/main" id="{1DD2BB40-C5DC-437F-8283-20BF0DEA92E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duotone>
              <a:prstClr val="black"/>
              <a:schemeClr val="accent4">
                <a:lumMod val="7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59617" y="3914792"/>
            <a:ext cx="2133811" cy="27740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 descr="Imagen que contiene dibujo con líneas&#10;&#10;Descripción generada automáticamente">
            <a:extLst>
              <a:ext uri="{FF2B5EF4-FFF2-40B4-BE49-F238E27FC236}">
                <a16:creationId xmlns="" xmlns:a16="http://schemas.microsoft.com/office/drawing/2014/main" id="{ADFCF76C-5234-4FFE-912E-742B40A77E6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26186" y="1750650"/>
            <a:ext cx="3866996" cy="1856809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Imagen 11" descr="Imagen que contiene dibujo con líneas&#10;&#10;Descripción generada automáticamente">
            <a:extLst>
              <a:ext uri="{FF2B5EF4-FFF2-40B4-BE49-F238E27FC236}">
                <a16:creationId xmlns="" xmlns:a16="http://schemas.microsoft.com/office/drawing/2014/main" id="{77F57CDC-2C27-4D13-BFF8-FE7413A49818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duotone>
              <a:prstClr val="black"/>
              <a:srgbClr val="E0CBFD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95860" y="3914792"/>
            <a:ext cx="1482289" cy="28116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Rectángulo 12">
            <a:extLst>
              <a:ext uri="{FF2B5EF4-FFF2-40B4-BE49-F238E27FC236}">
                <a16:creationId xmlns="" xmlns:a16="http://schemas.microsoft.com/office/drawing/2014/main" id="{F6992270-8D50-441B-9F5A-6CACD26B091C}"/>
              </a:ext>
            </a:extLst>
          </p:cNvPr>
          <p:cNvSpPr/>
          <p:nvPr/>
        </p:nvSpPr>
        <p:spPr>
          <a:xfrm>
            <a:off x="56527" y="3749568"/>
            <a:ext cx="5064109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/>
              <a:t> </a:t>
            </a:r>
            <a:r>
              <a:rPr lang="it-IT" sz="2000" b="1" dirty="0" smtClean="0"/>
              <a:t>In queste </a:t>
            </a:r>
            <a:r>
              <a:rPr lang="it-IT" sz="2000" b="1" dirty="0"/>
              <a:t>situazioni, era facile lasciarsi trasportare dall'odio. Ma Gesù insegnò loro a rispondere in modo dignitoso, senza odio, dimostrando compassione per coloro che non potevano essere benedetti</a:t>
            </a:r>
            <a:r>
              <a:rPr lang="it-IT" sz="2000" b="1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it-IT" sz="2000" b="1" dirty="0"/>
              <a:t>Non possiamo evitare le ingiustizie, ma siamo liberi di scegliere come reagire ad esse: "Non </a:t>
            </a:r>
            <a:r>
              <a:rPr lang="it-IT" sz="2000" b="1" dirty="0" smtClean="0"/>
              <a:t>lasciarti vincere dal </a:t>
            </a:r>
            <a:r>
              <a:rPr lang="it-IT" sz="2000" b="1" dirty="0"/>
              <a:t>male, ma </a:t>
            </a:r>
            <a:r>
              <a:rPr lang="it-IT" sz="2000" b="1" dirty="0" smtClean="0"/>
              <a:t>vinci </a:t>
            </a:r>
            <a:r>
              <a:rPr lang="it-IT" sz="2000" b="1" dirty="0"/>
              <a:t>il male con il bene" (Romani 12,21).</a:t>
            </a:r>
            <a:endParaRPr lang="es-ES" sz="20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2471703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614928C0-0E33-48DE-B60B-60A61D005F15}"/>
              </a:ext>
            </a:extLst>
          </p:cNvPr>
          <p:cNvSpPr/>
          <p:nvPr/>
        </p:nvSpPr>
        <p:spPr>
          <a:xfrm>
            <a:off x="886095" y="892698"/>
            <a:ext cx="6707779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3100" b="1" dirty="0" smtClean="0">
                <a:latin typeface="Comic Sans MS" pitchFamily="66" charset="0"/>
              </a:rPr>
              <a:t>“</a:t>
            </a:r>
            <a:r>
              <a:rPr lang="it-IT" sz="3100" b="1" dirty="0" smtClean="0">
                <a:latin typeface="Comic Sans MS" pitchFamily="66" charset="0"/>
              </a:rPr>
              <a:t>Rappresentiamo quotidianamente </a:t>
            </a:r>
            <a:r>
              <a:rPr lang="it-IT" sz="3100" b="1" dirty="0">
                <a:latin typeface="Comic Sans MS" pitchFamily="66" charset="0"/>
              </a:rPr>
              <a:t>il grande amore di Cristo amando i nostri nemici come Cristo li ha </a:t>
            </a:r>
            <a:r>
              <a:rPr lang="it-IT" sz="3100" b="1" dirty="0" smtClean="0">
                <a:latin typeface="Comic Sans MS" pitchFamily="66" charset="0"/>
              </a:rPr>
              <a:t>amati</a:t>
            </a:r>
            <a:r>
              <a:rPr lang="es-ES" sz="3100" b="1" dirty="0" smtClean="0">
                <a:latin typeface="Comic Sans MS" pitchFamily="66" charset="0"/>
              </a:rPr>
              <a:t>. In questo modo si rivelerà </a:t>
            </a:r>
            <a:r>
              <a:rPr lang="es-ES" sz="3100" b="1" dirty="0">
                <a:latin typeface="Comic Sans MS" pitchFamily="66" charset="0"/>
              </a:rPr>
              <a:t>la </a:t>
            </a:r>
            <a:r>
              <a:rPr lang="es-ES" sz="3100" b="1" dirty="0" smtClean="0">
                <a:latin typeface="Comic Sans MS" pitchFamily="66" charset="0"/>
              </a:rPr>
              <a:t>grazia di </a:t>
            </a:r>
            <a:r>
              <a:rPr lang="es-ES" sz="3100" b="1" dirty="0">
                <a:latin typeface="Comic Sans MS" pitchFamily="66" charset="0"/>
              </a:rPr>
              <a:t>Cristo, </a:t>
            </a:r>
            <a:r>
              <a:rPr lang="it-IT" sz="3100" b="1" dirty="0">
                <a:latin typeface="Comic Sans MS" pitchFamily="66" charset="0"/>
              </a:rPr>
              <a:t>forti sentimenti di odio </a:t>
            </a:r>
            <a:r>
              <a:rPr lang="it-IT" sz="3100" b="1" dirty="0" smtClean="0">
                <a:latin typeface="Comic Sans MS" pitchFamily="66" charset="0"/>
              </a:rPr>
              <a:t>verranno </a:t>
            </a:r>
            <a:r>
              <a:rPr lang="it-IT" sz="3100" b="1" dirty="0">
                <a:latin typeface="Comic Sans MS" pitchFamily="66" charset="0"/>
              </a:rPr>
              <a:t>spezzati e l'amore genuino </a:t>
            </a:r>
            <a:r>
              <a:rPr lang="it-IT" sz="3100" b="1" dirty="0" smtClean="0">
                <a:latin typeface="Comic Sans MS" pitchFamily="66" charset="0"/>
              </a:rPr>
              <a:t>sorgerà </a:t>
            </a:r>
            <a:r>
              <a:rPr lang="it-IT" sz="3100" b="1" dirty="0">
                <a:latin typeface="Comic Sans MS" pitchFamily="66" charset="0"/>
              </a:rPr>
              <a:t>in molti </a:t>
            </a:r>
            <a:r>
              <a:rPr lang="it-IT" sz="3100" b="1" dirty="0" smtClean="0">
                <a:latin typeface="Comic Sans MS" pitchFamily="66" charset="0"/>
              </a:rPr>
              <a:t>cuori.</a:t>
            </a:r>
            <a:r>
              <a:rPr lang="es-ES" sz="3100" b="1" dirty="0" smtClean="0">
                <a:latin typeface="Comic Sans MS" pitchFamily="66" charset="0"/>
              </a:rPr>
              <a:t> Si vedranno molte più conversioni di quelle che avvengono ora</a:t>
            </a:r>
            <a:r>
              <a:rPr lang="es-ES" sz="3100" b="1" dirty="0">
                <a:latin typeface="Comic Sans MS" pitchFamily="66" charset="0"/>
              </a:rPr>
              <a:t>”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025A2A2E-7A2C-42EA-A2C5-FF1C96E3FAE7}"/>
              </a:ext>
            </a:extLst>
          </p:cNvPr>
          <p:cNvSpPr txBox="1"/>
          <p:nvPr/>
        </p:nvSpPr>
        <p:spPr>
          <a:xfrm>
            <a:off x="5249772" y="6278536"/>
            <a:ext cx="2675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b="1" dirty="0"/>
              <a:t>E.G.W. </a:t>
            </a:r>
            <a:r>
              <a:rPr lang="es-ES" b="1" dirty="0" smtClean="0"/>
              <a:t>(Ministero medico)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xmlns="" val="879265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ATOS PC CLAUDIO\IGLESIA\imagenes\fondos varios\pastel1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999DD071-F176-46A9-87FA-E95242878A4A}"/>
              </a:ext>
            </a:extLst>
          </p:cNvPr>
          <p:cNvSpPr/>
          <p:nvPr/>
        </p:nvSpPr>
        <p:spPr>
          <a:xfrm>
            <a:off x="3291841" y="669111"/>
            <a:ext cx="585216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Ma io vi dico: Amate i vostri nemici, benedite coloro che vi maledicono, fate del bene a coloro che vi odiano, e pregate per coloro che vi maltrattano e vi perseguitano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” </a:t>
            </a:r>
            <a:r>
              <a:rPr lang="es-ES" sz="12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(</a:t>
            </a:r>
            <a:r>
              <a:rPr lang="es-ES" sz="1200" b="1" dirty="0" smtClean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Matteo </a:t>
            </a:r>
            <a:r>
              <a:rPr lang="es-ES" sz="12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5:44)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7A15272F-4C81-4D2B-B0D1-02D5A6AD7343}"/>
              </a:ext>
            </a:extLst>
          </p:cNvPr>
          <p:cNvSpPr txBox="1"/>
          <p:nvPr/>
        </p:nvSpPr>
        <p:spPr>
          <a:xfrm>
            <a:off x="3491344" y="1995914"/>
            <a:ext cx="5611092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/>
              <a:t>Prossimo o nemico? </a:t>
            </a:r>
            <a:r>
              <a:rPr lang="it-IT" sz="2000" b="1" dirty="0" smtClean="0"/>
              <a:t>Sicuramente, </a:t>
            </a:r>
            <a:r>
              <a:rPr lang="it-IT" sz="2000" b="1" dirty="0"/>
              <a:t>un samaritano non poteva che essere nemico di un ebreo (e viceversa</a:t>
            </a:r>
            <a:r>
              <a:rPr lang="it-IT" sz="2000" b="1" dirty="0" smtClean="0"/>
              <a:t>).</a:t>
            </a:r>
          </a:p>
          <a:p>
            <a:pPr>
              <a:spcBef>
                <a:spcPts val="600"/>
              </a:spcBef>
            </a:pPr>
            <a:r>
              <a:rPr lang="it-IT" sz="2000" b="1" dirty="0"/>
              <a:t>Tuttavia, Gesù raccontò la vera storia di un samaritano che, di fronte al bisogno del suo nemico, "fu commosso </a:t>
            </a:r>
            <a:r>
              <a:rPr lang="it-IT" sz="2000" b="1" dirty="0" smtClean="0"/>
              <a:t>a </a:t>
            </a:r>
            <a:r>
              <a:rPr lang="it-IT" sz="2000" b="1" dirty="0"/>
              <a:t>misericordia" </a:t>
            </a:r>
            <a:r>
              <a:rPr lang="it-IT" sz="1400" b="1" dirty="0"/>
              <a:t>(Luca 10:33).</a:t>
            </a:r>
            <a:endParaRPr lang="es-ES" sz="1400" b="1" dirty="0" smtClean="0"/>
          </a:p>
        </p:txBody>
      </p:sp>
      <p:sp>
        <p:nvSpPr>
          <p:cNvPr id="5" name="Rectángulo 4">
            <a:extLst>
              <a:ext uri="{FF2B5EF4-FFF2-40B4-BE49-F238E27FC236}">
                <a16:creationId xmlns="" xmlns:a16="http://schemas.microsoft.com/office/drawing/2014/main" id="{B2F22FD1-C764-44F9-B33F-51522332F67C}"/>
              </a:ext>
            </a:extLst>
          </p:cNvPr>
          <p:cNvSpPr/>
          <p:nvPr/>
        </p:nvSpPr>
        <p:spPr>
          <a:xfrm>
            <a:off x="3788228" y="-52254"/>
            <a:ext cx="535577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914400"/>
            <a:r>
              <a:rPr lang="es-ES" sz="4400" b="1" spc="3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ATTI D’AMORE</a:t>
            </a:r>
            <a:endParaRPr lang="es-ES" sz="4400" b="1" spc="30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="" xmlns:a16="http://schemas.microsoft.com/office/drawing/2014/main" id="{18A79D8A-85DF-4A18-9F2F-FB1955FECEAB}"/>
              </a:ext>
            </a:extLst>
          </p:cNvPr>
          <p:cNvSpPr/>
          <p:nvPr/>
        </p:nvSpPr>
        <p:spPr>
          <a:xfrm>
            <a:off x="139340" y="4029371"/>
            <a:ext cx="5425438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/>
              <a:t>La mentalità del sacerdote e del levita era: </a:t>
            </a:r>
            <a:r>
              <a:rPr lang="it-IT" sz="2000" b="1" dirty="0" smtClean="0"/>
              <a:t>       "</a:t>
            </a:r>
            <a:r>
              <a:rPr lang="it-IT" sz="2000" b="1" dirty="0"/>
              <a:t>Se mi fermo ad aiutare quest'uomo, cosa </a:t>
            </a:r>
            <a:r>
              <a:rPr lang="it-IT" sz="2000" b="1" dirty="0" smtClean="0"/>
              <a:t>          mi </a:t>
            </a:r>
            <a:r>
              <a:rPr lang="it-IT" sz="2000" b="1" dirty="0"/>
              <a:t>succederà</a:t>
            </a:r>
            <a:r>
              <a:rPr lang="it-IT" sz="2000" b="1" dirty="0" smtClean="0"/>
              <a:t>?</a:t>
            </a:r>
            <a:r>
              <a:rPr lang="es-ES" sz="2000" b="1" dirty="0" smtClean="0"/>
              <a:t>”.</a:t>
            </a:r>
            <a:endParaRPr lang="es-ES" sz="2000" b="1" dirty="0"/>
          </a:p>
          <a:p>
            <a:pPr>
              <a:spcBef>
                <a:spcPts val="600"/>
              </a:spcBef>
            </a:pPr>
            <a:r>
              <a:rPr lang="it-IT" sz="2000" b="1" dirty="0"/>
              <a:t>La mentalità del Samaritano era: "Se non mi fermo ad aiutare quest'uomo, cosa gli succederà</a:t>
            </a:r>
            <a:r>
              <a:rPr lang="it-IT" sz="2000" b="1" dirty="0" smtClean="0"/>
              <a:t>?</a:t>
            </a:r>
            <a:r>
              <a:rPr lang="es-ES" sz="2000" b="1" dirty="0" smtClean="0"/>
              <a:t>”</a:t>
            </a:r>
          </a:p>
          <a:p>
            <a:pPr>
              <a:spcBef>
                <a:spcPts val="600"/>
              </a:spcBef>
            </a:pPr>
            <a:r>
              <a:rPr lang="it-IT" sz="2000" b="1" dirty="0"/>
              <a:t>La mentalità del cittadino del Regno è di pensare al bisogno dell'altro piuttosto che al proprio.</a:t>
            </a:r>
            <a:endParaRPr lang="es-ES" sz="2000" b="1" dirty="0"/>
          </a:p>
        </p:txBody>
      </p:sp>
      <p:pic>
        <p:nvPicPr>
          <p:cNvPr id="9" name="Imagen 8" descr="Imagen que contiene persona, hombre, de pie&#10;&#10;Descripción generada automáticamente">
            <a:extLst>
              <a:ext uri="{FF2B5EF4-FFF2-40B4-BE49-F238E27FC236}">
                <a16:creationId xmlns="" xmlns:a16="http://schemas.microsoft.com/office/drawing/2014/main" id="{1F026B86-ED69-4D2B-9E67-DCE50B16601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30629" y="167072"/>
            <a:ext cx="2986645" cy="1560188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1" name="Imagen 10" descr="Imagen que contiene persona, de pie, hombre, exterior&#10;&#10;Descripción generada automáticamente">
            <a:extLst>
              <a:ext uri="{FF2B5EF4-FFF2-40B4-BE49-F238E27FC236}">
                <a16:creationId xmlns="" xmlns:a16="http://schemas.microsoft.com/office/drawing/2014/main" id="{A1DB087A-392E-44E4-A31B-663DE548B77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flipH="1">
            <a:off x="130627" y="2139818"/>
            <a:ext cx="2986645" cy="1560188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3" name="Imagen 12" descr="Imagen que contiene persona, interior, sentado&#10;&#10;Descripción generada automáticamente">
            <a:extLst>
              <a:ext uri="{FF2B5EF4-FFF2-40B4-BE49-F238E27FC236}">
                <a16:creationId xmlns="" xmlns:a16="http://schemas.microsoft.com/office/drawing/2014/main" id="{3EF7C55B-58FF-43D2-868D-AAC79B87822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61214" y="4076230"/>
            <a:ext cx="3401884" cy="2499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666958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614928C0-0E33-48DE-B60B-60A61D005F15}"/>
              </a:ext>
            </a:extLst>
          </p:cNvPr>
          <p:cNvSpPr/>
          <p:nvPr/>
        </p:nvSpPr>
        <p:spPr>
          <a:xfrm>
            <a:off x="701040" y="491250"/>
            <a:ext cx="7741919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2000" b="1" dirty="0" smtClean="0">
                <a:latin typeface="Comic Sans MS" pitchFamily="66" charset="0"/>
              </a:rPr>
              <a:t>“A</a:t>
            </a:r>
            <a:r>
              <a:rPr lang="it-IT" sz="2000" b="1" dirty="0" err="1" smtClean="0">
                <a:latin typeface="Comic Sans MS" pitchFamily="66" charset="0"/>
              </a:rPr>
              <a:t>pprofittate</a:t>
            </a:r>
            <a:r>
              <a:rPr lang="it-IT" sz="2000" b="1" dirty="0" smtClean="0">
                <a:latin typeface="Comic Sans MS" pitchFamily="66" charset="0"/>
              </a:rPr>
              <a:t> </a:t>
            </a:r>
            <a:r>
              <a:rPr lang="it-IT" sz="2000" b="1" dirty="0">
                <a:latin typeface="Comic Sans MS" pitchFamily="66" charset="0"/>
              </a:rPr>
              <a:t>di ogni opportunità per contribuire alla felicità di coloro che </a:t>
            </a:r>
            <a:r>
              <a:rPr lang="it-IT" sz="2000" b="1" dirty="0" smtClean="0">
                <a:latin typeface="Comic Sans MS" pitchFamily="66" charset="0"/>
              </a:rPr>
              <a:t>vi circondano </a:t>
            </a:r>
            <a:r>
              <a:rPr lang="it-IT" sz="2000" b="1" dirty="0">
                <a:latin typeface="Comic Sans MS" pitchFamily="66" charset="0"/>
              </a:rPr>
              <a:t>e per renderli partecipi del vostro affetto. Parole amabili, sguardi pieni </a:t>
            </a:r>
            <a:r>
              <a:rPr lang="it-IT" sz="2000" b="1" dirty="0" smtClean="0">
                <a:latin typeface="Comic Sans MS" pitchFamily="66" charset="0"/>
              </a:rPr>
              <a:t>di simpatia</a:t>
            </a:r>
            <a:r>
              <a:rPr lang="it-IT" sz="2000" b="1" dirty="0">
                <a:latin typeface="Comic Sans MS" pitchFamily="66" charset="0"/>
              </a:rPr>
              <a:t>, espressioni di apprezzamento avrebbero per molti lo stesso effetto che procura </a:t>
            </a:r>
            <a:r>
              <a:rPr lang="it-IT" sz="2000" b="1" dirty="0" smtClean="0">
                <a:latin typeface="Comic Sans MS" pitchFamily="66" charset="0"/>
              </a:rPr>
              <a:t>un bicchiere </a:t>
            </a:r>
            <a:r>
              <a:rPr lang="it-IT" sz="2000" b="1" dirty="0">
                <a:latin typeface="Comic Sans MS" pitchFamily="66" charset="0"/>
              </a:rPr>
              <a:t>d'acqua fresca a una persona assetata. Una parola di conforto, un gesto di </a:t>
            </a:r>
            <a:r>
              <a:rPr lang="it-IT" sz="2000" b="1" dirty="0" smtClean="0">
                <a:latin typeface="Comic Sans MS" pitchFamily="66" charset="0"/>
              </a:rPr>
              <a:t>bontà contribuirebbero </a:t>
            </a:r>
            <a:r>
              <a:rPr lang="it-IT" sz="2000" b="1" dirty="0">
                <a:latin typeface="Comic Sans MS" pitchFamily="66" charset="0"/>
              </a:rPr>
              <a:t>non poco ad alleggerire i pesi che gravano sulle spalle stanche. Ogni </a:t>
            </a:r>
            <a:r>
              <a:rPr lang="it-IT" sz="2000" b="1" dirty="0" smtClean="0">
                <a:latin typeface="Comic Sans MS" pitchFamily="66" charset="0"/>
              </a:rPr>
              <a:t>parola, ogni </a:t>
            </a:r>
            <a:r>
              <a:rPr lang="it-IT" sz="2000" b="1" dirty="0">
                <a:latin typeface="Comic Sans MS" pitchFamily="66" charset="0"/>
              </a:rPr>
              <a:t>atto di questo servizio altruistico sono registrati nel libro del cielo come se fossero </a:t>
            </a:r>
            <a:r>
              <a:rPr lang="it-IT" sz="2000" b="1" dirty="0" smtClean="0">
                <a:latin typeface="Comic Sans MS" pitchFamily="66" charset="0"/>
              </a:rPr>
              <a:t>stati offerti </a:t>
            </a:r>
            <a:r>
              <a:rPr lang="it-IT" sz="2000" b="1" dirty="0">
                <a:latin typeface="Comic Sans MS" pitchFamily="66" charset="0"/>
              </a:rPr>
              <a:t>a Cristo.</a:t>
            </a:r>
            <a:r>
              <a:rPr lang="es-ES" sz="2000" b="1" dirty="0" smtClean="0">
                <a:latin typeface="Comic Sans MS" pitchFamily="66" charset="0"/>
              </a:rPr>
              <a:t>…</a:t>
            </a:r>
            <a:endParaRPr lang="es-ES" sz="2000" b="1" dirty="0">
              <a:latin typeface="Comic Sans MS" pitchFamily="66" charset="0"/>
            </a:endParaRPr>
          </a:p>
          <a:p>
            <a:pPr algn="ctr">
              <a:spcBef>
                <a:spcPts val="600"/>
              </a:spcBef>
            </a:pPr>
            <a:r>
              <a:rPr lang="it-IT" sz="2000" b="1" dirty="0">
                <a:latin typeface="Comic Sans MS" pitchFamily="66" charset="0"/>
              </a:rPr>
              <a:t>Vivete nella luce dell'amore del Salvatore. Allora la vostra influenza sarà benefica per </a:t>
            </a:r>
            <a:r>
              <a:rPr lang="it-IT" sz="2000" b="1" dirty="0" smtClean="0">
                <a:latin typeface="Comic Sans MS" pitchFamily="66" charset="0"/>
              </a:rPr>
              <a:t>il mondo</a:t>
            </a:r>
            <a:r>
              <a:rPr lang="it-IT" sz="2000" b="1" dirty="0">
                <a:latin typeface="Comic Sans MS" pitchFamily="66" charset="0"/>
              </a:rPr>
              <a:t>. Che lo Spirito di Cristo vi possegga e che la legge della bontà sia sulle vostre </a:t>
            </a:r>
            <a:r>
              <a:rPr lang="it-IT" sz="2000" b="1" dirty="0" smtClean="0">
                <a:latin typeface="Comic Sans MS" pitchFamily="66" charset="0"/>
              </a:rPr>
              <a:t>labbra. Che </a:t>
            </a:r>
            <a:r>
              <a:rPr lang="it-IT" sz="2000" b="1" dirty="0">
                <a:latin typeface="Comic Sans MS" pitchFamily="66" charset="0"/>
              </a:rPr>
              <a:t>uno spirito di sopportazione e di altruismo caratterizzi le parole e le azioni di coloro </a:t>
            </a:r>
            <a:r>
              <a:rPr lang="it-IT" sz="2000" b="1" dirty="0" smtClean="0">
                <a:latin typeface="Comic Sans MS" pitchFamily="66" charset="0"/>
              </a:rPr>
              <a:t>che sono </a:t>
            </a:r>
            <a:r>
              <a:rPr lang="it-IT" sz="2000" b="1" dirty="0">
                <a:latin typeface="Comic Sans MS" pitchFamily="66" charset="0"/>
              </a:rPr>
              <a:t>stati rigenerati per vivere una nuova vita in Cristo</a:t>
            </a:r>
            <a:r>
              <a:rPr lang="it-IT" sz="2000" b="1" dirty="0" smtClean="0">
                <a:latin typeface="Comic Sans MS" pitchFamily="66" charset="0"/>
              </a:rPr>
              <a:t>.</a:t>
            </a:r>
            <a:r>
              <a:rPr lang="es-ES" sz="2000" b="1" dirty="0" smtClean="0">
                <a:latin typeface="Comic Sans MS" pitchFamily="66" charset="0"/>
              </a:rPr>
              <a:t>”</a:t>
            </a:r>
            <a:endParaRPr lang="es-ES" sz="2000" b="1" dirty="0">
              <a:latin typeface="Comic Sans MS" pitchFamily="66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025A2A2E-7A2C-42EA-A2C5-FF1C96E3FAE7}"/>
              </a:ext>
            </a:extLst>
          </p:cNvPr>
          <p:cNvSpPr txBox="1"/>
          <p:nvPr/>
        </p:nvSpPr>
        <p:spPr>
          <a:xfrm>
            <a:off x="3489193" y="6121126"/>
            <a:ext cx="5073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b="1" dirty="0"/>
              <a:t>E.G.W. </a:t>
            </a:r>
            <a:r>
              <a:rPr lang="es-ES" b="1" dirty="0" smtClean="0"/>
              <a:t>(I tesori delle Testimonianze – vol 3  pag</a:t>
            </a:r>
            <a:r>
              <a:rPr lang="es-ES" b="1" dirty="0"/>
              <a:t>. </a:t>
            </a:r>
            <a:r>
              <a:rPr lang="es-ES" b="1" dirty="0" smtClean="0"/>
              <a:t>60)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xmlns="" val="2482958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ATOS PC CLAUDIO\IGLESIA\imagenes\fondos varios\rojo7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9827" cy="6858000"/>
          </a:xfrm>
          <a:prstGeom prst="rect">
            <a:avLst/>
          </a:prstGeom>
          <a:noFill/>
        </p:spPr>
      </p:pic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5D72B9AA-DFEC-4B85-A6BE-7A2AC32E6E02}"/>
              </a:ext>
            </a:extLst>
          </p:cNvPr>
          <p:cNvSpPr/>
          <p:nvPr/>
        </p:nvSpPr>
        <p:spPr>
          <a:xfrm>
            <a:off x="290381" y="563769"/>
            <a:ext cx="4821551" cy="92333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Ma cercate prima il regno di Dio e la sua giustizia, e tutte queste cose vi saranno sopraggiunte</a:t>
            </a:r>
            <a:r>
              <a:rPr lang="es-ES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” </a:t>
            </a:r>
            <a:r>
              <a:rPr lang="es-ES" sz="16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(</a:t>
            </a:r>
            <a:r>
              <a:rPr lang="es-ES" sz="16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Matteo </a:t>
            </a:r>
            <a:r>
              <a:rPr lang="es-ES" sz="16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6:33)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BE300BC6-BCCA-4EC7-AFC6-803BC48B7DEE}"/>
              </a:ext>
            </a:extLst>
          </p:cNvPr>
          <p:cNvSpPr txBox="1"/>
          <p:nvPr/>
        </p:nvSpPr>
        <p:spPr>
          <a:xfrm>
            <a:off x="209005" y="1454335"/>
            <a:ext cx="5111932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/>
              <a:t>La parabola del ricco e di Lazzaro (Lc 16,19-31), mostra un uomo ricco, indifferente alle necessità dei poveri</a:t>
            </a:r>
            <a:r>
              <a:rPr lang="it-IT" sz="2000" b="1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it-IT" sz="2000" b="1" dirty="0"/>
              <a:t>Nella vita, le circostanze rispettive di entrambi i personaggi rimasero le stesse; ma alla morte, secondo il giudizio divino, le loro posizioni </a:t>
            </a:r>
            <a:r>
              <a:rPr lang="it-IT" sz="2000" b="1" dirty="0" smtClean="0"/>
              <a:t>furono </a:t>
            </a:r>
            <a:r>
              <a:rPr lang="it-IT" sz="2000" b="1" dirty="0"/>
              <a:t>drammaticamente invertite.</a:t>
            </a:r>
            <a:endParaRPr lang="es-ES" sz="2000" b="1" dirty="0" smtClean="0"/>
          </a:p>
        </p:txBody>
      </p:sp>
      <p:sp>
        <p:nvSpPr>
          <p:cNvPr id="5" name="Rectángulo 4">
            <a:extLst>
              <a:ext uri="{FF2B5EF4-FFF2-40B4-BE49-F238E27FC236}">
                <a16:creationId xmlns="" xmlns:a16="http://schemas.microsoft.com/office/drawing/2014/main" id="{A017A624-0D6F-4154-9A21-41E1E3538454}"/>
              </a:ext>
            </a:extLst>
          </p:cNvPr>
          <p:cNvSpPr/>
          <p:nvPr/>
        </p:nvSpPr>
        <p:spPr>
          <a:xfrm>
            <a:off x="0" y="-113217"/>
            <a:ext cx="9143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ES" sz="4400" b="1" spc="3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821A2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LE NOSTRE PRIORITÁ</a:t>
            </a:r>
            <a:endParaRPr lang="es-ES" sz="4400" b="1" spc="3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821A25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Imagen 5" descr="Imagen que contiene texto, libro, interior, sofá&#10;&#10;Descripción generada automáticamente">
            <a:extLst>
              <a:ext uri="{FF2B5EF4-FFF2-40B4-BE49-F238E27FC236}">
                <a16:creationId xmlns="" xmlns:a16="http://schemas.microsoft.com/office/drawing/2014/main" id="{AA9440F4-E465-44A0-842F-DA3B6EA3F2C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11337" y="555060"/>
            <a:ext cx="3481619" cy="2898212"/>
          </a:xfrm>
          <a:prstGeom prst="rect">
            <a:avLst/>
          </a:prstGeom>
        </p:spPr>
      </p:pic>
      <p:pic>
        <p:nvPicPr>
          <p:cNvPr id="9" name="Imagen 8" descr="Imagen que contiene persona, edificio, interior&#10;&#10;Descripción generada automáticamente">
            <a:extLst>
              <a:ext uri="{FF2B5EF4-FFF2-40B4-BE49-F238E27FC236}">
                <a16:creationId xmlns="" xmlns:a16="http://schemas.microsoft.com/office/drawing/2014/main" id="{2DD83209-880F-422F-A27F-863B9868397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3206" y="3835042"/>
            <a:ext cx="2151018" cy="29217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571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Rectángulo 9">
            <a:extLst>
              <a:ext uri="{FF2B5EF4-FFF2-40B4-BE49-F238E27FC236}">
                <a16:creationId xmlns="" xmlns:a16="http://schemas.microsoft.com/office/drawing/2014/main" id="{9D3B6E97-1D65-41D7-B729-4E72FFABD730}"/>
              </a:ext>
            </a:extLst>
          </p:cNvPr>
          <p:cNvSpPr/>
          <p:nvPr/>
        </p:nvSpPr>
        <p:spPr>
          <a:xfrm>
            <a:off x="4572000" y="3642816"/>
            <a:ext cx="4572000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/>
              <a:t>In un'altra parabola (Luca 12: 13-21), Gesù mostrò un altro uomo ricco preoccupato per i suoi grandi beni. Come il primo, aveva </a:t>
            </a:r>
            <a:r>
              <a:rPr lang="it-IT" sz="2000" b="1" dirty="0" smtClean="0"/>
              <a:t>gli </a:t>
            </a:r>
            <a:r>
              <a:rPr lang="it-IT" sz="2000" b="1" dirty="0"/>
              <a:t>occhi </a:t>
            </a:r>
            <a:r>
              <a:rPr lang="it-IT" sz="2000" b="1" dirty="0" smtClean="0"/>
              <a:t>puntati solo su </a:t>
            </a:r>
            <a:r>
              <a:rPr lang="it-IT" sz="2000" b="1" dirty="0"/>
              <a:t>questa vita, e </a:t>
            </a:r>
            <a:r>
              <a:rPr lang="it-IT" sz="2000" b="1" dirty="0" smtClean="0"/>
              <a:t>perse </a:t>
            </a:r>
            <a:r>
              <a:rPr lang="it-IT" sz="2000" b="1" dirty="0"/>
              <a:t>la vita </a:t>
            </a:r>
            <a:r>
              <a:rPr lang="it-IT" sz="2000" b="1" dirty="0" smtClean="0"/>
              <a:t>eterna.</a:t>
            </a:r>
          </a:p>
          <a:p>
            <a:pPr>
              <a:spcBef>
                <a:spcPts val="600"/>
              </a:spcBef>
            </a:pPr>
            <a:r>
              <a:rPr lang="it-IT" sz="2000" b="1" dirty="0"/>
              <a:t>Queste parabole </a:t>
            </a:r>
            <a:r>
              <a:rPr lang="it-IT" sz="2000" b="1" dirty="0" smtClean="0"/>
              <a:t>ci </a:t>
            </a:r>
            <a:r>
              <a:rPr lang="it-IT" sz="2000" b="1" dirty="0"/>
              <a:t>insegnano l'importanza di cercare prima il regno di Dio. Questa ricerca implica anche la condivisione con gli altri delle benedizioni che riceviamo.</a:t>
            </a:r>
            <a:endParaRPr lang="es-ES" sz="2000" b="1" dirty="0"/>
          </a:p>
        </p:txBody>
      </p:sp>
      <p:pic>
        <p:nvPicPr>
          <p:cNvPr id="12" name="Imagen 11">
            <a:extLst>
              <a:ext uri="{FF2B5EF4-FFF2-40B4-BE49-F238E27FC236}">
                <a16:creationId xmlns="" xmlns:a16="http://schemas.microsoft.com/office/drawing/2014/main" id="{5492D32E-89CB-4EB9-B4B7-45635730AD2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flipH="1">
            <a:off x="2355665" y="3835042"/>
            <a:ext cx="2151019" cy="29217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571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929560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build="p"/>
      <p:bldP spid="5" grpId="0"/>
      <p:bldP spid="10" grpId="0" build="p"/>
    </p:bld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1439</Words>
  <Application>Microsoft Office PowerPoint</Application>
  <PresentationFormat>Presentazione su schermo (4:3)</PresentationFormat>
  <Paragraphs>51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8" baseType="lpstr">
      <vt:lpstr>Arial</vt:lpstr>
      <vt:lpstr>Calibri</vt:lpstr>
      <vt:lpstr>Comic Sans MS</vt:lpstr>
      <vt:lpstr>Arial Black</vt:lpstr>
      <vt:lpstr>Calibri Light</vt:lpstr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Sergio Fustero Carreras</dc:creator>
  <cp:lastModifiedBy>Claudio</cp:lastModifiedBy>
  <cp:revision>84</cp:revision>
  <dcterms:created xsi:type="dcterms:W3CDTF">2019-07-19T15:04:21Z</dcterms:created>
  <dcterms:modified xsi:type="dcterms:W3CDTF">2019-08-07T08:47:15Z</dcterms:modified>
</cp:coreProperties>
</file>