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30"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78"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F6AF14-E08E-4C73-A6CE-C32E323366FE}" type="datetimeFigureOut">
              <a:rPr lang="en-US" smtClean="0"/>
              <a:t>3/4/2022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8AF54C-EE31-4892-A58F-07FBCE042190}" type="slidenum">
              <a:rPr lang="en-US" smtClean="0"/>
              <a:t>‹#›</a:t>
            </a:fld>
            <a:endParaRPr lang="en-US"/>
          </a:p>
        </p:txBody>
      </p:sp>
    </p:spTree>
    <p:extLst>
      <p:ext uri="{BB962C8B-B14F-4D97-AF65-F5344CB8AC3E}">
        <p14:creationId xmlns:p14="http://schemas.microsoft.com/office/powerpoint/2010/main" val="492599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A117A4-EF85-483F-86D7-1EA70503BD2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0855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E01BC-C409-4C15-99D7-9E9002AD175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F0F30CD-9CC7-498E-A6CE-D9AB352805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41A7D34-90C3-4150-86B1-C8E042837556}"/>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5" name="Footer Placeholder 4">
            <a:extLst>
              <a:ext uri="{FF2B5EF4-FFF2-40B4-BE49-F238E27FC236}">
                <a16:creationId xmlns:a16="http://schemas.microsoft.com/office/drawing/2014/main" id="{D8CD96C6-0D04-4AB6-B4A0-3A85CB5353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388293-99D0-4951-A894-20F0D865B1AA}"/>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3596347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347C5-88BE-41C5-B9A5-3B2E8E9D3F9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F9A90E-9DB7-4E35-A43F-D7DA89204A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5726C6-FC96-4053-AD30-5EA3B32383BD}"/>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5" name="Footer Placeholder 4">
            <a:extLst>
              <a:ext uri="{FF2B5EF4-FFF2-40B4-BE49-F238E27FC236}">
                <a16:creationId xmlns:a16="http://schemas.microsoft.com/office/drawing/2014/main" id="{62E77225-542E-4097-A9DC-3A08F40BB8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1A0B97-EF35-49D6-9A4C-BE0E7C22E153}"/>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534968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3AEC95-0C20-4831-8E02-1411BC8B9CF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27462DE-945E-41B2-A379-240141B4335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575AB2-3750-499E-B2FF-261757B3CE47}"/>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5" name="Footer Placeholder 4">
            <a:extLst>
              <a:ext uri="{FF2B5EF4-FFF2-40B4-BE49-F238E27FC236}">
                <a16:creationId xmlns:a16="http://schemas.microsoft.com/office/drawing/2014/main" id="{A62B2AA7-CD96-45F6-93EC-A3857A20D0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60A50F-955C-4A16-A6BC-78A1DBD0DF36}"/>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380085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ase study templat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AB05C53-BF34-47A1-9C2B-56325D492170}"/>
              </a:ext>
            </a:extLst>
          </p:cNvPr>
          <p:cNvSpPr txBox="1">
            <a:spLocks/>
          </p:cNvSpPr>
          <p:nvPr userDrawn="1"/>
        </p:nvSpPr>
        <p:spPr>
          <a:xfrm>
            <a:off x="303321" y="320736"/>
            <a:ext cx="9421250" cy="522642"/>
          </a:xfrm>
          <a:prstGeom prst="rect">
            <a:avLst/>
          </a:prstGeom>
        </p:spPr>
        <p:txBody>
          <a:bodyPr/>
          <a:lstStyle>
            <a:lvl1pPr algn="l" defTabSz="914400" rtl="0" eaLnBrk="1" latinLnBrk="0" hangingPunct="1">
              <a:lnSpc>
                <a:spcPct val="90000"/>
              </a:lnSpc>
              <a:spcBef>
                <a:spcPct val="0"/>
              </a:spcBef>
              <a:buNone/>
              <a:defRPr sz="2800" kern="1200">
                <a:solidFill>
                  <a:srgbClr val="23282C"/>
                </a:solidFill>
                <a:latin typeface="Whitney Medium" pitchFamily="50" charset="0"/>
                <a:ea typeface="Tahoma" panose="020B0604030504040204" pitchFamily="34" charset="0"/>
                <a:cs typeface="Tahoma" panose="020B0604030504040204" pitchFamily="34" charset="0"/>
              </a:defRPr>
            </a:lvl1pPr>
          </a:lstStyle>
          <a:p>
            <a:endParaRPr lang="en-GB">
              <a:solidFill>
                <a:schemeClr val="bg1"/>
              </a:solidFill>
            </a:endParaRPr>
          </a:p>
        </p:txBody>
      </p:sp>
      <p:cxnSp>
        <p:nvCxnSpPr>
          <p:cNvPr id="15" name="Straight Connector 14">
            <a:extLst>
              <a:ext uri="{FF2B5EF4-FFF2-40B4-BE49-F238E27FC236}">
                <a16:creationId xmlns:a16="http://schemas.microsoft.com/office/drawing/2014/main" id="{2CD19E81-0C6A-4E3C-83F3-46FA74853A24}"/>
              </a:ext>
            </a:extLst>
          </p:cNvPr>
          <p:cNvCxnSpPr>
            <a:cxnSpLocks/>
            <a:stCxn id="17" idx="2"/>
          </p:cNvCxnSpPr>
          <p:nvPr userDrawn="1"/>
        </p:nvCxnSpPr>
        <p:spPr>
          <a:xfrm flipH="1">
            <a:off x="2818916" y="1956464"/>
            <a:ext cx="2606" cy="5111086"/>
          </a:xfrm>
          <a:prstGeom prst="line">
            <a:avLst/>
          </a:prstGeom>
          <a:ln w="127000"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cxnSp>
      <p:sp>
        <p:nvSpPr>
          <p:cNvPr id="29" name="Picture Placeholder 7">
            <a:extLst>
              <a:ext uri="{FF2B5EF4-FFF2-40B4-BE49-F238E27FC236}">
                <a16:creationId xmlns:a16="http://schemas.microsoft.com/office/drawing/2014/main" id="{2A881DAB-6649-4AF4-B0C0-0C8FDFCD9298}"/>
              </a:ext>
            </a:extLst>
          </p:cNvPr>
          <p:cNvSpPr>
            <a:spLocks noGrp="1"/>
          </p:cNvSpPr>
          <p:nvPr>
            <p:ph type="pic" sz="quarter" idx="11" hasCustomPrompt="1"/>
          </p:nvPr>
        </p:nvSpPr>
        <p:spPr>
          <a:xfrm>
            <a:off x="10644723" y="378169"/>
            <a:ext cx="1018742" cy="522642"/>
          </a:xfrm>
          <a:ln>
            <a:noFill/>
          </a:ln>
        </p:spPr>
        <p:txBody>
          <a:bodyPr anchor="ctr">
            <a:normAutofit/>
          </a:bodyPr>
          <a:lstStyle>
            <a:lvl1pPr marL="0" indent="0" algn="ctr">
              <a:spcBef>
                <a:spcPts val="0"/>
              </a:spcBef>
              <a:buNone/>
              <a:defRPr sz="600"/>
            </a:lvl1pPr>
          </a:lstStyle>
          <a:p>
            <a:r>
              <a:rPr lang="en-GB"/>
              <a:t>Add logo here</a:t>
            </a:r>
          </a:p>
          <a:p>
            <a:r>
              <a:rPr lang="en-GB"/>
              <a:t>2cm x .90cm</a:t>
            </a:r>
          </a:p>
        </p:txBody>
      </p:sp>
      <p:sp>
        <p:nvSpPr>
          <p:cNvPr id="27" name="Title 5">
            <a:extLst>
              <a:ext uri="{FF2B5EF4-FFF2-40B4-BE49-F238E27FC236}">
                <a16:creationId xmlns:a16="http://schemas.microsoft.com/office/drawing/2014/main" id="{E6D8D515-00FE-4AB0-B047-DBEFDCE43E20}"/>
              </a:ext>
            </a:extLst>
          </p:cNvPr>
          <p:cNvSpPr>
            <a:spLocks noGrp="1"/>
          </p:cNvSpPr>
          <p:nvPr>
            <p:ph type="title"/>
          </p:nvPr>
        </p:nvSpPr>
        <p:spPr>
          <a:xfrm>
            <a:off x="303321" y="320736"/>
            <a:ext cx="5449779" cy="522642"/>
          </a:xfrm>
        </p:spPr>
        <p:txBody>
          <a:bodyPr anchor="t"/>
          <a:lstStyle>
            <a:lvl1pPr>
              <a:defRPr lang="en-GB" sz="3200" kern="1200" dirty="0">
                <a:solidFill>
                  <a:schemeClr val="tx2"/>
                </a:solidFill>
                <a:latin typeface="+mn-lt"/>
                <a:ea typeface="Tahoma" panose="020B0604030504040204" pitchFamily="34" charset="0"/>
                <a:cs typeface="Tahoma" panose="020B0604030504040204" pitchFamily="34" charset="0"/>
              </a:defRPr>
            </a:lvl1pPr>
          </a:lstStyle>
          <a:p>
            <a:r>
              <a:rPr lang="en-US">
                <a:solidFill>
                  <a:schemeClr val="bg1"/>
                </a:solidFill>
              </a:rPr>
              <a:t>Click to edit Master title style</a:t>
            </a:r>
            <a:endParaRPr lang="en-GB">
              <a:solidFill>
                <a:schemeClr val="bg1"/>
              </a:solidFill>
            </a:endParaRPr>
          </a:p>
        </p:txBody>
      </p:sp>
    </p:spTree>
    <p:extLst>
      <p:ext uri="{BB962C8B-B14F-4D97-AF65-F5344CB8AC3E}">
        <p14:creationId xmlns:p14="http://schemas.microsoft.com/office/powerpoint/2010/main" val="142277935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EABA3-8C79-4DA4-BF28-904EFF96213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7A32FE-393F-45D2-98E7-B95081F573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3DAB5B-0A17-4305-A813-E4444239228D}"/>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5" name="Footer Placeholder 4">
            <a:extLst>
              <a:ext uri="{FF2B5EF4-FFF2-40B4-BE49-F238E27FC236}">
                <a16:creationId xmlns:a16="http://schemas.microsoft.com/office/drawing/2014/main" id="{6FA5512E-EFA5-4D0B-906B-824108D737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067266-6C9A-40C6-8125-CEB2A2914F76}"/>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2572468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6E487-17A1-41FA-B0F3-CC3F2B78DE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3BBBA97-BAA1-4916-AFA1-D42732A9D2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A22FF7-BFAC-4F44-B48A-571999F8C7DA}"/>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5" name="Footer Placeholder 4">
            <a:extLst>
              <a:ext uri="{FF2B5EF4-FFF2-40B4-BE49-F238E27FC236}">
                <a16:creationId xmlns:a16="http://schemas.microsoft.com/office/drawing/2014/main" id="{CCA3EB47-5267-4136-A812-21F6E86BCC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ADC4A6-C978-4806-93CE-AC9F76F3DAC2}"/>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4257706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3636B-3668-4394-A5AE-C28BA0A27B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C30000-D061-4AA0-8146-EA1C56A9A25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AEDEBDA-5268-45DC-948E-6BAB2AE25C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268F29-9F11-4D86-92C4-47E6CA1F5BE4}"/>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6" name="Footer Placeholder 5">
            <a:extLst>
              <a:ext uri="{FF2B5EF4-FFF2-40B4-BE49-F238E27FC236}">
                <a16:creationId xmlns:a16="http://schemas.microsoft.com/office/drawing/2014/main" id="{E1BED6B4-2EA3-4339-B0B1-EBDFBD7CC3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8EC583-4B46-4109-A9DA-562D068D699E}"/>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2235145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089DF-EBED-42FE-B76F-0A1F2C9468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AAF88D-294F-457E-9033-A67CB89652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340E47-349E-4DD4-BAB4-C0E1E4BE70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C2668FB-981D-4376-B941-EF74583856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DFAD34-1F2A-4EE5-A1FE-C3A224981B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1FC2789-9E37-4355-88D3-9BC46D9DBE16}"/>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8" name="Footer Placeholder 7">
            <a:extLst>
              <a:ext uri="{FF2B5EF4-FFF2-40B4-BE49-F238E27FC236}">
                <a16:creationId xmlns:a16="http://schemas.microsoft.com/office/drawing/2014/main" id="{85135C5A-305A-4086-8B62-DD3C08162A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AC08873-DB63-4306-A975-E72BC5E68318}"/>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2549968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F432D-76C4-45D0-BF2E-E35E04CD61D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F97AF40-85C4-454B-803C-B84D7D079E17}"/>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4" name="Footer Placeholder 3">
            <a:extLst>
              <a:ext uri="{FF2B5EF4-FFF2-40B4-BE49-F238E27FC236}">
                <a16:creationId xmlns:a16="http://schemas.microsoft.com/office/drawing/2014/main" id="{53121BC5-D4D5-418F-B600-F2AFBDB99B5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C915A95-3895-4F6F-A9C5-4D164B271453}"/>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2574402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FBBBB7-C73D-4CC2-9C77-EDDC693E8441}"/>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3" name="Footer Placeholder 2">
            <a:extLst>
              <a:ext uri="{FF2B5EF4-FFF2-40B4-BE49-F238E27FC236}">
                <a16:creationId xmlns:a16="http://schemas.microsoft.com/office/drawing/2014/main" id="{1FF0BE87-46E2-4EA6-8113-3A6F3808725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6A1BB80-1207-4838-A473-09144B309304}"/>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4051379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73FB-FF2F-4AF8-B4B5-1E7FE9DCDF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AF16229-914D-4D21-B5EE-0FCB54D30A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782F8F0-4CB3-480D-93B5-2F292960B0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C5666F-873A-4584-BF72-E91F5BEE5663}"/>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6" name="Footer Placeholder 5">
            <a:extLst>
              <a:ext uri="{FF2B5EF4-FFF2-40B4-BE49-F238E27FC236}">
                <a16:creationId xmlns:a16="http://schemas.microsoft.com/office/drawing/2014/main" id="{42AFDE62-C923-4565-BAA1-B9184D68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985E14-3DB9-412D-BC0F-8C12AB13211D}"/>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3223883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ACCC8-D762-4883-8206-0D53CB2D72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9D4D86C-F48B-4A02-AB6D-7516AF7737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D3D903D-7607-4F44-B343-9B534AAC91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195C99-9383-497F-9DB9-FF4ECF1AA4D6}"/>
              </a:ext>
            </a:extLst>
          </p:cNvPr>
          <p:cNvSpPr>
            <a:spLocks noGrp="1"/>
          </p:cNvSpPr>
          <p:nvPr>
            <p:ph type="dt" sz="half" idx="10"/>
          </p:nvPr>
        </p:nvSpPr>
        <p:spPr/>
        <p:txBody>
          <a:bodyPr/>
          <a:lstStyle/>
          <a:p>
            <a:fld id="{4A3CD2A8-B62A-4C65-959C-04240C8D75B4}" type="datetimeFigureOut">
              <a:rPr lang="en-US" smtClean="0"/>
              <a:t>3/4/2022</a:t>
            </a:fld>
            <a:endParaRPr lang="en-US"/>
          </a:p>
        </p:txBody>
      </p:sp>
      <p:sp>
        <p:nvSpPr>
          <p:cNvPr id="6" name="Footer Placeholder 5">
            <a:extLst>
              <a:ext uri="{FF2B5EF4-FFF2-40B4-BE49-F238E27FC236}">
                <a16:creationId xmlns:a16="http://schemas.microsoft.com/office/drawing/2014/main" id="{81EB3CB5-AE48-44C0-892B-FFFA0AF2B3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CFD517-E524-411A-86FA-61FD80BA42F6}"/>
              </a:ext>
            </a:extLst>
          </p:cNvPr>
          <p:cNvSpPr>
            <a:spLocks noGrp="1"/>
          </p:cNvSpPr>
          <p:nvPr>
            <p:ph type="sldNum" sz="quarter" idx="12"/>
          </p:nvPr>
        </p:nvSpPr>
        <p:spPr/>
        <p:txBody>
          <a:bodyPr/>
          <a:lstStyle/>
          <a:p>
            <a:fld id="{2B4EE0B3-01A2-4C3D-A9E0-BDFC4C83B95F}" type="slidenum">
              <a:rPr lang="en-US" smtClean="0"/>
              <a:t>‹#›</a:t>
            </a:fld>
            <a:endParaRPr lang="en-US"/>
          </a:p>
        </p:txBody>
      </p:sp>
    </p:spTree>
    <p:extLst>
      <p:ext uri="{BB962C8B-B14F-4D97-AF65-F5344CB8AC3E}">
        <p14:creationId xmlns:p14="http://schemas.microsoft.com/office/powerpoint/2010/main" val="3075476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32CF2F-6168-4DDD-B5F7-834699B022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BF4886-6B89-4016-B0CA-FEE626EC52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944B70-9CAF-4F61-8402-513E16933A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3CD2A8-B62A-4C65-959C-04240C8D75B4}" type="datetimeFigureOut">
              <a:rPr lang="en-US" smtClean="0"/>
              <a:t>3/4/2022</a:t>
            </a:fld>
            <a:endParaRPr lang="en-US"/>
          </a:p>
        </p:txBody>
      </p:sp>
      <p:sp>
        <p:nvSpPr>
          <p:cNvPr id="5" name="Footer Placeholder 4">
            <a:extLst>
              <a:ext uri="{FF2B5EF4-FFF2-40B4-BE49-F238E27FC236}">
                <a16:creationId xmlns:a16="http://schemas.microsoft.com/office/drawing/2014/main" id="{91283BE0-39E9-4736-B41F-E604BA3EC5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6673D98-39D5-42ED-8A81-11EFBBFF02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4EE0B3-01A2-4C3D-A9E0-BDFC4C83B95F}" type="slidenum">
              <a:rPr lang="en-US" smtClean="0"/>
              <a:t>‹#›</a:t>
            </a:fld>
            <a:endParaRPr lang="en-US"/>
          </a:p>
        </p:txBody>
      </p:sp>
    </p:spTree>
    <p:extLst>
      <p:ext uri="{BB962C8B-B14F-4D97-AF65-F5344CB8AC3E}">
        <p14:creationId xmlns:p14="http://schemas.microsoft.com/office/powerpoint/2010/main" val="407442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hyperlink" Target="https://ui.awin.com/merchant-profile/20982?utm_source=awin.com&amp;utm_medium=advertiser-directory&amp;utm_campaign=20982" TargetMode="External"/><Relationship Id="rId5" Type="http://schemas.openxmlformats.org/officeDocument/2006/relationships/image" Target="../media/image2.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erson holding smartphone">
            <a:extLst>
              <a:ext uri="{FF2B5EF4-FFF2-40B4-BE49-F238E27FC236}">
                <a16:creationId xmlns:a16="http://schemas.microsoft.com/office/drawing/2014/main" id="{D710DA2D-3DB5-4490-9B7F-90176D42285C}"/>
              </a:ext>
            </a:extLst>
          </p:cNvPr>
          <p:cNvPicPr>
            <a:picLocks noChangeAspect="1" noChangeArrowheads="1"/>
          </p:cNvPicPr>
          <p:nvPr/>
        </p:nvPicPr>
        <p:blipFill rotWithShape="1">
          <a:blip r:embed="rId3">
            <a:duotone>
              <a:prstClr val="black"/>
              <a:srgbClr val="FF0000">
                <a:tint val="45000"/>
                <a:satMod val="400000"/>
              </a:srgb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t="7380" b="8487"/>
          <a:stretch/>
        </p:blipFill>
        <p:spPr bwMode="auto">
          <a:xfrm>
            <a:off x="0" y="-32657"/>
            <a:ext cx="12279084" cy="689065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68D9A79-9324-41F8-8C6F-5A263AC174DB}"/>
              </a:ext>
            </a:extLst>
          </p:cNvPr>
          <p:cNvSpPr>
            <a:spLocks noGrp="1"/>
          </p:cNvSpPr>
          <p:nvPr>
            <p:ph type="title"/>
          </p:nvPr>
        </p:nvSpPr>
        <p:spPr>
          <a:xfrm>
            <a:off x="303320" y="320736"/>
            <a:ext cx="7637521" cy="522642"/>
          </a:xfrm>
        </p:spPr>
        <p:txBody>
          <a:bodyPr anchor="t">
            <a:normAutofit fontScale="90000"/>
          </a:bodyPr>
          <a:lstStyle/>
          <a:p>
            <a:r>
              <a:rPr lang="en-GB" dirty="0">
                <a:solidFill>
                  <a:schemeClr val="bg1"/>
                </a:solidFill>
              </a:rPr>
              <a:t>PcComponentes x comisiones flexibles</a:t>
            </a:r>
          </a:p>
        </p:txBody>
      </p:sp>
      <p:sp>
        <p:nvSpPr>
          <p:cNvPr id="5" name="Rectangle 4">
            <a:extLst>
              <a:ext uri="{FF2B5EF4-FFF2-40B4-BE49-F238E27FC236}">
                <a16:creationId xmlns:a16="http://schemas.microsoft.com/office/drawing/2014/main" id="{50A3F30B-3BD2-48C1-B222-B158C37CB8D4}"/>
              </a:ext>
            </a:extLst>
          </p:cNvPr>
          <p:cNvSpPr/>
          <p:nvPr/>
        </p:nvSpPr>
        <p:spPr>
          <a:xfrm>
            <a:off x="4952831" y="1726903"/>
            <a:ext cx="2251710" cy="37668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sz="1050">
              <a:solidFill>
                <a:srgbClr val="23282C"/>
              </a:solidFill>
            </a:endParaRPr>
          </a:p>
        </p:txBody>
      </p:sp>
      <p:sp>
        <p:nvSpPr>
          <p:cNvPr id="6" name="Rectangle 5">
            <a:extLst>
              <a:ext uri="{FF2B5EF4-FFF2-40B4-BE49-F238E27FC236}">
                <a16:creationId xmlns:a16="http://schemas.microsoft.com/office/drawing/2014/main" id="{816BE328-CD7F-401E-A565-78CECE1D8132}"/>
              </a:ext>
            </a:extLst>
          </p:cNvPr>
          <p:cNvSpPr/>
          <p:nvPr/>
        </p:nvSpPr>
        <p:spPr>
          <a:xfrm>
            <a:off x="7725626" y="1726903"/>
            <a:ext cx="2251710" cy="37668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sz="1050">
              <a:solidFill>
                <a:srgbClr val="23282C"/>
              </a:solidFill>
            </a:endParaRPr>
          </a:p>
        </p:txBody>
      </p:sp>
      <p:sp>
        <p:nvSpPr>
          <p:cNvPr id="7" name="Rectangle 6">
            <a:extLst>
              <a:ext uri="{FF2B5EF4-FFF2-40B4-BE49-F238E27FC236}">
                <a16:creationId xmlns:a16="http://schemas.microsoft.com/office/drawing/2014/main" id="{6F52770C-1C07-42B9-9560-79BBD9E4DABF}"/>
              </a:ext>
            </a:extLst>
          </p:cNvPr>
          <p:cNvSpPr/>
          <p:nvPr/>
        </p:nvSpPr>
        <p:spPr>
          <a:xfrm>
            <a:off x="2704133" y="1726902"/>
            <a:ext cx="2251710" cy="37668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sz="1050">
              <a:solidFill>
                <a:srgbClr val="23282C"/>
              </a:solidFill>
            </a:endParaRPr>
          </a:p>
        </p:txBody>
      </p:sp>
      <p:sp>
        <p:nvSpPr>
          <p:cNvPr id="8" name="Rectangle 7">
            <a:extLst>
              <a:ext uri="{FF2B5EF4-FFF2-40B4-BE49-F238E27FC236}">
                <a16:creationId xmlns:a16="http://schemas.microsoft.com/office/drawing/2014/main" id="{48F3A1F8-D754-4353-84AD-27610027D5C6}"/>
              </a:ext>
            </a:extLst>
          </p:cNvPr>
          <p:cNvSpPr/>
          <p:nvPr/>
        </p:nvSpPr>
        <p:spPr>
          <a:xfrm>
            <a:off x="455434" y="1726904"/>
            <a:ext cx="2251710" cy="3766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tx2"/>
              </a:solidFill>
            </a:endParaRPr>
          </a:p>
        </p:txBody>
      </p:sp>
      <p:sp>
        <p:nvSpPr>
          <p:cNvPr id="11" name="Oval 10">
            <a:extLst>
              <a:ext uri="{FF2B5EF4-FFF2-40B4-BE49-F238E27FC236}">
                <a16:creationId xmlns:a16="http://schemas.microsoft.com/office/drawing/2014/main" id="{E2F90DB6-D041-4178-8387-C47E2BF06A40}"/>
              </a:ext>
            </a:extLst>
          </p:cNvPr>
          <p:cNvSpPr/>
          <p:nvPr/>
        </p:nvSpPr>
        <p:spPr>
          <a:xfrm>
            <a:off x="2762174" y="1726901"/>
            <a:ext cx="252000" cy="252000"/>
          </a:xfrm>
          <a:prstGeom prst="ellipse">
            <a:avLst/>
          </a:prstGeom>
          <a:solidFill>
            <a:schemeClr val="bg1"/>
          </a:solidFill>
          <a:ln w="5715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Rectangle 11">
            <a:extLst>
              <a:ext uri="{FF2B5EF4-FFF2-40B4-BE49-F238E27FC236}">
                <a16:creationId xmlns:a16="http://schemas.microsoft.com/office/drawing/2014/main" id="{CAFEC61F-0CAE-4E97-AAFC-37CE1E874993}"/>
              </a:ext>
            </a:extLst>
          </p:cNvPr>
          <p:cNvSpPr/>
          <p:nvPr/>
        </p:nvSpPr>
        <p:spPr>
          <a:xfrm>
            <a:off x="3127373" y="1726901"/>
            <a:ext cx="3012156" cy="2466239"/>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t"/>
          <a:lstStyle/>
          <a:p>
            <a:r>
              <a:rPr lang="en-GB" sz="1200" dirty="0">
                <a:solidFill>
                  <a:schemeClr val="bg1"/>
                </a:solidFill>
                <a:latin typeface="Whitney Semibold" pitchFamily="50" charset="0"/>
              </a:rPr>
              <a:t>PcComponentes adoptó la nueva funcionalidad de Awin llamada comisiones flexibles que permite poder establecer reglas avanzadas de comisionado a partir tanto de parámetros adicionales devueltos en el tracking como de la información devuelta sobre los productos que contiene una cesta. Esta funcionalidad permite personalizar los acuerdos de comisionado con cada partner aumentando el valor que estos aportan a los objetivos al tiempo que permite aumentar la eficiencia.</a:t>
            </a:r>
          </a:p>
        </p:txBody>
      </p:sp>
      <p:sp>
        <p:nvSpPr>
          <p:cNvPr id="15" name="Oval 14">
            <a:extLst>
              <a:ext uri="{FF2B5EF4-FFF2-40B4-BE49-F238E27FC236}">
                <a16:creationId xmlns:a16="http://schemas.microsoft.com/office/drawing/2014/main" id="{D9A4C5D4-8914-4A35-A2C0-12FB3D6D4131}"/>
              </a:ext>
            </a:extLst>
          </p:cNvPr>
          <p:cNvSpPr/>
          <p:nvPr/>
        </p:nvSpPr>
        <p:spPr>
          <a:xfrm>
            <a:off x="2762174" y="4225439"/>
            <a:ext cx="252000" cy="252000"/>
          </a:xfrm>
          <a:prstGeom prst="ellipse">
            <a:avLst/>
          </a:prstGeom>
          <a:solidFill>
            <a:schemeClr val="bg1"/>
          </a:solidFill>
          <a:ln w="5715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Rectangle 15">
            <a:extLst>
              <a:ext uri="{FF2B5EF4-FFF2-40B4-BE49-F238E27FC236}">
                <a16:creationId xmlns:a16="http://schemas.microsoft.com/office/drawing/2014/main" id="{29B3E88D-AB0A-4C2A-953A-1BD953DAA2A7}"/>
              </a:ext>
            </a:extLst>
          </p:cNvPr>
          <p:cNvSpPr/>
          <p:nvPr/>
        </p:nvSpPr>
        <p:spPr>
          <a:xfrm>
            <a:off x="3127373" y="4231024"/>
            <a:ext cx="2995474" cy="1702098"/>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t"/>
          <a:lstStyle/>
          <a:p>
            <a:r>
              <a:rPr lang="en-GB" sz="1400" dirty="0">
                <a:solidFill>
                  <a:schemeClr val="bg1"/>
                </a:solidFill>
                <a:latin typeface="Whitney Semibold" pitchFamily="50" charset="0"/>
              </a:rPr>
              <a:t>Objetivos</a:t>
            </a:r>
            <a:r>
              <a:rPr lang="en-GB" sz="1200" dirty="0"/>
              <a:t> </a:t>
            </a:r>
          </a:p>
          <a:p>
            <a:endParaRPr lang="en-GB" sz="1200" dirty="0"/>
          </a:p>
          <a:p>
            <a:pPr marL="228600" indent="-228600">
              <a:buFont typeface="+mj-lt"/>
              <a:buAutoNum type="arabicPeriod"/>
            </a:pPr>
            <a:r>
              <a:rPr lang="en-GB" sz="1100" dirty="0"/>
              <a:t>Aumentar la eficiencia del presupuesto.</a:t>
            </a:r>
          </a:p>
          <a:p>
            <a:pPr marL="228600" indent="-228600">
              <a:buFont typeface="+mj-lt"/>
              <a:buAutoNum type="arabicPeriod"/>
            </a:pPr>
            <a:r>
              <a:rPr lang="en-GB" sz="1100" dirty="0"/>
              <a:t>Incrementar la visibilidad de un </a:t>
            </a:r>
            <a:r>
              <a:rPr lang="en-GB" sz="1100" dirty="0" err="1"/>
              <a:t>determinado</a:t>
            </a:r>
            <a:r>
              <a:rPr lang="en-GB" sz="1100" dirty="0"/>
              <a:t> conjunto de productos.</a:t>
            </a:r>
          </a:p>
          <a:p>
            <a:pPr marL="228600" indent="-228600">
              <a:buFont typeface="+mj-lt"/>
              <a:buAutoNum type="arabicPeriod"/>
            </a:pPr>
            <a:r>
              <a:rPr lang="en-GB" sz="1100" dirty="0"/>
              <a:t>Demostrar el poder de venta de ciertos partners en el programa para ciertos grupos de productos.</a:t>
            </a:r>
          </a:p>
          <a:p>
            <a:pPr marL="228600" indent="-228600">
              <a:buFont typeface="+mj-lt"/>
              <a:buAutoNum type="arabicPeriod"/>
            </a:pPr>
            <a:r>
              <a:rPr lang="en-GB" sz="1100" dirty="0"/>
              <a:t>Mantener estable la rentabilidad del programa</a:t>
            </a:r>
          </a:p>
          <a:p>
            <a:endParaRPr lang="en-GB" sz="1200" dirty="0"/>
          </a:p>
        </p:txBody>
      </p:sp>
      <p:cxnSp>
        <p:nvCxnSpPr>
          <p:cNvPr id="25" name="Straight Connector 24">
            <a:extLst>
              <a:ext uri="{FF2B5EF4-FFF2-40B4-BE49-F238E27FC236}">
                <a16:creationId xmlns:a16="http://schemas.microsoft.com/office/drawing/2014/main" id="{480EC786-3F79-41EF-959C-B2C16E031171}"/>
              </a:ext>
            </a:extLst>
          </p:cNvPr>
          <p:cNvCxnSpPr>
            <a:cxnSpLocks/>
          </p:cNvCxnSpPr>
          <p:nvPr/>
        </p:nvCxnSpPr>
        <p:spPr>
          <a:xfrm flipH="1">
            <a:off x="2881130" y="1956464"/>
            <a:ext cx="6160" cy="5111086"/>
          </a:xfrm>
          <a:prstGeom prst="line">
            <a:avLst/>
          </a:prstGeom>
          <a:ln w="127000"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7114B3D9-5ABD-4D48-A4CB-4680797FD55B}"/>
              </a:ext>
            </a:extLst>
          </p:cNvPr>
          <p:cNvSpPr/>
          <p:nvPr/>
        </p:nvSpPr>
        <p:spPr>
          <a:xfrm>
            <a:off x="6541658" y="1726901"/>
            <a:ext cx="252000" cy="252000"/>
          </a:xfrm>
          <a:prstGeom prst="ellipse">
            <a:avLst/>
          </a:prstGeom>
          <a:solidFill>
            <a:schemeClr val="bg1"/>
          </a:solidFill>
          <a:ln w="5715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AF2335D4-8241-4999-A0F6-E216A8932528}"/>
              </a:ext>
            </a:extLst>
          </p:cNvPr>
          <p:cNvCxnSpPr>
            <a:cxnSpLocks/>
          </p:cNvCxnSpPr>
          <p:nvPr/>
        </p:nvCxnSpPr>
        <p:spPr>
          <a:xfrm flipH="1">
            <a:off x="6660614" y="1956464"/>
            <a:ext cx="6160" cy="5111086"/>
          </a:xfrm>
          <a:prstGeom prst="line">
            <a:avLst/>
          </a:prstGeom>
          <a:ln w="127000"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B2FA4633-953A-42EB-B2C1-64F1E76C3ECF}"/>
              </a:ext>
            </a:extLst>
          </p:cNvPr>
          <p:cNvSpPr/>
          <p:nvPr/>
        </p:nvSpPr>
        <p:spPr>
          <a:xfrm>
            <a:off x="6541658" y="3763585"/>
            <a:ext cx="252000" cy="252000"/>
          </a:xfrm>
          <a:prstGeom prst="ellipse">
            <a:avLst/>
          </a:prstGeom>
          <a:solidFill>
            <a:schemeClr val="bg1"/>
          </a:solidFill>
          <a:ln w="5715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Rectangle 18">
            <a:extLst>
              <a:ext uri="{FF2B5EF4-FFF2-40B4-BE49-F238E27FC236}">
                <a16:creationId xmlns:a16="http://schemas.microsoft.com/office/drawing/2014/main" id="{30FE8342-FD49-4657-B14F-0EDAD7C62373}"/>
              </a:ext>
            </a:extLst>
          </p:cNvPr>
          <p:cNvSpPr/>
          <p:nvPr/>
        </p:nvSpPr>
        <p:spPr>
          <a:xfrm>
            <a:off x="6912614" y="1726902"/>
            <a:ext cx="4762353" cy="2214238"/>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t"/>
          <a:lstStyle/>
          <a:p>
            <a:r>
              <a:rPr lang="en-GB" sz="1400" dirty="0">
                <a:solidFill>
                  <a:schemeClr val="bg1"/>
                </a:solidFill>
                <a:latin typeface="Whitney Semibold" pitchFamily="50" charset="0"/>
              </a:rPr>
              <a:t>El enfoque</a:t>
            </a:r>
          </a:p>
          <a:p>
            <a:endParaRPr lang="en-GB" sz="1200" dirty="0">
              <a:solidFill>
                <a:schemeClr val="bg1"/>
              </a:solidFill>
              <a:latin typeface="Whitney Semibold" pitchFamily="50" charset="0"/>
            </a:endParaRPr>
          </a:p>
          <a:p>
            <a:r>
              <a:rPr lang="en-GB" sz="1100" dirty="0">
                <a:solidFill>
                  <a:schemeClr val="bg1"/>
                </a:solidFill>
                <a:latin typeface="Whitney Light" pitchFamily="50" charset="0"/>
              </a:rPr>
              <a:t>Para alcanzar estos objetivos, el equipo de PcComponentes decidió implementar comisiones flexibles en su programa.</a:t>
            </a:r>
          </a:p>
          <a:p>
            <a:r>
              <a:rPr lang="en-GB" sz="1100" dirty="0">
                <a:solidFill>
                  <a:schemeClr val="bg1"/>
                </a:solidFill>
                <a:latin typeface="Whitney Light" pitchFamily="50" charset="0"/>
              </a:rPr>
              <a:t>Mediante esta nueva mejora, los partners iban a poder disponer de mejores comisiones en determinados grupos de productos, lo cual supone para ellos una mejora en los EPC que obtienen al promocionar la marca. Al mejorar sus ganancias por clic, los afiliados priorizarán PcComponentes vs otras opciones de promoción. Por otro lado, para PcComponentes supone poder aplicar esas mejoras siendo respetuosos con sus márgenes y demostrar el valor de sus partners en la venta de </a:t>
            </a:r>
            <a:r>
              <a:rPr lang="en-GB" sz="1100" dirty="0" err="1">
                <a:solidFill>
                  <a:schemeClr val="bg1"/>
                </a:solidFill>
                <a:latin typeface="Whitney Light" pitchFamily="50" charset="0"/>
              </a:rPr>
              <a:t>ciertos</a:t>
            </a:r>
            <a:r>
              <a:rPr lang="en-GB" sz="1100" dirty="0">
                <a:solidFill>
                  <a:schemeClr val="bg1"/>
                </a:solidFill>
                <a:latin typeface="Whitney Light" pitchFamily="50" charset="0"/>
              </a:rPr>
              <a:t> </a:t>
            </a:r>
            <a:r>
              <a:rPr lang="en-GB" sz="1100" dirty="0" err="1">
                <a:solidFill>
                  <a:schemeClr val="bg1"/>
                </a:solidFill>
                <a:latin typeface="Whitney Light" pitchFamily="50" charset="0"/>
              </a:rPr>
              <a:t>grupos</a:t>
            </a:r>
            <a:r>
              <a:rPr lang="en-GB" sz="1100" dirty="0">
                <a:solidFill>
                  <a:schemeClr val="bg1"/>
                </a:solidFill>
                <a:latin typeface="Whitney Light" pitchFamily="50" charset="0"/>
              </a:rPr>
              <a:t> de productos.</a:t>
            </a:r>
          </a:p>
        </p:txBody>
      </p:sp>
      <p:sp>
        <p:nvSpPr>
          <p:cNvPr id="20" name="Rectangle 19">
            <a:extLst>
              <a:ext uri="{FF2B5EF4-FFF2-40B4-BE49-F238E27FC236}">
                <a16:creationId xmlns:a16="http://schemas.microsoft.com/office/drawing/2014/main" id="{77CCDD32-E144-46A4-9D16-0A369BEB2F04}"/>
              </a:ext>
            </a:extLst>
          </p:cNvPr>
          <p:cNvSpPr/>
          <p:nvPr/>
        </p:nvSpPr>
        <p:spPr>
          <a:xfrm>
            <a:off x="6903715" y="3805308"/>
            <a:ext cx="5160314" cy="1984402"/>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t"/>
          <a:lstStyle/>
          <a:p>
            <a:r>
              <a:rPr lang="en-GB" sz="1400" dirty="0">
                <a:solidFill>
                  <a:schemeClr val="bg1"/>
                </a:solidFill>
                <a:latin typeface="Whitney Semibold" pitchFamily="50" charset="0"/>
              </a:rPr>
              <a:t>Los resultados</a:t>
            </a:r>
          </a:p>
          <a:p>
            <a:endParaRPr lang="en-GB" sz="1200" dirty="0">
              <a:solidFill>
                <a:schemeClr val="bg1"/>
              </a:solidFill>
              <a:latin typeface="Whitney Semibold" pitchFamily="50" charset="0"/>
            </a:endParaRPr>
          </a:p>
          <a:p>
            <a:r>
              <a:rPr lang="en-GB" sz="1100" dirty="0">
                <a:solidFill>
                  <a:schemeClr val="bg1"/>
                </a:solidFill>
                <a:latin typeface="Whitney Light" pitchFamily="50" charset="0"/>
              </a:rPr>
              <a:t>Durante las primeras pruebas de adopción de las comisiones flexibles que se aplicaron sobre tres partners de </a:t>
            </a:r>
            <a:r>
              <a:rPr lang="en-GB" sz="1100" dirty="0" err="1">
                <a:solidFill>
                  <a:schemeClr val="bg1"/>
                </a:solidFill>
                <a:latin typeface="Whitney Light" pitchFamily="50" charset="0"/>
              </a:rPr>
              <a:t>diferentes</a:t>
            </a:r>
            <a:r>
              <a:rPr lang="en-GB" sz="1100" dirty="0">
                <a:solidFill>
                  <a:schemeClr val="bg1"/>
                </a:solidFill>
                <a:latin typeface="Whitney Light" pitchFamily="50" charset="0"/>
              </a:rPr>
              <a:t> </a:t>
            </a:r>
            <a:r>
              <a:rPr lang="en-GB" sz="1100" dirty="0" err="1">
                <a:solidFill>
                  <a:schemeClr val="bg1"/>
                </a:solidFill>
                <a:latin typeface="Whitney Light" pitchFamily="50" charset="0"/>
              </a:rPr>
              <a:t>tipologías</a:t>
            </a:r>
            <a:r>
              <a:rPr lang="en-GB" sz="1100" dirty="0">
                <a:solidFill>
                  <a:schemeClr val="bg1"/>
                </a:solidFill>
                <a:latin typeface="Whitney Light" pitchFamily="50" charset="0"/>
              </a:rPr>
              <a:t>, de media supuso un incremento en ventas de más del 50% y 60% en tráfico respecto a la tendencia media de estas métricas cuando no se aplican comisiones flexibles. Del mismo modo PcComponentes consigue aumentar la eficiencia en más de un 40% respecto a lo que hubiera supuesto incrementos generalizados. El ROAS medio de las </a:t>
            </a:r>
            <a:r>
              <a:rPr lang="en-GB" sz="1100" dirty="0" err="1">
                <a:solidFill>
                  <a:schemeClr val="bg1"/>
                </a:solidFill>
                <a:latin typeface="Whitney Light" pitchFamily="50" charset="0"/>
              </a:rPr>
              <a:t>categorías</a:t>
            </a:r>
            <a:r>
              <a:rPr lang="en-GB" sz="1100" dirty="0">
                <a:solidFill>
                  <a:schemeClr val="bg1"/>
                </a:solidFill>
                <a:latin typeface="Whitney Light" pitchFamily="50" charset="0"/>
              </a:rPr>
              <a:t> se incrementa en más de un 100% </a:t>
            </a:r>
            <a:r>
              <a:rPr lang="en-GB" sz="1100" dirty="0" err="1">
                <a:solidFill>
                  <a:schemeClr val="bg1"/>
                </a:solidFill>
                <a:latin typeface="Whitney Light" pitchFamily="50" charset="0"/>
              </a:rPr>
              <a:t>comparándolo</a:t>
            </a:r>
            <a:r>
              <a:rPr lang="en-GB" sz="1100" dirty="0">
                <a:solidFill>
                  <a:schemeClr val="bg1"/>
                </a:solidFill>
                <a:latin typeface="Whitney Light" pitchFamily="50" charset="0"/>
              </a:rPr>
              <a:t> con un escenario de subida generalizada de comisiones que sería inviable.</a:t>
            </a:r>
          </a:p>
          <a:p>
            <a:endParaRPr lang="en-GB" sz="1100" dirty="0">
              <a:solidFill>
                <a:schemeClr val="bg1"/>
              </a:solidFill>
              <a:latin typeface="Whitney Light" pitchFamily="50" charset="0"/>
            </a:endParaRPr>
          </a:p>
          <a:p>
            <a:r>
              <a:rPr lang="en-GB" sz="1100" dirty="0">
                <a:solidFill>
                  <a:schemeClr val="bg1"/>
                </a:solidFill>
                <a:latin typeface="Whitney Light" pitchFamily="50" charset="0"/>
              </a:rPr>
              <a:t>Debido al éxito y los buenos resultados de las comisiones flexibles, PcComponentes ha decidido extender este piloto que comenzó en 2021 para aplicarlo progresivamente dentro de su programa de partners.</a:t>
            </a:r>
          </a:p>
          <a:p>
            <a:endParaRPr lang="en-GB" sz="1100" dirty="0">
              <a:solidFill>
                <a:schemeClr val="bg1"/>
              </a:solidFill>
              <a:latin typeface="Whitney Light" pitchFamily="50" charset="0"/>
            </a:endParaRPr>
          </a:p>
          <a:p>
            <a:endParaRPr lang="en-GB" sz="1100" dirty="0">
              <a:solidFill>
                <a:schemeClr val="bg1"/>
              </a:solidFill>
              <a:latin typeface="Whitney Light" pitchFamily="50" charset="0"/>
            </a:endParaRPr>
          </a:p>
        </p:txBody>
      </p:sp>
      <p:pic>
        <p:nvPicPr>
          <p:cNvPr id="2050" name="Picture 2" descr="PcComponentes.com | Tienda de Informática y Tecnología online">
            <a:extLst>
              <a:ext uri="{FF2B5EF4-FFF2-40B4-BE49-F238E27FC236}">
                <a16:creationId xmlns:a16="http://schemas.microsoft.com/office/drawing/2014/main" id="{528A2C3B-13D9-47F6-B254-2A0626125964}"/>
              </a:ext>
            </a:extLst>
          </p:cNvPr>
          <p:cNvPicPr>
            <a:picLocks noChangeAspect="1" noChangeArrowheads="1"/>
          </p:cNvPicPr>
          <p:nvPr/>
        </p:nvPicPr>
        <p:blipFill>
          <a:blip r:embed="rId5">
            <a:biLevel thresh="25000"/>
            <a:extLst>
              <a:ext uri="{28A0092B-C50C-407E-A947-70E740481C1C}">
                <a14:useLocalDpi xmlns:a14="http://schemas.microsoft.com/office/drawing/2010/main" val="0"/>
              </a:ext>
            </a:extLst>
          </a:blip>
          <a:srcRect/>
          <a:stretch>
            <a:fillRect/>
          </a:stretch>
        </p:blipFill>
        <p:spPr bwMode="auto">
          <a:xfrm>
            <a:off x="1156323" y="1702465"/>
            <a:ext cx="1270163" cy="44751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Rounded Corners 2">
            <a:hlinkClick r:id="rId6"/>
            <a:extLst>
              <a:ext uri="{FF2B5EF4-FFF2-40B4-BE49-F238E27FC236}">
                <a16:creationId xmlns:a16="http://schemas.microsoft.com/office/drawing/2014/main" id="{31156621-E793-4F79-9A2E-20939E2A0E16}"/>
              </a:ext>
            </a:extLst>
          </p:cNvPr>
          <p:cNvSpPr/>
          <p:nvPr/>
        </p:nvSpPr>
        <p:spPr>
          <a:xfrm>
            <a:off x="9215021" y="436110"/>
            <a:ext cx="3275861" cy="3823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Únete al programa</a:t>
            </a:r>
          </a:p>
        </p:txBody>
      </p:sp>
    </p:spTree>
    <p:extLst>
      <p:ext uri="{BB962C8B-B14F-4D97-AF65-F5344CB8AC3E}">
        <p14:creationId xmlns:p14="http://schemas.microsoft.com/office/powerpoint/2010/main" val="454317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358</Words>
  <Application>Microsoft Office PowerPoint</Application>
  <PresentationFormat>Widescreen</PresentationFormat>
  <Paragraphs>19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Whitney Light</vt:lpstr>
      <vt:lpstr>Whitney Medium</vt:lpstr>
      <vt:lpstr>Whitney Semibold</vt:lpstr>
      <vt:lpstr>Office Theme</vt:lpstr>
      <vt:lpstr>PcComponentes x comisiones flexibles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Comisiones flexibles x PcComponentes</dc:title>
  <dc:creator>Sebastian Rodriguez</dc:creator>
  <cp:lastModifiedBy>Ana Muñoz Rivera</cp:lastModifiedBy>
  <cp:revision>9</cp:revision>
  <dcterms:created xsi:type="dcterms:W3CDTF">2022-03-02T12:05:21Z</dcterms:created>
  <dcterms:modified xsi:type="dcterms:W3CDTF">2022-03-04T12:06:28Z</dcterms:modified>
</cp:coreProperties>
</file>