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9" r:id="rId1"/>
    <p:sldMasterId id="2147484201" r:id="rId2"/>
  </p:sldMasterIdLst>
  <p:notesMasterIdLst>
    <p:notesMasterId r:id="rId13"/>
  </p:notesMasterIdLst>
  <p:handoutMasterIdLst>
    <p:handoutMasterId r:id="rId14"/>
  </p:handoutMasterIdLst>
  <p:sldIdLst>
    <p:sldId id="300" r:id="rId3"/>
    <p:sldId id="301" r:id="rId4"/>
    <p:sldId id="302" r:id="rId5"/>
    <p:sldId id="303" r:id="rId6"/>
    <p:sldId id="305" r:id="rId7"/>
    <p:sldId id="306" r:id="rId8"/>
    <p:sldId id="308" r:id="rId9"/>
    <p:sldId id="299" r:id="rId10"/>
    <p:sldId id="307" r:id="rId11"/>
    <p:sldId id="309" r:id="rId12"/>
  </p:sldIdLst>
  <p:sldSz cx="9144000" cy="6858000" type="screen4x3"/>
  <p:notesSz cx="6794500" cy="99314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600" kern="1200">
        <a:solidFill>
          <a:srgbClr val="000000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600" kern="1200">
        <a:solidFill>
          <a:srgbClr val="000000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600" kern="1200">
        <a:solidFill>
          <a:srgbClr val="000000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600" kern="1200">
        <a:solidFill>
          <a:srgbClr val="000000"/>
        </a:solidFill>
        <a:latin typeface="Verdan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529D26"/>
    <a:srgbClr val="2494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34" autoAdjust="0"/>
    <p:restoredTop sz="94660"/>
  </p:normalViewPr>
  <p:slideViewPr>
    <p:cSldViewPr snapToGrid="0">
      <p:cViewPr>
        <p:scale>
          <a:sx n="100" d="100"/>
          <a:sy n="100" d="100"/>
        </p:scale>
        <p:origin x="-127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28" y="-90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1F3FB99-6643-47A1-A856-F1BB9DCDCE2B}" type="datetimeFigureOut">
              <a:rPr lang="nl-NL"/>
              <a:pPr/>
              <a:t>24-10-2016</a:t>
            </a:fld>
            <a:endParaRPr lang="nl-NL"/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41D1B5-DF39-4E04-B46A-E15019706582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4551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614115-4CCE-41BE-AE3F-B5A5096A6F48}" type="datetimeFigureOut">
              <a:rPr lang="nl-NL"/>
              <a:pPr>
                <a:defRPr/>
              </a:pPr>
              <a:t>24-10-2016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dirty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DEEB83-B831-4EC9-8966-0D0414FD7E1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3220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1</a:t>
            </a:fld>
            <a:endParaRPr lang="nl-N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DEEB83-B831-4EC9-8966-0D0414FD7E10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618413" y="2474913"/>
            <a:ext cx="903287" cy="36464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908550" y="2474913"/>
            <a:ext cx="2557463" cy="36464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1 tekstbl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046F96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shpTekst"/>
          <p:cNvSpPr>
            <a:spLocks noChangeArrowheads="1"/>
          </p:cNvSpPr>
          <p:nvPr/>
        </p:nvSpPr>
        <p:spPr bwMode="auto">
          <a:xfrm>
            <a:off x="0" y="0"/>
            <a:ext cx="9144000" cy="1071563"/>
          </a:xfrm>
          <a:prstGeom prst="rect">
            <a:avLst/>
          </a:prstGeom>
          <a:solidFill>
            <a:srgbClr val="046F96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6" name="shpDatum" descr="RO__vervolgpagina~LPP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0" y="1233039"/>
            <a:ext cx="7847038" cy="57150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600" spc="-60" baseline="0">
                <a:solidFill>
                  <a:srgbClr val="2494C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69858" y="1798626"/>
            <a:ext cx="7858180" cy="4273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179388" indent="-179388">
              <a:buFont typeface="Arial" pitchFamily="34" charset="0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96000" indent="-252000">
              <a:buFontTx/>
              <a:buBlip>
                <a:blip r:embed="rId3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539750" indent="-144000">
              <a:buSzPct val="100000"/>
              <a:buFontTx/>
              <a:buBlip>
                <a:blip r:embed="rId4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</p:txBody>
      </p:sp>
      <p:sp>
        <p:nvSpPr>
          <p:cNvPr id="7" name="shpTitel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  <p:sp>
        <p:nvSpPr>
          <p:cNvPr id="8" name="shpBeeldmerk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EF4DCB-2EC0-4341-A803-B741A84EA7A8}" type="slidenum">
              <a:rPr lang="nl-NL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908550" y="3511550"/>
            <a:ext cx="1722438" cy="2609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783388" y="3511550"/>
            <a:ext cx="1724025" cy="2609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van presentatie | datum van presentatie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60" name="Picture 12" descr="ppt-N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sp>
        <p:nvSpPr>
          <p:cNvPr id="9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046F96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nl-NL" sz="1800">
              <a:solidFill>
                <a:schemeClr val="tx1"/>
              </a:solidFill>
            </a:endParaRPr>
          </a:p>
        </p:txBody>
      </p:sp>
      <p:sp>
        <p:nvSpPr>
          <p:cNvPr id="130053" name="shpDatum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29188" y="6380163"/>
            <a:ext cx="371475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r>
              <a:rPr lang="nl-NL"/>
              <a:t>Titel van presentatie | datum van presentatie</a:t>
            </a:r>
          </a:p>
        </p:txBody>
      </p:sp>
      <p:sp>
        <p:nvSpPr>
          <p:cNvPr id="130054" name="shpTitel"/>
          <p:cNvSpPr>
            <a:spLocks noGrp="1" noChangeArrowheads="1"/>
          </p:cNvSpPr>
          <p:nvPr>
            <p:ph type="title"/>
          </p:nvPr>
        </p:nvSpPr>
        <p:spPr bwMode="auto">
          <a:xfrm>
            <a:off x="4922838" y="2474913"/>
            <a:ext cx="35988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30055" name="shpTeks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08550" y="3511550"/>
            <a:ext cx="359886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</p:txBody>
      </p:sp>
      <p:pic>
        <p:nvPicPr>
          <p:cNvPr id="130058" name="Picture 10" descr="RO_VWS_IG_Logo_Powerpoint_diap_nl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3175"/>
            <a:ext cx="9144000" cy="20018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0" r:id="rId1"/>
    <p:sldLayoutId id="2147484191" r:id="rId2"/>
    <p:sldLayoutId id="2147484192" r:id="rId3"/>
    <p:sldLayoutId id="2147484193" r:id="rId4"/>
    <p:sldLayoutId id="2147484194" r:id="rId5"/>
    <p:sldLayoutId id="2147484195" r:id="rId6"/>
    <p:sldLayoutId id="2147484196" r:id="rId7"/>
    <p:sldLayoutId id="2147484197" r:id="rId8"/>
    <p:sldLayoutId id="2147484198" r:id="rId9"/>
    <p:sldLayoutId id="2147484199" r:id="rId10"/>
    <p:sldLayoutId id="214748420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9pPr>
    </p:titleStyle>
    <p:bodyStyle>
      <a:lvl1pPr indent="15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>
          <a:solidFill>
            <a:srgbClr val="FFFFFF"/>
          </a:solidFill>
          <a:latin typeface="+mn-lt"/>
          <a:ea typeface="+mn-ea"/>
          <a:cs typeface="+mn-cs"/>
        </a:defRPr>
      </a:lvl1pPr>
      <a:lvl2pPr marL="15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>
          <a:solidFill>
            <a:srgbClr val="FFFFFF"/>
          </a:solidFill>
          <a:latin typeface="+mn-lt"/>
        </a:defRPr>
      </a:lvl2pPr>
      <a:lvl3pPr marL="15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>
          <a:solidFill>
            <a:srgbClr val="FFFFFF"/>
          </a:solidFill>
          <a:latin typeface="+mn-lt"/>
        </a:defRPr>
      </a:lvl3pPr>
      <a:lvl4pPr marL="15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>
          <a:solidFill>
            <a:srgbClr val="FFFFFF"/>
          </a:solidFill>
          <a:latin typeface="+mn-lt"/>
        </a:defRPr>
      </a:lvl4pPr>
      <a:lvl5pPr marL="15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>
          <a:solidFill>
            <a:srgbClr val="FFFFFF"/>
          </a:solidFill>
          <a:latin typeface="+mn-lt"/>
        </a:defRPr>
      </a:lvl5pPr>
      <a:lvl6pPr marL="4587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>
          <a:solidFill>
            <a:srgbClr val="FFFFFF"/>
          </a:solidFill>
          <a:latin typeface="+mn-lt"/>
        </a:defRPr>
      </a:lvl6pPr>
      <a:lvl7pPr marL="9159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>
          <a:solidFill>
            <a:srgbClr val="FFFFFF"/>
          </a:solidFill>
          <a:latin typeface="+mn-lt"/>
        </a:defRPr>
      </a:lvl7pPr>
      <a:lvl8pPr marL="13731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>
          <a:solidFill>
            <a:srgbClr val="FFFFFF"/>
          </a:solidFill>
          <a:latin typeface="+mn-lt"/>
        </a:defRPr>
      </a:lvl8pPr>
      <a:lvl9pPr marL="1830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>
          <a:solidFill>
            <a:srgbClr val="FFFFFF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shpVoettekst"/>
          <p:cNvSpPr>
            <a:spLocks noGrp="1" noChangeArrowheads="1"/>
          </p:cNvSpPr>
          <p:nvPr>
            <p:ph type="title"/>
          </p:nvPr>
        </p:nvSpPr>
        <p:spPr bwMode="auto">
          <a:xfrm>
            <a:off x="366713" y="1233488"/>
            <a:ext cx="81692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46" name="shpPagina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6713" y="1798638"/>
            <a:ext cx="8169275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shpTitel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83100" y="6453188"/>
            <a:ext cx="4156075" cy="3159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r>
              <a:rPr lang="nl-NL"/>
              <a:t>Titel van presentatie | datum van presentatie</a:t>
            </a:r>
          </a:p>
        </p:txBody>
      </p:sp>
      <p:sp>
        <p:nvSpPr>
          <p:cNvPr id="13" name="shpBeeldmerk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7350" y="6438900"/>
            <a:ext cx="712788" cy="363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D375C129-7B0B-4960-B01B-99FA24ADEDCA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2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kern="1200">
          <a:solidFill>
            <a:srgbClr val="66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600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600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600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600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152400" indent="-1508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Blip>
          <a:blip r:embed="rId3"/>
        </a:buBlip>
        <a:defRPr kern="1200">
          <a:solidFill>
            <a:srgbClr val="000000"/>
          </a:solidFill>
          <a:latin typeface="+mn-lt"/>
          <a:ea typeface="+mn-ea"/>
          <a:cs typeface="+mn-cs"/>
        </a:defRPr>
      </a:lvl2pPr>
      <a:lvl3pPr marL="406400" indent="-2524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Blip>
          <a:blip r:embed="rId4"/>
        </a:buBlip>
        <a:defRPr kern="1200">
          <a:solidFill>
            <a:srgbClr val="000000"/>
          </a:solidFill>
          <a:latin typeface="+mn-lt"/>
          <a:ea typeface="+mn-ea"/>
          <a:cs typeface="+mn-cs"/>
        </a:defRPr>
      </a:lvl3pPr>
      <a:lvl4pPr marL="633413" indent="-22542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Blip>
          <a:blip r:embed="rId5"/>
        </a:buBlip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811213" indent="-1762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cid:38BE386E-B640-4B7D-85B8-09C2D86B4B12@dynamic.ziggo.n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ZorgkaartNederland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En toezicht op de zorg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ZorgkaartNederland bijeenkomst| 25 oktober 2016</a:t>
            </a:r>
            <a:endParaRPr lang="nl-NL" dirty="0"/>
          </a:p>
        </p:txBody>
      </p:sp>
      <p:pic>
        <p:nvPicPr>
          <p:cNvPr id="5" name="212F71EA-981F-4F55-A0BE-BCC6EBC9D2A7" descr="cid:38BE386E-B640-4B7D-85B8-09C2D86B4B12@dynamic.ziggo.nl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6496050" y="3886201"/>
            <a:ext cx="20955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1301691"/>
            <a:ext cx="8028012" cy="571504"/>
          </a:xfrm>
        </p:spPr>
        <p:txBody>
          <a:bodyPr>
            <a:normAutofit fontScale="90000"/>
          </a:bodyPr>
          <a:lstStyle/>
          <a:p>
            <a:r>
              <a:rPr lang="nl-NL" sz="2800" dirty="0" smtClean="0">
                <a:solidFill>
                  <a:srgbClr val="7030A0"/>
                </a:solidFill>
              </a:rPr>
              <a:t/>
            </a:r>
            <a:br>
              <a:rPr lang="nl-NL" sz="2800" dirty="0" smtClean="0">
                <a:solidFill>
                  <a:srgbClr val="7030A0"/>
                </a:solidFill>
              </a:rPr>
            </a:br>
            <a:r>
              <a:rPr lang="nl-NL" sz="2800" dirty="0" smtClean="0">
                <a:solidFill>
                  <a:srgbClr val="7030A0"/>
                </a:solidFill>
              </a:rPr>
              <a:t>Vragen?</a:t>
            </a:r>
            <a:r>
              <a:rPr lang="nl-NL" sz="2800" dirty="0" smtClean="0"/>
              <a:t/>
            </a:r>
            <a:br>
              <a:rPr lang="nl-NL" sz="2800" dirty="0" smtClean="0"/>
            </a:b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EF4DCB-2EC0-4341-A803-B741A84EA7A8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0" y="5648325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1100" dirty="0" smtClean="0">
              <a:solidFill>
                <a:schemeClr val="tx1"/>
              </a:solidFill>
            </a:endParaRPr>
          </a:p>
          <a:p>
            <a:pPr marL="228600" indent="-228600" algn="ctr">
              <a:buAutoNum type="arabicParenR"/>
            </a:pPr>
            <a:endParaRPr lang="nl-NL" sz="1100" dirty="0" smtClean="0">
              <a:solidFill>
                <a:srgbClr val="FF0000"/>
              </a:solidFill>
            </a:endParaRPr>
          </a:p>
          <a:p>
            <a:pPr algn="ctr"/>
            <a:r>
              <a:rPr lang="nl-NL" sz="11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nl-NL" sz="1100" dirty="0" smtClean="0"/>
              <a:t> </a:t>
            </a:r>
            <a:endParaRPr lang="nl-NL" sz="1100" dirty="0"/>
          </a:p>
        </p:txBody>
      </p:sp>
      <p:sp>
        <p:nvSpPr>
          <p:cNvPr id="9" name="Rechthoek 8"/>
          <p:cNvSpPr/>
          <p:nvPr/>
        </p:nvSpPr>
        <p:spPr bwMode="auto">
          <a:xfrm>
            <a:off x="0" y="6238875"/>
            <a:ext cx="9144000" cy="619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51520" y="735955"/>
            <a:ext cx="864096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2000" b="1" dirty="0" smtClean="0"/>
          </a:p>
          <a:p>
            <a:endParaRPr lang="nl-NL" sz="2000" b="1" dirty="0" smtClean="0"/>
          </a:p>
          <a:p>
            <a:endParaRPr lang="nl-NL" sz="2000" b="1" dirty="0" smtClean="0">
              <a:solidFill>
                <a:srgbClr val="00B0F0"/>
              </a:solidFill>
            </a:endParaRPr>
          </a:p>
          <a:p>
            <a:endParaRPr lang="nl-NL" sz="2000" b="1" dirty="0">
              <a:solidFill>
                <a:srgbClr val="00B0F0"/>
              </a:solidFill>
            </a:endParaRP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</a:endParaRPr>
          </a:p>
          <a:p>
            <a:endParaRPr lang="nl-NL" sz="1800" dirty="0" smtClean="0">
              <a:solidFill>
                <a:srgbClr val="00B0F0"/>
              </a:solidFill>
            </a:endParaRPr>
          </a:p>
          <a:p>
            <a:endParaRPr lang="nl-NL" sz="1800" dirty="0" smtClean="0">
              <a:solidFill>
                <a:srgbClr val="00B0F0"/>
              </a:solidFill>
            </a:endParaRPr>
          </a:p>
          <a:p>
            <a:endParaRPr lang="nl-NL" sz="1800" dirty="0" smtClean="0">
              <a:solidFill>
                <a:srgbClr val="00B0F0"/>
              </a:solidFill>
            </a:endParaRPr>
          </a:p>
          <a:p>
            <a:endParaRPr lang="nl-NL" sz="1800" dirty="0" smtClean="0">
              <a:solidFill>
                <a:srgbClr val="00B0F0"/>
              </a:solidFill>
            </a:endParaRPr>
          </a:p>
          <a:p>
            <a:endParaRPr lang="nl-NL" sz="1800" dirty="0" smtClean="0">
              <a:solidFill>
                <a:srgbClr val="00B0F0"/>
              </a:solidFill>
            </a:endParaRPr>
          </a:p>
          <a:p>
            <a:r>
              <a:rPr lang="nl-NL" sz="1800" dirty="0" smtClean="0">
                <a:solidFill>
                  <a:srgbClr val="00B0F0"/>
                </a:solidFill>
              </a:rPr>
              <a:t>Sorien Kleefstra</a:t>
            </a:r>
          </a:p>
          <a:p>
            <a:endParaRPr lang="nl-NL" sz="1800" dirty="0" smtClean="0">
              <a:solidFill>
                <a:srgbClr val="00B0F0"/>
              </a:solidFill>
            </a:endParaRPr>
          </a:p>
          <a:p>
            <a:r>
              <a:rPr lang="nl-NL" sz="1800" dirty="0" err="1" smtClean="0">
                <a:solidFill>
                  <a:srgbClr val="00B0F0"/>
                </a:solidFill>
              </a:rPr>
              <a:t>sm.kleefstra</a:t>
            </a:r>
            <a:r>
              <a:rPr lang="nl-NL" sz="1800" dirty="0" smtClean="0">
                <a:solidFill>
                  <a:srgbClr val="00B0F0"/>
                </a:solidFill>
              </a:rPr>
              <a:t>@</a:t>
            </a:r>
            <a:r>
              <a:rPr lang="nl-NL" sz="1800" dirty="0" err="1" smtClean="0">
                <a:solidFill>
                  <a:srgbClr val="00B0F0"/>
                </a:solidFill>
              </a:rPr>
              <a:t>igz.nl</a:t>
            </a:r>
            <a:endParaRPr lang="nl-NL" sz="1800" dirty="0" smtClean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8" name="Afbeelding 7" descr="500-waarderingen-zorgkaart-670x3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79825" y="2616958"/>
            <a:ext cx="5092700" cy="2850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1301691"/>
            <a:ext cx="7847038" cy="571504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7030A0"/>
                </a:solidFill>
                <a:latin typeface="+mn-lt"/>
              </a:rPr>
              <a:t>Toezicht op de zorg en burgerperspectief</a:t>
            </a:r>
            <a:endParaRPr lang="nl-NL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EF4DCB-2EC0-4341-A803-B741A84EA7A8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0" y="5648325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1100" dirty="0" smtClean="0">
              <a:solidFill>
                <a:schemeClr val="tx1"/>
              </a:solidFill>
            </a:endParaRPr>
          </a:p>
          <a:p>
            <a:pPr marL="228600" indent="-228600" algn="ctr">
              <a:buAutoNum type="arabicParenR"/>
            </a:pPr>
            <a:endParaRPr lang="nl-NL" sz="1100" dirty="0" smtClean="0">
              <a:solidFill>
                <a:srgbClr val="FF0000"/>
              </a:solidFill>
            </a:endParaRPr>
          </a:p>
          <a:p>
            <a:pPr algn="ctr"/>
            <a:r>
              <a:rPr lang="nl-NL" sz="11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nl-NL" sz="1100" dirty="0" smtClean="0"/>
              <a:t> </a:t>
            </a:r>
            <a:endParaRPr lang="nl-NL" sz="1100" dirty="0"/>
          </a:p>
        </p:txBody>
      </p:sp>
      <p:sp>
        <p:nvSpPr>
          <p:cNvPr id="9" name="Rechthoek 8"/>
          <p:cNvSpPr/>
          <p:nvPr/>
        </p:nvSpPr>
        <p:spPr bwMode="auto">
          <a:xfrm>
            <a:off x="0" y="6238875"/>
            <a:ext cx="9144000" cy="619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-468560" y="751344"/>
            <a:ext cx="9001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None/>
            </a:pPr>
            <a:endParaRPr lang="nl-NL" dirty="0" smtClean="0">
              <a:solidFill>
                <a:srgbClr val="00B0F0"/>
              </a:solidFill>
            </a:endParaRPr>
          </a:p>
          <a:p>
            <a:pPr lvl="2">
              <a:buNone/>
            </a:pPr>
            <a:endParaRPr lang="nl-NL" dirty="0">
              <a:solidFill>
                <a:srgbClr val="00B0F0"/>
              </a:solidFill>
            </a:endParaRPr>
          </a:p>
          <a:p>
            <a:pPr lvl="2">
              <a:buNone/>
            </a:pPr>
            <a:endParaRPr lang="nl-NL" dirty="0" smtClean="0">
              <a:solidFill>
                <a:srgbClr val="00B0F0"/>
              </a:solidFill>
            </a:endParaRPr>
          </a:p>
          <a:p>
            <a:pPr lvl="2">
              <a:buNone/>
            </a:pPr>
            <a:endParaRPr lang="nl-NL" dirty="0">
              <a:solidFill>
                <a:srgbClr val="00B0F0"/>
              </a:solidFill>
            </a:endParaRPr>
          </a:p>
          <a:p>
            <a:pPr lvl="2">
              <a:buNone/>
            </a:pPr>
            <a:endParaRPr lang="nl-NL" dirty="0">
              <a:solidFill>
                <a:srgbClr val="00B0F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83568" y="2204864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</a:rPr>
              <a:t> 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Incidenten toezicht: meldingen van burgers (calamiteiten)</a:t>
            </a: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Landelijk Meldpunt Zorg: eerste klachtenlijn</a:t>
            </a: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nl-NL" sz="1800" b="1" dirty="0" smtClean="0">
                <a:solidFill>
                  <a:srgbClr val="00B0F0"/>
                </a:solidFill>
                <a:latin typeface="+mn-lt"/>
              </a:rPr>
              <a:t>Risicogestuurd toezicht: ZorgkaartNederland</a:t>
            </a: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Inspectiepraktijk: </a:t>
            </a:r>
            <a:r>
              <a:rPr lang="nl-NL" sz="1800" dirty="0" err="1" smtClean="0">
                <a:solidFill>
                  <a:srgbClr val="00B0F0"/>
                </a:solidFill>
                <a:latin typeface="+mn-lt"/>
              </a:rPr>
              <a:t>SOFI-methode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bij dementerende ouderen, </a:t>
            </a:r>
            <a:r>
              <a:rPr lang="nl-NL" sz="1800" dirty="0" err="1" smtClean="0">
                <a:solidFill>
                  <a:srgbClr val="00B0F0"/>
                </a:solidFill>
                <a:latin typeface="+mn-lt"/>
              </a:rPr>
              <a:t>mystery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nl-NL" sz="1800" dirty="0" err="1" smtClean="0">
                <a:solidFill>
                  <a:srgbClr val="00B0F0"/>
                </a:solidFill>
                <a:latin typeface="+mn-lt"/>
              </a:rPr>
              <a:t>guests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, </a:t>
            </a:r>
            <a:r>
              <a:rPr lang="nl-NL" sz="1800" dirty="0" err="1" smtClean="0">
                <a:solidFill>
                  <a:srgbClr val="00B0F0"/>
                </a:solidFill>
                <a:latin typeface="+mn-lt"/>
              </a:rPr>
              <a:t>leken-inspecteurs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(</a:t>
            </a:r>
            <a:r>
              <a:rPr lang="nl-NL" sz="1800" dirty="0" err="1" smtClean="0">
                <a:solidFill>
                  <a:srgbClr val="00B0F0"/>
                </a:solidFill>
                <a:latin typeface="+mn-lt"/>
              </a:rPr>
              <a:t>pilot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), interviews met cliënten en/of familie (vooral care)</a:t>
            </a:r>
            <a:endParaRPr lang="nl-NL" sz="1800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10" name="Afbeelding 9" descr="risi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9551" y="4451867"/>
            <a:ext cx="2625824" cy="1856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1301691"/>
            <a:ext cx="7847038" cy="571504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7030A0"/>
                </a:solidFill>
                <a:latin typeface="+mn-lt"/>
              </a:rPr>
              <a:t>Risicogestuurd Toezicht (RT)</a:t>
            </a:r>
            <a:endParaRPr lang="nl-NL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EF4DCB-2EC0-4341-A803-B741A84EA7A8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0" y="5648325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1100" dirty="0" smtClean="0">
              <a:solidFill>
                <a:schemeClr val="tx1"/>
              </a:solidFill>
            </a:endParaRPr>
          </a:p>
          <a:p>
            <a:pPr marL="228600" indent="-228600" algn="ctr">
              <a:buAutoNum type="arabicParenR"/>
            </a:pPr>
            <a:endParaRPr lang="nl-NL" sz="1100" dirty="0" smtClean="0">
              <a:solidFill>
                <a:srgbClr val="FF0000"/>
              </a:solidFill>
            </a:endParaRPr>
          </a:p>
          <a:p>
            <a:pPr algn="ctr"/>
            <a:r>
              <a:rPr lang="nl-NL" sz="11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nl-NL" sz="1100" dirty="0" smtClean="0"/>
              <a:t> </a:t>
            </a:r>
            <a:endParaRPr lang="nl-NL" sz="1100" dirty="0"/>
          </a:p>
        </p:txBody>
      </p:sp>
      <p:sp>
        <p:nvSpPr>
          <p:cNvPr id="9" name="Rechthoek 8"/>
          <p:cNvSpPr/>
          <p:nvPr/>
        </p:nvSpPr>
        <p:spPr bwMode="auto">
          <a:xfrm>
            <a:off x="0" y="6238875"/>
            <a:ext cx="9144000" cy="619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-468560" y="751344"/>
            <a:ext cx="9001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None/>
            </a:pPr>
            <a:endParaRPr lang="nl-NL" dirty="0" smtClean="0">
              <a:solidFill>
                <a:srgbClr val="00B0F0"/>
              </a:solidFill>
            </a:endParaRPr>
          </a:p>
          <a:p>
            <a:pPr lvl="2">
              <a:buNone/>
            </a:pPr>
            <a:endParaRPr lang="nl-NL" dirty="0">
              <a:solidFill>
                <a:srgbClr val="00B0F0"/>
              </a:solidFill>
            </a:endParaRPr>
          </a:p>
          <a:p>
            <a:pPr lvl="2">
              <a:buNone/>
            </a:pPr>
            <a:endParaRPr lang="nl-NL" dirty="0" smtClean="0">
              <a:solidFill>
                <a:srgbClr val="00B0F0"/>
              </a:solidFill>
            </a:endParaRPr>
          </a:p>
          <a:p>
            <a:pPr lvl="2">
              <a:buNone/>
            </a:pPr>
            <a:endParaRPr lang="nl-NL" dirty="0">
              <a:solidFill>
                <a:srgbClr val="00B0F0"/>
              </a:solidFill>
            </a:endParaRPr>
          </a:p>
          <a:p>
            <a:pPr lvl="2">
              <a:buNone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Risicodetectie was vooral gebaseerd op:</a:t>
            </a:r>
          </a:p>
          <a:p>
            <a:pPr lvl="4"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Meldingen</a:t>
            </a:r>
          </a:p>
          <a:p>
            <a:pPr lvl="4"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Door zorgaanbieders aangeleverde indicatoren (kwaliteitsindicatoren, bedrijfsinformatie, CQ-index)</a:t>
            </a:r>
          </a:p>
          <a:p>
            <a:pPr lvl="4"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Thematisch onderzoek</a:t>
            </a:r>
          </a:p>
          <a:p>
            <a:pPr lvl="2">
              <a:buNone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 lvl="2">
              <a:buNone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Maar:</a:t>
            </a:r>
          </a:p>
          <a:p>
            <a:pPr lvl="4"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Aangeleverde data lopen vaak een jaar achter </a:t>
            </a:r>
          </a:p>
          <a:p>
            <a:pPr lvl="4"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IGZ wil de cliënt/patiënt meer centraal stellen</a:t>
            </a:r>
          </a:p>
          <a:p>
            <a:pPr lvl="2">
              <a:buNone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 lvl="2">
              <a:buNone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Kan </a:t>
            </a:r>
            <a:r>
              <a:rPr lang="nl-NL" sz="1800" b="1" dirty="0" smtClean="0">
                <a:solidFill>
                  <a:srgbClr val="00B0F0"/>
                </a:solidFill>
                <a:latin typeface="+mn-lt"/>
              </a:rPr>
              <a:t>informatie uit sociale media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meerwaarde hebben voor het toezicht? Zo ja, hoe deze het best te ontsluiten en te gebruiken?</a:t>
            </a:r>
          </a:p>
          <a:p>
            <a:pPr lvl="2">
              <a:buNone/>
            </a:pPr>
            <a:endParaRPr lang="nl-NL" sz="1800" dirty="0">
              <a:solidFill>
                <a:srgbClr val="00B0F0"/>
              </a:solidFill>
              <a:latin typeface="+mn-lt"/>
            </a:endParaRPr>
          </a:p>
          <a:p>
            <a:pPr lvl="2">
              <a:buNone/>
            </a:pPr>
            <a:endParaRPr lang="nl-NL" dirty="0" smtClean="0">
              <a:solidFill>
                <a:srgbClr val="00B0F0"/>
              </a:solidFill>
            </a:endParaRPr>
          </a:p>
        </p:txBody>
      </p:sp>
      <p:pic>
        <p:nvPicPr>
          <p:cNvPr id="8" name="Afbeelding 7" descr="8922829-casual-jonge-vrouw-op-zoek-door-vergrootglas-lens-als-detective-analyseren-of-het-vinden-van-ie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3791" y="157054"/>
            <a:ext cx="1916859" cy="2481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1301691"/>
            <a:ext cx="7847038" cy="571504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7030A0"/>
                </a:solidFill>
                <a:latin typeface="+mn-lt"/>
              </a:rPr>
              <a:t>Diverse onderzoeken:</a:t>
            </a:r>
            <a:endParaRPr lang="nl-NL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EF4DCB-2EC0-4341-A803-B741A84EA7A8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0" y="5648325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1100" dirty="0" smtClean="0">
              <a:solidFill>
                <a:schemeClr val="tx1"/>
              </a:solidFill>
            </a:endParaRPr>
          </a:p>
          <a:p>
            <a:pPr marL="228600" indent="-228600" algn="ctr">
              <a:buAutoNum type="arabicParenR"/>
            </a:pPr>
            <a:endParaRPr lang="nl-NL" sz="1100" dirty="0" smtClean="0">
              <a:solidFill>
                <a:srgbClr val="FF0000"/>
              </a:solidFill>
            </a:endParaRPr>
          </a:p>
          <a:p>
            <a:pPr algn="ctr"/>
            <a:r>
              <a:rPr lang="nl-NL" sz="11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nl-NL" sz="1100" dirty="0" smtClean="0"/>
              <a:t> </a:t>
            </a:r>
            <a:endParaRPr lang="nl-NL" sz="1100" dirty="0"/>
          </a:p>
        </p:txBody>
      </p:sp>
      <p:sp>
        <p:nvSpPr>
          <p:cNvPr id="9" name="Rechthoek 8"/>
          <p:cNvSpPr/>
          <p:nvPr/>
        </p:nvSpPr>
        <p:spPr bwMode="auto">
          <a:xfrm>
            <a:off x="0" y="6238875"/>
            <a:ext cx="9144000" cy="619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611560" y="2136339"/>
            <a:ext cx="7992888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nl-NL" sz="1800" b="1" dirty="0" smtClean="0">
                <a:solidFill>
                  <a:srgbClr val="00B0F0"/>
                </a:solidFill>
              </a:rPr>
              <a:t>IQ </a:t>
            </a:r>
            <a:r>
              <a:rPr lang="nl-NL" sz="1800" b="1" dirty="0" err="1" smtClean="0">
                <a:solidFill>
                  <a:srgbClr val="00B0F0"/>
                </a:solidFill>
              </a:rPr>
              <a:t>healthcare</a:t>
            </a:r>
            <a:r>
              <a:rPr lang="nl-NL" sz="1800" b="1" dirty="0" smtClean="0">
                <a:solidFill>
                  <a:srgbClr val="00B0F0"/>
                </a:solidFill>
              </a:rPr>
              <a:t> en IGZ (2013-2015):</a:t>
            </a:r>
          </a:p>
          <a:p>
            <a:pPr>
              <a:lnSpc>
                <a:spcPct val="90000"/>
              </a:lnSpc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r>
              <a:rPr lang="nl-NL" sz="1800" dirty="0" err="1" smtClean="0">
                <a:solidFill>
                  <a:srgbClr val="00B0F0"/>
                </a:solidFill>
                <a:latin typeface="+mn-lt"/>
              </a:rPr>
              <a:t>Scoping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review over relatie informatie uit sociale media en kwaliteit van zorg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Bepaling relevantie rating site ZorgkaartNederland voor RT Verpleging &amp; Verzorging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r>
              <a:rPr lang="nl-NL" sz="1800" b="1" dirty="0" smtClean="0">
                <a:solidFill>
                  <a:srgbClr val="00B0F0"/>
                </a:solidFill>
                <a:latin typeface="+mn-lt"/>
              </a:rPr>
              <a:t>Zijn pati</a:t>
            </a:r>
            <a:r>
              <a:rPr lang="nl-NL" sz="1800" b="1" dirty="0" smtClean="0">
                <a:solidFill>
                  <a:srgbClr val="00B0F0"/>
                </a:solidFill>
                <a:latin typeface="+mn-lt"/>
                <a:cs typeface="Arial" charset="0"/>
              </a:rPr>
              <a:t>ë</a:t>
            </a:r>
            <a:r>
              <a:rPr lang="nl-NL" sz="1800" b="1" dirty="0" smtClean="0">
                <a:solidFill>
                  <a:srgbClr val="00B0F0"/>
                </a:solidFill>
                <a:latin typeface="+mn-lt"/>
              </a:rPr>
              <a:t>ntervaringen beschreven op rating site ZorgkaartNederland over de ziekenhuiszorg van aanvullende waarde voor IGZ?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r>
              <a:rPr lang="nl-NL" sz="1800" b="1" dirty="0" smtClean="0">
                <a:solidFill>
                  <a:srgbClr val="00B0F0"/>
                </a:solidFill>
                <a:latin typeface="+mn-lt"/>
              </a:rPr>
              <a:t>De relatie tussen verscherpt toezicht en ziekenhuisratings op ZorgkaartNederland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874" y="763784"/>
            <a:ext cx="3502471" cy="1481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1301691"/>
            <a:ext cx="7847038" cy="571504"/>
          </a:xfrm>
        </p:spPr>
        <p:txBody>
          <a:bodyPr>
            <a:normAutofit fontScale="90000"/>
          </a:bodyPr>
          <a:lstStyle/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900" dirty="0" smtClean="0">
                <a:solidFill>
                  <a:srgbClr val="7030A0"/>
                </a:solidFill>
                <a:latin typeface="+mn-lt"/>
              </a:rPr>
              <a:t>Studie 3: Zijn pati</a:t>
            </a:r>
            <a:r>
              <a:rPr lang="nl-NL" sz="2900" dirty="0" smtClean="0">
                <a:solidFill>
                  <a:srgbClr val="7030A0"/>
                </a:solidFill>
                <a:latin typeface="+mn-lt"/>
                <a:cs typeface="Arial" charset="0"/>
              </a:rPr>
              <a:t>ë</a:t>
            </a:r>
            <a:r>
              <a:rPr lang="nl-NL" sz="2900" dirty="0" smtClean="0">
                <a:solidFill>
                  <a:srgbClr val="7030A0"/>
                </a:solidFill>
                <a:latin typeface="+mn-lt"/>
              </a:rPr>
              <a:t>ntervaringen beschreven op ZorgkaartNederland over de ziekenhuiszorg van aanvullende waarde?</a:t>
            </a:r>
            <a:r>
              <a:rPr lang="nl-NL" sz="2900" dirty="0" smtClean="0">
                <a:latin typeface="+mn-lt"/>
              </a:rPr>
              <a:t/>
            </a:r>
            <a:br>
              <a:rPr lang="nl-NL" sz="2900" dirty="0" smtClean="0">
                <a:latin typeface="+mn-lt"/>
              </a:rPr>
            </a:br>
            <a:r>
              <a:rPr lang="nl-NL" sz="2400" dirty="0" smtClean="0">
                <a:solidFill>
                  <a:srgbClr val="00B0F0"/>
                </a:solidFill>
              </a:rPr>
              <a:t/>
            </a:r>
            <a:br>
              <a:rPr lang="nl-NL" sz="2400" dirty="0" smtClean="0">
                <a:solidFill>
                  <a:srgbClr val="00B0F0"/>
                </a:solidFill>
              </a:rPr>
            </a:br>
            <a:r>
              <a:rPr lang="nl-NL" sz="2000" b="1" dirty="0" smtClean="0">
                <a:solidFill>
                  <a:srgbClr val="00B0F0"/>
                </a:solidFill>
                <a:latin typeface="+mn-lt"/>
              </a:rPr>
              <a:t>Methode:</a:t>
            </a: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nl-NL" sz="2000" dirty="0" smtClean="0">
                <a:solidFill>
                  <a:srgbClr val="00B0F0"/>
                </a:solidFill>
                <a:latin typeface="+mn-lt"/>
              </a:rPr>
            </a:b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>10 inspecteurs, 10 geselecteerde ziekenhuizen, teksten reviews &lt;6,5</a:t>
            </a:r>
            <a:br>
              <a:rPr lang="nl-NL" sz="2000" dirty="0" smtClean="0">
                <a:solidFill>
                  <a:srgbClr val="00B0F0"/>
                </a:solidFill>
                <a:latin typeface="+mn-lt"/>
              </a:rPr>
            </a:b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nl-NL" sz="2000" dirty="0" smtClean="0">
                <a:solidFill>
                  <a:srgbClr val="00B0F0"/>
                </a:solidFill>
                <a:latin typeface="+mn-lt"/>
              </a:rPr>
            </a:br>
            <a:r>
              <a:rPr lang="nl-NL" sz="2000" b="1" dirty="0" smtClean="0">
                <a:solidFill>
                  <a:srgbClr val="00B0F0"/>
                </a:solidFill>
                <a:latin typeface="+mn-lt"/>
              </a:rPr>
              <a:t>1</a:t>
            </a:r>
            <a:r>
              <a:rPr lang="nl-NL" sz="2000" b="1" baseline="30000" dirty="0" smtClean="0">
                <a:solidFill>
                  <a:srgbClr val="00B0F0"/>
                </a:solidFill>
                <a:latin typeface="+mn-lt"/>
              </a:rPr>
              <a:t>e</a:t>
            </a:r>
            <a:r>
              <a:rPr lang="nl-NL" sz="2000" b="1" dirty="0" smtClean="0">
                <a:solidFill>
                  <a:srgbClr val="00B0F0"/>
                </a:solidFill>
                <a:latin typeface="+mn-lt"/>
              </a:rPr>
              <a:t> Interviewronde</a:t>
            </a: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>: </a:t>
            </a:r>
            <a:r>
              <a:rPr lang="nl-NL" sz="2000" b="1" dirty="0" err="1" smtClean="0">
                <a:solidFill>
                  <a:srgbClr val="00B0F0"/>
                </a:solidFill>
                <a:latin typeface="+mn-lt"/>
              </a:rPr>
              <a:t>exploratief</a:t>
            </a:r>
            <a:r>
              <a:rPr lang="nl-NL" sz="2000" b="1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nl-NL" sz="2000" b="1" dirty="0" smtClean="0">
                <a:solidFill>
                  <a:srgbClr val="00B0F0"/>
                </a:solidFill>
                <a:latin typeface="+mn-lt"/>
              </a:rPr>
            </a:b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>Gebruiken accounthouders pati</a:t>
            </a:r>
            <a:r>
              <a:rPr lang="nl-NL" sz="2000" dirty="0" smtClean="0">
                <a:solidFill>
                  <a:srgbClr val="00B0F0"/>
                </a:solidFill>
                <a:latin typeface="+mn-lt"/>
                <a:cs typeface="Arial" charset="0"/>
              </a:rPr>
              <a:t>ë</a:t>
            </a: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>ntwaarderingen in hun dagelijks toezicht en zo ja hoe?</a:t>
            </a:r>
            <a:br>
              <a:rPr lang="nl-NL" sz="2000" dirty="0" smtClean="0">
                <a:solidFill>
                  <a:srgbClr val="00B0F0"/>
                </a:solidFill>
                <a:latin typeface="+mn-lt"/>
              </a:rPr>
            </a:b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>Verwachten inspecteurs dat pati</a:t>
            </a:r>
            <a:r>
              <a:rPr lang="nl-NL" sz="2000" dirty="0" smtClean="0">
                <a:solidFill>
                  <a:srgbClr val="00B0F0"/>
                </a:solidFill>
                <a:latin typeface="+mn-lt"/>
                <a:cs typeface="Arial" charset="0"/>
              </a:rPr>
              <a:t>ë</a:t>
            </a: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>ntwaarderingen van toegevoegde waarde zijn voor de inspectie?</a:t>
            </a:r>
            <a:br>
              <a:rPr lang="nl-NL" sz="2000" dirty="0" smtClean="0">
                <a:solidFill>
                  <a:srgbClr val="00B0F0"/>
                </a:solidFill>
                <a:latin typeface="+mn-lt"/>
              </a:rPr>
            </a:b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nl-NL" sz="2000" dirty="0" smtClean="0">
                <a:solidFill>
                  <a:srgbClr val="00B0F0"/>
                </a:solidFill>
                <a:latin typeface="+mn-lt"/>
              </a:rPr>
            </a:br>
            <a:r>
              <a:rPr lang="nl-NL" sz="2000" b="1" dirty="0" smtClean="0">
                <a:solidFill>
                  <a:srgbClr val="00B0F0"/>
                </a:solidFill>
                <a:latin typeface="+mn-lt"/>
              </a:rPr>
              <a:t>2</a:t>
            </a:r>
            <a:r>
              <a:rPr lang="nl-NL" sz="2000" b="1" baseline="30000" dirty="0" smtClean="0">
                <a:solidFill>
                  <a:srgbClr val="00B0F0"/>
                </a:solidFill>
                <a:latin typeface="+mn-lt"/>
              </a:rPr>
              <a:t>e</a:t>
            </a:r>
            <a:r>
              <a:rPr lang="nl-NL" sz="2000" b="1" dirty="0" smtClean="0">
                <a:solidFill>
                  <a:srgbClr val="00B0F0"/>
                </a:solidFill>
                <a:latin typeface="+mn-lt"/>
              </a:rPr>
              <a:t> interviewronde:</a:t>
            </a: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nl-NL" sz="2000" b="1" dirty="0" smtClean="0">
                <a:solidFill>
                  <a:srgbClr val="00B0F0"/>
                </a:solidFill>
                <a:latin typeface="+mn-lt"/>
              </a:rPr>
              <a:t>beoordelen reviews</a:t>
            </a:r>
            <a:br>
              <a:rPr lang="nl-NL" sz="2000" b="1" dirty="0" smtClean="0">
                <a:solidFill>
                  <a:srgbClr val="00B0F0"/>
                </a:solidFill>
                <a:latin typeface="+mn-lt"/>
              </a:rPr>
            </a:b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>Geven actief gepresenteerde pati</a:t>
            </a:r>
            <a:r>
              <a:rPr lang="nl-NL" sz="2000" dirty="0" smtClean="0">
                <a:solidFill>
                  <a:srgbClr val="00B0F0"/>
                </a:solidFill>
                <a:latin typeface="+mn-lt"/>
                <a:cs typeface="Arial" charset="0"/>
              </a:rPr>
              <a:t>ë</a:t>
            </a: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>ntwaarderingen op Zorgkaart accounthouders een signaal van mogelijke risico’s met betrekking  tot patiëntveiligheid?</a:t>
            </a:r>
            <a:br>
              <a:rPr lang="nl-NL" sz="2000" dirty="0" smtClean="0">
                <a:solidFill>
                  <a:srgbClr val="00B0F0"/>
                </a:solidFill>
                <a:latin typeface="+mn-lt"/>
              </a:rPr>
            </a:br>
            <a:r>
              <a:rPr lang="nl-NL" sz="20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nl-NL" sz="2000" dirty="0" smtClean="0">
                <a:solidFill>
                  <a:srgbClr val="00B0F0"/>
                </a:solidFill>
                <a:latin typeface="+mn-lt"/>
              </a:rPr>
            </a:br>
            <a:r>
              <a:rPr lang="nl-NL" sz="2400" dirty="0" smtClean="0">
                <a:solidFill>
                  <a:srgbClr val="00B0F0"/>
                </a:solidFill>
              </a:rPr>
              <a:t/>
            </a:r>
            <a:br>
              <a:rPr lang="nl-NL" sz="2400" dirty="0" smtClean="0">
                <a:solidFill>
                  <a:srgbClr val="00B0F0"/>
                </a:solidFill>
              </a:rPr>
            </a:br>
            <a:endParaRPr lang="nl-NL" dirty="0">
              <a:solidFill>
                <a:srgbClr val="00B0F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EF4DCB-2EC0-4341-A803-B741A84EA7A8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1301691"/>
            <a:ext cx="7847038" cy="571504"/>
          </a:xfrm>
        </p:spPr>
        <p:txBody>
          <a:bodyPr>
            <a:normAutofit fontScale="90000"/>
          </a:bodyPr>
          <a:lstStyle/>
          <a:p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900" dirty="0" smtClean="0">
                <a:solidFill>
                  <a:srgbClr val="7030A0"/>
                </a:solidFill>
                <a:latin typeface="+mn-lt"/>
              </a:rPr>
              <a:t>Conclusies</a:t>
            </a:r>
            <a:r>
              <a:rPr lang="nl-NL" sz="2800" dirty="0" smtClean="0"/>
              <a:t/>
            </a:r>
            <a:br>
              <a:rPr lang="nl-NL" sz="2800" dirty="0" smtClean="0"/>
            </a:b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EF4DCB-2EC0-4341-A803-B741A84EA7A8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0" y="5648325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1100" dirty="0" smtClean="0">
              <a:solidFill>
                <a:schemeClr val="tx1"/>
              </a:solidFill>
            </a:endParaRPr>
          </a:p>
          <a:p>
            <a:pPr marL="228600" indent="-228600" algn="ctr">
              <a:buAutoNum type="arabicParenR"/>
            </a:pPr>
            <a:endParaRPr lang="nl-NL" sz="1100" dirty="0" smtClean="0">
              <a:solidFill>
                <a:srgbClr val="FF0000"/>
              </a:solidFill>
            </a:endParaRPr>
          </a:p>
          <a:p>
            <a:pPr algn="ctr"/>
            <a:r>
              <a:rPr lang="nl-NL" sz="11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nl-NL" sz="1100" dirty="0" smtClean="0"/>
              <a:t> </a:t>
            </a:r>
            <a:endParaRPr lang="nl-NL" sz="1100" dirty="0"/>
          </a:p>
        </p:txBody>
      </p:sp>
      <p:sp>
        <p:nvSpPr>
          <p:cNvPr id="9" name="Rechthoek 8"/>
          <p:cNvSpPr/>
          <p:nvPr/>
        </p:nvSpPr>
        <p:spPr bwMode="auto">
          <a:xfrm>
            <a:off x="0" y="6238875"/>
            <a:ext cx="9144000" cy="619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51520" y="735955"/>
            <a:ext cx="864096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2000" b="1" dirty="0" smtClean="0"/>
          </a:p>
          <a:p>
            <a:endParaRPr lang="nl-NL" sz="2000" b="1" dirty="0" smtClean="0"/>
          </a:p>
          <a:p>
            <a:endParaRPr lang="nl-NL" sz="2000" b="1" dirty="0" smtClean="0">
              <a:solidFill>
                <a:srgbClr val="00B0F0"/>
              </a:solidFill>
            </a:endParaRPr>
          </a:p>
          <a:p>
            <a:endParaRPr lang="nl-NL" sz="1800" b="1" dirty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23 procent van de waarderingen relevant voor toezicht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ZorgkaartNederland wordt gebruikt als informatiebron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Aanvullend perspectief voor overall beeld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Reviews worden vooral vanuit eigen kennis/ervaring beoordeeld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Vooral ondersteunend, niet zozeer nieuwe informatie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Negatieve signalen in reviews zijn (met name) medische fouten, calamiteiten, schade, maar: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Altijd geverifieerd met ‘harde’ kwaliteitsinformatie</a:t>
            </a: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Filter van alleen negatieve reviews vergroot bruikbaarheid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Bruikbaar voor jaargesprek en/of onaangekondigd bezoek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1301691"/>
            <a:ext cx="7847038" cy="571504"/>
          </a:xfrm>
        </p:spPr>
        <p:txBody>
          <a:bodyPr>
            <a:normAutofit fontScale="90000"/>
          </a:bodyPr>
          <a:lstStyle/>
          <a:p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900" dirty="0" smtClean="0">
                <a:solidFill>
                  <a:srgbClr val="7030A0"/>
                </a:solidFill>
                <a:latin typeface="+mn-lt"/>
              </a:rPr>
              <a:t>Studie 4: Wat is de invloed van verscherpt toezicht (VT) op ziekenhuisratings op ZorgkaartNederland?</a:t>
            </a:r>
            <a:r>
              <a:rPr lang="nl-NL" sz="2800" dirty="0" smtClean="0"/>
              <a:t/>
            </a:r>
            <a:br>
              <a:rPr lang="nl-NL" sz="2800" dirty="0" smtClean="0"/>
            </a:b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EF4DCB-2EC0-4341-A803-B741A84EA7A8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0" y="5686425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1100" dirty="0" smtClean="0">
              <a:solidFill>
                <a:schemeClr val="tx1"/>
              </a:solidFill>
            </a:endParaRPr>
          </a:p>
          <a:p>
            <a:pPr marL="228600" indent="-228600" algn="ctr">
              <a:buAutoNum type="arabicParenR"/>
            </a:pPr>
            <a:endParaRPr lang="nl-NL" sz="1100" dirty="0" smtClean="0">
              <a:solidFill>
                <a:srgbClr val="FF0000"/>
              </a:solidFill>
            </a:endParaRPr>
          </a:p>
          <a:p>
            <a:pPr algn="ctr"/>
            <a:r>
              <a:rPr lang="nl-NL" sz="11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nl-NL" sz="1100" dirty="0" smtClean="0"/>
              <a:t> </a:t>
            </a:r>
            <a:endParaRPr lang="nl-NL" sz="1100" dirty="0"/>
          </a:p>
        </p:txBody>
      </p:sp>
      <p:sp>
        <p:nvSpPr>
          <p:cNvPr id="9" name="Rechthoek 8"/>
          <p:cNvSpPr/>
          <p:nvPr/>
        </p:nvSpPr>
        <p:spPr bwMode="auto">
          <a:xfrm>
            <a:off x="0" y="6238875"/>
            <a:ext cx="9144000" cy="619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51520" y="735955"/>
            <a:ext cx="864096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2000" b="1" dirty="0" smtClean="0"/>
          </a:p>
          <a:p>
            <a:endParaRPr lang="nl-NL" sz="2000" b="1" dirty="0" smtClean="0"/>
          </a:p>
          <a:p>
            <a:endParaRPr lang="nl-NL" sz="2000" b="1" dirty="0" smtClean="0">
              <a:solidFill>
                <a:srgbClr val="00B0F0"/>
              </a:solidFill>
            </a:endParaRPr>
          </a:p>
          <a:p>
            <a:endParaRPr lang="nl-NL" sz="1800" b="1" dirty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r>
              <a:rPr lang="nl-NL" sz="1800" b="1" dirty="0" smtClean="0">
                <a:solidFill>
                  <a:srgbClr val="00B0F0"/>
                </a:solidFill>
                <a:latin typeface="+mn-lt"/>
              </a:rPr>
              <a:t>Methode</a:t>
            </a:r>
          </a:p>
          <a:p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Multilevel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studie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van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meer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dan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43.000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ziekenhuisratings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van 7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ziekenhuizen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onder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VT,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vergeleken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met 28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controle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ziekenhuizen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(2010-2015)</a:t>
            </a:r>
          </a:p>
          <a:p>
            <a:endParaRPr lang="en-US" altLang="nl-NL" sz="1800" dirty="0" smtClean="0">
              <a:solidFill>
                <a:srgbClr val="00B0F0"/>
              </a:solidFill>
              <a:latin typeface="+mn-lt"/>
            </a:endParaRPr>
          </a:p>
          <a:p>
            <a:r>
              <a:rPr lang="en-US" altLang="nl-NL" sz="1800" b="1" dirty="0" err="1" smtClean="0">
                <a:solidFill>
                  <a:srgbClr val="00B0F0"/>
                </a:solidFill>
                <a:latin typeface="+mn-lt"/>
              </a:rPr>
              <a:t>Conclusie</a:t>
            </a:r>
            <a:endParaRPr lang="en-US" altLang="nl-NL" sz="1800" b="1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VT-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ziekenhuizen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lagere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ratings op ZorgkaartNederland</a:t>
            </a:r>
          </a:p>
          <a:p>
            <a:pPr>
              <a:buFont typeface="Arial" pitchFamily="34" charset="0"/>
              <a:buChar char="•"/>
            </a:pP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Scores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zijn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onafhankelijk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van de VT-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periode</a:t>
            </a:r>
            <a:endParaRPr lang="en-US" alt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IGZ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identificeert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dezelfde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ziekenhuizen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als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risicovol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,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als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</a:rPr>
              <a:t> de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</a:rPr>
              <a:t>pati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  <a:ea typeface="Verdana"/>
                <a:cs typeface="Verdana"/>
              </a:rPr>
              <a:t>ënten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  <a:ea typeface="Verdana"/>
                <a:cs typeface="Verdana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  <a:ea typeface="Verdana"/>
                <a:cs typeface="Verdana"/>
              </a:rPr>
              <a:t>laag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  <a:ea typeface="Verdana"/>
                <a:cs typeface="Verdana"/>
              </a:rPr>
              <a:t> </a:t>
            </a:r>
            <a:r>
              <a:rPr lang="en-US" altLang="nl-NL" sz="1800" dirty="0" err="1" smtClean="0">
                <a:solidFill>
                  <a:srgbClr val="00B0F0"/>
                </a:solidFill>
                <a:latin typeface="+mn-lt"/>
                <a:ea typeface="Verdana"/>
                <a:cs typeface="Verdana"/>
              </a:rPr>
              <a:t>waarderen</a:t>
            </a:r>
            <a:r>
              <a:rPr lang="en-US" altLang="nl-NL" sz="1800" dirty="0" smtClean="0">
                <a:solidFill>
                  <a:srgbClr val="00B0F0"/>
                </a:solidFill>
                <a:latin typeface="+mn-lt"/>
                <a:ea typeface="Verdana"/>
                <a:cs typeface="Verdana"/>
              </a:rPr>
              <a:t> op ZorgkaartNederland</a:t>
            </a:r>
            <a:endParaRPr lang="en-US" altLang="nl-NL" sz="1800" dirty="0" smtClean="0">
              <a:solidFill>
                <a:srgbClr val="00B0F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7030A0"/>
                </a:solidFill>
              </a:rPr>
              <a:t>Studie 2: wat is de invloed van verscherpt toezicht op ziekenhuisratings op ZorgkaartNederland?</a:t>
            </a: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9858" y="2209800"/>
            <a:ext cx="7858180" cy="3862406"/>
          </a:xfrm>
        </p:spPr>
        <p:txBody>
          <a:bodyPr>
            <a:normAutofit/>
          </a:bodyPr>
          <a:lstStyle/>
          <a:p>
            <a:r>
              <a:rPr lang="en-US" altLang="nl-NL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Methode</a:t>
            </a:r>
            <a:r>
              <a:rPr lang="en-US" altLang="nl-NL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</a:p>
          <a:p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Multilevel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studie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van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meer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dan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43.000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ziekenhuisratings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van 7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ziekenhuizen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onder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verscherpt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toezicht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(VT),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vergeleken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met ratings van 28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controle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ziekenhuizen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(2010-2015)</a:t>
            </a:r>
          </a:p>
          <a:p>
            <a:endParaRPr lang="en-US" altLang="nl-NL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altLang="nl-NL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Conclusies</a:t>
            </a:r>
            <a:r>
              <a:rPr lang="en-US" altLang="nl-NL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Ziekenhuizen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onder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VT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hebben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lagere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ratings op ZorgkaartNederland</a:t>
            </a:r>
          </a:p>
          <a:p>
            <a:pPr>
              <a:buFont typeface="Arial" pitchFamily="34" charset="0"/>
              <a:buChar char="•"/>
            </a:pP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Deze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ratings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zijn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onafhankelijk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van de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periode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van VT </a:t>
            </a:r>
          </a:p>
          <a:p>
            <a:pPr>
              <a:buFont typeface="Arial" pitchFamily="34" charset="0"/>
              <a:buChar char="•"/>
            </a:pP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IGZ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identificeert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dezelfde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ziekenhuizen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als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risicovol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als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patienten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laag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nl-NL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waarderen</a:t>
            </a:r>
            <a:r>
              <a:rPr lang="en-US" altLang="nl-N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op ZorgkaartNederland</a:t>
            </a:r>
          </a:p>
          <a:p>
            <a:endParaRPr lang="en-US" altLang="nl-NL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Titel van presentatie | datum van presentatie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EF4DCB-2EC0-4341-A803-B741A84EA7A8}" type="slidenum">
              <a:rPr lang="nl-NL" smtClean="0"/>
              <a:pPr/>
              <a:t>8</a:t>
            </a:fld>
            <a:endParaRPr lang="nl-NL"/>
          </a:p>
        </p:txBody>
      </p:sp>
      <p:pic>
        <p:nvPicPr>
          <p:cNvPr id="6" name="Afbeelding 5" descr="detail ziekenhuizen nieu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7831"/>
            <a:ext cx="9144000" cy="6322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1301691"/>
            <a:ext cx="7847038" cy="571504"/>
          </a:xfrm>
        </p:spPr>
        <p:txBody>
          <a:bodyPr>
            <a:normAutofit fontScale="90000"/>
          </a:bodyPr>
          <a:lstStyle/>
          <a:p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900" dirty="0" smtClean="0">
                <a:solidFill>
                  <a:srgbClr val="7030A0"/>
                </a:solidFill>
                <a:latin typeface="+mn-lt"/>
              </a:rPr>
              <a:t>Wat kunnen inspecteurs met signalen van ZorgkaartNederland doen?</a:t>
            </a:r>
            <a:r>
              <a:rPr lang="nl-NL" sz="2800" dirty="0" smtClean="0"/>
              <a:t/>
            </a:r>
            <a:br>
              <a:rPr lang="nl-NL" sz="2800" dirty="0" smtClean="0"/>
            </a:b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EF4DCB-2EC0-4341-A803-B741A84EA7A8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0" y="5648325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1100" dirty="0" smtClean="0">
              <a:solidFill>
                <a:schemeClr val="tx1"/>
              </a:solidFill>
            </a:endParaRPr>
          </a:p>
          <a:p>
            <a:pPr marL="228600" indent="-228600" algn="ctr">
              <a:buAutoNum type="arabicParenR"/>
            </a:pPr>
            <a:endParaRPr lang="nl-NL" sz="1100" dirty="0" smtClean="0">
              <a:solidFill>
                <a:srgbClr val="FF0000"/>
              </a:solidFill>
            </a:endParaRPr>
          </a:p>
          <a:p>
            <a:pPr algn="ctr"/>
            <a:r>
              <a:rPr lang="nl-NL" sz="11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nl-NL" sz="1100" dirty="0" smtClean="0"/>
              <a:t> </a:t>
            </a:r>
            <a:endParaRPr lang="nl-NL" sz="1100" dirty="0"/>
          </a:p>
        </p:txBody>
      </p:sp>
      <p:sp>
        <p:nvSpPr>
          <p:cNvPr id="9" name="Rechthoek 8"/>
          <p:cNvSpPr/>
          <p:nvPr/>
        </p:nvSpPr>
        <p:spPr bwMode="auto">
          <a:xfrm>
            <a:off x="0" y="6238875"/>
            <a:ext cx="9144000" cy="619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51520" y="735955"/>
            <a:ext cx="864096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2000" b="1" dirty="0" smtClean="0"/>
          </a:p>
          <a:p>
            <a:endParaRPr lang="nl-NL" sz="2000" b="1" dirty="0" smtClean="0"/>
          </a:p>
          <a:p>
            <a:endParaRPr lang="nl-NL" sz="2000" b="1" dirty="0" smtClean="0">
              <a:solidFill>
                <a:srgbClr val="00B0F0"/>
              </a:solidFill>
            </a:endParaRPr>
          </a:p>
          <a:p>
            <a:endParaRPr lang="nl-NL" sz="2000" b="1" dirty="0">
              <a:solidFill>
                <a:srgbClr val="00B0F0"/>
              </a:solidFill>
            </a:endParaRP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</a:rPr>
              <a:t> 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Vast onderdeel van dashboards van inspecteurs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Checken van signalen voor bezoek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(Niet meer dan een) signaal!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Onderwerp van jaargesprek of onaangekondigd bezoek </a:t>
            </a: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nl-NL" sz="1800" dirty="0" err="1" smtClean="0">
                <a:solidFill>
                  <a:srgbClr val="00B0F0"/>
                </a:solidFill>
                <a:latin typeface="+mn-lt"/>
              </a:rPr>
              <a:t>Prioriteringslijst</a:t>
            </a: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 Contextinformatie bij andere indicatoren</a:t>
            </a: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nl-NL" sz="1800" dirty="0" smtClean="0">
              <a:solidFill>
                <a:srgbClr val="00B0F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Dus: pati</a:t>
            </a:r>
            <a:r>
              <a:rPr lang="nl-NL" sz="1800" dirty="0" smtClean="0">
                <a:solidFill>
                  <a:srgbClr val="00B0F0"/>
                </a:solidFill>
                <a:latin typeface="Verdana"/>
                <a:ea typeface="Verdana"/>
                <a:cs typeface="Verdana"/>
              </a:rPr>
              <a:t>ë</a:t>
            </a:r>
            <a:r>
              <a:rPr lang="nl-NL" sz="1800" dirty="0" smtClean="0">
                <a:solidFill>
                  <a:srgbClr val="00B0F0"/>
                </a:solidFill>
                <a:latin typeface="+mn-lt"/>
              </a:rPr>
              <a:t>ntenperspectief zoals op ZorgkaartNederland is een extra bron voor het monitoring van kwaliteit en veiligheid in de zorg</a:t>
            </a:r>
          </a:p>
        </p:txBody>
      </p:sp>
      <p:pic>
        <p:nvPicPr>
          <p:cNvPr id="8" name="Afbeelding 7" descr="PD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0458" y="1590675"/>
            <a:ext cx="2223542" cy="2223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46F96"/>
      </a:dk2>
      <a:lt2>
        <a:srgbClr val="EEECE1"/>
      </a:lt2>
      <a:accent1>
        <a:srgbClr val="046F96"/>
      </a:accent1>
      <a:accent2>
        <a:srgbClr val="9ACCD4"/>
      </a:accent2>
      <a:accent3>
        <a:srgbClr val="FFFFFF"/>
      </a:accent3>
      <a:accent4>
        <a:srgbClr val="000000"/>
      </a:accent4>
      <a:accent5>
        <a:srgbClr val="AABBC9"/>
      </a:accent5>
      <a:accent6>
        <a:srgbClr val="8BB9C0"/>
      </a:accent6>
      <a:hlink>
        <a:srgbClr val="ED8FBB"/>
      </a:hlink>
      <a:folHlink>
        <a:srgbClr val="900079"/>
      </a:folHlink>
    </a:clrScheme>
    <a:fontScheme name="blan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  <a:cs typeface="Arial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">
      <a:dk1>
        <a:srgbClr val="000000"/>
      </a:dk1>
      <a:lt1>
        <a:srgbClr val="FFFFFF"/>
      </a:lt1>
      <a:dk2>
        <a:srgbClr val="046F96"/>
      </a:dk2>
      <a:lt2>
        <a:srgbClr val="EEECE1"/>
      </a:lt2>
      <a:accent1>
        <a:srgbClr val="046F96"/>
      </a:accent1>
      <a:accent2>
        <a:srgbClr val="9ACCD4"/>
      </a:accent2>
      <a:accent3>
        <a:srgbClr val="FFFFFF"/>
      </a:accent3>
      <a:accent4>
        <a:srgbClr val="000000"/>
      </a:accent4>
      <a:accent5>
        <a:srgbClr val="AABBC9"/>
      </a:accent5>
      <a:accent6>
        <a:srgbClr val="8BB9C0"/>
      </a:accent6>
      <a:hlink>
        <a:srgbClr val="ED8FBB"/>
      </a:hlink>
      <a:folHlink>
        <a:srgbClr val="900079"/>
      </a:folHlink>
    </a:clrScheme>
    <a:fontScheme name="1_Standaardontwerp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  <a:cs typeface="Arial" pitchFamily="34" charset="0"/>
          </a:defRPr>
        </a:defPPr>
      </a:lstStyle>
    </a:lnDef>
  </a:objectDefaults>
  <a:extraClrSchemeLst>
    <a:extraClrScheme>
      <a:clrScheme name="2 kolommen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kolommen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kolommen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241</TotalTime>
  <Words>495</Words>
  <Application>Microsoft Office PowerPoint</Application>
  <PresentationFormat>Diavoorstelling (4:3)</PresentationFormat>
  <Paragraphs>152</Paragraphs>
  <Slides>10</Slides>
  <Notes>10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2" baseType="lpstr">
      <vt:lpstr>blank</vt:lpstr>
      <vt:lpstr>1_Standaardontwerp</vt:lpstr>
      <vt:lpstr>ZorgkaartNederland</vt:lpstr>
      <vt:lpstr>Toezicht op de zorg en burgerperspectief</vt:lpstr>
      <vt:lpstr>Risicogestuurd Toezicht (RT)</vt:lpstr>
      <vt:lpstr>Diverse onderzoeken:</vt:lpstr>
      <vt:lpstr>               Studie 3: Zijn patiëntervaringen beschreven op ZorgkaartNederland over de ziekenhuiszorg van aanvullende waarde?  Methode: 10 inspecteurs, 10 geselecteerde ziekenhuizen, teksten reviews &lt;6,5  1e Interviewronde: exploratief Gebruiken accounthouders patiëntwaarderingen in hun dagelijks toezicht en zo ja hoe? Verwachten inspecteurs dat patiëntwaarderingen van toegevoegde waarde zijn voor de inspectie?  2e interviewronde: beoordelen reviews Geven actief gepresenteerde patiëntwaarderingen op Zorgkaart accounthouders een signaal van mogelijke risico’s met betrekking  tot patiëntveiligheid?   </vt:lpstr>
      <vt:lpstr> Conclusies </vt:lpstr>
      <vt:lpstr> Studie 4: Wat is de invloed van verscherpt toezicht (VT) op ziekenhuisratings op ZorgkaartNederland? </vt:lpstr>
      <vt:lpstr>Studie 2: wat is de invloed van verscherpt toezicht op ziekenhuisratings op ZorgkaartNederland?</vt:lpstr>
      <vt:lpstr> Wat kunnen inspecteurs met signalen van ZorgkaartNederland doen? </vt:lpstr>
      <vt:lpstr> Vragen? </vt:lpstr>
    </vt:vector>
  </TitlesOfParts>
  <Company>Ministerie van VWS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borghans</dc:creator>
  <cp:lastModifiedBy>Steven Haverkamp</cp:lastModifiedBy>
  <cp:revision>40</cp:revision>
  <dcterms:created xsi:type="dcterms:W3CDTF">2011-01-31T09:04:13Z</dcterms:created>
  <dcterms:modified xsi:type="dcterms:W3CDTF">2016-10-24T14:13:55Z</dcterms:modified>
</cp:coreProperties>
</file>