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71" r:id="rId3"/>
    <p:sldId id="267" r:id="rId4"/>
    <p:sldId id="274" r:id="rId5"/>
    <p:sldId id="286" r:id="rId6"/>
    <p:sldId id="285" r:id="rId7"/>
    <p:sldId id="283" r:id="rId8"/>
    <p:sldId id="292" r:id="rId9"/>
    <p:sldId id="296" r:id="rId10"/>
    <p:sldId id="297" r:id="rId11"/>
    <p:sldId id="294" r:id="rId12"/>
  </p:sldIdLst>
  <p:sldSz cx="9144000" cy="6858000" type="screen4x3"/>
  <p:notesSz cx="6881813" cy="100028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bruiker" initials="g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A8D6A3-9E6E-42E6-9EF8-A3876914CF5F}" type="doc">
      <dgm:prSet loTypeId="urn:microsoft.com/office/officeart/2005/8/layout/pyramid1" loCatId="pyramid" qsTypeId="urn:microsoft.com/office/officeart/2005/8/quickstyle/simple1" qsCatId="simple" csTypeId="urn:microsoft.com/office/officeart/2005/8/colors/colorful5" csCatId="colorful" phldr="1"/>
      <dgm:spPr/>
    </dgm:pt>
    <dgm:pt modelId="{9FD26B64-C829-46DC-9A42-F6F295E74691}">
      <dgm:prSet phldrT="[Tekst]"/>
      <dgm:spPr>
        <a:solidFill>
          <a:srgbClr val="FFC000"/>
        </a:solidFill>
      </dgm:spPr>
      <dgm:t>
        <a:bodyPr/>
        <a:lstStyle/>
        <a:p>
          <a:r>
            <a:rPr lang="nl-NL" dirty="0"/>
            <a:t>Medicatie</a:t>
          </a:r>
        </a:p>
      </dgm:t>
    </dgm:pt>
    <dgm:pt modelId="{99F12000-667D-44C1-97B3-1BB4FF54FA79}" type="parTrans" cxnId="{B4CF207D-2419-46C3-BF64-099C387601D5}">
      <dgm:prSet/>
      <dgm:spPr/>
      <dgm:t>
        <a:bodyPr/>
        <a:lstStyle/>
        <a:p>
          <a:endParaRPr lang="nl-NL"/>
        </a:p>
      </dgm:t>
    </dgm:pt>
    <dgm:pt modelId="{D980D2C8-60DE-4BA0-8B4E-F938BA53DBE9}" type="sibTrans" cxnId="{B4CF207D-2419-46C3-BF64-099C387601D5}">
      <dgm:prSet/>
      <dgm:spPr/>
      <dgm:t>
        <a:bodyPr/>
        <a:lstStyle/>
        <a:p>
          <a:endParaRPr lang="nl-NL"/>
        </a:p>
      </dgm:t>
    </dgm:pt>
    <dgm:pt modelId="{6AA3BC88-B8E9-46D9-9AAD-AE007AB10220}">
      <dgm:prSet phldrT="[Tekst]"/>
      <dgm:spPr>
        <a:solidFill>
          <a:srgbClr val="00B0F0"/>
        </a:solidFill>
      </dgm:spPr>
      <dgm:t>
        <a:bodyPr/>
        <a:lstStyle/>
        <a:p>
          <a:r>
            <a:rPr lang="nl-NL" dirty="0"/>
            <a:t>Voeding mineralen  vitamines</a:t>
          </a:r>
        </a:p>
      </dgm:t>
    </dgm:pt>
    <dgm:pt modelId="{F17C3ACD-F9A9-4FB5-A996-4B22D36A521D}" type="parTrans" cxnId="{0B6EDE9C-E0F0-4C88-A86A-3F72807618F0}">
      <dgm:prSet/>
      <dgm:spPr/>
      <dgm:t>
        <a:bodyPr/>
        <a:lstStyle/>
        <a:p>
          <a:endParaRPr lang="nl-NL"/>
        </a:p>
      </dgm:t>
    </dgm:pt>
    <dgm:pt modelId="{B40D50A9-1C45-42FA-80BA-795A905016ED}" type="sibTrans" cxnId="{0B6EDE9C-E0F0-4C88-A86A-3F72807618F0}">
      <dgm:prSet/>
      <dgm:spPr/>
      <dgm:t>
        <a:bodyPr/>
        <a:lstStyle/>
        <a:p>
          <a:endParaRPr lang="nl-NL"/>
        </a:p>
      </dgm:t>
    </dgm:pt>
    <dgm:pt modelId="{1AE62C64-B7F0-436B-B51E-FF5F32E8AA45}">
      <dgm:prSet phldrT="[Tekst]" custT="1"/>
      <dgm:spPr>
        <a:solidFill>
          <a:srgbClr val="92D050"/>
        </a:solidFill>
      </dgm:spPr>
      <dgm:t>
        <a:bodyPr/>
        <a:lstStyle/>
        <a:p>
          <a:r>
            <a:rPr lang="nl-NL" sz="2700" dirty="0"/>
            <a:t>Bewegen, training, belasten </a:t>
          </a:r>
          <a:r>
            <a:rPr lang="nl-NL" sz="2000" dirty="0"/>
            <a:t>(Julius Wolf, 1892)</a:t>
          </a:r>
        </a:p>
        <a:p>
          <a:endParaRPr lang="nl-NL" sz="2700" dirty="0"/>
        </a:p>
      </dgm:t>
    </dgm:pt>
    <dgm:pt modelId="{84CD19C7-C6FB-49DC-AB70-B64F1D57E308}" type="parTrans" cxnId="{5DCA3C5E-2A9A-4A0E-9DEE-CA54542B035D}">
      <dgm:prSet/>
      <dgm:spPr/>
      <dgm:t>
        <a:bodyPr/>
        <a:lstStyle/>
        <a:p>
          <a:endParaRPr lang="nl-NL"/>
        </a:p>
      </dgm:t>
    </dgm:pt>
    <dgm:pt modelId="{5EA96FDF-4E91-410C-A4B9-0CBD0147F0F5}" type="sibTrans" cxnId="{5DCA3C5E-2A9A-4A0E-9DEE-CA54542B035D}">
      <dgm:prSet/>
      <dgm:spPr/>
      <dgm:t>
        <a:bodyPr/>
        <a:lstStyle/>
        <a:p>
          <a:endParaRPr lang="nl-NL"/>
        </a:p>
      </dgm:t>
    </dgm:pt>
    <dgm:pt modelId="{51FF49D5-CAB5-487B-AC1B-5FD98520D9D5}" type="pres">
      <dgm:prSet presAssocID="{35A8D6A3-9E6E-42E6-9EF8-A3876914CF5F}" presName="Name0" presStyleCnt="0">
        <dgm:presLayoutVars>
          <dgm:dir/>
          <dgm:animLvl val="lvl"/>
          <dgm:resizeHandles val="exact"/>
        </dgm:presLayoutVars>
      </dgm:prSet>
      <dgm:spPr/>
    </dgm:pt>
    <dgm:pt modelId="{D10B18D2-2DCA-46BB-9743-02BC1E940E94}" type="pres">
      <dgm:prSet presAssocID="{9FD26B64-C829-46DC-9A42-F6F295E74691}" presName="Name8" presStyleCnt="0"/>
      <dgm:spPr/>
    </dgm:pt>
    <dgm:pt modelId="{F7D7BD3D-C497-49B9-AC6F-9F6396D823BF}" type="pres">
      <dgm:prSet presAssocID="{9FD26B64-C829-46DC-9A42-F6F295E74691}" presName="level" presStyleLbl="node1" presStyleIdx="0" presStyleCnt="3">
        <dgm:presLayoutVars>
          <dgm:chMax val="1"/>
          <dgm:bulletEnabled val="1"/>
        </dgm:presLayoutVars>
      </dgm:prSet>
      <dgm:spPr/>
    </dgm:pt>
    <dgm:pt modelId="{21938453-59A3-4013-9386-FAF1361830FC}" type="pres">
      <dgm:prSet presAssocID="{9FD26B64-C829-46DC-9A42-F6F295E7469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C3DDE13-C90A-4A9D-B90A-451979E87592}" type="pres">
      <dgm:prSet presAssocID="{6AA3BC88-B8E9-46D9-9AAD-AE007AB10220}" presName="Name8" presStyleCnt="0"/>
      <dgm:spPr/>
    </dgm:pt>
    <dgm:pt modelId="{452A4CD3-2CE0-4FDC-93A2-6DEDFA2C3939}" type="pres">
      <dgm:prSet presAssocID="{6AA3BC88-B8E9-46D9-9AAD-AE007AB10220}" presName="level" presStyleLbl="node1" presStyleIdx="1" presStyleCnt="3">
        <dgm:presLayoutVars>
          <dgm:chMax val="1"/>
          <dgm:bulletEnabled val="1"/>
        </dgm:presLayoutVars>
      </dgm:prSet>
      <dgm:spPr/>
    </dgm:pt>
    <dgm:pt modelId="{C5AF37B0-DACA-482D-A27D-4FEFB201C7E6}" type="pres">
      <dgm:prSet presAssocID="{6AA3BC88-B8E9-46D9-9AAD-AE007AB1022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1CCCF31-0C03-4836-AEBF-D07291B0B7EA}" type="pres">
      <dgm:prSet presAssocID="{1AE62C64-B7F0-436B-B51E-FF5F32E8AA45}" presName="Name8" presStyleCnt="0"/>
      <dgm:spPr/>
    </dgm:pt>
    <dgm:pt modelId="{819C657B-F9A9-4B56-93D3-43E5E0DDFABA}" type="pres">
      <dgm:prSet presAssocID="{1AE62C64-B7F0-436B-B51E-FF5F32E8AA45}" presName="level" presStyleLbl="node1" presStyleIdx="2" presStyleCnt="3">
        <dgm:presLayoutVars>
          <dgm:chMax val="1"/>
          <dgm:bulletEnabled val="1"/>
        </dgm:presLayoutVars>
      </dgm:prSet>
      <dgm:spPr/>
    </dgm:pt>
    <dgm:pt modelId="{21167FFF-411B-4B98-BC94-EBEFA1B975D7}" type="pres">
      <dgm:prSet presAssocID="{1AE62C64-B7F0-436B-B51E-FF5F32E8AA45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1E0EAB1-17DD-4DF5-90FF-A5FC772EFB98}" type="presOf" srcId="{6AA3BC88-B8E9-46D9-9AAD-AE007AB10220}" destId="{452A4CD3-2CE0-4FDC-93A2-6DEDFA2C3939}" srcOrd="0" destOrd="0" presId="urn:microsoft.com/office/officeart/2005/8/layout/pyramid1"/>
    <dgm:cxn modelId="{7B16DB5B-2424-416D-848D-EAD794CBBFCB}" type="presOf" srcId="{35A8D6A3-9E6E-42E6-9EF8-A3876914CF5F}" destId="{51FF49D5-CAB5-487B-AC1B-5FD98520D9D5}" srcOrd="0" destOrd="0" presId="urn:microsoft.com/office/officeart/2005/8/layout/pyramid1"/>
    <dgm:cxn modelId="{936E1C97-CA13-42EA-B927-47784523C2A2}" type="presOf" srcId="{6AA3BC88-B8E9-46D9-9AAD-AE007AB10220}" destId="{C5AF37B0-DACA-482D-A27D-4FEFB201C7E6}" srcOrd="1" destOrd="0" presId="urn:microsoft.com/office/officeart/2005/8/layout/pyramid1"/>
    <dgm:cxn modelId="{B4CF207D-2419-46C3-BF64-099C387601D5}" srcId="{35A8D6A3-9E6E-42E6-9EF8-A3876914CF5F}" destId="{9FD26B64-C829-46DC-9A42-F6F295E74691}" srcOrd="0" destOrd="0" parTransId="{99F12000-667D-44C1-97B3-1BB4FF54FA79}" sibTransId="{D980D2C8-60DE-4BA0-8B4E-F938BA53DBE9}"/>
    <dgm:cxn modelId="{CAA4BCB9-3A65-4987-A5F6-4A729AF08310}" type="presOf" srcId="{9FD26B64-C829-46DC-9A42-F6F295E74691}" destId="{21938453-59A3-4013-9386-FAF1361830FC}" srcOrd="1" destOrd="0" presId="urn:microsoft.com/office/officeart/2005/8/layout/pyramid1"/>
    <dgm:cxn modelId="{BBB9A97A-4812-4B2B-8200-FE56E23DCCCC}" type="presOf" srcId="{9FD26B64-C829-46DC-9A42-F6F295E74691}" destId="{F7D7BD3D-C497-49B9-AC6F-9F6396D823BF}" srcOrd="0" destOrd="0" presId="urn:microsoft.com/office/officeart/2005/8/layout/pyramid1"/>
    <dgm:cxn modelId="{0B6EDE9C-E0F0-4C88-A86A-3F72807618F0}" srcId="{35A8D6A3-9E6E-42E6-9EF8-A3876914CF5F}" destId="{6AA3BC88-B8E9-46D9-9AAD-AE007AB10220}" srcOrd="1" destOrd="0" parTransId="{F17C3ACD-F9A9-4FB5-A996-4B22D36A521D}" sibTransId="{B40D50A9-1C45-42FA-80BA-795A905016ED}"/>
    <dgm:cxn modelId="{F56918EE-C213-4436-BA23-FE1129CC209D}" type="presOf" srcId="{1AE62C64-B7F0-436B-B51E-FF5F32E8AA45}" destId="{819C657B-F9A9-4B56-93D3-43E5E0DDFABA}" srcOrd="0" destOrd="0" presId="urn:microsoft.com/office/officeart/2005/8/layout/pyramid1"/>
    <dgm:cxn modelId="{5DCA3C5E-2A9A-4A0E-9DEE-CA54542B035D}" srcId="{35A8D6A3-9E6E-42E6-9EF8-A3876914CF5F}" destId="{1AE62C64-B7F0-436B-B51E-FF5F32E8AA45}" srcOrd="2" destOrd="0" parTransId="{84CD19C7-C6FB-49DC-AB70-B64F1D57E308}" sibTransId="{5EA96FDF-4E91-410C-A4B9-0CBD0147F0F5}"/>
    <dgm:cxn modelId="{3EE851C9-75DF-4936-A028-EFE103866C3D}" type="presOf" srcId="{1AE62C64-B7F0-436B-B51E-FF5F32E8AA45}" destId="{21167FFF-411B-4B98-BC94-EBEFA1B975D7}" srcOrd="1" destOrd="0" presId="urn:microsoft.com/office/officeart/2005/8/layout/pyramid1"/>
    <dgm:cxn modelId="{7D102CB8-5E4B-49FF-B484-1ED0C5403EB7}" type="presParOf" srcId="{51FF49D5-CAB5-487B-AC1B-5FD98520D9D5}" destId="{D10B18D2-2DCA-46BB-9743-02BC1E940E94}" srcOrd="0" destOrd="0" presId="urn:microsoft.com/office/officeart/2005/8/layout/pyramid1"/>
    <dgm:cxn modelId="{16CABC66-8448-4D4E-B034-14B943D506DC}" type="presParOf" srcId="{D10B18D2-2DCA-46BB-9743-02BC1E940E94}" destId="{F7D7BD3D-C497-49B9-AC6F-9F6396D823BF}" srcOrd="0" destOrd="0" presId="urn:microsoft.com/office/officeart/2005/8/layout/pyramid1"/>
    <dgm:cxn modelId="{A532EA2F-32E1-443E-B14B-6EEF67DD6972}" type="presParOf" srcId="{D10B18D2-2DCA-46BB-9743-02BC1E940E94}" destId="{21938453-59A3-4013-9386-FAF1361830FC}" srcOrd="1" destOrd="0" presId="urn:microsoft.com/office/officeart/2005/8/layout/pyramid1"/>
    <dgm:cxn modelId="{3E8B4FD8-97ED-4401-ADEF-0208B1B5C425}" type="presParOf" srcId="{51FF49D5-CAB5-487B-AC1B-5FD98520D9D5}" destId="{BC3DDE13-C90A-4A9D-B90A-451979E87592}" srcOrd="1" destOrd="0" presId="urn:microsoft.com/office/officeart/2005/8/layout/pyramid1"/>
    <dgm:cxn modelId="{6FC44DDA-6235-481A-9F75-BD3374A8CAE6}" type="presParOf" srcId="{BC3DDE13-C90A-4A9D-B90A-451979E87592}" destId="{452A4CD3-2CE0-4FDC-93A2-6DEDFA2C3939}" srcOrd="0" destOrd="0" presId="urn:microsoft.com/office/officeart/2005/8/layout/pyramid1"/>
    <dgm:cxn modelId="{B38170DA-D24A-4C6F-A96B-6BD189A6B3F5}" type="presParOf" srcId="{BC3DDE13-C90A-4A9D-B90A-451979E87592}" destId="{C5AF37B0-DACA-482D-A27D-4FEFB201C7E6}" srcOrd="1" destOrd="0" presId="urn:microsoft.com/office/officeart/2005/8/layout/pyramid1"/>
    <dgm:cxn modelId="{B1DF7602-9B6E-413B-9D31-7B8D8D0C5493}" type="presParOf" srcId="{51FF49D5-CAB5-487B-AC1B-5FD98520D9D5}" destId="{C1CCCF31-0C03-4836-AEBF-D07291B0B7EA}" srcOrd="2" destOrd="0" presId="urn:microsoft.com/office/officeart/2005/8/layout/pyramid1"/>
    <dgm:cxn modelId="{159C11C8-C585-4002-8070-E2DB157D7231}" type="presParOf" srcId="{C1CCCF31-0C03-4836-AEBF-D07291B0B7EA}" destId="{819C657B-F9A9-4B56-93D3-43E5E0DDFABA}" srcOrd="0" destOrd="0" presId="urn:microsoft.com/office/officeart/2005/8/layout/pyramid1"/>
    <dgm:cxn modelId="{FF8D24AE-7713-4762-9D15-F3F7CDA3E57A}" type="presParOf" srcId="{C1CCCF31-0C03-4836-AEBF-D07291B0B7EA}" destId="{21167FFF-411B-4B98-BC94-EBEFA1B975D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D7BD3D-C497-49B9-AC6F-9F6396D823BF}">
      <dsp:nvSpPr>
        <dsp:cNvPr id="0" name=""/>
        <dsp:cNvSpPr/>
      </dsp:nvSpPr>
      <dsp:spPr>
        <a:xfrm>
          <a:off x="2032000" y="0"/>
          <a:ext cx="2032000" cy="1354666"/>
        </a:xfrm>
        <a:prstGeom prst="trapezoid">
          <a:avLst>
            <a:gd name="adj" fmla="val 75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Medicatie</a:t>
          </a:r>
        </a:p>
      </dsp:txBody>
      <dsp:txXfrm>
        <a:off x="2032000" y="0"/>
        <a:ext cx="2032000" cy="1354666"/>
      </dsp:txXfrm>
    </dsp:sp>
    <dsp:sp modelId="{452A4CD3-2CE0-4FDC-93A2-6DEDFA2C3939}">
      <dsp:nvSpPr>
        <dsp:cNvPr id="0" name=""/>
        <dsp:cNvSpPr/>
      </dsp:nvSpPr>
      <dsp:spPr>
        <a:xfrm>
          <a:off x="1015999" y="1354666"/>
          <a:ext cx="4064000" cy="1354666"/>
        </a:xfrm>
        <a:prstGeom prst="trapezoid">
          <a:avLst>
            <a:gd name="adj" fmla="val 75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Voeding mineralen  vitamines</a:t>
          </a:r>
        </a:p>
      </dsp:txBody>
      <dsp:txXfrm>
        <a:off x="1727199" y="1354666"/>
        <a:ext cx="2641600" cy="1354666"/>
      </dsp:txXfrm>
    </dsp:sp>
    <dsp:sp modelId="{819C657B-F9A9-4B56-93D3-43E5E0DDFABA}">
      <dsp:nvSpPr>
        <dsp:cNvPr id="0" name=""/>
        <dsp:cNvSpPr/>
      </dsp:nvSpPr>
      <dsp:spPr>
        <a:xfrm>
          <a:off x="0" y="2709333"/>
          <a:ext cx="6096000" cy="1354666"/>
        </a:xfrm>
        <a:prstGeom prst="trapezoid">
          <a:avLst>
            <a:gd name="adj" fmla="val 75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Bewegen, training, belasten </a:t>
          </a:r>
          <a:r>
            <a:rPr lang="nl-NL" sz="2000" kern="1200" dirty="0"/>
            <a:t>(Julius Wolf, 1892)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2700" kern="1200" dirty="0"/>
        </a:p>
      </dsp:txBody>
      <dsp:txXfrm>
        <a:off x="1066799" y="2709333"/>
        <a:ext cx="3962400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500622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97337" y="0"/>
            <a:ext cx="2982869" cy="500622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r">
              <a:defRPr sz="1200"/>
            </a:lvl1pPr>
          </a:lstStyle>
          <a:p>
            <a:fld id="{4B4A6FA5-029E-422E-8DEB-E8F754F3EE26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50888"/>
            <a:ext cx="4999037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0" tIns="46150" rIns="92300" bIns="4615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7861" y="4751909"/>
            <a:ext cx="5506093" cy="4500797"/>
          </a:xfrm>
          <a:prstGeom prst="rect">
            <a:avLst/>
          </a:prstGeom>
        </p:spPr>
        <p:txBody>
          <a:bodyPr vert="horz" lIns="92300" tIns="46150" rIns="92300" bIns="4615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500617"/>
            <a:ext cx="2982869" cy="500622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97337" y="9500617"/>
            <a:ext cx="2982869" cy="500622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r">
              <a:defRPr sz="1200"/>
            </a:lvl1pPr>
          </a:lstStyle>
          <a:p>
            <a:fld id="{49C4DBAA-2129-41C3-97C2-38AB0BE02B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111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02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188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48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487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53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797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64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42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584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777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98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51A70-C5C0-4329-98F6-9CDCF59FB059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D9474-01DA-4C40-BDA6-25A52D31BC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1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7.jpe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528" y="1916832"/>
            <a:ext cx="8640960" cy="1470025"/>
          </a:xfrm>
        </p:spPr>
        <p:txBody>
          <a:bodyPr>
            <a:normAutofit fontScale="90000"/>
          </a:bodyPr>
          <a:lstStyle/>
          <a:p>
            <a:r>
              <a:rPr lang="nl-NL" sz="8000" dirty="0">
                <a:solidFill>
                  <a:srgbClr val="7030A0"/>
                </a:solidFill>
              </a:rPr>
              <a:t>YOEHOO…..</a:t>
            </a:r>
            <a:br>
              <a:rPr lang="nl-NL" sz="8000" dirty="0">
                <a:solidFill>
                  <a:srgbClr val="7030A0"/>
                </a:solidFill>
              </a:rPr>
            </a:br>
            <a:r>
              <a:rPr lang="nl-NL" sz="8000" dirty="0">
                <a:solidFill>
                  <a:srgbClr val="7030A0"/>
                </a:solidFill>
              </a:rPr>
              <a:t>Ik ben er ook nog!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1520" y="4005064"/>
            <a:ext cx="8640960" cy="1656184"/>
          </a:xfrm>
        </p:spPr>
        <p:txBody>
          <a:bodyPr>
            <a:normAutofit lnSpcReduction="10000"/>
          </a:bodyPr>
          <a:lstStyle/>
          <a:p>
            <a:r>
              <a:rPr lang="nl-NL" dirty="0"/>
              <a:t>Angelique van Dam</a:t>
            </a:r>
          </a:p>
          <a:p>
            <a:r>
              <a:rPr lang="nl-NL" dirty="0"/>
              <a:t>Ontwikkelaar MLM – Mijn Leven Met…</a:t>
            </a:r>
          </a:p>
          <a:p>
            <a:r>
              <a:rPr lang="nl-NL" dirty="0"/>
              <a:t>Manager Osteoporose Vereniging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021288"/>
            <a:ext cx="934530" cy="7200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3221218" y="5870767"/>
            <a:ext cx="2448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66225B"/>
                </a:solidFill>
              </a:rPr>
              <a:t>Morgen begint vandaag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021288"/>
            <a:ext cx="455441" cy="455441"/>
          </a:xfrm>
          <a:prstGeom prst="rect">
            <a:avLst/>
          </a:prstGeom>
        </p:spPr>
      </p:pic>
      <p:grpSp>
        <p:nvGrpSpPr>
          <p:cNvPr id="17" name="Groep 16"/>
          <p:cNvGrpSpPr/>
          <p:nvPr/>
        </p:nvGrpSpPr>
        <p:grpSpPr>
          <a:xfrm>
            <a:off x="2108337" y="6309320"/>
            <a:ext cx="4661210" cy="360000"/>
            <a:chOff x="2108337" y="6309320"/>
            <a:chExt cx="4661210" cy="360000"/>
          </a:xfrm>
        </p:grpSpPr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33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1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07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80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772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738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54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9999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260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815" y="6309320"/>
              <a:ext cx="360706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61392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290334" y="1241376"/>
            <a:ext cx="9036496" cy="48965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endParaRPr lang="nl-NL" sz="5400" dirty="0">
              <a:solidFill>
                <a:srgbClr val="7030A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165304"/>
            <a:ext cx="455441" cy="455441"/>
          </a:xfrm>
          <a:prstGeom prst="rect">
            <a:avLst/>
          </a:prstGeom>
        </p:spPr>
      </p:pic>
      <p:grpSp>
        <p:nvGrpSpPr>
          <p:cNvPr id="7" name="Groep 6"/>
          <p:cNvGrpSpPr/>
          <p:nvPr/>
        </p:nvGrpSpPr>
        <p:grpSpPr>
          <a:xfrm>
            <a:off x="2108337" y="6309320"/>
            <a:ext cx="4661210" cy="360000"/>
            <a:chOff x="2108337" y="6309320"/>
            <a:chExt cx="4661210" cy="360000"/>
          </a:xfrm>
        </p:grpSpPr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33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07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80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772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738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54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9999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260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815" y="6309320"/>
              <a:ext cx="360706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7" name="Afbeelding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021288"/>
            <a:ext cx="934530" cy="720000"/>
          </a:xfrm>
          <a:prstGeom prst="rect">
            <a:avLst/>
          </a:prstGeom>
        </p:spPr>
      </p:pic>
      <p:pic>
        <p:nvPicPr>
          <p:cNvPr id="1025" name="Picture 1" descr="http://media.nu.nl/m/njfxzi5axtyt_wd640.jpg/lichamelijke-activiteit-neemt-niet-toe-heupoperati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25932"/>
            <a:ext cx="5375920" cy="302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3528" y="476672"/>
            <a:ext cx="849694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'Lichamelijke activiteit neemt niet toe na heupoperatie'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Foto: 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ANP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Gepubliceerd: 24 oktober 2016 09:4624-10-16 09:46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Laatste update: 24 oktober 2016 09:4624-10-16 09:46 </a:t>
            </a:r>
          </a:p>
        </p:txBody>
      </p:sp>
    </p:spTree>
    <p:extLst>
      <p:ext uri="{BB962C8B-B14F-4D97-AF65-F5344CB8AC3E}">
        <p14:creationId xmlns:p14="http://schemas.microsoft.com/office/powerpoint/2010/main" val="3625371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528" y="1916832"/>
            <a:ext cx="8640960" cy="1470025"/>
          </a:xfrm>
        </p:spPr>
        <p:txBody>
          <a:bodyPr>
            <a:normAutofit fontScale="90000"/>
          </a:bodyPr>
          <a:lstStyle/>
          <a:p>
            <a:r>
              <a:rPr lang="nl-NL" sz="8000" dirty="0">
                <a:solidFill>
                  <a:srgbClr val="7030A0"/>
                </a:solidFill>
              </a:rPr>
              <a:t>YOEHOO…..</a:t>
            </a:r>
            <a:br>
              <a:rPr lang="nl-NL" sz="8000" dirty="0">
                <a:solidFill>
                  <a:srgbClr val="7030A0"/>
                </a:solidFill>
              </a:rPr>
            </a:br>
            <a:r>
              <a:rPr lang="nl-NL" sz="8000" dirty="0">
                <a:solidFill>
                  <a:srgbClr val="7030A0"/>
                </a:solidFill>
              </a:rPr>
              <a:t>Ik ben er ook nog!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1520" y="4005064"/>
            <a:ext cx="8640960" cy="1656184"/>
          </a:xfrm>
        </p:spPr>
        <p:txBody>
          <a:bodyPr>
            <a:normAutofit lnSpcReduction="10000"/>
          </a:bodyPr>
          <a:lstStyle/>
          <a:p>
            <a:r>
              <a:rPr lang="nl-NL" dirty="0"/>
              <a:t>Angelique van Dam</a:t>
            </a:r>
          </a:p>
          <a:p>
            <a:r>
              <a:rPr lang="nl-NL" dirty="0"/>
              <a:t>Ontwikkelaar MLM – Mijn Leven Met…</a:t>
            </a:r>
          </a:p>
          <a:p>
            <a:r>
              <a:rPr lang="nl-NL" dirty="0"/>
              <a:t>Manager Osteoporose Vereniging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021288"/>
            <a:ext cx="934530" cy="7200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3221218" y="5870767"/>
            <a:ext cx="2448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66225B"/>
                </a:solidFill>
              </a:rPr>
              <a:t>Morgen begint vandaag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021288"/>
            <a:ext cx="455441" cy="455441"/>
          </a:xfrm>
          <a:prstGeom prst="rect">
            <a:avLst/>
          </a:prstGeom>
        </p:spPr>
      </p:pic>
      <p:grpSp>
        <p:nvGrpSpPr>
          <p:cNvPr id="17" name="Groep 16"/>
          <p:cNvGrpSpPr/>
          <p:nvPr/>
        </p:nvGrpSpPr>
        <p:grpSpPr>
          <a:xfrm>
            <a:off x="2108337" y="6309320"/>
            <a:ext cx="4661210" cy="360000"/>
            <a:chOff x="2108337" y="6309320"/>
            <a:chExt cx="4661210" cy="360000"/>
          </a:xfrm>
        </p:grpSpPr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33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1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07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80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772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738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54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9999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260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815" y="6309320"/>
              <a:ext cx="360706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471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290334" y="1241376"/>
            <a:ext cx="9036496" cy="48965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endParaRPr lang="nl-NL" sz="5400" dirty="0">
              <a:solidFill>
                <a:srgbClr val="7030A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165304"/>
            <a:ext cx="455441" cy="455441"/>
          </a:xfrm>
          <a:prstGeom prst="rect">
            <a:avLst/>
          </a:prstGeom>
        </p:spPr>
      </p:pic>
      <p:grpSp>
        <p:nvGrpSpPr>
          <p:cNvPr id="7" name="Groep 6"/>
          <p:cNvGrpSpPr/>
          <p:nvPr/>
        </p:nvGrpSpPr>
        <p:grpSpPr>
          <a:xfrm>
            <a:off x="2108337" y="6309320"/>
            <a:ext cx="4661210" cy="360000"/>
            <a:chOff x="2108337" y="6309320"/>
            <a:chExt cx="4661210" cy="360000"/>
          </a:xfrm>
        </p:grpSpPr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33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07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80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772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738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54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9999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260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815" y="6309320"/>
              <a:ext cx="360706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7" name="Afbeelding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021288"/>
            <a:ext cx="934530" cy="720000"/>
          </a:xfrm>
          <a:prstGeom prst="rect">
            <a:avLst/>
          </a:prstGeom>
        </p:spPr>
      </p:pic>
      <p:pic>
        <p:nvPicPr>
          <p:cNvPr id="1025" name="Picture 1" descr="http://media.nu.nl/m/njfxzi5axtyt_wd640.jpg/lichamelijke-activiteit-neemt-niet-toe-heupoperati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25932"/>
            <a:ext cx="5375920" cy="302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3528" y="476672"/>
            <a:ext cx="849694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'Lichamelijke activiteit neemt niet toe na heupoperatie'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Foto: </a:t>
            </a: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ANP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Gepubliceerd: 24 oktober 2016 09:4624-10-16 09:46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Laatste update: 24 oktober 2016 09:4624-10-16 09:46 </a:t>
            </a:r>
          </a:p>
        </p:txBody>
      </p:sp>
    </p:spTree>
    <p:extLst>
      <p:ext uri="{BB962C8B-B14F-4D97-AF65-F5344CB8AC3E}">
        <p14:creationId xmlns:p14="http://schemas.microsoft.com/office/powerpoint/2010/main" val="738938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1456655"/>
            <a:ext cx="10620672" cy="542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467544" y="235657"/>
            <a:ext cx="82089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1" dirty="0">
                <a:solidFill>
                  <a:srgbClr val="7030A0"/>
                </a:solidFill>
              </a:rPr>
              <a:t>MLM – Mijn Leven Met...</a:t>
            </a:r>
          </a:p>
          <a:p>
            <a:pPr algn="ctr"/>
            <a:r>
              <a:rPr lang="nl-NL" sz="5400" b="1" dirty="0">
                <a:solidFill>
                  <a:srgbClr val="7030A0"/>
                </a:solidFill>
              </a:rPr>
              <a:t>VISIE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203848" y="2492896"/>
            <a:ext cx="1251433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nl-NL" sz="2800" b="1" dirty="0"/>
              <a:t>Patiënt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644008" y="2420888"/>
            <a:ext cx="1954381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nl-NL" sz="2800" b="1" dirty="0"/>
              <a:t>Werknemer</a:t>
            </a:r>
            <a:endParaRPr lang="nl-NL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5724128" y="3717032"/>
            <a:ext cx="1366080" cy="52322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nl-NL" sz="2800" b="1" dirty="0"/>
              <a:t>Leerling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67944" y="4077072"/>
            <a:ext cx="1080745" cy="52322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nl-NL" sz="2800" b="1" dirty="0"/>
              <a:t>MENS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107504" y="5157192"/>
            <a:ext cx="3689600" cy="52322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nl-NL" sz="2800" b="1" dirty="0"/>
              <a:t>Moeder, Vader, Vriend 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283968" y="5805264"/>
            <a:ext cx="4686091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nl-NL" sz="2800" b="1" dirty="0"/>
              <a:t>Sportmaatje, bridgepartner, …</a:t>
            </a: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04664"/>
            <a:ext cx="949970" cy="78381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165304"/>
            <a:ext cx="455441" cy="45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1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2200" dirty="0">
                <a:solidFill>
                  <a:srgbClr val="7030A0"/>
                </a:solidFill>
              </a:rPr>
              <a:t>MLM-Mijn Leven Met…</a:t>
            </a:r>
            <a:br>
              <a:rPr lang="nl-NL" sz="2200" dirty="0">
                <a:solidFill>
                  <a:srgbClr val="7030A0"/>
                </a:solidFill>
              </a:rPr>
            </a:br>
            <a:r>
              <a:rPr lang="nl-NL" sz="6000" b="1" dirty="0">
                <a:solidFill>
                  <a:srgbClr val="7030A0"/>
                </a:solidFill>
              </a:rPr>
              <a:t>Visie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600" dirty="0"/>
              <a:t>passende zorg, behandeling en ondersteuning kan </a:t>
            </a:r>
            <a:r>
              <a:rPr lang="nl-NL" sz="3600" b="1" dirty="0"/>
              <a:t>alléén</a:t>
            </a:r>
            <a:r>
              <a:rPr lang="nl-NL" sz="3600" dirty="0"/>
              <a:t> als deze aansluit op  de </a:t>
            </a:r>
            <a:r>
              <a:rPr lang="nl-NL" sz="3600" b="1" dirty="0"/>
              <a:t>MENS</a:t>
            </a:r>
            <a:r>
              <a:rPr lang="nl-NL" sz="3600" dirty="0"/>
              <a:t>  en niet op de PATIËNT</a:t>
            </a:r>
          </a:p>
          <a:p>
            <a:pPr algn="ctr"/>
            <a:endParaRPr lang="nl-NL" sz="3600" dirty="0"/>
          </a:p>
          <a:p>
            <a:pPr algn="ctr"/>
            <a:r>
              <a:rPr lang="nl-NL" sz="3600" dirty="0"/>
              <a:t>En dat wat passend is wordt bepaald </a:t>
            </a:r>
          </a:p>
          <a:p>
            <a:pPr marL="0" indent="0" algn="ctr">
              <a:buNone/>
            </a:pPr>
            <a:r>
              <a:rPr lang="nl-NL" sz="3600" dirty="0"/>
              <a:t>door </a:t>
            </a:r>
            <a:r>
              <a:rPr lang="nl-NL" sz="3600" b="1" dirty="0"/>
              <a:t>JEZELF (IK) </a:t>
            </a:r>
            <a:r>
              <a:rPr lang="nl-NL" sz="3600" dirty="0"/>
              <a:t>en </a:t>
            </a:r>
            <a:r>
              <a:rPr lang="nl-NL" sz="3600" b="1" dirty="0"/>
              <a:t>de context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158" y="5805264"/>
            <a:ext cx="991202" cy="76366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165304"/>
            <a:ext cx="455441" cy="455441"/>
          </a:xfrm>
          <a:prstGeom prst="rect">
            <a:avLst/>
          </a:prstGeom>
        </p:spPr>
      </p:pic>
      <p:grpSp>
        <p:nvGrpSpPr>
          <p:cNvPr id="6" name="Groep 5"/>
          <p:cNvGrpSpPr/>
          <p:nvPr/>
        </p:nvGrpSpPr>
        <p:grpSpPr>
          <a:xfrm>
            <a:off x="2108337" y="6309320"/>
            <a:ext cx="4661210" cy="360000"/>
            <a:chOff x="2108337" y="6309320"/>
            <a:chExt cx="4661210" cy="360000"/>
          </a:xfrm>
        </p:grpSpPr>
        <p:pic>
          <p:nvPicPr>
            <p:cNvPr id="7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33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07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80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772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738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54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9999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7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260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8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815" y="6309320"/>
              <a:ext cx="360706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8010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rije vorm 4"/>
          <p:cNvSpPr/>
          <p:nvPr/>
        </p:nvSpPr>
        <p:spPr>
          <a:xfrm>
            <a:off x="1547664" y="1932612"/>
            <a:ext cx="6096000" cy="1354668"/>
          </a:xfrm>
          <a:custGeom>
            <a:avLst/>
            <a:gdLst>
              <a:gd name="connsiteX0" fmla="*/ 0 w 6096000"/>
              <a:gd name="connsiteY0" fmla="*/ 1354666 h 1354666"/>
              <a:gd name="connsiteX1" fmla="*/ 1016000 w 6096000"/>
              <a:gd name="connsiteY1" fmla="*/ 0 h 1354666"/>
              <a:gd name="connsiteX2" fmla="*/ 5080000 w 6096000"/>
              <a:gd name="connsiteY2" fmla="*/ 0 h 1354666"/>
              <a:gd name="connsiteX3" fmla="*/ 6096000 w 6096000"/>
              <a:gd name="connsiteY3" fmla="*/ 1354666 h 1354666"/>
              <a:gd name="connsiteX4" fmla="*/ 0 w 6096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1354666">
                <a:moveTo>
                  <a:pt x="6096000" y="1"/>
                </a:moveTo>
                <a:lnTo>
                  <a:pt x="5080000" y="1354665"/>
                </a:lnTo>
                <a:lnTo>
                  <a:pt x="1016000" y="1354665"/>
                </a:lnTo>
                <a:lnTo>
                  <a:pt x="0" y="1"/>
                </a:lnTo>
                <a:lnTo>
                  <a:pt x="6096000" y="1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02359" tIns="35561" rIns="1102361" bIns="3556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l-NL" sz="2800" kern="1200" dirty="0">
                <a:solidFill>
                  <a:schemeClr val="tx1"/>
                </a:solidFill>
              </a:rPr>
              <a:t>Medicatie</a:t>
            </a:r>
          </a:p>
        </p:txBody>
      </p:sp>
      <p:sp>
        <p:nvSpPr>
          <p:cNvPr id="6" name="Vrije vorm 5"/>
          <p:cNvSpPr/>
          <p:nvPr/>
        </p:nvSpPr>
        <p:spPr>
          <a:xfrm>
            <a:off x="2635671" y="3271497"/>
            <a:ext cx="4064000" cy="1354667"/>
          </a:xfrm>
          <a:custGeom>
            <a:avLst/>
            <a:gdLst>
              <a:gd name="connsiteX0" fmla="*/ 0 w 4064000"/>
              <a:gd name="connsiteY0" fmla="*/ 1354666 h 1354666"/>
              <a:gd name="connsiteX1" fmla="*/ 1016000 w 4064000"/>
              <a:gd name="connsiteY1" fmla="*/ 0 h 1354666"/>
              <a:gd name="connsiteX2" fmla="*/ 3048000 w 4064000"/>
              <a:gd name="connsiteY2" fmla="*/ 0 h 1354666"/>
              <a:gd name="connsiteX3" fmla="*/ 4064000 w 4064000"/>
              <a:gd name="connsiteY3" fmla="*/ 1354666 h 1354666"/>
              <a:gd name="connsiteX4" fmla="*/ 0 w 4064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4000" h="1354666">
                <a:moveTo>
                  <a:pt x="4064000" y="1"/>
                </a:moveTo>
                <a:lnTo>
                  <a:pt x="3048000" y="1354665"/>
                </a:lnTo>
                <a:lnTo>
                  <a:pt x="1016000" y="1354665"/>
                </a:lnTo>
                <a:lnTo>
                  <a:pt x="0" y="1"/>
                </a:lnTo>
                <a:lnTo>
                  <a:pt x="4064000" y="1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4966938"/>
              <a:satOff val="19906"/>
              <a:lumOff val="4314"/>
              <a:alphaOff val="0"/>
            </a:schemeClr>
          </a:fillRef>
          <a:effectRef idx="0">
            <a:schemeClr val="accent5">
              <a:hueOff val="-4966938"/>
              <a:satOff val="19906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6760" tIns="35561" rIns="746760" bIns="3556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l-NL" sz="2800" kern="1200" dirty="0"/>
              <a:t>  </a:t>
            </a:r>
            <a:r>
              <a:rPr lang="nl-NL" sz="2800" dirty="0">
                <a:solidFill>
                  <a:schemeClr val="tx1"/>
                </a:solidFill>
              </a:rPr>
              <a:t>V</a:t>
            </a:r>
            <a:r>
              <a:rPr lang="nl-NL" sz="2800" kern="1200" dirty="0">
                <a:solidFill>
                  <a:schemeClr val="tx1"/>
                </a:solidFill>
              </a:rPr>
              <a:t>itamine D3</a:t>
            </a:r>
          </a:p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l-NL" sz="2800" kern="1200" dirty="0">
                <a:solidFill>
                  <a:schemeClr val="tx1"/>
                </a:solidFill>
              </a:rPr>
              <a:t>Calcium</a:t>
            </a:r>
          </a:p>
        </p:txBody>
      </p:sp>
      <p:sp>
        <p:nvSpPr>
          <p:cNvPr id="7" name="Vrije vorm 6"/>
          <p:cNvSpPr/>
          <p:nvPr/>
        </p:nvSpPr>
        <p:spPr>
          <a:xfrm>
            <a:off x="3651671" y="4626165"/>
            <a:ext cx="2032001" cy="1354667"/>
          </a:xfrm>
          <a:custGeom>
            <a:avLst/>
            <a:gdLst>
              <a:gd name="connsiteX0" fmla="*/ 0 w 2032000"/>
              <a:gd name="connsiteY0" fmla="*/ 1354666 h 1354666"/>
              <a:gd name="connsiteX1" fmla="*/ 1016000 w 2032000"/>
              <a:gd name="connsiteY1" fmla="*/ 0 h 1354666"/>
              <a:gd name="connsiteX2" fmla="*/ 1016000 w 2032000"/>
              <a:gd name="connsiteY2" fmla="*/ 0 h 1354666"/>
              <a:gd name="connsiteX3" fmla="*/ 2032000 w 2032000"/>
              <a:gd name="connsiteY3" fmla="*/ 1354666 h 1354666"/>
              <a:gd name="connsiteX4" fmla="*/ 0 w 2032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1354666">
                <a:moveTo>
                  <a:pt x="2032000" y="0"/>
                </a:moveTo>
                <a:lnTo>
                  <a:pt x="1016000" y="1354666"/>
                </a:lnTo>
                <a:lnTo>
                  <a:pt x="1016000" y="1354666"/>
                </a:lnTo>
                <a:lnTo>
                  <a:pt x="0" y="0"/>
                </a:lnTo>
                <a:lnTo>
                  <a:pt x="203200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561" tIns="35560" rIns="35560" bIns="3556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nl-NL" sz="2800" kern="1200" dirty="0">
                <a:solidFill>
                  <a:schemeClr val="tx1"/>
                </a:solidFill>
              </a:rPr>
              <a:t>Bewegen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51520" y="692696"/>
            <a:ext cx="7346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Wat is (</a:t>
            </a:r>
            <a:r>
              <a:rPr lang="nl-NL" b="1" dirty="0"/>
              <a:t>de perceptie</a:t>
            </a:r>
            <a:r>
              <a:rPr lang="nl-NL" dirty="0"/>
              <a:t>) van het gemiddelde behandeladvies (bij osteoporose)</a:t>
            </a:r>
            <a:r>
              <a:rPr lang="nl-NL" sz="2800" dirty="0"/>
              <a:t> :</a:t>
            </a:r>
          </a:p>
        </p:txBody>
      </p:sp>
      <p:grpSp>
        <p:nvGrpSpPr>
          <p:cNvPr id="8" name="Groep 7"/>
          <p:cNvGrpSpPr/>
          <p:nvPr/>
        </p:nvGrpSpPr>
        <p:grpSpPr>
          <a:xfrm>
            <a:off x="2108337" y="6165304"/>
            <a:ext cx="4661210" cy="360000"/>
            <a:chOff x="2108337" y="6309320"/>
            <a:chExt cx="4661210" cy="360000"/>
          </a:xfrm>
        </p:grpSpPr>
        <p:pic>
          <p:nvPicPr>
            <p:cNvPr id="9" name="Picture 1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33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07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80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772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738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54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9999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260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815" y="6309320"/>
              <a:ext cx="360706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8" name="Afbeelding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021288"/>
            <a:ext cx="934530" cy="7200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165304"/>
            <a:ext cx="455441" cy="45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82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763688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2267744" y="764704"/>
            <a:ext cx="482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Wat is de noodzakelijk therapie:</a:t>
            </a:r>
          </a:p>
        </p:txBody>
      </p:sp>
      <p:grpSp>
        <p:nvGrpSpPr>
          <p:cNvPr id="6" name="Groep 5"/>
          <p:cNvGrpSpPr/>
          <p:nvPr/>
        </p:nvGrpSpPr>
        <p:grpSpPr>
          <a:xfrm>
            <a:off x="2108337" y="6237352"/>
            <a:ext cx="4661210" cy="360000"/>
            <a:chOff x="2108337" y="6309320"/>
            <a:chExt cx="4661210" cy="360000"/>
          </a:xfrm>
        </p:grpSpPr>
        <p:pic>
          <p:nvPicPr>
            <p:cNvPr id="7" name="Picture 1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33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07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80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772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738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54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9999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7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260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815" y="6309320"/>
              <a:ext cx="360706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6" name="Afbeelding 1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021288"/>
            <a:ext cx="934530" cy="7200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165304"/>
            <a:ext cx="455441" cy="45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56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9C657B-F9A9-4B56-93D3-43E5E0DDFA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19C657B-F9A9-4B56-93D3-43E5E0DDFA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19C657B-F9A9-4B56-93D3-43E5E0DDFA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2A4CD3-2CE0-4FDC-93A2-6DEDFA2C3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52A4CD3-2CE0-4FDC-93A2-6DEDFA2C3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52A4CD3-2CE0-4FDC-93A2-6DEDFA2C3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D7BD3D-C497-49B9-AC6F-9F6396D82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7D7BD3D-C497-49B9-AC6F-9F6396D82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7D7BD3D-C497-49B9-AC6F-9F6396D82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 rev="1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57592" cy="1584176"/>
          </a:xfrm>
        </p:spPr>
        <p:txBody>
          <a:bodyPr>
            <a:normAutofit fontScale="90000"/>
          </a:bodyPr>
          <a:lstStyle/>
          <a:p>
            <a:r>
              <a:rPr lang="nl-NL" sz="2200" dirty="0">
                <a:solidFill>
                  <a:srgbClr val="7030A0"/>
                </a:solidFill>
              </a:rPr>
              <a:t>Mijn Leven Met….</a:t>
            </a:r>
            <a:br>
              <a:rPr lang="nl-NL" dirty="0">
                <a:solidFill>
                  <a:srgbClr val="7030A0"/>
                </a:solidFill>
              </a:rPr>
            </a:br>
            <a:r>
              <a:rPr lang="nl-NL" sz="9600" b="1" dirty="0">
                <a:solidFill>
                  <a:srgbClr val="7030A0"/>
                </a:solidFill>
              </a:rPr>
              <a:t>Model</a:t>
            </a:r>
            <a:endParaRPr lang="nl-NL" dirty="0"/>
          </a:p>
        </p:txBody>
      </p:sp>
      <p:pic>
        <p:nvPicPr>
          <p:cNvPr id="1027" name="Picture 3" descr="C:\Users\gebruiker\Dropbox\AKnet\AK projecten lopend\Mijn Leven Met\logo\mlm blokjes\mlm_iconen_de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487583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021288"/>
            <a:ext cx="934530" cy="720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13919"/>
            <a:ext cx="455441" cy="45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976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6165281"/>
            <a:ext cx="8640960" cy="692719"/>
          </a:xfrm>
        </p:spPr>
        <p:txBody>
          <a:bodyPr>
            <a:normAutofit/>
          </a:bodyPr>
          <a:lstStyle/>
          <a:p>
            <a:pPr algn="ctr"/>
            <a:r>
              <a:rPr lang="nl-NL" sz="1800" b="1" dirty="0"/>
              <a:t>Route  advies/beslis-gesprek</a:t>
            </a:r>
            <a:br>
              <a:rPr lang="nl-NL" sz="1800" b="1" dirty="0"/>
            </a:br>
            <a:r>
              <a:rPr lang="nl-NL" sz="1800" b="1" dirty="0"/>
              <a:t>Beslissen doe je zelf, afspraken maak je samen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110641" y="1686360"/>
            <a:ext cx="1261112" cy="5078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350" dirty="0"/>
              <a:t>Patiënt</a:t>
            </a:r>
          </a:p>
          <a:p>
            <a:r>
              <a:rPr lang="nl-NL" sz="1350" dirty="0"/>
              <a:t>en MLM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302433" y="1698190"/>
            <a:ext cx="1701748" cy="5078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nl-NL" sz="1350" dirty="0"/>
              <a:t>Behandelaar </a:t>
            </a:r>
          </a:p>
          <a:p>
            <a:r>
              <a:rPr lang="nl-NL" sz="1350" dirty="0"/>
              <a:t>met behandelrichtlijn</a:t>
            </a:r>
          </a:p>
        </p:txBody>
      </p:sp>
      <p:sp>
        <p:nvSpPr>
          <p:cNvPr id="11" name="Stroomdiagram: Beslissing 10"/>
          <p:cNvSpPr/>
          <p:nvPr/>
        </p:nvSpPr>
        <p:spPr>
          <a:xfrm>
            <a:off x="2635985" y="2176880"/>
            <a:ext cx="2666449" cy="95415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Dialoog/uitwisseling. inbreng van patiënt</a:t>
            </a:r>
            <a:r>
              <a:rPr lang="nl-N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inbreng </a:t>
            </a:r>
            <a:r>
              <a:rPr lang="nl-NL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 behandelaar</a:t>
            </a:r>
          </a:p>
        </p:txBody>
      </p:sp>
      <p:cxnSp>
        <p:nvCxnSpPr>
          <p:cNvPr id="14" name="Rechte verbindingslijn met pijl 13"/>
          <p:cNvCxnSpPr>
            <a:stCxn id="10" idx="1"/>
            <a:endCxn id="11" idx="0"/>
          </p:cNvCxnSpPr>
          <p:nvPr/>
        </p:nvCxnSpPr>
        <p:spPr>
          <a:xfrm flipH="1">
            <a:off x="3969210" y="1952106"/>
            <a:ext cx="1333223" cy="224774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109105" y="1932189"/>
            <a:ext cx="12000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/>
              <a:t>De patiënt krijgt “huiswerk’ mee om zich voor te bereiden op het advies/beslis gesprek</a:t>
            </a:r>
          </a:p>
          <a:p>
            <a:r>
              <a:rPr lang="nl-NL" sz="1350" dirty="0"/>
              <a:t>Als ondersteuning kan hij/zij beroep doen op MLM en </a:t>
            </a:r>
            <a:r>
              <a:rPr lang="nl-NL" sz="1350" dirty="0" err="1"/>
              <a:t>behandelricht</a:t>
            </a:r>
            <a:r>
              <a:rPr lang="nl-NL" sz="1350" dirty="0"/>
              <a:t>-lijn</a:t>
            </a:r>
          </a:p>
        </p:txBody>
      </p:sp>
      <p:cxnSp>
        <p:nvCxnSpPr>
          <p:cNvPr id="21" name="Rechte verbindingslijn met pijl 20"/>
          <p:cNvCxnSpPr>
            <a:endCxn id="11" idx="0"/>
          </p:cNvCxnSpPr>
          <p:nvPr/>
        </p:nvCxnSpPr>
        <p:spPr>
          <a:xfrm>
            <a:off x="2371753" y="1934792"/>
            <a:ext cx="1597457" cy="242088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7424424" y="1953986"/>
            <a:ext cx="142083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/>
              <a:t>De behandelaar bereidt  zich voor op basis van kennis aandoening, medisch dossier patiënt en kennis van/ over de behandelrichtlijn(en)</a:t>
            </a:r>
          </a:p>
        </p:txBody>
      </p:sp>
      <p:sp>
        <p:nvSpPr>
          <p:cNvPr id="31" name="Ovaal 30"/>
          <p:cNvSpPr/>
          <p:nvPr/>
        </p:nvSpPr>
        <p:spPr>
          <a:xfrm>
            <a:off x="1410420" y="4266685"/>
            <a:ext cx="1199871" cy="87887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Patiënt maakt afspraak</a:t>
            </a:r>
          </a:p>
        </p:txBody>
      </p:sp>
      <p:sp>
        <p:nvSpPr>
          <p:cNvPr id="35" name="Stroomdiagram: Beslissing 34"/>
          <p:cNvSpPr/>
          <p:nvPr/>
        </p:nvSpPr>
        <p:spPr>
          <a:xfrm>
            <a:off x="2624110" y="4191405"/>
            <a:ext cx="2666449" cy="95415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Afspraken worden gemaakt</a:t>
            </a:r>
          </a:p>
        </p:txBody>
      </p:sp>
      <p:sp>
        <p:nvSpPr>
          <p:cNvPr id="39" name="Stroomdiagram: Beslissing 38"/>
          <p:cNvSpPr/>
          <p:nvPr/>
        </p:nvSpPr>
        <p:spPr>
          <a:xfrm>
            <a:off x="2635985" y="3168877"/>
            <a:ext cx="2666449" cy="95415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Besluit patiënt wordt omgezet in afspraken</a:t>
            </a:r>
          </a:p>
        </p:txBody>
      </p:sp>
      <p:sp>
        <p:nvSpPr>
          <p:cNvPr id="44" name="Ovaal 43"/>
          <p:cNvSpPr/>
          <p:nvPr/>
        </p:nvSpPr>
        <p:spPr>
          <a:xfrm>
            <a:off x="1419446" y="3188713"/>
            <a:ext cx="1199871" cy="87887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Patiënt neemt besluit</a:t>
            </a:r>
          </a:p>
        </p:txBody>
      </p:sp>
      <p:sp>
        <p:nvSpPr>
          <p:cNvPr id="48" name="Ovaal 47"/>
          <p:cNvSpPr/>
          <p:nvPr/>
        </p:nvSpPr>
        <p:spPr>
          <a:xfrm>
            <a:off x="5314308" y="2263828"/>
            <a:ext cx="1510180" cy="90504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Behandelaar inbreng kennis</a:t>
            </a:r>
          </a:p>
        </p:txBody>
      </p:sp>
      <p:sp>
        <p:nvSpPr>
          <p:cNvPr id="49" name="Ovaal 48"/>
          <p:cNvSpPr/>
          <p:nvPr/>
        </p:nvSpPr>
        <p:spPr>
          <a:xfrm>
            <a:off x="1424239" y="2229562"/>
            <a:ext cx="1211746" cy="91314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Patiënten inbreng - </a:t>
            </a:r>
            <a:r>
              <a:rPr lang="nl-NL" sz="1350" dirty="0" err="1"/>
              <a:t>mlm</a:t>
            </a:r>
            <a:endParaRPr lang="nl-NL" sz="1350" dirty="0"/>
          </a:p>
        </p:txBody>
      </p:sp>
      <p:sp>
        <p:nvSpPr>
          <p:cNvPr id="50" name="Ovaal 49"/>
          <p:cNvSpPr/>
          <p:nvPr/>
        </p:nvSpPr>
        <p:spPr>
          <a:xfrm>
            <a:off x="5302433" y="3223594"/>
            <a:ext cx="1468022" cy="87887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Behandel advies op besluit </a:t>
            </a:r>
          </a:p>
        </p:txBody>
      </p:sp>
      <p:sp>
        <p:nvSpPr>
          <p:cNvPr id="51" name="Ovaal 50"/>
          <p:cNvSpPr/>
          <p:nvPr/>
        </p:nvSpPr>
        <p:spPr>
          <a:xfrm>
            <a:off x="5302433" y="4229044"/>
            <a:ext cx="1468022" cy="87887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behandel maakt afspraken</a:t>
            </a:r>
          </a:p>
        </p:txBody>
      </p:sp>
      <p:sp>
        <p:nvSpPr>
          <p:cNvPr id="61" name="Stroomdiagram: Meerdere documenten 60"/>
          <p:cNvSpPr/>
          <p:nvPr/>
        </p:nvSpPr>
        <p:spPr>
          <a:xfrm>
            <a:off x="3040381" y="5213932"/>
            <a:ext cx="1909307" cy="632762"/>
          </a:xfrm>
          <a:prstGeom prst="flowChartMultidocumen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Afspraken(formulier) vastleggen en opvolgen</a:t>
            </a:r>
          </a:p>
        </p:txBody>
      </p:sp>
      <p:cxnSp>
        <p:nvCxnSpPr>
          <p:cNvPr id="63" name="Gebogen verbindingslijn 62"/>
          <p:cNvCxnSpPr>
            <a:stCxn id="31" idx="4"/>
            <a:endCxn id="61" idx="1"/>
          </p:cNvCxnSpPr>
          <p:nvPr/>
        </p:nvCxnSpPr>
        <p:spPr>
          <a:xfrm rot="16200000" flipH="1">
            <a:off x="2332992" y="4822924"/>
            <a:ext cx="384752" cy="1030025"/>
          </a:xfrm>
          <a:prstGeom prst="bentConnector2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Gebogen verbindingslijn 63"/>
          <p:cNvCxnSpPr>
            <a:stCxn id="51" idx="4"/>
            <a:endCxn id="61" idx="3"/>
          </p:cNvCxnSpPr>
          <p:nvPr/>
        </p:nvCxnSpPr>
        <p:spPr>
          <a:xfrm rot="5400000">
            <a:off x="5281870" y="4775739"/>
            <a:ext cx="422393" cy="1086757"/>
          </a:xfrm>
          <a:prstGeom prst="bentConnector2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0" name="Ovaal 69"/>
          <p:cNvSpPr/>
          <p:nvPr/>
        </p:nvSpPr>
        <p:spPr>
          <a:xfrm>
            <a:off x="441087" y="5213932"/>
            <a:ext cx="1462015" cy="100242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Patiënt uitvoering</a:t>
            </a:r>
          </a:p>
        </p:txBody>
      </p:sp>
      <p:sp>
        <p:nvSpPr>
          <p:cNvPr id="71" name="Ovaal 70"/>
          <p:cNvSpPr/>
          <p:nvPr/>
        </p:nvSpPr>
        <p:spPr>
          <a:xfrm>
            <a:off x="6224552" y="5090873"/>
            <a:ext cx="1515800" cy="112548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350" dirty="0"/>
              <a:t>behandel uitvoering</a:t>
            </a:r>
          </a:p>
        </p:txBody>
      </p:sp>
      <p:cxnSp>
        <p:nvCxnSpPr>
          <p:cNvPr id="72" name="Rechte verbindingslijn met pijl 71"/>
          <p:cNvCxnSpPr/>
          <p:nvPr/>
        </p:nvCxnSpPr>
        <p:spPr>
          <a:xfrm flipV="1">
            <a:off x="4669038" y="5728097"/>
            <a:ext cx="1648057" cy="7664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flipH="1">
            <a:off x="1714715" y="5735761"/>
            <a:ext cx="1455766" cy="7225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6" name="Rechte verbindingslijn met pijl 75"/>
          <p:cNvCxnSpPr/>
          <p:nvPr/>
        </p:nvCxnSpPr>
        <p:spPr>
          <a:xfrm flipH="1" flipV="1">
            <a:off x="6796634" y="2176879"/>
            <a:ext cx="27854" cy="2790938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0" name="Rechte verbindingslijn met pijl 79"/>
          <p:cNvCxnSpPr/>
          <p:nvPr/>
        </p:nvCxnSpPr>
        <p:spPr>
          <a:xfrm flipV="1">
            <a:off x="1313177" y="2171108"/>
            <a:ext cx="12693" cy="293778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Rechthoek 1"/>
          <p:cNvSpPr/>
          <p:nvPr/>
        </p:nvSpPr>
        <p:spPr>
          <a:xfrm>
            <a:off x="323528" y="116632"/>
            <a:ext cx="86409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b="1" dirty="0">
                <a:solidFill>
                  <a:srgbClr val="7030A0"/>
                </a:solidFill>
              </a:rPr>
              <a:t>Mijn Leven Met….</a:t>
            </a:r>
            <a:br>
              <a:rPr lang="nl-NL" dirty="0"/>
            </a:br>
            <a:r>
              <a:rPr lang="nl-NL" sz="4800" dirty="0">
                <a:solidFill>
                  <a:srgbClr val="7030A0"/>
                </a:solidFill>
              </a:rPr>
              <a:t>In de </a:t>
            </a:r>
            <a:r>
              <a:rPr lang="nl-NL" sz="4800" b="1" dirty="0">
                <a:solidFill>
                  <a:srgbClr val="7030A0"/>
                </a:solidFill>
              </a:rPr>
              <a:t>Praktijk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775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200" dirty="0">
                <a:solidFill>
                  <a:srgbClr val="7030A0"/>
                </a:solidFill>
              </a:rPr>
              <a:t>MLM-Mijn Leven Met…</a:t>
            </a:r>
            <a:br>
              <a:rPr lang="nl-NL" dirty="0">
                <a:solidFill>
                  <a:srgbClr val="7030A0"/>
                </a:solidFill>
              </a:rPr>
            </a:br>
            <a:r>
              <a:rPr lang="nl-NL" b="1" dirty="0">
                <a:solidFill>
                  <a:srgbClr val="7030A0"/>
                </a:solidFill>
              </a:rPr>
              <a:t>Visie – Model - Praktijk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7030A0"/>
                </a:solidFill>
              </a:rPr>
              <a:t>Visie</a:t>
            </a:r>
            <a:r>
              <a:rPr lang="nl-NL" b="1" dirty="0"/>
              <a:t>:  </a:t>
            </a:r>
            <a:r>
              <a:rPr lang="nl-NL" dirty="0"/>
              <a:t>Perspectief/Context van mensen is bepalend voor de wijze waarop je aanbod/advies kan worden opgepakt</a:t>
            </a:r>
            <a:endParaRPr lang="nl-NL" b="1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>
                <a:solidFill>
                  <a:srgbClr val="7030A0"/>
                </a:solidFill>
              </a:rPr>
              <a:t>Model</a:t>
            </a:r>
            <a:r>
              <a:rPr lang="nl-NL" b="1" dirty="0"/>
              <a:t>: </a:t>
            </a:r>
            <a:r>
              <a:rPr lang="nl-NL" dirty="0"/>
              <a:t>biedt mensen ondersteuning zicht te krijgen op persoonlijke context/situatie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>
                <a:solidFill>
                  <a:srgbClr val="7030A0"/>
                </a:solidFill>
              </a:rPr>
              <a:t>Praktijk</a:t>
            </a:r>
            <a:r>
              <a:rPr lang="nl-NL" b="1" dirty="0"/>
              <a:t>: </a:t>
            </a:r>
            <a:r>
              <a:rPr lang="nl-NL" dirty="0"/>
              <a:t>Inbreng van mens bepalend voor advies/ondersteunend van de behandelaar</a:t>
            </a:r>
            <a:endParaRPr lang="nl-NL" b="1" dirty="0"/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165304"/>
            <a:ext cx="455441" cy="455441"/>
          </a:xfrm>
          <a:prstGeom prst="rect">
            <a:avLst/>
          </a:prstGeom>
        </p:spPr>
      </p:pic>
      <p:grpSp>
        <p:nvGrpSpPr>
          <p:cNvPr id="6" name="Groep 5"/>
          <p:cNvGrpSpPr/>
          <p:nvPr/>
        </p:nvGrpSpPr>
        <p:grpSpPr>
          <a:xfrm>
            <a:off x="2108337" y="6165304"/>
            <a:ext cx="4661210" cy="360000"/>
            <a:chOff x="2108337" y="6309320"/>
            <a:chExt cx="4661210" cy="360000"/>
          </a:xfrm>
        </p:grpSpPr>
        <p:pic>
          <p:nvPicPr>
            <p:cNvPr id="7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33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07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806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772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738" y="6309320"/>
              <a:ext cx="35929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547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9999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2260" y="6309320"/>
              <a:ext cx="3600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8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815" y="6309320"/>
              <a:ext cx="360706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6" name="Afbeelding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021288"/>
            <a:ext cx="93453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06413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2520</TotalTime>
  <Words>342</Words>
  <Application>Microsoft Office PowerPoint</Application>
  <PresentationFormat>Diavoorstelling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YOEHOO….. Ik ben er ook nog!</vt:lpstr>
      <vt:lpstr>PowerPoint-presentatie</vt:lpstr>
      <vt:lpstr>PowerPoint-presentatie</vt:lpstr>
      <vt:lpstr>MLM-Mijn Leven Met… Visie</vt:lpstr>
      <vt:lpstr>PowerPoint-presentatie</vt:lpstr>
      <vt:lpstr>PowerPoint-presentatie</vt:lpstr>
      <vt:lpstr>Mijn Leven Met…. Model</vt:lpstr>
      <vt:lpstr>Route  advies/beslis-gesprek Beslissen doe je zelf, afspraken maak je samen</vt:lpstr>
      <vt:lpstr>MLM-Mijn Leven Met… Visie – Model - Praktijk</vt:lpstr>
      <vt:lpstr>PowerPoint-presentatie</vt:lpstr>
      <vt:lpstr>YOEHOO….. Ik ben er ook nog!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AKnet</dc:creator>
  <cp:lastModifiedBy>AKnet</cp:lastModifiedBy>
  <cp:revision>132</cp:revision>
  <cp:lastPrinted>2016-10-25T05:07:14Z</cp:lastPrinted>
  <dcterms:created xsi:type="dcterms:W3CDTF">2015-01-29T16:56:24Z</dcterms:created>
  <dcterms:modified xsi:type="dcterms:W3CDTF">2016-10-25T05:11:07Z</dcterms:modified>
</cp:coreProperties>
</file>